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81" r:id="rId11"/>
    <p:sldId id="282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3" r:id="rId20"/>
    <p:sldId id="277" r:id="rId21"/>
    <p:sldId id="278" r:id="rId22"/>
    <p:sldId id="279" r:id="rId23"/>
    <p:sldId id="284" r:id="rId24"/>
  </p:sldIdLst>
  <p:sldSz cx="8001000" cy="10934700"/>
  <p:notesSz cx="6858000" cy="9737725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6600FF"/>
    <a:srgbClr val="3333FF"/>
    <a:srgbClr val="9900CC"/>
    <a:srgbClr val="000099"/>
    <a:srgbClr val="0033CC"/>
    <a:srgbClr val="003399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93" autoAdjust="0"/>
    <p:restoredTop sz="90899" autoAdjust="0"/>
  </p:normalViewPr>
  <p:slideViewPr>
    <p:cSldViewPr snapToGrid="0">
      <p:cViewPr>
        <p:scale>
          <a:sx n="90" d="100"/>
          <a:sy n="90" d="100"/>
        </p:scale>
        <p:origin x="-4216" y="-80"/>
      </p:cViewPr>
      <p:guideLst>
        <p:guide orient="horz" pos="2927"/>
        <p:guide pos="2536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307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307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503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307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503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DFCF7E-46B3-4941-A034-EDAC76E8DDA1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9002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93913" y="730250"/>
            <a:ext cx="2671762" cy="3651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25975"/>
            <a:ext cx="5029200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503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50363"/>
            <a:ext cx="2971800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211B8F9-38C9-9B4B-853E-05A4D9C89ECE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86266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59BD43-12F1-4242-90F6-CEC6C6ACD794}" type="slidenum">
              <a:rPr lang="it-IT"/>
              <a:pPr/>
              <a:t>17</a:t>
            </a:fld>
            <a:endParaRPr lang="it-IT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93913" y="730250"/>
            <a:ext cx="2671762" cy="365125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00075" y="3397252"/>
            <a:ext cx="6800850" cy="2343149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00150" y="6196013"/>
            <a:ext cx="5600700" cy="279399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AA63D-DB68-C64C-9222-E422D892FE38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1162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92FD7-E434-164C-9F22-DF5BADDCD280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967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700714" y="974726"/>
            <a:ext cx="1700212" cy="8745537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0075" y="974726"/>
            <a:ext cx="4948238" cy="8745537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8D991-CAF7-2546-A1DE-34086A418EA4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783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4F3BC-0F1B-B246-968D-13330E6D4E78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5207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1825" y="7026275"/>
            <a:ext cx="6800850" cy="21717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1825" y="4633913"/>
            <a:ext cx="6800850" cy="23923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2EEB59-6FDC-F248-8A13-D9D773C021CB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924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0076" y="3159126"/>
            <a:ext cx="3324225" cy="6561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076700" y="3159126"/>
            <a:ext cx="3324225" cy="6561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8186-6917-DF46-AD1F-9BA13BBC75FB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6311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0050" y="438150"/>
            <a:ext cx="7200900" cy="182245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00051" y="2447925"/>
            <a:ext cx="3535363" cy="1019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00051" y="3467101"/>
            <a:ext cx="3535363" cy="6300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064000" y="2447925"/>
            <a:ext cx="3536950" cy="1019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064000" y="3467101"/>
            <a:ext cx="3536950" cy="6300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EAD2D-9308-654F-A07C-6E8C46022E7E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888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08496-62BD-FE47-8A0B-C520A232A5DE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4639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2C1C6-5B1C-B24F-AAF6-FF76D3E1C88B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407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0050" y="434975"/>
            <a:ext cx="2632075" cy="18526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128963" y="434976"/>
            <a:ext cx="4471987" cy="9332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00050" y="2287589"/>
            <a:ext cx="2632075" cy="7480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28F3E-6AF1-2045-BF31-2916F5878BE6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22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68450" y="7654925"/>
            <a:ext cx="4800600" cy="90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568450" y="976314"/>
            <a:ext cx="4800600" cy="65611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568450" y="8558213"/>
            <a:ext cx="4800600" cy="1282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81B6C-243F-7740-8A59-3B536A4903C6}" type="slidenum">
              <a:rPr lang="it-IT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098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0075" y="974725"/>
            <a:ext cx="6800850" cy="182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10375" tIns="55188" rIns="110375" bIns="551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0075" y="3159126"/>
            <a:ext cx="6800850" cy="656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10375" tIns="55188" rIns="110375" bIns="551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0076" y="9959975"/>
            <a:ext cx="1666875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10375" tIns="55188" rIns="110375" bIns="55188" numCol="1" anchor="t" anchorCtr="0" compatLnSpc="1">
            <a:prstTxWarp prst="textNoShape">
              <a:avLst/>
            </a:prstTxWarp>
          </a:bodyPr>
          <a:lstStyle>
            <a:lvl1pPr defTabSz="1103313">
              <a:defRPr sz="17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33675" y="9959975"/>
            <a:ext cx="253365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10375" tIns="55188" rIns="110375" bIns="55188" numCol="1" anchor="t" anchorCtr="0" compatLnSpc="1">
            <a:prstTxWarp prst="textNoShape">
              <a:avLst/>
            </a:prstTxWarp>
          </a:bodyPr>
          <a:lstStyle>
            <a:lvl1pPr algn="ctr" defTabSz="1103313">
              <a:defRPr sz="17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34051" y="9959975"/>
            <a:ext cx="1666875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10375" tIns="55188" rIns="110375" bIns="55188" numCol="1" anchor="t" anchorCtr="0" compatLnSpc="1">
            <a:prstTxWarp prst="textNoShape">
              <a:avLst/>
            </a:prstTxWarp>
          </a:bodyPr>
          <a:lstStyle>
            <a:lvl1pPr algn="r" defTabSz="1103313">
              <a:defRPr sz="1700"/>
            </a:lvl1pPr>
          </a:lstStyle>
          <a:p>
            <a:fld id="{4B2D5E54-DB99-D149-99F8-CF6F1F651C4E}" type="slidenum">
              <a:rPr lang="it-IT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03313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103313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Times New Roman" charset="0"/>
          <a:ea typeface="ＭＳ Ｐゴシック" charset="0"/>
        </a:defRPr>
      </a:lvl2pPr>
      <a:lvl3pPr algn="ctr" defTabSz="1103313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Times New Roman" charset="0"/>
          <a:ea typeface="ＭＳ Ｐゴシック" charset="0"/>
        </a:defRPr>
      </a:lvl3pPr>
      <a:lvl4pPr algn="ctr" defTabSz="1103313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Times New Roman" charset="0"/>
          <a:ea typeface="ＭＳ Ｐゴシック" charset="0"/>
        </a:defRPr>
      </a:lvl4pPr>
      <a:lvl5pPr algn="ctr" defTabSz="1103313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Times New Roman" charset="0"/>
          <a:ea typeface="ＭＳ Ｐゴシック" charset="0"/>
        </a:defRPr>
      </a:lvl5pPr>
      <a:lvl6pPr marL="457200" algn="ctr" defTabSz="1103313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defTabSz="1103313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defTabSz="1103313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defTabSz="1103313" rtl="0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414338" indent="-414338" algn="l" defTabSz="1103313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  <a:ea typeface="+mn-ea"/>
          <a:cs typeface="+mn-cs"/>
        </a:defRPr>
      </a:lvl1pPr>
      <a:lvl2pPr marL="896938" indent="-346075" algn="l" defTabSz="1103313" rtl="0" eaLnBrk="0" fontAlgn="base" hangingPunct="0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ea typeface="+mn-ea"/>
        </a:defRPr>
      </a:lvl2pPr>
      <a:lvl3pPr marL="1379538" indent="-276225" algn="l" defTabSz="1103313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</a:defRPr>
      </a:lvl3pPr>
      <a:lvl4pPr marL="1931988" indent="-276225" algn="l" defTabSz="1103313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482850" indent="-274638" algn="l" defTabSz="1103313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940050" indent="-274638" algn="l" defTabSz="1103313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3397250" indent="-274638" algn="l" defTabSz="1103313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854450" indent="-274638" algn="l" defTabSz="1103313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4311650" indent="-274638" algn="l" defTabSz="1103313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4.bin"/><Relationship Id="rId6" Type="http://schemas.openxmlformats.org/officeDocument/2006/relationships/oleObject" Target="../embeddings/oleObject5.bin"/><Relationship Id="rId7" Type="http://schemas.openxmlformats.org/officeDocument/2006/relationships/oleObject" Target="../embeddings/oleObject6.bin"/><Relationship Id="rId8" Type="http://schemas.openxmlformats.org/officeDocument/2006/relationships/image" Target="../media/image3.wmf"/><Relationship Id="rId9" Type="http://schemas.openxmlformats.org/officeDocument/2006/relationships/oleObject" Target="../embeddings/oleObject7.bin"/><Relationship Id="rId10" Type="http://schemas.openxmlformats.org/officeDocument/2006/relationships/oleObject" Target="../embeddings/oleObject8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171575" y="9788526"/>
            <a:ext cx="3200400" cy="1055688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150814" y="46039"/>
            <a:ext cx="7575550" cy="6127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 Black"/>
                <a:ea typeface="Arial Black"/>
                <a:cs typeface="Arial Black"/>
              </a:rPr>
              <a:t>Legge di Azione di Massa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644526"/>
            <a:ext cx="8138233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000099"/>
                </a:solidFill>
                <a:latin typeface="Comic Sans MS" charset="0"/>
              </a:rPr>
              <a:t>Sistema a temperatura costante: 400°C Volume 1l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464" y="1147764"/>
            <a:ext cx="6716325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0099"/>
                </a:solidFill>
                <a:latin typeface="Comic Sans MS" charset="0"/>
              </a:rPr>
              <a:t>1) </a:t>
            </a:r>
            <a:r>
              <a:rPr lang="it-IT" sz="2700" b="1" u="sng">
                <a:solidFill>
                  <a:srgbClr val="000099"/>
                </a:solidFill>
                <a:latin typeface="Comic Sans MS" charset="0"/>
              </a:rPr>
              <a:t>Stato iniziale</a:t>
            </a:r>
            <a:r>
              <a:rPr lang="it-IT" sz="2700" b="1">
                <a:solidFill>
                  <a:srgbClr val="000099"/>
                </a:solidFill>
                <a:latin typeface="Comic Sans MS" charset="0"/>
              </a:rPr>
              <a:t>:</a:t>
            </a:r>
            <a:r>
              <a:rPr lang="it-IT" sz="2700">
                <a:solidFill>
                  <a:srgbClr val="000099"/>
                </a:solidFill>
                <a:latin typeface="Comic Sans MS" charset="0"/>
              </a:rPr>
              <a:t>    1 mole H</a:t>
            </a:r>
            <a:r>
              <a:rPr lang="it-IT" sz="2700" baseline="-25000">
                <a:solidFill>
                  <a:srgbClr val="000099"/>
                </a:solidFill>
                <a:latin typeface="Comic Sans MS" charset="0"/>
              </a:rPr>
              <a:t>2</a:t>
            </a:r>
            <a:r>
              <a:rPr lang="it-IT" sz="2700">
                <a:solidFill>
                  <a:srgbClr val="000099"/>
                </a:solidFill>
                <a:latin typeface="Comic Sans MS" charset="0"/>
              </a:rPr>
              <a:t> + 1 mole I</a:t>
            </a:r>
            <a:r>
              <a:rPr lang="it-IT" sz="2700" baseline="-25000">
                <a:solidFill>
                  <a:srgbClr val="000099"/>
                </a:solidFill>
                <a:latin typeface="Comic Sans MS" charset="0"/>
              </a:rPr>
              <a:t>2</a:t>
            </a:r>
            <a:endParaRPr lang="it-IT" sz="2700">
              <a:solidFill>
                <a:srgbClr val="000099"/>
              </a:solidFill>
              <a:latin typeface="Comic Sans MS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6200" y="5167314"/>
            <a:ext cx="5018276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0099"/>
                </a:solidFill>
                <a:latin typeface="Comic Sans MS" charset="0"/>
              </a:rPr>
              <a:t>2) </a:t>
            </a:r>
            <a:r>
              <a:rPr lang="it-IT" sz="2700" b="1" u="sng">
                <a:solidFill>
                  <a:srgbClr val="000099"/>
                </a:solidFill>
                <a:latin typeface="Comic Sans MS" charset="0"/>
              </a:rPr>
              <a:t>Stato iniziale</a:t>
            </a:r>
            <a:r>
              <a:rPr lang="it-IT" sz="2700" b="1">
                <a:solidFill>
                  <a:srgbClr val="000099"/>
                </a:solidFill>
                <a:latin typeface="Comic Sans MS" charset="0"/>
              </a:rPr>
              <a:t>:</a:t>
            </a:r>
            <a:r>
              <a:rPr lang="it-IT" sz="2700">
                <a:solidFill>
                  <a:srgbClr val="000099"/>
                </a:solidFill>
                <a:latin typeface="Comic Sans MS" charset="0"/>
              </a:rPr>
              <a:t>    2 mole HI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0" y="8761413"/>
            <a:ext cx="4453424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 u="sng">
                <a:solidFill>
                  <a:srgbClr val="000099"/>
                </a:solidFill>
                <a:latin typeface="Comic Sans MS" charset="0"/>
              </a:rPr>
              <a:t>Per una reazione generica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 flipV="1">
            <a:off x="1200150" y="2066925"/>
            <a:ext cx="0" cy="2692400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 rot="5400000" flipV="1">
            <a:off x="4021932" y="1764507"/>
            <a:ext cx="0" cy="5973763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46151" y="3549649"/>
            <a:ext cx="249238" cy="0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1025525" y="4564064"/>
            <a:ext cx="163513" cy="9525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1025525" y="4306888"/>
            <a:ext cx="163513" cy="11112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1025525" y="4051300"/>
            <a:ext cx="163513" cy="9525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025525" y="3797301"/>
            <a:ext cx="163513" cy="6351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1031875" y="3341688"/>
            <a:ext cx="163513" cy="7937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>
            <a:off x="1031875" y="3084513"/>
            <a:ext cx="163513" cy="9525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1031875" y="2828926"/>
            <a:ext cx="163513" cy="9525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1031875" y="2573338"/>
            <a:ext cx="163513" cy="7937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>
            <a:off x="1225551" y="4313238"/>
            <a:ext cx="5251450" cy="0"/>
          </a:xfrm>
          <a:prstGeom prst="line">
            <a:avLst/>
          </a:prstGeom>
          <a:noFill/>
          <a:ln w="38100">
            <a:solidFill>
              <a:srgbClr val="9900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>
            <a:off x="1225551" y="3228975"/>
            <a:ext cx="5251450" cy="0"/>
          </a:xfrm>
          <a:prstGeom prst="line">
            <a:avLst/>
          </a:prstGeom>
          <a:noFill/>
          <a:ln w="38100">
            <a:solidFill>
              <a:srgbClr val="9900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3" name="Freeform 21"/>
          <p:cNvSpPr>
            <a:spLocks/>
          </p:cNvSpPr>
          <p:nvPr/>
        </p:nvSpPr>
        <p:spPr bwMode="auto">
          <a:xfrm>
            <a:off x="1241426" y="3224212"/>
            <a:ext cx="5160963" cy="1511301"/>
          </a:xfrm>
          <a:custGeom>
            <a:avLst/>
            <a:gdLst>
              <a:gd name="T0" fmla="*/ 0 w 4954"/>
              <a:gd name="T1" fmla="*/ 1394 h 1394"/>
              <a:gd name="T2" fmla="*/ 345 w 4954"/>
              <a:gd name="T3" fmla="*/ 976 h 1394"/>
              <a:gd name="T4" fmla="*/ 891 w 4954"/>
              <a:gd name="T5" fmla="*/ 430 h 1394"/>
              <a:gd name="T6" fmla="*/ 1736 w 4954"/>
              <a:gd name="T7" fmla="*/ 103 h 1394"/>
              <a:gd name="T8" fmla="*/ 3227 w 4954"/>
              <a:gd name="T9" fmla="*/ 21 h 1394"/>
              <a:gd name="T10" fmla="*/ 4254 w 4954"/>
              <a:gd name="T11" fmla="*/ 3 h 1394"/>
              <a:gd name="T12" fmla="*/ 4954 w 4954"/>
              <a:gd name="T13" fmla="*/ 3 h 1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54" h="1394">
                <a:moveTo>
                  <a:pt x="0" y="1394"/>
                </a:moveTo>
                <a:cubicBezTo>
                  <a:pt x="57" y="1324"/>
                  <a:pt x="197" y="1137"/>
                  <a:pt x="345" y="976"/>
                </a:cubicBezTo>
                <a:cubicBezTo>
                  <a:pt x="493" y="815"/>
                  <a:pt x="659" y="575"/>
                  <a:pt x="891" y="430"/>
                </a:cubicBezTo>
                <a:cubicBezTo>
                  <a:pt x="1123" y="285"/>
                  <a:pt x="1347" y="171"/>
                  <a:pt x="1736" y="103"/>
                </a:cubicBezTo>
                <a:cubicBezTo>
                  <a:pt x="2125" y="35"/>
                  <a:pt x="2807" y="38"/>
                  <a:pt x="3227" y="21"/>
                </a:cubicBezTo>
                <a:cubicBezTo>
                  <a:pt x="3647" y="4"/>
                  <a:pt x="3966" y="6"/>
                  <a:pt x="4254" y="3"/>
                </a:cubicBezTo>
                <a:cubicBezTo>
                  <a:pt x="4542" y="0"/>
                  <a:pt x="4808" y="3"/>
                  <a:pt x="4954" y="3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4" name="Freeform 22"/>
          <p:cNvSpPr>
            <a:spLocks/>
          </p:cNvSpPr>
          <p:nvPr/>
        </p:nvSpPr>
        <p:spPr bwMode="auto">
          <a:xfrm>
            <a:off x="1225551" y="3575051"/>
            <a:ext cx="5300663" cy="736600"/>
          </a:xfrm>
          <a:custGeom>
            <a:avLst/>
            <a:gdLst>
              <a:gd name="T0" fmla="*/ 0 w 5088"/>
              <a:gd name="T1" fmla="*/ 0 h 680"/>
              <a:gd name="T2" fmla="*/ 288 w 5088"/>
              <a:gd name="T3" fmla="*/ 334 h 680"/>
              <a:gd name="T4" fmla="*/ 769 w 5088"/>
              <a:gd name="T5" fmla="*/ 553 h 680"/>
              <a:gd name="T6" fmla="*/ 1872 w 5088"/>
              <a:gd name="T7" fmla="*/ 624 h 680"/>
              <a:gd name="T8" fmla="*/ 3360 w 5088"/>
              <a:gd name="T9" fmla="*/ 672 h 680"/>
              <a:gd name="T10" fmla="*/ 5088 w 5088"/>
              <a:gd name="T11" fmla="*/ 672 h 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88" h="680">
                <a:moveTo>
                  <a:pt x="0" y="0"/>
                </a:moveTo>
                <a:cubicBezTo>
                  <a:pt x="48" y="56"/>
                  <a:pt x="160" y="242"/>
                  <a:pt x="288" y="334"/>
                </a:cubicBezTo>
                <a:cubicBezTo>
                  <a:pt x="416" y="426"/>
                  <a:pt x="505" y="505"/>
                  <a:pt x="769" y="553"/>
                </a:cubicBezTo>
                <a:cubicBezTo>
                  <a:pt x="1033" y="601"/>
                  <a:pt x="1440" y="604"/>
                  <a:pt x="1872" y="624"/>
                </a:cubicBezTo>
                <a:cubicBezTo>
                  <a:pt x="2304" y="644"/>
                  <a:pt x="2824" y="664"/>
                  <a:pt x="3360" y="672"/>
                </a:cubicBezTo>
                <a:cubicBezTo>
                  <a:pt x="3896" y="680"/>
                  <a:pt x="4492" y="676"/>
                  <a:pt x="5088" y="672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526214" y="3005139"/>
            <a:ext cx="762791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[HI]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581775" y="4068764"/>
            <a:ext cx="1724025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[H</a:t>
            </a:r>
            <a:r>
              <a:rPr lang="it-IT" baseline="-25000">
                <a:solidFill>
                  <a:srgbClr val="000099"/>
                </a:solidFill>
                <a:latin typeface="Comic Sans MS" charset="0"/>
              </a:rPr>
              <a:t>2</a:t>
            </a:r>
            <a:r>
              <a:rPr lang="it-IT">
                <a:solidFill>
                  <a:srgbClr val="000099"/>
                </a:solidFill>
                <a:latin typeface="Comic Sans MS" charset="0"/>
              </a:rPr>
              <a:t>], [I</a:t>
            </a:r>
            <a:r>
              <a:rPr lang="it-IT" baseline="-25000">
                <a:solidFill>
                  <a:srgbClr val="000099"/>
                </a:solidFill>
                <a:latin typeface="Comic Sans MS" charset="0"/>
              </a:rPr>
              <a:t>2</a:t>
            </a:r>
            <a:r>
              <a:rPr lang="it-IT">
                <a:solidFill>
                  <a:srgbClr val="000099"/>
                </a:solidFill>
                <a:latin typeface="Comic Sans MS" charset="0"/>
              </a:rPr>
              <a:t>]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6981826" y="4533900"/>
            <a:ext cx="1382713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FF0000"/>
                </a:solidFill>
                <a:latin typeface="Comic Sans MS" charset="0"/>
              </a:rPr>
              <a:t>tempo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1665288" y="1933575"/>
            <a:ext cx="3644403" cy="2094575"/>
          </a:xfrm>
          <a:prstGeom prst="rect">
            <a:avLst/>
          </a:prstGeom>
          <a:noFill/>
          <a:ln w="38100" cmpd="dbl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2152650" algn="l"/>
                <a:tab pos="3065463" algn="l"/>
                <a:tab pos="424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2152650" algn="l"/>
                <a:tab pos="3065463" algn="l"/>
                <a:tab pos="424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2152650" algn="l"/>
                <a:tab pos="3065463" algn="l"/>
                <a:tab pos="424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2152650" algn="l"/>
                <a:tab pos="3065463" algn="l"/>
                <a:tab pos="424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2152650" algn="l"/>
                <a:tab pos="3065463" algn="l"/>
                <a:tab pos="424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  <a:tab pos="3065463" algn="l"/>
                <a:tab pos="424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  <a:tab pos="3065463" algn="l"/>
                <a:tab pos="424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  <a:tab pos="3065463" algn="l"/>
                <a:tab pos="424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  <a:tab pos="3065463" algn="l"/>
                <a:tab pos="424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99"/>
                </a:solidFill>
                <a:latin typeface="Comic Sans MS" charset="0"/>
              </a:rPr>
              <a:t>	</a:t>
            </a:r>
            <a:r>
              <a:rPr lang="it-IT" sz="2200">
                <a:solidFill>
                  <a:srgbClr val="00CC00"/>
                </a:solidFill>
                <a:latin typeface="Comic Sans MS" charset="0"/>
              </a:rPr>
              <a:t>H</a:t>
            </a:r>
            <a:r>
              <a:rPr lang="it-IT" sz="2200" baseline="-25000">
                <a:solidFill>
                  <a:srgbClr val="00CC00"/>
                </a:solidFill>
                <a:latin typeface="Comic Sans MS" charset="0"/>
              </a:rPr>
              <a:t>2</a:t>
            </a:r>
            <a:r>
              <a:rPr lang="it-IT" sz="2200">
                <a:solidFill>
                  <a:srgbClr val="00CC00"/>
                </a:solidFill>
                <a:latin typeface="Comic Sans MS" charset="0"/>
              </a:rPr>
              <a:t>   +   I</a:t>
            </a:r>
            <a:r>
              <a:rPr lang="it-IT" sz="2200" baseline="-25000">
                <a:solidFill>
                  <a:srgbClr val="00CC00"/>
                </a:solidFill>
                <a:latin typeface="Comic Sans MS" charset="0"/>
              </a:rPr>
              <a:t>2	</a:t>
            </a:r>
            <a:r>
              <a:rPr lang="it-IT" sz="2200">
                <a:solidFill>
                  <a:srgbClr val="00CC00"/>
                </a:solidFill>
                <a:latin typeface="Comic Sans MS" charset="0"/>
              </a:rPr>
              <a:t>2HI</a:t>
            </a:r>
          </a:p>
          <a:p>
            <a:r>
              <a:rPr lang="it-IT" sz="2200">
                <a:solidFill>
                  <a:srgbClr val="00CC00"/>
                </a:solidFill>
                <a:latin typeface="Comic Sans MS" charset="0"/>
              </a:rPr>
              <a:t>iniziale: 	1,0	1,0	0</a:t>
            </a:r>
          </a:p>
          <a:p>
            <a:r>
              <a:rPr lang="it-IT" sz="2200">
                <a:solidFill>
                  <a:srgbClr val="00CC00"/>
                </a:solidFill>
                <a:latin typeface="Comic Sans MS" charset="0"/>
              </a:rPr>
              <a:t>all'equilibrio:	0,4	0,4	1,2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425451" y="4098926"/>
            <a:ext cx="1379538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0,4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404813" y="3317876"/>
            <a:ext cx="1382712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1,0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-55563" y="2320926"/>
            <a:ext cx="1381126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[moli/l]</a:t>
            </a: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800101" y="1889126"/>
            <a:ext cx="1381125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>
                <a:solidFill>
                  <a:srgbClr val="FF0000"/>
                </a:solidFill>
                <a:latin typeface="Comic Sans MS" charset="0"/>
              </a:rPr>
              <a:t>C</a:t>
            </a:r>
            <a:endParaRPr lang="it-IT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3103" name="Line 31"/>
          <p:cNvSpPr>
            <a:spLocks noChangeShapeType="1"/>
          </p:cNvSpPr>
          <p:nvPr/>
        </p:nvSpPr>
        <p:spPr bwMode="auto">
          <a:xfrm>
            <a:off x="5291139" y="2070101"/>
            <a:ext cx="550862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 flipH="1">
            <a:off x="5291139" y="2163763"/>
            <a:ext cx="550862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 flipV="1">
            <a:off x="1258888" y="5945188"/>
            <a:ext cx="0" cy="2686051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6" name="Line 34"/>
          <p:cNvSpPr>
            <a:spLocks noChangeShapeType="1"/>
          </p:cNvSpPr>
          <p:nvPr/>
        </p:nvSpPr>
        <p:spPr bwMode="auto">
          <a:xfrm rot="5400000" flipV="1">
            <a:off x="4081463" y="5640388"/>
            <a:ext cx="0" cy="5972175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7" name="Line 35"/>
          <p:cNvSpPr>
            <a:spLocks noChangeShapeType="1"/>
          </p:cNvSpPr>
          <p:nvPr/>
        </p:nvSpPr>
        <p:spPr bwMode="auto">
          <a:xfrm>
            <a:off x="1004889" y="7424738"/>
            <a:ext cx="250825" cy="0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8" name="Line 36"/>
          <p:cNvSpPr>
            <a:spLocks noChangeShapeType="1"/>
          </p:cNvSpPr>
          <p:nvPr/>
        </p:nvSpPr>
        <p:spPr bwMode="auto">
          <a:xfrm>
            <a:off x="1085851" y="8439151"/>
            <a:ext cx="161925" cy="9525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09" name="Line 37"/>
          <p:cNvSpPr>
            <a:spLocks noChangeShapeType="1"/>
          </p:cNvSpPr>
          <p:nvPr/>
        </p:nvSpPr>
        <p:spPr bwMode="auto">
          <a:xfrm>
            <a:off x="1085851" y="8178800"/>
            <a:ext cx="161925" cy="11113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1085851" y="7924801"/>
            <a:ext cx="161925" cy="7939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>
            <a:off x="1085851" y="7667626"/>
            <a:ext cx="161925" cy="11113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1092200" y="7216775"/>
            <a:ext cx="163513" cy="7939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>
            <a:off x="1092200" y="6958014"/>
            <a:ext cx="163513" cy="7937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>
            <a:off x="1092200" y="6702425"/>
            <a:ext cx="163513" cy="7939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5" name="Line 43"/>
          <p:cNvSpPr>
            <a:spLocks noChangeShapeType="1"/>
          </p:cNvSpPr>
          <p:nvPr/>
        </p:nvSpPr>
        <p:spPr bwMode="auto">
          <a:xfrm>
            <a:off x="1092200" y="6445250"/>
            <a:ext cx="163513" cy="11113"/>
          </a:xfrm>
          <a:prstGeom prst="line">
            <a:avLst/>
          </a:prstGeom>
          <a:noFill/>
          <a:ln w="476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6" name="Line 44"/>
          <p:cNvSpPr>
            <a:spLocks noChangeShapeType="1"/>
          </p:cNvSpPr>
          <p:nvPr/>
        </p:nvSpPr>
        <p:spPr bwMode="auto">
          <a:xfrm>
            <a:off x="1285876" y="8188325"/>
            <a:ext cx="5249863" cy="0"/>
          </a:xfrm>
          <a:prstGeom prst="line">
            <a:avLst/>
          </a:prstGeom>
          <a:noFill/>
          <a:ln w="38100">
            <a:solidFill>
              <a:srgbClr val="9900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7" name="Line 45"/>
          <p:cNvSpPr>
            <a:spLocks noChangeShapeType="1"/>
          </p:cNvSpPr>
          <p:nvPr/>
        </p:nvSpPr>
        <p:spPr bwMode="auto">
          <a:xfrm>
            <a:off x="1285876" y="7212013"/>
            <a:ext cx="5249863" cy="0"/>
          </a:xfrm>
          <a:prstGeom prst="line">
            <a:avLst/>
          </a:prstGeom>
          <a:noFill/>
          <a:ln w="38100">
            <a:solidFill>
              <a:srgbClr val="9900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8" name="Freeform 46"/>
          <p:cNvSpPr>
            <a:spLocks/>
          </p:cNvSpPr>
          <p:nvPr/>
        </p:nvSpPr>
        <p:spPr bwMode="auto">
          <a:xfrm>
            <a:off x="1300164" y="8188325"/>
            <a:ext cx="5162550" cy="420688"/>
          </a:xfrm>
          <a:custGeom>
            <a:avLst/>
            <a:gdLst>
              <a:gd name="T0" fmla="*/ 0 w 4954"/>
              <a:gd name="T1" fmla="*/ 1394 h 1394"/>
              <a:gd name="T2" fmla="*/ 352 w 4954"/>
              <a:gd name="T3" fmla="*/ 949 h 1394"/>
              <a:gd name="T4" fmla="*/ 891 w 4954"/>
              <a:gd name="T5" fmla="*/ 430 h 1394"/>
              <a:gd name="T6" fmla="*/ 1736 w 4954"/>
              <a:gd name="T7" fmla="*/ 103 h 1394"/>
              <a:gd name="T8" fmla="*/ 3227 w 4954"/>
              <a:gd name="T9" fmla="*/ 21 h 1394"/>
              <a:gd name="T10" fmla="*/ 4254 w 4954"/>
              <a:gd name="T11" fmla="*/ 3 h 1394"/>
              <a:gd name="T12" fmla="*/ 4954 w 4954"/>
              <a:gd name="T13" fmla="*/ 3 h 1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54" h="1394">
                <a:moveTo>
                  <a:pt x="0" y="1394"/>
                </a:moveTo>
                <a:cubicBezTo>
                  <a:pt x="59" y="1320"/>
                  <a:pt x="204" y="1110"/>
                  <a:pt x="352" y="949"/>
                </a:cubicBezTo>
                <a:cubicBezTo>
                  <a:pt x="500" y="788"/>
                  <a:pt x="660" y="571"/>
                  <a:pt x="891" y="430"/>
                </a:cubicBezTo>
                <a:cubicBezTo>
                  <a:pt x="1122" y="289"/>
                  <a:pt x="1347" y="171"/>
                  <a:pt x="1736" y="103"/>
                </a:cubicBezTo>
                <a:cubicBezTo>
                  <a:pt x="2125" y="35"/>
                  <a:pt x="2807" y="38"/>
                  <a:pt x="3227" y="21"/>
                </a:cubicBezTo>
                <a:cubicBezTo>
                  <a:pt x="3647" y="4"/>
                  <a:pt x="3966" y="6"/>
                  <a:pt x="4254" y="3"/>
                </a:cubicBezTo>
                <a:cubicBezTo>
                  <a:pt x="4542" y="0"/>
                  <a:pt x="4808" y="3"/>
                  <a:pt x="4954" y="3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19" name="Freeform 47"/>
          <p:cNvSpPr>
            <a:spLocks/>
          </p:cNvSpPr>
          <p:nvPr/>
        </p:nvSpPr>
        <p:spPr bwMode="auto">
          <a:xfrm>
            <a:off x="1262063" y="6456364"/>
            <a:ext cx="5289550" cy="763587"/>
          </a:xfrm>
          <a:custGeom>
            <a:avLst/>
            <a:gdLst>
              <a:gd name="T0" fmla="*/ 0 w 5076"/>
              <a:gd name="T1" fmla="*/ 0 h 704"/>
              <a:gd name="T2" fmla="*/ 252 w 5076"/>
              <a:gd name="T3" fmla="*/ 396 h 704"/>
              <a:gd name="T4" fmla="*/ 720 w 5076"/>
              <a:gd name="T5" fmla="*/ 600 h 704"/>
              <a:gd name="T6" fmla="*/ 1860 w 5076"/>
              <a:gd name="T7" fmla="*/ 651 h 704"/>
              <a:gd name="T8" fmla="*/ 3348 w 5076"/>
              <a:gd name="T9" fmla="*/ 696 h 704"/>
              <a:gd name="T10" fmla="*/ 5076 w 5076"/>
              <a:gd name="T11" fmla="*/ 696 h 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76" h="704">
                <a:moveTo>
                  <a:pt x="0" y="0"/>
                </a:moveTo>
                <a:cubicBezTo>
                  <a:pt x="42" y="66"/>
                  <a:pt x="132" y="296"/>
                  <a:pt x="252" y="396"/>
                </a:cubicBezTo>
                <a:cubicBezTo>
                  <a:pt x="372" y="496"/>
                  <a:pt x="452" y="558"/>
                  <a:pt x="720" y="600"/>
                </a:cubicBezTo>
                <a:cubicBezTo>
                  <a:pt x="988" y="642"/>
                  <a:pt x="1422" y="635"/>
                  <a:pt x="1860" y="651"/>
                </a:cubicBezTo>
                <a:cubicBezTo>
                  <a:pt x="2298" y="667"/>
                  <a:pt x="2812" y="689"/>
                  <a:pt x="3348" y="696"/>
                </a:cubicBezTo>
                <a:cubicBezTo>
                  <a:pt x="3884" y="704"/>
                  <a:pt x="4480" y="700"/>
                  <a:pt x="5076" y="696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6586539" y="6877051"/>
            <a:ext cx="762791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[HI]</a:t>
            </a:r>
          </a:p>
        </p:txBody>
      </p:sp>
      <p:sp>
        <p:nvSpPr>
          <p:cNvPr id="3121" name="Text Box 49"/>
          <p:cNvSpPr txBox="1">
            <a:spLocks noChangeArrowheads="1"/>
          </p:cNvSpPr>
          <p:nvPr/>
        </p:nvSpPr>
        <p:spPr bwMode="auto">
          <a:xfrm>
            <a:off x="6643689" y="7940676"/>
            <a:ext cx="1893887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[H</a:t>
            </a:r>
            <a:r>
              <a:rPr lang="it-IT" baseline="-25000">
                <a:solidFill>
                  <a:srgbClr val="000099"/>
                </a:solidFill>
                <a:latin typeface="Comic Sans MS" charset="0"/>
              </a:rPr>
              <a:t>2</a:t>
            </a:r>
            <a:r>
              <a:rPr lang="it-IT">
                <a:solidFill>
                  <a:srgbClr val="000099"/>
                </a:solidFill>
                <a:latin typeface="Comic Sans MS" charset="0"/>
              </a:rPr>
              <a:t>], [I</a:t>
            </a:r>
            <a:r>
              <a:rPr lang="it-IT" baseline="-25000">
                <a:solidFill>
                  <a:srgbClr val="000099"/>
                </a:solidFill>
                <a:latin typeface="Comic Sans MS" charset="0"/>
              </a:rPr>
              <a:t>2</a:t>
            </a:r>
            <a:r>
              <a:rPr lang="it-IT">
                <a:solidFill>
                  <a:srgbClr val="000099"/>
                </a:solidFill>
                <a:latin typeface="Comic Sans MS" charset="0"/>
              </a:rPr>
              <a:t>]</a:t>
            </a:r>
          </a:p>
        </p:txBody>
      </p:sp>
      <p:sp>
        <p:nvSpPr>
          <p:cNvPr id="3122" name="Text Box 50"/>
          <p:cNvSpPr txBox="1">
            <a:spLocks noChangeArrowheads="1"/>
          </p:cNvSpPr>
          <p:nvPr/>
        </p:nvSpPr>
        <p:spPr bwMode="auto">
          <a:xfrm>
            <a:off x="7023101" y="8377238"/>
            <a:ext cx="1382713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FF0000"/>
                </a:solidFill>
                <a:latin typeface="Comic Sans MS" charset="0"/>
              </a:rPr>
              <a:t>tempo</a:t>
            </a:r>
          </a:p>
        </p:txBody>
      </p:sp>
      <p:sp>
        <p:nvSpPr>
          <p:cNvPr id="3123" name="Text Box 51"/>
          <p:cNvSpPr txBox="1">
            <a:spLocks noChangeArrowheads="1"/>
          </p:cNvSpPr>
          <p:nvPr/>
        </p:nvSpPr>
        <p:spPr bwMode="auto">
          <a:xfrm>
            <a:off x="1725614" y="5678489"/>
            <a:ext cx="4513267" cy="2279241"/>
          </a:xfrm>
          <a:prstGeom prst="rect">
            <a:avLst/>
          </a:prstGeom>
          <a:noFill/>
          <a:ln w="38100" cmpd="dbl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2152650" algn="l"/>
                <a:tab pos="3657600" algn="l"/>
                <a:tab pos="46275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2152650" algn="l"/>
                <a:tab pos="3657600" algn="l"/>
                <a:tab pos="46275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2152650" algn="l"/>
                <a:tab pos="3657600" algn="l"/>
                <a:tab pos="46275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2152650" algn="l"/>
                <a:tab pos="3657600" algn="l"/>
                <a:tab pos="46275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2152650" algn="l"/>
                <a:tab pos="3657600" algn="l"/>
                <a:tab pos="46275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  <a:tab pos="3657600" algn="l"/>
                <a:tab pos="46275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  <a:tab pos="3657600" algn="l"/>
                <a:tab pos="46275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  <a:tab pos="3657600" algn="l"/>
                <a:tab pos="46275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  <a:tab pos="3657600" algn="l"/>
                <a:tab pos="46275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	</a:t>
            </a:r>
            <a:r>
              <a:rPr lang="it-IT">
                <a:solidFill>
                  <a:srgbClr val="00CC00"/>
                </a:solidFill>
                <a:latin typeface="Comic Sans MS" charset="0"/>
              </a:rPr>
              <a:t>2HI	H</a:t>
            </a:r>
            <a:r>
              <a:rPr lang="it-IT" baseline="-25000">
                <a:solidFill>
                  <a:srgbClr val="00CC00"/>
                </a:solidFill>
                <a:latin typeface="Comic Sans MS" charset="0"/>
              </a:rPr>
              <a:t>2   </a:t>
            </a:r>
            <a:r>
              <a:rPr lang="it-IT">
                <a:solidFill>
                  <a:srgbClr val="00CC00"/>
                </a:solidFill>
                <a:latin typeface="Comic Sans MS" charset="0"/>
              </a:rPr>
              <a:t>+	I</a:t>
            </a:r>
            <a:r>
              <a:rPr lang="it-IT" baseline="-25000">
                <a:solidFill>
                  <a:srgbClr val="00CC00"/>
                </a:solidFill>
                <a:latin typeface="Comic Sans MS" charset="0"/>
              </a:rPr>
              <a:t>2</a:t>
            </a:r>
            <a:endParaRPr lang="it-IT">
              <a:solidFill>
                <a:srgbClr val="00CC00"/>
              </a:solidFill>
              <a:latin typeface="Comic Sans MS" charset="0"/>
            </a:endParaRPr>
          </a:p>
          <a:p>
            <a:r>
              <a:rPr lang="it-IT">
                <a:solidFill>
                  <a:srgbClr val="00CC00"/>
                </a:solidFill>
                <a:latin typeface="Comic Sans MS" charset="0"/>
              </a:rPr>
              <a:t>iniziale: 	2,0	0	0</a:t>
            </a:r>
          </a:p>
          <a:p>
            <a:r>
              <a:rPr lang="it-IT">
                <a:solidFill>
                  <a:srgbClr val="00CC00"/>
                </a:solidFill>
                <a:latin typeface="Comic Sans MS" charset="0"/>
              </a:rPr>
              <a:t>all'equilibrio:	1,2	0,4	0,4</a:t>
            </a:r>
          </a:p>
        </p:txBody>
      </p:sp>
      <p:sp>
        <p:nvSpPr>
          <p:cNvPr id="3124" name="Text Box 52"/>
          <p:cNvSpPr txBox="1">
            <a:spLocks noChangeArrowheads="1"/>
          </p:cNvSpPr>
          <p:nvPr/>
        </p:nvSpPr>
        <p:spPr bwMode="auto">
          <a:xfrm>
            <a:off x="485775" y="7970838"/>
            <a:ext cx="1379538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0,4</a:t>
            </a:r>
          </a:p>
        </p:txBody>
      </p:sp>
      <p:sp>
        <p:nvSpPr>
          <p:cNvPr id="3125" name="Text Box 53"/>
          <p:cNvSpPr txBox="1">
            <a:spLocks noChangeArrowheads="1"/>
          </p:cNvSpPr>
          <p:nvPr/>
        </p:nvSpPr>
        <p:spPr bwMode="auto">
          <a:xfrm>
            <a:off x="465139" y="7192963"/>
            <a:ext cx="1381125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1,0</a:t>
            </a:r>
          </a:p>
        </p:txBody>
      </p:sp>
      <p:sp>
        <p:nvSpPr>
          <p:cNvPr id="3126" name="Text Box 54"/>
          <p:cNvSpPr txBox="1">
            <a:spLocks noChangeArrowheads="1"/>
          </p:cNvSpPr>
          <p:nvPr/>
        </p:nvSpPr>
        <p:spPr bwMode="auto">
          <a:xfrm>
            <a:off x="4764" y="6194426"/>
            <a:ext cx="1381125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[moli/l]</a:t>
            </a:r>
          </a:p>
        </p:txBody>
      </p:sp>
      <p:sp>
        <p:nvSpPr>
          <p:cNvPr id="3127" name="Text Box 55"/>
          <p:cNvSpPr txBox="1">
            <a:spLocks noChangeArrowheads="1"/>
          </p:cNvSpPr>
          <p:nvPr/>
        </p:nvSpPr>
        <p:spPr bwMode="auto">
          <a:xfrm>
            <a:off x="858838" y="5762626"/>
            <a:ext cx="1382712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>
                <a:solidFill>
                  <a:srgbClr val="FF0000"/>
                </a:solidFill>
                <a:latin typeface="Comic Sans MS" charset="0"/>
              </a:rPr>
              <a:t>C</a:t>
            </a:r>
            <a:endParaRPr lang="it-IT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auto">
          <a:xfrm>
            <a:off x="4619626" y="5857876"/>
            <a:ext cx="549275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auto">
          <a:xfrm flipH="1">
            <a:off x="4619626" y="5935662"/>
            <a:ext cx="549275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0" name="Text Box 58"/>
          <p:cNvSpPr txBox="1">
            <a:spLocks noChangeArrowheads="1"/>
          </p:cNvSpPr>
          <p:nvPr/>
        </p:nvSpPr>
        <p:spPr bwMode="auto">
          <a:xfrm>
            <a:off x="477839" y="6924675"/>
            <a:ext cx="1381125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  <a:latin typeface="Comic Sans MS" charset="0"/>
              </a:rPr>
              <a:t>1,2</a:t>
            </a:r>
          </a:p>
        </p:txBody>
      </p:sp>
      <p:sp>
        <p:nvSpPr>
          <p:cNvPr id="3131" name="Text Box 59"/>
          <p:cNvSpPr txBox="1">
            <a:spLocks noChangeArrowheads="1"/>
          </p:cNvSpPr>
          <p:nvPr/>
        </p:nvSpPr>
        <p:spPr bwMode="auto">
          <a:xfrm>
            <a:off x="500063" y="9323388"/>
            <a:ext cx="4119010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000099"/>
                </a:solidFill>
                <a:latin typeface="Comic Sans MS" charset="0"/>
              </a:rPr>
              <a:t>aA  +  bB           cC  +  dD</a:t>
            </a:r>
          </a:p>
        </p:txBody>
      </p:sp>
      <p:sp>
        <p:nvSpPr>
          <p:cNvPr id="3132" name="Text Box 60"/>
          <p:cNvSpPr txBox="1">
            <a:spLocks noChangeArrowheads="1"/>
          </p:cNvSpPr>
          <p:nvPr/>
        </p:nvSpPr>
        <p:spPr bwMode="auto">
          <a:xfrm>
            <a:off x="2174876" y="9817100"/>
            <a:ext cx="1626910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000099"/>
                </a:solidFill>
                <a:latin typeface="Comic Sans MS" charset="0"/>
              </a:rPr>
              <a:t>[C]</a:t>
            </a:r>
            <a:r>
              <a:rPr lang="it-IT" sz="2800" baseline="30000">
                <a:solidFill>
                  <a:srgbClr val="000099"/>
                </a:solidFill>
                <a:latin typeface="Comic Sans MS" charset="0"/>
              </a:rPr>
              <a:t>c</a:t>
            </a:r>
            <a:r>
              <a:rPr lang="it-IT" sz="2800">
                <a:solidFill>
                  <a:srgbClr val="000099"/>
                </a:solidFill>
                <a:latin typeface="Comic Sans MS" charset="0"/>
              </a:rPr>
              <a:t>  [D]</a:t>
            </a:r>
            <a:r>
              <a:rPr lang="it-IT" sz="2800" baseline="30000">
                <a:solidFill>
                  <a:srgbClr val="000099"/>
                </a:solidFill>
                <a:latin typeface="Comic Sans MS" charset="0"/>
              </a:rPr>
              <a:t>d</a:t>
            </a:r>
            <a:endParaRPr lang="it-IT" sz="2800">
              <a:solidFill>
                <a:srgbClr val="000099"/>
              </a:solidFill>
              <a:latin typeface="Comic Sans MS" charset="0"/>
            </a:endParaRPr>
          </a:p>
        </p:txBody>
      </p:sp>
      <p:sp>
        <p:nvSpPr>
          <p:cNvPr id="3133" name="Text Box 61"/>
          <p:cNvSpPr txBox="1">
            <a:spLocks noChangeArrowheads="1"/>
          </p:cNvSpPr>
          <p:nvPr/>
        </p:nvSpPr>
        <p:spPr bwMode="auto">
          <a:xfrm>
            <a:off x="2174876" y="10340976"/>
            <a:ext cx="1635317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000099"/>
                </a:solidFill>
                <a:latin typeface="Comic Sans MS" charset="0"/>
              </a:rPr>
              <a:t>[A]</a:t>
            </a:r>
            <a:r>
              <a:rPr lang="it-IT" sz="2800" baseline="30000">
                <a:solidFill>
                  <a:srgbClr val="000099"/>
                </a:solidFill>
                <a:latin typeface="Comic Sans MS" charset="0"/>
              </a:rPr>
              <a:t>a</a:t>
            </a:r>
            <a:r>
              <a:rPr lang="it-IT" sz="2800">
                <a:solidFill>
                  <a:srgbClr val="000099"/>
                </a:solidFill>
                <a:latin typeface="Comic Sans MS" charset="0"/>
              </a:rPr>
              <a:t>  [B]</a:t>
            </a:r>
            <a:r>
              <a:rPr lang="it-IT" sz="2800" baseline="30000">
                <a:solidFill>
                  <a:srgbClr val="000099"/>
                </a:solidFill>
                <a:latin typeface="Comic Sans MS" charset="0"/>
              </a:rPr>
              <a:t>b</a:t>
            </a:r>
            <a:endParaRPr lang="it-IT" sz="2800">
              <a:solidFill>
                <a:srgbClr val="000099"/>
              </a:solidFill>
              <a:latin typeface="Comic Sans MS" charset="0"/>
            </a:endParaRPr>
          </a:p>
        </p:txBody>
      </p:sp>
      <p:sp>
        <p:nvSpPr>
          <p:cNvPr id="3134" name="Text Box 62"/>
          <p:cNvSpPr txBox="1">
            <a:spLocks noChangeArrowheads="1"/>
          </p:cNvSpPr>
          <p:nvPr/>
        </p:nvSpPr>
        <p:spPr bwMode="auto">
          <a:xfrm>
            <a:off x="1279525" y="10080625"/>
            <a:ext cx="636355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000099"/>
                </a:solidFill>
                <a:latin typeface="Comic Sans MS" charset="0"/>
              </a:rPr>
              <a:t>K =</a:t>
            </a:r>
          </a:p>
        </p:txBody>
      </p:sp>
      <p:sp>
        <p:nvSpPr>
          <p:cNvPr id="3135" name="Line 63"/>
          <p:cNvSpPr>
            <a:spLocks noChangeShapeType="1"/>
          </p:cNvSpPr>
          <p:nvPr/>
        </p:nvSpPr>
        <p:spPr bwMode="auto">
          <a:xfrm>
            <a:off x="1847850" y="10340975"/>
            <a:ext cx="2200275" cy="0"/>
          </a:xfrm>
          <a:prstGeom prst="line">
            <a:avLst/>
          </a:prstGeom>
          <a:noFill/>
          <a:ln w="38100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6" name="Line 64"/>
          <p:cNvSpPr>
            <a:spLocks noChangeShapeType="1"/>
          </p:cNvSpPr>
          <p:nvPr/>
        </p:nvSpPr>
        <p:spPr bwMode="auto">
          <a:xfrm>
            <a:off x="2108201" y="9532938"/>
            <a:ext cx="9001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7" name="Line 65"/>
          <p:cNvSpPr>
            <a:spLocks noChangeShapeType="1"/>
          </p:cNvSpPr>
          <p:nvPr/>
        </p:nvSpPr>
        <p:spPr bwMode="auto">
          <a:xfrm flipH="1">
            <a:off x="2108201" y="9634537"/>
            <a:ext cx="9255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38" name="Text Box 66"/>
          <p:cNvSpPr txBox="1">
            <a:spLocks noChangeArrowheads="1"/>
          </p:cNvSpPr>
          <p:nvPr/>
        </p:nvSpPr>
        <p:spPr bwMode="auto">
          <a:xfrm>
            <a:off x="4549741" y="9891714"/>
            <a:ext cx="3140145" cy="801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b="1">
                <a:solidFill>
                  <a:srgbClr val="FF0000"/>
                </a:solidFill>
                <a:latin typeface="Comic Sans MS" charset="0"/>
              </a:rPr>
              <a:t>Legge di Guldberg &amp;</a:t>
            </a:r>
          </a:p>
          <a:p>
            <a:pPr algn="ctr"/>
            <a:r>
              <a:rPr lang="it-IT" b="1">
                <a:solidFill>
                  <a:srgbClr val="FF0000"/>
                </a:solidFill>
                <a:latin typeface="Comic Sans MS" charset="0"/>
              </a:rPr>
              <a:t>Waage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38488"/>
            <a:ext cx="8001000" cy="11172286"/>
          </a:xfrm>
          <a:prstGeom prst="rect">
            <a:avLst/>
          </a:prstGeom>
          <a:solidFill>
            <a:srgbClr val="3333CC"/>
          </a:solidFill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359767" y="364491"/>
            <a:ext cx="7200900" cy="88844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108201" tIns="54100" rIns="108201" bIns="54100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4300" kern="10" dirty="0">
                <a:ln w="9525">
                  <a:solidFill>
                    <a:srgbClr val="CC66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Arial Rounded MT Bold"/>
                <a:ea typeface="Arial Rounded MT Bold"/>
                <a:cs typeface="Arial Rounded MT Bold"/>
              </a:rPr>
              <a:t>Equilibri omogenei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66700" y="1255467"/>
            <a:ext cx="4336398" cy="523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CCFF"/>
                </a:solidFill>
                <a:latin typeface="Arial" charset="0"/>
              </a:rPr>
              <a:t>Dissociazione gassosa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984276" y="1936859"/>
            <a:ext cx="5258440" cy="523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 dirty="0">
                <a:solidFill>
                  <a:srgbClr val="FF9900"/>
                </a:solidFill>
                <a:latin typeface="Arial" charset="0"/>
              </a:rPr>
              <a:t>COCl</a:t>
            </a:r>
            <a:r>
              <a:rPr lang="it-IT" sz="3000" b="1" baseline="-25000" dirty="0">
                <a:solidFill>
                  <a:srgbClr val="FF9900"/>
                </a:solidFill>
                <a:latin typeface="Arial" charset="0"/>
              </a:rPr>
              <a:t>2</a:t>
            </a:r>
            <a:r>
              <a:rPr lang="it-IT" sz="3000" b="1" dirty="0">
                <a:solidFill>
                  <a:srgbClr val="FF9900"/>
                </a:solidFill>
                <a:latin typeface="Arial" charset="0"/>
              </a:rPr>
              <a:t>		      CO  +  Cl</a:t>
            </a:r>
            <a:r>
              <a:rPr lang="it-IT" sz="3000" b="1" baseline="-25000" dirty="0">
                <a:solidFill>
                  <a:srgbClr val="FF9900"/>
                </a:solidFill>
                <a:latin typeface="Arial" charset="0"/>
              </a:rPr>
              <a:t>2</a:t>
            </a:r>
            <a:endParaRPr lang="it-IT" sz="3000" b="1" dirty="0">
              <a:solidFill>
                <a:srgbClr val="FF9900"/>
              </a:solidFill>
              <a:latin typeface="Arial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H="1">
            <a:off x="3276801" y="2141379"/>
            <a:ext cx="837605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3293468" y="2278063"/>
            <a:ext cx="838994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1949" y="3232320"/>
            <a:ext cx="759698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K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C</a:t>
            </a:r>
            <a:r>
              <a:rPr lang="it-IT" b="1">
                <a:solidFill>
                  <a:srgbClr val="00FF99"/>
                </a:solidFill>
                <a:latin typeface="Arial" charset="0"/>
              </a:rPr>
              <a:t> =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745929" y="2771644"/>
            <a:ext cx="1588551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[CO]  [Cl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2</a:t>
            </a:r>
            <a:r>
              <a:rPr lang="it-IT" b="1">
                <a:solidFill>
                  <a:srgbClr val="00FF99"/>
                </a:solidFill>
                <a:latin typeface="Arial" charset="0"/>
              </a:rPr>
              <a:t>]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908449" y="3639839"/>
            <a:ext cx="1212547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[COCl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2</a:t>
            </a:r>
            <a:r>
              <a:rPr lang="it-IT" b="1">
                <a:solidFill>
                  <a:srgbClr val="00FF99"/>
                </a:solidFill>
                <a:latin typeface="Arial" charset="0"/>
              </a:rPr>
              <a:t>]</a:t>
            </a:r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976166" y="3486830"/>
            <a:ext cx="1561307" cy="0"/>
          </a:xfrm>
          <a:prstGeom prst="line">
            <a:avLst/>
          </a:prstGeom>
          <a:noFill/>
          <a:ln w="38100">
            <a:solidFill>
              <a:srgbClr val="00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656352" y="3228503"/>
            <a:ext cx="1055903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00FF99"/>
                </a:solidFill>
                <a:latin typeface="Arial" charset="0"/>
              </a:rPr>
              <a:t>[CO] </a:t>
            </a:r>
            <a:r>
              <a:rPr lang="it-IT" b="1" dirty="0" smtClean="0">
                <a:solidFill>
                  <a:srgbClr val="00FF99"/>
                </a:solidFill>
                <a:latin typeface="Arial" charset="0"/>
              </a:rPr>
              <a:t>=</a:t>
            </a:r>
            <a:endParaRPr lang="it-IT" b="1" dirty="0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3804643" y="3503154"/>
            <a:ext cx="729258" cy="0"/>
          </a:xfrm>
          <a:prstGeom prst="line">
            <a:avLst/>
          </a:prstGeom>
          <a:noFill/>
          <a:ln w="38100">
            <a:solidFill>
              <a:srgbClr val="00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3849094" y="2733677"/>
            <a:ext cx="624144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n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0</a:t>
            </a:r>
            <a:r>
              <a:rPr lang="it-IT" b="1">
                <a:solidFill>
                  <a:srgbClr val="00FF99"/>
                </a:solidFill>
                <a:latin typeface="Symbol" charset="0"/>
              </a:rPr>
              <a:t>a</a:t>
            </a:r>
            <a:endParaRPr lang="it-IT" b="1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3999112" y="3596810"/>
            <a:ext cx="515342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V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4420547" y="3228503"/>
            <a:ext cx="2447472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00FF99"/>
                </a:solidFill>
                <a:latin typeface="Arial" charset="0"/>
              </a:rPr>
              <a:t>= [Cl</a:t>
            </a:r>
            <a:r>
              <a:rPr lang="it-IT" b="1" baseline="-25000" dirty="0">
                <a:solidFill>
                  <a:srgbClr val="00FF99"/>
                </a:solidFill>
                <a:latin typeface="Arial" charset="0"/>
              </a:rPr>
              <a:t>2</a:t>
            </a:r>
            <a:r>
              <a:rPr lang="it-IT" b="1" dirty="0">
                <a:solidFill>
                  <a:srgbClr val="00FF99"/>
                </a:solidFill>
                <a:latin typeface="Arial" charset="0"/>
              </a:rPr>
              <a:t>] ; [</a:t>
            </a:r>
            <a:r>
              <a:rPr lang="it-IT" sz="2100" b="1" dirty="0">
                <a:solidFill>
                  <a:srgbClr val="00FF99"/>
                </a:solidFill>
                <a:latin typeface="Arial" charset="0"/>
              </a:rPr>
              <a:t>COCl</a:t>
            </a:r>
            <a:r>
              <a:rPr lang="it-IT" sz="2100" b="1" baseline="-25000" dirty="0">
                <a:solidFill>
                  <a:srgbClr val="00FF99"/>
                </a:solidFill>
                <a:latin typeface="Arial" charset="0"/>
              </a:rPr>
              <a:t>2</a:t>
            </a:r>
            <a:r>
              <a:rPr lang="it-IT" b="1" dirty="0" smtClean="0">
                <a:solidFill>
                  <a:srgbClr val="00FF99"/>
                </a:solidFill>
                <a:latin typeface="Arial" charset="0"/>
              </a:rPr>
              <a:t>]=</a:t>
            </a:r>
            <a:endParaRPr lang="it-IT" b="1" dirty="0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7276865" y="3486832"/>
            <a:ext cx="528280" cy="1137"/>
          </a:xfrm>
          <a:prstGeom prst="line">
            <a:avLst/>
          </a:prstGeom>
          <a:noFill/>
          <a:ln w="38100">
            <a:solidFill>
              <a:srgbClr val="00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856818" y="2884065"/>
            <a:ext cx="1343687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00FF99"/>
                </a:solidFill>
                <a:latin typeface="Arial" charset="0"/>
              </a:rPr>
              <a:t>n</a:t>
            </a:r>
            <a:r>
              <a:rPr lang="it-IT" b="1" baseline="-25000" dirty="0">
                <a:solidFill>
                  <a:srgbClr val="00FF99"/>
                </a:solidFill>
                <a:latin typeface="Arial" charset="0"/>
              </a:rPr>
              <a:t>0</a:t>
            </a:r>
            <a:r>
              <a:rPr lang="it-IT" b="1" dirty="0">
                <a:solidFill>
                  <a:srgbClr val="00FF99"/>
                </a:solidFill>
                <a:latin typeface="Arial" charset="0"/>
              </a:rPr>
              <a:t>(1-</a:t>
            </a:r>
            <a:r>
              <a:rPr lang="it-IT" b="1" dirty="0">
                <a:solidFill>
                  <a:srgbClr val="00FF99"/>
                </a:solidFill>
                <a:latin typeface="Symbol" charset="0"/>
              </a:rPr>
              <a:t>a</a:t>
            </a:r>
            <a:r>
              <a:rPr lang="it-IT" b="1" dirty="0">
                <a:solidFill>
                  <a:srgbClr val="00FF99"/>
                </a:solidFill>
                <a:latin typeface="Arial" charset="0"/>
              </a:rPr>
              <a:t>)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276864" y="3572940"/>
            <a:ext cx="515342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V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100012" y="5528100"/>
            <a:ext cx="759698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K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C</a:t>
            </a:r>
            <a:r>
              <a:rPr lang="it-IT" b="1">
                <a:solidFill>
                  <a:srgbClr val="00FF99"/>
                </a:solidFill>
                <a:latin typeface="Arial" charset="0"/>
              </a:rPr>
              <a:t> =</a:t>
            </a:r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1060173" y="5811788"/>
            <a:ext cx="1260140" cy="0"/>
          </a:xfrm>
          <a:prstGeom prst="line">
            <a:avLst/>
          </a:prstGeom>
          <a:noFill/>
          <a:ln w="38100">
            <a:solidFill>
              <a:srgbClr val="00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362797" y="5528100"/>
            <a:ext cx="303744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=</a:t>
            </a:r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>
            <a:off x="2704506" y="5854621"/>
            <a:ext cx="729258" cy="0"/>
          </a:xfrm>
          <a:prstGeom prst="line">
            <a:avLst/>
          </a:prstGeom>
          <a:noFill/>
          <a:ln w="38100">
            <a:solidFill>
              <a:srgbClr val="00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2865638" y="5123111"/>
            <a:ext cx="426123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n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0</a:t>
            </a:r>
            <a:endParaRPr lang="it-IT" b="1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2898974" y="5948276"/>
            <a:ext cx="515342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V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4660306" y="5528100"/>
            <a:ext cx="811145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=  C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0</a:t>
            </a:r>
            <a:endParaRPr lang="it-IT" b="1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5596678" y="5811788"/>
            <a:ext cx="915392" cy="0"/>
          </a:xfrm>
          <a:prstGeom prst="line">
            <a:avLst/>
          </a:prstGeom>
          <a:noFill/>
          <a:ln w="38100">
            <a:solidFill>
              <a:srgbClr val="00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5650708" y="5133236"/>
            <a:ext cx="432285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Symbol" charset="0"/>
              </a:rPr>
              <a:t>a</a:t>
            </a:r>
            <a:r>
              <a:rPr lang="it-IT" b="1" baseline="30000">
                <a:solidFill>
                  <a:srgbClr val="00FF99"/>
                </a:solidFill>
                <a:latin typeface="Arial" charset="0"/>
              </a:rPr>
              <a:t>2</a:t>
            </a:r>
            <a:endParaRPr lang="it-IT" b="1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5596678" y="5897898"/>
            <a:ext cx="1023738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00FF99"/>
                </a:solidFill>
                <a:latin typeface="Arial" charset="0"/>
              </a:rPr>
              <a:t>1 - </a:t>
            </a:r>
            <a:r>
              <a:rPr lang="it-IT" b="1" dirty="0">
                <a:solidFill>
                  <a:srgbClr val="00FF99"/>
                </a:solidFill>
                <a:latin typeface="Symbol" charset="0"/>
              </a:rPr>
              <a:t>a</a:t>
            </a:r>
            <a:endParaRPr lang="it-IT" b="1" dirty="0">
              <a:solidFill>
                <a:srgbClr val="00FF99"/>
              </a:solidFill>
              <a:latin typeface="Arial" charset="0"/>
            </a:endParaRPr>
          </a:p>
        </p:txBody>
      </p:sp>
      <p:grpSp>
        <p:nvGrpSpPr>
          <p:cNvPr id="4125" name="Group 29"/>
          <p:cNvGrpSpPr>
            <a:grpSpLocks/>
          </p:cNvGrpSpPr>
          <p:nvPr/>
        </p:nvGrpSpPr>
        <p:grpSpPr bwMode="auto">
          <a:xfrm>
            <a:off x="736204" y="4520109"/>
            <a:ext cx="727869" cy="1066355"/>
            <a:chOff x="3015" y="5697"/>
            <a:chExt cx="918" cy="748"/>
          </a:xfrm>
        </p:grpSpPr>
        <p:sp>
          <p:nvSpPr>
            <p:cNvPr id="4126" name="Line 30"/>
            <p:cNvSpPr>
              <a:spLocks noChangeShapeType="1"/>
            </p:cNvSpPr>
            <p:nvPr/>
          </p:nvSpPr>
          <p:spPr bwMode="auto">
            <a:xfrm>
              <a:off x="3015" y="6100"/>
              <a:ext cx="918" cy="0"/>
            </a:xfrm>
            <a:prstGeom prst="line">
              <a:avLst/>
            </a:prstGeom>
            <a:noFill/>
            <a:ln w="38100">
              <a:solidFill>
                <a:srgbClr val="00FF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29449" tIns="14724" rIns="29449" bIns="14724">
              <a:spAutoFit/>
            </a:bodyPr>
            <a:lstStyle/>
            <a:p>
              <a:endParaRPr lang="it-IT"/>
            </a:p>
          </p:txBody>
        </p:sp>
        <p:sp>
          <p:nvSpPr>
            <p:cNvPr id="4127" name="Text Box 31"/>
            <p:cNvSpPr txBox="1">
              <a:spLocks noChangeArrowheads="1"/>
            </p:cNvSpPr>
            <p:nvPr/>
          </p:nvSpPr>
          <p:spPr bwMode="auto">
            <a:xfrm>
              <a:off x="3106" y="5697"/>
              <a:ext cx="706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29449" tIns="14724" rIns="29449" bIns="14724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 dirty="0">
                  <a:solidFill>
                    <a:srgbClr val="00FF99"/>
                  </a:solidFill>
                  <a:latin typeface="Arial" charset="0"/>
                </a:rPr>
                <a:t>n</a:t>
              </a:r>
              <a:r>
                <a:rPr lang="it-IT" b="1" baseline="-25000" dirty="0">
                  <a:solidFill>
                    <a:srgbClr val="00FF99"/>
                  </a:solidFill>
                  <a:latin typeface="Arial" charset="0"/>
                </a:rPr>
                <a:t>0</a:t>
              </a:r>
              <a:r>
                <a:rPr lang="it-IT" b="1" dirty="0">
                  <a:solidFill>
                    <a:srgbClr val="00FF99"/>
                  </a:solidFill>
                  <a:latin typeface="Symbol" charset="0"/>
                </a:rPr>
                <a:t>a</a:t>
              </a:r>
              <a:endParaRPr lang="it-IT" b="1" dirty="0">
                <a:solidFill>
                  <a:srgbClr val="00FF99"/>
                </a:solidFill>
                <a:latin typeface="Arial" charset="0"/>
              </a:endParaRPr>
            </a:p>
          </p:txBody>
        </p:sp>
        <p:sp>
          <p:nvSpPr>
            <p:cNvPr id="4128" name="Text Box 32"/>
            <p:cNvSpPr txBox="1">
              <a:spLocks noChangeArrowheads="1"/>
            </p:cNvSpPr>
            <p:nvPr/>
          </p:nvSpPr>
          <p:spPr bwMode="auto">
            <a:xfrm>
              <a:off x="3260" y="6165"/>
              <a:ext cx="350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29449" tIns="14724" rIns="29449" bIns="14724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00FF99"/>
                  </a:solidFill>
                  <a:latin typeface="Arial" charset="0"/>
                </a:rPr>
                <a:t>V</a:t>
              </a:r>
            </a:p>
          </p:txBody>
        </p:sp>
      </p:grpSp>
      <p:grpSp>
        <p:nvGrpSpPr>
          <p:cNvPr id="4129" name="Group 33"/>
          <p:cNvGrpSpPr>
            <a:grpSpLocks/>
          </p:cNvGrpSpPr>
          <p:nvPr/>
        </p:nvGrpSpPr>
        <p:grpSpPr bwMode="auto">
          <a:xfrm>
            <a:off x="1518246" y="4520109"/>
            <a:ext cx="729258" cy="1066355"/>
            <a:chOff x="3015" y="5697"/>
            <a:chExt cx="918" cy="748"/>
          </a:xfrm>
        </p:grpSpPr>
        <p:sp>
          <p:nvSpPr>
            <p:cNvPr id="4130" name="Line 34"/>
            <p:cNvSpPr>
              <a:spLocks noChangeShapeType="1"/>
            </p:cNvSpPr>
            <p:nvPr/>
          </p:nvSpPr>
          <p:spPr bwMode="auto">
            <a:xfrm>
              <a:off x="3015" y="6100"/>
              <a:ext cx="918" cy="0"/>
            </a:xfrm>
            <a:prstGeom prst="line">
              <a:avLst/>
            </a:prstGeom>
            <a:noFill/>
            <a:ln w="38100">
              <a:solidFill>
                <a:srgbClr val="00FF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29449" tIns="14724" rIns="29449" bIns="14724">
              <a:spAutoFit/>
            </a:bodyPr>
            <a:lstStyle/>
            <a:p>
              <a:endParaRPr lang="it-IT"/>
            </a:p>
          </p:txBody>
        </p:sp>
        <p:sp>
          <p:nvSpPr>
            <p:cNvPr id="4131" name="Text Box 35"/>
            <p:cNvSpPr txBox="1">
              <a:spLocks noChangeArrowheads="1"/>
            </p:cNvSpPr>
            <p:nvPr/>
          </p:nvSpPr>
          <p:spPr bwMode="auto">
            <a:xfrm>
              <a:off x="3073" y="5697"/>
              <a:ext cx="704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29449" tIns="14724" rIns="29449" bIns="14724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 dirty="0">
                  <a:solidFill>
                    <a:srgbClr val="00FF99"/>
                  </a:solidFill>
                  <a:latin typeface="Arial" charset="0"/>
                </a:rPr>
                <a:t>n</a:t>
              </a:r>
              <a:r>
                <a:rPr lang="it-IT" b="1" baseline="-25000" dirty="0">
                  <a:solidFill>
                    <a:srgbClr val="00FF99"/>
                  </a:solidFill>
                  <a:latin typeface="Arial" charset="0"/>
                </a:rPr>
                <a:t>0</a:t>
              </a:r>
              <a:r>
                <a:rPr lang="it-IT" b="1" dirty="0">
                  <a:solidFill>
                    <a:srgbClr val="00FF99"/>
                  </a:solidFill>
                  <a:latin typeface="Symbol" charset="0"/>
                </a:rPr>
                <a:t>a</a:t>
              </a:r>
              <a:endParaRPr lang="it-IT" b="1" dirty="0">
                <a:solidFill>
                  <a:srgbClr val="00FF99"/>
                </a:solidFill>
                <a:latin typeface="Arial" charset="0"/>
              </a:endParaRPr>
            </a:p>
          </p:txBody>
        </p:sp>
        <p:sp>
          <p:nvSpPr>
            <p:cNvPr id="4132" name="Text Box 36"/>
            <p:cNvSpPr txBox="1">
              <a:spLocks noChangeArrowheads="1"/>
            </p:cNvSpPr>
            <p:nvPr/>
          </p:nvSpPr>
          <p:spPr bwMode="auto">
            <a:xfrm>
              <a:off x="3260" y="6165"/>
              <a:ext cx="349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29449" tIns="14724" rIns="29449" bIns="14724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b="1">
                  <a:solidFill>
                    <a:srgbClr val="00FF99"/>
                  </a:solidFill>
                  <a:latin typeface="Arial" charset="0"/>
                </a:rPr>
                <a:t>V</a:t>
              </a:r>
            </a:p>
          </p:txBody>
        </p:sp>
      </p:grp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1002904" y="6603851"/>
            <a:ext cx="916782" cy="0"/>
          </a:xfrm>
          <a:prstGeom prst="line">
            <a:avLst/>
          </a:prstGeom>
          <a:noFill/>
          <a:ln w="38100">
            <a:solidFill>
              <a:srgbClr val="00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984846" y="5867278"/>
            <a:ext cx="1098934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>
                <a:solidFill>
                  <a:srgbClr val="00FF99"/>
                </a:solidFill>
                <a:latin typeface="Arial" charset="0"/>
              </a:rPr>
              <a:t>n</a:t>
            </a:r>
            <a:r>
              <a:rPr lang="it-IT" b="1" baseline="-25000" dirty="0">
                <a:solidFill>
                  <a:srgbClr val="00FF99"/>
                </a:solidFill>
                <a:latin typeface="Arial" charset="0"/>
              </a:rPr>
              <a:t>0</a:t>
            </a:r>
            <a:r>
              <a:rPr lang="it-IT" b="1" dirty="0">
                <a:solidFill>
                  <a:srgbClr val="00FF99"/>
                </a:solidFill>
                <a:latin typeface="Arial" charset="0"/>
              </a:rPr>
              <a:t>(1-</a:t>
            </a:r>
            <a:r>
              <a:rPr lang="it-IT" b="1" dirty="0">
                <a:solidFill>
                  <a:srgbClr val="00FF99"/>
                </a:solidFill>
                <a:latin typeface="Symbol" charset="0"/>
              </a:rPr>
              <a:t>a</a:t>
            </a:r>
            <a:r>
              <a:rPr lang="it-IT" b="1" dirty="0">
                <a:solidFill>
                  <a:srgbClr val="00FF99"/>
                </a:solidFill>
                <a:latin typeface="Arial" charset="0"/>
              </a:rPr>
              <a:t>)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279330" y="6694975"/>
            <a:ext cx="513953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V</a:t>
            </a:r>
          </a:p>
        </p:txBody>
      </p:sp>
      <p:sp>
        <p:nvSpPr>
          <p:cNvPr id="4136" name="Line 40"/>
          <p:cNvSpPr>
            <a:spLocks noChangeShapeType="1"/>
          </p:cNvSpPr>
          <p:nvPr/>
        </p:nvSpPr>
        <p:spPr bwMode="auto">
          <a:xfrm>
            <a:off x="3501827" y="5869809"/>
            <a:ext cx="915392" cy="0"/>
          </a:xfrm>
          <a:prstGeom prst="line">
            <a:avLst/>
          </a:prstGeom>
          <a:noFill/>
          <a:ln w="38100">
            <a:solidFill>
              <a:srgbClr val="00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3717133" y="5133236"/>
            <a:ext cx="432285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Symbol" charset="0"/>
              </a:rPr>
              <a:t>a</a:t>
            </a:r>
            <a:r>
              <a:rPr lang="it-IT" b="1" baseline="30000">
                <a:solidFill>
                  <a:srgbClr val="00FF99"/>
                </a:solidFill>
                <a:latin typeface="Arial" charset="0"/>
              </a:rPr>
              <a:t>2</a:t>
            </a:r>
            <a:endParaRPr lang="it-IT" b="1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3543499" y="5963463"/>
            <a:ext cx="947340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1 - </a:t>
            </a:r>
            <a:r>
              <a:rPr lang="it-IT" b="1">
                <a:solidFill>
                  <a:srgbClr val="00FF99"/>
                </a:solidFill>
                <a:latin typeface="Symbol" charset="0"/>
              </a:rPr>
              <a:t>a</a:t>
            </a:r>
            <a:endParaRPr lang="it-IT" b="1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291705" y="7120212"/>
            <a:ext cx="7573225" cy="2388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it-IT" dirty="0">
                <a:solidFill>
                  <a:srgbClr val="00FFFF"/>
                </a:solidFill>
                <a:latin typeface="Arial" charset="0"/>
              </a:rPr>
              <a:t>Al crescere di </a:t>
            </a:r>
            <a:r>
              <a:rPr lang="it-IT" b="1" u="sng" dirty="0">
                <a:solidFill>
                  <a:srgbClr val="00FFFF"/>
                </a:solidFill>
                <a:latin typeface="Arial" charset="0"/>
              </a:rPr>
              <a:t>V</a:t>
            </a:r>
            <a:r>
              <a:rPr lang="it-IT" dirty="0">
                <a:solidFill>
                  <a:srgbClr val="00FFFF"/>
                </a:solidFill>
                <a:latin typeface="Arial" charset="0"/>
              </a:rPr>
              <a:t>, deve </a:t>
            </a:r>
            <a:r>
              <a:rPr lang="it-IT" b="1" u="sng" dirty="0">
                <a:solidFill>
                  <a:srgbClr val="00FFFF"/>
                </a:solidFill>
                <a:latin typeface="Arial" charset="0"/>
              </a:rPr>
              <a:t>crescere</a:t>
            </a:r>
            <a:r>
              <a:rPr lang="it-IT" dirty="0">
                <a:solidFill>
                  <a:srgbClr val="00FFFF"/>
                </a:solidFill>
                <a:latin typeface="Arial" charset="0"/>
              </a:rPr>
              <a:t>           </a:t>
            </a:r>
            <a:r>
              <a:rPr lang="it-IT" dirty="0" smtClean="0">
                <a:solidFill>
                  <a:srgbClr val="00FFFF"/>
                </a:solidFill>
                <a:latin typeface="Symbol" charset="0"/>
              </a:rPr>
              <a:t> </a:t>
            </a:r>
            <a:r>
              <a:rPr lang="it-IT" dirty="0" smtClean="0">
                <a:solidFill>
                  <a:srgbClr val="00FFFF"/>
                </a:solidFill>
                <a:latin typeface="Arial" charset="0"/>
              </a:rPr>
              <a:t> </a:t>
            </a:r>
            <a:r>
              <a:rPr lang="it-IT" dirty="0" smtClean="0">
                <a:solidFill>
                  <a:srgbClr val="00FFFF"/>
                </a:solidFill>
                <a:latin typeface="Arial" charset="0"/>
              </a:rPr>
              <a:t>Al </a:t>
            </a:r>
            <a:r>
              <a:rPr lang="it-IT" dirty="0">
                <a:solidFill>
                  <a:srgbClr val="00FFFF"/>
                </a:solidFill>
                <a:latin typeface="Arial" charset="0"/>
              </a:rPr>
              <a:t>crescere di </a:t>
            </a:r>
            <a:r>
              <a:rPr lang="it-IT" b="1" u="sng" dirty="0" err="1">
                <a:solidFill>
                  <a:srgbClr val="00FFFF"/>
                </a:solidFill>
                <a:latin typeface="Arial" charset="0"/>
              </a:rPr>
              <a:t>P</a:t>
            </a:r>
            <a:r>
              <a:rPr lang="it-IT" dirty="0">
                <a:solidFill>
                  <a:srgbClr val="00FFFF"/>
                </a:solidFill>
                <a:latin typeface="Arial" charset="0"/>
              </a:rPr>
              <a:t>, </a:t>
            </a:r>
            <a:r>
              <a:rPr lang="it-IT" b="1" u="sng" dirty="0">
                <a:solidFill>
                  <a:srgbClr val="00FFFF"/>
                </a:solidFill>
                <a:latin typeface="Arial" charset="0"/>
              </a:rPr>
              <a:t>V</a:t>
            </a:r>
            <a:r>
              <a:rPr lang="it-IT" dirty="0">
                <a:solidFill>
                  <a:srgbClr val="00FFFF"/>
                </a:solidFill>
                <a:latin typeface="Arial" charset="0"/>
              </a:rPr>
              <a:t> </a:t>
            </a:r>
            <a:r>
              <a:rPr lang="it-IT" b="1" u="sng" dirty="0">
                <a:solidFill>
                  <a:srgbClr val="00FFFF"/>
                </a:solidFill>
                <a:latin typeface="Arial" charset="0"/>
              </a:rPr>
              <a:t>decresce</a:t>
            </a:r>
            <a:r>
              <a:rPr lang="it-IT" dirty="0">
                <a:solidFill>
                  <a:srgbClr val="00FFFF"/>
                </a:solidFill>
                <a:latin typeface="Arial" charset="0"/>
              </a:rPr>
              <a:t>, ed allora </a:t>
            </a:r>
            <a:r>
              <a:rPr lang="it-IT" dirty="0">
                <a:solidFill>
                  <a:srgbClr val="00FFFF"/>
                </a:solidFill>
                <a:latin typeface="Arial" charset="0"/>
                <a:sym typeface="Symbol" charset="0"/>
              </a:rPr>
              <a:t></a:t>
            </a:r>
            <a:r>
              <a:rPr lang="it-IT" dirty="0">
                <a:solidFill>
                  <a:srgbClr val="00FFFF"/>
                </a:solidFill>
                <a:latin typeface="Arial" charset="0"/>
              </a:rPr>
              <a:t> </a:t>
            </a:r>
            <a:r>
              <a:rPr lang="it-IT" dirty="0" smtClean="0">
                <a:solidFill>
                  <a:srgbClr val="00FFFF"/>
                </a:solidFill>
                <a:latin typeface="Arial" charset="0"/>
              </a:rPr>
              <a:t>diminuisce Poiché </a:t>
            </a:r>
            <a:r>
              <a:rPr lang="it-IT" dirty="0">
                <a:solidFill>
                  <a:srgbClr val="00FFFF"/>
                </a:solidFill>
                <a:latin typeface="Arial" charset="0"/>
              </a:rPr>
              <a:t>la reazione di dissociazione è sempre endotermica, </a:t>
            </a:r>
            <a:r>
              <a:rPr lang="it-IT" b="1" u="sng" dirty="0" smtClean="0">
                <a:solidFill>
                  <a:srgbClr val="00FFFF"/>
                </a:solidFill>
                <a:latin typeface="Symbol" charset="0"/>
              </a:rPr>
              <a:t>a</a:t>
            </a:r>
            <a:r>
              <a:rPr lang="it-IT" dirty="0" smtClean="0">
                <a:solidFill>
                  <a:srgbClr val="00FFFF"/>
                </a:solidFill>
                <a:latin typeface="Arial" charset="0"/>
              </a:rPr>
              <a:t> </a:t>
            </a:r>
            <a:r>
              <a:rPr lang="it-IT" b="1" u="sng" dirty="0" smtClean="0">
                <a:solidFill>
                  <a:srgbClr val="00FFFF"/>
                </a:solidFill>
                <a:latin typeface="Arial" charset="0"/>
              </a:rPr>
              <a:t>cresce</a:t>
            </a:r>
            <a:r>
              <a:rPr lang="it-IT" dirty="0" smtClean="0">
                <a:solidFill>
                  <a:srgbClr val="00FFFF"/>
                </a:solidFill>
                <a:latin typeface="Arial" charset="0"/>
              </a:rPr>
              <a:t> </a:t>
            </a:r>
            <a:r>
              <a:rPr lang="it-IT" dirty="0">
                <a:solidFill>
                  <a:srgbClr val="00FFFF"/>
                </a:solidFill>
                <a:latin typeface="Arial" charset="0"/>
              </a:rPr>
              <a:t>con </a:t>
            </a:r>
            <a:r>
              <a:rPr lang="it-IT" b="1" u="sng" dirty="0">
                <a:solidFill>
                  <a:srgbClr val="00FFFF"/>
                </a:solidFill>
                <a:latin typeface="Arial" charset="0"/>
              </a:rPr>
              <a:t>T</a:t>
            </a:r>
            <a:endParaRPr lang="it-IT" dirty="0">
              <a:solidFill>
                <a:srgbClr val="00FFFF"/>
              </a:solidFill>
              <a:latin typeface="Arial" charset="0"/>
            </a:endParaRPr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4924973" y="7355348"/>
            <a:ext cx="329192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 smtClean="0">
                <a:solidFill>
                  <a:srgbClr val="00FFFF"/>
                </a:solidFill>
                <a:latin typeface="Symbol" charset="0"/>
              </a:rPr>
              <a:t>a</a:t>
            </a:r>
            <a:endParaRPr lang="it-IT" b="1" dirty="0">
              <a:solidFill>
                <a:srgbClr val="00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964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asellaDiTesto 110"/>
          <p:cNvSpPr txBox="1"/>
          <p:nvPr/>
        </p:nvSpPr>
        <p:spPr>
          <a:xfrm>
            <a:off x="0" y="38488"/>
            <a:ext cx="8001000" cy="11172286"/>
          </a:xfrm>
          <a:prstGeom prst="rect">
            <a:avLst/>
          </a:prstGeom>
          <a:solidFill>
            <a:srgbClr val="3333CC"/>
          </a:solidFill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359767" y="83531"/>
            <a:ext cx="7200900" cy="80997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108201" tIns="54100" rIns="108201" bIns="54100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4300" kern="10" dirty="0">
                <a:ln w="9525">
                  <a:solidFill>
                    <a:srgbClr val="CC66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Arial Rounded MT Bold"/>
                <a:ea typeface="Arial Rounded MT Bold"/>
                <a:cs typeface="Arial Rounded MT Bold"/>
              </a:rPr>
              <a:t>Equilibri eterogenei</a:t>
            </a:r>
          </a:p>
        </p:txBody>
      </p:sp>
      <p:grpSp>
        <p:nvGrpSpPr>
          <p:cNvPr id="3184" name="Group 112"/>
          <p:cNvGrpSpPr>
            <a:grpSpLocks/>
          </p:cNvGrpSpPr>
          <p:nvPr/>
        </p:nvGrpSpPr>
        <p:grpSpPr bwMode="auto">
          <a:xfrm>
            <a:off x="609801" y="936539"/>
            <a:ext cx="723701" cy="4442223"/>
            <a:chOff x="439" y="370"/>
            <a:chExt cx="521" cy="1755"/>
          </a:xfrm>
        </p:grpSpPr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604" y="1180"/>
              <a:ext cx="192" cy="1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665" y="667"/>
              <a:ext cx="69" cy="67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78" name="AutoShape 6"/>
            <p:cNvSpPr>
              <a:spLocks noChangeArrowheads="1"/>
            </p:cNvSpPr>
            <p:nvPr/>
          </p:nvSpPr>
          <p:spPr bwMode="auto">
            <a:xfrm rot="5400000">
              <a:off x="268" y="1432"/>
              <a:ext cx="864" cy="521"/>
            </a:xfrm>
            <a:prstGeom prst="flowChartDelay">
              <a:avLst/>
            </a:prstGeom>
            <a:solidFill>
              <a:srgbClr val="FFFF99"/>
            </a:solidFill>
            <a:ln w="9525">
              <a:solidFill>
                <a:srgbClr val="FFFF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vert="eaVert" wrap="none" lIns="5382" tIns="2691" rIns="5382" bIns="2691" anchor="ctr"/>
            <a:lstStyle/>
            <a:p>
              <a:pPr algn="ctr" defTabSz="614266"/>
              <a:endParaRPr lang="en-US" sz="2600">
                <a:latin typeface="Arial" charset="0"/>
              </a:endParaRPr>
            </a:p>
          </p:txBody>
        </p:sp>
        <p:sp>
          <p:nvSpPr>
            <p:cNvPr id="3079" name="Oval 7"/>
            <p:cNvSpPr>
              <a:spLocks noChangeArrowheads="1"/>
            </p:cNvSpPr>
            <p:nvPr/>
          </p:nvSpPr>
          <p:spPr bwMode="auto">
            <a:xfrm>
              <a:off x="535" y="370"/>
              <a:ext cx="329" cy="324"/>
            </a:xfrm>
            <a:prstGeom prst="ellipse">
              <a:avLst/>
            </a:prstGeom>
            <a:solidFill>
              <a:srgbClr val="CCFFFF"/>
            </a:solidFill>
            <a:ln w="2857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80" name="Line 8"/>
            <p:cNvSpPr>
              <a:spLocks noChangeShapeType="1"/>
            </p:cNvSpPr>
            <p:nvPr/>
          </p:nvSpPr>
          <p:spPr bwMode="auto">
            <a:xfrm flipH="1">
              <a:off x="592" y="528"/>
              <a:ext cx="224" cy="4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 rot="-2234444">
              <a:off x="523" y="1962"/>
              <a:ext cx="82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 rot="-18020132">
              <a:off x="596" y="1977"/>
              <a:ext cx="81" cy="55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 rot="2786121">
              <a:off x="689" y="1953"/>
              <a:ext cx="81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564" y="1916"/>
              <a:ext cx="83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 rot="-1015651">
              <a:off x="725" y="2024"/>
              <a:ext cx="82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 rot="-2824954">
              <a:off x="637" y="2039"/>
              <a:ext cx="81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87" name="Rectangle 15"/>
            <p:cNvSpPr>
              <a:spLocks noChangeArrowheads="1"/>
            </p:cNvSpPr>
            <p:nvPr/>
          </p:nvSpPr>
          <p:spPr bwMode="auto">
            <a:xfrm rot="-2234444">
              <a:off x="564" y="1988"/>
              <a:ext cx="83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88" name="Rectangle 16"/>
            <p:cNvSpPr>
              <a:spLocks noChangeArrowheads="1"/>
            </p:cNvSpPr>
            <p:nvPr/>
          </p:nvSpPr>
          <p:spPr bwMode="auto">
            <a:xfrm rot="-2234444">
              <a:off x="746" y="1921"/>
              <a:ext cx="82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89" name="Rectangle 17"/>
            <p:cNvSpPr>
              <a:spLocks noChangeArrowheads="1"/>
            </p:cNvSpPr>
            <p:nvPr/>
          </p:nvSpPr>
          <p:spPr bwMode="auto">
            <a:xfrm>
              <a:off x="663" y="1973"/>
              <a:ext cx="82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90" name="Rectangle 18"/>
            <p:cNvSpPr>
              <a:spLocks noChangeArrowheads="1"/>
            </p:cNvSpPr>
            <p:nvPr/>
          </p:nvSpPr>
          <p:spPr bwMode="auto">
            <a:xfrm>
              <a:off x="761" y="1973"/>
              <a:ext cx="83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91" name="Rectangle 19"/>
            <p:cNvSpPr>
              <a:spLocks noChangeArrowheads="1"/>
            </p:cNvSpPr>
            <p:nvPr/>
          </p:nvSpPr>
          <p:spPr bwMode="auto">
            <a:xfrm>
              <a:off x="600" y="2029"/>
              <a:ext cx="83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92" name="Rectangle 20"/>
            <p:cNvSpPr>
              <a:spLocks noChangeArrowheads="1"/>
            </p:cNvSpPr>
            <p:nvPr/>
          </p:nvSpPr>
          <p:spPr bwMode="auto">
            <a:xfrm rot="-1015651">
              <a:off x="688" y="2059"/>
              <a:ext cx="83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93" name="Rectangle 21"/>
            <p:cNvSpPr>
              <a:spLocks noChangeArrowheads="1"/>
            </p:cNvSpPr>
            <p:nvPr/>
          </p:nvSpPr>
          <p:spPr bwMode="auto">
            <a:xfrm rot="-2234444">
              <a:off x="777" y="1993"/>
              <a:ext cx="83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094" name="Text Box 22"/>
            <p:cNvSpPr txBox="1">
              <a:spLocks noChangeArrowheads="1"/>
            </p:cNvSpPr>
            <p:nvPr/>
          </p:nvSpPr>
          <p:spPr bwMode="auto">
            <a:xfrm>
              <a:off x="494" y="1464"/>
              <a:ext cx="409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700" b="1">
                  <a:solidFill>
                    <a:srgbClr val="000066"/>
                  </a:solidFill>
                  <a:latin typeface="Arial" charset="0"/>
                </a:rPr>
                <a:t>CO</a:t>
              </a:r>
              <a:r>
                <a:rPr lang="it-IT" sz="2700" b="1" baseline="-25000">
                  <a:solidFill>
                    <a:srgbClr val="000066"/>
                  </a:solidFill>
                  <a:latin typeface="Arial" charset="0"/>
                </a:rPr>
                <a:t>2</a:t>
              </a:r>
              <a:endParaRPr lang="it-IT" sz="2700" b="1">
                <a:solidFill>
                  <a:srgbClr val="000066"/>
                </a:solidFill>
                <a:latin typeface="Arial" charset="0"/>
              </a:endParaRPr>
            </a:p>
          </p:txBody>
        </p:sp>
      </p:grp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1447404" y="3260162"/>
            <a:ext cx="536872" cy="657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369" tIns="3184" rIns="6369" bIns="3184" anchor="ctr"/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 dirty="0">
                <a:solidFill>
                  <a:srgbClr val="00FF00"/>
                </a:solidFill>
                <a:latin typeface="Arial" charset="0"/>
              </a:rPr>
              <a:t>T</a:t>
            </a:r>
            <a:r>
              <a:rPr lang="it-IT" sz="2700" b="1" baseline="-25000" dirty="0">
                <a:solidFill>
                  <a:srgbClr val="00FF00"/>
                </a:solidFill>
                <a:latin typeface="Arial" charset="0"/>
              </a:rPr>
              <a:t>1</a:t>
            </a:r>
            <a:endParaRPr lang="it-IT" sz="2700" b="1" dirty="0">
              <a:solidFill>
                <a:srgbClr val="00FF00"/>
              </a:solidFill>
              <a:latin typeface="Arial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419498" y="5447103"/>
            <a:ext cx="1723827" cy="68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369" tIns="3184" rIns="6369" bIns="3184" anchor="ctr"/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endParaRPr lang="en-US" sz="2700" b="1">
              <a:solidFill>
                <a:srgbClr val="00FF00"/>
              </a:solidFill>
              <a:latin typeface="Arial" charset="0"/>
            </a:endParaRPr>
          </a:p>
        </p:txBody>
      </p:sp>
      <p:sp>
        <p:nvSpPr>
          <p:cNvPr id="3118" name="Text Box 46"/>
          <p:cNvSpPr txBox="1">
            <a:spLocks noChangeArrowheads="1"/>
          </p:cNvSpPr>
          <p:nvPr/>
        </p:nvSpPr>
        <p:spPr bwMode="auto">
          <a:xfrm>
            <a:off x="2404470" y="5447103"/>
            <a:ext cx="1723826" cy="512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endParaRPr lang="en-US" sz="2700" b="1">
              <a:solidFill>
                <a:srgbClr val="00FF00"/>
              </a:solidFill>
              <a:latin typeface="Arial" charset="0"/>
            </a:endParaRPr>
          </a:p>
        </p:txBody>
      </p:sp>
      <p:grpSp>
        <p:nvGrpSpPr>
          <p:cNvPr id="3185" name="Group 113"/>
          <p:cNvGrpSpPr>
            <a:grpSpLocks/>
          </p:cNvGrpSpPr>
          <p:nvPr/>
        </p:nvGrpSpPr>
        <p:grpSpPr bwMode="auto">
          <a:xfrm>
            <a:off x="2572545" y="936539"/>
            <a:ext cx="2722563" cy="5052237"/>
            <a:chOff x="1852" y="370"/>
            <a:chExt cx="1960" cy="1996"/>
          </a:xfrm>
        </p:grpSpPr>
        <p:sp>
          <p:nvSpPr>
            <p:cNvPr id="3098" name="Rectangle 26"/>
            <p:cNvSpPr>
              <a:spLocks noChangeArrowheads="1"/>
            </p:cNvSpPr>
            <p:nvPr/>
          </p:nvSpPr>
          <p:spPr bwMode="auto">
            <a:xfrm>
              <a:off x="2033" y="1180"/>
              <a:ext cx="192" cy="1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099" name="Rectangle 27"/>
            <p:cNvSpPr>
              <a:spLocks noChangeArrowheads="1"/>
            </p:cNvSpPr>
            <p:nvPr/>
          </p:nvSpPr>
          <p:spPr bwMode="auto">
            <a:xfrm>
              <a:off x="2094" y="667"/>
              <a:ext cx="69" cy="67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00" name="AutoShape 28"/>
            <p:cNvSpPr>
              <a:spLocks noChangeArrowheads="1"/>
            </p:cNvSpPr>
            <p:nvPr/>
          </p:nvSpPr>
          <p:spPr bwMode="auto">
            <a:xfrm rot="5400000">
              <a:off x="1697" y="1432"/>
              <a:ext cx="864" cy="521"/>
            </a:xfrm>
            <a:prstGeom prst="flowChartDelay">
              <a:avLst/>
            </a:prstGeom>
            <a:solidFill>
              <a:srgbClr val="FFFF99"/>
            </a:solidFill>
            <a:ln w="9525">
              <a:solidFill>
                <a:srgbClr val="FFFF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vert="eaVert" wrap="none" lIns="51892" tIns="25946" rIns="51892" bIns="25946" anchor="ctr"/>
            <a:lstStyle/>
            <a:p>
              <a:pPr algn="ctr" defTabSz="614266"/>
              <a:endParaRPr lang="en-US" sz="2600">
                <a:latin typeface="Arial" charset="0"/>
              </a:endParaRPr>
            </a:p>
          </p:txBody>
        </p:sp>
        <p:sp>
          <p:nvSpPr>
            <p:cNvPr id="3101" name="Oval 29"/>
            <p:cNvSpPr>
              <a:spLocks noChangeArrowheads="1"/>
            </p:cNvSpPr>
            <p:nvPr/>
          </p:nvSpPr>
          <p:spPr bwMode="auto">
            <a:xfrm>
              <a:off x="1964" y="370"/>
              <a:ext cx="329" cy="324"/>
            </a:xfrm>
            <a:prstGeom prst="ellipse">
              <a:avLst/>
            </a:prstGeom>
            <a:solidFill>
              <a:srgbClr val="CCFFFF"/>
            </a:solidFill>
            <a:ln w="28575">
              <a:solidFill>
                <a:srgbClr val="00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02" name="Line 30"/>
            <p:cNvSpPr>
              <a:spLocks noChangeShapeType="1"/>
            </p:cNvSpPr>
            <p:nvPr/>
          </p:nvSpPr>
          <p:spPr bwMode="auto">
            <a:xfrm flipH="1" flipV="1">
              <a:off x="2019" y="424"/>
              <a:ext cx="110" cy="13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03" name="Rectangle 31"/>
            <p:cNvSpPr>
              <a:spLocks noChangeArrowheads="1"/>
            </p:cNvSpPr>
            <p:nvPr/>
          </p:nvSpPr>
          <p:spPr bwMode="auto">
            <a:xfrm rot="-2234444">
              <a:off x="1951" y="1963"/>
              <a:ext cx="83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04" name="Rectangle 32"/>
            <p:cNvSpPr>
              <a:spLocks noChangeArrowheads="1"/>
            </p:cNvSpPr>
            <p:nvPr/>
          </p:nvSpPr>
          <p:spPr bwMode="auto">
            <a:xfrm rot="-18020132">
              <a:off x="2025" y="1977"/>
              <a:ext cx="81" cy="55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05" name="Rectangle 33"/>
            <p:cNvSpPr>
              <a:spLocks noChangeArrowheads="1"/>
            </p:cNvSpPr>
            <p:nvPr/>
          </p:nvSpPr>
          <p:spPr bwMode="auto">
            <a:xfrm rot="2786121">
              <a:off x="2118" y="1952"/>
              <a:ext cx="81" cy="55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06" name="Rectangle 34"/>
            <p:cNvSpPr>
              <a:spLocks noChangeArrowheads="1"/>
            </p:cNvSpPr>
            <p:nvPr/>
          </p:nvSpPr>
          <p:spPr bwMode="auto">
            <a:xfrm>
              <a:off x="1993" y="1916"/>
              <a:ext cx="82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07" name="Rectangle 35"/>
            <p:cNvSpPr>
              <a:spLocks noChangeArrowheads="1"/>
            </p:cNvSpPr>
            <p:nvPr/>
          </p:nvSpPr>
          <p:spPr bwMode="auto">
            <a:xfrm rot="-1015651">
              <a:off x="2154" y="2024"/>
              <a:ext cx="82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08" name="Rectangle 36"/>
            <p:cNvSpPr>
              <a:spLocks noChangeArrowheads="1"/>
            </p:cNvSpPr>
            <p:nvPr/>
          </p:nvSpPr>
          <p:spPr bwMode="auto">
            <a:xfrm rot="-2824954">
              <a:off x="2066" y="2039"/>
              <a:ext cx="81" cy="55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09" name="Rectangle 37"/>
            <p:cNvSpPr>
              <a:spLocks noChangeArrowheads="1"/>
            </p:cNvSpPr>
            <p:nvPr/>
          </p:nvSpPr>
          <p:spPr bwMode="auto">
            <a:xfrm rot="-2234444">
              <a:off x="1993" y="1988"/>
              <a:ext cx="82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10" name="Rectangle 38"/>
            <p:cNvSpPr>
              <a:spLocks noChangeArrowheads="1"/>
            </p:cNvSpPr>
            <p:nvPr/>
          </p:nvSpPr>
          <p:spPr bwMode="auto">
            <a:xfrm rot="-2234444">
              <a:off x="2175" y="1922"/>
              <a:ext cx="82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11" name="Rectangle 39"/>
            <p:cNvSpPr>
              <a:spLocks noChangeArrowheads="1"/>
            </p:cNvSpPr>
            <p:nvPr/>
          </p:nvSpPr>
          <p:spPr bwMode="auto">
            <a:xfrm>
              <a:off x="2091" y="1973"/>
              <a:ext cx="83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12" name="Rectangle 40"/>
            <p:cNvSpPr>
              <a:spLocks noChangeArrowheads="1"/>
            </p:cNvSpPr>
            <p:nvPr/>
          </p:nvSpPr>
          <p:spPr bwMode="auto">
            <a:xfrm>
              <a:off x="2190" y="1973"/>
              <a:ext cx="83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13" name="Rectangle 41"/>
            <p:cNvSpPr>
              <a:spLocks noChangeArrowheads="1"/>
            </p:cNvSpPr>
            <p:nvPr/>
          </p:nvSpPr>
          <p:spPr bwMode="auto">
            <a:xfrm>
              <a:off x="2029" y="2030"/>
              <a:ext cx="82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14" name="Rectangle 42"/>
            <p:cNvSpPr>
              <a:spLocks noChangeArrowheads="1"/>
            </p:cNvSpPr>
            <p:nvPr/>
          </p:nvSpPr>
          <p:spPr bwMode="auto">
            <a:xfrm rot="-1015651">
              <a:off x="2117" y="2059"/>
              <a:ext cx="82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15" name="Rectangle 43"/>
            <p:cNvSpPr>
              <a:spLocks noChangeArrowheads="1"/>
            </p:cNvSpPr>
            <p:nvPr/>
          </p:nvSpPr>
          <p:spPr bwMode="auto">
            <a:xfrm rot="-2234444">
              <a:off x="2206" y="1993"/>
              <a:ext cx="83" cy="54"/>
            </a:xfrm>
            <a:prstGeom prst="rect">
              <a:avLst/>
            </a:prstGeom>
            <a:solidFill>
              <a:srgbClr val="FF6600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16" name="Text Box 44"/>
            <p:cNvSpPr txBox="1">
              <a:spLocks noChangeArrowheads="1"/>
            </p:cNvSpPr>
            <p:nvPr/>
          </p:nvSpPr>
          <p:spPr bwMode="auto">
            <a:xfrm>
              <a:off x="1852" y="1480"/>
              <a:ext cx="542" cy="1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700" b="1" dirty="0">
                  <a:solidFill>
                    <a:srgbClr val="000066"/>
                  </a:solidFill>
                  <a:latin typeface="Arial" charset="0"/>
                </a:rPr>
                <a:t>CO</a:t>
              </a:r>
              <a:r>
                <a:rPr lang="it-IT" sz="2700" b="1" baseline="-25000" dirty="0">
                  <a:solidFill>
                    <a:srgbClr val="000066"/>
                  </a:solidFill>
                  <a:latin typeface="Arial" charset="0"/>
                </a:rPr>
                <a:t>2</a:t>
              </a:r>
              <a:endParaRPr lang="it-IT" sz="2700" b="1" dirty="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3117" name="Text Box 45"/>
            <p:cNvSpPr txBox="1">
              <a:spLocks noChangeArrowheads="1"/>
            </p:cNvSpPr>
            <p:nvPr/>
          </p:nvSpPr>
          <p:spPr bwMode="auto">
            <a:xfrm>
              <a:off x="2471" y="1288"/>
              <a:ext cx="349" cy="1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700" b="1" dirty="0">
                  <a:solidFill>
                    <a:srgbClr val="00FF00"/>
                  </a:solidFill>
                  <a:latin typeface="Arial" charset="0"/>
                </a:rPr>
                <a:t>T</a:t>
              </a:r>
              <a:r>
                <a:rPr lang="it-IT" sz="2700" b="1" baseline="-25000" dirty="0">
                  <a:solidFill>
                    <a:srgbClr val="00FF00"/>
                  </a:solidFill>
                  <a:latin typeface="Arial" charset="0"/>
                </a:rPr>
                <a:t>2</a:t>
              </a:r>
              <a:endParaRPr lang="it-IT" sz="2700" b="1" dirty="0">
                <a:solidFill>
                  <a:srgbClr val="00FF00"/>
                </a:solidFill>
                <a:latin typeface="Arial" charset="0"/>
              </a:endParaRPr>
            </a:p>
          </p:txBody>
        </p:sp>
        <p:sp>
          <p:nvSpPr>
            <p:cNvPr id="3119" name="Text Box 47"/>
            <p:cNvSpPr txBox="1">
              <a:spLocks noChangeArrowheads="1"/>
            </p:cNvSpPr>
            <p:nvPr/>
          </p:nvSpPr>
          <p:spPr bwMode="auto">
            <a:xfrm>
              <a:off x="2147" y="2187"/>
              <a:ext cx="1665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1892" tIns="25946" rIns="51892" bIns="25946">
              <a:spAutoFit/>
            </a:bodyPr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just"/>
              <a:r>
                <a:rPr lang="it-IT" sz="2600" dirty="0">
                  <a:solidFill>
                    <a:srgbClr val="00FF00"/>
                  </a:solidFill>
                  <a:latin typeface="Arial" charset="0"/>
                </a:rPr>
                <a:t>CaCO</a:t>
              </a:r>
              <a:r>
                <a:rPr lang="it-IT" sz="2600" baseline="-25000" dirty="0">
                  <a:solidFill>
                    <a:srgbClr val="00FF00"/>
                  </a:solidFill>
                  <a:latin typeface="Arial" charset="0"/>
                </a:rPr>
                <a:t>3</a:t>
              </a:r>
              <a:r>
                <a:rPr lang="it-IT" sz="2600" dirty="0">
                  <a:solidFill>
                    <a:srgbClr val="00FF00"/>
                  </a:solidFill>
                  <a:latin typeface="Arial" charset="0"/>
                </a:rPr>
                <a:t> +  </a:t>
              </a:r>
              <a:r>
                <a:rPr lang="it-IT" sz="2600" dirty="0" err="1">
                  <a:solidFill>
                    <a:srgbClr val="00FF00"/>
                  </a:solidFill>
                  <a:latin typeface="Arial" charset="0"/>
                </a:rPr>
                <a:t>CaO</a:t>
              </a:r>
              <a:endParaRPr lang="it-IT" sz="2600" dirty="0">
                <a:solidFill>
                  <a:srgbClr val="00FF00"/>
                </a:solidFill>
                <a:latin typeface="Arial" charset="0"/>
              </a:endParaRPr>
            </a:p>
          </p:txBody>
        </p:sp>
      </p:grpSp>
      <p:sp>
        <p:nvSpPr>
          <p:cNvPr id="3124" name="Oval 52"/>
          <p:cNvSpPr>
            <a:spLocks noChangeArrowheads="1"/>
          </p:cNvSpPr>
          <p:nvPr/>
        </p:nvSpPr>
        <p:spPr bwMode="auto">
          <a:xfrm>
            <a:off x="4713092" y="936538"/>
            <a:ext cx="457001" cy="820103"/>
          </a:xfrm>
          <a:prstGeom prst="ellipse">
            <a:avLst/>
          </a:prstGeom>
          <a:solidFill>
            <a:srgbClr val="CCFFFF"/>
          </a:solidFill>
          <a:ln w="12700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369" tIns="3184" rIns="6369" bIns="3184" anchor="ctr"/>
          <a:lstStyle/>
          <a:p>
            <a:endParaRPr lang="it-IT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auto">
          <a:xfrm flipH="1" flipV="1">
            <a:off x="4942285" y="982100"/>
            <a:ext cx="0" cy="432833"/>
          </a:xfrm>
          <a:prstGeom prst="line">
            <a:avLst/>
          </a:prstGeom>
          <a:noFill/>
          <a:ln w="12700">
            <a:solidFill>
              <a:srgbClr val="00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369" tIns="3184" rIns="6369" bIns="3184" anchor="ctr"/>
          <a:lstStyle/>
          <a:p>
            <a:endParaRPr lang="it-IT"/>
          </a:p>
        </p:txBody>
      </p:sp>
      <p:sp>
        <p:nvSpPr>
          <p:cNvPr id="3147" name="Oval 75"/>
          <p:cNvSpPr>
            <a:spLocks noChangeArrowheads="1"/>
          </p:cNvSpPr>
          <p:nvPr/>
        </p:nvSpPr>
        <p:spPr bwMode="auto">
          <a:xfrm>
            <a:off x="6698060" y="936538"/>
            <a:ext cx="457002" cy="820103"/>
          </a:xfrm>
          <a:prstGeom prst="ellipse">
            <a:avLst/>
          </a:prstGeom>
          <a:solidFill>
            <a:srgbClr val="CCFFFF"/>
          </a:solidFill>
          <a:ln w="12700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369" tIns="3184" rIns="6369" bIns="3184" anchor="ctr"/>
          <a:lstStyle/>
          <a:p>
            <a:endParaRPr lang="it-IT"/>
          </a:p>
        </p:txBody>
      </p:sp>
      <p:grpSp>
        <p:nvGrpSpPr>
          <p:cNvPr id="3186" name="Group 114"/>
          <p:cNvGrpSpPr>
            <a:grpSpLocks/>
          </p:cNvGrpSpPr>
          <p:nvPr/>
        </p:nvGrpSpPr>
        <p:grpSpPr bwMode="auto">
          <a:xfrm>
            <a:off x="4579739" y="1141565"/>
            <a:ext cx="3285133" cy="4237195"/>
            <a:chOff x="3297" y="451"/>
            <a:chExt cx="2365" cy="1674"/>
          </a:xfrm>
        </p:grpSpPr>
        <p:sp>
          <p:nvSpPr>
            <p:cNvPr id="3121" name="Rectangle 49"/>
            <p:cNvSpPr>
              <a:spLocks noChangeArrowheads="1"/>
            </p:cNvSpPr>
            <p:nvPr/>
          </p:nvSpPr>
          <p:spPr bwMode="auto">
            <a:xfrm>
              <a:off x="3462" y="1180"/>
              <a:ext cx="192" cy="1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22" name="Rectangle 50"/>
            <p:cNvSpPr>
              <a:spLocks noChangeArrowheads="1"/>
            </p:cNvSpPr>
            <p:nvPr/>
          </p:nvSpPr>
          <p:spPr bwMode="auto">
            <a:xfrm>
              <a:off x="3523" y="667"/>
              <a:ext cx="69" cy="67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rgbClr val="FFFF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23" name="AutoShape 51"/>
            <p:cNvSpPr>
              <a:spLocks noChangeArrowheads="1"/>
            </p:cNvSpPr>
            <p:nvPr/>
          </p:nvSpPr>
          <p:spPr bwMode="auto">
            <a:xfrm rot="5400000">
              <a:off x="3126" y="1432"/>
              <a:ext cx="864" cy="521"/>
            </a:xfrm>
            <a:prstGeom prst="flowChartDelay">
              <a:avLst/>
            </a:prstGeom>
            <a:solidFill>
              <a:srgbClr val="FFFF99"/>
            </a:solidFill>
            <a:ln w="12700">
              <a:solidFill>
                <a:srgbClr val="FFFF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vert="eaVert" wrap="none" lIns="5382" tIns="2691" rIns="5382" bIns="2691" anchor="ctr"/>
            <a:lstStyle/>
            <a:p>
              <a:pPr algn="ctr" defTabSz="614266"/>
              <a:endParaRPr lang="en-US" sz="2600">
                <a:latin typeface="Arial" charset="0"/>
              </a:endParaRPr>
            </a:p>
          </p:txBody>
        </p:sp>
        <p:sp>
          <p:nvSpPr>
            <p:cNvPr id="3126" name="Rectangle 54"/>
            <p:cNvSpPr>
              <a:spLocks noChangeArrowheads="1"/>
            </p:cNvSpPr>
            <p:nvPr/>
          </p:nvSpPr>
          <p:spPr bwMode="auto">
            <a:xfrm rot="-2234444">
              <a:off x="3381" y="1962"/>
              <a:ext cx="82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27" name="Rectangle 55"/>
            <p:cNvSpPr>
              <a:spLocks noChangeArrowheads="1"/>
            </p:cNvSpPr>
            <p:nvPr/>
          </p:nvSpPr>
          <p:spPr bwMode="auto">
            <a:xfrm rot="-18020132">
              <a:off x="3454" y="1977"/>
              <a:ext cx="81" cy="55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28" name="Rectangle 56"/>
            <p:cNvSpPr>
              <a:spLocks noChangeArrowheads="1"/>
            </p:cNvSpPr>
            <p:nvPr/>
          </p:nvSpPr>
          <p:spPr bwMode="auto">
            <a:xfrm rot="2786121">
              <a:off x="3547" y="1953"/>
              <a:ext cx="81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29" name="Rectangle 57"/>
            <p:cNvSpPr>
              <a:spLocks noChangeArrowheads="1"/>
            </p:cNvSpPr>
            <p:nvPr/>
          </p:nvSpPr>
          <p:spPr bwMode="auto">
            <a:xfrm>
              <a:off x="3422" y="1916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30" name="Rectangle 58"/>
            <p:cNvSpPr>
              <a:spLocks noChangeArrowheads="1"/>
            </p:cNvSpPr>
            <p:nvPr/>
          </p:nvSpPr>
          <p:spPr bwMode="auto">
            <a:xfrm rot="-1015651">
              <a:off x="3583" y="2024"/>
              <a:ext cx="82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31" name="Rectangle 59"/>
            <p:cNvSpPr>
              <a:spLocks noChangeArrowheads="1"/>
            </p:cNvSpPr>
            <p:nvPr/>
          </p:nvSpPr>
          <p:spPr bwMode="auto">
            <a:xfrm rot="-2824954">
              <a:off x="3495" y="2039"/>
              <a:ext cx="81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32" name="Rectangle 60"/>
            <p:cNvSpPr>
              <a:spLocks noChangeArrowheads="1"/>
            </p:cNvSpPr>
            <p:nvPr/>
          </p:nvSpPr>
          <p:spPr bwMode="auto">
            <a:xfrm rot="-2234444">
              <a:off x="3422" y="1988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33" name="Rectangle 61"/>
            <p:cNvSpPr>
              <a:spLocks noChangeArrowheads="1"/>
            </p:cNvSpPr>
            <p:nvPr/>
          </p:nvSpPr>
          <p:spPr bwMode="auto">
            <a:xfrm rot="-2234444">
              <a:off x="3604" y="1921"/>
              <a:ext cx="82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34" name="Rectangle 62"/>
            <p:cNvSpPr>
              <a:spLocks noChangeArrowheads="1"/>
            </p:cNvSpPr>
            <p:nvPr/>
          </p:nvSpPr>
          <p:spPr bwMode="auto">
            <a:xfrm>
              <a:off x="3521" y="1973"/>
              <a:ext cx="82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35" name="Rectangle 63"/>
            <p:cNvSpPr>
              <a:spLocks noChangeArrowheads="1"/>
            </p:cNvSpPr>
            <p:nvPr/>
          </p:nvSpPr>
          <p:spPr bwMode="auto">
            <a:xfrm>
              <a:off x="3619" y="1973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36" name="Rectangle 64"/>
            <p:cNvSpPr>
              <a:spLocks noChangeArrowheads="1"/>
            </p:cNvSpPr>
            <p:nvPr/>
          </p:nvSpPr>
          <p:spPr bwMode="auto">
            <a:xfrm>
              <a:off x="3458" y="2029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37" name="Rectangle 65"/>
            <p:cNvSpPr>
              <a:spLocks noChangeArrowheads="1"/>
            </p:cNvSpPr>
            <p:nvPr/>
          </p:nvSpPr>
          <p:spPr bwMode="auto">
            <a:xfrm rot="-1015651">
              <a:off x="3546" y="2059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38" name="Rectangle 66"/>
            <p:cNvSpPr>
              <a:spLocks noChangeArrowheads="1"/>
            </p:cNvSpPr>
            <p:nvPr/>
          </p:nvSpPr>
          <p:spPr bwMode="auto">
            <a:xfrm rot="-2234444">
              <a:off x="3635" y="1993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39" name="Text Box 67"/>
            <p:cNvSpPr txBox="1">
              <a:spLocks noChangeArrowheads="1"/>
            </p:cNvSpPr>
            <p:nvPr/>
          </p:nvSpPr>
          <p:spPr bwMode="auto">
            <a:xfrm>
              <a:off x="3303" y="1480"/>
              <a:ext cx="409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700" b="1" dirty="0">
                  <a:solidFill>
                    <a:srgbClr val="000066"/>
                  </a:solidFill>
                  <a:latin typeface="Arial" charset="0"/>
                </a:rPr>
                <a:t>CO</a:t>
              </a:r>
              <a:r>
                <a:rPr lang="it-IT" sz="2700" b="1" baseline="-25000" dirty="0">
                  <a:solidFill>
                    <a:srgbClr val="000066"/>
                  </a:solidFill>
                  <a:latin typeface="Arial" charset="0"/>
                </a:rPr>
                <a:t>2</a:t>
              </a:r>
              <a:endParaRPr lang="it-IT" sz="2700" b="1" dirty="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3140" name="Text Box 68"/>
            <p:cNvSpPr txBox="1">
              <a:spLocks noChangeArrowheads="1"/>
            </p:cNvSpPr>
            <p:nvPr/>
          </p:nvSpPr>
          <p:spPr bwMode="auto">
            <a:xfrm>
              <a:off x="3900" y="1288"/>
              <a:ext cx="371" cy="2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700" b="1" dirty="0">
                  <a:solidFill>
                    <a:srgbClr val="00FF00"/>
                  </a:solidFill>
                  <a:latin typeface="Arial" charset="0"/>
                </a:rPr>
                <a:t>T</a:t>
              </a:r>
              <a:r>
                <a:rPr lang="it-IT" sz="2700" b="1" baseline="-25000" dirty="0">
                  <a:solidFill>
                    <a:srgbClr val="00FF00"/>
                  </a:solidFill>
                  <a:latin typeface="Arial" charset="0"/>
                </a:rPr>
                <a:t>3</a:t>
              </a:r>
              <a:endParaRPr lang="it-IT" sz="2700" b="1" dirty="0">
                <a:solidFill>
                  <a:srgbClr val="00FF00"/>
                </a:solidFill>
                <a:latin typeface="Arial" charset="0"/>
              </a:endParaRPr>
            </a:p>
          </p:txBody>
        </p:sp>
        <p:sp>
          <p:nvSpPr>
            <p:cNvPr id="3144" name="Rectangle 72"/>
            <p:cNvSpPr>
              <a:spLocks noChangeArrowheads="1"/>
            </p:cNvSpPr>
            <p:nvPr/>
          </p:nvSpPr>
          <p:spPr bwMode="auto">
            <a:xfrm>
              <a:off x="4891" y="1180"/>
              <a:ext cx="192" cy="1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45" name="Rectangle 73"/>
            <p:cNvSpPr>
              <a:spLocks noChangeArrowheads="1"/>
            </p:cNvSpPr>
            <p:nvPr/>
          </p:nvSpPr>
          <p:spPr bwMode="auto">
            <a:xfrm>
              <a:off x="4952" y="667"/>
              <a:ext cx="69" cy="67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rgbClr val="FFFF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46" name="AutoShape 74"/>
            <p:cNvSpPr>
              <a:spLocks noChangeArrowheads="1"/>
            </p:cNvSpPr>
            <p:nvPr/>
          </p:nvSpPr>
          <p:spPr bwMode="auto">
            <a:xfrm rot="5400000">
              <a:off x="4555" y="1432"/>
              <a:ext cx="864" cy="521"/>
            </a:xfrm>
            <a:prstGeom prst="flowChartDelay">
              <a:avLst/>
            </a:prstGeom>
            <a:solidFill>
              <a:srgbClr val="FFFF99"/>
            </a:solidFill>
            <a:ln w="12700">
              <a:solidFill>
                <a:srgbClr val="FFFF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vert="eaVert" wrap="none" lIns="5382" tIns="2691" rIns="5382" bIns="2691" anchor="ctr"/>
            <a:lstStyle/>
            <a:p>
              <a:pPr algn="ctr" defTabSz="614266"/>
              <a:endParaRPr lang="en-US" sz="2600">
                <a:latin typeface="Arial" charset="0"/>
              </a:endParaRPr>
            </a:p>
          </p:txBody>
        </p:sp>
        <p:sp>
          <p:nvSpPr>
            <p:cNvPr id="3148" name="Line 76"/>
            <p:cNvSpPr>
              <a:spLocks noChangeShapeType="1"/>
            </p:cNvSpPr>
            <p:nvPr/>
          </p:nvSpPr>
          <p:spPr bwMode="auto">
            <a:xfrm flipV="1">
              <a:off x="4941" y="451"/>
              <a:ext cx="146" cy="11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49" name="Rectangle 77"/>
            <p:cNvSpPr>
              <a:spLocks noChangeArrowheads="1"/>
            </p:cNvSpPr>
            <p:nvPr/>
          </p:nvSpPr>
          <p:spPr bwMode="auto">
            <a:xfrm rot="-2234444">
              <a:off x="4810" y="1962"/>
              <a:ext cx="82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50" name="Rectangle 78"/>
            <p:cNvSpPr>
              <a:spLocks noChangeArrowheads="1"/>
            </p:cNvSpPr>
            <p:nvPr/>
          </p:nvSpPr>
          <p:spPr bwMode="auto">
            <a:xfrm rot="-18020132">
              <a:off x="4883" y="1977"/>
              <a:ext cx="81" cy="55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51" name="Rectangle 79"/>
            <p:cNvSpPr>
              <a:spLocks noChangeArrowheads="1"/>
            </p:cNvSpPr>
            <p:nvPr/>
          </p:nvSpPr>
          <p:spPr bwMode="auto">
            <a:xfrm rot="2786121">
              <a:off x="4976" y="1953"/>
              <a:ext cx="81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52" name="Rectangle 80"/>
            <p:cNvSpPr>
              <a:spLocks noChangeArrowheads="1"/>
            </p:cNvSpPr>
            <p:nvPr/>
          </p:nvSpPr>
          <p:spPr bwMode="auto">
            <a:xfrm>
              <a:off x="4851" y="1916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53" name="Rectangle 81"/>
            <p:cNvSpPr>
              <a:spLocks noChangeArrowheads="1"/>
            </p:cNvSpPr>
            <p:nvPr/>
          </p:nvSpPr>
          <p:spPr bwMode="auto">
            <a:xfrm rot="-1015651">
              <a:off x="5012" y="2024"/>
              <a:ext cx="82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54" name="Rectangle 82"/>
            <p:cNvSpPr>
              <a:spLocks noChangeArrowheads="1"/>
            </p:cNvSpPr>
            <p:nvPr/>
          </p:nvSpPr>
          <p:spPr bwMode="auto">
            <a:xfrm rot="-2824954">
              <a:off x="4924" y="2039"/>
              <a:ext cx="81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55" name="Rectangle 83"/>
            <p:cNvSpPr>
              <a:spLocks noChangeArrowheads="1"/>
            </p:cNvSpPr>
            <p:nvPr/>
          </p:nvSpPr>
          <p:spPr bwMode="auto">
            <a:xfrm rot="-2234444">
              <a:off x="4851" y="1988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56" name="Rectangle 84"/>
            <p:cNvSpPr>
              <a:spLocks noChangeArrowheads="1"/>
            </p:cNvSpPr>
            <p:nvPr/>
          </p:nvSpPr>
          <p:spPr bwMode="auto">
            <a:xfrm rot="-2234444">
              <a:off x="5033" y="1921"/>
              <a:ext cx="82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57" name="Rectangle 85"/>
            <p:cNvSpPr>
              <a:spLocks noChangeArrowheads="1"/>
            </p:cNvSpPr>
            <p:nvPr/>
          </p:nvSpPr>
          <p:spPr bwMode="auto">
            <a:xfrm>
              <a:off x="4950" y="1973"/>
              <a:ext cx="82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58" name="Rectangle 86"/>
            <p:cNvSpPr>
              <a:spLocks noChangeArrowheads="1"/>
            </p:cNvSpPr>
            <p:nvPr/>
          </p:nvSpPr>
          <p:spPr bwMode="auto">
            <a:xfrm>
              <a:off x="5048" y="1973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59" name="Rectangle 87"/>
            <p:cNvSpPr>
              <a:spLocks noChangeArrowheads="1"/>
            </p:cNvSpPr>
            <p:nvPr/>
          </p:nvSpPr>
          <p:spPr bwMode="auto">
            <a:xfrm>
              <a:off x="4887" y="2029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60" name="Rectangle 88"/>
            <p:cNvSpPr>
              <a:spLocks noChangeArrowheads="1"/>
            </p:cNvSpPr>
            <p:nvPr/>
          </p:nvSpPr>
          <p:spPr bwMode="auto">
            <a:xfrm rot="-1015651">
              <a:off x="4975" y="2059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61" name="Rectangle 89"/>
            <p:cNvSpPr>
              <a:spLocks noChangeArrowheads="1"/>
            </p:cNvSpPr>
            <p:nvPr/>
          </p:nvSpPr>
          <p:spPr bwMode="auto">
            <a:xfrm rot="-2234444">
              <a:off x="5064" y="1993"/>
              <a:ext cx="83" cy="54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/>
            <a:p>
              <a:endParaRPr lang="it-IT"/>
            </a:p>
          </p:txBody>
        </p:sp>
        <p:sp>
          <p:nvSpPr>
            <p:cNvPr id="3162" name="Text Box 90"/>
            <p:cNvSpPr txBox="1">
              <a:spLocks noChangeArrowheads="1"/>
            </p:cNvSpPr>
            <p:nvPr/>
          </p:nvSpPr>
          <p:spPr bwMode="auto">
            <a:xfrm>
              <a:off x="4815" y="1480"/>
              <a:ext cx="409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700" b="1" dirty="0">
                  <a:solidFill>
                    <a:srgbClr val="000066"/>
                  </a:solidFill>
                  <a:latin typeface="Arial" charset="0"/>
                </a:rPr>
                <a:t>CO</a:t>
              </a:r>
              <a:r>
                <a:rPr lang="it-IT" sz="2700" b="1" baseline="-25000" dirty="0">
                  <a:solidFill>
                    <a:srgbClr val="000066"/>
                  </a:solidFill>
                  <a:latin typeface="Arial" charset="0"/>
                </a:rPr>
                <a:t>2</a:t>
              </a:r>
              <a:endParaRPr lang="it-IT" sz="2700" b="1" dirty="0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3163" name="Text Box 91"/>
            <p:cNvSpPr txBox="1">
              <a:spLocks noChangeArrowheads="1"/>
            </p:cNvSpPr>
            <p:nvPr/>
          </p:nvSpPr>
          <p:spPr bwMode="auto">
            <a:xfrm>
              <a:off x="5329" y="1288"/>
              <a:ext cx="333" cy="2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382" tIns="2691" rIns="5382" bIns="2691" anchor="ctr"/>
            <a:lstStyle>
              <a:lvl1pPr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5876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19113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7787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38225" defTabSz="5191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4954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526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098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67025" defTabSz="5191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700" b="1" dirty="0">
                  <a:solidFill>
                    <a:srgbClr val="00FF00"/>
                  </a:solidFill>
                  <a:latin typeface="Arial" charset="0"/>
                </a:rPr>
                <a:t>T</a:t>
              </a:r>
              <a:r>
                <a:rPr lang="it-IT" sz="2700" b="1" baseline="-25000" dirty="0">
                  <a:solidFill>
                    <a:srgbClr val="00FF00"/>
                  </a:solidFill>
                  <a:latin typeface="Arial" charset="0"/>
                </a:rPr>
                <a:t>4</a:t>
              </a:r>
              <a:endParaRPr lang="it-IT" sz="2700" b="1" dirty="0">
                <a:solidFill>
                  <a:srgbClr val="00FF00"/>
                </a:solidFill>
                <a:latin typeface="Arial" charset="0"/>
              </a:endParaRPr>
            </a:p>
          </p:txBody>
        </p:sp>
      </p:grpSp>
      <p:sp>
        <p:nvSpPr>
          <p:cNvPr id="3166" name="Text Box 94"/>
          <p:cNvSpPr txBox="1">
            <a:spLocks noChangeArrowheads="1"/>
          </p:cNvSpPr>
          <p:nvPr/>
        </p:nvSpPr>
        <p:spPr bwMode="auto">
          <a:xfrm>
            <a:off x="225028" y="7889692"/>
            <a:ext cx="691370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K</a:t>
            </a:r>
            <a:r>
              <a:rPr lang="it-IT" b="1" baseline="30000">
                <a:solidFill>
                  <a:srgbClr val="00FF99"/>
                </a:solidFill>
                <a:latin typeface="Arial" charset="0"/>
              </a:rPr>
              <a:t>*</a:t>
            </a:r>
            <a:r>
              <a:rPr lang="it-IT" b="1">
                <a:solidFill>
                  <a:srgbClr val="00FF99"/>
                </a:solidFill>
                <a:latin typeface="Arial" charset="0"/>
              </a:rPr>
              <a:t> =</a:t>
            </a:r>
          </a:p>
        </p:txBody>
      </p:sp>
      <p:sp>
        <p:nvSpPr>
          <p:cNvPr id="3167" name="Text Box 95"/>
          <p:cNvSpPr txBox="1">
            <a:spLocks noChangeArrowheads="1"/>
          </p:cNvSpPr>
          <p:nvPr/>
        </p:nvSpPr>
        <p:spPr bwMode="auto">
          <a:xfrm>
            <a:off x="1041797" y="7355612"/>
            <a:ext cx="1367036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a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CaO</a:t>
            </a:r>
            <a:r>
              <a:rPr lang="it-IT" b="1">
                <a:solidFill>
                  <a:srgbClr val="00FF99"/>
                </a:solidFill>
                <a:latin typeface="Arial" charset="0"/>
              </a:rPr>
              <a:t>  a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CO</a:t>
            </a:r>
            <a:endParaRPr lang="it-IT" b="1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3168" name="Text Box 96"/>
          <p:cNvSpPr txBox="1">
            <a:spLocks noChangeArrowheads="1"/>
          </p:cNvSpPr>
          <p:nvPr/>
        </p:nvSpPr>
        <p:spPr bwMode="auto">
          <a:xfrm>
            <a:off x="1223765" y="7996002"/>
            <a:ext cx="865246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a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CaCO</a:t>
            </a:r>
            <a:endParaRPr lang="it-IT" b="1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3169" name="Line 97"/>
          <p:cNvSpPr>
            <a:spLocks noChangeShapeType="1"/>
          </p:cNvSpPr>
          <p:nvPr/>
        </p:nvSpPr>
        <p:spPr bwMode="auto">
          <a:xfrm>
            <a:off x="976166" y="8136747"/>
            <a:ext cx="1562695" cy="0"/>
          </a:xfrm>
          <a:prstGeom prst="line">
            <a:avLst/>
          </a:prstGeom>
          <a:noFill/>
          <a:ln w="38100">
            <a:solidFill>
              <a:srgbClr val="00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3170" name="Text Box 98"/>
          <p:cNvSpPr txBox="1">
            <a:spLocks noChangeArrowheads="1"/>
          </p:cNvSpPr>
          <p:nvPr/>
        </p:nvSpPr>
        <p:spPr bwMode="auto">
          <a:xfrm>
            <a:off x="2114155" y="7790975"/>
            <a:ext cx="245253" cy="323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700" b="1">
                <a:solidFill>
                  <a:srgbClr val="00FF99"/>
                </a:solidFill>
                <a:latin typeface="Arial" charset="0"/>
              </a:rPr>
              <a:t>2</a:t>
            </a:r>
          </a:p>
        </p:txBody>
      </p:sp>
      <p:sp>
        <p:nvSpPr>
          <p:cNvPr id="3171" name="Text Box 99"/>
          <p:cNvSpPr txBox="1">
            <a:spLocks noChangeArrowheads="1"/>
          </p:cNvSpPr>
          <p:nvPr/>
        </p:nvSpPr>
        <p:spPr bwMode="auto">
          <a:xfrm>
            <a:off x="892156" y="6328445"/>
            <a:ext cx="6048671" cy="523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 dirty="0">
                <a:solidFill>
                  <a:srgbClr val="FF9900"/>
                </a:solidFill>
                <a:latin typeface="Arial" charset="0"/>
              </a:rPr>
              <a:t>CaCO</a:t>
            </a:r>
            <a:r>
              <a:rPr lang="it-IT" sz="3000" b="1" baseline="-25000" dirty="0">
                <a:solidFill>
                  <a:srgbClr val="FF9900"/>
                </a:solidFill>
                <a:latin typeface="Arial" charset="0"/>
              </a:rPr>
              <a:t>3(</a:t>
            </a:r>
            <a:r>
              <a:rPr lang="it-IT" sz="3000" b="1" baseline="-25000" dirty="0" err="1">
                <a:solidFill>
                  <a:srgbClr val="FF9900"/>
                </a:solidFill>
                <a:latin typeface="Arial" charset="0"/>
              </a:rPr>
              <a:t>s</a:t>
            </a:r>
            <a:r>
              <a:rPr lang="it-IT" sz="3000" b="1" baseline="-25000" dirty="0">
                <a:solidFill>
                  <a:srgbClr val="FF9900"/>
                </a:solidFill>
                <a:latin typeface="Arial" charset="0"/>
              </a:rPr>
              <a:t>)	</a:t>
            </a:r>
            <a:r>
              <a:rPr lang="it-IT" sz="3000" b="1" dirty="0">
                <a:solidFill>
                  <a:srgbClr val="FF9900"/>
                </a:solidFill>
                <a:latin typeface="Arial" charset="0"/>
              </a:rPr>
              <a:t>	      </a:t>
            </a:r>
            <a:r>
              <a:rPr lang="it-IT" sz="3000" b="1" dirty="0" err="1">
                <a:solidFill>
                  <a:srgbClr val="FF9900"/>
                </a:solidFill>
                <a:latin typeface="Arial" charset="0"/>
              </a:rPr>
              <a:t>CaO</a:t>
            </a:r>
            <a:r>
              <a:rPr lang="it-IT" sz="3000" b="1" baseline="-25000" dirty="0">
                <a:solidFill>
                  <a:srgbClr val="FF9900"/>
                </a:solidFill>
                <a:latin typeface="Arial" charset="0"/>
              </a:rPr>
              <a:t>(</a:t>
            </a:r>
            <a:r>
              <a:rPr lang="it-IT" sz="3000" b="1" baseline="-25000" dirty="0" err="1">
                <a:solidFill>
                  <a:srgbClr val="FF9900"/>
                </a:solidFill>
                <a:latin typeface="Arial" charset="0"/>
              </a:rPr>
              <a:t>s</a:t>
            </a:r>
            <a:r>
              <a:rPr lang="it-IT" sz="3000" b="1" baseline="-25000" dirty="0">
                <a:solidFill>
                  <a:srgbClr val="FF9900"/>
                </a:solidFill>
                <a:latin typeface="Arial" charset="0"/>
              </a:rPr>
              <a:t>)</a:t>
            </a:r>
            <a:r>
              <a:rPr lang="it-IT" sz="3000" b="1" dirty="0">
                <a:solidFill>
                  <a:srgbClr val="FF9900"/>
                </a:solidFill>
                <a:latin typeface="Arial" charset="0"/>
              </a:rPr>
              <a:t>  +  CO</a:t>
            </a:r>
            <a:r>
              <a:rPr lang="it-IT" sz="3000" b="1" baseline="-25000" dirty="0">
                <a:solidFill>
                  <a:srgbClr val="FF9900"/>
                </a:solidFill>
                <a:latin typeface="Arial" charset="0"/>
              </a:rPr>
              <a:t>2(g)</a:t>
            </a:r>
            <a:endParaRPr lang="it-IT" sz="3000" b="1" dirty="0">
              <a:solidFill>
                <a:srgbClr val="FF9900"/>
              </a:solidFill>
              <a:latin typeface="Arial" charset="0"/>
            </a:endParaRPr>
          </a:p>
        </p:txBody>
      </p:sp>
      <p:sp>
        <p:nvSpPr>
          <p:cNvPr id="3172" name="Line 100"/>
          <p:cNvSpPr>
            <a:spLocks noChangeShapeType="1"/>
          </p:cNvSpPr>
          <p:nvPr/>
        </p:nvSpPr>
        <p:spPr bwMode="auto">
          <a:xfrm flipH="1" flipV="1">
            <a:off x="2320313" y="6553819"/>
            <a:ext cx="1008112" cy="32956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3173" name="Line 101"/>
          <p:cNvSpPr>
            <a:spLocks noChangeShapeType="1"/>
          </p:cNvSpPr>
          <p:nvPr/>
        </p:nvSpPr>
        <p:spPr bwMode="auto">
          <a:xfrm>
            <a:off x="2404323" y="6672884"/>
            <a:ext cx="838994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08201" tIns="54100" rIns="108201" bIns="54100" anchor="ctr"/>
          <a:lstStyle/>
          <a:p>
            <a:endParaRPr lang="it-IT"/>
          </a:p>
        </p:txBody>
      </p:sp>
      <p:sp>
        <p:nvSpPr>
          <p:cNvPr id="3174" name="Text Box 102"/>
          <p:cNvSpPr txBox="1">
            <a:spLocks noChangeArrowheads="1"/>
          </p:cNvSpPr>
          <p:nvPr/>
        </p:nvSpPr>
        <p:spPr bwMode="auto">
          <a:xfrm>
            <a:off x="1873848" y="8413646"/>
            <a:ext cx="245253" cy="323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700" b="1">
                <a:solidFill>
                  <a:srgbClr val="00FF99"/>
                </a:solidFill>
                <a:latin typeface="Arial" charset="0"/>
              </a:rPr>
              <a:t>3</a:t>
            </a:r>
          </a:p>
        </p:txBody>
      </p:sp>
      <p:sp>
        <p:nvSpPr>
          <p:cNvPr id="3175" name="Text Box 103"/>
          <p:cNvSpPr txBox="1">
            <a:spLocks noChangeArrowheads="1"/>
          </p:cNvSpPr>
          <p:nvPr/>
        </p:nvSpPr>
        <p:spPr bwMode="auto">
          <a:xfrm>
            <a:off x="3224016" y="7755539"/>
            <a:ext cx="2981110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a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CaO</a:t>
            </a:r>
            <a:r>
              <a:rPr lang="it-IT" b="1">
                <a:solidFill>
                  <a:srgbClr val="00FF99"/>
                </a:solidFill>
                <a:latin typeface="Arial" charset="0"/>
              </a:rPr>
              <a:t> =  a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CaCo</a:t>
            </a:r>
            <a:r>
              <a:rPr lang="it-IT" b="1">
                <a:solidFill>
                  <a:srgbClr val="00FF99"/>
                </a:solidFill>
                <a:latin typeface="Arial" charset="0"/>
              </a:rPr>
              <a:t>  =  1,00</a:t>
            </a:r>
          </a:p>
        </p:txBody>
      </p:sp>
      <p:sp>
        <p:nvSpPr>
          <p:cNvPr id="3176" name="Text Box 104"/>
          <p:cNvSpPr txBox="1">
            <a:spLocks noChangeArrowheads="1"/>
          </p:cNvSpPr>
          <p:nvPr/>
        </p:nvSpPr>
        <p:spPr bwMode="auto">
          <a:xfrm>
            <a:off x="4742261" y="8183309"/>
            <a:ext cx="245253" cy="323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700" b="1">
                <a:solidFill>
                  <a:srgbClr val="00FF99"/>
                </a:solidFill>
                <a:latin typeface="Arial" charset="0"/>
              </a:rPr>
              <a:t>3</a:t>
            </a:r>
          </a:p>
        </p:txBody>
      </p:sp>
      <p:sp>
        <p:nvSpPr>
          <p:cNvPr id="3177" name="Text Box 105"/>
          <p:cNvSpPr txBox="1">
            <a:spLocks noChangeArrowheads="1"/>
          </p:cNvSpPr>
          <p:nvPr/>
        </p:nvSpPr>
        <p:spPr bwMode="auto">
          <a:xfrm>
            <a:off x="2982318" y="8899634"/>
            <a:ext cx="3236538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FF99"/>
                </a:solidFill>
                <a:latin typeface="Arial" charset="0"/>
              </a:rPr>
              <a:t>K</a:t>
            </a:r>
            <a:r>
              <a:rPr lang="it-IT" b="1" baseline="30000">
                <a:solidFill>
                  <a:srgbClr val="00FF99"/>
                </a:solidFill>
                <a:latin typeface="Arial" charset="0"/>
              </a:rPr>
              <a:t>*</a:t>
            </a:r>
            <a:r>
              <a:rPr lang="it-IT" b="1">
                <a:solidFill>
                  <a:srgbClr val="00FF99"/>
                </a:solidFill>
                <a:latin typeface="Arial" charset="0"/>
              </a:rPr>
              <a:t> = a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CO</a:t>
            </a:r>
            <a:r>
              <a:rPr lang="it-IT" b="1">
                <a:solidFill>
                  <a:srgbClr val="00FF99"/>
                </a:solidFill>
                <a:latin typeface="Arial" charset="0"/>
              </a:rPr>
              <a:t>   ;   K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p</a:t>
            </a:r>
            <a:r>
              <a:rPr lang="it-IT" b="1">
                <a:solidFill>
                  <a:srgbClr val="00FF99"/>
                </a:solidFill>
                <a:latin typeface="Arial" charset="0"/>
              </a:rPr>
              <a:t>  =  p</a:t>
            </a:r>
            <a:r>
              <a:rPr lang="it-IT" b="1" baseline="-25000">
                <a:solidFill>
                  <a:srgbClr val="00FF99"/>
                </a:solidFill>
                <a:latin typeface="Arial" charset="0"/>
              </a:rPr>
              <a:t>CO</a:t>
            </a:r>
            <a:endParaRPr lang="it-IT" b="1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3178" name="Text Box 106"/>
          <p:cNvSpPr txBox="1">
            <a:spLocks noChangeArrowheads="1"/>
          </p:cNvSpPr>
          <p:nvPr/>
        </p:nvSpPr>
        <p:spPr bwMode="auto">
          <a:xfrm>
            <a:off x="3961609" y="9370432"/>
            <a:ext cx="245253" cy="323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700" b="1">
                <a:solidFill>
                  <a:srgbClr val="00FF99"/>
                </a:solidFill>
                <a:latin typeface="Arial" charset="0"/>
              </a:rPr>
              <a:t>2</a:t>
            </a:r>
          </a:p>
        </p:txBody>
      </p:sp>
      <p:sp>
        <p:nvSpPr>
          <p:cNvPr id="3179" name="Text Box 107"/>
          <p:cNvSpPr txBox="1">
            <a:spLocks noChangeArrowheads="1"/>
          </p:cNvSpPr>
          <p:nvPr/>
        </p:nvSpPr>
        <p:spPr bwMode="auto">
          <a:xfrm>
            <a:off x="5679879" y="9370432"/>
            <a:ext cx="245253" cy="323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700" b="1">
                <a:solidFill>
                  <a:srgbClr val="00FF99"/>
                </a:solidFill>
                <a:latin typeface="Arial" charset="0"/>
              </a:rPr>
              <a:t>2</a:t>
            </a:r>
          </a:p>
        </p:txBody>
      </p:sp>
      <p:sp>
        <p:nvSpPr>
          <p:cNvPr id="3180" name="Text Box 108"/>
          <p:cNvSpPr txBox="1">
            <a:spLocks noChangeArrowheads="1"/>
          </p:cNvSpPr>
          <p:nvPr/>
        </p:nvSpPr>
        <p:spPr bwMode="auto">
          <a:xfrm>
            <a:off x="56952" y="10028539"/>
            <a:ext cx="3011116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FF99"/>
                </a:solidFill>
                <a:latin typeface="Arial" charset="0"/>
              </a:rPr>
              <a:t>Ad ogni temperatura;</a:t>
            </a:r>
          </a:p>
        </p:txBody>
      </p:sp>
      <p:sp>
        <p:nvSpPr>
          <p:cNvPr id="3181" name="Text Box 109"/>
          <p:cNvSpPr txBox="1">
            <a:spLocks noChangeArrowheads="1"/>
          </p:cNvSpPr>
          <p:nvPr/>
        </p:nvSpPr>
        <p:spPr bwMode="auto">
          <a:xfrm>
            <a:off x="3419874" y="9977917"/>
            <a:ext cx="3688973" cy="43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 dirty="0" err="1">
                <a:solidFill>
                  <a:srgbClr val="00FF99"/>
                </a:solidFill>
                <a:latin typeface="Arial" charset="0"/>
              </a:rPr>
              <a:t>p</a:t>
            </a:r>
            <a:r>
              <a:rPr lang="it-IT" b="1" baseline="-25000" dirty="0" err="1">
                <a:solidFill>
                  <a:srgbClr val="00FF99"/>
                </a:solidFill>
                <a:latin typeface="Arial" charset="0"/>
              </a:rPr>
              <a:t>CO</a:t>
            </a:r>
            <a:r>
              <a:rPr lang="it-IT" b="1" dirty="0">
                <a:solidFill>
                  <a:srgbClr val="00FF99"/>
                </a:solidFill>
                <a:latin typeface="Arial" charset="0"/>
              </a:rPr>
              <a:t>  =  </a:t>
            </a:r>
            <a:r>
              <a:rPr lang="it-IT" b="1" dirty="0" err="1">
                <a:solidFill>
                  <a:srgbClr val="00FF99"/>
                </a:solidFill>
                <a:latin typeface="Arial" charset="0"/>
              </a:rPr>
              <a:t>Kp</a:t>
            </a:r>
            <a:r>
              <a:rPr lang="it-IT" b="1" dirty="0">
                <a:solidFill>
                  <a:srgbClr val="00FF99"/>
                </a:solidFill>
                <a:latin typeface="Arial" charset="0"/>
              </a:rPr>
              <a:t>  =  </a:t>
            </a:r>
            <a:r>
              <a:rPr lang="it-IT" b="1" dirty="0" err="1">
                <a:solidFill>
                  <a:srgbClr val="00FF99"/>
                </a:solidFill>
                <a:latin typeface="Arial" charset="0"/>
              </a:rPr>
              <a:t>Cost</a:t>
            </a:r>
            <a:endParaRPr lang="it-IT" b="1" dirty="0">
              <a:solidFill>
                <a:srgbClr val="00FF99"/>
              </a:solidFill>
              <a:latin typeface="Arial" charset="0"/>
            </a:endParaRPr>
          </a:p>
        </p:txBody>
      </p:sp>
      <p:sp>
        <p:nvSpPr>
          <p:cNvPr id="3182" name="Text Box 110"/>
          <p:cNvSpPr txBox="1">
            <a:spLocks noChangeArrowheads="1"/>
          </p:cNvSpPr>
          <p:nvPr/>
        </p:nvSpPr>
        <p:spPr bwMode="auto">
          <a:xfrm>
            <a:off x="3865763" y="10428464"/>
            <a:ext cx="245253" cy="323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1404" tIns="30702" rIns="61404" bIns="30702">
            <a:spAutoFit/>
          </a:bodyPr>
          <a:lstStyle>
            <a:lvl1pPr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876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9113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7787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38225" defTabSz="5191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954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526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098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67025" defTabSz="5191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700" b="1">
                <a:solidFill>
                  <a:srgbClr val="00FF99"/>
                </a:solidFill>
                <a:latin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13423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350838" y="260351"/>
            <a:ext cx="7200900" cy="415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22225">
                  <a:solidFill>
                    <a:srgbClr val="FF66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blurRad="63500" dist="38099" dir="2700000" algn="ctr" rotWithShape="0">
                    <a:srgbClr val="C0C0C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Conduttori di elettricità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00014" y="993777"/>
            <a:ext cx="6169077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>
                <a:solidFill>
                  <a:schemeClr val="accent2"/>
                </a:solidFill>
                <a:latin typeface="Arial" charset="0"/>
              </a:rPr>
              <a:t>1° - Conduttori di 1</a:t>
            </a:r>
            <a:r>
              <a:rPr lang="it-IT" sz="2800" b="1" baseline="30000">
                <a:solidFill>
                  <a:schemeClr val="accent2"/>
                </a:solidFill>
                <a:latin typeface="Arial" charset="0"/>
              </a:rPr>
              <a:t>a</a:t>
            </a:r>
            <a:r>
              <a:rPr lang="it-IT" sz="2800" b="1">
                <a:solidFill>
                  <a:schemeClr val="accent2"/>
                </a:solidFill>
                <a:latin typeface="Arial" charset="0"/>
              </a:rPr>
              <a:t> specie (metalli)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428625" y="1911350"/>
            <a:ext cx="48402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428625" y="2662238"/>
            <a:ext cx="48402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42" name="Freeform 6"/>
          <p:cNvSpPr>
            <a:spLocks/>
          </p:cNvSpPr>
          <p:nvPr/>
        </p:nvSpPr>
        <p:spPr bwMode="auto">
          <a:xfrm>
            <a:off x="361951" y="1806575"/>
            <a:ext cx="166688" cy="952500"/>
          </a:xfrm>
          <a:custGeom>
            <a:avLst/>
            <a:gdLst>
              <a:gd name="T0" fmla="*/ 150 w 160"/>
              <a:gd name="T1" fmla="*/ 0 h 878"/>
              <a:gd name="T2" fmla="*/ 54 w 160"/>
              <a:gd name="T3" fmla="*/ 14 h 878"/>
              <a:gd name="T4" fmla="*/ 97 w 160"/>
              <a:gd name="T5" fmla="*/ 149 h 878"/>
              <a:gd name="T6" fmla="*/ 107 w 160"/>
              <a:gd name="T7" fmla="*/ 211 h 878"/>
              <a:gd name="T8" fmla="*/ 92 w 160"/>
              <a:gd name="T9" fmla="*/ 216 h 878"/>
              <a:gd name="T10" fmla="*/ 40 w 160"/>
              <a:gd name="T11" fmla="*/ 226 h 878"/>
              <a:gd name="T12" fmla="*/ 112 w 160"/>
              <a:gd name="T13" fmla="*/ 307 h 878"/>
              <a:gd name="T14" fmla="*/ 126 w 160"/>
              <a:gd name="T15" fmla="*/ 322 h 878"/>
              <a:gd name="T16" fmla="*/ 40 w 160"/>
              <a:gd name="T17" fmla="*/ 384 h 878"/>
              <a:gd name="T18" fmla="*/ 126 w 160"/>
              <a:gd name="T19" fmla="*/ 446 h 878"/>
              <a:gd name="T20" fmla="*/ 30 w 160"/>
              <a:gd name="T21" fmla="*/ 514 h 878"/>
              <a:gd name="T22" fmla="*/ 49 w 160"/>
              <a:gd name="T23" fmla="*/ 581 h 878"/>
              <a:gd name="T24" fmla="*/ 112 w 160"/>
              <a:gd name="T25" fmla="*/ 619 h 878"/>
              <a:gd name="T26" fmla="*/ 20 w 160"/>
              <a:gd name="T27" fmla="*/ 667 h 878"/>
              <a:gd name="T28" fmla="*/ 44 w 160"/>
              <a:gd name="T29" fmla="*/ 744 h 878"/>
              <a:gd name="T30" fmla="*/ 88 w 160"/>
              <a:gd name="T31" fmla="*/ 773 h 878"/>
              <a:gd name="T32" fmla="*/ 112 w 160"/>
              <a:gd name="T33" fmla="*/ 821 h 878"/>
              <a:gd name="T34" fmla="*/ 73 w 160"/>
              <a:gd name="T35" fmla="*/ 878 h 878"/>
              <a:gd name="T36" fmla="*/ 44 w 160"/>
              <a:gd name="T37" fmla="*/ 864 h 878"/>
              <a:gd name="T38" fmla="*/ 30 w 160"/>
              <a:gd name="T39" fmla="*/ 850 h 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60" h="878">
                <a:moveTo>
                  <a:pt x="150" y="0"/>
                </a:moveTo>
                <a:cubicBezTo>
                  <a:pt x="112" y="3"/>
                  <a:pt x="88" y="4"/>
                  <a:pt x="54" y="14"/>
                </a:cubicBezTo>
                <a:cubicBezTo>
                  <a:pt x="20" y="63"/>
                  <a:pt x="37" y="133"/>
                  <a:pt x="97" y="149"/>
                </a:cubicBezTo>
                <a:cubicBezTo>
                  <a:pt x="117" y="167"/>
                  <a:pt x="125" y="183"/>
                  <a:pt x="107" y="211"/>
                </a:cubicBezTo>
                <a:cubicBezTo>
                  <a:pt x="104" y="215"/>
                  <a:pt x="97" y="215"/>
                  <a:pt x="92" y="216"/>
                </a:cubicBezTo>
                <a:cubicBezTo>
                  <a:pt x="75" y="220"/>
                  <a:pt x="57" y="223"/>
                  <a:pt x="40" y="226"/>
                </a:cubicBezTo>
                <a:cubicBezTo>
                  <a:pt x="22" y="293"/>
                  <a:pt x="64" y="291"/>
                  <a:pt x="112" y="307"/>
                </a:cubicBezTo>
                <a:cubicBezTo>
                  <a:pt x="117" y="312"/>
                  <a:pt x="125" y="315"/>
                  <a:pt x="126" y="322"/>
                </a:cubicBezTo>
                <a:cubicBezTo>
                  <a:pt x="138" y="379"/>
                  <a:pt x="76" y="380"/>
                  <a:pt x="40" y="384"/>
                </a:cubicBezTo>
                <a:cubicBezTo>
                  <a:pt x="64" y="426"/>
                  <a:pt x="80" y="433"/>
                  <a:pt x="126" y="446"/>
                </a:cubicBezTo>
                <a:cubicBezTo>
                  <a:pt x="160" y="514"/>
                  <a:pt x="73" y="510"/>
                  <a:pt x="30" y="514"/>
                </a:cubicBezTo>
                <a:cubicBezTo>
                  <a:pt x="0" y="544"/>
                  <a:pt x="9" y="570"/>
                  <a:pt x="49" y="581"/>
                </a:cubicBezTo>
                <a:cubicBezTo>
                  <a:pt x="74" y="596"/>
                  <a:pt x="91" y="599"/>
                  <a:pt x="112" y="619"/>
                </a:cubicBezTo>
                <a:cubicBezTo>
                  <a:pt x="137" y="672"/>
                  <a:pt x="48" y="665"/>
                  <a:pt x="20" y="667"/>
                </a:cubicBezTo>
                <a:cubicBezTo>
                  <a:pt x="22" y="678"/>
                  <a:pt x="35" y="733"/>
                  <a:pt x="44" y="744"/>
                </a:cubicBezTo>
                <a:cubicBezTo>
                  <a:pt x="48" y="748"/>
                  <a:pt x="85" y="771"/>
                  <a:pt x="88" y="773"/>
                </a:cubicBezTo>
                <a:cubicBezTo>
                  <a:pt x="111" y="807"/>
                  <a:pt x="104" y="791"/>
                  <a:pt x="112" y="821"/>
                </a:cubicBezTo>
                <a:cubicBezTo>
                  <a:pt x="107" y="857"/>
                  <a:pt x="105" y="863"/>
                  <a:pt x="73" y="878"/>
                </a:cubicBezTo>
                <a:cubicBezTo>
                  <a:pt x="64" y="872"/>
                  <a:pt x="53" y="870"/>
                  <a:pt x="44" y="864"/>
                </a:cubicBezTo>
                <a:cubicBezTo>
                  <a:pt x="38" y="860"/>
                  <a:pt x="30" y="850"/>
                  <a:pt x="30" y="850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43" name="Freeform 7"/>
          <p:cNvSpPr>
            <a:spLocks/>
          </p:cNvSpPr>
          <p:nvPr/>
        </p:nvSpPr>
        <p:spPr bwMode="auto">
          <a:xfrm>
            <a:off x="5186364" y="1806575"/>
            <a:ext cx="166687" cy="952500"/>
          </a:xfrm>
          <a:custGeom>
            <a:avLst/>
            <a:gdLst>
              <a:gd name="T0" fmla="*/ 150 w 160"/>
              <a:gd name="T1" fmla="*/ 0 h 878"/>
              <a:gd name="T2" fmla="*/ 54 w 160"/>
              <a:gd name="T3" fmla="*/ 14 h 878"/>
              <a:gd name="T4" fmla="*/ 97 w 160"/>
              <a:gd name="T5" fmla="*/ 149 h 878"/>
              <a:gd name="T6" fmla="*/ 107 w 160"/>
              <a:gd name="T7" fmla="*/ 211 h 878"/>
              <a:gd name="T8" fmla="*/ 92 w 160"/>
              <a:gd name="T9" fmla="*/ 216 h 878"/>
              <a:gd name="T10" fmla="*/ 40 w 160"/>
              <a:gd name="T11" fmla="*/ 226 h 878"/>
              <a:gd name="T12" fmla="*/ 112 w 160"/>
              <a:gd name="T13" fmla="*/ 307 h 878"/>
              <a:gd name="T14" fmla="*/ 126 w 160"/>
              <a:gd name="T15" fmla="*/ 322 h 878"/>
              <a:gd name="T16" fmla="*/ 40 w 160"/>
              <a:gd name="T17" fmla="*/ 384 h 878"/>
              <a:gd name="T18" fmla="*/ 126 w 160"/>
              <a:gd name="T19" fmla="*/ 446 h 878"/>
              <a:gd name="T20" fmla="*/ 30 w 160"/>
              <a:gd name="T21" fmla="*/ 514 h 878"/>
              <a:gd name="T22" fmla="*/ 49 w 160"/>
              <a:gd name="T23" fmla="*/ 581 h 878"/>
              <a:gd name="T24" fmla="*/ 112 w 160"/>
              <a:gd name="T25" fmla="*/ 619 h 878"/>
              <a:gd name="T26" fmla="*/ 20 w 160"/>
              <a:gd name="T27" fmla="*/ 667 h 878"/>
              <a:gd name="T28" fmla="*/ 44 w 160"/>
              <a:gd name="T29" fmla="*/ 744 h 878"/>
              <a:gd name="T30" fmla="*/ 88 w 160"/>
              <a:gd name="T31" fmla="*/ 773 h 878"/>
              <a:gd name="T32" fmla="*/ 112 w 160"/>
              <a:gd name="T33" fmla="*/ 821 h 878"/>
              <a:gd name="T34" fmla="*/ 73 w 160"/>
              <a:gd name="T35" fmla="*/ 878 h 878"/>
              <a:gd name="T36" fmla="*/ 44 w 160"/>
              <a:gd name="T37" fmla="*/ 864 h 878"/>
              <a:gd name="T38" fmla="*/ 30 w 160"/>
              <a:gd name="T39" fmla="*/ 850 h 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60" h="878">
                <a:moveTo>
                  <a:pt x="150" y="0"/>
                </a:moveTo>
                <a:cubicBezTo>
                  <a:pt x="112" y="3"/>
                  <a:pt x="88" y="4"/>
                  <a:pt x="54" y="14"/>
                </a:cubicBezTo>
                <a:cubicBezTo>
                  <a:pt x="20" y="63"/>
                  <a:pt x="37" y="133"/>
                  <a:pt x="97" y="149"/>
                </a:cubicBezTo>
                <a:cubicBezTo>
                  <a:pt x="117" y="167"/>
                  <a:pt x="125" y="183"/>
                  <a:pt x="107" y="211"/>
                </a:cubicBezTo>
                <a:cubicBezTo>
                  <a:pt x="104" y="215"/>
                  <a:pt x="97" y="215"/>
                  <a:pt x="92" y="216"/>
                </a:cubicBezTo>
                <a:cubicBezTo>
                  <a:pt x="75" y="220"/>
                  <a:pt x="57" y="223"/>
                  <a:pt x="40" y="226"/>
                </a:cubicBezTo>
                <a:cubicBezTo>
                  <a:pt x="22" y="293"/>
                  <a:pt x="64" y="291"/>
                  <a:pt x="112" y="307"/>
                </a:cubicBezTo>
                <a:cubicBezTo>
                  <a:pt x="117" y="312"/>
                  <a:pt x="125" y="315"/>
                  <a:pt x="126" y="322"/>
                </a:cubicBezTo>
                <a:cubicBezTo>
                  <a:pt x="138" y="379"/>
                  <a:pt x="76" y="380"/>
                  <a:pt x="40" y="384"/>
                </a:cubicBezTo>
                <a:cubicBezTo>
                  <a:pt x="64" y="426"/>
                  <a:pt x="80" y="433"/>
                  <a:pt x="126" y="446"/>
                </a:cubicBezTo>
                <a:cubicBezTo>
                  <a:pt x="160" y="514"/>
                  <a:pt x="73" y="510"/>
                  <a:pt x="30" y="514"/>
                </a:cubicBezTo>
                <a:cubicBezTo>
                  <a:pt x="0" y="544"/>
                  <a:pt x="9" y="570"/>
                  <a:pt x="49" y="581"/>
                </a:cubicBezTo>
                <a:cubicBezTo>
                  <a:pt x="74" y="596"/>
                  <a:pt x="91" y="599"/>
                  <a:pt x="112" y="619"/>
                </a:cubicBezTo>
                <a:cubicBezTo>
                  <a:pt x="137" y="672"/>
                  <a:pt x="48" y="665"/>
                  <a:pt x="20" y="667"/>
                </a:cubicBezTo>
                <a:cubicBezTo>
                  <a:pt x="22" y="678"/>
                  <a:pt x="35" y="733"/>
                  <a:pt x="44" y="744"/>
                </a:cubicBezTo>
                <a:cubicBezTo>
                  <a:pt x="48" y="748"/>
                  <a:pt x="85" y="771"/>
                  <a:pt x="88" y="773"/>
                </a:cubicBezTo>
                <a:cubicBezTo>
                  <a:pt x="111" y="807"/>
                  <a:pt x="104" y="791"/>
                  <a:pt x="112" y="821"/>
                </a:cubicBezTo>
                <a:cubicBezTo>
                  <a:pt x="107" y="857"/>
                  <a:pt x="105" y="863"/>
                  <a:pt x="73" y="878"/>
                </a:cubicBezTo>
                <a:cubicBezTo>
                  <a:pt x="64" y="872"/>
                  <a:pt x="53" y="870"/>
                  <a:pt x="44" y="864"/>
                </a:cubicBezTo>
                <a:cubicBezTo>
                  <a:pt x="38" y="860"/>
                  <a:pt x="30" y="850"/>
                  <a:pt x="30" y="850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728663" y="2017713"/>
            <a:ext cx="49212" cy="492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711201" y="2409825"/>
            <a:ext cx="47625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46" name="Oval 10"/>
          <p:cNvSpPr>
            <a:spLocks noChangeArrowheads="1"/>
          </p:cNvSpPr>
          <p:nvPr/>
        </p:nvSpPr>
        <p:spPr bwMode="auto">
          <a:xfrm>
            <a:off x="1146176" y="2124075"/>
            <a:ext cx="49213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47" name="Oval 11"/>
          <p:cNvSpPr>
            <a:spLocks noChangeArrowheads="1"/>
          </p:cNvSpPr>
          <p:nvPr/>
        </p:nvSpPr>
        <p:spPr bwMode="auto">
          <a:xfrm>
            <a:off x="1146176" y="2290764"/>
            <a:ext cx="49213" cy="52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1258888" y="2498725"/>
            <a:ext cx="50800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49" name="Oval 13"/>
          <p:cNvSpPr>
            <a:spLocks noChangeArrowheads="1"/>
          </p:cNvSpPr>
          <p:nvPr/>
        </p:nvSpPr>
        <p:spPr bwMode="auto">
          <a:xfrm>
            <a:off x="881064" y="2260601"/>
            <a:ext cx="47625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50" name="Oval 14"/>
          <p:cNvSpPr>
            <a:spLocks noChangeArrowheads="1"/>
          </p:cNvSpPr>
          <p:nvPr/>
        </p:nvSpPr>
        <p:spPr bwMode="auto">
          <a:xfrm>
            <a:off x="1487489" y="2043113"/>
            <a:ext cx="47625" cy="52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51" name="Oval 15"/>
          <p:cNvSpPr>
            <a:spLocks noChangeArrowheads="1"/>
          </p:cNvSpPr>
          <p:nvPr/>
        </p:nvSpPr>
        <p:spPr bwMode="auto">
          <a:xfrm>
            <a:off x="1922463" y="2182814"/>
            <a:ext cx="49212" cy="52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52" name="Oval 16"/>
          <p:cNvSpPr>
            <a:spLocks noChangeArrowheads="1"/>
          </p:cNvSpPr>
          <p:nvPr/>
        </p:nvSpPr>
        <p:spPr bwMode="auto">
          <a:xfrm>
            <a:off x="1665288" y="2457451"/>
            <a:ext cx="49212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53" name="Oval 17"/>
          <p:cNvSpPr>
            <a:spLocks noChangeArrowheads="1"/>
          </p:cNvSpPr>
          <p:nvPr/>
        </p:nvSpPr>
        <p:spPr bwMode="auto">
          <a:xfrm>
            <a:off x="1685926" y="2154239"/>
            <a:ext cx="49213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54" name="Oval 18"/>
          <p:cNvSpPr>
            <a:spLocks noChangeArrowheads="1"/>
          </p:cNvSpPr>
          <p:nvPr/>
        </p:nvSpPr>
        <p:spPr bwMode="auto">
          <a:xfrm>
            <a:off x="2357439" y="2035177"/>
            <a:ext cx="47625" cy="492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55" name="Oval 19"/>
          <p:cNvSpPr>
            <a:spLocks noChangeArrowheads="1"/>
          </p:cNvSpPr>
          <p:nvPr/>
        </p:nvSpPr>
        <p:spPr bwMode="auto">
          <a:xfrm>
            <a:off x="2262188" y="2290764"/>
            <a:ext cx="49212" cy="52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56" name="Oval 20"/>
          <p:cNvSpPr>
            <a:spLocks noChangeArrowheads="1"/>
          </p:cNvSpPr>
          <p:nvPr/>
        </p:nvSpPr>
        <p:spPr bwMode="auto">
          <a:xfrm>
            <a:off x="2128839" y="2498725"/>
            <a:ext cx="50800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57" name="Oval 21"/>
          <p:cNvSpPr>
            <a:spLocks noChangeArrowheads="1"/>
          </p:cNvSpPr>
          <p:nvPr/>
        </p:nvSpPr>
        <p:spPr bwMode="auto">
          <a:xfrm>
            <a:off x="2738439" y="2401890"/>
            <a:ext cx="47625" cy="47624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58" name="Oval 22"/>
          <p:cNvSpPr>
            <a:spLocks noChangeArrowheads="1"/>
          </p:cNvSpPr>
          <p:nvPr/>
        </p:nvSpPr>
        <p:spPr bwMode="auto">
          <a:xfrm>
            <a:off x="2738439" y="2084388"/>
            <a:ext cx="47625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59" name="Oval 23"/>
          <p:cNvSpPr>
            <a:spLocks noChangeArrowheads="1"/>
          </p:cNvSpPr>
          <p:nvPr/>
        </p:nvSpPr>
        <p:spPr bwMode="auto">
          <a:xfrm>
            <a:off x="2092326" y="2054225"/>
            <a:ext cx="49213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60" name="Oval 24"/>
          <p:cNvSpPr>
            <a:spLocks noChangeArrowheads="1"/>
          </p:cNvSpPr>
          <p:nvPr/>
        </p:nvSpPr>
        <p:spPr bwMode="auto">
          <a:xfrm>
            <a:off x="2652714" y="2220913"/>
            <a:ext cx="47625" cy="555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61" name="Oval 25"/>
          <p:cNvSpPr>
            <a:spLocks noChangeArrowheads="1"/>
          </p:cNvSpPr>
          <p:nvPr/>
        </p:nvSpPr>
        <p:spPr bwMode="auto">
          <a:xfrm>
            <a:off x="2443163" y="2457451"/>
            <a:ext cx="49212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62" name="Oval 26"/>
          <p:cNvSpPr>
            <a:spLocks noChangeArrowheads="1"/>
          </p:cNvSpPr>
          <p:nvPr/>
        </p:nvSpPr>
        <p:spPr bwMode="auto">
          <a:xfrm>
            <a:off x="3078164" y="2498725"/>
            <a:ext cx="47625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63" name="Oval 27"/>
          <p:cNvSpPr>
            <a:spLocks noChangeArrowheads="1"/>
          </p:cNvSpPr>
          <p:nvPr/>
        </p:nvSpPr>
        <p:spPr bwMode="auto">
          <a:xfrm>
            <a:off x="3059113" y="2143125"/>
            <a:ext cx="49212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64" name="Oval 28"/>
          <p:cNvSpPr>
            <a:spLocks noChangeArrowheads="1"/>
          </p:cNvSpPr>
          <p:nvPr/>
        </p:nvSpPr>
        <p:spPr bwMode="auto">
          <a:xfrm>
            <a:off x="3389313" y="2143125"/>
            <a:ext cx="49212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65" name="Oval 29"/>
          <p:cNvSpPr>
            <a:spLocks noChangeArrowheads="1"/>
          </p:cNvSpPr>
          <p:nvPr/>
        </p:nvSpPr>
        <p:spPr bwMode="auto">
          <a:xfrm>
            <a:off x="3105151" y="2271714"/>
            <a:ext cx="49213" cy="492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66" name="Oval 30"/>
          <p:cNvSpPr>
            <a:spLocks noChangeArrowheads="1"/>
          </p:cNvSpPr>
          <p:nvPr/>
        </p:nvSpPr>
        <p:spPr bwMode="auto">
          <a:xfrm>
            <a:off x="2887663" y="2260601"/>
            <a:ext cx="50800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67" name="Oval 31"/>
          <p:cNvSpPr>
            <a:spLocks noChangeArrowheads="1"/>
          </p:cNvSpPr>
          <p:nvPr/>
        </p:nvSpPr>
        <p:spPr bwMode="auto">
          <a:xfrm>
            <a:off x="3654426" y="2043113"/>
            <a:ext cx="50800" cy="52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68" name="Oval 32"/>
          <p:cNvSpPr>
            <a:spLocks noChangeArrowheads="1"/>
          </p:cNvSpPr>
          <p:nvPr/>
        </p:nvSpPr>
        <p:spPr bwMode="auto">
          <a:xfrm>
            <a:off x="3854451" y="2271714"/>
            <a:ext cx="47625" cy="492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69" name="Oval 33"/>
          <p:cNvSpPr>
            <a:spLocks noChangeArrowheads="1"/>
          </p:cNvSpPr>
          <p:nvPr/>
        </p:nvSpPr>
        <p:spPr bwMode="auto">
          <a:xfrm>
            <a:off x="4384676" y="2301876"/>
            <a:ext cx="47625" cy="492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70" name="Oval 34"/>
          <p:cNvSpPr>
            <a:spLocks noChangeArrowheads="1"/>
          </p:cNvSpPr>
          <p:nvPr/>
        </p:nvSpPr>
        <p:spPr bwMode="auto">
          <a:xfrm>
            <a:off x="4384676" y="2132013"/>
            <a:ext cx="47625" cy="52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71" name="Oval 35"/>
          <p:cNvSpPr>
            <a:spLocks noChangeArrowheads="1"/>
          </p:cNvSpPr>
          <p:nvPr/>
        </p:nvSpPr>
        <p:spPr bwMode="auto">
          <a:xfrm>
            <a:off x="3967164" y="2084388"/>
            <a:ext cx="47625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72" name="Oval 36"/>
          <p:cNvSpPr>
            <a:spLocks noChangeArrowheads="1"/>
          </p:cNvSpPr>
          <p:nvPr/>
        </p:nvSpPr>
        <p:spPr bwMode="auto">
          <a:xfrm>
            <a:off x="3692526" y="2290764"/>
            <a:ext cx="50800" cy="52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73" name="Oval 37"/>
          <p:cNvSpPr>
            <a:spLocks noChangeArrowheads="1"/>
          </p:cNvSpPr>
          <p:nvPr/>
        </p:nvSpPr>
        <p:spPr bwMode="auto">
          <a:xfrm>
            <a:off x="3429001" y="2449514"/>
            <a:ext cx="49213" cy="492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74" name="Oval 38"/>
          <p:cNvSpPr>
            <a:spLocks noChangeArrowheads="1"/>
          </p:cNvSpPr>
          <p:nvPr/>
        </p:nvSpPr>
        <p:spPr bwMode="auto">
          <a:xfrm>
            <a:off x="3221039" y="2054225"/>
            <a:ext cx="47625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75" name="Oval 39"/>
          <p:cNvSpPr>
            <a:spLocks noChangeArrowheads="1"/>
          </p:cNvSpPr>
          <p:nvPr/>
        </p:nvSpPr>
        <p:spPr bwMode="auto">
          <a:xfrm>
            <a:off x="3751264" y="2489201"/>
            <a:ext cx="47625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76" name="Oval 40"/>
          <p:cNvSpPr>
            <a:spLocks noChangeArrowheads="1"/>
          </p:cNvSpPr>
          <p:nvPr/>
        </p:nvSpPr>
        <p:spPr bwMode="auto">
          <a:xfrm>
            <a:off x="3305176" y="2320925"/>
            <a:ext cx="49213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77" name="Oval 41"/>
          <p:cNvSpPr>
            <a:spLocks noChangeArrowheads="1"/>
          </p:cNvSpPr>
          <p:nvPr/>
        </p:nvSpPr>
        <p:spPr bwMode="auto">
          <a:xfrm>
            <a:off x="1971676" y="2390776"/>
            <a:ext cx="47625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78" name="Oval 42"/>
          <p:cNvSpPr>
            <a:spLocks noChangeArrowheads="1"/>
          </p:cNvSpPr>
          <p:nvPr/>
        </p:nvSpPr>
        <p:spPr bwMode="auto">
          <a:xfrm>
            <a:off x="1392238" y="2271714"/>
            <a:ext cx="49212" cy="492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5065713" y="2033589"/>
            <a:ext cx="49212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5046663" y="2359026"/>
            <a:ext cx="49212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5038726" y="2527300"/>
            <a:ext cx="49213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695826" y="2468563"/>
            <a:ext cx="49213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83" name="Oval 47"/>
          <p:cNvSpPr>
            <a:spLocks noChangeArrowheads="1"/>
          </p:cNvSpPr>
          <p:nvPr/>
        </p:nvSpPr>
        <p:spPr bwMode="auto">
          <a:xfrm>
            <a:off x="4745039" y="2132014"/>
            <a:ext cx="47625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84" name="Oval 48"/>
          <p:cNvSpPr>
            <a:spLocks noChangeArrowheads="1"/>
          </p:cNvSpPr>
          <p:nvPr/>
        </p:nvSpPr>
        <p:spPr bwMode="auto">
          <a:xfrm>
            <a:off x="4989513" y="2260601"/>
            <a:ext cx="49212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85" name="Oval 49"/>
          <p:cNvSpPr>
            <a:spLocks noChangeArrowheads="1"/>
          </p:cNvSpPr>
          <p:nvPr/>
        </p:nvSpPr>
        <p:spPr bwMode="auto">
          <a:xfrm>
            <a:off x="4581526" y="2260601"/>
            <a:ext cx="50800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86" name="Oval 50"/>
          <p:cNvSpPr>
            <a:spLocks noChangeArrowheads="1"/>
          </p:cNvSpPr>
          <p:nvPr/>
        </p:nvSpPr>
        <p:spPr bwMode="auto">
          <a:xfrm>
            <a:off x="4525963" y="2033589"/>
            <a:ext cx="50800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87" name="Oval 51"/>
          <p:cNvSpPr>
            <a:spLocks noChangeArrowheads="1"/>
          </p:cNvSpPr>
          <p:nvPr/>
        </p:nvSpPr>
        <p:spPr bwMode="auto">
          <a:xfrm>
            <a:off x="4165601" y="2154239"/>
            <a:ext cx="49213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88" name="Oval 52"/>
          <p:cNvSpPr>
            <a:spLocks noChangeArrowheads="1"/>
          </p:cNvSpPr>
          <p:nvPr/>
        </p:nvSpPr>
        <p:spPr bwMode="auto">
          <a:xfrm>
            <a:off x="3976688" y="2478089"/>
            <a:ext cx="49212" cy="52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487863" y="2527300"/>
            <a:ext cx="50800" cy="50801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90" name="Oval 54"/>
          <p:cNvSpPr>
            <a:spLocks noChangeArrowheads="1"/>
          </p:cNvSpPr>
          <p:nvPr/>
        </p:nvSpPr>
        <p:spPr bwMode="auto">
          <a:xfrm>
            <a:off x="4146551" y="2397125"/>
            <a:ext cx="49213" cy="5238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928689" y="2538414"/>
            <a:ext cx="47625" cy="492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92" name="Oval 56"/>
          <p:cNvSpPr>
            <a:spLocks noChangeArrowheads="1"/>
          </p:cNvSpPr>
          <p:nvPr/>
        </p:nvSpPr>
        <p:spPr bwMode="auto">
          <a:xfrm>
            <a:off x="633414" y="2173289"/>
            <a:ext cx="47625" cy="47624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393" name="Line 57"/>
          <p:cNvSpPr>
            <a:spLocks noChangeShapeType="1"/>
          </p:cNvSpPr>
          <p:nvPr/>
        </p:nvSpPr>
        <p:spPr bwMode="auto">
          <a:xfrm flipH="1">
            <a:off x="579439" y="2587625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94" name="Line 58"/>
          <p:cNvSpPr>
            <a:spLocks noChangeShapeType="1"/>
          </p:cNvSpPr>
          <p:nvPr/>
        </p:nvSpPr>
        <p:spPr bwMode="auto">
          <a:xfrm flipH="1">
            <a:off x="542926" y="2320924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95" name="Line 59"/>
          <p:cNvSpPr>
            <a:spLocks noChangeShapeType="1"/>
          </p:cNvSpPr>
          <p:nvPr/>
        </p:nvSpPr>
        <p:spPr bwMode="auto">
          <a:xfrm flipH="1">
            <a:off x="862014" y="2046288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96" name="Line 60"/>
          <p:cNvSpPr>
            <a:spLocks noChangeShapeType="1"/>
          </p:cNvSpPr>
          <p:nvPr/>
        </p:nvSpPr>
        <p:spPr bwMode="auto">
          <a:xfrm flipH="1">
            <a:off x="1374776" y="2449513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97" name="Line 61"/>
          <p:cNvSpPr>
            <a:spLocks noChangeShapeType="1"/>
          </p:cNvSpPr>
          <p:nvPr/>
        </p:nvSpPr>
        <p:spPr bwMode="auto">
          <a:xfrm flipH="1">
            <a:off x="1581151" y="2312987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98" name="Line 62"/>
          <p:cNvSpPr>
            <a:spLocks noChangeShapeType="1"/>
          </p:cNvSpPr>
          <p:nvPr/>
        </p:nvSpPr>
        <p:spPr bwMode="auto">
          <a:xfrm flipH="1">
            <a:off x="1714501" y="2046288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99" name="Line 63"/>
          <p:cNvSpPr>
            <a:spLocks noChangeShapeType="1"/>
          </p:cNvSpPr>
          <p:nvPr/>
        </p:nvSpPr>
        <p:spPr bwMode="auto">
          <a:xfrm flipH="1">
            <a:off x="892176" y="2460625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00" name="Line 64"/>
          <p:cNvSpPr>
            <a:spLocks noChangeShapeType="1"/>
          </p:cNvSpPr>
          <p:nvPr/>
        </p:nvSpPr>
        <p:spPr bwMode="auto">
          <a:xfrm flipH="1">
            <a:off x="1476376" y="2595563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01" name="Line 65"/>
          <p:cNvSpPr>
            <a:spLocks noChangeShapeType="1"/>
          </p:cNvSpPr>
          <p:nvPr/>
        </p:nvSpPr>
        <p:spPr bwMode="auto">
          <a:xfrm flipH="1">
            <a:off x="1957389" y="2601913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02" name="Line 66"/>
          <p:cNvSpPr>
            <a:spLocks noChangeShapeType="1"/>
          </p:cNvSpPr>
          <p:nvPr/>
        </p:nvSpPr>
        <p:spPr bwMode="auto">
          <a:xfrm flipH="1">
            <a:off x="2019301" y="2265363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03" name="Line 67"/>
          <p:cNvSpPr>
            <a:spLocks noChangeShapeType="1"/>
          </p:cNvSpPr>
          <p:nvPr/>
        </p:nvSpPr>
        <p:spPr bwMode="auto">
          <a:xfrm flipH="1">
            <a:off x="1165226" y="2212976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04" name="Line 68"/>
          <p:cNvSpPr>
            <a:spLocks noChangeShapeType="1"/>
          </p:cNvSpPr>
          <p:nvPr/>
        </p:nvSpPr>
        <p:spPr bwMode="auto">
          <a:xfrm flipH="1">
            <a:off x="2292351" y="2165350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05" name="Line 69"/>
          <p:cNvSpPr>
            <a:spLocks noChangeShapeType="1"/>
          </p:cNvSpPr>
          <p:nvPr/>
        </p:nvSpPr>
        <p:spPr bwMode="auto">
          <a:xfrm flipH="1">
            <a:off x="2605089" y="2017714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06" name="Line 70"/>
          <p:cNvSpPr>
            <a:spLocks noChangeShapeType="1"/>
          </p:cNvSpPr>
          <p:nvPr/>
        </p:nvSpPr>
        <p:spPr bwMode="auto">
          <a:xfrm flipH="1">
            <a:off x="2395539" y="2401889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07" name="Line 71"/>
          <p:cNvSpPr>
            <a:spLocks noChangeShapeType="1"/>
          </p:cNvSpPr>
          <p:nvPr/>
        </p:nvSpPr>
        <p:spPr bwMode="auto">
          <a:xfrm flipH="1">
            <a:off x="2614614" y="2571750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08" name="Line 72"/>
          <p:cNvSpPr>
            <a:spLocks noChangeShapeType="1"/>
          </p:cNvSpPr>
          <p:nvPr/>
        </p:nvSpPr>
        <p:spPr bwMode="auto">
          <a:xfrm flipH="1">
            <a:off x="2938463" y="2438400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09" name="Line 73"/>
          <p:cNvSpPr>
            <a:spLocks noChangeShapeType="1"/>
          </p:cNvSpPr>
          <p:nvPr/>
        </p:nvSpPr>
        <p:spPr bwMode="auto">
          <a:xfrm flipH="1">
            <a:off x="3179764" y="2017714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10" name="Line 74"/>
          <p:cNvSpPr>
            <a:spLocks noChangeShapeType="1"/>
          </p:cNvSpPr>
          <p:nvPr/>
        </p:nvSpPr>
        <p:spPr bwMode="auto">
          <a:xfrm flipH="1">
            <a:off x="3192464" y="2232025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11" name="Line 75"/>
          <p:cNvSpPr>
            <a:spLocks noChangeShapeType="1"/>
          </p:cNvSpPr>
          <p:nvPr/>
        </p:nvSpPr>
        <p:spPr bwMode="auto">
          <a:xfrm flipH="1">
            <a:off x="3729039" y="2017714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12" name="Line 76"/>
          <p:cNvSpPr>
            <a:spLocks noChangeShapeType="1"/>
          </p:cNvSpPr>
          <p:nvPr/>
        </p:nvSpPr>
        <p:spPr bwMode="auto">
          <a:xfrm flipH="1">
            <a:off x="3552826" y="2220913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13" name="Line 77"/>
          <p:cNvSpPr>
            <a:spLocks noChangeShapeType="1"/>
          </p:cNvSpPr>
          <p:nvPr/>
        </p:nvSpPr>
        <p:spPr bwMode="auto">
          <a:xfrm flipH="1">
            <a:off x="3259139" y="2597151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14" name="Line 78"/>
          <p:cNvSpPr>
            <a:spLocks noChangeShapeType="1"/>
          </p:cNvSpPr>
          <p:nvPr/>
        </p:nvSpPr>
        <p:spPr bwMode="auto">
          <a:xfrm flipH="1">
            <a:off x="3571875" y="2430463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15" name="Line 79"/>
          <p:cNvSpPr>
            <a:spLocks noChangeShapeType="1"/>
          </p:cNvSpPr>
          <p:nvPr/>
        </p:nvSpPr>
        <p:spPr bwMode="auto">
          <a:xfrm flipH="1">
            <a:off x="3968751" y="2341563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16" name="Line 80"/>
          <p:cNvSpPr>
            <a:spLocks noChangeShapeType="1"/>
          </p:cNvSpPr>
          <p:nvPr/>
        </p:nvSpPr>
        <p:spPr bwMode="auto">
          <a:xfrm flipH="1">
            <a:off x="3902076" y="2605088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17" name="Line 81"/>
          <p:cNvSpPr>
            <a:spLocks noChangeShapeType="1"/>
          </p:cNvSpPr>
          <p:nvPr/>
        </p:nvSpPr>
        <p:spPr bwMode="auto">
          <a:xfrm flipH="1">
            <a:off x="4319589" y="2471738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18" name="Line 82"/>
          <p:cNvSpPr>
            <a:spLocks noChangeShapeType="1"/>
          </p:cNvSpPr>
          <p:nvPr/>
        </p:nvSpPr>
        <p:spPr bwMode="auto">
          <a:xfrm flipH="1">
            <a:off x="4195764" y="2054225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19" name="Line 83"/>
          <p:cNvSpPr>
            <a:spLocks noChangeShapeType="1"/>
          </p:cNvSpPr>
          <p:nvPr/>
        </p:nvSpPr>
        <p:spPr bwMode="auto">
          <a:xfrm flipH="1">
            <a:off x="4413251" y="2260600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20" name="Line 84"/>
          <p:cNvSpPr>
            <a:spLocks noChangeShapeType="1"/>
          </p:cNvSpPr>
          <p:nvPr/>
        </p:nvSpPr>
        <p:spPr bwMode="auto">
          <a:xfrm flipH="1">
            <a:off x="4672013" y="2063750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21" name="Line 85"/>
          <p:cNvSpPr>
            <a:spLocks noChangeShapeType="1"/>
          </p:cNvSpPr>
          <p:nvPr/>
        </p:nvSpPr>
        <p:spPr bwMode="auto">
          <a:xfrm flipH="1">
            <a:off x="4679951" y="2371725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22" name="Line 86"/>
          <p:cNvSpPr>
            <a:spLocks noChangeShapeType="1"/>
          </p:cNvSpPr>
          <p:nvPr/>
        </p:nvSpPr>
        <p:spPr bwMode="auto">
          <a:xfrm flipH="1">
            <a:off x="4735514" y="2597151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23" name="Line 87"/>
          <p:cNvSpPr>
            <a:spLocks noChangeShapeType="1"/>
          </p:cNvSpPr>
          <p:nvPr/>
        </p:nvSpPr>
        <p:spPr bwMode="auto">
          <a:xfrm flipH="1">
            <a:off x="5346701" y="1939925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24" name="Line 88"/>
          <p:cNvSpPr>
            <a:spLocks noChangeShapeType="1"/>
          </p:cNvSpPr>
          <p:nvPr/>
        </p:nvSpPr>
        <p:spPr bwMode="auto">
          <a:xfrm flipH="1">
            <a:off x="5346701" y="2108200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25" name="Line 89"/>
          <p:cNvSpPr>
            <a:spLocks noChangeShapeType="1"/>
          </p:cNvSpPr>
          <p:nvPr/>
        </p:nvSpPr>
        <p:spPr bwMode="auto">
          <a:xfrm flipH="1">
            <a:off x="5346701" y="2279651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26" name="Line 90"/>
          <p:cNvSpPr>
            <a:spLocks noChangeShapeType="1"/>
          </p:cNvSpPr>
          <p:nvPr/>
        </p:nvSpPr>
        <p:spPr bwMode="auto">
          <a:xfrm flipH="1">
            <a:off x="5346701" y="2449513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28" name="Line 92"/>
          <p:cNvSpPr>
            <a:spLocks noChangeShapeType="1"/>
          </p:cNvSpPr>
          <p:nvPr/>
        </p:nvSpPr>
        <p:spPr bwMode="auto">
          <a:xfrm flipH="1">
            <a:off x="5346701" y="2620964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29" name="Oval 93"/>
          <p:cNvSpPr>
            <a:spLocks noChangeArrowheads="1"/>
          </p:cNvSpPr>
          <p:nvPr/>
        </p:nvSpPr>
        <p:spPr bwMode="auto">
          <a:xfrm>
            <a:off x="785814" y="2300290"/>
            <a:ext cx="47625" cy="47624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30" name="Oval 94"/>
          <p:cNvSpPr>
            <a:spLocks noChangeArrowheads="1"/>
          </p:cNvSpPr>
          <p:nvPr/>
        </p:nvSpPr>
        <p:spPr bwMode="auto">
          <a:xfrm>
            <a:off x="814389" y="2562227"/>
            <a:ext cx="47625" cy="49213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31" name="Oval 95"/>
          <p:cNvSpPr>
            <a:spLocks noChangeArrowheads="1"/>
          </p:cNvSpPr>
          <p:nvPr/>
        </p:nvSpPr>
        <p:spPr bwMode="auto">
          <a:xfrm>
            <a:off x="1123951" y="2441575"/>
            <a:ext cx="47625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32" name="Oval 96"/>
          <p:cNvSpPr>
            <a:spLocks noChangeArrowheads="1"/>
          </p:cNvSpPr>
          <p:nvPr/>
        </p:nvSpPr>
        <p:spPr bwMode="auto">
          <a:xfrm>
            <a:off x="1104901" y="2025650"/>
            <a:ext cx="49213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33" name="Oval 97"/>
          <p:cNvSpPr>
            <a:spLocks noChangeArrowheads="1"/>
          </p:cNvSpPr>
          <p:nvPr/>
        </p:nvSpPr>
        <p:spPr bwMode="auto">
          <a:xfrm>
            <a:off x="1409701" y="2181225"/>
            <a:ext cx="49213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34" name="Oval 98"/>
          <p:cNvSpPr>
            <a:spLocks noChangeArrowheads="1"/>
          </p:cNvSpPr>
          <p:nvPr/>
        </p:nvSpPr>
        <p:spPr bwMode="auto">
          <a:xfrm>
            <a:off x="1609726" y="2416177"/>
            <a:ext cx="49213" cy="49213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35" name="Oval 99"/>
          <p:cNvSpPr>
            <a:spLocks noChangeArrowheads="1"/>
          </p:cNvSpPr>
          <p:nvPr/>
        </p:nvSpPr>
        <p:spPr bwMode="auto">
          <a:xfrm>
            <a:off x="1719264" y="2563813"/>
            <a:ext cx="47625" cy="55562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36" name="Oval 100"/>
          <p:cNvSpPr>
            <a:spLocks noChangeArrowheads="1"/>
          </p:cNvSpPr>
          <p:nvPr/>
        </p:nvSpPr>
        <p:spPr bwMode="auto">
          <a:xfrm>
            <a:off x="1819276" y="2290763"/>
            <a:ext cx="49213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37" name="Oval 101"/>
          <p:cNvSpPr>
            <a:spLocks noChangeArrowheads="1"/>
          </p:cNvSpPr>
          <p:nvPr/>
        </p:nvSpPr>
        <p:spPr bwMode="auto">
          <a:xfrm>
            <a:off x="1947863" y="2016126"/>
            <a:ext cx="50800" cy="49213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38" name="Oval 102"/>
          <p:cNvSpPr>
            <a:spLocks noChangeArrowheads="1"/>
          </p:cNvSpPr>
          <p:nvPr/>
        </p:nvSpPr>
        <p:spPr bwMode="auto">
          <a:xfrm>
            <a:off x="2265364" y="2238376"/>
            <a:ext cx="47625" cy="52389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39" name="Oval 103"/>
          <p:cNvSpPr>
            <a:spLocks noChangeArrowheads="1"/>
          </p:cNvSpPr>
          <p:nvPr/>
        </p:nvSpPr>
        <p:spPr bwMode="auto">
          <a:xfrm>
            <a:off x="2198689" y="2571752"/>
            <a:ext cx="47625" cy="49213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40" name="Oval 104"/>
          <p:cNvSpPr>
            <a:spLocks noChangeArrowheads="1"/>
          </p:cNvSpPr>
          <p:nvPr/>
        </p:nvSpPr>
        <p:spPr bwMode="auto">
          <a:xfrm>
            <a:off x="2638426" y="2373314"/>
            <a:ext cx="50800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41" name="Oval 105"/>
          <p:cNvSpPr>
            <a:spLocks noChangeArrowheads="1"/>
          </p:cNvSpPr>
          <p:nvPr/>
        </p:nvSpPr>
        <p:spPr bwMode="auto">
          <a:xfrm>
            <a:off x="2535238" y="2139951"/>
            <a:ext cx="49212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42" name="Oval 106"/>
          <p:cNvSpPr>
            <a:spLocks noChangeArrowheads="1"/>
          </p:cNvSpPr>
          <p:nvPr/>
        </p:nvSpPr>
        <p:spPr bwMode="auto">
          <a:xfrm>
            <a:off x="2828926" y="1989139"/>
            <a:ext cx="49213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43" name="Oval 107"/>
          <p:cNvSpPr>
            <a:spLocks noChangeArrowheads="1"/>
          </p:cNvSpPr>
          <p:nvPr/>
        </p:nvSpPr>
        <p:spPr bwMode="auto">
          <a:xfrm>
            <a:off x="2859088" y="2536825"/>
            <a:ext cx="50800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44" name="Oval 108"/>
          <p:cNvSpPr>
            <a:spLocks noChangeArrowheads="1"/>
          </p:cNvSpPr>
          <p:nvPr/>
        </p:nvSpPr>
        <p:spPr bwMode="auto">
          <a:xfrm>
            <a:off x="3176589" y="2409825"/>
            <a:ext cx="47625" cy="52389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45" name="Oval 109"/>
          <p:cNvSpPr>
            <a:spLocks noChangeArrowheads="1"/>
          </p:cNvSpPr>
          <p:nvPr/>
        </p:nvSpPr>
        <p:spPr bwMode="auto">
          <a:xfrm>
            <a:off x="3435351" y="2212975"/>
            <a:ext cx="49213" cy="52389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46" name="Oval 110"/>
          <p:cNvSpPr>
            <a:spLocks noChangeArrowheads="1"/>
          </p:cNvSpPr>
          <p:nvPr/>
        </p:nvSpPr>
        <p:spPr bwMode="auto">
          <a:xfrm>
            <a:off x="3421064" y="1989139"/>
            <a:ext cx="47625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47" name="Oval 111"/>
          <p:cNvSpPr>
            <a:spLocks noChangeArrowheads="1"/>
          </p:cNvSpPr>
          <p:nvPr/>
        </p:nvSpPr>
        <p:spPr bwMode="auto">
          <a:xfrm>
            <a:off x="3505201" y="2573339"/>
            <a:ext cx="49213" cy="52387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48" name="Oval 112"/>
          <p:cNvSpPr>
            <a:spLocks noChangeArrowheads="1"/>
          </p:cNvSpPr>
          <p:nvPr/>
        </p:nvSpPr>
        <p:spPr bwMode="auto">
          <a:xfrm>
            <a:off x="3811589" y="2401888"/>
            <a:ext cx="47625" cy="49213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49" name="Oval 113"/>
          <p:cNvSpPr>
            <a:spLocks noChangeArrowheads="1"/>
          </p:cNvSpPr>
          <p:nvPr/>
        </p:nvSpPr>
        <p:spPr bwMode="auto">
          <a:xfrm>
            <a:off x="3802063" y="2208214"/>
            <a:ext cx="49212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50" name="Oval 114"/>
          <p:cNvSpPr>
            <a:spLocks noChangeArrowheads="1"/>
          </p:cNvSpPr>
          <p:nvPr/>
        </p:nvSpPr>
        <p:spPr bwMode="auto">
          <a:xfrm>
            <a:off x="3971926" y="1989139"/>
            <a:ext cx="49213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51" name="Oval 115"/>
          <p:cNvSpPr>
            <a:spLocks noChangeArrowheads="1"/>
          </p:cNvSpPr>
          <p:nvPr/>
        </p:nvSpPr>
        <p:spPr bwMode="auto">
          <a:xfrm>
            <a:off x="4214813" y="2320925"/>
            <a:ext cx="50800" cy="52389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52" name="Oval 116"/>
          <p:cNvSpPr>
            <a:spLocks noChangeArrowheads="1"/>
          </p:cNvSpPr>
          <p:nvPr/>
        </p:nvSpPr>
        <p:spPr bwMode="auto">
          <a:xfrm>
            <a:off x="4146551" y="2587626"/>
            <a:ext cx="49213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53" name="Oval 117"/>
          <p:cNvSpPr>
            <a:spLocks noChangeArrowheads="1"/>
          </p:cNvSpPr>
          <p:nvPr/>
        </p:nvSpPr>
        <p:spPr bwMode="auto">
          <a:xfrm>
            <a:off x="4435475" y="2030413"/>
            <a:ext cx="50800" cy="52387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54" name="Oval 118"/>
          <p:cNvSpPr>
            <a:spLocks noChangeArrowheads="1"/>
          </p:cNvSpPr>
          <p:nvPr/>
        </p:nvSpPr>
        <p:spPr bwMode="auto">
          <a:xfrm>
            <a:off x="4662489" y="2235201"/>
            <a:ext cx="47625" cy="49213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55" name="Oval 119"/>
          <p:cNvSpPr>
            <a:spLocks noChangeArrowheads="1"/>
          </p:cNvSpPr>
          <p:nvPr/>
        </p:nvSpPr>
        <p:spPr bwMode="auto">
          <a:xfrm>
            <a:off x="4556126" y="2447926"/>
            <a:ext cx="49213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56" name="Oval 120"/>
          <p:cNvSpPr>
            <a:spLocks noChangeArrowheads="1"/>
          </p:cNvSpPr>
          <p:nvPr/>
        </p:nvSpPr>
        <p:spPr bwMode="auto">
          <a:xfrm>
            <a:off x="4905376" y="2039938"/>
            <a:ext cx="49213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57" name="Oval 121"/>
          <p:cNvSpPr>
            <a:spLocks noChangeArrowheads="1"/>
          </p:cNvSpPr>
          <p:nvPr/>
        </p:nvSpPr>
        <p:spPr bwMode="auto">
          <a:xfrm>
            <a:off x="4921251" y="2347914"/>
            <a:ext cx="50800" cy="52387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58" name="Oval 122"/>
          <p:cNvSpPr>
            <a:spLocks noChangeArrowheads="1"/>
          </p:cNvSpPr>
          <p:nvPr/>
        </p:nvSpPr>
        <p:spPr bwMode="auto">
          <a:xfrm>
            <a:off x="4986338" y="2573339"/>
            <a:ext cx="49212" cy="52387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59" name="Oval 123"/>
          <p:cNvSpPr>
            <a:spLocks noChangeArrowheads="1"/>
          </p:cNvSpPr>
          <p:nvPr/>
        </p:nvSpPr>
        <p:spPr bwMode="auto">
          <a:xfrm>
            <a:off x="5602288" y="2595563"/>
            <a:ext cx="49212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60" name="Oval 124"/>
          <p:cNvSpPr>
            <a:spLocks noChangeArrowheads="1"/>
          </p:cNvSpPr>
          <p:nvPr/>
        </p:nvSpPr>
        <p:spPr bwMode="auto">
          <a:xfrm>
            <a:off x="5602288" y="2424113"/>
            <a:ext cx="49212" cy="49213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61" name="Oval 125"/>
          <p:cNvSpPr>
            <a:spLocks noChangeArrowheads="1"/>
          </p:cNvSpPr>
          <p:nvPr/>
        </p:nvSpPr>
        <p:spPr bwMode="auto">
          <a:xfrm>
            <a:off x="5602288" y="2252664"/>
            <a:ext cx="49212" cy="49213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62" name="Oval 126"/>
          <p:cNvSpPr>
            <a:spLocks noChangeArrowheads="1"/>
          </p:cNvSpPr>
          <p:nvPr/>
        </p:nvSpPr>
        <p:spPr bwMode="auto">
          <a:xfrm>
            <a:off x="5602288" y="2084388"/>
            <a:ext cx="49212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63" name="Oval 127"/>
          <p:cNvSpPr>
            <a:spLocks noChangeArrowheads="1"/>
          </p:cNvSpPr>
          <p:nvPr/>
        </p:nvSpPr>
        <p:spPr bwMode="auto">
          <a:xfrm>
            <a:off x="5602288" y="1911350"/>
            <a:ext cx="49212" cy="52389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64" name="Line 128"/>
          <p:cNvSpPr>
            <a:spLocks noChangeShapeType="1"/>
          </p:cNvSpPr>
          <p:nvPr/>
        </p:nvSpPr>
        <p:spPr bwMode="auto">
          <a:xfrm flipH="1">
            <a:off x="38101" y="1958974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65" name="Line 129"/>
          <p:cNvSpPr>
            <a:spLocks noChangeShapeType="1"/>
          </p:cNvSpPr>
          <p:nvPr/>
        </p:nvSpPr>
        <p:spPr bwMode="auto">
          <a:xfrm flipH="1">
            <a:off x="38101" y="2130425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66" name="Line 130"/>
          <p:cNvSpPr>
            <a:spLocks noChangeShapeType="1"/>
          </p:cNvSpPr>
          <p:nvPr/>
        </p:nvSpPr>
        <p:spPr bwMode="auto">
          <a:xfrm flipH="1">
            <a:off x="38101" y="2300287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67" name="Line 131"/>
          <p:cNvSpPr>
            <a:spLocks noChangeShapeType="1"/>
          </p:cNvSpPr>
          <p:nvPr/>
        </p:nvSpPr>
        <p:spPr bwMode="auto">
          <a:xfrm flipH="1">
            <a:off x="38101" y="2471738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69" name="Line 133"/>
          <p:cNvSpPr>
            <a:spLocks noChangeShapeType="1"/>
          </p:cNvSpPr>
          <p:nvPr/>
        </p:nvSpPr>
        <p:spPr bwMode="auto">
          <a:xfrm flipH="1">
            <a:off x="38101" y="2640013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70" name="Oval 134"/>
          <p:cNvSpPr>
            <a:spLocks noChangeArrowheads="1"/>
          </p:cNvSpPr>
          <p:nvPr/>
        </p:nvSpPr>
        <p:spPr bwMode="auto">
          <a:xfrm>
            <a:off x="284164" y="2614613"/>
            <a:ext cx="47625" cy="52387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71" name="Oval 135"/>
          <p:cNvSpPr>
            <a:spLocks noChangeArrowheads="1"/>
          </p:cNvSpPr>
          <p:nvPr/>
        </p:nvSpPr>
        <p:spPr bwMode="auto">
          <a:xfrm>
            <a:off x="284164" y="2441575"/>
            <a:ext cx="47625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72" name="Oval 136"/>
          <p:cNvSpPr>
            <a:spLocks noChangeArrowheads="1"/>
          </p:cNvSpPr>
          <p:nvPr/>
        </p:nvSpPr>
        <p:spPr bwMode="auto">
          <a:xfrm>
            <a:off x="284164" y="2270126"/>
            <a:ext cx="47625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73" name="Oval 137"/>
          <p:cNvSpPr>
            <a:spLocks noChangeArrowheads="1"/>
          </p:cNvSpPr>
          <p:nvPr/>
        </p:nvSpPr>
        <p:spPr bwMode="auto">
          <a:xfrm>
            <a:off x="284164" y="2105026"/>
            <a:ext cx="47625" cy="49213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74" name="Oval 138"/>
          <p:cNvSpPr>
            <a:spLocks noChangeArrowheads="1"/>
          </p:cNvSpPr>
          <p:nvPr/>
        </p:nvSpPr>
        <p:spPr bwMode="auto">
          <a:xfrm>
            <a:off x="284164" y="1930401"/>
            <a:ext cx="47625" cy="50801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75" name="Oval 139"/>
          <p:cNvSpPr>
            <a:spLocks noChangeArrowheads="1"/>
          </p:cNvSpPr>
          <p:nvPr/>
        </p:nvSpPr>
        <p:spPr bwMode="auto">
          <a:xfrm>
            <a:off x="5900739" y="2344740"/>
            <a:ext cx="128587" cy="1301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76" name="Text Box 140"/>
          <p:cNvSpPr txBox="1">
            <a:spLocks noChangeArrowheads="1"/>
          </p:cNvSpPr>
          <p:nvPr/>
        </p:nvSpPr>
        <p:spPr bwMode="auto">
          <a:xfrm>
            <a:off x="6026151" y="1835151"/>
            <a:ext cx="1711406" cy="463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006600"/>
                </a:solidFill>
                <a:latin typeface="Arial" charset="0"/>
              </a:rPr>
              <a:t>= elettrone</a:t>
            </a:r>
          </a:p>
        </p:txBody>
      </p:sp>
      <p:sp>
        <p:nvSpPr>
          <p:cNvPr id="14477" name="Text Box 141"/>
          <p:cNvSpPr txBox="1">
            <a:spLocks noChangeArrowheads="1"/>
          </p:cNvSpPr>
          <p:nvPr/>
        </p:nvSpPr>
        <p:spPr bwMode="auto">
          <a:xfrm>
            <a:off x="6005512" y="2192340"/>
            <a:ext cx="2044668" cy="463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FF0000"/>
                </a:solidFill>
                <a:latin typeface="Arial" charset="0"/>
              </a:rPr>
              <a:t>= ioni positivi</a:t>
            </a:r>
          </a:p>
        </p:txBody>
      </p:sp>
      <p:sp>
        <p:nvSpPr>
          <p:cNvPr id="14478" name="Oval 142"/>
          <p:cNvSpPr>
            <a:spLocks noChangeArrowheads="1"/>
          </p:cNvSpPr>
          <p:nvPr/>
        </p:nvSpPr>
        <p:spPr bwMode="auto">
          <a:xfrm>
            <a:off x="5910264" y="1989139"/>
            <a:ext cx="128587" cy="130175"/>
          </a:xfrm>
          <a:prstGeom prst="ellipse">
            <a:avLst/>
          </a:prstGeom>
          <a:solidFill>
            <a:srgbClr val="006600"/>
          </a:solidFill>
          <a:ln w="952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79" name="Text Box 143"/>
          <p:cNvSpPr txBox="1">
            <a:spLocks noChangeArrowheads="1"/>
          </p:cNvSpPr>
          <p:nvPr/>
        </p:nvSpPr>
        <p:spPr bwMode="auto">
          <a:xfrm>
            <a:off x="23813" y="2876551"/>
            <a:ext cx="4692636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>
                <a:solidFill>
                  <a:schemeClr val="accent2"/>
                </a:solidFill>
                <a:latin typeface="Arial" charset="0"/>
              </a:rPr>
              <a:t>2° - Conduttori di 2</a:t>
            </a:r>
            <a:r>
              <a:rPr lang="it-IT" sz="2800" b="1" baseline="30000">
                <a:solidFill>
                  <a:schemeClr val="accent2"/>
                </a:solidFill>
                <a:latin typeface="Arial" charset="0"/>
              </a:rPr>
              <a:t>a</a:t>
            </a:r>
            <a:r>
              <a:rPr lang="it-IT" sz="2800" b="1">
                <a:solidFill>
                  <a:schemeClr val="accent2"/>
                </a:solidFill>
                <a:latin typeface="Arial" charset="0"/>
              </a:rPr>
              <a:t> specie</a:t>
            </a:r>
          </a:p>
        </p:txBody>
      </p:sp>
      <p:sp>
        <p:nvSpPr>
          <p:cNvPr id="14480" name="Rectangle 144"/>
          <p:cNvSpPr>
            <a:spLocks noChangeArrowheads="1"/>
          </p:cNvSpPr>
          <p:nvPr/>
        </p:nvSpPr>
        <p:spPr bwMode="auto">
          <a:xfrm>
            <a:off x="1062038" y="3800475"/>
            <a:ext cx="5049837" cy="52389"/>
          </a:xfrm>
          <a:prstGeom prst="rect">
            <a:avLst/>
          </a:prstGeom>
          <a:solidFill>
            <a:srgbClr val="FF3399"/>
          </a:solidFill>
          <a:ln w="38100">
            <a:solidFill>
              <a:srgbClr val="CC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81" name="Rectangle 145"/>
          <p:cNvSpPr>
            <a:spLocks noChangeArrowheads="1"/>
          </p:cNvSpPr>
          <p:nvPr/>
        </p:nvSpPr>
        <p:spPr bwMode="auto">
          <a:xfrm>
            <a:off x="1042989" y="4687888"/>
            <a:ext cx="5049837" cy="52387"/>
          </a:xfrm>
          <a:prstGeom prst="rect">
            <a:avLst/>
          </a:prstGeom>
          <a:solidFill>
            <a:srgbClr val="FF3399"/>
          </a:solidFill>
          <a:ln w="38100">
            <a:solidFill>
              <a:srgbClr val="CC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82" name="Freeform 146"/>
          <p:cNvSpPr>
            <a:spLocks/>
          </p:cNvSpPr>
          <p:nvPr/>
        </p:nvSpPr>
        <p:spPr bwMode="auto">
          <a:xfrm>
            <a:off x="1004889" y="3749677"/>
            <a:ext cx="166687" cy="1092199"/>
          </a:xfrm>
          <a:custGeom>
            <a:avLst/>
            <a:gdLst>
              <a:gd name="T0" fmla="*/ 150 w 160"/>
              <a:gd name="T1" fmla="*/ 0 h 878"/>
              <a:gd name="T2" fmla="*/ 54 w 160"/>
              <a:gd name="T3" fmla="*/ 14 h 878"/>
              <a:gd name="T4" fmla="*/ 97 w 160"/>
              <a:gd name="T5" fmla="*/ 149 h 878"/>
              <a:gd name="T6" fmla="*/ 107 w 160"/>
              <a:gd name="T7" fmla="*/ 211 h 878"/>
              <a:gd name="T8" fmla="*/ 92 w 160"/>
              <a:gd name="T9" fmla="*/ 216 h 878"/>
              <a:gd name="T10" fmla="*/ 40 w 160"/>
              <a:gd name="T11" fmla="*/ 226 h 878"/>
              <a:gd name="T12" fmla="*/ 112 w 160"/>
              <a:gd name="T13" fmla="*/ 307 h 878"/>
              <a:gd name="T14" fmla="*/ 126 w 160"/>
              <a:gd name="T15" fmla="*/ 322 h 878"/>
              <a:gd name="T16" fmla="*/ 40 w 160"/>
              <a:gd name="T17" fmla="*/ 384 h 878"/>
              <a:gd name="T18" fmla="*/ 126 w 160"/>
              <a:gd name="T19" fmla="*/ 446 h 878"/>
              <a:gd name="T20" fmla="*/ 30 w 160"/>
              <a:gd name="T21" fmla="*/ 514 h 878"/>
              <a:gd name="T22" fmla="*/ 49 w 160"/>
              <a:gd name="T23" fmla="*/ 581 h 878"/>
              <a:gd name="T24" fmla="*/ 112 w 160"/>
              <a:gd name="T25" fmla="*/ 619 h 878"/>
              <a:gd name="T26" fmla="*/ 20 w 160"/>
              <a:gd name="T27" fmla="*/ 667 h 878"/>
              <a:gd name="T28" fmla="*/ 44 w 160"/>
              <a:gd name="T29" fmla="*/ 744 h 878"/>
              <a:gd name="T30" fmla="*/ 88 w 160"/>
              <a:gd name="T31" fmla="*/ 773 h 878"/>
              <a:gd name="T32" fmla="*/ 112 w 160"/>
              <a:gd name="T33" fmla="*/ 821 h 878"/>
              <a:gd name="T34" fmla="*/ 73 w 160"/>
              <a:gd name="T35" fmla="*/ 878 h 878"/>
              <a:gd name="T36" fmla="*/ 44 w 160"/>
              <a:gd name="T37" fmla="*/ 864 h 878"/>
              <a:gd name="T38" fmla="*/ 30 w 160"/>
              <a:gd name="T39" fmla="*/ 850 h 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60" h="878">
                <a:moveTo>
                  <a:pt x="150" y="0"/>
                </a:moveTo>
                <a:cubicBezTo>
                  <a:pt x="112" y="3"/>
                  <a:pt x="88" y="4"/>
                  <a:pt x="54" y="14"/>
                </a:cubicBezTo>
                <a:cubicBezTo>
                  <a:pt x="20" y="63"/>
                  <a:pt x="37" y="133"/>
                  <a:pt x="97" y="149"/>
                </a:cubicBezTo>
                <a:cubicBezTo>
                  <a:pt x="117" y="167"/>
                  <a:pt x="125" y="183"/>
                  <a:pt x="107" y="211"/>
                </a:cubicBezTo>
                <a:cubicBezTo>
                  <a:pt x="104" y="215"/>
                  <a:pt x="97" y="215"/>
                  <a:pt x="92" y="216"/>
                </a:cubicBezTo>
                <a:cubicBezTo>
                  <a:pt x="75" y="220"/>
                  <a:pt x="57" y="223"/>
                  <a:pt x="40" y="226"/>
                </a:cubicBezTo>
                <a:cubicBezTo>
                  <a:pt x="22" y="293"/>
                  <a:pt x="64" y="291"/>
                  <a:pt x="112" y="307"/>
                </a:cubicBezTo>
                <a:cubicBezTo>
                  <a:pt x="117" y="312"/>
                  <a:pt x="125" y="315"/>
                  <a:pt x="126" y="322"/>
                </a:cubicBezTo>
                <a:cubicBezTo>
                  <a:pt x="138" y="379"/>
                  <a:pt x="76" y="380"/>
                  <a:pt x="40" y="384"/>
                </a:cubicBezTo>
                <a:cubicBezTo>
                  <a:pt x="64" y="426"/>
                  <a:pt x="80" y="433"/>
                  <a:pt x="126" y="446"/>
                </a:cubicBezTo>
                <a:cubicBezTo>
                  <a:pt x="160" y="514"/>
                  <a:pt x="73" y="510"/>
                  <a:pt x="30" y="514"/>
                </a:cubicBezTo>
                <a:cubicBezTo>
                  <a:pt x="0" y="544"/>
                  <a:pt x="9" y="570"/>
                  <a:pt x="49" y="581"/>
                </a:cubicBezTo>
                <a:cubicBezTo>
                  <a:pt x="74" y="596"/>
                  <a:pt x="91" y="599"/>
                  <a:pt x="112" y="619"/>
                </a:cubicBezTo>
                <a:cubicBezTo>
                  <a:pt x="137" y="672"/>
                  <a:pt x="48" y="665"/>
                  <a:pt x="20" y="667"/>
                </a:cubicBezTo>
                <a:cubicBezTo>
                  <a:pt x="22" y="678"/>
                  <a:pt x="35" y="733"/>
                  <a:pt x="44" y="744"/>
                </a:cubicBezTo>
                <a:cubicBezTo>
                  <a:pt x="48" y="748"/>
                  <a:pt x="85" y="771"/>
                  <a:pt x="88" y="773"/>
                </a:cubicBezTo>
                <a:cubicBezTo>
                  <a:pt x="111" y="807"/>
                  <a:pt x="104" y="791"/>
                  <a:pt x="112" y="821"/>
                </a:cubicBezTo>
                <a:cubicBezTo>
                  <a:pt x="107" y="857"/>
                  <a:pt x="105" y="863"/>
                  <a:pt x="73" y="878"/>
                </a:cubicBezTo>
                <a:cubicBezTo>
                  <a:pt x="64" y="872"/>
                  <a:pt x="53" y="870"/>
                  <a:pt x="44" y="864"/>
                </a:cubicBezTo>
                <a:cubicBezTo>
                  <a:pt x="38" y="860"/>
                  <a:pt x="30" y="850"/>
                  <a:pt x="30" y="85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83" name="Freeform 147"/>
          <p:cNvSpPr>
            <a:spLocks/>
          </p:cNvSpPr>
          <p:nvPr/>
        </p:nvSpPr>
        <p:spPr bwMode="auto">
          <a:xfrm>
            <a:off x="6011864" y="3749676"/>
            <a:ext cx="166687" cy="1068388"/>
          </a:xfrm>
          <a:custGeom>
            <a:avLst/>
            <a:gdLst>
              <a:gd name="T0" fmla="*/ 150 w 160"/>
              <a:gd name="T1" fmla="*/ 0 h 878"/>
              <a:gd name="T2" fmla="*/ 54 w 160"/>
              <a:gd name="T3" fmla="*/ 14 h 878"/>
              <a:gd name="T4" fmla="*/ 97 w 160"/>
              <a:gd name="T5" fmla="*/ 149 h 878"/>
              <a:gd name="T6" fmla="*/ 107 w 160"/>
              <a:gd name="T7" fmla="*/ 211 h 878"/>
              <a:gd name="T8" fmla="*/ 92 w 160"/>
              <a:gd name="T9" fmla="*/ 216 h 878"/>
              <a:gd name="T10" fmla="*/ 40 w 160"/>
              <a:gd name="T11" fmla="*/ 226 h 878"/>
              <a:gd name="T12" fmla="*/ 112 w 160"/>
              <a:gd name="T13" fmla="*/ 307 h 878"/>
              <a:gd name="T14" fmla="*/ 126 w 160"/>
              <a:gd name="T15" fmla="*/ 322 h 878"/>
              <a:gd name="T16" fmla="*/ 40 w 160"/>
              <a:gd name="T17" fmla="*/ 384 h 878"/>
              <a:gd name="T18" fmla="*/ 126 w 160"/>
              <a:gd name="T19" fmla="*/ 446 h 878"/>
              <a:gd name="T20" fmla="*/ 30 w 160"/>
              <a:gd name="T21" fmla="*/ 514 h 878"/>
              <a:gd name="T22" fmla="*/ 49 w 160"/>
              <a:gd name="T23" fmla="*/ 581 h 878"/>
              <a:gd name="T24" fmla="*/ 112 w 160"/>
              <a:gd name="T25" fmla="*/ 619 h 878"/>
              <a:gd name="T26" fmla="*/ 20 w 160"/>
              <a:gd name="T27" fmla="*/ 667 h 878"/>
              <a:gd name="T28" fmla="*/ 44 w 160"/>
              <a:gd name="T29" fmla="*/ 744 h 878"/>
              <a:gd name="T30" fmla="*/ 88 w 160"/>
              <a:gd name="T31" fmla="*/ 773 h 878"/>
              <a:gd name="T32" fmla="*/ 112 w 160"/>
              <a:gd name="T33" fmla="*/ 821 h 878"/>
              <a:gd name="T34" fmla="*/ 73 w 160"/>
              <a:gd name="T35" fmla="*/ 878 h 878"/>
              <a:gd name="T36" fmla="*/ 44 w 160"/>
              <a:gd name="T37" fmla="*/ 864 h 878"/>
              <a:gd name="T38" fmla="*/ 30 w 160"/>
              <a:gd name="T39" fmla="*/ 850 h 8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60" h="878">
                <a:moveTo>
                  <a:pt x="150" y="0"/>
                </a:moveTo>
                <a:cubicBezTo>
                  <a:pt x="112" y="3"/>
                  <a:pt x="88" y="4"/>
                  <a:pt x="54" y="14"/>
                </a:cubicBezTo>
                <a:cubicBezTo>
                  <a:pt x="20" y="63"/>
                  <a:pt x="37" y="133"/>
                  <a:pt x="97" y="149"/>
                </a:cubicBezTo>
                <a:cubicBezTo>
                  <a:pt x="117" y="167"/>
                  <a:pt x="125" y="183"/>
                  <a:pt x="107" y="211"/>
                </a:cubicBezTo>
                <a:cubicBezTo>
                  <a:pt x="104" y="215"/>
                  <a:pt x="97" y="215"/>
                  <a:pt x="92" y="216"/>
                </a:cubicBezTo>
                <a:cubicBezTo>
                  <a:pt x="75" y="220"/>
                  <a:pt x="57" y="223"/>
                  <a:pt x="40" y="226"/>
                </a:cubicBezTo>
                <a:cubicBezTo>
                  <a:pt x="22" y="293"/>
                  <a:pt x="64" y="291"/>
                  <a:pt x="112" y="307"/>
                </a:cubicBezTo>
                <a:cubicBezTo>
                  <a:pt x="117" y="312"/>
                  <a:pt x="125" y="315"/>
                  <a:pt x="126" y="322"/>
                </a:cubicBezTo>
                <a:cubicBezTo>
                  <a:pt x="138" y="379"/>
                  <a:pt x="76" y="380"/>
                  <a:pt x="40" y="384"/>
                </a:cubicBezTo>
                <a:cubicBezTo>
                  <a:pt x="64" y="426"/>
                  <a:pt x="80" y="433"/>
                  <a:pt x="126" y="446"/>
                </a:cubicBezTo>
                <a:cubicBezTo>
                  <a:pt x="160" y="514"/>
                  <a:pt x="73" y="510"/>
                  <a:pt x="30" y="514"/>
                </a:cubicBezTo>
                <a:cubicBezTo>
                  <a:pt x="0" y="544"/>
                  <a:pt x="9" y="570"/>
                  <a:pt x="49" y="581"/>
                </a:cubicBezTo>
                <a:cubicBezTo>
                  <a:pt x="74" y="596"/>
                  <a:pt x="91" y="599"/>
                  <a:pt x="112" y="619"/>
                </a:cubicBezTo>
                <a:cubicBezTo>
                  <a:pt x="137" y="672"/>
                  <a:pt x="48" y="665"/>
                  <a:pt x="20" y="667"/>
                </a:cubicBezTo>
                <a:cubicBezTo>
                  <a:pt x="22" y="678"/>
                  <a:pt x="35" y="733"/>
                  <a:pt x="44" y="744"/>
                </a:cubicBezTo>
                <a:cubicBezTo>
                  <a:pt x="48" y="748"/>
                  <a:pt x="85" y="771"/>
                  <a:pt x="88" y="773"/>
                </a:cubicBezTo>
                <a:cubicBezTo>
                  <a:pt x="111" y="807"/>
                  <a:pt x="104" y="791"/>
                  <a:pt x="112" y="821"/>
                </a:cubicBezTo>
                <a:cubicBezTo>
                  <a:pt x="107" y="857"/>
                  <a:pt x="105" y="863"/>
                  <a:pt x="73" y="878"/>
                </a:cubicBezTo>
                <a:cubicBezTo>
                  <a:pt x="64" y="872"/>
                  <a:pt x="53" y="870"/>
                  <a:pt x="44" y="864"/>
                </a:cubicBezTo>
                <a:cubicBezTo>
                  <a:pt x="38" y="860"/>
                  <a:pt x="30" y="850"/>
                  <a:pt x="30" y="85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484" name="Oval 148"/>
          <p:cNvSpPr>
            <a:spLocks noChangeArrowheads="1"/>
          </p:cNvSpPr>
          <p:nvPr/>
        </p:nvSpPr>
        <p:spPr bwMode="auto">
          <a:xfrm>
            <a:off x="1423989" y="4378326"/>
            <a:ext cx="163512" cy="176213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85" name="Text Box 149"/>
          <p:cNvSpPr txBox="1">
            <a:spLocks noChangeArrowheads="1"/>
          </p:cNvSpPr>
          <p:nvPr/>
        </p:nvSpPr>
        <p:spPr bwMode="auto">
          <a:xfrm>
            <a:off x="1401763" y="4237038"/>
            <a:ext cx="2204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-</a:t>
            </a:r>
          </a:p>
        </p:txBody>
      </p:sp>
      <p:sp>
        <p:nvSpPr>
          <p:cNvPr id="14486" name="Oval 150"/>
          <p:cNvSpPr>
            <a:spLocks noChangeArrowheads="1"/>
          </p:cNvSpPr>
          <p:nvPr/>
        </p:nvSpPr>
        <p:spPr bwMode="auto">
          <a:xfrm>
            <a:off x="1265238" y="4060826"/>
            <a:ext cx="163512" cy="176213"/>
          </a:xfrm>
          <a:prstGeom prst="ellipse">
            <a:avLst/>
          </a:prstGeom>
          <a:solidFill>
            <a:srgbClr val="FFFF00">
              <a:alpha val="50000"/>
            </a:srgbClr>
          </a:solidFill>
          <a:ln w="28575">
            <a:solidFill>
              <a:srgbClr val="FFCC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87" name="Text Box 151"/>
          <p:cNvSpPr txBox="1">
            <a:spLocks noChangeArrowheads="1"/>
          </p:cNvSpPr>
          <p:nvPr/>
        </p:nvSpPr>
        <p:spPr bwMode="auto">
          <a:xfrm>
            <a:off x="1211263" y="3952875"/>
            <a:ext cx="291258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14488" name="Oval 152"/>
          <p:cNvSpPr>
            <a:spLocks noChangeArrowheads="1"/>
          </p:cNvSpPr>
          <p:nvPr/>
        </p:nvSpPr>
        <p:spPr bwMode="auto">
          <a:xfrm>
            <a:off x="1776414" y="3948114"/>
            <a:ext cx="161925" cy="177800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89" name="Text Box 153"/>
          <p:cNvSpPr txBox="1">
            <a:spLocks noChangeArrowheads="1"/>
          </p:cNvSpPr>
          <p:nvPr/>
        </p:nvSpPr>
        <p:spPr bwMode="auto">
          <a:xfrm>
            <a:off x="1752600" y="3808414"/>
            <a:ext cx="2204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-</a:t>
            </a:r>
          </a:p>
        </p:txBody>
      </p:sp>
      <p:sp>
        <p:nvSpPr>
          <p:cNvPr id="14490" name="Oval 154"/>
          <p:cNvSpPr>
            <a:spLocks noChangeArrowheads="1"/>
          </p:cNvSpPr>
          <p:nvPr/>
        </p:nvSpPr>
        <p:spPr bwMode="auto">
          <a:xfrm>
            <a:off x="1890714" y="4279901"/>
            <a:ext cx="163512" cy="174625"/>
          </a:xfrm>
          <a:prstGeom prst="ellipse">
            <a:avLst/>
          </a:prstGeom>
          <a:solidFill>
            <a:srgbClr val="FFFF00">
              <a:alpha val="50000"/>
            </a:srgbClr>
          </a:solidFill>
          <a:ln w="28575">
            <a:solidFill>
              <a:srgbClr val="FFCC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91" name="Text Box 155"/>
          <p:cNvSpPr txBox="1">
            <a:spLocks noChangeArrowheads="1"/>
          </p:cNvSpPr>
          <p:nvPr/>
        </p:nvSpPr>
        <p:spPr bwMode="auto">
          <a:xfrm>
            <a:off x="1838325" y="4170364"/>
            <a:ext cx="291258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14492" name="Oval 156"/>
          <p:cNvSpPr>
            <a:spLocks noChangeArrowheads="1"/>
          </p:cNvSpPr>
          <p:nvPr/>
        </p:nvSpPr>
        <p:spPr bwMode="auto">
          <a:xfrm>
            <a:off x="2386014" y="3965575"/>
            <a:ext cx="161925" cy="177800"/>
          </a:xfrm>
          <a:prstGeom prst="ellipse">
            <a:avLst/>
          </a:prstGeom>
          <a:solidFill>
            <a:srgbClr val="FFFF00">
              <a:alpha val="50000"/>
            </a:srgbClr>
          </a:solidFill>
          <a:ln w="28575">
            <a:solidFill>
              <a:srgbClr val="FFCC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93" name="Text Box 157"/>
          <p:cNvSpPr txBox="1">
            <a:spLocks noChangeArrowheads="1"/>
          </p:cNvSpPr>
          <p:nvPr/>
        </p:nvSpPr>
        <p:spPr bwMode="auto">
          <a:xfrm>
            <a:off x="2332039" y="3857626"/>
            <a:ext cx="291258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14494" name="Oval 158"/>
          <p:cNvSpPr>
            <a:spLocks noChangeArrowheads="1"/>
          </p:cNvSpPr>
          <p:nvPr/>
        </p:nvSpPr>
        <p:spPr bwMode="auto">
          <a:xfrm>
            <a:off x="3074989" y="4041776"/>
            <a:ext cx="163512" cy="176213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95" name="Text Box 159"/>
          <p:cNvSpPr txBox="1">
            <a:spLocks noChangeArrowheads="1"/>
          </p:cNvSpPr>
          <p:nvPr/>
        </p:nvSpPr>
        <p:spPr bwMode="auto">
          <a:xfrm>
            <a:off x="3052763" y="3905251"/>
            <a:ext cx="2204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-</a:t>
            </a:r>
          </a:p>
        </p:txBody>
      </p:sp>
      <p:sp>
        <p:nvSpPr>
          <p:cNvPr id="14496" name="Oval 160"/>
          <p:cNvSpPr>
            <a:spLocks noChangeArrowheads="1"/>
          </p:cNvSpPr>
          <p:nvPr/>
        </p:nvSpPr>
        <p:spPr bwMode="auto">
          <a:xfrm>
            <a:off x="2279651" y="4441826"/>
            <a:ext cx="163513" cy="177800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97" name="Text Box 161"/>
          <p:cNvSpPr txBox="1">
            <a:spLocks noChangeArrowheads="1"/>
          </p:cNvSpPr>
          <p:nvPr/>
        </p:nvSpPr>
        <p:spPr bwMode="auto">
          <a:xfrm>
            <a:off x="2254250" y="4300537"/>
            <a:ext cx="2204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-</a:t>
            </a:r>
          </a:p>
        </p:txBody>
      </p:sp>
      <p:sp>
        <p:nvSpPr>
          <p:cNvPr id="14498" name="Oval 162"/>
          <p:cNvSpPr>
            <a:spLocks noChangeArrowheads="1"/>
          </p:cNvSpPr>
          <p:nvPr/>
        </p:nvSpPr>
        <p:spPr bwMode="auto">
          <a:xfrm>
            <a:off x="2895601" y="4338638"/>
            <a:ext cx="163513" cy="177800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499" name="Text Box 163"/>
          <p:cNvSpPr txBox="1">
            <a:spLocks noChangeArrowheads="1"/>
          </p:cNvSpPr>
          <p:nvPr/>
        </p:nvSpPr>
        <p:spPr bwMode="auto">
          <a:xfrm>
            <a:off x="2874963" y="4208464"/>
            <a:ext cx="2204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-</a:t>
            </a:r>
          </a:p>
        </p:txBody>
      </p:sp>
      <p:sp>
        <p:nvSpPr>
          <p:cNvPr id="14500" name="Oval 164"/>
          <p:cNvSpPr>
            <a:spLocks noChangeArrowheads="1"/>
          </p:cNvSpPr>
          <p:nvPr/>
        </p:nvSpPr>
        <p:spPr bwMode="auto">
          <a:xfrm>
            <a:off x="3714750" y="4170363"/>
            <a:ext cx="163513" cy="177800"/>
          </a:xfrm>
          <a:prstGeom prst="ellipse">
            <a:avLst/>
          </a:prstGeom>
          <a:solidFill>
            <a:srgbClr val="FFFF00">
              <a:alpha val="50000"/>
            </a:srgbClr>
          </a:solidFill>
          <a:ln w="28575">
            <a:solidFill>
              <a:srgbClr val="FFCC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01" name="Text Box 165"/>
          <p:cNvSpPr txBox="1">
            <a:spLocks noChangeArrowheads="1"/>
          </p:cNvSpPr>
          <p:nvPr/>
        </p:nvSpPr>
        <p:spPr bwMode="auto">
          <a:xfrm>
            <a:off x="3662363" y="4060825"/>
            <a:ext cx="291258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CC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14502" name="Oval 166"/>
          <p:cNvSpPr>
            <a:spLocks noChangeArrowheads="1"/>
          </p:cNvSpPr>
          <p:nvPr/>
        </p:nvSpPr>
        <p:spPr bwMode="auto">
          <a:xfrm>
            <a:off x="3805238" y="3906838"/>
            <a:ext cx="163512" cy="177800"/>
          </a:xfrm>
          <a:prstGeom prst="ellipse">
            <a:avLst/>
          </a:prstGeom>
          <a:solidFill>
            <a:srgbClr val="FFFF00">
              <a:alpha val="50000"/>
            </a:srgbClr>
          </a:solidFill>
          <a:ln w="28575">
            <a:solidFill>
              <a:srgbClr val="FFCC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03" name="Text Box 167"/>
          <p:cNvSpPr txBox="1">
            <a:spLocks noChangeArrowheads="1"/>
          </p:cNvSpPr>
          <p:nvPr/>
        </p:nvSpPr>
        <p:spPr bwMode="auto">
          <a:xfrm>
            <a:off x="3752850" y="3800475"/>
            <a:ext cx="291258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14504" name="Oval 168"/>
          <p:cNvSpPr>
            <a:spLocks noChangeArrowheads="1"/>
          </p:cNvSpPr>
          <p:nvPr/>
        </p:nvSpPr>
        <p:spPr bwMode="auto">
          <a:xfrm>
            <a:off x="5129214" y="3883025"/>
            <a:ext cx="161925" cy="177800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05" name="Text Box 169"/>
          <p:cNvSpPr txBox="1">
            <a:spLocks noChangeArrowheads="1"/>
          </p:cNvSpPr>
          <p:nvPr/>
        </p:nvSpPr>
        <p:spPr bwMode="auto">
          <a:xfrm>
            <a:off x="5111750" y="3749674"/>
            <a:ext cx="2204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-</a:t>
            </a:r>
          </a:p>
        </p:txBody>
      </p:sp>
      <p:sp>
        <p:nvSpPr>
          <p:cNvPr id="14506" name="Oval 170"/>
          <p:cNvSpPr>
            <a:spLocks noChangeArrowheads="1"/>
          </p:cNvSpPr>
          <p:nvPr/>
        </p:nvSpPr>
        <p:spPr bwMode="auto">
          <a:xfrm>
            <a:off x="4298950" y="4027488"/>
            <a:ext cx="163513" cy="177800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07" name="Text Box 171"/>
          <p:cNvSpPr txBox="1">
            <a:spLocks noChangeArrowheads="1"/>
          </p:cNvSpPr>
          <p:nvPr/>
        </p:nvSpPr>
        <p:spPr bwMode="auto">
          <a:xfrm>
            <a:off x="4276725" y="3889376"/>
            <a:ext cx="2204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-</a:t>
            </a:r>
          </a:p>
        </p:txBody>
      </p:sp>
      <p:sp>
        <p:nvSpPr>
          <p:cNvPr id="14508" name="Oval 172"/>
          <p:cNvSpPr>
            <a:spLocks noChangeArrowheads="1"/>
          </p:cNvSpPr>
          <p:nvPr/>
        </p:nvSpPr>
        <p:spPr bwMode="auto">
          <a:xfrm>
            <a:off x="5076826" y="4279901"/>
            <a:ext cx="161925" cy="174625"/>
          </a:xfrm>
          <a:prstGeom prst="ellipse">
            <a:avLst/>
          </a:prstGeom>
          <a:solidFill>
            <a:srgbClr val="FFFF00">
              <a:alpha val="50000"/>
            </a:srgbClr>
          </a:solidFill>
          <a:ln w="28575">
            <a:solidFill>
              <a:srgbClr val="FFCC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09" name="Text Box 173"/>
          <p:cNvSpPr txBox="1">
            <a:spLocks noChangeArrowheads="1"/>
          </p:cNvSpPr>
          <p:nvPr/>
        </p:nvSpPr>
        <p:spPr bwMode="auto">
          <a:xfrm>
            <a:off x="5026025" y="4165601"/>
            <a:ext cx="291258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14510" name="Oval 174"/>
          <p:cNvSpPr>
            <a:spLocks noChangeArrowheads="1"/>
          </p:cNvSpPr>
          <p:nvPr/>
        </p:nvSpPr>
        <p:spPr bwMode="auto">
          <a:xfrm>
            <a:off x="5487988" y="4403726"/>
            <a:ext cx="163512" cy="176213"/>
          </a:xfrm>
          <a:prstGeom prst="ellipse">
            <a:avLst/>
          </a:prstGeom>
          <a:solidFill>
            <a:srgbClr val="FFFF00">
              <a:alpha val="50000"/>
            </a:srgbClr>
          </a:solidFill>
          <a:ln w="28575">
            <a:solidFill>
              <a:srgbClr val="FFCC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11" name="Text Box 175"/>
          <p:cNvSpPr txBox="1">
            <a:spLocks noChangeArrowheads="1"/>
          </p:cNvSpPr>
          <p:nvPr/>
        </p:nvSpPr>
        <p:spPr bwMode="auto">
          <a:xfrm>
            <a:off x="5434013" y="4295775"/>
            <a:ext cx="291258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14512" name="Oval 176"/>
          <p:cNvSpPr>
            <a:spLocks noChangeArrowheads="1"/>
          </p:cNvSpPr>
          <p:nvPr/>
        </p:nvSpPr>
        <p:spPr bwMode="auto">
          <a:xfrm>
            <a:off x="3752851" y="4441824"/>
            <a:ext cx="161925" cy="173039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13" name="Text Box 177"/>
          <p:cNvSpPr txBox="1">
            <a:spLocks noChangeArrowheads="1"/>
          </p:cNvSpPr>
          <p:nvPr/>
        </p:nvSpPr>
        <p:spPr bwMode="auto">
          <a:xfrm>
            <a:off x="3729038" y="4306888"/>
            <a:ext cx="2204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chemeClr val="accent2"/>
                </a:solidFill>
                <a:latin typeface="Arial" charset="0"/>
              </a:rPr>
              <a:t>-</a:t>
            </a:r>
          </a:p>
        </p:txBody>
      </p:sp>
      <p:grpSp>
        <p:nvGrpSpPr>
          <p:cNvPr id="14514" name="Group 178"/>
          <p:cNvGrpSpPr>
            <a:grpSpLocks/>
          </p:cNvGrpSpPr>
          <p:nvPr/>
        </p:nvGrpSpPr>
        <p:grpSpPr bwMode="auto">
          <a:xfrm>
            <a:off x="6223000" y="3763964"/>
            <a:ext cx="276225" cy="395287"/>
            <a:chOff x="5531" y="2894"/>
            <a:chExt cx="266" cy="365"/>
          </a:xfrm>
        </p:grpSpPr>
        <p:sp>
          <p:nvSpPr>
            <p:cNvPr id="14515" name="Oval 179"/>
            <p:cNvSpPr>
              <a:spLocks noChangeArrowheads="1"/>
            </p:cNvSpPr>
            <p:nvPr/>
          </p:nvSpPr>
          <p:spPr bwMode="auto">
            <a:xfrm>
              <a:off x="5579" y="2999"/>
              <a:ext cx="156" cy="163"/>
            </a:xfrm>
            <a:prstGeom prst="ellipse">
              <a:avLst/>
            </a:prstGeom>
            <a:solidFill>
              <a:srgbClr val="FFFF00">
                <a:alpha val="50000"/>
              </a:srgbClr>
            </a:solidFill>
            <a:ln w="2857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16" name="Text Box 180"/>
            <p:cNvSpPr txBox="1">
              <a:spLocks noChangeArrowheads="1"/>
            </p:cNvSpPr>
            <p:nvPr/>
          </p:nvSpPr>
          <p:spPr bwMode="auto">
            <a:xfrm>
              <a:off x="5531" y="2894"/>
              <a:ext cx="26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+</a:t>
              </a:r>
            </a:p>
          </p:txBody>
        </p:sp>
      </p:grpSp>
      <p:grpSp>
        <p:nvGrpSpPr>
          <p:cNvPr id="14517" name="Group 181"/>
          <p:cNvGrpSpPr>
            <a:grpSpLocks/>
          </p:cNvGrpSpPr>
          <p:nvPr/>
        </p:nvGrpSpPr>
        <p:grpSpPr bwMode="auto">
          <a:xfrm>
            <a:off x="6238875" y="4087815"/>
            <a:ext cx="274638" cy="396875"/>
            <a:chOff x="5545" y="3192"/>
            <a:chExt cx="266" cy="365"/>
          </a:xfrm>
        </p:grpSpPr>
        <p:sp>
          <p:nvSpPr>
            <p:cNvPr id="14518" name="Oval 182"/>
            <p:cNvSpPr>
              <a:spLocks noChangeArrowheads="1"/>
            </p:cNvSpPr>
            <p:nvPr/>
          </p:nvSpPr>
          <p:spPr bwMode="auto">
            <a:xfrm>
              <a:off x="5593" y="3297"/>
              <a:ext cx="156" cy="163"/>
            </a:xfrm>
            <a:prstGeom prst="ellipse">
              <a:avLst/>
            </a:prstGeom>
            <a:solidFill>
              <a:srgbClr val="FFFF00">
                <a:alpha val="50000"/>
              </a:srgbClr>
            </a:solidFill>
            <a:ln w="2857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19" name="Text Box 183"/>
            <p:cNvSpPr txBox="1">
              <a:spLocks noChangeArrowheads="1"/>
            </p:cNvSpPr>
            <p:nvPr/>
          </p:nvSpPr>
          <p:spPr bwMode="auto">
            <a:xfrm>
              <a:off x="5545" y="3192"/>
              <a:ext cx="26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+</a:t>
              </a:r>
            </a:p>
          </p:txBody>
        </p:sp>
      </p:grpSp>
      <p:grpSp>
        <p:nvGrpSpPr>
          <p:cNvPr id="14520" name="Group 184"/>
          <p:cNvGrpSpPr>
            <a:grpSpLocks/>
          </p:cNvGrpSpPr>
          <p:nvPr/>
        </p:nvGrpSpPr>
        <p:grpSpPr bwMode="auto">
          <a:xfrm>
            <a:off x="6238875" y="4410076"/>
            <a:ext cx="274638" cy="398463"/>
            <a:chOff x="5545" y="3490"/>
            <a:chExt cx="266" cy="365"/>
          </a:xfrm>
        </p:grpSpPr>
        <p:sp>
          <p:nvSpPr>
            <p:cNvPr id="14521" name="Oval 185"/>
            <p:cNvSpPr>
              <a:spLocks noChangeArrowheads="1"/>
            </p:cNvSpPr>
            <p:nvPr/>
          </p:nvSpPr>
          <p:spPr bwMode="auto">
            <a:xfrm>
              <a:off x="5593" y="3595"/>
              <a:ext cx="156" cy="163"/>
            </a:xfrm>
            <a:prstGeom prst="ellipse">
              <a:avLst/>
            </a:prstGeom>
            <a:solidFill>
              <a:srgbClr val="FFFF00">
                <a:alpha val="50000"/>
              </a:srgbClr>
            </a:solidFill>
            <a:ln w="2857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22" name="Text Box 186"/>
            <p:cNvSpPr txBox="1">
              <a:spLocks noChangeArrowheads="1"/>
            </p:cNvSpPr>
            <p:nvPr/>
          </p:nvSpPr>
          <p:spPr bwMode="auto">
            <a:xfrm>
              <a:off x="5545" y="3490"/>
              <a:ext cx="26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+</a:t>
              </a:r>
            </a:p>
          </p:txBody>
        </p:sp>
      </p:grpSp>
      <p:grpSp>
        <p:nvGrpSpPr>
          <p:cNvPr id="14523" name="Group 187"/>
          <p:cNvGrpSpPr>
            <a:grpSpLocks/>
          </p:cNvGrpSpPr>
          <p:nvPr/>
        </p:nvGrpSpPr>
        <p:grpSpPr bwMode="auto">
          <a:xfrm>
            <a:off x="742950" y="3725865"/>
            <a:ext cx="209550" cy="396875"/>
            <a:chOff x="281" y="2859"/>
            <a:chExt cx="201" cy="365"/>
          </a:xfrm>
        </p:grpSpPr>
        <p:sp>
          <p:nvSpPr>
            <p:cNvPr id="14524" name="Oval 188"/>
            <p:cNvSpPr>
              <a:spLocks noChangeArrowheads="1"/>
            </p:cNvSpPr>
            <p:nvPr/>
          </p:nvSpPr>
          <p:spPr bwMode="auto">
            <a:xfrm>
              <a:off x="303" y="2989"/>
              <a:ext cx="156" cy="163"/>
            </a:xfrm>
            <a:prstGeom prst="ellipse">
              <a:avLst/>
            </a:prstGeom>
            <a:solidFill>
              <a:srgbClr val="FF9900">
                <a:alpha val="50000"/>
              </a:srgbClr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25" name="Text Box 189"/>
            <p:cNvSpPr txBox="1">
              <a:spLocks noChangeArrowheads="1"/>
            </p:cNvSpPr>
            <p:nvPr/>
          </p:nvSpPr>
          <p:spPr bwMode="auto">
            <a:xfrm>
              <a:off x="281" y="2859"/>
              <a:ext cx="2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-</a:t>
              </a:r>
            </a:p>
          </p:txBody>
        </p:sp>
      </p:grpSp>
      <p:grpSp>
        <p:nvGrpSpPr>
          <p:cNvPr id="14526" name="Group 190"/>
          <p:cNvGrpSpPr>
            <a:grpSpLocks/>
          </p:cNvGrpSpPr>
          <p:nvPr/>
        </p:nvGrpSpPr>
        <p:grpSpPr bwMode="auto">
          <a:xfrm>
            <a:off x="742950" y="4037014"/>
            <a:ext cx="209550" cy="396875"/>
            <a:chOff x="271" y="3142"/>
            <a:chExt cx="201" cy="365"/>
          </a:xfrm>
        </p:grpSpPr>
        <p:sp>
          <p:nvSpPr>
            <p:cNvPr id="14527" name="Oval 191"/>
            <p:cNvSpPr>
              <a:spLocks noChangeArrowheads="1"/>
            </p:cNvSpPr>
            <p:nvPr/>
          </p:nvSpPr>
          <p:spPr bwMode="auto">
            <a:xfrm>
              <a:off x="293" y="3272"/>
              <a:ext cx="156" cy="163"/>
            </a:xfrm>
            <a:prstGeom prst="ellipse">
              <a:avLst/>
            </a:prstGeom>
            <a:solidFill>
              <a:srgbClr val="FF9900">
                <a:alpha val="50000"/>
              </a:srgbClr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28" name="Text Box 192"/>
            <p:cNvSpPr txBox="1">
              <a:spLocks noChangeArrowheads="1"/>
            </p:cNvSpPr>
            <p:nvPr/>
          </p:nvSpPr>
          <p:spPr bwMode="auto">
            <a:xfrm>
              <a:off x="271" y="3142"/>
              <a:ext cx="2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-</a:t>
              </a:r>
            </a:p>
          </p:txBody>
        </p:sp>
      </p:grpSp>
      <p:grpSp>
        <p:nvGrpSpPr>
          <p:cNvPr id="14529" name="Group 193"/>
          <p:cNvGrpSpPr>
            <a:grpSpLocks/>
          </p:cNvGrpSpPr>
          <p:nvPr/>
        </p:nvGrpSpPr>
        <p:grpSpPr bwMode="auto">
          <a:xfrm>
            <a:off x="742950" y="4352926"/>
            <a:ext cx="209550" cy="396875"/>
            <a:chOff x="276" y="3435"/>
            <a:chExt cx="201" cy="365"/>
          </a:xfrm>
        </p:grpSpPr>
        <p:sp>
          <p:nvSpPr>
            <p:cNvPr id="14530" name="Oval 194"/>
            <p:cNvSpPr>
              <a:spLocks noChangeArrowheads="1"/>
            </p:cNvSpPr>
            <p:nvPr/>
          </p:nvSpPr>
          <p:spPr bwMode="auto">
            <a:xfrm>
              <a:off x="298" y="3565"/>
              <a:ext cx="156" cy="163"/>
            </a:xfrm>
            <a:prstGeom prst="ellipse">
              <a:avLst/>
            </a:prstGeom>
            <a:solidFill>
              <a:srgbClr val="FF9900">
                <a:alpha val="50000"/>
              </a:srgbClr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31" name="Text Box 195"/>
            <p:cNvSpPr txBox="1">
              <a:spLocks noChangeArrowheads="1"/>
            </p:cNvSpPr>
            <p:nvPr/>
          </p:nvSpPr>
          <p:spPr bwMode="auto">
            <a:xfrm>
              <a:off x="276" y="3435"/>
              <a:ext cx="2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-</a:t>
              </a:r>
            </a:p>
          </p:txBody>
        </p:sp>
      </p:grpSp>
      <p:sp>
        <p:nvSpPr>
          <p:cNvPr id="14532" name="AutoShape 196"/>
          <p:cNvSpPr>
            <a:spLocks noChangeArrowheads="1"/>
          </p:cNvSpPr>
          <p:nvPr/>
        </p:nvSpPr>
        <p:spPr bwMode="auto">
          <a:xfrm>
            <a:off x="1150939" y="1668464"/>
            <a:ext cx="1300162" cy="104776"/>
          </a:xfrm>
          <a:prstGeom prst="leftArrow">
            <a:avLst>
              <a:gd name="adj1" fmla="val 50000"/>
              <a:gd name="adj2" fmla="val 310227"/>
            </a:avLst>
          </a:prstGeom>
          <a:solidFill>
            <a:srgbClr val="FF0066"/>
          </a:solidFill>
          <a:ln w="6350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33" name="Rectangle 197"/>
          <p:cNvSpPr>
            <a:spLocks noChangeArrowheads="1"/>
          </p:cNvSpPr>
          <p:nvPr/>
        </p:nvSpPr>
        <p:spPr bwMode="auto">
          <a:xfrm>
            <a:off x="2979739" y="1693863"/>
            <a:ext cx="871537" cy="55562"/>
          </a:xfrm>
          <a:prstGeom prst="rect">
            <a:avLst/>
          </a:prstGeom>
          <a:solidFill>
            <a:srgbClr val="FF0066"/>
          </a:solidFill>
          <a:ln w="6350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34" name="Rectangle 198"/>
          <p:cNvSpPr>
            <a:spLocks noChangeArrowheads="1"/>
          </p:cNvSpPr>
          <p:nvPr/>
        </p:nvSpPr>
        <p:spPr bwMode="auto">
          <a:xfrm>
            <a:off x="2538414" y="1471613"/>
            <a:ext cx="374552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sz="2900" b="1">
                <a:solidFill>
                  <a:schemeClr val="accent2"/>
                </a:solidFill>
                <a:latin typeface="Arial" charset="0"/>
              </a:rPr>
              <a:t>E</a:t>
            </a:r>
          </a:p>
        </p:txBody>
      </p:sp>
      <p:sp>
        <p:nvSpPr>
          <p:cNvPr id="14535" name="AutoShape 199"/>
          <p:cNvSpPr>
            <a:spLocks noChangeArrowheads="1"/>
          </p:cNvSpPr>
          <p:nvPr/>
        </p:nvSpPr>
        <p:spPr bwMode="auto">
          <a:xfrm>
            <a:off x="2046288" y="3551238"/>
            <a:ext cx="1300162" cy="106362"/>
          </a:xfrm>
          <a:prstGeom prst="leftArrow">
            <a:avLst>
              <a:gd name="adj1" fmla="val 50000"/>
              <a:gd name="adj2" fmla="val 305598"/>
            </a:avLst>
          </a:prstGeom>
          <a:solidFill>
            <a:srgbClr val="FF0066"/>
          </a:solidFill>
          <a:ln w="6350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36" name="Rectangle 200"/>
          <p:cNvSpPr>
            <a:spLocks noChangeArrowheads="1"/>
          </p:cNvSpPr>
          <p:nvPr/>
        </p:nvSpPr>
        <p:spPr bwMode="auto">
          <a:xfrm>
            <a:off x="3876676" y="3578225"/>
            <a:ext cx="869950" cy="53975"/>
          </a:xfrm>
          <a:prstGeom prst="rect">
            <a:avLst/>
          </a:prstGeom>
          <a:solidFill>
            <a:srgbClr val="FF0066"/>
          </a:solidFill>
          <a:ln w="6350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37" name="Rectangle 201"/>
          <p:cNvSpPr>
            <a:spLocks noChangeArrowheads="1"/>
          </p:cNvSpPr>
          <p:nvPr/>
        </p:nvSpPr>
        <p:spPr bwMode="auto">
          <a:xfrm>
            <a:off x="3433763" y="3335339"/>
            <a:ext cx="374552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sz="2900" b="1">
                <a:solidFill>
                  <a:schemeClr val="accent2"/>
                </a:solidFill>
                <a:latin typeface="Arial" charset="0"/>
              </a:rPr>
              <a:t>E</a:t>
            </a:r>
          </a:p>
        </p:txBody>
      </p:sp>
      <p:sp>
        <p:nvSpPr>
          <p:cNvPr id="14538" name="Line 202"/>
          <p:cNvSpPr>
            <a:spLocks noChangeShapeType="1"/>
          </p:cNvSpPr>
          <p:nvPr/>
        </p:nvSpPr>
        <p:spPr bwMode="auto">
          <a:xfrm flipH="1">
            <a:off x="509589" y="3948112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39" name="Line 203"/>
          <p:cNvSpPr>
            <a:spLocks noChangeShapeType="1"/>
          </p:cNvSpPr>
          <p:nvPr/>
        </p:nvSpPr>
        <p:spPr bwMode="auto">
          <a:xfrm flipH="1">
            <a:off x="509589" y="4271963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40" name="Line 204"/>
          <p:cNvSpPr>
            <a:spLocks noChangeShapeType="1"/>
          </p:cNvSpPr>
          <p:nvPr/>
        </p:nvSpPr>
        <p:spPr bwMode="auto">
          <a:xfrm flipH="1">
            <a:off x="509589" y="4568825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41" name="Line 205"/>
          <p:cNvSpPr>
            <a:spLocks noChangeShapeType="1"/>
          </p:cNvSpPr>
          <p:nvPr/>
        </p:nvSpPr>
        <p:spPr bwMode="auto">
          <a:xfrm>
            <a:off x="1433514" y="4143374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42" name="Line 206"/>
          <p:cNvSpPr>
            <a:spLocks noChangeShapeType="1"/>
          </p:cNvSpPr>
          <p:nvPr/>
        </p:nvSpPr>
        <p:spPr bwMode="auto">
          <a:xfrm>
            <a:off x="2058989" y="4359275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43" name="Line 207"/>
          <p:cNvSpPr>
            <a:spLocks noChangeShapeType="1"/>
          </p:cNvSpPr>
          <p:nvPr/>
        </p:nvSpPr>
        <p:spPr bwMode="auto">
          <a:xfrm>
            <a:off x="2551113" y="4043363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44" name="Line 208"/>
          <p:cNvSpPr>
            <a:spLocks noChangeShapeType="1"/>
          </p:cNvSpPr>
          <p:nvPr/>
        </p:nvSpPr>
        <p:spPr bwMode="auto">
          <a:xfrm>
            <a:off x="3884613" y="4279900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45" name="Line 209"/>
          <p:cNvSpPr>
            <a:spLocks noChangeShapeType="1"/>
          </p:cNvSpPr>
          <p:nvPr/>
        </p:nvSpPr>
        <p:spPr bwMode="auto">
          <a:xfrm>
            <a:off x="3984625" y="4003676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46" name="Line 210"/>
          <p:cNvSpPr>
            <a:spLocks noChangeShapeType="1"/>
          </p:cNvSpPr>
          <p:nvPr/>
        </p:nvSpPr>
        <p:spPr bwMode="auto">
          <a:xfrm>
            <a:off x="5243514" y="4376737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47" name="Line 211"/>
          <p:cNvSpPr>
            <a:spLocks noChangeShapeType="1"/>
          </p:cNvSpPr>
          <p:nvPr/>
        </p:nvSpPr>
        <p:spPr bwMode="auto">
          <a:xfrm>
            <a:off x="6451600" y="3968749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48" name="Line 212"/>
          <p:cNvSpPr>
            <a:spLocks noChangeShapeType="1"/>
          </p:cNvSpPr>
          <p:nvPr/>
        </p:nvSpPr>
        <p:spPr bwMode="auto">
          <a:xfrm>
            <a:off x="6451600" y="4287837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49" name="Line 213"/>
          <p:cNvSpPr>
            <a:spLocks noChangeShapeType="1"/>
          </p:cNvSpPr>
          <p:nvPr/>
        </p:nvSpPr>
        <p:spPr bwMode="auto">
          <a:xfrm>
            <a:off x="5651500" y="4497387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50" name="Line 214"/>
          <p:cNvSpPr>
            <a:spLocks noChangeShapeType="1"/>
          </p:cNvSpPr>
          <p:nvPr/>
        </p:nvSpPr>
        <p:spPr bwMode="auto">
          <a:xfrm flipH="1">
            <a:off x="1176339" y="4468813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51" name="Line 215"/>
          <p:cNvSpPr>
            <a:spLocks noChangeShapeType="1"/>
          </p:cNvSpPr>
          <p:nvPr/>
        </p:nvSpPr>
        <p:spPr bwMode="auto">
          <a:xfrm flipH="1">
            <a:off x="1509714" y="4037014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52" name="Line 216"/>
          <p:cNvSpPr>
            <a:spLocks noChangeShapeType="1"/>
          </p:cNvSpPr>
          <p:nvPr/>
        </p:nvSpPr>
        <p:spPr bwMode="auto">
          <a:xfrm flipH="1">
            <a:off x="2800351" y="4133851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53" name="Line 217"/>
          <p:cNvSpPr>
            <a:spLocks noChangeShapeType="1"/>
          </p:cNvSpPr>
          <p:nvPr/>
        </p:nvSpPr>
        <p:spPr bwMode="auto">
          <a:xfrm flipH="1">
            <a:off x="2625726" y="4410075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54" name="Line 218"/>
          <p:cNvSpPr>
            <a:spLocks noChangeShapeType="1"/>
          </p:cNvSpPr>
          <p:nvPr/>
        </p:nvSpPr>
        <p:spPr bwMode="auto">
          <a:xfrm flipH="1">
            <a:off x="2009776" y="4532314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55" name="Line 219"/>
          <p:cNvSpPr>
            <a:spLocks noChangeShapeType="1"/>
          </p:cNvSpPr>
          <p:nvPr/>
        </p:nvSpPr>
        <p:spPr bwMode="auto">
          <a:xfrm flipH="1">
            <a:off x="3492501" y="4540251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56" name="Line 220"/>
          <p:cNvSpPr>
            <a:spLocks noChangeShapeType="1"/>
          </p:cNvSpPr>
          <p:nvPr/>
        </p:nvSpPr>
        <p:spPr bwMode="auto">
          <a:xfrm flipH="1">
            <a:off x="4051300" y="4116388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57" name="Line 221"/>
          <p:cNvSpPr>
            <a:spLocks noChangeShapeType="1"/>
          </p:cNvSpPr>
          <p:nvPr/>
        </p:nvSpPr>
        <p:spPr bwMode="auto">
          <a:xfrm flipH="1">
            <a:off x="4884738" y="3986213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14558" name="Group 222"/>
          <p:cNvGrpSpPr>
            <a:grpSpLocks/>
          </p:cNvGrpSpPr>
          <p:nvPr/>
        </p:nvGrpSpPr>
        <p:grpSpPr bwMode="auto">
          <a:xfrm>
            <a:off x="825500" y="1522414"/>
            <a:ext cx="279400" cy="395287"/>
            <a:chOff x="761" y="1074"/>
            <a:chExt cx="266" cy="365"/>
          </a:xfrm>
        </p:grpSpPr>
        <p:sp>
          <p:nvSpPr>
            <p:cNvPr id="14559" name="Oval 223"/>
            <p:cNvSpPr>
              <a:spLocks noChangeArrowheads="1"/>
            </p:cNvSpPr>
            <p:nvPr/>
          </p:nvSpPr>
          <p:spPr bwMode="auto">
            <a:xfrm>
              <a:off x="802" y="1163"/>
              <a:ext cx="184" cy="188"/>
            </a:xfrm>
            <a:prstGeom prst="ellipse">
              <a:avLst/>
            </a:prstGeom>
            <a:solidFill>
              <a:srgbClr val="FFFF00">
                <a:alpha val="50000"/>
              </a:srgbClr>
            </a:solidFill>
            <a:ln w="2857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60" name="Text Box 224"/>
            <p:cNvSpPr txBox="1">
              <a:spLocks noChangeArrowheads="1"/>
            </p:cNvSpPr>
            <p:nvPr/>
          </p:nvSpPr>
          <p:spPr bwMode="auto">
            <a:xfrm>
              <a:off x="761" y="1074"/>
              <a:ext cx="26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+</a:t>
              </a:r>
            </a:p>
          </p:txBody>
        </p:sp>
      </p:grpSp>
      <p:grpSp>
        <p:nvGrpSpPr>
          <p:cNvPr id="14561" name="Group 225"/>
          <p:cNvGrpSpPr>
            <a:grpSpLocks/>
          </p:cNvGrpSpPr>
          <p:nvPr/>
        </p:nvGrpSpPr>
        <p:grpSpPr bwMode="auto">
          <a:xfrm>
            <a:off x="3932239" y="1479551"/>
            <a:ext cx="212725" cy="392114"/>
            <a:chOff x="3775" y="1051"/>
            <a:chExt cx="204" cy="365"/>
          </a:xfrm>
        </p:grpSpPr>
        <p:sp>
          <p:nvSpPr>
            <p:cNvPr id="14562" name="Oval 226"/>
            <p:cNvSpPr>
              <a:spLocks noChangeArrowheads="1"/>
            </p:cNvSpPr>
            <p:nvPr/>
          </p:nvSpPr>
          <p:spPr bwMode="auto">
            <a:xfrm>
              <a:off x="3779" y="1164"/>
              <a:ext cx="200" cy="192"/>
            </a:xfrm>
            <a:prstGeom prst="ellipse">
              <a:avLst/>
            </a:prstGeom>
            <a:solidFill>
              <a:srgbClr val="FF9900">
                <a:alpha val="50000"/>
              </a:srgbClr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63" name="Text Box 227"/>
            <p:cNvSpPr txBox="1">
              <a:spLocks noChangeArrowheads="1"/>
            </p:cNvSpPr>
            <p:nvPr/>
          </p:nvSpPr>
          <p:spPr bwMode="auto">
            <a:xfrm>
              <a:off x="3775" y="1051"/>
              <a:ext cx="2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-</a:t>
              </a:r>
            </a:p>
          </p:txBody>
        </p:sp>
      </p:grpSp>
      <p:grpSp>
        <p:nvGrpSpPr>
          <p:cNvPr id="14564" name="Group 228"/>
          <p:cNvGrpSpPr>
            <a:grpSpLocks/>
          </p:cNvGrpSpPr>
          <p:nvPr/>
        </p:nvGrpSpPr>
        <p:grpSpPr bwMode="auto">
          <a:xfrm>
            <a:off x="1720850" y="3395663"/>
            <a:ext cx="274638" cy="398461"/>
            <a:chOff x="761" y="1074"/>
            <a:chExt cx="266" cy="365"/>
          </a:xfrm>
        </p:grpSpPr>
        <p:sp>
          <p:nvSpPr>
            <p:cNvPr id="14565" name="Oval 229"/>
            <p:cNvSpPr>
              <a:spLocks noChangeArrowheads="1"/>
            </p:cNvSpPr>
            <p:nvPr/>
          </p:nvSpPr>
          <p:spPr bwMode="auto">
            <a:xfrm>
              <a:off x="802" y="1163"/>
              <a:ext cx="184" cy="188"/>
            </a:xfrm>
            <a:prstGeom prst="ellipse">
              <a:avLst/>
            </a:prstGeom>
            <a:solidFill>
              <a:srgbClr val="FFFF00">
                <a:alpha val="50000"/>
              </a:srgbClr>
            </a:solidFill>
            <a:ln w="2857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66" name="Text Box 230"/>
            <p:cNvSpPr txBox="1">
              <a:spLocks noChangeArrowheads="1"/>
            </p:cNvSpPr>
            <p:nvPr/>
          </p:nvSpPr>
          <p:spPr bwMode="auto">
            <a:xfrm>
              <a:off x="761" y="1074"/>
              <a:ext cx="26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+</a:t>
              </a:r>
            </a:p>
          </p:txBody>
        </p:sp>
      </p:grpSp>
      <p:grpSp>
        <p:nvGrpSpPr>
          <p:cNvPr id="14567" name="Group 231"/>
          <p:cNvGrpSpPr>
            <a:grpSpLocks/>
          </p:cNvGrpSpPr>
          <p:nvPr/>
        </p:nvGrpSpPr>
        <p:grpSpPr bwMode="auto">
          <a:xfrm>
            <a:off x="4826000" y="3360738"/>
            <a:ext cx="212725" cy="398461"/>
            <a:chOff x="3775" y="1051"/>
            <a:chExt cx="204" cy="365"/>
          </a:xfrm>
        </p:grpSpPr>
        <p:sp>
          <p:nvSpPr>
            <p:cNvPr id="14568" name="Oval 232"/>
            <p:cNvSpPr>
              <a:spLocks noChangeArrowheads="1"/>
            </p:cNvSpPr>
            <p:nvPr/>
          </p:nvSpPr>
          <p:spPr bwMode="auto">
            <a:xfrm>
              <a:off x="3779" y="1164"/>
              <a:ext cx="200" cy="192"/>
            </a:xfrm>
            <a:prstGeom prst="ellipse">
              <a:avLst/>
            </a:prstGeom>
            <a:solidFill>
              <a:srgbClr val="FF9900">
                <a:alpha val="50000"/>
              </a:srgbClr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69" name="Text Box 233"/>
            <p:cNvSpPr txBox="1">
              <a:spLocks noChangeArrowheads="1"/>
            </p:cNvSpPr>
            <p:nvPr/>
          </p:nvSpPr>
          <p:spPr bwMode="auto">
            <a:xfrm>
              <a:off x="3775" y="1051"/>
              <a:ext cx="2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-</a:t>
              </a:r>
            </a:p>
          </p:txBody>
        </p:sp>
      </p:grpSp>
      <p:grpSp>
        <p:nvGrpSpPr>
          <p:cNvPr id="14570" name="Group 234"/>
          <p:cNvGrpSpPr>
            <a:grpSpLocks/>
          </p:cNvGrpSpPr>
          <p:nvPr/>
        </p:nvGrpSpPr>
        <p:grpSpPr bwMode="auto">
          <a:xfrm>
            <a:off x="1851026" y="6873875"/>
            <a:ext cx="3500438" cy="2017714"/>
            <a:chOff x="1776" y="5376"/>
            <a:chExt cx="3360" cy="1536"/>
          </a:xfrm>
        </p:grpSpPr>
        <p:sp>
          <p:nvSpPr>
            <p:cNvPr id="14571" name="AutoShape 235"/>
            <p:cNvSpPr>
              <a:spLocks noChangeArrowheads="1"/>
            </p:cNvSpPr>
            <p:nvPr/>
          </p:nvSpPr>
          <p:spPr bwMode="auto">
            <a:xfrm>
              <a:off x="1776" y="5472"/>
              <a:ext cx="3360" cy="1440"/>
            </a:xfrm>
            <a:prstGeom prst="roundRect">
              <a:avLst>
                <a:gd name="adj" fmla="val 16667"/>
              </a:avLst>
            </a:prstGeom>
            <a:noFill/>
            <a:ln w="57150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4572" name="Rectangle 236"/>
            <p:cNvSpPr>
              <a:spLocks noChangeArrowheads="1"/>
            </p:cNvSpPr>
            <p:nvPr/>
          </p:nvSpPr>
          <p:spPr bwMode="auto">
            <a:xfrm>
              <a:off x="1794" y="5376"/>
              <a:ext cx="3312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4573" name="Freeform 237"/>
          <p:cNvSpPr>
            <a:spLocks/>
          </p:cNvSpPr>
          <p:nvPr/>
        </p:nvSpPr>
        <p:spPr bwMode="auto">
          <a:xfrm>
            <a:off x="1851026" y="7507289"/>
            <a:ext cx="3492500" cy="147638"/>
          </a:xfrm>
          <a:custGeom>
            <a:avLst/>
            <a:gdLst>
              <a:gd name="T0" fmla="*/ 0 w 3352"/>
              <a:gd name="T1" fmla="*/ 95 h 135"/>
              <a:gd name="T2" fmla="*/ 184 w 3352"/>
              <a:gd name="T3" fmla="*/ 128 h 135"/>
              <a:gd name="T4" fmla="*/ 320 w 3352"/>
              <a:gd name="T5" fmla="*/ 56 h 135"/>
              <a:gd name="T6" fmla="*/ 488 w 3352"/>
              <a:gd name="T7" fmla="*/ 120 h 135"/>
              <a:gd name="T8" fmla="*/ 672 w 3352"/>
              <a:gd name="T9" fmla="*/ 32 h 135"/>
              <a:gd name="T10" fmla="*/ 844 w 3352"/>
              <a:gd name="T11" fmla="*/ 113 h 135"/>
              <a:gd name="T12" fmla="*/ 1010 w 3352"/>
              <a:gd name="T13" fmla="*/ 18 h 135"/>
              <a:gd name="T14" fmla="*/ 1167 w 3352"/>
              <a:gd name="T15" fmla="*/ 89 h 135"/>
              <a:gd name="T16" fmla="*/ 1317 w 3352"/>
              <a:gd name="T17" fmla="*/ 24 h 135"/>
              <a:gd name="T18" fmla="*/ 1467 w 3352"/>
              <a:gd name="T19" fmla="*/ 83 h 135"/>
              <a:gd name="T20" fmla="*/ 1641 w 3352"/>
              <a:gd name="T21" fmla="*/ 42 h 135"/>
              <a:gd name="T22" fmla="*/ 1846 w 3352"/>
              <a:gd name="T23" fmla="*/ 95 h 135"/>
              <a:gd name="T24" fmla="*/ 1980 w 3352"/>
              <a:gd name="T25" fmla="*/ 36 h 135"/>
              <a:gd name="T26" fmla="*/ 2177 w 3352"/>
              <a:gd name="T27" fmla="*/ 95 h 135"/>
              <a:gd name="T28" fmla="*/ 2335 w 3352"/>
              <a:gd name="T29" fmla="*/ 18 h 135"/>
              <a:gd name="T30" fmla="*/ 2477 w 3352"/>
              <a:gd name="T31" fmla="*/ 95 h 135"/>
              <a:gd name="T32" fmla="*/ 2611 w 3352"/>
              <a:gd name="T33" fmla="*/ 30 h 135"/>
              <a:gd name="T34" fmla="*/ 2768 w 3352"/>
              <a:gd name="T35" fmla="*/ 66 h 135"/>
              <a:gd name="T36" fmla="*/ 2942 w 3352"/>
              <a:gd name="T37" fmla="*/ 0 h 135"/>
              <a:gd name="T38" fmla="*/ 3108 w 3352"/>
              <a:gd name="T39" fmla="*/ 66 h 135"/>
              <a:gd name="T40" fmla="*/ 3210 w 3352"/>
              <a:gd name="T41" fmla="*/ 6 h 135"/>
              <a:gd name="T42" fmla="*/ 3352 w 3352"/>
              <a:gd name="T43" fmla="*/ 72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352" h="135">
                <a:moveTo>
                  <a:pt x="0" y="95"/>
                </a:moveTo>
                <a:cubicBezTo>
                  <a:pt x="31" y="100"/>
                  <a:pt x="131" y="135"/>
                  <a:pt x="184" y="128"/>
                </a:cubicBezTo>
                <a:cubicBezTo>
                  <a:pt x="237" y="121"/>
                  <a:pt x="269" y="57"/>
                  <a:pt x="320" y="56"/>
                </a:cubicBezTo>
                <a:cubicBezTo>
                  <a:pt x="371" y="55"/>
                  <a:pt x="429" y="124"/>
                  <a:pt x="488" y="120"/>
                </a:cubicBezTo>
                <a:cubicBezTo>
                  <a:pt x="547" y="116"/>
                  <a:pt x="613" y="33"/>
                  <a:pt x="672" y="32"/>
                </a:cubicBezTo>
                <a:cubicBezTo>
                  <a:pt x="731" y="31"/>
                  <a:pt x="788" y="115"/>
                  <a:pt x="844" y="113"/>
                </a:cubicBezTo>
                <a:cubicBezTo>
                  <a:pt x="900" y="111"/>
                  <a:pt x="955" y="22"/>
                  <a:pt x="1010" y="18"/>
                </a:cubicBezTo>
                <a:cubicBezTo>
                  <a:pt x="1064" y="14"/>
                  <a:pt x="1116" y="89"/>
                  <a:pt x="1167" y="89"/>
                </a:cubicBezTo>
                <a:cubicBezTo>
                  <a:pt x="1219" y="90"/>
                  <a:pt x="1267" y="25"/>
                  <a:pt x="1317" y="24"/>
                </a:cubicBezTo>
                <a:cubicBezTo>
                  <a:pt x="1367" y="23"/>
                  <a:pt x="1413" y="80"/>
                  <a:pt x="1467" y="83"/>
                </a:cubicBezTo>
                <a:cubicBezTo>
                  <a:pt x="1521" y="86"/>
                  <a:pt x="1577" y="39"/>
                  <a:pt x="1641" y="42"/>
                </a:cubicBezTo>
                <a:cubicBezTo>
                  <a:pt x="1704" y="44"/>
                  <a:pt x="1789" y="96"/>
                  <a:pt x="1846" y="95"/>
                </a:cubicBezTo>
                <a:cubicBezTo>
                  <a:pt x="1902" y="95"/>
                  <a:pt x="1924" y="36"/>
                  <a:pt x="1980" y="36"/>
                </a:cubicBezTo>
                <a:cubicBezTo>
                  <a:pt x="2035" y="36"/>
                  <a:pt x="2118" y="98"/>
                  <a:pt x="2177" y="95"/>
                </a:cubicBezTo>
                <a:cubicBezTo>
                  <a:pt x="2236" y="92"/>
                  <a:pt x="2284" y="18"/>
                  <a:pt x="2335" y="18"/>
                </a:cubicBezTo>
                <a:cubicBezTo>
                  <a:pt x="2385" y="18"/>
                  <a:pt x="2430" y="93"/>
                  <a:pt x="2477" y="95"/>
                </a:cubicBezTo>
                <a:cubicBezTo>
                  <a:pt x="2523" y="98"/>
                  <a:pt x="2562" y="35"/>
                  <a:pt x="2611" y="30"/>
                </a:cubicBezTo>
                <a:cubicBezTo>
                  <a:pt x="2659" y="25"/>
                  <a:pt x="2713" y="71"/>
                  <a:pt x="2768" y="66"/>
                </a:cubicBezTo>
                <a:cubicBezTo>
                  <a:pt x="2824" y="60"/>
                  <a:pt x="2886" y="0"/>
                  <a:pt x="2942" y="0"/>
                </a:cubicBezTo>
                <a:cubicBezTo>
                  <a:pt x="2998" y="0"/>
                  <a:pt x="3063" y="65"/>
                  <a:pt x="3108" y="66"/>
                </a:cubicBezTo>
                <a:cubicBezTo>
                  <a:pt x="3152" y="66"/>
                  <a:pt x="3170" y="5"/>
                  <a:pt x="3210" y="6"/>
                </a:cubicBezTo>
                <a:cubicBezTo>
                  <a:pt x="3250" y="7"/>
                  <a:pt x="3322" y="58"/>
                  <a:pt x="3352" y="72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74" name="Freeform 238"/>
          <p:cNvSpPr>
            <a:spLocks/>
          </p:cNvSpPr>
          <p:nvPr/>
        </p:nvSpPr>
        <p:spPr bwMode="auto">
          <a:xfrm rot="16410116">
            <a:off x="1619251" y="6657976"/>
            <a:ext cx="1352550" cy="133350"/>
          </a:xfrm>
          <a:custGeom>
            <a:avLst/>
            <a:gdLst>
              <a:gd name="T0" fmla="*/ 0 w 3352"/>
              <a:gd name="T1" fmla="*/ 95 h 135"/>
              <a:gd name="T2" fmla="*/ 184 w 3352"/>
              <a:gd name="T3" fmla="*/ 128 h 135"/>
              <a:gd name="T4" fmla="*/ 320 w 3352"/>
              <a:gd name="T5" fmla="*/ 56 h 135"/>
              <a:gd name="T6" fmla="*/ 488 w 3352"/>
              <a:gd name="T7" fmla="*/ 120 h 135"/>
              <a:gd name="T8" fmla="*/ 672 w 3352"/>
              <a:gd name="T9" fmla="*/ 32 h 135"/>
              <a:gd name="T10" fmla="*/ 844 w 3352"/>
              <a:gd name="T11" fmla="*/ 113 h 135"/>
              <a:gd name="T12" fmla="*/ 1010 w 3352"/>
              <a:gd name="T13" fmla="*/ 18 h 135"/>
              <a:gd name="T14" fmla="*/ 1167 w 3352"/>
              <a:gd name="T15" fmla="*/ 89 h 135"/>
              <a:gd name="T16" fmla="*/ 1317 w 3352"/>
              <a:gd name="T17" fmla="*/ 24 h 135"/>
              <a:gd name="T18" fmla="*/ 1467 w 3352"/>
              <a:gd name="T19" fmla="*/ 83 h 135"/>
              <a:gd name="T20" fmla="*/ 1641 w 3352"/>
              <a:gd name="T21" fmla="*/ 42 h 135"/>
              <a:gd name="T22" fmla="*/ 1846 w 3352"/>
              <a:gd name="T23" fmla="*/ 95 h 135"/>
              <a:gd name="T24" fmla="*/ 1980 w 3352"/>
              <a:gd name="T25" fmla="*/ 36 h 135"/>
              <a:gd name="T26" fmla="*/ 2177 w 3352"/>
              <a:gd name="T27" fmla="*/ 95 h 135"/>
              <a:gd name="T28" fmla="*/ 2335 w 3352"/>
              <a:gd name="T29" fmla="*/ 18 h 135"/>
              <a:gd name="T30" fmla="*/ 2477 w 3352"/>
              <a:gd name="T31" fmla="*/ 95 h 135"/>
              <a:gd name="T32" fmla="*/ 2611 w 3352"/>
              <a:gd name="T33" fmla="*/ 30 h 135"/>
              <a:gd name="T34" fmla="*/ 2768 w 3352"/>
              <a:gd name="T35" fmla="*/ 66 h 135"/>
              <a:gd name="T36" fmla="*/ 2942 w 3352"/>
              <a:gd name="T37" fmla="*/ 0 h 135"/>
              <a:gd name="T38" fmla="*/ 3108 w 3352"/>
              <a:gd name="T39" fmla="*/ 66 h 135"/>
              <a:gd name="T40" fmla="*/ 3210 w 3352"/>
              <a:gd name="T41" fmla="*/ 6 h 135"/>
              <a:gd name="T42" fmla="*/ 3352 w 3352"/>
              <a:gd name="T43" fmla="*/ 72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352" h="135">
                <a:moveTo>
                  <a:pt x="0" y="95"/>
                </a:moveTo>
                <a:cubicBezTo>
                  <a:pt x="31" y="100"/>
                  <a:pt x="131" y="135"/>
                  <a:pt x="184" y="128"/>
                </a:cubicBezTo>
                <a:cubicBezTo>
                  <a:pt x="237" y="121"/>
                  <a:pt x="269" y="57"/>
                  <a:pt x="320" y="56"/>
                </a:cubicBezTo>
                <a:cubicBezTo>
                  <a:pt x="371" y="55"/>
                  <a:pt x="429" y="124"/>
                  <a:pt x="488" y="120"/>
                </a:cubicBezTo>
                <a:cubicBezTo>
                  <a:pt x="547" y="116"/>
                  <a:pt x="613" y="33"/>
                  <a:pt x="672" y="32"/>
                </a:cubicBezTo>
                <a:cubicBezTo>
                  <a:pt x="731" y="31"/>
                  <a:pt x="788" y="115"/>
                  <a:pt x="844" y="113"/>
                </a:cubicBezTo>
                <a:cubicBezTo>
                  <a:pt x="900" y="111"/>
                  <a:pt x="955" y="22"/>
                  <a:pt x="1010" y="18"/>
                </a:cubicBezTo>
                <a:cubicBezTo>
                  <a:pt x="1064" y="14"/>
                  <a:pt x="1116" y="89"/>
                  <a:pt x="1167" y="89"/>
                </a:cubicBezTo>
                <a:cubicBezTo>
                  <a:pt x="1219" y="90"/>
                  <a:pt x="1267" y="25"/>
                  <a:pt x="1317" y="24"/>
                </a:cubicBezTo>
                <a:cubicBezTo>
                  <a:pt x="1367" y="23"/>
                  <a:pt x="1413" y="80"/>
                  <a:pt x="1467" y="83"/>
                </a:cubicBezTo>
                <a:cubicBezTo>
                  <a:pt x="1521" y="86"/>
                  <a:pt x="1577" y="39"/>
                  <a:pt x="1641" y="42"/>
                </a:cubicBezTo>
                <a:cubicBezTo>
                  <a:pt x="1704" y="44"/>
                  <a:pt x="1789" y="96"/>
                  <a:pt x="1846" y="95"/>
                </a:cubicBezTo>
                <a:cubicBezTo>
                  <a:pt x="1902" y="95"/>
                  <a:pt x="1924" y="36"/>
                  <a:pt x="1980" y="36"/>
                </a:cubicBezTo>
                <a:cubicBezTo>
                  <a:pt x="2035" y="36"/>
                  <a:pt x="2118" y="98"/>
                  <a:pt x="2177" y="95"/>
                </a:cubicBezTo>
                <a:cubicBezTo>
                  <a:pt x="2236" y="92"/>
                  <a:pt x="2284" y="18"/>
                  <a:pt x="2335" y="18"/>
                </a:cubicBezTo>
                <a:cubicBezTo>
                  <a:pt x="2385" y="18"/>
                  <a:pt x="2430" y="93"/>
                  <a:pt x="2477" y="95"/>
                </a:cubicBezTo>
                <a:cubicBezTo>
                  <a:pt x="2523" y="98"/>
                  <a:pt x="2562" y="35"/>
                  <a:pt x="2611" y="30"/>
                </a:cubicBezTo>
                <a:cubicBezTo>
                  <a:pt x="2659" y="25"/>
                  <a:pt x="2713" y="71"/>
                  <a:pt x="2768" y="66"/>
                </a:cubicBezTo>
                <a:cubicBezTo>
                  <a:pt x="2824" y="60"/>
                  <a:pt x="2886" y="0"/>
                  <a:pt x="2942" y="0"/>
                </a:cubicBezTo>
                <a:cubicBezTo>
                  <a:pt x="2998" y="0"/>
                  <a:pt x="3063" y="65"/>
                  <a:pt x="3108" y="66"/>
                </a:cubicBezTo>
                <a:cubicBezTo>
                  <a:pt x="3152" y="66"/>
                  <a:pt x="3170" y="5"/>
                  <a:pt x="3210" y="6"/>
                </a:cubicBezTo>
                <a:cubicBezTo>
                  <a:pt x="3250" y="7"/>
                  <a:pt x="3322" y="58"/>
                  <a:pt x="3352" y="72"/>
                </a:cubicBez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75" name="Freeform 239"/>
          <p:cNvSpPr>
            <a:spLocks/>
          </p:cNvSpPr>
          <p:nvPr/>
        </p:nvSpPr>
        <p:spPr bwMode="auto">
          <a:xfrm rot="210116">
            <a:off x="2328864" y="5948365"/>
            <a:ext cx="1184275" cy="138112"/>
          </a:xfrm>
          <a:custGeom>
            <a:avLst/>
            <a:gdLst>
              <a:gd name="T0" fmla="*/ 0 w 3352"/>
              <a:gd name="T1" fmla="*/ 95 h 135"/>
              <a:gd name="T2" fmla="*/ 184 w 3352"/>
              <a:gd name="T3" fmla="*/ 128 h 135"/>
              <a:gd name="T4" fmla="*/ 320 w 3352"/>
              <a:gd name="T5" fmla="*/ 56 h 135"/>
              <a:gd name="T6" fmla="*/ 488 w 3352"/>
              <a:gd name="T7" fmla="*/ 120 h 135"/>
              <a:gd name="T8" fmla="*/ 672 w 3352"/>
              <a:gd name="T9" fmla="*/ 32 h 135"/>
              <a:gd name="T10" fmla="*/ 844 w 3352"/>
              <a:gd name="T11" fmla="*/ 113 h 135"/>
              <a:gd name="T12" fmla="*/ 1010 w 3352"/>
              <a:gd name="T13" fmla="*/ 18 h 135"/>
              <a:gd name="T14" fmla="*/ 1167 w 3352"/>
              <a:gd name="T15" fmla="*/ 89 h 135"/>
              <a:gd name="T16" fmla="*/ 1317 w 3352"/>
              <a:gd name="T17" fmla="*/ 24 h 135"/>
              <a:gd name="T18" fmla="*/ 1467 w 3352"/>
              <a:gd name="T19" fmla="*/ 83 h 135"/>
              <a:gd name="T20" fmla="*/ 1641 w 3352"/>
              <a:gd name="T21" fmla="*/ 42 h 135"/>
              <a:gd name="T22" fmla="*/ 1846 w 3352"/>
              <a:gd name="T23" fmla="*/ 95 h 135"/>
              <a:gd name="T24" fmla="*/ 1980 w 3352"/>
              <a:gd name="T25" fmla="*/ 36 h 135"/>
              <a:gd name="T26" fmla="*/ 2177 w 3352"/>
              <a:gd name="T27" fmla="*/ 95 h 135"/>
              <a:gd name="T28" fmla="*/ 2335 w 3352"/>
              <a:gd name="T29" fmla="*/ 18 h 135"/>
              <a:gd name="T30" fmla="*/ 2477 w 3352"/>
              <a:gd name="T31" fmla="*/ 95 h 135"/>
              <a:gd name="T32" fmla="*/ 2611 w 3352"/>
              <a:gd name="T33" fmla="*/ 30 h 135"/>
              <a:gd name="T34" fmla="*/ 2768 w 3352"/>
              <a:gd name="T35" fmla="*/ 66 h 135"/>
              <a:gd name="T36" fmla="*/ 2942 w 3352"/>
              <a:gd name="T37" fmla="*/ 0 h 135"/>
              <a:gd name="T38" fmla="*/ 3108 w 3352"/>
              <a:gd name="T39" fmla="*/ 66 h 135"/>
              <a:gd name="T40" fmla="*/ 3210 w 3352"/>
              <a:gd name="T41" fmla="*/ 6 h 135"/>
              <a:gd name="T42" fmla="*/ 3352 w 3352"/>
              <a:gd name="T43" fmla="*/ 72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352" h="135">
                <a:moveTo>
                  <a:pt x="0" y="95"/>
                </a:moveTo>
                <a:cubicBezTo>
                  <a:pt x="31" y="100"/>
                  <a:pt x="131" y="135"/>
                  <a:pt x="184" y="128"/>
                </a:cubicBezTo>
                <a:cubicBezTo>
                  <a:pt x="237" y="121"/>
                  <a:pt x="269" y="57"/>
                  <a:pt x="320" y="56"/>
                </a:cubicBezTo>
                <a:cubicBezTo>
                  <a:pt x="371" y="55"/>
                  <a:pt x="429" y="124"/>
                  <a:pt x="488" y="120"/>
                </a:cubicBezTo>
                <a:cubicBezTo>
                  <a:pt x="547" y="116"/>
                  <a:pt x="613" y="33"/>
                  <a:pt x="672" y="32"/>
                </a:cubicBezTo>
                <a:cubicBezTo>
                  <a:pt x="731" y="31"/>
                  <a:pt x="788" y="115"/>
                  <a:pt x="844" y="113"/>
                </a:cubicBezTo>
                <a:cubicBezTo>
                  <a:pt x="900" y="111"/>
                  <a:pt x="955" y="22"/>
                  <a:pt x="1010" y="18"/>
                </a:cubicBezTo>
                <a:cubicBezTo>
                  <a:pt x="1064" y="14"/>
                  <a:pt x="1116" y="89"/>
                  <a:pt x="1167" y="89"/>
                </a:cubicBezTo>
                <a:cubicBezTo>
                  <a:pt x="1219" y="90"/>
                  <a:pt x="1267" y="25"/>
                  <a:pt x="1317" y="24"/>
                </a:cubicBezTo>
                <a:cubicBezTo>
                  <a:pt x="1367" y="23"/>
                  <a:pt x="1413" y="80"/>
                  <a:pt x="1467" y="83"/>
                </a:cubicBezTo>
                <a:cubicBezTo>
                  <a:pt x="1521" y="86"/>
                  <a:pt x="1577" y="39"/>
                  <a:pt x="1641" y="42"/>
                </a:cubicBezTo>
                <a:cubicBezTo>
                  <a:pt x="1704" y="44"/>
                  <a:pt x="1789" y="96"/>
                  <a:pt x="1846" y="95"/>
                </a:cubicBezTo>
                <a:cubicBezTo>
                  <a:pt x="1902" y="95"/>
                  <a:pt x="1924" y="36"/>
                  <a:pt x="1980" y="36"/>
                </a:cubicBezTo>
                <a:cubicBezTo>
                  <a:pt x="2035" y="36"/>
                  <a:pt x="2118" y="98"/>
                  <a:pt x="2177" y="95"/>
                </a:cubicBezTo>
                <a:cubicBezTo>
                  <a:pt x="2236" y="92"/>
                  <a:pt x="2284" y="18"/>
                  <a:pt x="2335" y="18"/>
                </a:cubicBezTo>
                <a:cubicBezTo>
                  <a:pt x="2385" y="18"/>
                  <a:pt x="2430" y="93"/>
                  <a:pt x="2477" y="95"/>
                </a:cubicBezTo>
                <a:cubicBezTo>
                  <a:pt x="2523" y="98"/>
                  <a:pt x="2562" y="35"/>
                  <a:pt x="2611" y="30"/>
                </a:cubicBezTo>
                <a:cubicBezTo>
                  <a:pt x="2659" y="25"/>
                  <a:pt x="2713" y="71"/>
                  <a:pt x="2768" y="66"/>
                </a:cubicBezTo>
                <a:cubicBezTo>
                  <a:pt x="2824" y="60"/>
                  <a:pt x="2886" y="0"/>
                  <a:pt x="2942" y="0"/>
                </a:cubicBezTo>
                <a:cubicBezTo>
                  <a:pt x="2998" y="0"/>
                  <a:pt x="3063" y="65"/>
                  <a:pt x="3108" y="66"/>
                </a:cubicBezTo>
                <a:cubicBezTo>
                  <a:pt x="3152" y="66"/>
                  <a:pt x="3170" y="5"/>
                  <a:pt x="3210" y="6"/>
                </a:cubicBezTo>
                <a:cubicBezTo>
                  <a:pt x="3250" y="7"/>
                  <a:pt x="3322" y="58"/>
                  <a:pt x="3352" y="72"/>
                </a:cubicBez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76" name="Freeform 240"/>
          <p:cNvSpPr>
            <a:spLocks/>
          </p:cNvSpPr>
          <p:nvPr/>
        </p:nvSpPr>
        <p:spPr bwMode="auto">
          <a:xfrm rot="210116">
            <a:off x="3743326" y="5948365"/>
            <a:ext cx="1219200" cy="138112"/>
          </a:xfrm>
          <a:custGeom>
            <a:avLst/>
            <a:gdLst>
              <a:gd name="T0" fmla="*/ 0 w 3352"/>
              <a:gd name="T1" fmla="*/ 95 h 135"/>
              <a:gd name="T2" fmla="*/ 184 w 3352"/>
              <a:gd name="T3" fmla="*/ 128 h 135"/>
              <a:gd name="T4" fmla="*/ 320 w 3352"/>
              <a:gd name="T5" fmla="*/ 56 h 135"/>
              <a:gd name="T6" fmla="*/ 488 w 3352"/>
              <a:gd name="T7" fmla="*/ 120 h 135"/>
              <a:gd name="T8" fmla="*/ 672 w 3352"/>
              <a:gd name="T9" fmla="*/ 32 h 135"/>
              <a:gd name="T10" fmla="*/ 844 w 3352"/>
              <a:gd name="T11" fmla="*/ 113 h 135"/>
              <a:gd name="T12" fmla="*/ 1010 w 3352"/>
              <a:gd name="T13" fmla="*/ 18 h 135"/>
              <a:gd name="T14" fmla="*/ 1167 w 3352"/>
              <a:gd name="T15" fmla="*/ 89 h 135"/>
              <a:gd name="T16" fmla="*/ 1317 w 3352"/>
              <a:gd name="T17" fmla="*/ 24 h 135"/>
              <a:gd name="T18" fmla="*/ 1467 w 3352"/>
              <a:gd name="T19" fmla="*/ 83 h 135"/>
              <a:gd name="T20" fmla="*/ 1641 w 3352"/>
              <a:gd name="T21" fmla="*/ 42 h 135"/>
              <a:gd name="T22" fmla="*/ 1846 w 3352"/>
              <a:gd name="T23" fmla="*/ 95 h 135"/>
              <a:gd name="T24" fmla="*/ 1980 w 3352"/>
              <a:gd name="T25" fmla="*/ 36 h 135"/>
              <a:gd name="T26" fmla="*/ 2177 w 3352"/>
              <a:gd name="T27" fmla="*/ 95 h 135"/>
              <a:gd name="T28" fmla="*/ 2335 w 3352"/>
              <a:gd name="T29" fmla="*/ 18 h 135"/>
              <a:gd name="T30" fmla="*/ 2477 w 3352"/>
              <a:gd name="T31" fmla="*/ 95 h 135"/>
              <a:gd name="T32" fmla="*/ 2611 w 3352"/>
              <a:gd name="T33" fmla="*/ 30 h 135"/>
              <a:gd name="T34" fmla="*/ 2768 w 3352"/>
              <a:gd name="T35" fmla="*/ 66 h 135"/>
              <a:gd name="T36" fmla="*/ 2942 w 3352"/>
              <a:gd name="T37" fmla="*/ 0 h 135"/>
              <a:gd name="T38" fmla="*/ 3108 w 3352"/>
              <a:gd name="T39" fmla="*/ 66 h 135"/>
              <a:gd name="T40" fmla="*/ 3210 w 3352"/>
              <a:gd name="T41" fmla="*/ 6 h 135"/>
              <a:gd name="T42" fmla="*/ 3352 w 3352"/>
              <a:gd name="T43" fmla="*/ 72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352" h="135">
                <a:moveTo>
                  <a:pt x="0" y="95"/>
                </a:moveTo>
                <a:cubicBezTo>
                  <a:pt x="31" y="100"/>
                  <a:pt x="131" y="135"/>
                  <a:pt x="184" y="128"/>
                </a:cubicBezTo>
                <a:cubicBezTo>
                  <a:pt x="237" y="121"/>
                  <a:pt x="269" y="57"/>
                  <a:pt x="320" y="56"/>
                </a:cubicBezTo>
                <a:cubicBezTo>
                  <a:pt x="371" y="55"/>
                  <a:pt x="429" y="124"/>
                  <a:pt x="488" y="120"/>
                </a:cubicBezTo>
                <a:cubicBezTo>
                  <a:pt x="547" y="116"/>
                  <a:pt x="613" y="33"/>
                  <a:pt x="672" y="32"/>
                </a:cubicBezTo>
                <a:cubicBezTo>
                  <a:pt x="731" y="31"/>
                  <a:pt x="788" y="115"/>
                  <a:pt x="844" y="113"/>
                </a:cubicBezTo>
                <a:cubicBezTo>
                  <a:pt x="900" y="111"/>
                  <a:pt x="955" y="22"/>
                  <a:pt x="1010" y="18"/>
                </a:cubicBezTo>
                <a:cubicBezTo>
                  <a:pt x="1064" y="14"/>
                  <a:pt x="1116" y="89"/>
                  <a:pt x="1167" y="89"/>
                </a:cubicBezTo>
                <a:cubicBezTo>
                  <a:pt x="1219" y="90"/>
                  <a:pt x="1267" y="25"/>
                  <a:pt x="1317" y="24"/>
                </a:cubicBezTo>
                <a:cubicBezTo>
                  <a:pt x="1367" y="23"/>
                  <a:pt x="1413" y="80"/>
                  <a:pt x="1467" y="83"/>
                </a:cubicBezTo>
                <a:cubicBezTo>
                  <a:pt x="1521" y="86"/>
                  <a:pt x="1577" y="39"/>
                  <a:pt x="1641" y="42"/>
                </a:cubicBezTo>
                <a:cubicBezTo>
                  <a:pt x="1704" y="44"/>
                  <a:pt x="1789" y="96"/>
                  <a:pt x="1846" y="95"/>
                </a:cubicBezTo>
                <a:cubicBezTo>
                  <a:pt x="1902" y="95"/>
                  <a:pt x="1924" y="36"/>
                  <a:pt x="1980" y="36"/>
                </a:cubicBezTo>
                <a:cubicBezTo>
                  <a:pt x="2035" y="36"/>
                  <a:pt x="2118" y="98"/>
                  <a:pt x="2177" y="95"/>
                </a:cubicBezTo>
                <a:cubicBezTo>
                  <a:pt x="2236" y="92"/>
                  <a:pt x="2284" y="18"/>
                  <a:pt x="2335" y="18"/>
                </a:cubicBezTo>
                <a:cubicBezTo>
                  <a:pt x="2385" y="18"/>
                  <a:pt x="2430" y="93"/>
                  <a:pt x="2477" y="95"/>
                </a:cubicBezTo>
                <a:cubicBezTo>
                  <a:pt x="2523" y="98"/>
                  <a:pt x="2562" y="35"/>
                  <a:pt x="2611" y="30"/>
                </a:cubicBezTo>
                <a:cubicBezTo>
                  <a:pt x="2659" y="25"/>
                  <a:pt x="2713" y="71"/>
                  <a:pt x="2768" y="66"/>
                </a:cubicBezTo>
                <a:cubicBezTo>
                  <a:pt x="2824" y="60"/>
                  <a:pt x="2886" y="0"/>
                  <a:pt x="2942" y="0"/>
                </a:cubicBezTo>
                <a:cubicBezTo>
                  <a:pt x="2998" y="0"/>
                  <a:pt x="3063" y="65"/>
                  <a:pt x="3108" y="66"/>
                </a:cubicBezTo>
                <a:cubicBezTo>
                  <a:pt x="3152" y="66"/>
                  <a:pt x="3170" y="5"/>
                  <a:pt x="3210" y="6"/>
                </a:cubicBezTo>
                <a:cubicBezTo>
                  <a:pt x="3250" y="7"/>
                  <a:pt x="3322" y="58"/>
                  <a:pt x="3352" y="72"/>
                </a:cubicBez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77" name="Line 241"/>
          <p:cNvSpPr>
            <a:spLocks noChangeShapeType="1"/>
          </p:cNvSpPr>
          <p:nvPr/>
        </p:nvSpPr>
        <p:spPr bwMode="auto">
          <a:xfrm>
            <a:off x="3525838" y="5662614"/>
            <a:ext cx="0" cy="676276"/>
          </a:xfrm>
          <a:prstGeom prst="lin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14578" name="Group 242"/>
          <p:cNvGrpSpPr>
            <a:grpSpLocks/>
          </p:cNvGrpSpPr>
          <p:nvPr/>
        </p:nvGrpSpPr>
        <p:grpSpPr bwMode="auto">
          <a:xfrm>
            <a:off x="3159125" y="5557838"/>
            <a:ext cx="279400" cy="398461"/>
            <a:chOff x="761" y="1074"/>
            <a:chExt cx="266" cy="365"/>
          </a:xfrm>
        </p:grpSpPr>
        <p:sp>
          <p:nvSpPr>
            <p:cNvPr id="14579" name="Oval 243"/>
            <p:cNvSpPr>
              <a:spLocks noChangeArrowheads="1"/>
            </p:cNvSpPr>
            <p:nvPr/>
          </p:nvSpPr>
          <p:spPr bwMode="auto">
            <a:xfrm>
              <a:off x="802" y="1163"/>
              <a:ext cx="184" cy="188"/>
            </a:xfrm>
            <a:prstGeom prst="ellipse">
              <a:avLst/>
            </a:prstGeom>
            <a:solidFill>
              <a:srgbClr val="FFFF00">
                <a:alpha val="50000"/>
              </a:srgbClr>
            </a:solidFill>
            <a:ln w="28575">
              <a:solidFill>
                <a:srgbClr val="FFCC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80" name="Text Box 244"/>
            <p:cNvSpPr txBox="1">
              <a:spLocks noChangeArrowheads="1"/>
            </p:cNvSpPr>
            <p:nvPr/>
          </p:nvSpPr>
          <p:spPr bwMode="auto">
            <a:xfrm>
              <a:off x="761" y="1074"/>
              <a:ext cx="26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+</a:t>
              </a:r>
            </a:p>
          </p:txBody>
        </p:sp>
      </p:grpSp>
      <p:grpSp>
        <p:nvGrpSpPr>
          <p:cNvPr id="14581" name="Group 245"/>
          <p:cNvGrpSpPr>
            <a:grpSpLocks/>
          </p:cNvGrpSpPr>
          <p:nvPr/>
        </p:nvGrpSpPr>
        <p:grpSpPr bwMode="auto">
          <a:xfrm>
            <a:off x="3844926" y="5557838"/>
            <a:ext cx="211138" cy="398461"/>
            <a:chOff x="3775" y="1051"/>
            <a:chExt cx="204" cy="365"/>
          </a:xfrm>
        </p:grpSpPr>
        <p:sp>
          <p:nvSpPr>
            <p:cNvPr id="14582" name="Oval 246"/>
            <p:cNvSpPr>
              <a:spLocks noChangeArrowheads="1"/>
            </p:cNvSpPr>
            <p:nvPr/>
          </p:nvSpPr>
          <p:spPr bwMode="auto">
            <a:xfrm>
              <a:off x="3779" y="1164"/>
              <a:ext cx="200" cy="192"/>
            </a:xfrm>
            <a:prstGeom prst="ellipse">
              <a:avLst/>
            </a:prstGeom>
            <a:solidFill>
              <a:srgbClr val="FF9900">
                <a:alpha val="50000"/>
              </a:srgbClr>
            </a:solidFill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/>
            <a:p>
              <a:pPr algn="ctr" defTabSz="627063"/>
              <a:endParaRPr lang="it-IT" sz="1700"/>
            </a:p>
          </p:txBody>
        </p:sp>
        <p:sp>
          <p:nvSpPr>
            <p:cNvPr id="14583" name="Text Box 247"/>
            <p:cNvSpPr txBox="1">
              <a:spLocks noChangeArrowheads="1"/>
            </p:cNvSpPr>
            <p:nvPr/>
          </p:nvSpPr>
          <p:spPr bwMode="auto">
            <a:xfrm>
              <a:off x="3775" y="1051"/>
              <a:ext cx="2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 anchor="ctr"/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200">
                  <a:solidFill>
                    <a:schemeClr val="accent2"/>
                  </a:solidFill>
                  <a:latin typeface="Arial" charset="0"/>
                </a:rPr>
                <a:t>-</a:t>
              </a:r>
            </a:p>
          </p:txBody>
        </p:sp>
      </p:grpSp>
      <p:sp>
        <p:nvSpPr>
          <p:cNvPr id="14584" name="Line 248"/>
          <p:cNvSpPr>
            <a:spLocks noChangeShapeType="1"/>
          </p:cNvSpPr>
          <p:nvPr/>
        </p:nvSpPr>
        <p:spPr bwMode="auto">
          <a:xfrm>
            <a:off x="3744913" y="5856288"/>
            <a:ext cx="0" cy="29210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85" name="Freeform 249"/>
          <p:cNvSpPr>
            <a:spLocks/>
          </p:cNvSpPr>
          <p:nvPr/>
        </p:nvSpPr>
        <p:spPr bwMode="auto">
          <a:xfrm rot="16410116">
            <a:off x="4247358" y="6658769"/>
            <a:ext cx="1352550" cy="131763"/>
          </a:xfrm>
          <a:custGeom>
            <a:avLst/>
            <a:gdLst>
              <a:gd name="T0" fmla="*/ 0 w 3352"/>
              <a:gd name="T1" fmla="*/ 95 h 135"/>
              <a:gd name="T2" fmla="*/ 184 w 3352"/>
              <a:gd name="T3" fmla="*/ 128 h 135"/>
              <a:gd name="T4" fmla="*/ 320 w 3352"/>
              <a:gd name="T5" fmla="*/ 56 h 135"/>
              <a:gd name="T6" fmla="*/ 488 w 3352"/>
              <a:gd name="T7" fmla="*/ 120 h 135"/>
              <a:gd name="T8" fmla="*/ 672 w 3352"/>
              <a:gd name="T9" fmla="*/ 32 h 135"/>
              <a:gd name="T10" fmla="*/ 844 w 3352"/>
              <a:gd name="T11" fmla="*/ 113 h 135"/>
              <a:gd name="T12" fmla="*/ 1010 w 3352"/>
              <a:gd name="T13" fmla="*/ 18 h 135"/>
              <a:gd name="T14" fmla="*/ 1167 w 3352"/>
              <a:gd name="T15" fmla="*/ 89 h 135"/>
              <a:gd name="T16" fmla="*/ 1317 w 3352"/>
              <a:gd name="T17" fmla="*/ 24 h 135"/>
              <a:gd name="T18" fmla="*/ 1467 w 3352"/>
              <a:gd name="T19" fmla="*/ 83 h 135"/>
              <a:gd name="T20" fmla="*/ 1641 w 3352"/>
              <a:gd name="T21" fmla="*/ 42 h 135"/>
              <a:gd name="T22" fmla="*/ 1846 w 3352"/>
              <a:gd name="T23" fmla="*/ 95 h 135"/>
              <a:gd name="T24" fmla="*/ 1980 w 3352"/>
              <a:gd name="T25" fmla="*/ 36 h 135"/>
              <a:gd name="T26" fmla="*/ 2177 w 3352"/>
              <a:gd name="T27" fmla="*/ 95 h 135"/>
              <a:gd name="T28" fmla="*/ 2335 w 3352"/>
              <a:gd name="T29" fmla="*/ 18 h 135"/>
              <a:gd name="T30" fmla="*/ 2477 w 3352"/>
              <a:gd name="T31" fmla="*/ 95 h 135"/>
              <a:gd name="T32" fmla="*/ 2611 w 3352"/>
              <a:gd name="T33" fmla="*/ 30 h 135"/>
              <a:gd name="T34" fmla="*/ 2768 w 3352"/>
              <a:gd name="T35" fmla="*/ 66 h 135"/>
              <a:gd name="T36" fmla="*/ 2942 w 3352"/>
              <a:gd name="T37" fmla="*/ 0 h 135"/>
              <a:gd name="T38" fmla="*/ 3108 w 3352"/>
              <a:gd name="T39" fmla="*/ 66 h 135"/>
              <a:gd name="T40" fmla="*/ 3210 w 3352"/>
              <a:gd name="T41" fmla="*/ 6 h 135"/>
              <a:gd name="T42" fmla="*/ 3352 w 3352"/>
              <a:gd name="T43" fmla="*/ 72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352" h="135">
                <a:moveTo>
                  <a:pt x="0" y="95"/>
                </a:moveTo>
                <a:cubicBezTo>
                  <a:pt x="31" y="100"/>
                  <a:pt x="131" y="135"/>
                  <a:pt x="184" y="128"/>
                </a:cubicBezTo>
                <a:cubicBezTo>
                  <a:pt x="237" y="121"/>
                  <a:pt x="269" y="57"/>
                  <a:pt x="320" y="56"/>
                </a:cubicBezTo>
                <a:cubicBezTo>
                  <a:pt x="371" y="55"/>
                  <a:pt x="429" y="124"/>
                  <a:pt x="488" y="120"/>
                </a:cubicBezTo>
                <a:cubicBezTo>
                  <a:pt x="547" y="116"/>
                  <a:pt x="613" y="33"/>
                  <a:pt x="672" y="32"/>
                </a:cubicBezTo>
                <a:cubicBezTo>
                  <a:pt x="731" y="31"/>
                  <a:pt x="788" y="115"/>
                  <a:pt x="844" y="113"/>
                </a:cubicBezTo>
                <a:cubicBezTo>
                  <a:pt x="900" y="111"/>
                  <a:pt x="955" y="22"/>
                  <a:pt x="1010" y="18"/>
                </a:cubicBezTo>
                <a:cubicBezTo>
                  <a:pt x="1064" y="14"/>
                  <a:pt x="1116" y="89"/>
                  <a:pt x="1167" y="89"/>
                </a:cubicBezTo>
                <a:cubicBezTo>
                  <a:pt x="1219" y="90"/>
                  <a:pt x="1267" y="25"/>
                  <a:pt x="1317" y="24"/>
                </a:cubicBezTo>
                <a:cubicBezTo>
                  <a:pt x="1367" y="23"/>
                  <a:pt x="1413" y="80"/>
                  <a:pt x="1467" y="83"/>
                </a:cubicBezTo>
                <a:cubicBezTo>
                  <a:pt x="1521" y="86"/>
                  <a:pt x="1577" y="39"/>
                  <a:pt x="1641" y="42"/>
                </a:cubicBezTo>
                <a:cubicBezTo>
                  <a:pt x="1704" y="44"/>
                  <a:pt x="1789" y="96"/>
                  <a:pt x="1846" y="95"/>
                </a:cubicBezTo>
                <a:cubicBezTo>
                  <a:pt x="1902" y="95"/>
                  <a:pt x="1924" y="36"/>
                  <a:pt x="1980" y="36"/>
                </a:cubicBezTo>
                <a:cubicBezTo>
                  <a:pt x="2035" y="36"/>
                  <a:pt x="2118" y="98"/>
                  <a:pt x="2177" y="95"/>
                </a:cubicBezTo>
                <a:cubicBezTo>
                  <a:pt x="2236" y="92"/>
                  <a:pt x="2284" y="18"/>
                  <a:pt x="2335" y="18"/>
                </a:cubicBezTo>
                <a:cubicBezTo>
                  <a:pt x="2385" y="18"/>
                  <a:pt x="2430" y="93"/>
                  <a:pt x="2477" y="95"/>
                </a:cubicBezTo>
                <a:cubicBezTo>
                  <a:pt x="2523" y="98"/>
                  <a:pt x="2562" y="35"/>
                  <a:pt x="2611" y="30"/>
                </a:cubicBezTo>
                <a:cubicBezTo>
                  <a:pt x="2659" y="25"/>
                  <a:pt x="2713" y="71"/>
                  <a:pt x="2768" y="66"/>
                </a:cubicBezTo>
                <a:cubicBezTo>
                  <a:pt x="2824" y="60"/>
                  <a:pt x="2886" y="0"/>
                  <a:pt x="2942" y="0"/>
                </a:cubicBezTo>
                <a:cubicBezTo>
                  <a:pt x="2998" y="0"/>
                  <a:pt x="3063" y="65"/>
                  <a:pt x="3108" y="66"/>
                </a:cubicBezTo>
                <a:cubicBezTo>
                  <a:pt x="3152" y="66"/>
                  <a:pt x="3170" y="5"/>
                  <a:pt x="3210" y="6"/>
                </a:cubicBezTo>
                <a:cubicBezTo>
                  <a:pt x="3250" y="7"/>
                  <a:pt x="3322" y="58"/>
                  <a:pt x="3352" y="72"/>
                </a:cubicBez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586" name="Rectangle 250"/>
          <p:cNvSpPr>
            <a:spLocks noChangeArrowheads="1"/>
          </p:cNvSpPr>
          <p:nvPr/>
        </p:nvSpPr>
        <p:spPr bwMode="auto">
          <a:xfrm>
            <a:off x="4867275" y="7185026"/>
            <a:ext cx="84138" cy="990600"/>
          </a:xfrm>
          <a:prstGeom prst="rect">
            <a:avLst/>
          </a:prstGeom>
          <a:solidFill>
            <a:srgbClr val="000099"/>
          </a:solidFill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>
              <a:solidFill>
                <a:schemeClr val="accent2"/>
              </a:solidFill>
            </a:endParaRPr>
          </a:p>
        </p:txBody>
      </p:sp>
      <p:sp>
        <p:nvSpPr>
          <p:cNvPr id="14587" name="Rectangle 251"/>
          <p:cNvSpPr>
            <a:spLocks noChangeArrowheads="1"/>
          </p:cNvSpPr>
          <p:nvPr/>
        </p:nvSpPr>
        <p:spPr bwMode="auto">
          <a:xfrm>
            <a:off x="2243138" y="7185026"/>
            <a:ext cx="82550" cy="990600"/>
          </a:xfrm>
          <a:prstGeom prst="rect">
            <a:avLst/>
          </a:prstGeom>
          <a:solidFill>
            <a:srgbClr val="000099"/>
          </a:solidFill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>
              <a:solidFill>
                <a:schemeClr val="accent2"/>
              </a:solidFill>
            </a:endParaRPr>
          </a:p>
        </p:txBody>
      </p:sp>
      <p:sp>
        <p:nvSpPr>
          <p:cNvPr id="14588" name="Oval 252"/>
          <p:cNvSpPr>
            <a:spLocks noChangeArrowheads="1"/>
          </p:cNvSpPr>
          <p:nvPr/>
        </p:nvSpPr>
        <p:spPr bwMode="auto">
          <a:xfrm>
            <a:off x="3355975" y="7753352"/>
            <a:ext cx="331788" cy="352425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89" name="Text Box 253"/>
          <p:cNvSpPr txBox="1">
            <a:spLocks noChangeArrowheads="1"/>
          </p:cNvSpPr>
          <p:nvPr/>
        </p:nvSpPr>
        <p:spPr bwMode="auto">
          <a:xfrm>
            <a:off x="3313114" y="7756524"/>
            <a:ext cx="439920" cy="371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chemeClr val="accent2"/>
                </a:solidFill>
                <a:latin typeface="Arial" charset="0"/>
              </a:rPr>
              <a:t>Cl</a:t>
            </a:r>
            <a:r>
              <a:rPr lang="it-IT" sz="2000" b="1" baseline="30000">
                <a:solidFill>
                  <a:schemeClr val="accent2"/>
                </a:solidFill>
                <a:latin typeface="Arial" charset="0"/>
              </a:rPr>
              <a:t>-</a:t>
            </a:r>
            <a:endParaRPr lang="it-IT" sz="2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590" name="Oval 254"/>
          <p:cNvSpPr>
            <a:spLocks noChangeArrowheads="1"/>
          </p:cNvSpPr>
          <p:nvPr/>
        </p:nvSpPr>
        <p:spPr bwMode="auto">
          <a:xfrm>
            <a:off x="4411663" y="7935914"/>
            <a:ext cx="333375" cy="352425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91" name="Text Box 255"/>
          <p:cNvSpPr txBox="1">
            <a:spLocks noChangeArrowheads="1"/>
          </p:cNvSpPr>
          <p:nvPr/>
        </p:nvSpPr>
        <p:spPr bwMode="auto">
          <a:xfrm>
            <a:off x="4368800" y="7939088"/>
            <a:ext cx="439920" cy="371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chemeClr val="accent2"/>
                </a:solidFill>
                <a:latin typeface="Arial" charset="0"/>
              </a:rPr>
              <a:t>Cl</a:t>
            </a:r>
            <a:r>
              <a:rPr lang="it-IT" sz="2000" b="1" baseline="30000">
                <a:solidFill>
                  <a:schemeClr val="accent2"/>
                </a:solidFill>
                <a:latin typeface="Arial" charset="0"/>
              </a:rPr>
              <a:t>-</a:t>
            </a:r>
            <a:endParaRPr lang="it-IT" sz="2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592" name="Oval 256"/>
          <p:cNvSpPr>
            <a:spLocks noChangeArrowheads="1"/>
          </p:cNvSpPr>
          <p:nvPr/>
        </p:nvSpPr>
        <p:spPr bwMode="auto">
          <a:xfrm>
            <a:off x="3819525" y="8469315"/>
            <a:ext cx="331788" cy="350837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93" name="Text Box 257"/>
          <p:cNvSpPr txBox="1">
            <a:spLocks noChangeArrowheads="1"/>
          </p:cNvSpPr>
          <p:nvPr/>
        </p:nvSpPr>
        <p:spPr bwMode="auto">
          <a:xfrm>
            <a:off x="3776664" y="8472487"/>
            <a:ext cx="439920" cy="371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chemeClr val="accent2"/>
                </a:solidFill>
                <a:latin typeface="Arial" charset="0"/>
              </a:rPr>
              <a:t>Cl</a:t>
            </a:r>
            <a:r>
              <a:rPr lang="it-IT" sz="2000" b="1" baseline="30000">
                <a:solidFill>
                  <a:schemeClr val="accent2"/>
                </a:solidFill>
                <a:latin typeface="Arial" charset="0"/>
              </a:rPr>
              <a:t>-</a:t>
            </a:r>
            <a:endParaRPr lang="it-IT" sz="2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594" name="Oval 258"/>
          <p:cNvSpPr>
            <a:spLocks noChangeArrowheads="1"/>
          </p:cNvSpPr>
          <p:nvPr/>
        </p:nvSpPr>
        <p:spPr bwMode="auto">
          <a:xfrm>
            <a:off x="2938464" y="8353426"/>
            <a:ext cx="330200" cy="352425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95" name="Text Box 259"/>
          <p:cNvSpPr txBox="1">
            <a:spLocks noChangeArrowheads="1"/>
          </p:cNvSpPr>
          <p:nvPr/>
        </p:nvSpPr>
        <p:spPr bwMode="auto">
          <a:xfrm>
            <a:off x="2895600" y="8356600"/>
            <a:ext cx="439920" cy="371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chemeClr val="accent2"/>
                </a:solidFill>
                <a:latin typeface="Arial" charset="0"/>
              </a:rPr>
              <a:t>Cl</a:t>
            </a:r>
            <a:r>
              <a:rPr lang="it-IT" sz="2000" b="1" baseline="30000">
                <a:solidFill>
                  <a:schemeClr val="accent2"/>
                </a:solidFill>
                <a:latin typeface="Arial" charset="0"/>
              </a:rPr>
              <a:t>-</a:t>
            </a:r>
            <a:endParaRPr lang="it-IT" sz="2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596" name="Oval 260"/>
          <p:cNvSpPr>
            <a:spLocks noChangeArrowheads="1"/>
          </p:cNvSpPr>
          <p:nvPr/>
        </p:nvSpPr>
        <p:spPr bwMode="auto">
          <a:xfrm>
            <a:off x="2255839" y="8496301"/>
            <a:ext cx="331787" cy="354013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97" name="Text Box 261"/>
          <p:cNvSpPr txBox="1">
            <a:spLocks noChangeArrowheads="1"/>
          </p:cNvSpPr>
          <p:nvPr/>
        </p:nvSpPr>
        <p:spPr bwMode="auto">
          <a:xfrm>
            <a:off x="2212975" y="8497888"/>
            <a:ext cx="382980" cy="88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chemeClr val="accent2"/>
                </a:solidFill>
                <a:latin typeface="Arial" charset="0"/>
              </a:rPr>
              <a:t>Cl	</a:t>
            </a:r>
            <a:r>
              <a:rPr lang="it-IT" sz="2000" b="1" baseline="30000">
                <a:solidFill>
                  <a:schemeClr val="accent2"/>
                </a:solidFill>
                <a:latin typeface="Arial" charset="0"/>
              </a:rPr>
              <a:t>-</a:t>
            </a:r>
            <a:endParaRPr lang="it-IT" sz="2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598" name="Oval 262"/>
          <p:cNvSpPr>
            <a:spLocks noChangeArrowheads="1"/>
          </p:cNvSpPr>
          <p:nvPr/>
        </p:nvSpPr>
        <p:spPr bwMode="auto">
          <a:xfrm>
            <a:off x="2568575" y="8021640"/>
            <a:ext cx="331788" cy="350837"/>
          </a:xfrm>
          <a:prstGeom prst="ellipse">
            <a:avLst/>
          </a:prstGeom>
          <a:solidFill>
            <a:srgbClr val="FF9900">
              <a:alpha val="50000"/>
            </a:srgbClr>
          </a:solidFill>
          <a:ln w="2857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599" name="Text Box 263"/>
          <p:cNvSpPr txBox="1">
            <a:spLocks noChangeArrowheads="1"/>
          </p:cNvSpPr>
          <p:nvPr/>
        </p:nvSpPr>
        <p:spPr bwMode="auto">
          <a:xfrm>
            <a:off x="2525714" y="8023225"/>
            <a:ext cx="439920" cy="371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chemeClr val="accent2"/>
                </a:solidFill>
                <a:latin typeface="Arial" charset="0"/>
              </a:rPr>
              <a:t>Cl</a:t>
            </a:r>
            <a:r>
              <a:rPr lang="it-IT" sz="2000" b="1" baseline="30000">
                <a:solidFill>
                  <a:schemeClr val="accent2"/>
                </a:solidFill>
                <a:latin typeface="Arial" charset="0"/>
              </a:rPr>
              <a:t>-</a:t>
            </a:r>
            <a:endParaRPr lang="it-IT" sz="2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600" name="Oval 264"/>
          <p:cNvSpPr>
            <a:spLocks noChangeArrowheads="1"/>
          </p:cNvSpPr>
          <p:nvPr/>
        </p:nvSpPr>
        <p:spPr bwMode="auto">
          <a:xfrm>
            <a:off x="4443414" y="8477250"/>
            <a:ext cx="333375" cy="350838"/>
          </a:xfrm>
          <a:prstGeom prst="ellipse">
            <a:avLst/>
          </a:prstGeom>
          <a:solidFill>
            <a:srgbClr val="FFFF00">
              <a:alpha val="50000"/>
            </a:srgbClr>
          </a:solidFill>
          <a:ln w="28575">
            <a:solidFill>
              <a:srgbClr val="FFCC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601" name="Text Box 265"/>
          <p:cNvSpPr txBox="1">
            <a:spLocks noChangeArrowheads="1"/>
          </p:cNvSpPr>
          <p:nvPr/>
        </p:nvSpPr>
        <p:spPr bwMode="auto">
          <a:xfrm>
            <a:off x="4400551" y="8478838"/>
            <a:ext cx="668097" cy="371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chemeClr val="accent2"/>
                </a:solidFill>
                <a:latin typeface="Arial" charset="0"/>
              </a:rPr>
              <a:t>Cu</a:t>
            </a:r>
            <a:r>
              <a:rPr lang="it-IT" sz="2000" b="1" baseline="30000">
                <a:solidFill>
                  <a:schemeClr val="accent2"/>
                </a:solidFill>
                <a:latin typeface="Arial" charset="0"/>
              </a:rPr>
              <a:t>++</a:t>
            </a:r>
            <a:endParaRPr lang="it-IT" sz="2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602" name="Oval 266"/>
          <p:cNvSpPr>
            <a:spLocks noChangeArrowheads="1"/>
          </p:cNvSpPr>
          <p:nvPr/>
        </p:nvSpPr>
        <p:spPr bwMode="auto">
          <a:xfrm>
            <a:off x="3592514" y="8086726"/>
            <a:ext cx="333375" cy="352425"/>
          </a:xfrm>
          <a:prstGeom prst="ellipse">
            <a:avLst/>
          </a:prstGeom>
          <a:solidFill>
            <a:srgbClr val="FFFF00">
              <a:alpha val="50000"/>
            </a:srgbClr>
          </a:solidFill>
          <a:ln w="28575">
            <a:solidFill>
              <a:srgbClr val="FFCC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603" name="Text Box 267"/>
          <p:cNvSpPr txBox="1">
            <a:spLocks noChangeArrowheads="1"/>
          </p:cNvSpPr>
          <p:nvPr/>
        </p:nvSpPr>
        <p:spPr bwMode="auto">
          <a:xfrm>
            <a:off x="3551239" y="8088312"/>
            <a:ext cx="668097" cy="371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chemeClr val="accent2"/>
                </a:solidFill>
                <a:latin typeface="Arial" charset="0"/>
              </a:rPr>
              <a:t>Cu</a:t>
            </a:r>
            <a:r>
              <a:rPr lang="it-IT" sz="2000" b="1" baseline="30000">
                <a:solidFill>
                  <a:schemeClr val="accent2"/>
                </a:solidFill>
                <a:latin typeface="Arial" charset="0"/>
              </a:rPr>
              <a:t>++</a:t>
            </a:r>
            <a:endParaRPr lang="it-IT" sz="2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604" name="Oval 268"/>
          <p:cNvSpPr>
            <a:spLocks noChangeArrowheads="1"/>
          </p:cNvSpPr>
          <p:nvPr/>
        </p:nvSpPr>
        <p:spPr bwMode="auto">
          <a:xfrm>
            <a:off x="2411413" y="7637465"/>
            <a:ext cx="333375" cy="352425"/>
          </a:xfrm>
          <a:prstGeom prst="ellipse">
            <a:avLst/>
          </a:prstGeom>
          <a:solidFill>
            <a:srgbClr val="FFFF00">
              <a:alpha val="50000"/>
            </a:srgbClr>
          </a:solidFill>
          <a:ln w="28575">
            <a:solidFill>
              <a:srgbClr val="FFCC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14605" name="Text Box 269"/>
          <p:cNvSpPr txBox="1">
            <a:spLocks noChangeArrowheads="1"/>
          </p:cNvSpPr>
          <p:nvPr/>
        </p:nvSpPr>
        <p:spPr bwMode="auto">
          <a:xfrm>
            <a:off x="2368551" y="7637462"/>
            <a:ext cx="668097" cy="371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chemeClr val="accent2"/>
                </a:solidFill>
                <a:latin typeface="Arial" charset="0"/>
              </a:rPr>
              <a:t>Cu</a:t>
            </a:r>
            <a:r>
              <a:rPr lang="it-IT" sz="2000" b="1" baseline="30000">
                <a:solidFill>
                  <a:schemeClr val="accent2"/>
                </a:solidFill>
                <a:latin typeface="Arial" charset="0"/>
              </a:rPr>
              <a:t>++</a:t>
            </a:r>
            <a:endParaRPr lang="it-IT" sz="20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606" name="Line 270"/>
          <p:cNvSpPr>
            <a:spLocks noChangeShapeType="1"/>
          </p:cNvSpPr>
          <p:nvPr/>
        </p:nvSpPr>
        <p:spPr bwMode="auto">
          <a:xfrm>
            <a:off x="4851400" y="8696325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07" name="Line 271"/>
          <p:cNvSpPr>
            <a:spLocks noChangeShapeType="1"/>
          </p:cNvSpPr>
          <p:nvPr/>
        </p:nvSpPr>
        <p:spPr bwMode="auto">
          <a:xfrm>
            <a:off x="3984625" y="8323263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08" name="Freeform 272"/>
          <p:cNvSpPr>
            <a:spLocks/>
          </p:cNvSpPr>
          <p:nvPr/>
        </p:nvSpPr>
        <p:spPr bwMode="auto">
          <a:xfrm>
            <a:off x="2413000" y="6143626"/>
            <a:ext cx="319088" cy="582613"/>
          </a:xfrm>
          <a:custGeom>
            <a:avLst/>
            <a:gdLst>
              <a:gd name="T0" fmla="*/ 0 w 306"/>
              <a:gd name="T1" fmla="*/ 534 h 534"/>
              <a:gd name="T2" fmla="*/ 0 w 306"/>
              <a:gd name="T3" fmla="*/ 12 h 534"/>
              <a:gd name="T4" fmla="*/ 306 w 306"/>
              <a:gd name="T5" fmla="*/ 0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6" h="534">
                <a:moveTo>
                  <a:pt x="0" y="534"/>
                </a:moveTo>
                <a:lnTo>
                  <a:pt x="0" y="12"/>
                </a:lnTo>
                <a:lnTo>
                  <a:pt x="306" y="0"/>
                </a:lnTo>
              </a:path>
            </a:pathLst>
          </a:custGeom>
          <a:noFill/>
          <a:ln w="9525" cmpd="sng">
            <a:solidFill>
              <a:srgbClr val="006600"/>
            </a:solidFill>
            <a:round/>
            <a:headEnd type="none" w="med" len="med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09" name="Line 273"/>
          <p:cNvSpPr>
            <a:spLocks noChangeShapeType="1"/>
          </p:cNvSpPr>
          <p:nvPr/>
        </p:nvSpPr>
        <p:spPr bwMode="auto">
          <a:xfrm flipH="1">
            <a:off x="4159251" y="8123238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10" name="Line 274"/>
          <p:cNvSpPr>
            <a:spLocks noChangeShapeType="1"/>
          </p:cNvSpPr>
          <p:nvPr/>
        </p:nvSpPr>
        <p:spPr bwMode="auto">
          <a:xfrm flipH="1">
            <a:off x="2667001" y="8532813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11" name="Line 275"/>
          <p:cNvSpPr>
            <a:spLocks noChangeShapeType="1"/>
          </p:cNvSpPr>
          <p:nvPr/>
        </p:nvSpPr>
        <p:spPr bwMode="auto">
          <a:xfrm flipH="1">
            <a:off x="2000251" y="8678862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12" name="Line 276"/>
          <p:cNvSpPr>
            <a:spLocks noChangeShapeType="1"/>
          </p:cNvSpPr>
          <p:nvPr/>
        </p:nvSpPr>
        <p:spPr bwMode="auto">
          <a:xfrm flipH="1">
            <a:off x="2309814" y="8208964"/>
            <a:ext cx="249237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13" name="Line 277"/>
          <p:cNvSpPr>
            <a:spLocks noChangeShapeType="1"/>
          </p:cNvSpPr>
          <p:nvPr/>
        </p:nvSpPr>
        <p:spPr bwMode="auto">
          <a:xfrm flipH="1">
            <a:off x="3059114" y="7924800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14" name="Text Box 278"/>
          <p:cNvSpPr txBox="1">
            <a:spLocks noChangeArrowheads="1"/>
          </p:cNvSpPr>
          <p:nvPr/>
        </p:nvSpPr>
        <p:spPr bwMode="auto">
          <a:xfrm>
            <a:off x="350839" y="9320213"/>
            <a:ext cx="7940675" cy="955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tabLst>
                <a:tab pos="3429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429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429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429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429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chemeClr val="accent2"/>
                </a:solidFill>
                <a:latin typeface="Arial" charset="0"/>
              </a:rPr>
              <a:t>Cu</a:t>
            </a:r>
            <a:r>
              <a:rPr lang="it-IT" sz="2900" b="1" baseline="30000">
                <a:solidFill>
                  <a:schemeClr val="accent2"/>
                </a:solidFill>
                <a:latin typeface="Arial" charset="0"/>
              </a:rPr>
              <a:t>++</a:t>
            </a:r>
            <a:r>
              <a:rPr lang="it-IT" sz="2900" b="1">
                <a:solidFill>
                  <a:schemeClr val="accent2"/>
                </a:solidFill>
                <a:latin typeface="Arial" charset="0"/>
              </a:rPr>
              <a:t>  +  2e	Cu  (Al  CATODO)</a:t>
            </a:r>
          </a:p>
          <a:p>
            <a:r>
              <a:rPr lang="it-IT" sz="2900" b="1">
                <a:solidFill>
                  <a:schemeClr val="accent2"/>
                </a:solidFill>
                <a:latin typeface="Arial" charset="0"/>
              </a:rPr>
              <a:t>2Cl</a:t>
            </a:r>
            <a:r>
              <a:rPr lang="it-IT" sz="2900" b="1" baseline="30000">
                <a:solidFill>
                  <a:schemeClr val="accent2"/>
                </a:solidFill>
                <a:latin typeface="Arial" charset="0"/>
              </a:rPr>
              <a:t>-</a:t>
            </a:r>
            <a:r>
              <a:rPr lang="it-IT" sz="2900" b="1">
                <a:solidFill>
                  <a:schemeClr val="accent2"/>
                </a:solidFill>
                <a:latin typeface="Arial" charset="0"/>
              </a:rPr>
              <a:t>	Cl</a:t>
            </a:r>
            <a:r>
              <a:rPr lang="it-IT" sz="2900" b="1" baseline="-25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it-IT" sz="2900" b="1">
                <a:solidFill>
                  <a:schemeClr val="accent2"/>
                </a:solidFill>
                <a:latin typeface="Arial" charset="0"/>
              </a:rPr>
              <a:t>  +  2e (All'ANODO)</a:t>
            </a:r>
          </a:p>
        </p:txBody>
      </p:sp>
      <p:sp>
        <p:nvSpPr>
          <p:cNvPr id="14615" name="Line 279"/>
          <p:cNvSpPr>
            <a:spLocks noChangeShapeType="1"/>
          </p:cNvSpPr>
          <p:nvPr/>
        </p:nvSpPr>
        <p:spPr bwMode="auto">
          <a:xfrm>
            <a:off x="2476500" y="9580562"/>
            <a:ext cx="1074738" cy="0"/>
          </a:xfrm>
          <a:prstGeom prst="line">
            <a:avLst/>
          </a:prstGeom>
          <a:noFill/>
          <a:ln w="47625">
            <a:solidFill>
              <a:schemeClr val="accent2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16" name="Line 280"/>
          <p:cNvSpPr>
            <a:spLocks noChangeShapeType="1"/>
          </p:cNvSpPr>
          <p:nvPr/>
        </p:nvSpPr>
        <p:spPr bwMode="auto">
          <a:xfrm>
            <a:off x="2476500" y="10048875"/>
            <a:ext cx="1074738" cy="0"/>
          </a:xfrm>
          <a:prstGeom prst="line">
            <a:avLst/>
          </a:prstGeom>
          <a:noFill/>
          <a:ln w="47625">
            <a:solidFill>
              <a:schemeClr val="accent2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18" name="Rectangle 282"/>
          <p:cNvSpPr>
            <a:spLocks noChangeArrowheads="1"/>
          </p:cNvSpPr>
          <p:nvPr/>
        </p:nvSpPr>
        <p:spPr bwMode="auto">
          <a:xfrm>
            <a:off x="6051551" y="7038975"/>
            <a:ext cx="1431694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b="1">
                <a:solidFill>
                  <a:srgbClr val="CC0099"/>
                </a:solidFill>
                <a:latin typeface="Arial" charset="0"/>
              </a:rPr>
              <a:t>CATODO</a:t>
            </a:r>
          </a:p>
        </p:txBody>
      </p:sp>
      <p:cxnSp>
        <p:nvCxnSpPr>
          <p:cNvPr id="14619" name="AutoShape 283"/>
          <p:cNvCxnSpPr>
            <a:cxnSpLocks noChangeShapeType="1"/>
          </p:cNvCxnSpPr>
          <p:nvPr/>
        </p:nvCxnSpPr>
        <p:spPr bwMode="auto">
          <a:xfrm rot="16200000" flipH="1">
            <a:off x="1186656" y="7290594"/>
            <a:ext cx="877888" cy="1079500"/>
          </a:xfrm>
          <a:prstGeom prst="curvedConnector2">
            <a:avLst/>
          </a:prstGeom>
          <a:noFill/>
          <a:ln w="47625">
            <a:solidFill>
              <a:srgbClr val="CC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4620" name="Rectangle 284"/>
          <p:cNvSpPr>
            <a:spLocks noChangeArrowheads="1"/>
          </p:cNvSpPr>
          <p:nvPr/>
        </p:nvSpPr>
        <p:spPr bwMode="auto">
          <a:xfrm>
            <a:off x="357189" y="6891339"/>
            <a:ext cx="1272095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b="1">
                <a:solidFill>
                  <a:srgbClr val="CC0099"/>
                </a:solidFill>
                <a:latin typeface="Arial" charset="0"/>
              </a:rPr>
              <a:t>ANODO</a:t>
            </a:r>
          </a:p>
        </p:txBody>
      </p:sp>
      <p:sp>
        <p:nvSpPr>
          <p:cNvPr id="14621" name="Text Box 285"/>
          <p:cNvSpPr txBox="1">
            <a:spLocks noChangeArrowheads="1"/>
          </p:cNvSpPr>
          <p:nvPr/>
        </p:nvSpPr>
        <p:spPr bwMode="auto">
          <a:xfrm>
            <a:off x="2281239" y="6664325"/>
            <a:ext cx="283406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Eras Medium ITC" charset="0"/>
              </a:rPr>
              <a:t>e</a:t>
            </a:r>
            <a:endParaRPr lang="it-IT" sz="2200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622" name="Text Box 286"/>
          <p:cNvSpPr txBox="1">
            <a:spLocks noChangeArrowheads="1"/>
          </p:cNvSpPr>
          <p:nvPr/>
        </p:nvSpPr>
        <p:spPr bwMode="auto">
          <a:xfrm>
            <a:off x="2725739" y="5922964"/>
            <a:ext cx="283406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Eras Medium ITC" charset="0"/>
              </a:rPr>
              <a:t>e</a:t>
            </a:r>
            <a:endParaRPr lang="it-IT" sz="2200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623" name="Line 287"/>
          <p:cNvSpPr>
            <a:spLocks noChangeShapeType="1"/>
          </p:cNvSpPr>
          <p:nvPr/>
        </p:nvSpPr>
        <p:spPr bwMode="auto">
          <a:xfrm>
            <a:off x="3051175" y="6143626"/>
            <a:ext cx="249238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24" name="Line 288"/>
          <p:cNvSpPr>
            <a:spLocks noChangeShapeType="1"/>
          </p:cNvSpPr>
          <p:nvPr/>
        </p:nvSpPr>
        <p:spPr bwMode="auto">
          <a:xfrm>
            <a:off x="3868739" y="6143626"/>
            <a:ext cx="250825" cy="3175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25" name="Text Box 289"/>
          <p:cNvSpPr txBox="1">
            <a:spLocks noChangeArrowheads="1"/>
          </p:cNvSpPr>
          <p:nvPr/>
        </p:nvSpPr>
        <p:spPr bwMode="auto">
          <a:xfrm>
            <a:off x="4100514" y="5922964"/>
            <a:ext cx="283406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Eras Medium ITC" charset="0"/>
              </a:rPr>
              <a:t>e</a:t>
            </a:r>
            <a:endParaRPr lang="it-IT" sz="2200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626" name="Freeform 290"/>
          <p:cNvSpPr>
            <a:spLocks/>
          </p:cNvSpPr>
          <p:nvPr/>
        </p:nvSpPr>
        <p:spPr bwMode="auto">
          <a:xfrm>
            <a:off x="4356101" y="6143627"/>
            <a:ext cx="449263" cy="558800"/>
          </a:xfrm>
          <a:custGeom>
            <a:avLst/>
            <a:gdLst>
              <a:gd name="T0" fmla="*/ 0 w 433"/>
              <a:gd name="T1" fmla="*/ 5 h 515"/>
              <a:gd name="T2" fmla="*/ 433 w 433"/>
              <a:gd name="T3" fmla="*/ 0 h 515"/>
              <a:gd name="T4" fmla="*/ 432 w 433"/>
              <a:gd name="T5" fmla="*/ 515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3" h="515">
                <a:moveTo>
                  <a:pt x="0" y="5"/>
                </a:moveTo>
                <a:lnTo>
                  <a:pt x="433" y="0"/>
                </a:lnTo>
                <a:lnTo>
                  <a:pt x="432" y="515"/>
                </a:lnTo>
              </a:path>
            </a:pathLst>
          </a:custGeom>
          <a:noFill/>
          <a:ln w="9525" cmpd="sng">
            <a:solidFill>
              <a:srgbClr val="006600"/>
            </a:solidFill>
            <a:round/>
            <a:headEnd type="none" w="med" len="med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27" name="Text Box 291"/>
          <p:cNvSpPr txBox="1">
            <a:spLocks noChangeArrowheads="1"/>
          </p:cNvSpPr>
          <p:nvPr/>
        </p:nvSpPr>
        <p:spPr bwMode="auto">
          <a:xfrm>
            <a:off x="4632326" y="6638926"/>
            <a:ext cx="283406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chemeClr val="accent2"/>
                </a:solidFill>
                <a:latin typeface="Eras Medium ITC" charset="0"/>
              </a:rPr>
              <a:t>e</a:t>
            </a:r>
            <a:endParaRPr lang="it-IT" sz="2200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628" name="Line 292"/>
          <p:cNvSpPr>
            <a:spLocks noChangeShapeType="1"/>
          </p:cNvSpPr>
          <p:nvPr/>
        </p:nvSpPr>
        <p:spPr bwMode="auto">
          <a:xfrm>
            <a:off x="6462714" y="4627562"/>
            <a:ext cx="250825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630" name="Freeform 294"/>
          <p:cNvSpPr>
            <a:spLocks/>
          </p:cNvSpPr>
          <p:nvPr/>
        </p:nvSpPr>
        <p:spPr bwMode="auto">
          <a:xfrm>
            <a:off x="4991101" y="7543800"/>
            <a:ext cx="1574800" cy="781050"/>
          </a:xfrm>
          <a:custGeom>
            <a:avLst/>
            <a:gdLst>
              <a:gd name="T0" fmla="*/ 984 w 992"/>
              <a:gd name="T1" fmla="*/ 0 h 492"/>
              <a:gd name="T2" fmla="*/ 828 w 992"/>
              <a:gd name="T3" fmla="*/ 300 h 492"/>
              <a:gd name="T4" fmla="*/ 0 w 992"/>
              <a:gd name="T5" fmla="*/ 492 h 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92" h="492">
                <a:moveTo>
                  <a:pt x="984" y="0"/>
                </a:moveTo>
                <a:cubicBezTo>
                  <a:pt x="988" y="109"/>
                  <a:pt x="992" y="218"/>
                  <a:pt x="828" y="300"/>
                </a:cubicBezTo>
                <a:cubicBezTo>
                  <a:pt x="664" y="382"/>
                  <a:pt x="138" y="460"/>
                  <a:pt x="0" y="492"/>
                </a:cubicBezTo>
              </a:path>
            </a:pathLst>
          </a:custGeom>
          <a:noFill/>
          <a:ln w="38100" cmpd="sng">
            <a:solidFill>
              <a:srgbClr val="CC0099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333500" y="6313489"/>
            <a:ext cx="5121275" cy="868362"/>
          </a:xfrm>
          <a:prstGeom prst="rect">
            <a:avLst/>
          </a:prstGeom>
          <a:solidFill>
            <a:srgbClr val="FF99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138238" y="6219826"/>
            <a:ext cx="5200650" cy="87471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733800" y="2847975"/>
            <a:ext cx="1866900" cy="877888"/>
          </a:xfrm>
          <a:prstGeom prst="rect">
            <a:avLst/>
          </a:prstGeom>
          <a:solidFill>
            <a:srgbClr val="FF99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679825" y="2797176"/>
            <a:ext cx="1866900" cy="87312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6" name="WordArt 6"/>
          <p:cNvSpPr>
            <a:spLocks noChangeArrowheads="1" noChangeShapeType="1" noTextEdit="1"/>
          </p:cNvSpPr>
          <p:nvPr/>
        </p:nvSpPr>
        <p:spPr bwMode="auto">
          <a:xfrm>
            <a:off x="187326" y="439739"/>
            <a:ext cx="7615238" cy="47942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effectLst>
                  <a:outerShdw blurRad="63500" dist="63500" dir="2212194" algn="ctr" rotWithShape="0">
                    <a:schemeClr val="accent2">
                      <a:alpha val="74998"/>
                    </a:schemeClr>
                  </a:outerShdw>
                </a:effectLst>
                <a:latin typeface="Times New Roman"/>
                <a:ea typeface="Times New Roman"/>
                <a:cs typeface="Times New Roman"/>
              </a:rPr>
              <a:t>Conducibilità delle soluzioni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1654175" y="2155827"/>
            <a:ext cx="266700" cy="23653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rot="16200000">
            <a:off x="1520825" y="2184400"/>
            <a:ext cx="266700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rot="16200000">
            <a:off x="1768475" y="2184400"/>
            <a:ext cx="266700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2592388" y="2197100"/>
            <a:ext cx="215900" cy="217489"/>
          </a:xfrm>
          <a:prstGeom prst="ellipse">
            <a:avLst/>
          </a:prstGeom>
          <a:solidFill>
            <a:srgbClr val="FFFF00"/>
          </a:solidFill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>
            <a:off x="800101" y="2197100"/>
            <a:ext cx="212725" cy="217489"/>
          </a:xfrm>
          <a:prstGeom prst="ellipse">
            <a:avLst/>
          </a:prstGeom>
          <a:solidFill>
            <a:srgbClr val="FFFF00"/>
          </a:solidFill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212726" y="2303465"/>
            <a:ext cx="3146425" cy="1092199"/>
          </a:xfrm>
          <a:prstGeom prst="roundRect">
            <a:avLst>
              <a:gd name="adj" fmla="val 45588"/>
            </a:avLst>
          </a:prstGeom>
          <a:solidFill>
            <a:srgbClr val="FFFF00"/>
          </a:solidFill>
          <a:ln w="38100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2592388" y="2303464"/>
            <a:ext cx="2159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801689" y="2303464"/>
            <a:ext cx="21272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1666876" y="2303464"/>
            <a:ext cx="22542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6" name="Freeform 16"/>
          <p:cNvSpPr>
            <a:spLocks/>
          </p:cNvSpPr>
          <p:nvPr/>
        </p:nvSpPr>
        <p:spPr bwMode="auto">
          <a:xfrm>
            <a:off x="1654176" y="2139951"/>
            <a:ext cx="238125" cy="50801"/>
          </a:xfrm>
          <a:custGeom>
            <a:avLst/>
            <a:gdLst>
              <a:gd name="T0" fmla="*/ 0 w 202"/>
              <a:gd name="T1" fmla="*/ 18 h 33"/>
              <a:gd name="T2" fmla="*/ 26 w 202"/>
              <a:gd name="T3" fmla="*/ 14 h 33"/>
              <a:gd name="T4" fmla="*/ 28 w 202"/>
              <a:gd name="T5" fmla="*/ 8 h 33"/>
              <a:gd name="T6" fmla="*/ 48 w 202"/>
              <a:gd name="T7" fmla="*/ 20 h 33"/>
              <a:gd name="T8" fmla="*/ 68 w 202"/>
              <a:gd name="T9" fmla="*/ 12 h 33"/>
              <a:gd name="T10" fmla="*/ 84 w 202"/>
              <a:gd name="T11" fmla="*/ 6 h 33"/>
              <a:gd name="T12" fmla="*/ 100 w 202"/>
              <a:gd name="T13" fmla="*/ 18 h 33"/>
              <a:gd name="T14" fmla="*/ 114 w 202"/>
              <a:gd name="T15" fmla="*/ 8 h 33"/>
              <a:gd name="T16" fmla="*/ 126 w 202"/>
              <a:gd name="T17" fmla="*/ 4 h 33"/>
              <a:gd name="T18" fmla="*/ 148 w 202"/>
              <a:gd name="T19" fmla="*/ 22 h 33"/>
              <a:gd name="T20" fmla="*/ 176 w 202"/>
              <a:gd name="T21" fmla="*/ 2 h 33"/>
              <a:gd name="T22" fmla="*/ 196 w 202"/>
              <a:gd name="T23" fmla="*/ 20 h 33"/>
              <a:gd name="T24" fmla="*/ 202 w 202"/>
              <a:gd name="T25" fmla="*/ 14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2" h="33">
                <a:moveTo>
                  <a:pt x="0" y="18"/>
                </a:moveTo>
                <a:cubicBezTo>
                  <a:pt x="9" y="17"/>
                  <a:pt x="18" y="17"/>
                  <a:pt x="26" y="14"/>
                </a:cubicBezTo>
                <a:cubicBezTo>
                  <a:pt x="28" y="13"/>
                  <a:pt x="26" y="9"/>
                  <a:pt x="28" y="8"/>
                </a:cubicBezTo>
                <a:cubicBezTo>
                  <a:pt x="33" y="5"/>
                  <a:pt x="45" y="17"/>
                  <a:pt x="48" y="20"/>
                </a:cubicBezTo>
                <a:cubicBezTo>
                  <a:pt x="52" y="33"/>
                  <a:pt x="61" y="16"/>
                  <a:pt x="68" y="12"/>
                </a:cubicBezTo>
                <a:cubicBezTo>
                  <a:pt x="73" y="2"/>
                  <a:pt x="75" y="0"/>
                  <a:pt x="84" y="6"/>
                </a:cubicBezTo>
                <a:cubicBezTo>
                  <a:pt x="89" y="13"/>
                  <a:pt x="92" y="15"/>
                  <a:pt x="100" y="18"/>
                </a:cubicBezTo>
                <a:cubicBezTo>
                  <a:pt x="121" y="13"/>
                  <a:pt x="94" y="21"/>
                  <a:pt x="114" y="8"/>
                </a:cubicBezTo>
                <a:cubicBezTo>
                  <a:pt x="118" y="6"/>
                  <a:pt x="126" y="4"/>
                  <a:pt x="126" y="4"/>
                </a:cubicBezTo>
                <a:cubicBezTo>
                  <a:pt x="135" y="10"/>
                  <a:pt x="136" y="18"/>
                  <a:pt x="148" y="22"/>
                </a:cubicBezTo>
                <a:cubicBezTo>
                  <a:pt x="158" y="15"/>
                  <a:pt x="165" y="6"/>
                  <a:pt x="176" y="2"/>
                </a:cubicBezTo>
                <a:cubicBezTo>
                  <a:pt x="184" y="10"/>
                  <a:pt x="184" y="16"/>
                  <a:pt x="196" y="20"/>
                </a:cubicBezTo>
                <a:cubicBezTo>
                  <a:pt x="198" y="18"/>
                  <a:pt x="202" y="14"/>
                  <a:pt x="202" y="14"/>
                </a:cubicBezTo>
              </a:path>
            </a:pathLst>
          </a:custGeom>
          <a:noFill/>
          <a:ln w="28575" cmpd="sng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7" name="Oval 17"/>
          <p:cNvSpPr>
            <a:spLocks noChangeArrowheads="1"/>
          </p:cNvSpPr>
          <p:nvPr/>
        </p:nvSpPr>
        <p:spPr bwMode="auto">
          <a:xfrm>
            <a:off x="746126" y="2359025"/>
            <a:ext cx="320675" cy="911225"/>
          </a:xfrm>
          <a:prstGeom prst="ellipse">
            <a:avLst/>
          </a:prstGeom>
          <a:solidFill>
            <a:srgbClr val="FF9900"/>
          </a:solidFill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8" name="Oval 18"/>
          <p:cNvSpPr>
            <a:spLocks noChangeArrowheads="1"/>
          </p:cNvSpPr>
          <p:nvPr/>
        </p:nvSpPr>
        <p:spPr bwMode="auto">
          <a:xfrm>
            <a:off x="2543175" y="2359025"/>
            <a:ext cx="319088" cy="911225"/>
          </a:xfrm>
          <a:prstGeom prst="ellipse">
            <a:avLst/>
          </a:prstGeom>
          <a:solidFill>
            <a:srgbClr val="FF9900"/>
          </a:solidFill>
          <a:ln w="19050">
            <a:solidFill>
              <a:srgbClr val="8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V="1">
            <a:off x="908050" y="1492250"/>
            <a:ext cx="0" cy="876300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V="1">
            <a:off x="2701925" y="1492250"/>
            <a:ext cx="0" cy="876300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 rot="5400000" flipV="1">
            <a:off x="1478757" y="899319"/>
            <a:ext cx="0" cy="1179513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rot="5400000" flipV="1">
            <a:off x="2460626" y="1228726"/>
            <a:ext cx="7937" cy="512762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H="1" flipV="1">
            <a:off x="2219325" y="1225551"/>
            <a:ext cx="1588" cy="519113"/>
          </a:xfrm>
          <a:prstGeom prst="line">
            <a:avLst/>
          </a:prstGeom>
          <a:noFill/>
          <a:ln w="47625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 flipH="1" flipV="1">
            <a:off x="2095500" y="1360489"/>
            <a:ext cx="0" cy="260350"/>
          </a:xfrm>
          <a:prstGeom prst="line">
            <a:avLst/>
          </a:prstGeom>
          <a:noFill/>
          <a:ln w="7620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908050" y="2368550"/>
            <a:ext cx="1812925" cy="0"/>
          </a:xfrm>
          <a:prstGeom prst="line">
            <a:avLst/>
          </a:prstGeom>
          <a:noFill/>
          <a:ln w="28575">
            <a:solidFill>
              <a:srgbClr val="66003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919164" y="3265488"/>
            <a:ext cx="1812925" cy="0"/>
          </a:xfrm>
          <a:prstGeom prst="line">
            <a:avLst/>
          </a:prstGeom>
          <a:noFill/>
          <a:ln w="28575">
            <a:solidFill>
              <a:srgbClr val="66003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746125" y="2578101"/>
            <a:ext cx="333443" cy="49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/>
              <a:t>S</a:t>
            </a:r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2543176" y="2578101"/>
            <a:ext cx="333443" cy="49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/>
              <a:t>S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1665289" y="2870201"/>
            <a:ext cx="233505" cy="49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/>
              <a:t>l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1892301" y="995364"/>
            <a:ext cx="253317" cy="49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/>
              <a:t>-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2228850" y="995364"/>
            <a:ext cx="338352" cy="49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/>
              <a:t>+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5146675" y="1936751"/>
            <a:ext cx="553780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i =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5856288" y="1704975"/>
            <a:ext cx="415872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V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5884863" y="2149475"/>
            <a:ext cx="403048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R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>
            <a:off x="5746751" y="2201862"/>
            <a:ext cx="695325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6737974" y="1546226"/>
            <a:ext cx="725828" cy="69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70000"/>
              </a:lnSpc>
            </a:pPr>
            <a:r>
              <a:rPr lang="it-IT" sz="2800">
                <a:solidFill>
                  <a:schemeClr val="accent2"/>
                </a:solidFill>
              </a:rPr>
              <a:t>Volt</a:t>
            </a:r>
          </a:p>
          <a:p>
            <a:pPr algn="ctr">
              <a:lnSpc>
                <a:spcPct val="70000"/>
              </a:lnSpc>
            </a:pPr>
            <a:r>
              <a:rPr lang="it-IT" sz="2800" b="1">
                <a:solidFill>
                  <a:schemeClr val="accent2"/>
                </a:solidFill>
              </a:rPr>
              <a:t>(V)</a:t>
            </a:r>
            <a:r>
              <a:rPr lang="it-IT" sz="2800">
                <a:solidFill>
                  <a:schemeClr val="accent2"/>
                </a:solidFill>
              </a:rPr>
              <a:t> </a:t>
            </a:r>
            <a:endParaRPr lang="it-IT" sz="2800" b="1">
              <a:solidFill>
                <a:schemeClr val="accent2"/>
              </a:solidFill>
            </a:endParaRPr>
          </a:p>
        </p:txBody>
      </p:sp>
      <p:sp>
        <p:nvSpPr>
          <p:cNvPr id="15397" name="Text Box 37"/>
          <p:cNvSpPr txBox="1">
            <a:spLocks noChangeArrowheads="1"/>
          </p:cNvSpPr>
          <p:nvPr/>
        </p:nvSpPr>
        <p:spPr bwMode="auto">
          <a:xfrm>
            <a:off x="6520955" y="2530476"/>
            <a:ext cx="851889" cy="69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70000"/>
              </a:lnSpc>
            </a:pPr>
            <a:r>
              <a:rPr lang="it-IT" sz="2800">
                <a:solidFill>
                  <a:schemeClr val="accent2"/>
                </a:solidFill>
              </a:rPr>
              <a:t>Ohm</a:t>
            </a:r>
          </a:p>
          <a:p>
            <a:pPr algn="ctr">
              <a:lnSpc>
                <a:spcPct val="70000"/>
              </a:lnSpc>
            </a:pPr>
            <a:r>
              <a:rPr lang="it-IT" sz="2800" b="1">
                <a:solidFill>
                  <a:schemeClr val="accent2"/>
                </a:solidFill>
              </a:rPr>
              <a:t>(</a:t>
            </a:r>
            <a:r>
              <a:rPr lang="it-IT" sz="2800" b="1">
                <a:solidFill>
                  <a:schemeClr val="accent2"/>
                </a:solidFill>
                <a:sym typeface="Symbol" charset="0"/>
              </a:rPr>
              <a:t></a:t>
            </a:r>
            <a:r>
              <a:rPr lang="it-IT" sz="2800" b="1">
                <a:solidFill>
                  <a:schemeClr val="accent2"/>
                </a:solidFill>
              </a:rPr>
              <a:t>)</a:t>
            </a:r>
            <a:r>
              <a:rPr lang="it-IT" sz="2800">
                <a:solidFill>
                  <a:schemeClr val="accent2"/>
                </a:solidFill>
              </a:rPr>
              <a:t> </a:t>
            </a:r>
            <a:endParaRPr lang="it-IT" sz="2800" b="1">
              <a:solidFill>
                <a:schemeClr val="accent2"/>
              </a:solidFill>
            </a:endParaRPr>
          </a:p>
        </p:txBody>
      </p:sp>
      <p:sp>
        <p:nvSpPr>
          <p:cNvPr id="15398" name="Text Box 38"/>
          <p:cNvSpPr txBox="1">
            <a:spLocks noChangeArrowheads="1"/>
          </p:cNvSpPr>
          <p:nvPr/>
        </p:nvSpPr>
        <p:spPr bwMode="auto">
          <a:xfrm>
            <a:off x="3910226" y="1498601"/>
            <a:ext cx="1290210" cy="691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70000"/>
              </a:lnSpc>
            </a:pPr>
            <a:r>
              <a:rPr lang="it-IT" sz="2800">
                <a:solidFill>
                  <a:schemeClr val="accent2"/>
                </a:solidFill>
              </a:rPr>
              <a:t>Ampere</a:t>
            </a:r>
          </a:p>
          <a:p>
            <a:pPr algn="ctr">
              <a:lnSpc>
                <a:spcPct val="70000"/>
              </a:lnSpc>
            </a:pPr>
            <a:r>
              <a:rPr lang="it-IT" sz="2800" b="1">
                <a:solidFill>
                  <a:schemeClr val="accent2"/>
                </a:solidFill>
              </a:rPr>
              <a:t>(</a:t>
            </a:r>
            <a:r>
              <a:rPr lang="it-IT" sz="2800" b="1">
                <a:solidFill>
                  <a:schemeClr val="accent2"/>
                </a:solidFill>
                <a:sym typeface="Symbol" charset="0"/>
              </a:rPr>
              <a:t>A</a:t>
            </a:r>
            <a:r>
              <a:rPr lang="it-IT" sz="2800" b="1">
                <a:solidFill>
                  <a:schemeClr val="accent2"/>
                </a:solidFill>
              </a:rPr>
              <a:t>)</a:t>
            </a:r>
            <a:r>
              <a:rPr lang="it-IT" sz="2800">
                <a:solidFill>
                  <a:schemeClr val="accent2"/>
                </a:solidFill>
              </a:rPr>
              <a:t> </a:t>
            </a:r>
            <a:endParaRPr lang="it-IT" sz="2800" b="1">
              <a:solidFill>
                <a:schemeClr val="accent2"/>
              </a:solidFill>
            </a:endParaRPr>
          </a:p>
        </p:txBody>
      </p:sp>
      <p:cxnSp>
        <p:nvCxnSpPr>
          <p:cNvPr id="15399" name="AutoShape 39"/>
          <p:cNvCxnSpPr>
            <a:cxnSpLocks noChangeShapeType="1"/>
            <a:stCxn id="15396" idx="1"/>
            <a:endCxn id="15393" idx="3"/>
          </p:cNvCxnSpPr>
          <p:nvPr/>
        </p:nvCxnSpPr>
        <p:spPr bwMode="auto">
          <a:xfrm flipH="1">
            <a:off x="6272160" y="1892055"/>
            <a:ext cx="465814" cy="77188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5400" name="Line 40"/>
          <p:cNvSpPr>
            <a:spLocks noChangeShapeType="1"/>
          </p:cNvSpPr>
          <p:nvPr/>
        </p:nvSpPr>
        <p:spPr bwMode="auto">
          <a:xfrm>
            <a:off x="4814889" y="1879600"/>
            <a:ext cx="357187" cy="3317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01" name="Line 41"/>
          <p:cNvSpPr>
            <a:spLocks noChangeShapeType="1"/>
          </p:cNvSpPr>
          <p:nvPr/>
        </p:nvSpPr>
        <p:spPr bwMode="auto">
          <a:xfrm flipH="1" flipV="1">
            <a:off x="6202363" y="2586038"/>
            <a:ext cx="320675" cy="1635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3705225" y="2952750"/>
            <a:ext cx="1107004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R =  </a:t>
            </a:r>
            <a:r>
              <a:rPr lang="it-IT" sz="3000">
                <a:solidFill>
                  <a:srgbClr val="000099"/>
                </a:solidFill>
                <a:sym typeface="Symbol" charset="0"/>
              </a:rPr>
              <a:t>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4962526" y="2744788"/>
            <a:ext cx="240631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l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4910139" y="3189289"/>
            <a:ext cx="347707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S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>
            <a:off x="4778375" y="3246439"/>
            <a:ext cx="693738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4479926" y="3716338"/>
            <a:ext cx="2053402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[</a:t>
            </a:r>
            <a:r>
              <a:rPr lang="it-IT" sz="3000">
                <a:solidFill>
                  <a:srgbClr val="000099"/>
                </a:solidFill>
                <a:sym typeface="Symbol" charset="0"/>
              </a:rPr>
              <a:t>]  = [R • l]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30163" y="4270376"/>
            <a:ext cx="7870938" cy="185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000099"/>
                </a:solidFill>
              </a:rPr>
              <a:t>Nel sistema SI </a:t>
            </a:r>
            <a:r>
              <a:rPr lang="it-IT" sz="2900">
                <a:solidFill>
                  <a:srgbClr val="000099"/>
                </a:solidFill>
                <a:sym typeface="Symbol" charset="0"/>
              </a:rPr>
              <a:t></a:t>
            </a:r>
            <a:r>
              <a:rPr lang="it-IT" sz="2900">
                <a:solidFill>
                  <a:srgbClr val="000099"/>
                </a:solidFill>
              </a:rPr>
              <a:t> si misura in </a:t>
            </a:r>
            <a:r>
              <a:rPr lang="it-IT" sz="2900">
                <a:solidFill>
                  <a:srgbClr val="000099"/>
                </a:solidFill>
                <a:sym typeface="Symbol" charset="0"/>
              </a:rPr>
              <a:t></a:t>
            </a:r>
            <a:r>
              <a:rPr lang="it-IT" sz="2900">
                <a:solidFill>
                  <a:srgbClr val="000099"/>
                </a:solidFill>
              </a:rPr>
              <a:t> • m o più spesso nel</a:t>
            </a:r>
          </a:p>
          <a:p>
            <a:r>
              <a:rPr lang="it-IT" sz="2900">
                <a:solidFill>
                  <a:srgbClr val="000099"/>
                </a:solidFill>
              </a:rPr>
              <a:t>sottomultiplo </a:t>
            </a:r>
            <a:r>
              <a:rPr lang="it-IT" sz="2900">
                <a:solidFill>
                  <a:srgbClr val="000099"/>
                </a:solidFill>
                <a:sym typeface="Symbol" charset="0"/>
              </a:rPr>
              <a:t></a:t>
            </a:r>
            <a:r>
              <a:rPr lang="it-IT" sz="2900">
                <a:solidFill>
                  <a:srgbClr val="000099"/>
                </a:solidFill>
              </a:rPr>
              <a:t> • cm.</a:t>
            </a:r>
          </a:p>
          <a:p>
            <a:r>
              <a:rPr lang="it-IT" sz="2900">
                <a:solidFill>
                  <a:srgbClr val="000099"/>
                </a:solidFill>
              </a:rPr>
              <a:t>Rappresenta la resistenza di un volume cubico di </a:t>
            </a:r>
          </a:p>
          <a:p>
            <a:r>
              <a:rPr lang="it-IT" sz="2900">
                <a:solidFill>
                  <a:srgbClr val="000099"/>
                </a:solidFill>
              </a:rPr>
              <a:t>soluzione avente spigolo di cm 1.</a:t>
            </a: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1149351" y="6380163"/>
            <a:ext cx="3989529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K =		   =			   = </a:t>
            </a:r>
            <a:r>
              <a:rPr lang="it-IT" sz="3000">
                <a:solidFill>
                  <a:srgbClr val="000099"/>
                </a:solidFill>
                <a:sym typeface="Symbol" charset="0"/>
              </a:rPr>
              <a:t>  </a:t>
            </a: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2147889" y="6176962"/>
            <a:ext cx="326104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1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2095501" y="6581776"/>
            <a:ext cx="403048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R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11" name="Line 51"/>
          <p:cNvSpPr>
            <a:spLocks noChangeShapeType="1"/>
          </p:cNvSpPr>
          <p:nvPr/>
        </p:nvSpPr>
        <p:spPr bwMode="auto">
          <a:xfrm>
            <a:off x="1965325" y="6634163"/>
            <a:ext cx="69215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3284538" y="6176962"/>
            <a:ext cx="326104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1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3232151" y="6573839"/>
            <a:ext cx="344889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  <a:sym typeface="Symbol" charset="0"/>
              </a:rPr>
              <a:t></a:t>
            </a:r>
            <a:r>
              <a:rPr lang="it-IT" sz="300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15414" name="Line 54"/>
          <p:cNvSpPr>
            <a:spLocks noChangeShapeType="1"/>
          </p:cNvSpPr>
          <p:nvPr/>
        </p:nvSpPr>
        <p:spPr bwMode="auto">
          <a:xfrm>
            <a:off x="3100388" y="6634163"/>
            <a:ext cx="69215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5" name="Text Box 55"/>
          <p:cNvSpPr txBox="1">
            <a:spLocks noChangeArrowheads="1"/>
          </p:cNvSpPr>
          <p:nvPr/>
        </p:nvSpPr>
        <p:spPr bwMode="auto">
          <a:xfrm>
            <a:off x="4019551" y="6176962"/>
            <a:ext cx="347707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S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16" name="Text Box 56"/>
          <p:cNvSpPr txBox="1">
            <a:spLocks noChangeArrowheads="1"/>
          </p:cNvSpPr>
          <p:nvPr/>
        </p:nvSpPr>
        <p:spPr bwMode="auto">
          <a:xfrm>
            <a:off x="4071939" y="6581776"/>
            <a:ext cx="240631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  <a:sym typeface="Symbol" charset="0"/>
              </a:rPr>
              <a:t>l</a:t>
            </a:r>
            <a:r>
              <a:rPr lang="it-IT" sz="300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15417" name="Line 57"/>
          <p:cNvSpPr>
            <a:spLocks noChangeShapeType="1"/>
          </p:cNvSpPr>
          <p:nvPr/>
        </p:nvSpPr>
        <p:spPr bwMode="auto">
          <a:xfrm>
            <a:off x="3887788" y="6634163"/>
            <a:ext cx="69215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18" name="Text Box 58"/>
          <p:cNvSpPr txBox="1">
            <a:spLocks noChangeArrowheads="1"/>
          </p:cNvSpPr>
          <p:nvPr/>
        </p:nvSpPr>
        <p:spPr bwMode="auto">
          <a:xfrm>
            <a:off x="5592763" y="6176962"/>
            <a:ext cx="347707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S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19" name="Text Box 59"/>
          <p:cNvSpPr txBox="1">
            <a:spLocks noChangeArrowheads="1"/>
          </p:cNvSpPr>
          <p:nvPr/>
        </p:nvSpPr>
        <p:spPr bwMode="auto">
          <a:xfrm>
            <a:off x="5643564" y="6581776"/>
            <a:ext cx="240631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  <a:sym typeface="Symbol" charset="0"/>
              </a:rPr>
              <a:t>l</a:t>
            </a:r>
            <a:r>
              <a:rPr lang="it-IT" sz="300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15420" name="Line 60"/>
          <p:cNvSpPr>
            <a:spLocks noChangeShapeType="1"/>
          </p:cNvSpPr>
          <p:nvPr/>
        </p:nvSpPr>
        <p:spPr bwMode="auto">
          <a:xfrm>
            <a:off x="5459414" y="6634163"/>
            <a:ext cx="695325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21" name="Text Box 61"/>
          <p:cNvSpPr txBox="1">
            <a:spLocks noChangeArrowheads="1"/>
          </p:cNvSpPr>
          <p:nvPr/>
        </p:nvSpPr>
        <p:spPr bwMode="auto">
          <a:xfrm>
            <a:off x="158751" y="7685088"/>
            <a:ext cx="639253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  <a:sym typeface="Symbol" charset="0"/>
              </a:rPr>
              <a:t>  </a:t>
            </a:r>
            <a:r>
              <a:rPr lang="it-IT" sz="3000">
                <a:solidFill>
                  <a:srgbClr val="000099"/>
                </a:solidFill>
              </a:rPr>
              <a:t> = </a:t>
            </a:r>
          </a:p>
        </p:txBody>
      </p:sp>
      <p:sp>
        <p:nvSpPr>
          <p:cNvPr id="15422" name="Text Box 62"/>
          <p:cNvSpPr txBox="1">
            <a:spLocks noChangeArrowheads="1"/>
          </p:cNvSpPr>
          <p:nvPr/>
        </p:nvSpPr>
        <p:spPr bwMode="auto">
          <a:xfrm>
            <a:off x="1054101" y="7442200"/>
            <a:ext cx="240631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l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23" name="Line 63"/>
          <p:cNvSpPr>
            <a:spLocks noChangeShapeType="1"/>
          </p:cNvSpPr>
          <p:nvPr/>
        </p:nvSpPr>
        <p:spPr bwMode="auto">
          <a:xfrm>
            <a:off x="871538" y="7939088"/>
            <a:ext cx="690562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24" name="Text Box 64"/>
          <p:cNvSpPr txBox="1">
            <a:spLocks noChangeArrowheads="1"/>
          </p:cNvSpPr>
          <p:nvPr/>
        </p:nvSpPr>
        <p:spPr bwMode="auto">
          <a:xfrm>
            <a:off x="987426" y="7847014"/>
            <a:ext cx="344889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  <a:sym typeface="Symbol" charset="0"/>
              </a:rPr>
              <a:t></a:t>
            </a:r>
            <a:r>
              <a:rPr lang="it-IT" sz="300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15425" name="Text Box 65"/>
          <p:cNvSpPr txBox="1">
            <a:spLocks noChangeArrowheads="1"/>
          </p:cNvSpPr>
          <p:nvPr/>
        </p:nvSpPr>
        <p:spPr bwMode="auto">
          <a:xfrm>
            <a:off x="377826" y="7648576"/>
            <a:ext cx="7506367" cy="329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		 Si misura in </a:t>
            </a:r>
            <a:r>
              <a:rPr lang="it-IT" sz="3000">
                <a:solidFill>
                  <a:srgbClr val="000099"/>
                </a:solidFill>
                <a:latin typeface="Symbol" charset="0"/>
                <a:sym typeface="Symbol" charset="0"/>
              </a:rPr>
              <a:t></a:t>
            </a:r>
            <a:r>
              <a:rPr lang="it-IT" sz="3000" baseline="30000">
                <a:solidFill>
                  <a:srgbClr val="000099"/>
                </a:solidFill>
              </a:rPr>
              <a:t>-1</a:t>
            </a:r>
            <a:r>
              <a:rPr lang="it-IT" sz="3000">
                <a:solidFill>
                  <a:srgbClr val="000099"/>
                </a:solidFill>
              </a:rPr>
              <a:t>cm</a:t>
            </a:r>
            <a:r>
              <a:rPr lang="it-IT" sz="3000" baseline="30000">
                <a:solidFill>
                  <a:srgbClr val="000099"/>
                </a:solidFill>
              </a:rPr>
              <a:t>-1</a:t>
            </a:r>
            <a:r>
              <a:rPr lang="it-IT" sz="3000">
                <a:solidFill>
                  <a:srgbClr val="000099"/>
                </a:solidFill>
              </a:rPr>
              <a:t> e definisce</a:t>
            </a:r>
          </a:p>
          <a:p>
            <a:r>
              <a:rPr lang="it-IT" sz="3000">
                <a:solidFill>
                  <a:srgbClr val="000099"/>
                </a:solidFill>
              </a:rPr>
              <a:t>		 </a:t>
            </a:r>
            <a:r>
              <a:rPr lang="it-IT" sz="3000" b="1" u="sng">
                <a:solidFill>
                  <a:srgbClr val="000099"/>
                </a:solidFill>
              </a:rPr>
              <a:t>CONDUTTIVITA'</a:t>
            </a:r>
            <a:r>
              <a:rPr lang="it-IT" sz="3000">
                <a:solidFill>
                  <a:srgbClr val="000099"/>
                </a:solidFill>
              </a:rPr>
              <a:t> o conducibilità </a:t>
            </a:r>
          </a:p>
          <a:p>
            <a:r>
              <a:rPr lang="it-IT" sz="3000">
                <a:solidFill>
                  <a:srgbClr val="000099"/>
                </a:solidFill>
              </a:rPr>
              <a:t>specifica. Essa equivale alla conduttanza di un </a:t>
            </a:r>
          </a:p>
          <a:p>
            <a:r>
              <a:rPr lang="it-IT" sz="3000">
                <a:solidFill>
                  <a:srgbClr val="000099"/>
                </a:solidFill>
              </a:rPr>
              <a:t>cubo di soluzione di 1 cm di lato.   dipende solo </a:t>
            </a:r>
          </a:p>
          <a:p>
            <a:r>
              <a:rPr lang="it-IT" sz="3000">
                <a:solidFill>
                  <a:srgbClr val="000099"/>
                </a:solidFill>
              </a:rPr>
              <a:t>dalla natura del conduttore.</a:t>
            </a:r>
          </a:p>
          <a:p>
            <a:r>
              <a:rPr lang="it-IT" sz="3000">
                <a:solidFill>
                  <a:srgbClr val="000099"/>
                </a:solidFill>
              </a:rPr>
              <a:t>Per H</a:t>
            </a:r>
            <a:r>
              <a:rPr lang="it-IT" sz="3000" baseline="-25000">
                <a:solidFill>
                  <a:srgbClr val="000099"/>
                </a:solidFill>
              </a:rPr>
              <a:t>2</a:t>
            </a:r>
            <a:r>
              <a:rPr lang="it-IT" sz="3000">
                <a:solidFill>
                  <a:srgbClr val="000099"/>
                </a:solidFill>
              </a:rPr>
              <a:t>O purissima</a:t>
            </a:r>
          </a:p>
          <a:p>
            <a:r>
              <a:rPr lang="it-IT" sz="3000">
                <a:solidFill>
                  <a:srgbClr val="000099"/>
                </a:solidFill>
              </a:rPr>
              <a:t>			 = 4,3 • 10</a:t>
            </a:r>
            <a:r>
              <a:rPr lang="it-IT" sz="3000" baseline="30000">
                <a:solidFill>
                  <a:srgbClr val="000099"/>
                </a:solidFill>
              </a:rPr>
              <a:t>-18</a:t>
            </a:r>
            <a:r>
              <a:rPr lang="it-IT" sz="3000">
                <a:solidFill>
                  <a:srgbClr val="000099"/>
                </a:solidFill>
              </a:rPr>
              <a:t> </a:t>
            </a:r>
            <a:r>
              <a:rPr lang="it-IT" sz="3000">
                <a:solidFill>
                  <a:srgbClr val="000099"/>
                </a:solidFill>
                <a:sym typeface="Symbol" charset="0"/>
              </a:rPr>
              <a:t></a:t>
            </a:r>
            <a:r>
              <a:rPr lang="it-IT" sz="3000" baseline="30000">
                <a:solidFill>
                  <a:srgbClr val="000099"/>
                </a:solidFill>
              </a:rPr>
              <a:t>-1</a:t>
            </a:r>
            <a:r>
              <a:rPr lang="it-IT" sz="3000">
                <a:solidFill>
                  <a:srgbClr val="000099"/>
                </a:solidFill>
              </a:rPr>
              <a:t>cm</a:t>
            </a:r>
            <a:r>
              <a:rPr lang="it-IT" sz="3000" baseline="30000">
                <a:solidFill>
                  <a:srgbClr val="000099"/>
                </a:solidFill>
              </a:rPr>
              <a:t>-1</a:t>
            </a:r>
            <a:r>
              <a:rPr lang="it-IT" sz="3000">
                <a:solidFill>
                  <a:srgbClr val="000099"/>
                </a:solidFill>
              </a:rPr>
              <a:t> a 18°C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26" name="Text Box 66"/>
          <p:cNvSpPr txBox="1">
            <a:spLocks noChangeArrowheads="1"/>
          </p:cNvSpPr>
          <p:nvPr/>
        </p:nvSpPr>
        <p:spPr bwMode="auto">
          <a:xfrm>
            <a:off x="5030788" y="6256339"/>
            <a:ext cx="39581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3000">
                <a:solidFill>
                  <a:srgbClr val="000099"/>
                </a:solidFill>
                <a:sym typeface="Symbol" charset="0"/>
              </a:rPr>
              <a:t></a:t>
            </a:r>
          </a:p>
        </p:txBody>
      </p:sp>
      <p:sp>
        <p:nvSpPr>
          <p:cNvPr id="15427" name="Text Box 67"/>
          <p:cNvSpPr txBox="1">
            <a:spLocks noChangeArrowheads="1"/>
          </p:cNvSpPr>
          <p:nvPr/>
        </p:nvSpPr>
        <p:spPr bwMode="auto">
          <a:xfrm>
            <a:off x="185738" y="7572375"/>
            <a:ext cx="4026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3000" b="1">
                <a:solidFill>
                  <a:srgbClr val="000099"/>
                </a:solidFill>
                <a:sym typeface="Symbol" charset="0"/>
              </a:rPr>
              <a:t></a:t>
            </a:r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5430838" y="8936038"/>
            <a:ext cx="4026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3000" b="1">
                <a:solidFill>
                  <a:srgbClr val="000099"/>
                </a:solidFill>
                <a:sym typeface="Symbol" charset="0"/>
              </a:rPr>
              <a:t></a:t>
            </a:r>
          </a:p>
        </p:txBody>
      </p:sp>
      <p:sp>
        <p:nvSpPr>
          <p:cNvPr id="15429" name="Line 69"/>
          <p:cNvSpPr>
            <a:spLocks noChangeShapeType="1"/>
          </p:cNvSpPr>
          <p:nvPr/>
        </p:nvSpPr>
        <p:spPr bwMode="auto">
          <a:xfrm>
            <a:off x="5495925" y="9456738"/>
            <a:ext cx="230188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2100263" y="10299700"/>
            <a:ext cx="4026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3000" b="1">
                <a:solidFill>
                  <a:srgbClr val="000099"/>
                </a:solidFill>
                <a:sym typeface="Symbol" charset="0"/>
              </a:rPr>
              <a:t></a:t>
            </a: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4843464" y="9580564"/>
            <a:ext cx="68480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3000" b="1">
                <a:solidFill>
                  <a:srgbClr val="003399"/>
                </a:solidFill>
                <a:sym typeface="Symbol" charset="0"/>
              </a:rPr>
              <a:t></a:t>
            </a:r>
            <a:r>
              <a:rPr lang="it-IT" b="1">
                <a:solidFill>
                  <a:srgbClr val="003399"/>
                </a:solidFill>
                <a:sym typeface="Symbol" charset="0"/>
              </a:rPr>
              <a:t> =   </a:t>
            </a:r>
            <a:endParaRPr lang="it-IT" b="1">
              <a:solidFill>
                <a:srgbClr val="003399"/>
              </a:solidFill>
            </a:endParaRPr>
          </a:p>
        </p:txBody>
      </p:sp>
      <p:sp>
        <p:nvSpPr>
          <p:cNvPr id="15433" name="Text Box 73"/>
          <p:cNvSpPr txBox="1">
            <a:spLocks noChangeArrowheads="1"/>
          </p:cNvSpPr>
          <p:nvPr/>
        </p:nvSpPr>
        <p:spPr bwMode="auto">
          <a:xfrm>
            <a:off x="5568951" y="9437689"/>
            <a:ext cx="240631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</a:rPr>
              <a:t>l </a:t>
            </a:r>
            <a:endParaRPr lang="it-IT" sz="2800" b="1">
              <a:solidFill>
                <a:srgbClr val="000099"/>
              </a:solidFill>
            </a:endParaRPr>
          </a:p>
        </p:txBody>
      </p:sp>
      <p:sp>
        <p:nvSpPr>
          <p:cNvPr id="15434" name="Text Box 74"/>
          <p:cNvSpPr txBox="1">
            <a:spLocks noChangeArrowheads="1"/>
          </p:cNvSpPr>
          <p:nvPr/>
        </p:nvSpPr>
        <p:spPr bwMode="auto">
          <a:xfrm>
            <a:off x="5534026" y="9799639"/>
            <a:ext cx="283461" cy="5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99"/>
                </a:solidFill>
                <a:sym typeface="Symbol" charset="0"/>
              </a:rPr>
              <a:t>s</a:t>
            </a:r>
            <a:r>
              <a:rPr lang="it-IT" sz="300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15435" name="Line 75"/>
          <p:cNvSpPr>
            <a:spLocks noChangeShapeType="1"/>
          </p:cNvSpPr>
          <p:nvPr/>
        </p:nvSpPr>
        <p:spPr bwMode="auto">
          <a:xfrm>
            <a:off x="5478464" y="9894888"/>
            <a:ext cx="433387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436" name="Text Box 76"/>
          <p:cNvSpPr txBox="1">
            <a:spLocks noChangeArrowheads="1"/>
          </p:cNvSpPr>
          <p:nvPr/>
        </p:nvSpPr>
        <p:spPr bwMode="auto">
          <a:xfrm>
            <a:off x="6232525" y="9510713"/>
            <a:ext cx="4026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3000" b="1">
                <a:solidFill>
                  <a:srgbClr val="000099"/>
                </a:solidFill>
                <a:sym typeface="Symbol" charset="0"/>
              </a:rPr>
              <a:t></a:t>
            </a:r>
          </a:p>
        </p:txBody>
      </p:sp>
      <p:sp>
        <p:nvSpPr>
          <p:cNvPr id="15437" name="Text Box 77"/>
          <p:cNvSpPr txBox="1">
            <a:spLocks noChangeArrowheads="1"/>
          </p:cNvSpPr>
          <p:nvPr/>
        </p:nvSpPr>
        <p:spPr bwMode="auto">
          <a:xfrm>
            <a:off x="6492875" y="9639301"/>
            <a:ext cx="12747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>
                <a:solidFill>
                  <a:srgbClr val="003399"/>
                </a:solidFill>
              </a:rPr>
              <a:t>=  K </a:t>
            </a:r>
            <a:r>
              <a:rPr lang="it-IT">
                <a:solidFill>
                  <a:srgbClr val="003399"/>
                </a:solidFill>
                <a:cs typeface="Times New Roman" charset="0"/>
              </a:rPr>
              <a:t> • </a:t>
            </a:r>
            <a:r>
              <a:rPr lang="it-IT">
                <a:solidFill>
                  <a:srgbClr val="003399"/>
                </a:solidFill>
                <a:cs typeface="Times New Roman" charset="0"/>
                <a:sym typeface="Symbol" charset="0"/>
              </a:rPr>
              <a:t></a:t>
            </a:r>
            <a:endParaRPr lang="it-IT">
              <a:solidFill>
                <a:srgbClr val="00339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444500" y="1119189"/>
            <a:ext cx="7200900" cy="9763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 Black"/>
                <a:ea typeface="Arial Black"/>
                <a:cs typeface="Arial Black"/>
              </a:rPr>
              <a:t>Peso Equivalente (pE)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31826" y="3235326"/>
            <a:ext cx="6797675" cy="5568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3000" b="1">
                <a:solidFill>
                  <a:srgbClr val="66FF33"/>
                </a:solidFill>
                <a:latin typeface="Comic Sans MS" charset="0"/>
              </a:rPr>
              <a:t>E' la quantità in peso di un elettrolita che, per completa dissociazione, libera ioni dei due segni aventi rispettivamente carica di +1 Faraday e -1 Faraday (Faraday = F, carica  di una mole di elettroni, uguale a  96.,500 coulomb).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325439" y="323852"/>
            <a:ext cx="7226300" cy="520699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 Black"/>
                <a:ea typeface="Arial Black"/>
                <a:cs typeface="Arial Black"/>
              </a:rPr>
              <a:t>Alcuni Pesi Equivalenti (pE)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50825" y="750889"/>
            <a:ext cx="4648170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FF6600"/>
                </a:solidFill>
                <a:latin typeface="Comic Sans MS" charset="0"/>
              </a:rPr>
              <a:t>1 F: carica di 1 mole di elettroni</a:t>
            </a: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28575" y="1143000"/>
            <a:ext cx="7867650" cy="82551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0801" y="1373189"/>
            <a:ext cx="3741972" cy="1720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FF66"/>
                </a:solidFill>
                <a:latin typeface="Comic Sans MS" charset="0"/>
              </a:rPr>
              <a:t>  KCl	   K</a:t>
            </a:r>
            <a:r>
              <a:rPr lang="it-IT" sz="2700" baseline="30000">
                <a:solidFill>
                  <a:srgbClr val="FFFF66"/>
                </a:solidFill>
                <a:latin typeface="Comic Sans MS" charset="0"/>
              </a:rPr>
              <a:t>+</a:t>
            </a:r>
            <a:r>
              <a:rPr lang="it-IT" sz="2700">
                <a:solidFill>
                  <a:srgbClr val="FFFF66"/>
                </a:solidFill>
                <a:latin typeface="Comic Sans MS" charset="0"/>
              </a:rPr>
              <a:t>     +    Cl</a:t>
            </a:r>
            <a:r>
              <a:rPr lang="it-IT" sz="2700" baseline="30000">
                <a:solidFill>
                  <a:srgbClr val="FFFF66"/>
                </a:solidFill>
                <a:latin typeface="Comic Sans MS" charset="0"/>
              </a:rPr>
              <a:t>-</a:t>
            </a: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r>
              <a:rPr lang="it-IT" sz="2200">
                <a:solidFill>
                  <a:srgbClr val="CCFFCC"/>
                </a:solidFill>
                <a:latin typeface="Comic Sans MS" charset="0"/>
              </a:rPr>
              <a:t>1 mole	 1 mole	  1 mole</a:t>
            </a: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pPr>
              <a:lnSpc>
                <a:spcPct val="70000"/>
              </a:lnSpc>
            </a:pP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pPr>
              <a:lnSpc>
                <a:spcPct val="70000"/>
              </a:lnSpc>
            </a:pPr>
            <a:endParaRPr lang="it-IT">
              <a:solidFill>
                <a:srgbClr val="FFFF66"/>
              </a:solidFill>
              <a:latin typeface="Comic Sans MS" charset="0"/>
            </a:endParaRPr>
          </a:p>
          <a:p>
            <a:pPr>
              <a:lnSpc>
                <a:spcPct val="7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1 mole KCl = 1 equivalente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921126" y="1317626"/>
            <a:ext cx="3927923" cy="1257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u="sng">
                <a:solidFill>
                  <a:srgbClr val="FFFF66"/>
                </a:solidFill>
                <a:latin typeface="Comic Sans MS" charset="0"/>
              </a:rPr>
              <a:t>Carica cationi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1 mole 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				elettroni</a:t>
            </a:r>
          </a:p>
          <a:p>
            <a:pPr>
              <a:lnSpc>
                <a:spcPct val="80000"/>
              </a:lnSpc>
            </a:pPr>
            <a:r>
              <a:rPr lang="it-IT" u="sng">
                <a:solidFill>
                  <a:srgbClr val="FFFF66"/>
                </a:solidFill>
                <a:latin typeface="Comic Sans MS" charset="0"/>
              </a:rPr>
              <a:t>Carica anioni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1 mole 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				elettroni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104776" y="2994026"/>
            <a:ext cx="7864475" cy="87313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3876675" y="1270002"/>
            <a:ext cx="0" cy="1433512"/>
          </a:xfrm>
          <a:prstGeom prst="line">
            <a:avLst/>
          </a:prstGeom>
          <a:noFill/>
          <a:ln w="88900" cmpd="tri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4938714" y="2538413"/>
            <a:ext cx="2668211" cy="3710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pE = peso formula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1914" y="3279775"/>
            <a:ext cx="4080005" cy="180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FF66"/>
                </a:solidFill>
                <a:latin typeface="Comic Sans MS" charset="0"/>
              </a:rPr>
              <a:t>BaCl</a:t>
            </a:r>
            <a:r>
              <a:rPr lang="it-IT" sz="2700" baseline="-25000">
                <a:solidFill>
                  <a:srgbClr val="FFFF66"/>
                </a:solidFill>
                <a:latin typeface="Comic Sans MS" charset="0"/>
              </a:rPr>
              <a:t>2</a:t>
            </a:r>
            <a:r>
              <a:rPr lang="it-IT" sz="2700">
                <a:solidFill>
                  <a:srgbClr val="FFFF66"/>
                </a:solidFill>
                <a:latin typeface="Comic Sans MS" charset="0"/>
              </a:rPr>
              <a:t>	  Ba</a:t>
            </a:r>
            <a:r>
              <a:rPr lang="it-IT" sz="2700" baseline="30000">
                <a:solidFill>
                  <a:srgbClr val="FFFF66"/>
                </a:solidFill>
                <a:latin typeface="Comic Sans MS" charset="0"/>
              </a:rPr>
              <a:t>2+</a:t>
            </a:r>
            <a:r>
              <a:rPr lang="it-IT" sz="2700">
                <a:solidFill>
                  <a:srgbClr val="FFFF66"/>
                </a:solidFill>
                <a:latin typeface="Comic Sans MS" charset="0"/>
              </a:rPr>
              <a:t>    +   2Cl</a:t>
            </a:r>
            <a:r>
              <a:rPr lang="it-IT" sz="2700" baseline="30000">
                <a:solidFill>
                  <a:srgbClr val="FFFF66"/>
                </a:solidFill>
                <a:latin typeface="Comic Sans MS" charset="0"/>
              </a:rPr>
              <a:t>-</a:t>
            </a: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r>
              <a:rPr lang="it-IT" sz="2200">
                <a:solidFill>
                  <a:srgbClr val="CCFFCC"/>
                </a:solidFill>
                <a:latin typeface="Comic Sans MS" charset="0"/>
              </a:rPr>
              <a:t>1 mole	 1 mole	  2 mole</a:t>
            </a: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pPr>
              <a:lnSpc>
                <a:spcPct val="130000"/>
              </a:lnSpc>
            </a:pP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r>
              <a:rPr lang="it-IT">
                <a:solidFill>
                  <a:srgbClr val="FFFF66"/>
                </a:solidFill>
                <a:latin typeface="Comic Sans MS" charset="0"/>
              </a:rPr>
              <a:t>1 mole BaCl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2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2 equivalente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3933825" y="3224215"/>
            <a:ext cx="3927923" cy="1257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u="sng">
                <a:solidFill>
                  <a:srgbClr val="FFFF66"/>
                </a:solidFill>
                <a:latin typeface="Comic Sans MS" charset="0"/>
              </a:rPr>
              <a:t>Carica cationi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2 mole 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				elettroni</a:t>
            </a:r>
          </a:p>
          <a:p>
            <a:pPr>
              <a:lnSpc>
                <a:spcPct val="80000"/>
              </a:lnSpc>
            </a:pPr>
            <a:r>
              <a:rPr lang="it-IT" u="sng">
                <a:solidFill>
                  <a:srgbClr val="FFFF66"/>
                </a:solidFill>
                <a:latin typeface="Comic Sans MS" charset="0"/>
              </a:rPr>
              <a:t>Carica anioni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2 mole 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				elettroni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117476" y="4972051"/>
            <a:ext cx="7864475" cy="85725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4600575" y="4530726"/>
            <a:ext cx="3244090" cy="3710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pE = 1/2 peso formula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3876675" y="3149601"/>
            <a:ext cx="0" cy="1431924"/>
          </a:xfrm>
          <a:prstGeom prst="line">
            <a:avLst/>
          </a:prstGeom>
          <a:noFill/>
          <a:ln w="88900" cmpd="tri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925514" y="1581150"/>
            <a:ext cx="550862" cy="0"/>
          </a:xfrm>
          <a:prstGeom prst="line">
            <a:avLst/>
          </a:prstGeom>
          <a:noFill/>
          <a:ln w="47625">
            <a:solidFill>
              <a:srgbClr val="FFFF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938214" y="3502025"/>
            <a:ext cx="549275" cy="0"/>
          </a:xfrm>
          <a:prstGeom prst="line">
            <a:avLst/>
          </a:prstGeom>
          <a:noFill/>
          <a:ln w="47625">
            <a:solidFill>
              <a:srgbClr val="FFFF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61914" y="5259388"/>
            <a:ext cx="4083913" cy="180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FF66"/>
                </a:solidFill>
                <a:latin typeface="Comic Sans MS" charset="0"/>
              </a:rPr>
              <a:t>FeCl</a:t>
            </a:r>
            <a:r>
              <a:rPr lang="it-IT" sz="2700" baseline="-25000">
                <a:solidFill>
                  <a:srgbClr val="FFFF66"/>
                </a:solidFill>
                <a:latin typeface="Comic Sans MS" charset="0"/>
              </a:rPr>
              <a:t>3</a:t>
            </a:r>
            <a:r>
              <a:rPr lang="it-IT" sz="2700">
                <a:solidFill>
                  <a:srgbClr val="FFFF66"/>
                </a:solidFill>
                <a:latin typeface="Comic Sans MS" charset="0"/>
              </a:rPr>
              <a:t>	  Fe</a:t>
            </a:r>
            <a:r>
              <a:rPr lang="it-IT" sz="2700" baseline="30000">
                <a:solidFill>
                  <a:srgbClr val="FFFF66"/>
                </a:solidFill>
                <a:latin typeface="Comic Sans MS" charset="0"/>
              </a:rPr>
              <a:t>3+</a:t>
            </a:r>
            <a:r>
              <a:rPr lang="it-IT" sz="2700">
                <a:solidFill>
                  <a:srgbClr val="FFFF66"/>
                </a:solidFill>
                <a:latin typeface="Comic Sans MS" charset="0"/>
              </a:rPr>
              <a:t>    +   3Cl</a:t>
            </a:r>
            <a:r>
              <a:rPr lang="it-IT" sz="2700" baseline="30000">
                <a:solidFill>
                  <a:srgbClr val="FFFF66"/>
                </a:solidFill>
                <a:latin typeface="Comic Sans MS" charset="0"/>
              </a:rPr>
              <a:t>-</a:t>
            </a: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r>
              <a:rPr lang="it-IT" sz="2200">
                <a:solidFill>
                  <a:srgbClr val="CCFFCC"/>
                </a:solidFill>
                <a:latin typeface="Comic Sans MS" charset="0"/>
              </a:rPr>
              <a:t>1 mole	 1 mole	  3 mole</a:t>
            </a: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pPr>
              <a:lnSpc>
                <a:spcPct val="130000"/>
              </a:lnSpc>
            </a:pP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r>
              <a:rPr lang="it-IT">
                <a:solidFill>
                  <a:srgbClr val="FFFF66"/>
                </a:solidFill>
                <a:latin typeface="Comic Sans MS" charset="0"/>
              </a:rPr>
              <a:t>1 mole FeCl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3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3 equivalente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3948114" y="5187952"/>
            <a:ext cx="3927923" cy="1257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u="sng">
                <a:solidFill>
                  <a:srgbClr val="FFFF66"/>
                </a:solidFill>
                <a:latin typeface="Comic Sans MS" charset="0"/>
              </a:rPr>
              <a:t>Carica cationi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3 mole 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				elettroni</a:t>
            </a:r>
          </a:p>
          <a:p>
            <a:pPr>
              <a:lnSpc>
                <a:spcPct val="80000"/>
              </a:lnSpc>
            </a:pPr>
            <a:r>
              <a:rPr lang="it-IT" u="sng">
                <a:solidFill>
                  <a:srgbClr val="FFFF66"/>
                </a:solidFill>
                <a:latin typeface="Comic Sans MS" charset="0"/>
              </a:rPr>
              <a:t>Carica anioni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3 mole 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				elettroni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27" name="AutoShape 19"/>
          <p:cNvSpPr>
            <a:spLocks noChangeArrowheads="1"/>
          </p:cNvSpPr>
          <p:nvPr/>
        </p:nvSpPr>
        <p:spPr bwMode="auto">
          <a:xfrm>
            <a:off x="117476" y="6951664"/>
            <a:ext cx="7864475" cy="85725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4600575" y="6496051"/>
            <a:ext cx="3244090" cy="3710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pE = 1/3 peso formula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3876675" y="5129216"/>
            <a:ext cx="0" cy="1431924"/>
          </a:xfrm>
          <a:prstGeom prst="line">
            <a:avLst/>
          </a:prstGeom>
          <a:noFill/>
          <a:ln w="88900" cmpd="tri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938214" y="5480050"/>
            <a:ext cx="549275" cy="0"/>
          </a:xfrm>
          <a:prstGeom prst="line">
            <a:avLst/>
          </a:prstGeom>
          <a:noFill/>
          <a:ln w="47625">
            <a:solidFill>
              <a:srgbClr val="FFFF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-44450" y="7181850"/>
            <a:ext cx="4519228" cy="1757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FFFF66"/>
                </a:solidFill>
                <a:latin typeface="Comic Sans MS" charset="0"/>
              </a:rPr>
              <a:t>Al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2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(SO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4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)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3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	2Al</a:t>
            </a:r>
            <a:r>
              <a:rPr lang="it-IT" baseline="30000">
                <a:solidFill>
                  <a:srgbClr val="FFFF66"/>
                </a:solidFill>
                <a:latin typeface="Comic Sans MS" charset="0"/>
              </a:rPr>
              <a:t>3+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+ 3SO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4</a:t>
            </a:r>
            <a:r>
              <a:rPr lang="it-IT" baseline="30000">
                <a:solidFill>
                  <a:srgbClr val="FFFF66"/>
                </a:solidFill>
                <a:latin typeface="Comic Sans MS" charset="0"/>
              </a:rPr>
              <a:t>2</a:t>
            </a:r>
            <a:r>
              <a:rPr lang="it-IT" sz="2700" baseline="30000">
                <a:solidFill>
                  <a:srgbClr val="FFFF66"/>
                </a:solidFill>
                <a:latin typeface="Comic Sans MS" charset="0"/>
              </a:rPr>
              <a:t>-</a:t>
            </a: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r>
              <a:rPr lang="it-IT" sz="2200">
                <a:solidFill>
                  <a:srgbClr val="CCFFCC"/>
                </a:solidFill>
                <a:latin typeface="Comic Sans MS" charset="0"/>
              </a:rPr>
              <a:t>1 mole	       2 mole   3 mole</a:t>
            </a: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pPr>
              <a:lnSpc>
                <a:spcPct val="130000"/>
              </a:lnSpc>
            </a:pP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r>
              <a:rPr lang="it-IT">
                <a:solidFill>
                  <a:srgbClr val="FFFF66"/>
                </a:solidFill>
                <a:latin typeface="Comic Sans MS" charset="0"/>
              </a:rPr>
              <a:t>1 mole Al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2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(SO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4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)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3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=6 equivalente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3935414" y="7051677"/>
            <a:ext cx="3927923" cy="1257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u="sng">
                <a:solidFill>
                  <a:srgbClr val="FFFF66"/>
                </a:solidFill>
                <a:latin typeface="Comic Sans MS" charset="0"/>
              </a:rPr>
              <a:t>Carica cationi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6 mole 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				elettroni</a:t>
            </a:r>
          </a:p>
          <a:p>
            <a:pPr>
              <a:lnSpc>
                <a:spcPct val="80000"/>
              </a:lnSpc>
            </a:pPr>
            <a:r>
              <a:rPr lang="it-IT" u="sng">
                <a:solidFill>
                  <a:srgbClr val="FFFF66"/>
                </a:solidFill>
                <a:latin typeface="Comic Sans MS" charset="0"/>
              </a:rPr>
              <a:t>Carica anioni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6 mole 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				elettroni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33" name="AutoShape 25"/>
          <p:cNvSpPr>
            <a:spLocks noChangeArrowheads="1"/>
          </p:cNvSpPr>
          <p:nvPr/>
        </p:nvSpPr>
        <p:spPr bwMode="auto">
          <a:xfrm>
            <a:off x="119063" y="8870951"/>
            <a:ext cx="7866062" cy="85725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4602163" y="8415338"/>
            <a:ext cx="3244090" cy="3710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pE = 1/6 peso formula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3878263" y="7048503"/>
            <a:ext cx="0" cy="1431924"/>
          </a:xfrm>
          <a:prstGeom prst="line">
            <a:avLst/>
          </a:prstGeom>
          <a:noFill/>
          <a:ln w="88900" cmpd="tri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1506539" y="7400925"/>
            <a:ext cx="384175" cy="0"/>
          </a:xfrm>
          <a:prstGeom prst="line">
            <a:avLst/>
          </a:prstGeom>
          <a:noFill/>
          <a:ln w="47625">
            <a:solidFill>
              <a:srgbClr val="FFFF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-58737" y="9134475"/>
            <a:ext cx="4590612" cy="1712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FFFF66"/>
                </a:solidFill>
                <a:latin typeface="Comic Sans MS" charset="0"/>
              </a:rPr>
              <a:t>Ti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3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(PO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4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)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4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	3Ti</a:t>
            </a:r>
            <a:r>
              <a:rPr lang="it-IT" baseline="30000">
                <a:solidFill>
                  <a:srgbClr val="FFFF66"/>
                </a:solidFill>
                <a:latin typeface="Comic Sans MS" charset="0"/>
              </a:rPr>
              <a:t>4+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+ 4PO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4</a:t>
            </a:r>
            <a:r>
              <a:rPr lang="it-IT" baseline="30000">
                <a:solidFill>
                  <a:srgbClr val="FFFF66"/>
                </a:solidFill>
                <a:latin typeface="Comic Sans MS" charset="0"/>
              </a:rPr>
              <a:t>3-</a:t>
            </a:r>
            <a:endParaRPr lang="it-IT">
              <a:solidFill>
                <a:srgbClr val="FFFF66"/>
              </a:solidFill>
              <a:latin typeface="Comic Sans MS" charset="0"/>
            </a:endParaRPr>
          </a:p>
          <a:p>
            <a:r>
              <a:rPr lang="it-IT" sz="2200">
                <a:solidFill>
                  <a:srgbClr val="CCFFCC"/>
                </a:solidFill>
                <a:latin typeface="Comic Sans MS" charset="0"/>
              </a:rPr>
              <a:t>1 mole	 3 mole	  4 mole</a:t>
            </a:r>
            <a:endParaRPr lang="it-IT" sz="2700">
              <a:solidFill>
                <a:srgbClr val="FFFF66"/>
              </a:solidFill>
              <a:latin typeface="Comic Sans MS" charset="0"/>
            </a:endParaRPr>
          </a:p>
          <a:p>
            <a:pPr>
              <a:lnSpc>
                <a:spcPct val="130000"/>
              </a:lnSpc>
            </a:pPr>
            <a:endParaRPr lang="it-IT">
              <a:solidFill>
                <a:srgbClr val="FFFF66"/>
              </a:solidFill>
              <a:latin typeface="Comic Sans MS" charset="0"/>
            </a:endParaRPr>
          </a:p>
          <a:p>
            <a:pPr>
              <a:lnSpc>
                <a:spcPct val="13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1 mole Ti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3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(PO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4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)</a:t>
            </a:r>
            <a:r>
              <a:rPr lang="it-IT" baseline="-25000">
                <a:solidFill>
                  <a:srgbClr val="FFFF66"/>
                </a:solidFill>
                <a:latin typeface="Comic Sans MS" charset="0"/>
              </a:rPr>
              <a:t>4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=12 equivalente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3938589" y="9031290"/>
            <a:ext cx="3927923" cy="1257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u="sng">
                <a:solidFill>
                  <a:srgbClr val="FFFF66"/>
                </a:solidFill>
                <a:latin typeface="Comic Sans MS" charset="0"/>
              </a:rPr>
              <a:t>Carica cationi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12 mole 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				elettroni</a:t>
            </a:r>
          </a:p>
          <a:p>
            <a:pPr>
              <a:lnSpc>
                <a:spcPct val="80000"/>
              </a:lnSpc>
            </a:pPr>
            <a:r>
              <a:rPr lang="it-IT" u="sng">
                <a:solidFill>
                  <a:srgbClr val="FFFF66"/>
                </a:solidFill>
                <a:latin typeface="Comic Sans MS" charset="0"/>
              </a:rPr>
              <a:t>Carica anioni</a:t>
            </a:r>
            <a:r>
              <a:rPr lang="it-IT">
                <a:solidFill>
                  <a:srgbClr val="FFFF66"/>
                </a:solidFill>
                <a:latin typeface="Comic Sans MS" charset="0"/>
              </a:rPr>
              <a:t> = 12 mole 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				elettroni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39" name="AutoShape 31"/>
          <p:cNvSpPr>
            <a:spLocks noChangeArrowheads="1"/>
          </p:cNvSpPr>
          <p:nvPr/>
        </p:nvSpPr>
        <p:spPr bwMode="auto">
          <a:xfrm>
            <a:off x="120650" y="10847388"/>
            <a:ext cx="7866063" cy="87312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4605339" y="10391774"/>
            <a:ext cx="3383801" cy="3710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>
                <a:solidFill>
                  <a:srgbClr val="FFFF66"/>
                </a:solidFill>
                <a:latin typeface="Comic Sans MS" charset="0"/>
              </a:rPr>
              <a:t>pE = 1/12 peso formula</a:t>
            </a:r>
            <a:endParaRPr lang="it-IT">
              <a:solidFill>
                <a:srgbClr val="FF6600"/>
              </a:solidFill>
              <a:latin typeface="Comic Sans MS" charset="0"/>
            </a:endParaRPr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>
            <a:off x="3867150" y="9024938"/>
            <a:ext cx="0" cy="1171575"/>
          </a:xfrm>
          <a:prstGeom prst="line">
            <a:avLst/>
          </a:prstGeom>
          <a:noFill/>
          <a:ln w="88900" cmpd="tri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>
            <a:off x="1300163" y="9267825"/>
            <a:ext cx="550862" cy="0"/>
          </a:xfrm>
          <a:prstGeom prst="line">
            <a:avLst/>
          </a:prstGeom>
          <a:noFill/>
          <a:ln w="47625">
            <a:solidFill>
              <a:srgbClr val="FFFF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 rot="21563723">
            <a:off x="1909764" y="2540001"/>
            <a:ext cx="455612" cy="311149"/>
          </a:xfrm>
          <a:prstGeom prst="rtTriangl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00100" y="350839"/>
            <a:ext cx="7200900" cy="648025"/>
          </a:xfrm>
          <a:prstGeom prst="rect">
            <a:avLst/>
          </a:prstGeom>
          <a:noFill/>
          <a:ln>
            <a:noFill/>
          </a:ln>
          <a:effectLst>
            <a:outerShdw blurRad="63500" dist="143684" dir="13500000" algn="ctr" rotWithShape="0">
              <a:srgbClr val="FFCCF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800" b="1">
                <a:solidFill>
                  <a:srgbClr val="006699"/>
                </a:solidFill>
                <a:latin typeface="Comic Sans MS" charset="0"/>
              </a:rPr>
              <a:t>Conducibilità Equivalente (</a:t>
            </a:r>
            <a:r>
              <a:rPr lang="it-IT" sz="3800" b="1">
                <a:solidFill>
                  <a:srgbClr val="006699"/>
                </a:solidFill>
                <a:latin typeface="Symbol" charset="0"/>
              </a:rPr>
              <a:t>L</a:t>
            </a:r>
            <a:r>
              <a:rPr lang="it-IT" sz="3800" b="1">
                <a:solidFill>
                  <a:srgbClr val="006699"/>
                </a:solidFill>
                <a:latin typeface="Comic Sans MS" charset="0"/>
              </a:rPr>
              <a:t>)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42888" y="982664"/>
            <a:ext cx="7543800" cy="1263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/>
            <a:r>
              <a:rPr lang="it-IT" sz="2600" u="sng">
                <a:solidFill>
                  <a:srgbClr val="2C5884"/>
                </a:solidFill>
                <a:latin typeface="Arial" charset="0"/>
              </a:rPr>
              <a:t>Conduttanza di quel volume di soluzione che contiene 1 equivalente, misurata tra due elettrodi paralleli collocati ad 1 cm di distanza.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763839" y="2252664"/>
            <a:ext cx="5202615" cy="5035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2C5884"/>
                </a:solidFill>
                <a:latin typeface="Arial" charset="0"/>
              </a:rPr>
              <a:t>Se la normalità della soluzione è</a:t>
            </a:r>
          </a:p>
          <a:p>
            <a:r>
              <a:rPr lang="it-IT" sz="2700" b="1">
                <a:solidFill>
                  <a:srgbClr val="2C5884"/>
                </a:solidFill>
                <a:latin typeface="Comic Sans MS" charset="0"/>
              </a:rPr>
              <a:t>N,</a:t>
            </a:r>
            <a:r>
              <a:rPr lang="it-IT" sz="2700">
                <a:solidFill>
                  <a:srgbClr val="2C5884"/>
                </a:solidFill>
                <a:latin typeface="Arial" charset="0"/>
              </a:rPr>
              <a:t> in 1000 cm</a:t>
            </a:r>
            <a:r>
              <a:rPr lang="it-IT" sz="2700" baseline="30000">
                <a:solidFill>
                  <a:srgbClr val="2C5884"/>
                </a:solidFill>
                <a:latin typeface="Arial" charset="0"/>
              </a:rPr>
              <a:t>3</a:t>
            </a:r>
            <a:r>
              <a:rPr lang="it-IT" sz="2700">
                <a:solidFill>
                  <a:srgbClr val="2C5884"/>
                </a:solidFill>
                <a:latin typeface="Arial" charset="0"/>
              </a:rPr>
              <a:t> sono contenuti </a:t>
            </a:r>
            <a:r>
              <a:rPr lang="it-IT" sz="2700" b="1">
                <a:solidFill>
                  <a:srgbClr val="2C5884"/>
                </a:solidFill>
                <a:latin typeface="Comic Sans MS" charset="0"/>
              </a:rPr>
              <a:t>N</a:t>
            </a:r>
            <a:endParaRPr lang="it-IT" sz="2700">
              <a:solidFill>
                <a:srgbClr val="2C5884"/>
              </a:solidFill>
              <a:latin typeface="Arial" charset="0"/>
            </a:endParaRPr>
          </a:p>
          <a:p>
            <a:r>
              <a:rPr lang="it-IT" sz="2700">
                <a:solidFill>
                  <a:srgbClr val="2C5884"/>
                </a:solidFill>
                <a:latin typeface="Arial" charset="0"/>
              </a:rPr>
              <a:t>equivalente.</a:t>
            </a:r>
          </a:p>
          <a:p>
            <a:r>
              <a:rPr lang="it-IT" sz="2700">
                <a:solidFill>
                  <a:srgbClr val="2C5884"/>
                </a:solidFill>
                <a:latin typeface="Arial" charset="0"/>
              </a:rPr>
              <a:t>1 equivalente è contenuto in:</a:t>
            </a:r>
          </a:p>
          <a:p>
            <a:pPr>
              <a:lnSpc>
                <a:spcPct val="160000"/>
              </a:lnSpc>
            </a:pPr>
            <a:r>
              <a:rPr lang="it-IT" sz="2800">
                <a:solidFill>
                  <a:srgbClr val="2C5884"/>
                </a:solidFill>
                <a:latin typeface="Arial" charset="0"/>
              </a:rPr>
              <a:t>	   </a:t>
            </a:r>
            <a:r>
              <a:rPr lang="it-IT" sz="2800" b="1">
                <a:solidFill>
                  <a:srgbClr val="2C5884"/>
                </a:solidFill>
                <a:latin typeface="Arial" charset="0"/>
              </a:rPr>
              <a:t>V</a:t>
            </a:r>
            <a:r>
              <a:rPr lang="it-IT" sz="2800">
                <a:solidFill>
                  <a:srgbClr val="2C5884"/>
                </a:solidFill>
                <a:latin typeface="Arial" charset="0"/>
              </a:rPr>
              <a:t> =			 cm</a:t>
            </a:r>
            <a:r>
              <a:rPr lang="it-IT" sz="2800" baseline="30000">
                <a:solidFill>
                  <a:srgbClr val="2C5884"/>
                </a:solidFill>
                <a:latin typeface="Arial" charset="0"/>
              </a:rPr>
              <a:t>3</a:t>
            </a:r>
            <a:endParaRPr lang="it-IT" sz="2800">
              <a:solidFill>
                <a:srgbClr val="2C5884"/>
              </a:solidFill>
              <a:latin typeface="Arial" charset="0"/>
            </a:endParaRPr>
          </a:p>
          <a:p>
            <a:pPr>
              <a:lnSpc>
                <a:spcPct val="160000"/>
              </a:lnSpc>
            </a:pPr>
            <a:r>
              <a:rPr lang="it-IT" sz="2800">
                <a:solidFill>
                  <a:srgbClr val="2C5884"/>
                </a:solidFill>
                <a:latin typeface="Arial" charset="0"/>
              </a:rPr>
              <a:t>Il volume del parallelepipedo è</a:t>
            </a:r>
          </a:p>
          <a:p>
            <a:pPr>
              <a:lnSpc>
                <a:spcPct val="150000"/>
              </a:lnSpc>
            </a:pPr>
            <a:r>
              <a:rPr lang="it-IT" sz="2800">
                <a:solidFill>
                  <a:srgbClr val="2C5884"/>
                </a:solidFill>
                <a:latin typeface="Arial" charset="0"/>
              </a:rPr>
              <a:t>	</a:t>
            </a:r>
            <a:r>
              <a:rPr lang="it-IT" sz="2800" b="1">
                <a:solidFill>
                  <a:srgbClr val="2C5884"/>
                </a:solidFill>
                <a:latin typeface="Arial" charset="0"/>
              </a:rPr>
              <a:t>V</a:t>
            </a:r>
            <a:r>
              <a:rPr lang="it-IT" sz="2800">
                <a:solidFill>
                  <a:srgbClr val="2C5884"/>
                </a:solidFill>
                <a:latin typeface="Arial" charset="0"/>
              </a:rPr>
              <a:t> = </a:t>
            </a:r>
            <a:r>
              <a:rPr lang="it-IT" sz="2800" b="1">
                <a:solidFill>
                  <a:srgbClr val="2C5884"/>
                </a:solidFill>
                <a:latin typeface="Arial" charset="0"/>
              </a:rPr>
              <a:t>S</a:t>
            </a:r>
            <a:r>
              <a:rPr lang="it-IT" sz="2800">
                <a:solidFill>
                  <a:srgbClr val="2C5884"/>
                </a:solidFill>
                <a:latin typeface="Arial" charset="0"/>
              </a:rPr>
              <a:t> • h =			  cm</a:t>
            </a:r>
            <a:r>
              <a:rPr lang="it-IT" sz="2800" baseline="30000">
                <a:solidFill>
                  <a:srgbClr val="2C5884"/>
                </a:solidFill>
                <a:latin typeface="Arial" charset="0"/>
              </a:rPr>
              <a:t>3</a:t>
            </a:r>
            <a:r>
              <a:rPr lang="it-IT" sz="2800">
                <a:solidFill>
                  <a:srgbClr val="2C5884"/>
                </a:solidFill>
                <a:latin typeface="Arial" charset="0"/>
              </a:rPr>
              <a:t> </a:t>
            </a:r>
          </a:p>
          <a:p>
            <a:pPr>
              <a:lnSpc>
                <a:spcPct val="140000"/>
              </a:lnSpc>
            </a:pPr>
            <a:r>
              <a:rPr lang="it-IT" sz="2800">
                <a:solidFill>
                  <a:srgbClr val="2C5884"/>
                </a:solidFill>
                <a:latin typeface="Arial" charset="0"/>
              </a:rPr>
              <a:t>Poiché h = 1 cm</a:t>
            </a:r>
          </a:p>
          <a:p>
            <a:pPr>
              <a:lnSpc>
                <a:spcPct val="170000"/>
              </a:lnSpc>
            </a:pPr>
            <a:r>
              <a:rPr lang="it-IT" sz="2800">
                <a:solidFill>
                  <a:srgbClr val="2C5884"/>
                </a:solidFill>
                <a:latin typeface="Arial" charset="0"/>
              </a:rPr>
              <a:t>	</a:t>
            </a:r>
            <a:r>
              <a:rPr lang="it-IT" sz="2800" b="1">
                <a:solidFill>
                  <a:srgbClr val="2C5884"/>
                </a:solidFill>
                <a:latin typeface="Arial" charset="0"/>
              </a:rPr>
              <a:t>S</a:t>
            </a:r>
            <a:r>
              <a:rPr lang="it-IT" sz="2800">
                <a:solidFill>
                  <a:srgbClr val="2C5884"/>
                </a:solidFill>
                <a:latin typeface="Arial" charset="0"/>
              </a:rPr>
              <a:t> =			  cm</a:t>
            </a:r>
            <a:r>
              <a:rPr lang="it-IT" sz="2800" baseline="30000">
                <a:solidFill>
                  <a:srgbClr val="2C5884"/>
                </a:solidFill>
                <a:latin typeface="Arial" charset="0"/>
              </a:rPr>
              <a:t>2</a:t>
            </a:r>
            <a:endParaRPr lang="it-IT" sz="2800">
              <a:solidFill>
                <a:srgbClr val="2C5884"/>
              </a:solidFill>
              <a:latin typeface="Arial" charset="0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-43434" y="7339015"/>
            <a:ext cx="8057707" cy="1679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/>
            <a:r>
              <a:rPr lang="it-IT" sz="2600">
                <a:solidFill>
                  <a:srgbClr val="2C5884"/>
                </a:solidFill>
                <a:latin typeface="Arial" charset="0"/>
              </a:rPr>
              <a:t>Si possono così costruire </a:t>
            </a:r>
            <a:r>
              <a:rPr lang="it-IT" sz="2600" b="1">
                <a:solidFill>
                  <a:srgbClr val="2C5884"/>
                </a:solidFill>
                <a:latin typeface="Arial" charset="0"/>
              </a:rPr>
              <a:t>S</a:t>
            </a:r>
            <a:r>
              <a:rPr lang="it-IT" sz="2600">
                <a:solidFill>
                  <a:srgbClr val="2C5884"/>
                </a:solidFill>
                <a:latin typeface="Arial" charset="0"/>
              </a:rPr>
              <a:t> cubi da 1 cm di spigolo. </a:t>
            </a:r>
          </a:p>
          <a:p>
            <a:pPr algn="just"/>
            <a:r>
              <a:rPr lang="it-IT" sz="2600">
                <a:solidFill>
                  <a:srgbClr val="2C5884"/>
                </a:solidFill>
                <a:latin typeface="Arial" charset="0"/>
              </a:rPr>
              <a:t>Ciascuno di essi ha per definizione una conduttanza</a:t>
            </a:r>
          </a:p>
          <a:p>
            <a:pPr algn="just"/>
            <a:r>
              <a:rPr lang="it-IT" sz="2600">
                <a:solidFill>
                  <a:srgbClr val="2C5884"/>
                </a:solidFill>
                <a:latin typeface="Arial" charset="0"/>
              </a:rPr>
              <a:t>pari a </a:t>
            </a:r>
            <a:r>
              <a:rPr lang="it-IT" sz="2600">
                <a:solidFill>
                  <a:srgbClr val="2C5884"/>
                </a:solidFill>
                <a:latin typeface="Arial" charset="0"/>
                <a:sym typeface="Symbol" charset="0"/>
              </a:rPr>
              <a:t></a:t>
            </a:r>
            <a:r>
              <a:rPr lang="it-IT" sz="2600">
                <a:solidFill>
                  <a:srgbClr val="2C5884"/>
                </a:solidFill>
                <a:latin typeface="Arial" charset="0"/>
              </a:rPr>
              <a:t>. La conducibilità equivalente è la conduttanza</a:t>
            </a:r>
          </a:p>
          <a:p>
            <a:pPr algn="just"/>
            <a:r>
              <a:rPr lang="it-IT" sz="2600">
                <a:solidFill>
                  <a:srgbClr val="2C5884"/>
                </a:solidFill>
                <a:latin typeface="Arial" charset="0"/>
              </a:rPr>
              <a:t>totale degli </a:t>
            </a:r>
            <a:r>
              <a:rPr lang="it-IT" sz="2600" b="1">
                <a:solidFill>
                  <a:srgbClr val="2C5884"/>
                </a:solidFill>
                <a:latin typeface="Arial" charset="0"/>
              </a:rPr>
              <a:t>S</a:t>
            </a:r>
            <a:r>
              <a:rPr lang="it-IT" sz="2600">
                <a:solidFill>
                  <a:srgbClr val="2C5884"/>
                </a:solidFill>
                <a:latin typeface="Arial" charset="0"/>
              </a:rPr>
              <a:t> cubetti, cioè</a:t>
            </a:r>
            <a:r>
              <a:rPr lang="it-IT" sz="2700">
                <a:solidFill>
                  <a:srgbClr val="2C5884"/>
                </a:solidFill>
                <a:latin typeface="Arial" charset="0"/>
              </a:rPr>
              <a:t>:</a:t>
            </a:r>
            <a:endParaRPr lang="it-IT" sz="2700">
              <a:solidFill>
                <a:srgbClr val="2C5884"/>
              </a:solidFill>
            </a:endParaRPr>
          </a:p>
        </p:txBody>
      </p:sp>
      <p:grpSp>
        <p:nvGrpSpPr>
          <p:cNvPr id="18439" name="Group 7"/>
          <p:cNvGrpSpPr>
            <a:grpSpLocks/>
          </p:cNvGrpSpPr>
          <p:nvPr/>
        </p:nvGrpSpPr>
        <p:grpSpPr bwMode="auto">
          <a:xfrm>
            <a:off x="350839" y="2513014"/>
            <a:ext cx="1549400" cy="4346575"/>
            <a:chOff x="432" y="2469"/>
            <a:chExt cx="1488" cy="4011"/>
          </a:xfrm>
        </p:grpSpPr>
        <p:sp>
          <p:nvSpPr>
            <p:cNvPr id="18440" name="AutoShape 8"/>
            <p:cNvSpPr>
              <a:spLocks noChangeArrowheads="1"/>
            </p:cNvSpPr>
            <p:nvPr/>
          </p:nvSpPr>
          <p:spPr bwMode="auto">
            <a:xfrm>
              <a:off x="432" y="6123"/>
              <a:ext cx="500" cy="357"/>
            </a:xfrm>
            <a:prstGeom prst="triangle">
              <a:avLst>
                <a:gd name="adj" fmla="val 98199"/>
              </a:avLst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41" name="AutoShape 9"/>
            <p:cNvSpPr>
              <a:spLocks noChangeArrowheads="1"/>
            </p:cNvSpPr>
            <p:nvPr/>
          </p:nvSpPr>
          <p:spPr bwMode="auto">
            <a:xfrm rot="16200000" flipH="1">
              <a:off x="-816" y="3717"/>
              <a:ext cx="3984" cy="1488"/>
            </a:xfrm>
            <a:prstGeom prst="parallelogram">
              <a:avLst>
                <a:gd name="adj" fmla="val 69365"/>
              </a:avLst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8442" name="AutoShape 10"/>
          <p:cNvSpPr>
            <a:spLocks noChangeArrowheads="1"/>
          </p:cNvSpPr>
          <p:nvPr/>
        </p:nvSpPr>
        <p:spPr bwMode="auto">
          <a:xfrm rot="16200000" flipH="1">
            <a:off x="-515937" y="3900489"/>
            <a:ext cx="4319588" cy="1550987"/>
          </a:xfrm>
          <a:prstGeom prst="parallelogram">
            <a:avLst>
              <a:gd name="adj" fmla="val 72154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lIns="62638" tIns="31319" rIns="62638" bIns="31319" anchor="ctr"/>
          <a:lstStyle/>
          <a:p>
            <a:pPr algn="ctr" defTabSz="627063"/>
            <a:endParaRPr lang="it-IT" sz="2800">
              <a:latin typeface="Arial" charset="0"/>
            </a:endParaRPr>
          </a:p>
        </p:txBody>
      </p:sp>
      <p:sp>
        <p:nvSpPr>
          <p:cNvPr id="18443" name="AutoShape 11"/>
          <p:cNvSpPr>
            <a:spLocks noChangeArrowheads="1"/>
          </p:cNvSpPr>
          <p:nvPr/>
        </p:nvSpPr>
        <p:spPr bwMode="auto">
          <a:xfrm rot="16200000" flipH="1">
            <a:off x="628651" y="3579813"/>
            <a:ext cx="887412" cy="411163"/>
          </a:xfrm>
          <a:prstGeom prst="parallelogram">
            <a:avLst>
              <a:gd name="adj" fmla="val 71833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358776" y="3667126"/>
            <a:ext cx="495300" cy="56832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350839" y="4238625"/>
            <a:ext cx="500062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46" name="AutoShape 14"/>
          <p:cNvSpPr>
            <a:spLocks noChangeArrowheads="1"/>
          </p:cNvSpPr>
          <p:nvPr/>
        </p:nvSpPr>
        <p:spPr bwMode="auto">
          <a:xfrm rot="10800000">
            <a:off x="319088" y="3352801"/>
            <a:ext cx="939800" cy="314326"/>
          </a:xfrm>
          <a:prstGeom prst="parallelogram">
            <a:avLst>
              <a:gd name="adj" fmla="val 140539"/>
            </a:avLst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361951" y="3652839"/>
            <a:ext cx="50006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750888" y="3352802"/>
            <a:ext cx="0" cy="593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flipH="1">
            <a:off x="355601" y="3929064"/>
            <a:ext cx="388938" cy="296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>
            <a:off x="744539" y="3929063"/>
            <a:ext cx="1174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845955" y="3497264"/>
            <a:ext cx="465505" cy="586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1700"/>
              <a:t>1</a:t>
            </a:r>
          </a:p>
          <a:p>
            <a:pPr algn="ctr"/>
            <a:r>
              <a:rPr lang="it-IT" sz="1700"/>
              <a:t>cm</a:t>
            </a:r>
            <a:r>
              <a:rPr lang="it-IT" sz="1700" baseline="30000"/>
              <a:t>2</a:t>
            </a:r>
            <a:endParaRPr lang="it-IT" sz="1700"/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1592361" y="4467225"/>
            <a:ext cx="417319" cy="586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3400" b="1">
                <a:solidFill>
                  <a:srgbClr val="000066"/>
                </a:solidFill>
                <a:latin typeface="Arial" charset="0"/>
              </a:rPr>
              <a:t>S</a:t>
            </a:r>
            <a:endParaRPr lang="it-IT" sz="29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8453" name="AutoShape 21"/>
          <p:cNvSpPr>
            <a:spLocks noChangeArrowheads="1"/>
          </p:cNvSpPr>
          <p:nvPr/>
        </p:nvSpPr>
        <p:spPr bwMode="auto">
          <a:xfrm rot="19675593">
            <a:off x="1925638" y="2343152"/>
            <a:ext cx="455612" cy="309563"/>
          </a:xfrm>
          <a:prstGeom prst="rtTriangle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246064" y="6972300"/>
            <a:ext cx="700087" cy="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176213" y="6951663"/>
            <a:ext cx="965200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000099"/>
                </a:solidFill>
                <a:latin typeface="Comic Sans MS" charset="0"/>
              </a:rPr>
              <a:t>1 cm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4941888" y="3879852"/>
            <a:ext cx="925296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2C5884"/>
                </a:solidFill>
                <a:latin typeface="Arial" charset="0"/>
              </a:rPr>
              <a:t>1000</a:t>
            </a:r>
            <a:endParaRPr lang="it-IT" sz="3400">
              <a:solidFill>
                <a:srgbClr val="2C5884"/>
              </a:solidFill>
            </a:endParaRPr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>
            <a:off x="4722814" y="4397376"/>
            <a:ext cx="1300162" cy="0"/>
          </a:xfrm>
          <a:prstGeom prst="line">
            <a:avLst/>
          </a:prstGeom>
          <a:noFill/>
          <a:ln w="47625">
            <a:solidFill>
              <a:srgbClr val="2C588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5191125" y="4378326"/>
            <a:ext cx="418421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>
                <a:solidFill>
                  <a:srgbClr val="2C5884"/>
                </a:solidFill>
                <a:latin typeface="Comic Sans MS" charset="0"/>
              </a:rPr>
              <a:t>N</a:t>
            </a:r>
            <a:endParaRPr lang="it-IT" sz="3400">
              <a:solidFill>
                <a:srgbClr val="2C5884"/>
              </a:solidFill>
            </a:endParaRP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5618163" y="5232401"/>
            <a:ext cx="925296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2C5884"/>
                </a:solidFill>
                <a:latin typeface="Arial" charset="0"/>
              </a:rPr>
              <a:t>1000</a:t>
            </a:r>
            <a:endParaRPr lang="it-IT" sz="3400">
              <a:solidFill>
                <a:srgbClr val="2C5884"/>
              </a:solidFill>
            </a:endParaRPr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5370513" y="5654675"/>
            <a:ext cx="1300162" cy="0"/>
          </a:xfrm>
          <a:prstGeom prst="line">
            <a:avLst/>
          </a:prstGeom>
          <a:noFill/>
          <a:ln w="47625">
            <a:solidFill>
              <a:srgbClr val="2C588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5867401" y="5691188"/>
            <a:ext cx="418421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>
                <a:solidFill>
                  <a:srgbClr val="2C5884"/>
                </a:solidFill>
                <a:latin typeface="Comic Sans MS" charset="0"/>
              </a:rPr>
              <a:t>N</a:t>
            </a:r>
            <a:endParaRPr lang="it-IT" sz="3400">
              <a:solidFill>
                <a:srgbClr val="2C5884"/>
              </a:solidFill>
            </a:endParaRPr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4344988" y="6513514"/>
            <a:ext cx="925296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2C5884"/>
                </a:solidFill>
                <a:latin typeface="Arial" charset="0"/>
              </a:rPr>
              <a:t>1000</a:t>
            </a:r>
            <a:endParaRPr lang="it-IT" sz="3400">
              <a:solidFill>
                <a:srgbClr val="2C5884"/>
              </a:solidFill>
            </a:endParaRPr>
          </a:p>
        </p:txBody>
      </p:sp>
      <p:sp>
        <p:nvSpPr>
          <p:cNvPr id="18463" name="Line 31"/>
          <p:cNvSpPr>
            <a:spLocks noChangeShapeType="1"/>
          </p:cNvSpPr>
          <p:nvPr/>
        </p:nvSpPr>
        <p:spPr bwMode="auto">
          <a:xfrm>
            <a:off x="4141788" y="7016750"/>
            <a:ext cx="1300162" cy="0"/>
          </a:xfrm>
          <a:prstGeom prst="line">
            <a:avLst/>
          </a:prstGeom>
          <a:noFill/>
          <a:ln w="47625">
            <a:solidFill>
              <a:srgbClr val="2C588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4606926" y="6986588"/>
            <a:ext cx="418421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>
                <a:solidFill>
                  <a:srgbClr val="2C5884"/>
                </a:solidFill>
                <a:latin typeface="Comic Sans MS" charset="0"/>
              </a:rPr>
              <a:t>N</a:t>
            </a:r>
            <a:endParaRPr lang="it-IT" sz="3400">
              <a:solidFill>
                <a:srgbClr val="2C5884"/>
              </a:solidFill>
            </a:endParaRPr>
          </a:p>
        </p:txBody>
      </p:sp>
      <p:grpSp>
        <p:nvGrpSpPr>
          <p:cNvPr id="18465" name="Group 33"/>
          <p:cNvGrpSpPr>
            <a:grpSpLocks/>
          </p:cNvGrpSpPr>
          <p:nvPr/>
        </p:nvGrpSpPr>
        <p:grpSpPr bwMode="auto">
          <a:xfrm>
            <a:off x="458789" y="8980503"/>
            <a:ext cx="3650167" cy="892785"/>
            <a:chOff x="528" y="8280"/>
            <a:chExt cx="3503" cy="823"/>
          </a:xfrm>
        </p:grpSpPr>
        <p:sp>
          <p:nvSpPr>
            <p:cNvPr id="18466" name="Text Box 34"/>
            <p:cNvSpPr txBox="1">
              <a:spLocks noChangeArrowheads="1"/>
            </p:cNvSpPr>
            <p:nvPr/>
          </p:nvSpPr>
          <p:spPr bwMode="auto">
            <a:xfrm>
              <a:off x="2442" y="8280"/>
              <a:ext cx="824" cy="4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29392" tIns="14695" rIns="29392" bIns="14695">
              <a:spAutoFit/>
            </a:bodyPr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800">
                  <a:solidFill>
                    <a:srgbClr val="2C5884"/>
                  </a:solidFill>
                  <a:latin typeface="Arial" charset="0"/>
                </a:rPr>
                <a:t>1000</a:t>
              </a:r>
              <a:endParaRPr lang="it-IT" sz="3400">
                <a:solidFill>
                  <a:srgbClr val="2C5884"/>
                </a:solidFill>
              </a:endParaRPr>
            </a:p>
          </p:txBody>
        </p:sp>
        <p:grpSp>
          <p:nvGrpSpPr>
            <p:cNvPr id="18467" name="Group 35"/>
            <p:cNvGrpSpPr>
              <a:grpSpLocks/>
            </p:cNvGrpSpPr>
            <p:nvPr/>
          </p:nvGrpSpPr>
          <p:grpSpPr bwMode="auto">
            <a:xfrm>
              <a:off x="528" y="8416"/>
              <a:ext cx="3503" cy="687"/>
              <a:chOff x="528" y="8596"/>
              <a:chExt cx="3503" cy="687"/>
            </a:xfrm>
          </p:grpSpPr>
          <p:sp>
            <p:nvSpPr>
              <p:cNvPr id="18468" name="Text Box 36"/>
              <p:cNvSpPr txBox="1">
                <a:spLocks noChangeArrowheads="1"/>
              </p:cNvSpPr>
              <p:nvPr/>
            </p:nvSpPr>
            <p:spPr bwMode="auto">
              <a:xfrm>
                <a:off x="528" y="8596"/>
                <a:ext cx="3503" cy="4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9392" tIns="14695" rIns="29392" bIns="14695">
                <a:spAutoFit/>
              </a:bodyPr>
              <a:lstStyle>
                <a:lvl1pPr defTabSz="6270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312738" defTabSz="6270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627063" defTabSz="6270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938213" defTabSz="6270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252538" defTabSz="6270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709738" defTabSz="627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166938" defTabSz="627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624138" defTabSz="627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081338" defTabSz="627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2800">
                    <a:solidFill>
                      <a:srgbClr val="2C5884"/>
                    </a:solidFill>
                    <a:latin typeface="Symbol" charset="0"/>
                  </a:rPr>
                  <a:t>L</a:t>
                </a:r>
                <a:r>
                  <a:rPr lang="it-IT" sz="2800">
                    <a:solidFill>
                      <a:srgbClr val="2C5884"/>
                    </a:solidFill>
                    <a:latin typeface="Arial" charset="0"/>
                  </a:rPr>
                  <a:t>  =  </a:t>
                </a:r>
                <a:r>
                  <a:rPr lang="it-IT" sz="2800" b="1">
                    <a:solidFill>
                      <a:srgbClr val="2C5884"/>
                    </a:solidFill>
                    <a:latin typeface="Arial" charset="0"/>
                  </a:rPr>
                  <a:t>S</a:t>
                </a:r>
                <a:r>
                  <a:rPr lang="it-IT" sz="3200">
                    <a:solidFill>
                      <a:srgbClr val="2C5884"/>
                    </a:solidFill>
                    <a:latin typeface="Arial" charset="0"/>
                    <a:sym typeface="Symbol" charset="0"/>
                  </a:rPr>
                  <a:t></a:t>
                </a:r>
                <a:r>
                  <a:rPr lang="it-IT" sz="2800">
                    <a:solidFill>
                      <a:srgbClr val="2C5884"/>
                    </a:solidFill>
                    <a:latin typeface="Arial" charset="0"/>
                  </a:rPr>
                  <a:t>  = 			 </a:t>
                </a:r>
                <a:r>
                  <a:rPr lang="it-IT" sz="3200">
                    <a:solidFill>
                      <a:srgbClr val="2C5884"/>
                    </a:solidFill>
                    <a:latin typeface="Arial" charset="0"/>
                    <a:sym typeface="Symbol" charset="0"/>
                  </a:rPr>
                  <a:t></a:t>
                </a:r>
                <a:r>
                  <a:rPr lang="it-IT" sz="2800">
                    <a:solidFill>
                      <a:srgbClr val="2C5884"/>
                    </a:solidFill>
                    <a:latin typeface="Arial" charset="0"/>
                  </a:rPr>
                  <a:t> 	</a:t>
                </a:r>
              </a:p>
            </p:txBody>
          </p:sp>
          <p:sp>
            <p:nvSpPr>
              <p:cNvPr id="18469" name="Line 37"/>
              <p:cNvSpPr>
                <a:spLocks noChangeShapeType="1"/>
              </p:cNvSpPr>
              <p:nvPr/>
            </p:nvSpPr>
            <p:spPr bwMode="auto">
              <a:xfrm>
                <a:off x="2232" y="8862"/>
                <a:ext cx="1248" cy="0"/>
              </a:xfrm>
              <a:prstGeom prst="line">
                <a:avLst/>
              </a:prstGeom>
              <a:noFill/>
              <a:ln w="47625">
                <a:solidFill>
                  <a:srgbClr val="2C5884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9392" tIns="14695" rIns="29392" bIns="14695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18470" name="Text Box 38"/>
              <p:cNvSpPr txBox="1">
                <a:spLocks noChangeArrowheads="1"/>
              </p:cNvSpPr>
              <p:nvPr/>
            </p:nvSpPr>
            <p:spPr bwMode="auto">
              <a:xfrm>
                <a:off x="2682" y="8858"/>
                <a:ext cx="337" cy="4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9392" tIns="14695" rIns="29392" bIns="14695">
                <a:spAutoFit/>
              </a:bodyPr>
              <a:lstStyle>
                <a:lvl1pPr defTabSz="6270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312738" defTabSz="6270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627063" defTabSz="6270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938213" defTabSz="6270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252538" defTabSz="6270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709738" defTabSz="627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166938" defTabSz="627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624138" defTabSz="627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081338" defTabSz="6270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2800" b="1">
                    <a:solidFill>
                      <a:srgbClr val="2C5884"/>
                    </a:solidFill>
                    <a:latin typeface="Comic Sans MS" charset="0"/>
                  </a:rPr>
                  <a:t>N</a:t>
                </a:r>
                <a:endParaRPr lang="it-IT" sz="3400">
                  <a:solidFill>
                    <a:srgbClr val="2C5884"/>
                  </a:solidFill>
                </a:endParaRPr>
              </a:p>
            </p:txBody>
          </p:sp>
        </p:grpSp>
      </p:grp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458789" y="9991726"/>
            <a:ext cx="1125537" cy="494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547" tIns="31314" rIns="62547" bIns="31314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2C5884"/>
                </a:solidFill>
                <a:latin typeface="Symbol" charset="0"/>
              </a:rPr>
              <a:t>[L]</a:t>
            </a:r>
            <a:r>
              <a:rPr lang="it-IT" sz="2800">
                <a:solidFill>
                  <a:srgbClr val="2C5884"/>
                </a:solidFill>
                <a:latin typeface="Arial" charset="0"/>
              </a:rPr>
              <a:t>  =</a:t>
            </a:r>
          </a:p>
        </p:txBody>
      </p:sp>
      <p:sp>
        <p:nvSpPr>
          <p:cNvPr id="18473" name="Line 41"/>
          <p:cNvSpPr>
            <a:spLocks noChangeShapeType="1"/>
          </p:cNvSpPr>
          <p:nvPr/>
        </p:nvSpPr>
        <p:spPr bwMode="auto">
          <a:xfrm>
            <a:off x="1436689" y="10236199"/>
            <a:ext cx="617537" cy="0"/>
          </a:xfrm>
          <a:prstGeom prst="line">
            <a:avLst/>
          </a:prstGeom>
          <a:noFill/>
          <a:ln w="47625">
            <a:solidFill>
              <a:srgbClr val="2C588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1296" tIns="45707" rIns="91296" bIns="45707">
            <a:spAutoFit/>
          </a:bodyPr>
          <a:lstStyle/>
          <a:p>
            <a:endParaRPr lang="it-IT"/>
          </a:p>
        </p:txBody>
      </p:sp>
      <p:sp>
        <p:nvSpPr>
          <p:cNvPr id="18474" name="Rectangle 42"/>
          <p:cNvSpPr>
            <a:spLocks noChangeArrowheads="1"/>
          </p:cNvSpPr>
          <p:nvPr/>
        </p:nvSpPr>
        <p:spPr bwMode="auto">
          <a:xfrm>
            <a:off x="1477963" y="9632951"/>
            <a:ext cx="822325" cy="555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547" tIns="31314" rIns="62547" bIns="31314">
            <a:spAutoFit/>
          </a:bodyPr>
          <a:lstStyle/>
          <a:p>
            <a:pPr defTabSz="627063"/>
            <a:r>
              <a:rPr lang="it-IT" sz="3200">
                <a:solidFill>
                  <a:srgbClr val="2C5884"/>
                </a:solidFill>
                <a:latin typeface="Arial" charset="0"/>
                <a:sym typeface="Symbol" charset="0"/>
              </a:rPr>
              <a:t>[]</a:t>
            </a:r>
          </a:p>
        </p:txBody>
      </p:sp>
      <p:sp>
        <p:nvSpPr>
          <p:cNvPr id="18475" name="Rectangle 43"/>
          <p:cNvSpPr>
            <a:spLocks noChangeArrowheads="1"/>
          </p:cNvSpPr>
          <p:nvPr/>
        </p:nvSpPr>
        <p:spPr bwMode="auto">
          <a:xfrm>
            <a:off x="1428751" y="10234614"/>
            <a:ext cx="822325" cy="494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547" tIns="31314" rIns="62547" bIns="31314">
            <a:spAutoFit/>
          </a:bodyPr>
          <a:lstStyle/>
          <a:p>
            <a:pPr defTabSz="627063"/>
            <a:r>
              <a:rPr lang="it-IT" sz="2800">
                <a:solidFill>
                  <a:srgbClr val="2C5884"/>
                </a:solidFill>
                <a:latin typeface="Arial" charset="0"/>
                <a:sym typeface="Symbol" charset="0"/>
              </a:rPr>
              <a:t>[</a:t>
            </a:r>
            <a:r>
              <a:rPr lang="it-IT" sz="2800" b="1">
                <a:solidFill>
                  <a:srgbClr val="2C5884"/>
                </a:solidFill>
                <a:latin typeface="Comic Sans MS" charset="0"/>
                <a:sym typeface="Symbol" charset="0"/>
              </a:rPr>
              <a:t>N</a:t>
            </a:r>
            <a:r>
              <a:rPr lang="it-IT" sz="2800">
                <a:solidFill>
                  <a:srgbClr val="2C5884"/>
                </a:solidFill>
                <a:latin typeface="Arial" charset="0"/>
                <a:sym typeface="Symbol" charset="0"/>
              </a:rPr>
              <a:t>]</a:t>
            </a:r>
          </a:p>
        </p:txBody>
      </p:sp>
      <p:sp>
        <p:nvSpPr>
          <p:cNvPr id="18476" name="Text Box 44"/>
          <p:cNvSpPr txBox="1">
            <a:spLocks noChangeArrowheads="1"/>
          </p:cNvSpPr>
          <p:nvPr/>
        </p:nvSpPr>
        <p:spPr bwMode="auto">
          <a:xfrm>
            <a:off x="2100263" y="9993314"/>
            <a:ext cx="1123950" cy="494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547" tIns="31314" rIns="62547" bIns="31314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2C5884"/>
                </a:solidFill>
                <a:latin typeface="Arial" charset="0"/>
              </a:rPr>
              <a:t>=</a:t>
            </a:r>
          </a:p>
        </p:txBody>
      </p:sp>
      <p:sp>
        <p:nvSpPr>
          <p:cNvPr id="18477" name="Line 45"/>
          <p:cNvSpPr>
            <a:spLocks noChangeShapeType="1"/>
          </p:cNvSpPr>
          <p:nvPr/>
        </p:nvSpPr>
        <p:spPr bwMode="auto">
          <a:xfrm>
            <a:off x="2482850" y="10226676"/>
            <a:ext cx="1298575" cy="0"/>
          </a:xfrm>
          <a:prstGeom prst="line">
            <a:avLst/>
          </a:prstGeom>
          <a:noFill/>
          <a:ln w="47625">
            <a:solidFill>
              <a:srgbClr val="2C588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1296" tIns="45707" rIns="91296" bIns="45707">
            <a:spAutoFit/>
          </a:bodyPr>
          <a:lstStyle/>
          <a:p>
            <a:endParaRPr lang="it-IT"/>
          </a:p>
        </p:txBody>
      </p:sp>
      <p:sp>
        <p:nvSpPr>
          <p:cNvPr id="18478" name="Rectangle 46"/>
          <p:cNvSpPr>
            <a:spLocks noChangeArrowheads="1"/>
          </p:cNvSpPr>
          <p:nvPr/>
        </p:nvSpPr>
        <p:spPr bwMode="auto">
          <a:xfrm>
            <a:off x="2457450" y="9755188"/>
            <a:ext cx="1543050" cy="494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547" tIns="31314" rIns="62547" bIns="31314">
            <a:spAutoFit/>
          </a:bodyPr>
          <a:lstStyle/>
          <a:p>
            <a:pPr defTabSz="627063"/>
            <a:r>
              <a:rPr lang="it-IT" sz="2800">
                <a:solidFill>
                  <a:srgbClr val="2C5884"/>
                </a:solidFill>
                <a:latin typeface="Arial" charset="0"/>
                <a:sym typeface="Symbol" charset="0"/>
              </a:rPr>
              <a:t></a:t>
            </a:r>
            <a:r>
              <a:rPr lang="it-IT" sz="2800" baseline="30000">
                <a:solidFill>
                  <a:srgbClr val="2C5884"/>
                </a:solidFill>
                <a:latin typeface="Arial" charset="0"/>
                <a:sym typeface="Symbol" charset="0"/>
              </a:rPr>
              <a:t>-1</a:t>
            </a:r>
            <a:r>
              <a:rPr lang="it-IT" sz="2800">
                <a:solidFill>
                  <a:srgbClr val="2C5884"/>
                </a:solidFill>
                <a:latin typeface="Arial" charset="0"/>
                <a:sym typeface="Symbol" charset="0"/>
              </a:rPr>
              <a:t> cm</a:t>
            </a:r>
            <a:r>
              <a:rPr lang="it-IT" sz="2800" baseline="30000">
                <a:solidFill>
                  <a:srgbClr val="2C5884"/>
                </a:solidFill>
                <a:latin typeface="Arial" charset="0"/>
                <a:sym typeface="Symbol" charset="0"/>
              </a:rPr>
              <a:t>-1</a:t>
            </a:r>
            <a:endParaRPr lang="it-IT" sz="2800">
              <a:solidFill>
                <a:srgbClr val="2C5884"/>
              </a:solidFill>
              <a:latin typeface="Arial" charset="0"/>
              <a:sym typeface="Symbol" charset="0"/>
            </a:endParaRPr>
          </a:p>
        </p:txBody>
      </p:sp>
      <p:sp>
        <p:nvSpPr>
          <p:cNvPr id="18479" name="Rectangle 47"/>
          <p:cNvSpPr>
            <a:spLocks noChangeArrowheads="1"/>
          </p:cNvSpPr>
          <p:nvPr/>
        </p:nvSpPr>
        <p:spPr bwMode="auto">
          <a:xfrm>
            <a:off x="2500314" y="10210801"/>
            <a:ext cx="1252537" cy="494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547" tIns="31314" rIns="62547" bIns="31314">
            <a:spAutoFit/>
          </a:bodyPr>
          <a:lstStyle/>
          <a:p>
            <a:pPr defTabSz="627063"/>
            <a:r>
              <a:rPr lang="it-IT" sz="2800">
                <a:solidFill>
                  <a:srgbClr val="2C5884"/>
                </a:solidFill>
                <a:latin typeface="Arial" charset="0"/>
                <a:sym typeface="Symbol" charset="0"/>
              </a:rPr>
              <a:t>1/cm</a:t>
            </a:r>
            <a:r>
              <a:rPr lang="it-IT" sz="2800" baseline="30000">
                <a:solidFill>
                  <a:srgbClr val="2C5884"/>
                </a:solidFill>
                <a:latin typeface="Arial" charset="0"/>
                <a:sym typeface="Symbol" charset="0"/>
              </a:rPr>
              <a:t>3</a:t>
            </a:r>
            <a:endParaRPr lang="it-IT" sz="2800">
              <a:solidFill>
                <a:srgbClr val="2C5884"/>
              </a:solidFill>
              <a:latin typeface="Arial" charset="0"/>
              <a:sym typeface="Symbol" charset="0"/>
            </a:endParaRPr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3827464" y="9993314"/>
            <a:ext cx="1125537" cy="494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547" tIns="31314" rIns="62547" bIns="31314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2C5884"/>
                </a:solidFill>
                <a:latin typeface="Arial" charset="0"/>
              </a:rPr>
              <a:t>=</a:t>
            </a:r>
          </a:p>
        </p:txBody>
      </p:sp>
      <p:sp>
        <p:nvSpPr>
          <p:cNvPr id="18481" name="Rectangle 49"/>
          <p:cNvSpPr>
            <a:spLocks noChangeArrowheads="1"/>
          </p:cNvSpPr>
          <p:nvPr/>
        </p:nvSpPr>
        <p:spPr bwMode="auto">
          <a:xfrm>
            <a:off x="4160838" y="9993314"/>
            <a:ext cx="1790700" cy="494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547" tIns="31314" rIns="62547" bIns="31314">
            <a:spAutoFit/>
          </a:bodyPr>
          <a:lstStyle/>
          <a:p>
            <a:pPr defTabSz="627063"/>
            <a:r>
              <a:rPr lang="it-IT" sz="2800">
                <a:solidFill>
                  <a:srgbClr val="2C5884"/>
                </a:solidFill>
                <a:latin typeface="Arial" charset="0"/>
                <a:sym typeface="Symbol" charset="0"/>
              </a:rPr>
              <a:t></a:t>
            </a:r>
            <a:r>
              <a:rPr lang="it-IT" sz="2800" baseline="30000">
                <a:solidFill>
                  <a:srgbClr val="2C5884"/>
                </a:solidFill>
                <a:latin typeface="Arial" charset="0"/>
                <a:sym typeface="Symbol" charset="0"/>
              </a:rPr>
              <a:t>-1</a:t>
            </a:r>
            <a:r>
              <a:rPr lang="it-IT" sz="2800">
                <a:solidFill>
                  <a:srgbClr val="2C5884"/>
                </a:solidFill>
                <a:latin typeface="Arial" charset="0"/>
                <a:sym typeface="Symbol" charset="0"/>
              </a:rPr>
              <a:t> cm</a:t>
            </a:r>
            <a:r>
              <a:rPr lang="it-IT" sz="2800" baseline="30000">
                <a:solidFill>
                  <a:srgbClr val="2C5884"/>
                </a:solidFill>
                <a:latin typeface="Arial" charset="0"/>
                <a:sym typeface="Symbol" charset="0"/>
              </a:rPr>
              <a:t>2</a:t>
            </a:r>
            <a:endParaRPr lang="it-IT" sz="2800">
              <a:solidFill>
                <a:srgbClr val="2C5884"/>
              </a:solidFill>
              <a:latin typeface="Arial" charset="0"/>
              <a:sym typeface="Symbo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50813" y="125413"/>
            <a:ext cx="7645400" cy="586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400">
                <a:solidFill>
                  <a:srgbClr val="FFFF00"/>
                </a:solidFill>
                <a:latin typeface="Eras Ultra ITC" charset="0"/>
              </a:rPr>
              <a:t>Andamento di </a:t>
            </a:r>
            <a:r>
              <a:rPr lang="it-IT" sz="3400" b="1">
                <a:solidFill>
                  <a:srgbClr val="FFFF00"/>
                </a:solidFill>
                <a:latin typeface="Symbol" charset="0"/>
              </a:rPr>
              <a:t>L</a:t>
            </a:r>
            <a:r>
              <a:rPr lang="it-IT" sz="3400">
                <a:solidFill>
                  <a:srgbClr val="FFFF00"/>
                </a:solidFill>
                <a:latin typeface="Eras Ultra ITC" charset="0"/>
              </a:rPr>
              <a:t> con la diluizione</a:t>
            </a:r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 flipV="1">
            <a:off x="1109663" y="1490664"/>
            <a:ext cx="0" cy="3317875"/>
          </a:xfrm>
          <a:prstGeom prst="line">
            <a:avLst/>
          </a:prstGeom>
          <a:noFill/>
          <a:ln w="47625">
            <a:solidFill>
              <a:srgbClr val="66FF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rot="5400000" flipV="1">
            <a:off x="4537869" y="1366045"/>
            <a:ext cx="0" cy="6875462"/>
          </a:xfrm>
          <a:prstGeom prst="line">
            <a:avLst/>
          </a:prstGeom>
          <a:noFill/>
          <a:ln w="47625">
            <a:solidFill>
              <a:srgbClr val="66FF33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1479550" y="4811714"/>
            <a:ext cx="0" cy="363537"/>
          </a:xfrm>
          <a:prstGeom prst="line">
            <a:avLst/>
          </a:prstGeom>
          <a:noFill/>
          <a:ln w="4762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3295650" y="4811714"/>
            <a:ext cx="0" cy="363537"/>
          </a:xfrm>
          <a:prstGeom prst="line">
            <a:avLst/>
          </a:prstGeom>
          <a:noFill/>
          <a:ln w="4762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5114925" y="4811714"/>
            <a:ext cx="0" cy="363537"/>
          </a:xfrm>
          <a:prstGeom prst="line">
            <a:avLst/>
          </a:prstGeom>
          <a:noFill/>
          <a:ln w="4762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6935788" y="4811714"/>
            <a:ext cx="0" cy="363537"/>
          </a:xfrm>
          <a:prstGeom prst="line">
            <a:avLst/>
          </a:prstGeom>
          <a:noFill/>
          <a:ln w="47625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65" name="Freeform 9"/>
          <p:cNvSpPr>
            <a:spLocks/>
          </p:cNvSpPr>
          <p:nvPr/>
        </p:nvSpPr>
        <p:spPr bwMode="auto">
          <a:xfrm>
            <a:off x="1177926" y="2343151"/>
            <a:ext cx="5589588" cy="2447925"/>
          </a:xfrm>
          <a:custGeom>
            <a:avLst/>
            <a:gdLst>
              <a:gd name="T0" fmla="*/ 46 w 5366"/>
              <a:gd name="T1" fmla="*/ 2753 h 2753"/>
              <a:gd name="T2" fmla="*/ 46 w 5366"/>
              <a:gd name="T3" fmla="*/ 1697 h 2753"/>
              <a:gd name="T4" fmla="*/ 46 w 5366"/>
              <a:gd name="T5" fmla="*/ 593 h 2753"/>
              <a:gd name="T6" fmla="*/ 112 w 5366"/>
              <a:gd name="T7" fmla="*/ 110 h 2753"/>
              <a:gd name="T8" fmla="*/ 718 w 5366"/>
              <a:gd name="T9" fmla="*/ 17 h 2753"/>
              <a:gd name="T10" fmla="*/ 2294 w 5366"/>
              <a:gd name="T11" fmla="*/ 10 h 2753"/>
              <a:gd name="T12" fmla="*/ 3412 w 5366"/>
              <a:gd name="T13" fmla="*/ 10 h 2753"/>
              <a:gd name="T14" fmla="*/ 4684 w 5366"/>
              <a:gd name="T15" fmla="*/ 10 h 2753"/>
              <a:gd name="T16" fmla="*/ 5366 w 5366"/>
              <a:gd name="T17" fmla="*/ 10 h 2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66" h="2753">
                <a:moveTo>
                  <a:pt x="46" y="2753"/>
                </a:moveTo>
                <a:cubicBezTo>
                  <a:pt x="46" y="2405"/>
                  <a:pt x="46" y="2057"/>
                  <a:pt x="46" y="1697"/>
                </a:cubicBezTo>
                <a:cubicBezTo>
                  <a:pt x="46" y="1337"/>
                  <a:pt x="35" y="857"/>
                  <a:pt x="46" y="593"/>
                </a:cubicBezTo>
                <a:cubicBezTo>
                  <a:pt x="57" y="329"/>
                  <a:pt x="0" y="206"/>
                  <a:pt x="112" y="110"/>
                </a:cubicBezTo>
                <a:cubicBezTo>
                  <a:pt x="224" y="14"/>
                  <a:pt x="354" y="34"/>
                  <a:pt x="718" y="17"/>
                </a:cubicBezTo>
                <a:cubicBezTo>
                  <a:pt x="1082" y="0"/>
                  <a:pt x="1845" y="11"/>
                  <a:pt x="2294" y="10"/>
                </a:cubicBezTo>
                <a:cubicBezTo>
                  <a:pt x="2743" y="9"/>
                  <a:pt x="3014" y="10"/>
                  <a:pt x="3412" y="10"/>
                </a:cubicBezTo>
                <a:cubicBezTo>
                  <a:pt x="3810" y="10"/>
                  <a:pt x="4358" y="10"/>
                  <a:pt x="4684" y="10"/>
                </a:cubicBezTo>
                <a:cubicBezTo>
                  <a:pt x="5010" y="10"/>
                  <a:pt x="5224" y="10"/>
                  <a:pt x="5366" y="10"/>
                </a:cubicBezTo>
              </a:path>
            </a:pathLst>
          </a:custGeom>
          <a:noFill/>
          <a:ln w="47625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66" name="Freeform 10"/>
          <p:cNvSpPr>
            <a:spLocks/>
          </p:cNvSpPr>
          <p:nvPr/>
        </p:nvSpPr>
        <p:spPr bwMode="auto">
          <a:xfrm>
            <a:off x="1225551" y="3352801"/>
            <a:ext cx="2446338" cy="1438275"/>
          </a:xfrm>
          <a:custGeom>
            <a:avLst/>
            <a:gdLst>
              <a:gd name="T0" fmla="*/ 0 w 2348"/>
              <a:gd name="T1" fmla="*/ 1325 h 1325"/>
              <a:gd name="T2" fmla="*/ 384 w 2348"/>
              <a:gd name="T3" fmla="*/ 893 h 1325"/>
              <a:gd name="T4" fmla="*/ 1248 w 2348"/>
              <a:gd name="T5" fmla="*/ 317 h 1325"/>
              <a:gd name="T6" fmla="*/ 2348 w 2348"/>
              <a:gd name="T7" fmla="*/ 0 h 1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48" h="1325">
                <a:moveTo>
                  <a:pt x="0" y="1325"/>
                </a:moveTo>
                <a:cubicBezTo>
                  <a:pt x="88" y="1193"/>
                  <a:pt x="176" y="1061"/>
                  <a:pt x="384" y="893"/>
                </a:cubicBezTo>
                <a:cubicBezTo>
                  <a:pt x="592" y="725"/>
                  <a:pt x="921" y="466"/>
                  <a:pt x="1248" y="317"/>
                </a:cubicBezTo>
                <a:cubicBezTo>
                  <a:pt x="1575" y="168"/>
                  <a:pt x="2119" y="66"/>
                  <a:pt x="2348" y="0"/>
                </a:cubicBezTo>
              </a:path>
            </a:pathLst>
          </a:custGeom>
          <a:noFill/>
          <a:ln w="47625" cmpd="sng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67" name="Freeform 11"/>
          <p:cNvSpPr>
            <a:spLocks/>
          </p:cNvSpPr>
          <p:nvPr/>
        </p:nvSpPr>
        <p:spPr bwMode="auto">
          <a:xfrm>
            <a:off x="3325813" y="2376490"/>
            <a:ext cx="4152900" cy="1074737"/>
          </a:xfrm>
          <a:custGeom>
            <a:avLst/>
            <a:gdLst>
              <a:gd name="T0" fmla="*/ 0 w 3986"/>
              <a:gd name="T1" fmla="*/ 995 h 995"/>
              <a:gd name="T2" fmla="*/ 1095 w 3986"/>
              <a:gd name="T3" fmla="*/ 684 h 995"/>
              <a:gd name="T4" fmla="*/ 2213 w 3986"/>
              <a:gd name="T5" fmla="*/ 365 h 995"/>
              <a:gd name="T6" fmla="*/ 3340 w 3986"/>
              <a:gd name="T7" fmla="*/ 56 h 995"/>
              <a:gd name="T8" fmla="*/ 3986 w 3986"/>
              <a:gd name="T9" fmla="*/ 29 h 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86" h="995">
                <a:moveTo>
                  <a:pt x="0" y="995"/>
                </a:moveTo>
                <a:cubicBezTo>
                  <a:pt x="182" y="943"/>
                  <a:pt x="726" y="789"/>
                  <a:pt x="1095" y="684"/>
                </a:cubicBezTo>
                <a:cubicBezTo>
                  <a:pt x="1464" y="579"/>
                  <a:pt x="1839" y="470"/>
                  <a:pt x="2213" y="365"/>
                </a:cubicBezTo>
                <a:cubicBezTo>
                  <a:pt x="2587" y="260"/>
                  <a:pt x="3044" y="112"/>
                  <a:pt x="3340" y="56"/>
                </a:cubicBezTo>
                <a:cubicBezTo>
                  <a:pt x="3636" y="0"/>
                  <a:pt x="3852" y="35"/>
                  <a:pt x="3986" y="29"/>
                </a:cubicBezTo>
              </a:path>
            </a:pathLst>
          </a:custGeom>
          <a:noFill/>
          <a:ln w="47625" cap="flat" cmpd="sng">
            <a:solidFill>
              <a:srgbClr val="00FF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1350964" y="4373563"/>
            <a:ext cx="282379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CC66"/>
                </a:solidFill>
                <a:latin typeface="Comic Sans MS" charset="0"/>
              </a:rPr>
              <a:t>1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3067050" y="4373563"/>
            <a:ext cx="493712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CC66"/>
                </a:solidFill>
                <a:latin typeface="Comic Sans MS" charset="0"/>
              </a:rPr>
              <a:t>10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4792663" y="4373563"/>
            <a:ext cx="549166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CC66"/>
                </a:solidFill>
                <a:latin typeface="Comic Sans MS" charset="0"/>
              </a:rPr>
              <a:t>20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6592888" y="4373563"/>
            <a:ext cx="549166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CC66"/>
                </a:solidFill>
                <a:latin typeface="Comic Sans MS" charset="0"/>
              </a:rPr>
              <a:t>30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871538" y="5219699"/>
            <a:ext cx="1282240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CC66"/>
                </a:solidFill>
                <a:latin typeface="Comic Sans MS" charset="0"/>
              </a:rPr>
              <a:t>Sol 1 N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2571750" y="5219699"/>
            <a:ext cx="1589434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CC66"/>
                </a:solidFill>
                <a:latin typeface="Comic Sans MS" charset="0"/>
              </a:rPr>
              <a:t>Sol 0,1 N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4271964" y="5219699"/>
            <a:ext cx="1856221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FFCC66"/>
                </a:solidFill>
                <a:latin typeface="Comic Sans MS" charset="0"/>
              </a:rPr>
              <a:t>Sol 0,05 N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6946901" y="4897439"/>
            <a:ext cx="1439863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>
                <a:solidFill>
                  <a:srgbClr val="FF0000"/>
                </a:solidFill>
                <a:latin typeface="Comic Sans MS" charset="0"/>
              </a:rPr>
              <a:t>V</a:t>
            </a:r>
            <a:r>
              <a:rPr lang="it-IT" sz="2800" b="1" baseline="-25000">
                <a:solidFill>
                  <a:srgbClr val="FF0000"/>
                </a:solidFill>
                <a:latin typeface="Comic Sans MS" charset="0"/>
              </a:rPr>
              <a:t>eq</a:t>
            </a:r>
            <a:r>
              <a:rPr lang="it-IT" sz="2800" b="1">
                <a:solidFill>
                  <a:srgbClr val="FF0000"/>
                </a:solidFill>
                <a:latin typeface="Comic Sans MS" charset="0"/>
              </a:rPr>
              <a:t> (l)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 rot="20429847">
            <a:off x="1937111" y="3530144"/>
            <a:ext cx="3002831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00FFFF"/>
                </a:solidFill>
                <a:latin typeface="Comic Sans MS" charset="0"/>
              </a:rPr>
              <a:t>Elettrolita debole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 rot="6896">
            <a:off x="1245215" y="2341902"/>
            <a:ext cx="2814998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00FFFF"/>
                </a:solidFill>
                <a:latin typeface="Comic Sans MS" charset="0"/>
              </a:rPr>
              <a:t>Elettrolita forte</a:t>
            </a:r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295275" y="1335090"/>
            <a:ext cx="382980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sz="2800" b="1">
                <a:solidFill>
                  <a:srgbClr val="FFFF00"/>
                </a:solidFill>
                <a:latin typeface="Symbol" charset="0"/>
              </a:rPr>
              <a:t>L</a:t>
            </a:r>
          </a:p>
        </p:txBody>
      </p:sp>
      <p:sp>
        <p:nvSpPr>
          <p:cNvPr id="19479" name="Rectangle 23"/>
          <p:cNvSpPr>
            <a:spLocks noChangeArrowheads="1"/>
          </p:cNvSpPr>
          <p:nvPr/>
        </p:nvSpPr>
        <p:spPr bwMode="auto">
          <a:xfrm>
            <a:off x="242889" y="2074864"/>
            <a:ext cx="633412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2800" b="1">
                <a:solidFill>
                  <a:srgbClr val="FFFF00"/>
                </a:solidFill>
                <a:latin typeface="Symbol" charset="0"/>
              </a:rPr>
              <a:t>L</a:t>
            </a:r>
            <a:r>
              <a:rPr lang="it-IT" sz="2800" b="1">
                <a:solidFill>
                  <a:srgbClr val="FFFF00"/>
                </a:solidFill>
                <a:latin typeface="Symbol" charset="0"/>
                <a:sym typeface="Symbol" charset="0"/>
              </a:rPr>
              <a:t></a:t>
            </a:r>
            <a:endParaRPr lang="it-IT" sz="2800" b="1">
              <a:solidFill>
                <a:srgbClr val="FFFF00"/>
              </a:solidFill>
              <a:latin typeface="Symbol" charset="0"/>
            </a:endParaRPr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1012826" y="2368550"/>
            <a:ext cx="474663" cy="0"/>
          </a:xfrm>
          <a:prstGeom prst="line">
            <a:avLst/>
          </a:prstGeom>
          <a:noFill/>
          <a:ln w="38100">
            <a:solidFill>
              <a:srgbClr val="00FF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-57150" y="1717677"/>
            <a:ext cx="1343025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2800" b="1">
                <a:solidFill>
                  <a:srgbClr val="FFFF00"/>
                </a:solidFill>
                <a:latin typeface="Symbol" charset="0"/>
                <a:sym typeface="Symbol" charset="0"/>
              </a:rPr>
              <a:t></a:t>
            </a:r>
            <a:r>
              <a:rPr lang="it-IT" sz="2800" b="1" baseline="30000">
                <a:solidFill>
                  <a:srgbClr val="FFFF00"/>
                </a:solidFill>
                <a:latin typeface="Comic Sans MS" charset="0"/>
                <a:sym typeface="Symbol" charset="0"/>
              </a:rPr>
              <a:t>-1</a:t>
            </a:r>
            <a:r>
              <a:rPr lang="it-IT" sz="2800">
                <a:solidFill>
                  <a:srgbClr val="FFFF00"/>
                </a:solidFill>
                <a:latin typeface="Comic Sans MS" charset="0"/>
                <a:sym typeface="Symbol" charset="0"/>
              </a:rPr>
              <a:t>cm</a:t>
            </a:r>
            <a:r>
              <a:rPr lang="it-IT" sz="2800" baseline="30000">
                <a:solidFill>
                  <a:srgbClr val="FFFF00"/>
                </a:solidFill>
                <a:latin typeface="Comic Sans MS" charset="0"/>
                <a:sym typeface="Symbol" charset="0"/>
              </a:rPr>
              <a:t>2</a:t>
            </a:r>
            <a:endParaRPr lang="it-IT" sz="2800" b="1">
              <a:solidFill>
                <a:srgbClr val="FFFF00"/>
              </a:solidFill>
              <a:latin typeface="Symbol" charset="0"/>
            </a:endParaRP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211137" y="6821488"/>
            <a:ext cx="4203562" cy="955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Comic Sans MS" charset="0"/>
              </a:rPr>
              <a:t>Per gli elettroliti deboli	</a:t>
            </a:r>
            <a:r>
              <a:rPr lang="it-IT" sz="2900">
                <a:solidFill>
                  <a:srgbClr val="FFCC66"/>
                </a:solidFill>
                <a:latin typeface="Symbol" charset="0"/>
              </a:rPr>
              <a:t>a</a:t>
            </a:r>
            <a:r>
              <a:rPr lang="it-IT" sz="2900">
                <a:solidFill>
                  <a:srgbClr val="FFCC66"/>
                </a:solidFill>
                <a:latin typeface="Comic Sans MS" charset="0"/>
              </a:rPr>
              <a:t> =</a:t>
            </a:r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5200651" y="7075488"/>
            <a:ext cx="677863" cy="0"/>
          </a:xfrm>
          <a:prstGeom prst="line">
            <a:avLst/>
          </a:prstGeom>
          <a:noFill/>
          <a:ln w="47625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5359400" y="6596062"/>
            <a:ext cx="382980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Symbol" charset="0"/>
              </a:rPr>
              <a:t>L</a:t>
            </a:r>
            <a:endParaRPr lang="it-IT" sz="2900">
              <a:solidFill>
                <a:srgbClr val="FFCC66"/>
              </a:solidFill>
              <a:latin typeface="Comic Sans MS" charset="0"/>
            </a:endParaRP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5233989" y="7062789"/>
            <a:ext cx="646755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Symbol" charset="0"/>
              </a:rPr>
              <a:t>L</a:t>
            </a:r>
            <a:r>
              <a:rPr lang="it-IT" sz="2900">
                <a:solidFill>
                  <a:srgbClr val="FFCC66"/>
                </a:solidFill>
                <a:latin typeface="Symbol" charset="0"/>
                <a:sym typeface="Symbol" charset="0"/>
              </a:rPr>
              <a:t></a:t>
            </a:r>
            <a:endParaRPr lang="it-IT" sz="2900">
              <a:solidFill>
                <a:srgbClr val="FFCC66"/>
              </a:solidFill>
              <a:latin typeface="Comic Sans MS" charset="0"/>
            </a:endParaRP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309564" y="8456613"/>
            <a:ext cx="781435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Comic Sans MS" charset="0"/>
              </a:rPr>
              <a:t>K</a:t>
            </a:r>
            <a:r>
              <a:rPr lang="it-IT" sz="2900" baseline="-25000">
                <a:solidFill>
                  <a:srgbClr val="FFCC66"/>
                </a:solidFill>
                <a:latin typeface="Comic Sans MS" charset="0"/>
              </a:rPr>
              <a:t>a</a:t>
            </a:r>
            <a:r>
              <a:rPr lang="it-IT" sz="2900">
                <a:solidFill>
                  <a:srgbClr val="FFCC66"/>
                </a:solidFill>
                <a:latin typeface="Comic Sans MS" charset="0"/>
              </a:rPr>
              <a:t> = </a:t>
            </a:r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>
            <a:off x="1033464" y="8737600"/>
            <a:ext cx="1038225" cy="0"/>
          </a:xfrm>
          <a:prstGeom prst="line">
            <a:avLst/>
          </a:prstGeom>
          <a:noFill/>
          <a:ln w="47625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1181100" y="8250237"/>
            <a:ext cx="793349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Comic Sans MS" charset="0"/>
              </a:rPr>
              <a:t>c </a:t>
            </a:r>
            <a:r>
              <a:rPr lang="it-IT" sz="2900">
                <a:solidFill>
                  <a:srgbClr val="FFCC66"/>
                </a:solidFill>
                <a:latin typeface="Symbol" charset="0"/>
              </a:rPr>
              <a:t>a</a:t>
            </a:r>
            <a:r>
              <a:rPr lang="it-IT" sz="2900" baseline="30000">
                <a:solidFill>
                  <a:srgbClr val="FFCC66"/>
                </a:solidFill>
                <a:latin typeface="Symbol" charset="0"/>
              </a:rPr>
              <a:t>2</a:t>
            </a:r>
            <a:endParaRPr lang="it-IT" sz="2900">
              <a:solidFill>
                <a:srgbClr val="FFCC66"/>
              </a:solidFill>
              <a:latin typeface="Comic Sans MS" charset="0"/>
            </a:endParaRP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1135063" y="8715375"/>
            <a:ext cx="887544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Comic Sans MS" charset="0"/>
              </a:rPr>
              <a:t>1 -</a:t>
            </a:r>
            <a:r>
              <a:rPr lang="it-IT" sz="2900">
                <a:solidFill>
                  <a:srgbClr val="FFCC66"/>
                </a:solidFill>
                <a:latin typeface="Symbol" charset="0"/>
              </a:rPr>
              <a:t> a</a:t>
            </a:r>
            <a:endParaRPr lang="it-IT" sz="2900">
              <a:solidFill>
                <a:srgbClr val="FFCC66"/>
              </a:solidFill>
              <a:latin typeface="Comic Sans MS" charset="0"/>
            </a:endParaRP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2068513" y="8456613"/>
            <a:ext cx="729560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Comic Sans MS" charset="0"/>
              </a:rPr>
              <a:t>=  c </a:t>
            </a:r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>
            <a:off x="2762251" y="8737600"/>
            <a:ext cx="1522413" cy="0"/>
          </a:xfrm>
          <a:prstGeom prst="line">
            <a:avLst/>
          </a:prstGeom>
          <a:noFill/>
          <a:ln w="47625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>
            <a:off x="3138489" y="8264525"/>
            <a:ext cx="681037" cy="0"/>
          </a:xfrm>
          <a:prstGeom prst="line">
            <a:avLst/>
          </a:prstGeom>
          <a:noFill/>
          <a:ln w="47625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3298826" y="7785101"/>
            <a:ext cx="382980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Symbol" charset="0"/>
              </a:rPr>
              <a:t>L</a:t>
            </a:r>
            <a:endParaRPr lang="it-IT" sz="2900">
              <a:solidFill>
                <a:srgbClr val="FFCC66"/>
              </a:solidFill>
              <a:latin typeface="Comic Sans MS" charset="0"/>
            </a:endParaRP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3171826" y="8250237"/>
            <a:ext cx="646755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Symbol" charset="0"/>
              </a:rPr>
              <a:t>L</a:t>
            </a:r>
            <a:r>
              <a:rPr lang="it-IT" sz="2900">
                <a:solidFill>
                  <a:srgbClr val="FFCC66"/>
                </a:solidFill>
                <a:latin typeface="Symbol" charset="0"/>
                <a:sym typeface="Symbol" charset="0"/>
              </a:rPr>
              <a:t></a:t>
            </a:r>
            <a:endParaRPr lang="it-IT" sz="2900">
              <a:solidFill>
                <a:srgbClr val="FFCC66"/>
              </a:solidFill>
              <a:latin typeface="Comic Sans MS" charset="0"/>
            </a:endParaRPr>
          </a:p>
        </p:txBody>
      </p:sp>
      <p:sp>
        <p:nvSpPr>
          <p:cNvPr id="19495" name="AutoShape 39"/>
          <p:cNvSpPr>
            <a:spLocks noChangeArrowheads="1"/>
          </p:cNvSpPr>
          <p:nvPr/>
        </p:nvSpPr>
        <p:spPr bwMode="auto">
          <a:xfrm>
            <a:off x="3051175" y="7832724"/>
            <a:ext cx="844550" cy="831850"/>
          </a:xfrm>
          <a:prstGeom prst="bracketPair">
            <a:avLst>
              <a:gd name="adj" fmla="val 16667"/>
            </a:avLst>
          </a:prstGeom>
          <a:noFill/>
          <a:ln w="3810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96" name="Text Box 40"/>
          <p:cNvSpPr txBox="1">
            <a:spLocks noChangeArrowheads="1"/>
          </p:cNvSpPr>
          <p:nvPr/>
        </p:nvSpPr>
        <p:spPr bwMode="auto">
          <a:xfrm>
            <a:off x="3886201" y="7681914"/>
            <a:ext cx="298697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FFCC66"/>
                </a:solidFill>
                <a:latin typeface="Comic Sans MS" charset="0"/>
              </a:rPr>
              <a:t>2 </a:t>
            </a:r>
          </a:p>
        </p:txBody>
      </p:sp>
      <p:sp>
        <p:nvSpPr>
          <p:cNvPr id="19497" name="Text Box 41"/>
          <p:cNvSpPr txBox="1">
            <a:spLocks noChangeArrowheads="1"/>
          </p:cNvSpPr>
          <p:nvPr/>
        </p:nvSpPr>
        <p:spPr bwMode="auto">
          <a:xfrm>
            <a:off x="2843214" y="8859838"/>
            <a:ext cx="559955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Comic Sans MS" charset="0"/>
              </a:rPr>
              <a:t>1 -</a:t>
            </a:r>
          </a:p>
        </p:txBody>
      </p:sp>
      <p:sp>
        <p:nvSpPr>
          <p:cNvPr id="19498" name="Line 42"/>
          <p:cNvSpPr>
            <a:spLocks noChangeShapeType="1"/>
          </p:cNvSpPr>
          <p:nvPr/>
        </p:nvSpPr>
        <p:spPr bwMode="auto">
          <a:xfrm>
            <a:off x="3371850" y="9147175"/>
            <a:ext cx="679450" cy="0"/>
          </a:xfrm>
          <a:prstGeom prst="line">
            <a:avLst/>
          </a:prstGeom>
          <a:noFill/>
          <a:ln w="47625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499" name="Text Box 43"/>
          <p:cNvSpPr txBox="1">
            <a:spLocks noChangeArrowheads="1"/>
          </p:cNvSpPr>
          <p:nvPr/>
        </p:nvSpPr>
        <p:spPr bwMode="auto">
          <a:xfrm>
            <a:off x="3529013" y="8669337"/>
            <a:ext cx="382980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Symbol" charset="0"/>
              </a:rPr>
              <a:t>L</a:t>
            </a:r>
            <a:endParaRPr lang="it-IT" sz="2900">
              <a:solidFill>
                <a:srgbClr val="FFCC66"/>
              </a:solidFill>
              <a:latin typeface="Comic Sans MS" charset="0"/>
            </a:endParaRPr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>
            <a:off x="3405189" y="9136063"/>
            <a:ext cx="646755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Symbol" charset="0"/>
              </a:rPr>
              <a:t>L</a:t>
            </a:r>
            <a:r>
              <a:rPr lang="it-IT" sz="2900">
                <a:solidFill>
                  <a:srgbClr val="FFCC66"/>
                </a:solidFill>
                <a:latin typeface="Symbol" charset="0"/>
                <a:sym typeface="Symbol" charset="0"/>
              </a:rPr>
              <a:t></a:t>
            </a:r>
            <a:endParaRPr lang="it-IT" sz="2900">
              <a:solidFill>
                <a:srgbClr val="FFCC66"/>
              </a:solidFill>
              <a:latin typeface="Comic Sans MS" charset="0"/>
            </a:endParaRP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4400552" y="8462963"/>
            <a:ext cx="316261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Comic Sans MS" charset="0"/>
              </a:rPr>
              <a:t>= </a:t>
            </a:r>
          </a:p>
        </p:txBody>
      </p:sp>
      <p:sp>
        <p:nvSpPr>
          <p:cNvPr id="19502" name="Line 46"/>
          <p:cNvSpPr>
            <a:spLocks noChangeShapeType="1"/>
          </p:cNvSpPr>
          <p:nvPr/>
        </p:nvSpPr>
        <p:spPr bwMode="auto">
          <a:xfrm>
            <a:off x="4710114" y="8737600"/>
            <a:ext cx="2241550" cy="0"/>
          </a:xfrm>
          <a:prstGeom prst="line">
            <a:avLst/>
          </a:prstGeom>
          <a:noFill/>
          <a:ln w="47625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5435600" y="8281989"/>
            <a:ext cx="835125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Comic Sans MS" charset="0"/>
              </a:rPr>
              <a:t>c </a:t>
            </a:r>
            <a:r>
              <a:rPr lang="it-IT" sz="2900">
                <a:solidFill>
                  <a:srgbClr val="FFCC66"/>
                </a:solidFill>
                <a:latin typeface="Symbol" charset="0"/>
              </a:rPr>
              <a:t>L</a:t>
            </a:r>
            <a:r>
              <a:rPr lang="it-IT" sz="2900" baseline="30000">
                <a:solidFill>
                  <a:srgbClr val="FFCC66"/>
                </a:solidFill>
                <a:latin typeface="Comic Sans MS" charset="0"/>
              </a:rPr>
              <a:t>2</a:t>
            </a:r>
            <a:endParaRPr lang="it-IT" sz="2900">
              <a:solidFill>
                <a:srgbClr val="FFCC66"/>
              </a:solidFill>
              <a:latin typeface="Comic Sans MS" charset="0"/>
            </a:endParaRP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5832476" y="7681914"/>
            <a:ext cx="126499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FFCC66"/>
                </a:solidFill>
                <a:latin typeface="Comic Sans MS" charset="0"/>
              </a:rPr>
              <a:t> 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4802189" y="8761413"/>
            <a:ext cx="2159401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CC66"/>
                </a:solidFill>
                <a:latin typeface="Symbol" charset="0"/>
              </a:rPr>
              <a:t>L</a:t>
            </a:r>
            <a:r>
              <a:rPr lang="it-IT" sz="2900">
                <a:solidFill>
                  <a:srgbClr val="FFCC66"/>
                </a:solidFill>
                <a:latin typeface="Symbol" charset="0"/>
                <a:sym typeface="Symbol" charset="0"/>
              </a:rPr>
              <a:t> </a:t>
            </a:r>
            <a:r>
              <a:rPr lang="it-IT" sz="2900">
                <a:solidFill>
                  <a:srgbClr val="FFCC66"/>
                </a:solidFill>
                <a:latin typeface="Comic Sans MS" charset="0"/>
                <a:sym typeface="Symbol" charset="0"/>
              </a:rPr>
              <a:t>(</a:t>
            </a:r>
            <a:r>
              <a:rPr lang="it-IT" sz="2900">
                <a:solidFill>
                  <a:srgbClr val="FFCC66"/>
                </a:solidFill>
                <a:latin typeface="Symbol" charset="0"/>
                <a:sym typeface="Symbol" charset="0"/>
              </a:rPr>
              <a:t>L - L</a:t>
            </a:r>
            <a:r>
              <a:rPr lang="it-IT" sz="2900">
                <a:solidFill>
                  <a:srgbClr val="FFCC66"/>
                </a:solidFill>
                <a:latin typeface="Comic Sans MS" charset="0"/>
                <a:sym typeface="Symbol" charset="0"/>
              </a:rPr>
              <a:t>)</a:t>
            </a:r>
            <a:endParaRPr lang="it-IT" sz="2900">
              <a:solidFill>
                <a:srgbClr val="FFCC66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2"/>
          <p:cNvSpPr>
            <a:spLocks noChangeShapeType="1"/>
          </p:cNvSpPr>
          <p:nvPr/>
        </p:nvSpPr>
        <p:spPr bwMode="auto">
          <a:xfrm>
            <a:off x="2700338" y="7853363"/>
            <a:ext cx="0" cy="2552701"/>
          </a:xfrm>
          <a:prstGeom prst="line">
            <a:avLst/>
          </a:prstGeom>
          <a:noFill/>
          <a:ln w="476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5862638" y="7853363"/>
            <a:ext cx="0" cy="2552701"/>
          </a:xfrm>
          <a:prstGeom prst="line">
            <a:avLst/>
          </a:prstGeom>
          <a:noFill/>
          <a:ln w="476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950914" y="385763"/>
            <a:ext cx="59499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Legge di Kohl rausch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80989" y="1100138"/>
            <a:ext cx="7633237" cy="848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3589338" algn="l"/>
                <a:tab pos="5715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589338" algn="l"/>
                <a:tab pos="5715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589338" algn="l"/>
                <a:tab pos="5715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589338" algn="l"/>
                <a:tab pos="5715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589338" algn="l"/>
                <a:tab pos="5715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715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715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715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7150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70000"/>
              </a:lnSpc>
            </a:pPr>
            <a:r>
              <a:rPr lang="it-IT" sz="3000" b="1">
                <a:solidFill>
                  <a:srgbClr val="006600"/>
                </a:solidFill>
                <a:latin typeface="Arial" charset="0"/>
              </a:rPr>
              <a:t>Coppie di sali	    </a:t>
            </a:r>
            <a:r>
              <a:rPr lang="it-IT" sz="3000" b="1">
                <a:solidFill>
                  <a:srgbClr val="006600"/>
                </a:solidFill>
                <a:latin typeface="Arial" charset="0"/>
                <a:sym typeface="Symbol" charset="0"/>
              </a:rPr>
              <a:t></a:t>
            </a:r>
            <a:r>
              <a:rPr lang="it-IT" sz="3000" b="1">
                <a:solidFill>
                  <a:srgbClr val="006600"/>
                </a:solidFill>
                <a:latin typeface="Arial" charset="0"/>
              </a:rPr>
              <a:t>	</a:t>
            </a:r>
            <a:r>
              <a:rPr lang="it-IT" sz="2800" b="1">
                <a:solidFill>
                  <a:srgbClr val="006600"/>
                </a:solidFill>
                <a:latin typeface="Arial" charset="0"/>
              </a:rPr>
              <a:t>Differenza</a:t>
            </a:r>
          </a:p>
          <a:p>
            <a:r>
              <a:rPr lang="it-IT" sz="3000" b="1">
                <a:solidFill>
                  <a:srgbClr val="006600"/>
                </a:solidFill>
                <a:latin typeface="Arial" charset="0"/>
              </a:rPr>
              <a:t>	(</a:t>
            </a:r>
            <a:r>
              <a:rPr lang="it-IT" sz="3000" b="1">
                <a:solidFill>
                  <a:srgbClr val="006600"/>
                </a:solidFill>
                <a:latin typeface="Arial" charset="0"/>
                <a:sym typeface="Symbol" charset="0"/>
              </a:rPr>
              <a:t></a:t>
            </a:r>
            <a:r>
              <a:rPr lang="it-IT" sz="3000" b="1" baseline="30000">
                <a:solidFill>
                  <a:srgbClr val="006600"/>
                </a:solidFill>
                <a:latin typeface="Arial" charset="0"/>
              </a:rPr>
              <a:t>-1</a:t>
            </a:r>
            <a:r>
              <a:rPr lang="it-IT" sz="3000" b="1">
                <a:solidFill>
                  <a:srgbClr val="006600"/>
                </a:solidFill>
                <a:latin typeface="Arial" charset="0"/>
              </a:rPr>
              <a:t> cm</a:t>
            </a:r>
            <a:r>
              <a:rPr lang="it-IT" sz="3000" b="1" baseline="30000">
                <a:solidFill>
                  <a:srgbClr val="006600"/>
                </a:solidFill>
                <a:latin typeface="Arial" charset="0"/>
              </a:rPr>
              <a:t>2</a:t>
            </a:r>
            <a:r>
              <a:rPr lang="it-IT" sz="3000" b="1">
                <a:solidFill>
                  <a:srgbClr val="006600"/>
                </a:solidFill>
                <a:latin typeface="Arial" charset="0"/>
              </a:rPr>
              <a:t>)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865189" y="1960565"/>
            <a:ext cx="1415088" cy="514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AgCl</a:t>
            </a: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TlCl</a:t>
            </a:r>
          </a:p>
          <a:p>
            <a:endParaRPr lang="it-IT" sz="3000">
              <a:solidFill>
                <a:srgbClr val="000066"/>
              </a:solidFill>
              <a:latin typeface="Arial" charset="0"/>
            </a:endParaRP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AgNO</a:t>
            </a:r>
            <a:r>
              <a:rPr lang="it-IT" sz="3000" baseline="-25000">
                <a:solidFill>
                  <a:srgbClr val="000066"/>
                </a:solidFill>
                <a:latin typeface="Arial" charset="0"/>
              </a:rPr>
              <a:t>3</a:t>
            </a:r>
            <a:endParaRPr lang="it-IT" sz="3000">
              <a:solidFill>
                <a:srgbClr val="000066"/>
              </a:solidFill>
              <a:latin typeface="Arial" charset="0"/>
            </a:endParaRP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TlNO</a:t>
            </a:r>
            <a:r>
              <a:rPr lang="it-IT" sz="3000" baseline="-25000">
                <a:solidFill>
                  <a:srgbClr val="000066"/>
                </a:solidFill>
                <a:latin typeface="Arial" charset="0"/>
              </a:rPr>
              <a:t>3</a:t>
            </a:r>
            <a:endParaRPr lang="it-IT" sz="3000">
              <a:solidFill>
                <a:srgbClr val="000066"/>
              </a:solidFill>
              <a:latin typeface="Arial" charset="0"/>
            </a:endParaRPr>
          </a:p>
          <a:p>
            <a:endParaRPr lang="it-IT" sz="3000">
              <a:solidFill>
                <a:srgbClr val="000066"/>
              </a:solidFill>
              <a:latin typeface="Arial" charset="0"/>
            </a:endParaRP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AgBr</a:t>
            </a: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TlBr</a:t>
            </a:r>
          </a:p>
          <a:p>
            <a:endParaRPr lang="it-IT" sz="3000">
              <a:solidFill>
                <a:srgbClr val="000066"/>
              </a:solidFill>
              <a:latin typeface="Arial" charset="0"/>
            </a:endParaRP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AgClO</a:t>
            </a:r>
            <a:r>
              <a:rPr lang="it-IT" sz="3000" baseline="-25000">
                <a:solidFill>
                  <a:srgbClr val="000066"/>
                </a:solidFill>
                <a:latin typeface="Arial" charset="0"/>
              </a:rPr>
              <a:t>4</a:t>
            </a:r>
            <a:endParaRPr lang="it-IT" sz="3000">
              <a:solidFill>
                <a:srgbClr val="000066"/>
              </a:solidFill>
              <a:latin typeface="Arial" charset="0"/>
            </a:endParaRP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TlClO</a:t>
            </a:r>
            <a:r>
              <a:rPr lang="it-IT" sz="3000" baseline="-25000">
                <a:solidFill>
                  <a:srgbClr val="000066"/>
                </a:solidFill>
                <a:latin typeface="Arial" charset="0"/>
              </a:rPr>
              <a:t>4</a:t>
            </a:r>
            <a:endParaRPr lang="it-IT" sz="300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011613" y="1960565"/>
            <a:ext cx="1089240" cy="514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138,2</a:t>
            </a: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151,0</a:t>
            </a:r>
          </a:p>
          <a:p>
            <a:endParaRPr lang="it-IT" sz="3000">
              <a:solidFill>
                <a:srgbClr val="000066"/>
              </a:solidFill>
              <a:latin typeface="Arial" charset="0"/>
            </a:endParaRP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133,3</a:t>
            </a: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146,1</a:t>
            </a:r>
          </a:p>
          <a:p>
            <a:endParaRPr lang="it-IT" sz="3000">
              <a:solidFill>
                <a:srgbClr val="000066"/>
              </a:solidFill>
              <a:latin typeface="Arial" charset="0"/>
            </a:endParaRP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140,2</a:t>
            </a: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153,0</a:t>
            </a:r>
          </a:p>
          <a:p>
            <a:endParaRPr lang="it-IT" sz="3000">
              <a:solidFill>
                <a:srgbClr val="000066"/>
              </a:solidFill>
              <a:latin typeface="Arial" charset="0"/>
            </a:endParaRP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129,9</a:t>
            </a:r>
          </a:p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142,7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6215064" y="2190751"/>
            <a:ext cx="87527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marL="187325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77825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12,8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6215064" y="3557589"/>
            <a:ext cx="87527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marL="187325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77825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12,8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6215064" y="4965702"/>
            <a:ext cx="87527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marL="187325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77825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12,8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6215064" y="6400801"/>
            <a:ext cx="87527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marL="187325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854075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44575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5075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425575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882775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339975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797175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254375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66"/>
                </a:solidFill>
                <a:latin typeface="Arial" charset="0"/>
              </a:rPr>
              <a:t>12,8</a:t>
            </a:r>
          </a:p>
        </p:txBody>
      </p:sp>
      <p:sp>
        <p:nvSpPr>
          <p:cNvPr id="22540" name="AutoShape 12"/>
          <p:cNvSpPr>
            <a:spLocks/>
          </p:cNvSpPr>
          <p:nvPr/>
        </p:nvSpPr>
        <p:spPr bwMode="auto">
          <a:xfrm>
            <a:off x="661988" y="1985963"/>
            <a:ext cx="200025" cy="989012"/>
          </a:xfrm>
          <a:prstGeom prst="leftBrace">
            <a:avLst>
              <a:gd name="adj1" fmla="val 41204"/>
              <a:gd name="adj2" fmla="val 50000"/>
            </a:avLst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41" name="AutoShape 13"/>
          <p:cNvSpPr>
            <a:spLocks/>
          </p:cNvSpPr>
          <p:nvPr/>
        </p:nvSpPr>
        <p:spPr bwMode="auto">
          <a:xfrm>
            <a:off x="661988" y="3287712"/>
            <a:ext cx="200025" cy="989012"/>
          </a:xfrm>
          <a:prstGeom prst="leftBrace">
            <a:avLst>
              <a:gd name="adj1" fmla="val 41204"/>
              <a:gd name="adj2" fmla="val 50000"/>
            </a:avLst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42" name="AutoShape 14"/>
          <p:cNvSpPr>
            <a:spLocks/>
          </p:cNvSpPr>
          <p:nvPr/>
        </p:nvSpPr>
        <p:spPr bwMode="auto">
          <a:xfrm>
            <a:off x="661988" y="4708526"/>
            <a:ext cx="200025" cy="987425"/>
          </a:xfrm>
          <a:prstGeom prst="leftBrace">
            <a:avLst>
              <a:gd name="adj1" fmla="val 41138"/>
              <a:gd name="adj2" fmla="val 50000"/>
            </a:avLst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43" name="AutoShape 15"/>
          <p:cNvSpPr>
            <a:spLocks/>
          </p:cNvSpPr>
          <p:nvPr/>
        </p:nvSpPr>
        <p:spPr bwMode="auto">
          <a:xfrm>
            <a:off x="661988" y="6126164"/>
            <a:ext cx="200025" cy="987425"/>
          </a:xfrm>
          <a:prstGeom prst="leftBrace">
            <a:avLst>
              <a:gd name="adj1" fmla="val 41138"/>
              <a:gd name="adj2" fmla="val 50000"/>
            </a:avLst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285750" y="2170115"/>
            <a:ext cx="23338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0000"/>
                </a:solidFill>
                <a:latin typeface="Arial" charset="0"/>
              </a:rPr>
              <a:t>I</a:t>
            </a:r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234950" y="3492501"/>
            <a:ext cx="340275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0000"/>
                </a:solidFill>
                <a:latin typeface="Arial" charset="0"/>
              </a:rPr>
              <a:t>II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185738" y="4924426"/>
            <a:ext cx="447163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0000"/>
                </a:solidFill>
                <a:latin typeface="Arial" charset="0"/>
              </a:rPr>
              <a:t>III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161925" y="6403977"/>
            <a:ext cx="49839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0000"/>
                </a:solidFill>
                <a:latin typeface="Arial" charset="0"/>
              </a:rPr>
              <a:t>IV</a:t>
            </a:r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2351089" y="7240590"/>
            <a:ext cx="3408585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sz="3000" b="1">
                <a:solidFill>
                  <a:srgbClr val="006600"/>
                </a:solidFill>
                <a:latin typeface="Arial" charset="0"/>
              </a:rPr>
              <a:t> </a:t>
            </a:r>
            <a:r>
              <a:rPr lang="it-IT" sz="3000" b="1">
                <a:solidFill>
                  <a:srgbClr val="006600"/>
                </a:solidFill>
                <a:latin typeface="Arial" charset="0"/>
                <a:sym typeface="Symbol" charset="0"/>
              </a:rPr>
              <a:t> = </a:t>
            </a:r>
            <a:r>
              <a:rPr lang="it-IT" sz="3000" b="1" baseline="30000">
                <a:solidFill>
                  <a:srgbClr val="006600"/>
                </a:solidFill>
                <a:latin typeface="Arial" charset="0"/>
                <a:sym typeface="Symbol" charset="0"/>
              </a:rPr>
              <a:t>(+)</a:t>
            </a:r>
            <a:r>
              <a:rPr lang="it-IT" sz="3000" b="1">
                <a:solidFill>
                  <a:srgbClr val="006600"/>
                </a:solidFill>
                <a:latin typeface="Arial" charset="0"/>
                <a:sym typeface="Symbol" charset="0"/>
              </a:rPr>
              <a:t>  + </a:t>
            </a:r>
            <a:r>
              <a:rPr lang="it-IT" sz="3000" b="1" baseline="30000">
                <a:solidFill>
                  <a:srgbClr val="006600"/>
                </a:solidFill>
                <a:latin typeface="Arial" charset="0"/>
                <a:sym typeface="Symbol" charset="0"/>
              </a:rPr>
              <a:t>(-)</a:t>
            </a:r>
            <a:endParaRPr lang="it-IT" sz="3000" b="1">
              <a:solidFill>
                <a:srgbClr val="006600"/>
              </a:solidFill>
              <a:latin typeface="Arial" charset="0"/>
              <a:sym typeface="Symbol" charset="0"/>
            </a:endParaRP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180976" y="7778751"/>
            <a:ext cx="7216932" cy="4119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1327150" algn="l"/>
                <a:tab pos="2755900" algn="l"/>
                <a:tab pos="4387850" algn="l"/>
                <a:tab pos="5715000" algn="l"/>
                <a:tab pos="67691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1327150" algn="l"/>
                <a:tab pos="2755900" algn="l"/>
                <a:tab pos="4387850" algn="l"/>
                <a:tab pos="5715000" algn="l"/>
                <a:tab pos="67691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1327150" algn="l"/>
                <a:tab pos="2755900" algn="l"/>
                <a:tab pos="4387850" algn="l"/>
                <a:tab pos="5715000" algn="l"/>
                <a:tab pos="67691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1327150" algn="l"/>
                <a:tab pos="2755900" algn="l"/>
                <a:tab pos="4387850" algn="l"/>
                <a:tab pos="5715000" algn="l"/>
                <a:tab pos="67691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1327150" algn="l"/>
                <a:tab pos="2755900" algn="l"/>
                <a:tab pos="4387850" algn="l"/>
                <a:tab pos="5715000" algn="l"/>
                <a:tab pos="67691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1327150" algn="l"/>
                <a:tab pos="2755900" algn="l"/>
                <a:tab pos="4387850" algn="l"/>
                <a:tab pos="5715000" algn="l"/>
                <a:tab pos="67691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1327150" algn="l"/>
                <a:tab pos="2755900" algn="l"/>
                <a:tab pos="4387850" algn="l"/>
                <a:tab pos="5715000" algn="l"/>
                <a:tab pos="67691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1327150" algn="l"/>
                <a:tab pos="2755900" algn="l"/>
                <a:tab pos="4387850" algn="l"/>
                <a:tab pos="5715000" algn="l"/>
                <a:tab pos="67691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1327150" algn="l"/>
                <a:tab pos="2755900" algn="l"/>
                <a:tab pos="4387850" algn="l"/>
                <a:tab pos="5715000" algn="l"/>
                <a:tab pos="67691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it-IT" b="1">
                <a:solidFill>
                  <a:srgbClr val="006600"/>
                </a:solidFill>
                <a:latin typeface="Arial" charset="0"/>
              </a:rPr>
              <a:t>Catione	 </a:t>
            </a:r>
            <a:r>
              <a:rPr lang="it-IT" b="1">
                <a:solidFill>
                  <a:srgbClr val="006600"/>
                </a:solidFill>
                <a:latin typeface="Arial" charset="0"/>
                <a:sym typeface="Symbol" charset="0"/>
              </a:rPr>
              <a:t></a:t>
            </a:r>
            <a:r>
              <a:rPr lang="it-IT" b="1">
                <a:solidFill>
                  <a:srgbClr val="006600"/>
                </a:solidFill>
                <a:latin typeface="Arial" charset="0"/>
              </a:rPr>
              <a:t> </a:t>
            </a:r>
            <a:r>
              <a:rPr lang="it-IT" b="1" baseline="30000">
                <a:solidFill>
                  <a:srgbClr val="006600"/>
                </a:solidFill>
                <a:latin typeface="Arial" charset="0"/>
              </a:rPr>
              <a:t>(+)</a:t>
            </a:r>
            <a:r>
              <a:rPr lang="it-IT" b="1">
                <a:solidFill>
                  <a:srgbClr val="006600"/>
                </a:solidFill>
                <a:latin typeface="Arial" charset="0"/>
              </a:rPr>
              <a:t>	Anione	 </a:t>
            </a:r>
            <a:r>
              <a:rPr lang="it-IT" b="1">
                <a:solidFill>
                  <a:srgbClr val="006600"/>
                </a:solidFill>
                <a:latin typeface="Arial" charset="0"/>
                <a:sym typeface="Symbol" charset="0"/>
              </a:rPr>
              <a:t></a:t>
            </a:r>
            <a:r>
              <a:rPr lang="it-IT" b="1">
                <a:solidFill>
                  <a:srgbClr val="006600"/>
                </a:solidFill>
                <a:latin typeface="Arial" charset="0"/>
              </a:rPr>
              <a:t> </a:t>
            </a:r>
            <a:r>
              <a:rPr lang="it-IT" b="1" baseline="30000">
                <a:solidFill>
                  <a:srgbClr val="006600"/>
                </a:solidFill>
                <a:latin typeface="Arial" charset="0"/>
              </a:rPr>
              <a:t>(-)</a:t>
            </a:r>
            <a:r>
              <a:rPr lang="it-IT" b="1">
                <a:solidFill>
                  <a:srgbClr val="006600"/>
                </a:solidFill>
                <a:latin typeface="Arial" charset="0"/>
              </a:rPr>
              <a:t>	       </a:t>
            </a:r>
            <a:r>
              <a:rPr lang="it-IT" b="1">
                <a:solidFill>
                  <a:srgbClr val="006600"/>
                </a:solidFill>
                <a:latin typeface="Arial" charset="0"/>
                <a:sym typeface="Symbol" charset="0"/>
              </a:rPr>
              <a:t></a:t>
            </a:r>
            <a:r>
              <a:rPr lang="it-IT" b="1">
                <a:solidFill>
                  <a:srgbClr val="006600"/>
                </a:solidFill>
                <a:latin typeface="Arial" charset="0"/>
              </a:rPr>
              <a:t> </a:t>
            </a:r>
            <a:r>
              <a:rPr lang="it-IT" b="1" baseline="30000">
                <a:solidFill>
                  <a:srgbClr val="006600"/>
                </a:solidFill>
                <a:latin typeface="Arial" charset="0"/>
              </a:rPr>
              <a:t>(-)</a:t>
            </a:r>
            <a:endParaRPr lang="it-IT" b="1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10000"/>
              </a:lnSpc>
            </a:pPr>
            <a:endParaRPr lang="it-IT" b="1">
              <a:solidFill>
                <a:srgbClr val="006600"/>
              </a:solidFill>
              <a:latin typeface="Arial" charset="0"/>
            </a:endParaRPr>
          </a:p>
          <a:p>
            <a:pPr>
              <a:lnSpc>
                <a:spcPct val="110000"/>
              </a:lnSpc>
            </a:pPr>
            <a:r>
              <a:rPr lang="it-IT" b="1">
                <a:solidFill>
                  <a:srgbClr val="000066"/>
                </a:solidFill>
                <a:latin typeface="Arial" charset="0"/>
              </a:rPr>
              <a:t>  H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+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349,8	CH</a:t>
            </a:r>
            <a:r>
              <a:rPr lang="it-IT" b="1" baseline="-25000">
                <a:solidFill>
                  <a:srgbClr val="000066"/>
                </a:solidFill>
                <a:latin typeface="Arial" charset="0"/>
              </a:rPr>
              <a:t>3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COO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41,0	Br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78,3</a:t>
            </a:r>
          </a:p>
          <a:p>
            <a:pPr>
              <a:lnSpc>
                <a:spcPct val="110000"/>
              </a:lnSpc>
            </a:pPr>
            <a:r>
              <a:rPr lang="it-IT" b="1">
                <a:solidFill>
                  <a:srgbClr val="000066"/>
                </a:solidFill>
                <a:latin typeface="Arial" charset="0"/>
              </a:rPr>
              <a:t>  Li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+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38,7	MnO</a:t>
            </a:r>
            <a:r>
              <a:rPr lang="it-IT" b="1" baseline="-25000">
                <a:solidFill>
                  <a:srgbClr val="000066"/>
                </a:solidFill>
                <a:latin typeface="Arial" charset="0"/>
              </a:rPr>
              <a:t>4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61,7	I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76,8</a:t>
            </a:r>
          </a:p>
          <a:p>
            <a:pPr>
              <a:lnSpc>
                <a:spcPct val="110000"/>
              </a:lnSpc>
            </a:pPr>
            <a:r>
              <a:rPr lang="it-IT" b="1">
                <a:solidFill>
                  <a:srgbClr val="000066"/>
                </a:solidFill>
                <a:latin typeface="Arial" charset="0"/>
              </a:rPr>
              <a:t>  Na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+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50,1	OH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197,6	ClO</a:t>
            </a:r>
            <a:r>
              <a:rPr lang="it-IT" b="1" baseline="-25000">
                <a:solidFill>
                  <a:srgbClr val="000066"/>
                </a:solidFill>
                <a:latin typeface="Arial" charset="0"/>
              </a:rPr>
              <a:t>4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68,0</a:t>
            </a:r>
          </a:p>
          <a:p>
            <a:pPr>
              <a:lnSpc>
                <a:spcPct val="110000"/>
              </a:lnSpc>
            </a:pPr>
            <a:r>
              <a:rPr lang="it-IT" b="1">
                <a:solidFill>
                  <a:srgbClr val="000066"/>
                </a:solidFill>
                <a:latin typeface="Arial" charset="0"/>
              </a:rPr>
              <a:t>  Cs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+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73,5	Cl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76,3	NO</a:t>
            </a:r>
            <a:r>
              <a:rPr lang="it-IT" b="1" baseline="-25000">
                <a:solidFill>
                  <a:srgbClr val="000066"/>
                </a:solidFill>
                <a:latin typeface="Arial" charset="0"/>
              </a:rPr>
              <a:t>3</a:t>
            </a:r>
            <a:r>
              <a:rPr lang="it-IT" b="1" baseline="30000">
                <a:solidFill>
                  <a:srgbClr val="000066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66"/>
                </a:solidFill>
                <a:latin typeface="Arial" charset="0"/>
              </a:rPr>
              <a:t>	71,4</a:t>
            </a:r>
            <a:endParaRPr lang="it-IT" b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22550" name="AutoShape 22"/>
          <p:cNvSpPr>
            <a:spLocks noChangeArrowheads="1"/>
          </p:cNvSpPr>
          <p:nvPr/>
        </p:nvSpPr>
        <p:spPr bwMode="auto">
          <a:xfrm>
            <a:off x="85726" y="8372476"/>
            <a:ext cx="7840663" cy="63500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>
              <a:solidFill>
                <a:srgbClr val="0000CC"/>
              </a:solidFill>
            </a:endParaRPr>
          </a:p>
        </p:txBody>
      </p:sp>
      <p:sp>
        <p:nvSpPr>
          <p:cNvPr id="22551" name="AutoShape 23"/>
          <p:cNvSpPr>
            <a:spLocks noChangeArrowheads="1"/>
          </p:cNvSpPr>
          <p:nvPr/>
        </p:nvSpPr>
        <p:spPr bwMode="auto">
          <a:xfrm>
            <a:off x="85726" y="7747001"/>
            <a:ext cx="7840663" cy="63500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>
              <a:solidFill>
                <a:srgbClr val="0000CC"/>
              </a:solidFill>
            </a:endParaRPr>
          </a:p>
        </p:txBody>
      </p:sp>
      <p:sp>
        <p:nvSpPr>
          <p:cNvPr id="22552" name="AutoShape 24"/>
          <p:cNvSpPr>
            <a:spLocks noChangeArrowheads="1"/>
          </p:cNvSpPr>
          <p:nvPr/>
        </p:nvSpPr>
        <p:spPr bwMode="auto">
          <a:xfrm>
            <a:off x="123826" y="10455275"/>
            <a:ext cx="7842250" cy="63500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 anchor="ctr"/>
          <a:lstStyle/>
          <a:p>
            <a:pPr algn="ctr" defTabSz="627063"/>
            <a:endParaRPr lang="it-IT" sz="1700">
              <a:solidFill>
                <a:srgbClr val="0000CC"/>
              </a:solidFill>
            </a:endParaRPr>
          </a:p>
        </p:txBody>
      </p:sp>
      <p:sp>
        <p:nvSpPr>
          <p:cNvPr id="22553" name="Text Box 25"/>
          <p:cNvSpPr txBox="1">
            <a:spLocks noChangeArrowheads="1"/>
          </p:cNvSpPr>
          <p:nvPr/>
        </p:nvSpPr>
        <p:spPr bwMode="auto">
          <a:xfrm>
            <a:off x="95251" y="10453689"/>
            <a:ext cx="6576060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589338" algn="l"/>
                <a:tab pos="587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FF0000"/>
                </a:solidFill>
                <a:latin typeface="Arial" charset="0"/>
              </a:rPr>
              <a:t>Valori di </a:t>
            </a:r>
            <a:r>
              <a:rPr lang="it-IT" sz="3000" b="1">
                <a:solidFill>
                  <a:srgbClr val="FF0000"/>
                </a:solidFill>
                <a:latin typeface="Arial" charset="0"/>
                <a:sym typeface="Symbol" charset="0"/>
              </a:rPr>
              <a:t></a:t>
            </a:r>
            <a:r>
              <a:rPr lang="it-IT" sz="2900">
                <a:solidFill>
                  <a:srgbClr val="FF0000"/>
                </a:solidFill>
                <a:latin typeface="Arial" charset="0"/>
              </a:rPr>
              <a:t> a 25°C, misurati in </a:t>
            </a:r>
            <a:r>
              <a:rPr lang="it-IT" sz="2900">
                <a:solidFill>
                  <a:srgbClr val="FF0000"/>
                </a:solidFill>
                <a:latin typeface="Arial" charset="0"/>
                <a:sym typeface="Symbol" charset="0"/>
              </a:rPr>
              <a:t></a:t>
            </a:r>
            <a:r>
              <a:rPr lang="it-IT" sz="2900" baseline="30000">
                <a:solidFill>
                  <a:srgbClr val="FF0000"/>
                </a:solidFill>
                <a:latin typeface="Arial" charset="0"/>
              </a:rPr>
              <a:t>-1</a:t>
            </a:r>
            <a:r>
              <a:rPr lang="it-IT" sz="2900">
                <a:solidFill>
                  <a:srgbClr val="FF0000"/>
                </a:solidFill>
                <a:latin typeface="Arial" charset="0"/>
              </a:rPr>
              <a:t> cm</a:t>
            </a:r>
            <a:r>
              <a:rPr lang="it-IT" sz="2900" baseline="30000">
                <a:solidFill>
                  <a:srgbClr val="FF0000"/>
                </a:solidFill>
                <a:latin typeface="Arial" charset="0"/>
              </a:rPr>
              <a:t>2</a:t>
            </a:r>
            <a:endParaRPr lang="it-IT" sz="29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85726" y="8810626"/>
            <a:ext cx="290513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2706688" y="9617075"/>
            <a:ext cx="290512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27819" y="136686"/>
            <a:ext cx="7789138" cy="1199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0592" tIns="30296" rIns="60592" bIns="30296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3700" dirty="0">
                <a:solidFill>
                  <a:srgbClr val="0033CC"/>
                </a:solidFill>
                <a:latin typeface="Arial Black" charset="0"/>
              </a:rPr>
              <a:t>Mobilità anomala di H</a:t>
            </a:r>
            <a:r>
              <a:rPr lang="it-IT" sz="3700" baseline="-25000" dirty="0">
                <a:solidFill>
                  <a:srgbClr val="0033CC"/>
                </a:solidFill>
                <a:latin typeface="Arial Black" charset="0"/>
              </a:rPr>
              <a:t>3</a:t>
            </a:r>
            <a:r>
              <a:rPr lang="it-IT" sz="3700" dirty="0">
                <a:solidFill>
                  <a:srgbClr val="0033CC"/>
                </a:solidFill>
                <a:latin typeface="Arial Black" charset="0"/>
              </a:rPr>
              <a:t>O</a:t>
            </a:r>
            <a:r>
              <a:rPr lang="it-IT" sz="3700" baseline="30000" dirty="0">
                <a:solidFill>
                  <a:srgbClr val="0033CC"/>
                </a:solidFill>
                <a:latin typeface="Arial Black" charset="0"/>
              </a:rPr>
              <a:t>+</a:t>
            </a:r>
            <a:r>
              <a:rPr lang="it-IT" sz="3700" dirty="0">
                <a:solidFill>
                  <a:srgbClr val="0033CC"/>
                </a:solidFill>
                <a:latin typeface="Arial Black" charset="0"/>
              </a:rPr>
              <a:t> ed OH</a:t>
            </a:r>
            <a:r>
              <a:rPr lang="it-IT" sz="3700" baseline="30000" dirty="0">
                <a:solidFill>
                  <a:srgbClr val="0033CC"/>
                </a:solidFill>
                <a:latin typeface="Arial Black" charset="0"/>
              </a:rPr>
              <a:t>-</a:t>
            </a:r>
            <a:r>
              <a:rPr lang="it-IT" sz="3700" dirty="0">
                <a:solidFill>
                  <a:srgbClr val="0033CC"/>
                </a:solidFill>
                <a:latin typeface="Arial Black" charset="0"/>
              </a:rPr>
              <a:t> secondo </a:t>
            </a:r>
            <a:r>
              <a:rPr lang="it-IT" sz="3700" dirty="0" err="1">
                <a:solidFill>
                  <a:srgbClr val="0033CC"/>
                </a:solidFill>
                <a:latin typeface="Arial Black" charset="0"/>
              </a:rPr>
              <a:t>Grotthus</a:t>
            </a:r>
            <a:endParaRPr lang="it-IT" sz="3700" dirty="0">
              <a:solidFill>
                <a:srgbClr val="0033CC"/>
              </a:solidFill>
              <a:latin typeface="Arial Black" charset="0"/>
            </a:endParaRPr>
          </a:p>
        </p:txBody>
      </p:sp>
      <p:sp>
        <p:nvSpPr>
          <p:cNvPr id="3155" name="Text Box 83"/>
          <p:cNvSpPr txBox="1">
            <a:spLocks noChangeArrowheads="1"/>
          </p:cNvSpPr>
          <p:nvPr/>
        </p:nvSpPr>
        <p:spPr bwMode="auto">
          <a:xfrm>
            <a:off x="110203" y="9950069"/>
            <a:ext cx="122367" cy="522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0592" tIns="30296" rIns="60592" bIns="30296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5558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12763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68350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23938" defTabSz="5127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4811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383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3955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52738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it-IT" sz="3000" dirty="0">
              <a:solidFill>
                <a:srgbClr val="660066"/>
              </a:solidFill>
              <a:latin typeface="Arial" charset="0"/>
            </a:endParaRPr>
          </a:p>
        </p:txBody>
      </p:sp>
      <p:grpSp>
        <p:nvGrpSpPr>
          <p:cNvPr id="4" name="Gruppo 3"/>
          <p:cNvGrpSpPr/>
          <p:nvPr/>
        </p:nvGrpSpPr>
        <p:grpSpPr>
          <a:xfrm>
            <a:off x="428793" y="2109078"/>
            <a:ext cx="7488427" cy="2632341"/>
            <a:chOff x="73111" y="1394885"/>
            <a:chExt cx="6534801" cy="2029483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73111" y="1475656"/>
              <a:ext cx="6534801" cy="1948712"/>
              <a:chOff x="101" y="1374"/>
              <a:chExt cx="9832" cy="1637"/>
            </a:xfrm>
          </p:grpSpPr>
          <p:sp>
            <p:nvSpPr>
              <p:cNvPr id="3076" name="Text Box 4"/>
              <p:cNvSpPr txBox="1">
                <a:spLocks noChangeArrowheads="1"/>
              </p:cNvSpPr>
              <p:nvPr/>
            </p:nvSpPr>
            <p:spPr bwMode="auto">
              <a:xfrm>
                <a:off x="990" y="1374"/>
                <a:ext cx="393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>
                    <a:solidFill>
                      <a:srgbClr val="660066"/>
                    </a:solidFill>
                    <a:latin typeface="Arial" charset="0"/>
                  </a:rPr>
                  <a:t>O</a:t>
                </a:r>
              </a:p>
            </p:txBody>
          </p:sp>
          <p:sp>
            <p:nvSpPr>
              <p:cNvPr id="3077" name="Text Box 5"/>
              <p:cNvSpPr txBox="1">
                <a:spLocks noChangeArrowheads="1"/>
              </p:cNvSpPr>
              <p:nvPr/>
            </p:nvSpPr>
            <p:spPr bwMode="auto">
              <a:xfrm>
                <a:off x="1536" y="1968"/>
                <a:ext cx="7948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H </a:t>
                </a:r>
                <a:r>
                  <a:rPr lang="it-IT" sz="3200" b="1" baseline="30000" dirty="0">
                    <a:solidFill>
                      <a:srgbClr val="660066"/>
                    </a:solidFill>
                    <a:latin typeface="Arial" charset="0"/>
                  </a:rPr>
                  <a:t>…</a:t>
                </a:r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 O — H </a:t>
                </a:r>
                <a:r>
                  <a:rPr lang="it-IT" sz="3200" b="1" baseline="30000" dirty="0">
                    <a:solidFill>
                      <a:srgbClr val="660066"/>
                    </a:solidFill>
                    <a:latin typeface="Arial" charset="0"/>
                  </a:rPr>
                  <a:t>…</a:t>
                </a:r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 O — H </a:t>
                </a:r>
                <a:r>
                  <a:rPr lang="it-IT" sz="3200" b="1" baseline="30000" dirty="0">
                    <a:solidFill>
                      <a:srgbClr val="660066"/>
                    </a:solidFill>
                    <a:latin typeface="Arial" charset="0"/>
                  </a:rPr>
                  <a:t>…</a:t>
                </a:r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 O — H </a:t>
                </a:r>
                <a:r>
                  <a:rPr lang="it-IT" sz="3200" b="1" baseline="30000" dirty="0">
                    <a:solidFill>
                      <a:srgbClr val="660066"/>
                    </a:solidFill>
                    <a:latin typeface="Arial" charset="0"/>
                  </a:rPr>
                  <a:t>…</a:t>
                </a:r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 O </a:t>
                </a:r>
              </a:p>
            </p:txBody>
          </p:sp>
          <p:sp>
            <p:nvSpPr>
              <p:cNvPr id="3078" name="Line 6"/>
              <p:cNvSpPr>
                <a:spLocks noChangeShapeType="1"/>
              </p:cNvSpPr>
              <p:nvPr/>
            </p:nvSpPr>
            <p:spPr bwMode="auto">
              <a:xfrm>
                <a:off x="1296" y="1776"/>
                <a:ext cx="288" cy="288"/>
              </a:xfrm>
              <a:prstGeom prst="line">
                <a:avLst/>
              </a:prstGeom>
              <a:noFill/>
              <a:ln w="47625">
                <a:solidFill>
                  <a:srgbClr val="66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 flipH="1">
                <a:off x="768" y="1776"/>
                <a:ext cx="288" cy="288"/>
              </a:xfrm>
              <a:prstGeom prst="line">
                <a:avLst/>
              </a:prstGeom>
              <a:noFill/>
              <a:ln w="47625">
                <a:solidFill>
                  <a:srgbClr val="66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3080" name="Line 8"/>
              <p:cNvSpPr>
                <a:spLocks noChangeShapeType="1"/>
              </p:cNvSpPr>
              <p:nvPr/>
            </p:nvSpPr>
            <p:spPr bwMode="auto">
              <a:xfrm>
                <a:off x="1186" y="1824"/>
                <a:ext cx="3" cy="476"/>
              </a:xfrm>
              <a:prstGeom prst="line">
                <a:avLst/>
              </a:prstGeom>
              <a:noFill/>
              <a:ln w="47625">
                <a:solidFill>
                  <a:srgbClr val="66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3081" name="Text Box 9"/>
              <p:cNvSpPr txBox="1">
                <a:spLocks noChangeArrowheads="1"/>
              </p:cNvSpPr>
              <p:nvPr/>
            </p:nvSpPr>
            <p:spPr bwMode="auto">
              <a:xfrm>
                <a:off x="990" y="2283"/>
                <a:ext cx="365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3082" name="Text Box 10"/>
              <p:cNvSpPr txBox="1">
                <a:spLocks noChangeArrowheads="1"/>
              </p:cNvSpPr>
              <p:nvPr/>
            </p:nvSpPr>
            <p:spPr bwMode="auto">
              <a:xfrm>
                <a:off x="480" y="1968"/>
                <a:ext cx="365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3084" name="AutoShape 12"/>
              <p:cNvSpPr>
                <a:spLocks/>
              </p:cNvSpPr>
              <p:nvPr/>
            </p:nvSpPr>
            <p:spPr bwMode="auto">
              <a:xfrm flipH="1">
                <a:off x="8952" y="1676"/>
                <a:ext cx="0" cy="239"/>
              </a:xfrm>
              <a:prstGeom prst="leftBracket">
                <a:avLst>
                  <a:gd name="adj" fmla="val 0"/>
                </a:avLst>
              </a:prstGeom>
              <a:noFill/>
              <a:ln w="47625">
                <a:solidFill>
                  <a:srgbClr val="66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3087" name="Oval 15"/>
              <p:cNvSpPr>
                <a:spLocks noChangeArrowheads="1"/>
              </p:cNvSpPr>
              <p:nvPr/>
            </p:nvSpPr>
            <p:spPr bwMode="auto">
              <a:xfrm>
                <a:off x="101" y="1585"/>
                <a:ext cx="388" cy="336"/>
              </a:xfrm>
              <a:prstGeom prst="ellips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lIns="2" tIns="1" rIns="2" bIns="1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3088" name="Text Box 16"/>
              <p:cNvSpPr txBox="1">
                <a:spLocks noChangeArrowheads="1"/>
              </p:cNvSpPr>
              <p:nvPr/>
            </p:nvSpPr>
            <p:spPr bwMode="auto">
              <a:xfrm>
                <a:off x="176" y="1656"/>
                <a:ext cx="542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lIns="2" tIns="1" rIns="2" bIns="1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b="1" dirty="0">
                    <a:solidFill>
                      <a:srgbClr val="0000CC"/>
                    </a:solidFill>
                    <a:latin typeface="Arial" charset="0"/>
                  </a:rPr>
                  <a:t>+</a:t>
                </a:r>
                <a:endParaRPr lang="it-IT" sz="3000" dirty="0">
                  <a:solidFill>
                    <a:srgbClr val="660066"/>
                  </a:solidFill>
                  <a:latin typeface="Arial" charset="0"/>
                </a:endParaRPr>
              </a:p>
            </p:txBody>
          </p:sp>
          <p:sp>
            <p:nvSpPr>
              <p:cNvPr id="3089" name="Oval 17"/>
              <p:cNvSpPr>
                <a:spLocks noChangeArrowheads="1"/>
              </p:cNvSpPr>
              <p:nvPr/>
            </p:nvSpPr>
            <p:spPr bwMode="auto">
              <a:xfrm>
                <a:off x="9533" y="1707"/>
                <a:ext cx="400" cy="336"/>
              </a:xfrm>
              <a:prstGeom prst="ellips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lIns="2" tIns="1" rIns="2" bIns="1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3090" name="Text Box 18"/>
              <p:cNvSpPr txBox="1">
                <a:spLocks noChangeArrowheads="1"/>
              </p:cNvSpPr>
              <p:nvPr/>
            </p:nvSpPr>
            <p:spPr bwMode="auto">
              <a:xfrm flipH="1">
                <a:off x="9603" y="1845"/>
                <a:ext cx="151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lIns="2" tIns="1" rIns="2" bIns="1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b="1" dirty="0">
                    <a:solidFill>
                      <a:srgbClr val="0000CC"/>
                    </a:solidFill>
                    <a:latin typeface="Arial" charset="0"/>
                  </a:rPr>
                  <a:t>-</a:t>
                </a:r>
                <a:endParaRPr lang="it-IT" sz="3000" dirty="0">
                  <a:solidFill>
                    <a:srgbClr val="660066"/>
                  </a:solidFill>
                  <a:latin typeface="Arial" charset="0"/>
                </a:endParaRPr>
              </a:p>
            </p:txBody>
          </p:sp>
          <p:sp>
            <p:nvSpPr>
              <p:cNvPr id="3091" name="Rectangle 19"/>
              <p:cNvSpPr>
                <a:spLocks noChangeArrowheads="1"/>
              </p:cNvSpPr>
              <p:nvPr/>
            </p:nvSpPr>
            <p:spPr bwMode="auto">
              <a:xfrm rot="16200000">
                <a:off x="2508" y="2120"/>
                <a:ext cx="249" cy="6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/>
              <a:p>
                <a:pPr defTabSz="606752"/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—</a:t>
                </a:r>
              </a:p>
            </p:txBody>
          </p:sp>
          <p:sp>
            <p:nvSpPr>
              <p:cNvPr id="3092" name="Rectangle 20"/>
              <p:cNvSpPr>
                <a:spLocks noChangeArrowheads="1"/>
              </p:cNvSpPr>
              <p:nvPr/>
            </p:nvSpPr>
            <p:spPr bwMode="auto">
              <a:xfrm rot="16200000">
                <a:off x="4567" y="2120"/>
                <a:ext cx="249" cy="6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/>
              <a:p>
                <a:pPr defTabSz="606752"/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—</a:t>
                </a:r>
              </a:p>
            </p:txBody>
          </p:sp>
          <p:sp>
            <p:nvSpPr>
              <p:cNvPr id="3093" name="Rectangle 21"/>
              <p:cNvSpPr>
                <a:spLocks noChangeArrowheads="1"/>
              </p:cNvSpPr>
              <p:nvPr/>
            </p:nvSpPr>
            <p:spPr bwMode="auto">
              <a:xfrm rot="16200000">
                <a:off x="6625" y="2241"/>
                <a:ext cx="249" cy="6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/>
              <a:p>
                <a:pPr defTabSz="606752"/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—</a:t>
                </a:r>
              </a:p>
            </p:txBody>
          </p:sp>
          <p:sp>
            <p:nvSpPr>
              <p:cNvPr id="3095" name="Rectangle 23"/>
              <p:cNvSpPr>
                <a:spLocks noChangeArrowheads="1"/>
              </p:cNvSpPr>
              <p:nvPr/>
            </p:nvSpPr>
            <p:spPr bwMode="auto">
              <a:xfrm rot="16200000">
                <a:off x="8792" y="2120"/>
                <a:ext cx="249" cy="6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/>
              <a:p>
                <a:pPr defTabSz="606752"/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—</a:t>
                </a:r>
              </a:p>
            </p:txBody>
          </p:sp>
          <p:sp>
            <p:nvSpPr>
              <p:cNvPr id="3096" name="Text Box 24"/>
              <p:cNvSpPr txBox="1">
                <a:spLocks noChangeArrowheads="1"/>
              </p:cNvSpPr>
              <p:nvPr/>
            </p:nvSpPr>
            <p:spPr bwMode="auto">
              <a:xfrm>
                <a:off x="2452" y="2652"/>
                <a:ext cx="365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3097" name="Text Box 25"/>
              <p:cNvSpPr txBox="1">
                <a:spLocks noChangeArrowheads="1"/>
              </p:cNvSpPr>
              <p:nvPr/>
            </p:nvSpPr>
            <p:spPr bwMode="auto">
              <a:xfrm>
                <a:off x="4510" y="2591"/>
                <a:ext cx="365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3098" name="Text Box 26"/>
              <p:cNvSpPr txBox="1">
                <a:spLocks noChangeArrowheads="1"/>
              </p:cNvSpPr>
              <p:nvPr/>
            </p:nvSpPr>
            <p:spPr bwMode="auto">
              <a:xfrm>
                <a:off x="6677" y="2712"/>
                <a:ext cx="365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3099" name="Text Box 27"/>
              <p:cNvSpPr txBox="1">
                <a:spLocks noChangeArrowheads="1"/>
              </p:cNvSpPr>
              <p:nvPr/>
            </p:nvSpPr>
            <p:spPr bwMode="auto">
              <a:xfrm>
                <a:off x="8844" y="1381"/>
                <a:ext cx="365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3100" name="Text Box 28"/>
              <p:cNvSpPr txBox="1">
                <a:spLocks noChangeArrowheads="1"/>
              </p:cNvSpPr>
              <p:nvPr/>
            </p:nvSpPr>
            <p:spPr bwMode="auto">
              <a:xfrm>
                <a:off x="8844" y="2591"/>
                <a:ext cx="365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2" tIns="1" rIns="2" bIns="1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</p:grpSp>
        <p:sp>
          <p:nvSpPr>
            <p:cNvPr id="3173" name="Freeform 101"/>
            <p:cNvSpPr>
              <a:spLocks/>
            </p:cNvSpPr>
            <p:nvPr/>
          </p:nvSpPr>
          <p:spPr bwMode="auto">
            <a:xfrm>
              <a:off x="957263" y="1394885"/>
              <a:ext cx="447675" cy="577849"/>
            </a:xfrm>
            <a:custGeom>
              <a:avLst/>
              <a:gdLst>
                <a:gd name="T0" fmla="*/ 0 w 674"/>
                <a:gd name="T1" fmla="*/ 316 h 484"/>
                <a:gd name="T2" fmla="*/ 300 w 674"/>
                <a:gd name="T3" fmla="*/ 28 h 484"/>
                <a:gd name="T4" fmla="*/ 612 w 674"/>
                <a:gd name="T5" fmla="*/ 148 h 484"/>
                <a:gd name="T6" fmla="*/ 672 w 674"/>
                <a:gd name="T7" fmla="*/ 484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4" h="484">
                  <a:moveTo>
                    <a:pt x="0" y="316"/>
                  </a:moveTo>
                  <a:cubicBezTo>
                    <a:pt x="50" y="268"/>
                    <a:pt x="198" y="56"/>
                    <a:pt x="300" y="28"/>
                  </a:cubicBezTo>
                  <a:cubicBezTo>
                    <a:pt x="402" y="0"/>
                    <a:pt x="550" y="72"/>
                    <a:pt x="612" y="148"/>
                  </a:cubicBezTo>
                  <a:cubicBezTo>
                    <a:pt x="674" y="224"/>
                    <a:pt x="660" y="414"/>
                    <a:pt x="672" y="484"/>
                  </a:cubicBezTo>
                </a:path>
              </a:pathLst>
            </a:custGeom>
            <a:noFill/>
            <a:ln w="47625">
              <a:solidFill>
                <a:srgbClr val="000099"/>
              </a:solidFill>
              <a:round/>
              <a:headEnd type="none" w="med" len="med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4" name="Freeform 102"/>
            <p:cNvSpPr>
              <a:spLocks/>
            </p:cNvSpPr>
            <p:nvPr/>
          </p:nvSpPr>
          <p:spPr bwMode="auto">
            <a:xfrm>
              <a:off x="1882378" y="1557867"/>
              <a:ext cx="509588" cy="541867"/>
            </a:xfrm>
            <a:custGeom>
              <a:avLst/>
              <a:gdLst>
                <a:gd name="T0" fmla="*/ 0 w 768"/>
                <a:gd name="T1" fmla="*/ 456 h 456"/>
                <a:gd name="T2" fmla="*/ 72 w 768"/>
                <a:gd name="T3" fmla="*/ 204 h 456"/>
                <a:gd name="T4" fmla="*/ 324 w 768"/>
                <a:gd name="T5" fmla="*/ 12 h 456"/>
                <a:gd name="T6" fmla="*/ 636 w 768"/>
                <a:gd name="T7" fmla="*/ 132 h 456"/>
                <a:gd name="T8" fmla="*/ 768 w 768"/>
                <a:gd name="T9" fmla="*/ 420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8" h="456">
                  <a:moveTo>
                    <a:pt x="0" y="456"/>
                  </a:moveTo>
                  <a:cubicBezTo>
                    <a:pt x="12" y="414"/>
                    <a:pt x="18" y="278"/>
                    <a:pt x="72" y="204"/>
                  </a:cubicBezTo>
                  <a:cubicBezTo>
                    <a:pt x="126" y="130"/>
                    <a:pt x="230" y="24"/>
                    <a:pt x="324" y="12"/>
                  </a:cubicBezTo>
                  <a:cubicBezTo>
                    <a:pt x="418" y="0"/>
                    <a:pt x="562" y="64"/>
                    <a:pt x="636" y="132"/>
                  </a:cubicBezTo>
                  <a:cubicBezTo>
                    <a:pt x="710" y="200"/>
                    <a:pt x="740" y="360"/>
                    <a:pt x="768" y="420"/>
                  </a:cubicBezTo>
                </a:path>
              </a:pathLst>
            </a:custGeom>
            <a:noFill/>
            <a:ln w="47625">
              <a:solidFill>
                <a:srgbClr val="000099"/>
              </a:solidFill>
              <a:round/>
              <a:headEnd type="none" w="med" len="med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5" name="Freeform 103"/>
            <p:cNvSpPr>
              <a:spLocks/>
            </p:cNvSpPr>
            <p:nvPr/>
          </p:nvSpPr>
          <p:spPr bwMode="auto">
            <a:xfrm>
              <a:off x="2918223" y="1572684"/>
              <a:ext cx="510778" cy="541867"/>
            </a:xfrm>
            <a:custGeom>
              <a:avLst/>
              <a:gdLst>
                <a:gd name="T0" fmla="*/ 0 w 768"/>
                <a:gd name="T1" fmla="*/ 456 h 456"/>
                <a:gd name="T2" fmla="*/ 72 w 768"/>
                <a:gd name="T3" fmla="*/ 204 h 456"/>
                <a:gd name="T4" fmla="*/ 324 w 768"/>
                <a:gd name="T5" fmla="*/ 12 h 456"/>
                <a:gd name="T6" fmla="*/ 636 w 768"/>
                <a:gd name="T7" fmla="*/ 132 h 456"/>
                <a:gd name="T8" fmla="*/ 768 w 768"/>
                <a:gd name="T9" fmla="*/ 420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8" h="456">
                  <a:moveTo>
                    <a:pt x="0" y="456"/>
                  </a:moveTo>
                  <a:cubicBezTo>
                    <a:pt x="12" y="414"/>
                    <a:pt x="18" y="278"/>
                    <a:pt x="72" y="204"/>
                  </a:cubicBezTo>
                  <a:cubicBezTo>
                    <a:pt x="126" y="130"/>
                    <a:pt x="230" y="24"/>
                    <a:pt x="324" y="12"/>
                  </a:cubicBezTo>
                  <a:cubicBezTo>
                    <a:pt x="418" y="0"/>
                    <a:pt x="562" y="64"/>
                    <a:pt x="636" y="132"/>
                  </a:cubicBezTo>
                  <a:cubicBezTo>
                    <a:pt x="710" y="200"/>
                    <a:pt x="740" y="360"/>
                    <a:pt x="768" y="420"/>
                  </a:cubicBezTo>
                </a:path>
              </a:pathLst>
            </a:custGeom>
            <a:noFill/>
            <a:ln w="47625">
              <a:solidFill>
                <a:srgbClr val="000099"/>
              </a:solidFill>
              <a:round/>
              <a:headEnd type="none" w="med" len="med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6" name="Freeform 104"/>
            <p:cNvSpPr>
              <a:spLocks/>
            </p:cNvSpPr>
            <p:nvPr/>
          </p:nvSpPr>
          <p:spPr bwMode="auto">
            <a:xfrm>
              <a:off x="3915966" y="1585385"/>
              <a:ext cx="509588" cy="543983"/>
            </a:xfrm>
            <a:custGeom>
              <a:avLst/>
              <a:gdLst>
                <a:gd name="T0" fmla="*/ 0 w 768"/>
                <a:gd name="T1" fmla="*/ 456 h 456"/>
                <a:gd name="T2" fmla="*/ 72 w 768"/>
                <a:gd name="T3" fmla="*/ 204 h 456"/>
                <a:gd name="T4" fmla="*/ 324 w 768"/>
                <a:gd name="T5" fmla="*/ 12 h 456"/>
                <a:gd name="T6" fmla="*/ 636 w 768"/>
                <a:gd name="T7" fmla="*/ 132 h 456"/>
                <a:gd name="T8" fmla="*/ 768 w 768"/>
                <a:gd name="T9" fmla="*/ 420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8" h="456">
                  <a:moveTo>
                    <a:pt x="0" y="456"/>
                  </a:moveTo>
                  <a:cubicBezTo>
                    <a:pt x="12" y="414"/>
                    <a:pt x="18" y="278"/>
                    <a:pt x="72" y="204"/>
                  </a:cubicBezTo>
                  <a:cubicBezTo>
                    <a:pt x="126" y="130"/>
                    <a:pt x="230" y="24"/>
                    <a:pt x="324" y="12"/>
                  </a:cubicBezTo>
                  <a:cubicBezTo>
                    <a:pt x="418" y="0"/>
                    <a:pt x="562" y="64"/>
                    <a:pt x="636" y="132"/>
                  </a:cubicBezTo>
                  <a:cubicBezTo>
                    <a:pt x="710" y="200"/>
                    <a:pt x="740" y="360"/>
                    <a:pt x="768" y="420"/>
                  </a:cubicBezTo>
                </a:path>
              </a:pathLst>
            </a:custGeom>
            <a:noFill/>
            <a:ln w="47625">
              <a:solidFill>
                <a:srgbClr val="000099"/>
              </a:solidFill>
              <a:round/>
              <a:headEnd type="none" w="med" len="med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77" name="Freeform 105"/>
            <p:cNvSpPr>
              <a:spLocks/>
            </p:cNvSpPr>
            <p:nvPr/>
          </p:nvSpPr>
          <p:spPr bwMode="auto">
            <a:xfrm>
              <a:off x="4904185" y="1585385"/>
              <a:ext cx="510778" cy="543983"/>
            </a:xfrm>
            <a:custGeom>
              <a:avLst/>
              <a:gdLst>
                <a:gd name="T0" fmla="*/ 0 w 768"/>
                <a:gd name="T1" fmla="*/ 456 h 456"/>
                <a:gd name="T2" fmla="*/ 72 w 768"/>
                <a:gd name="T3" fmla="*/ 204 h 456"/>
                <a:gd name="T4" fmla="*/ 324 w 768"/>
                <a:gd name="T5" fmla="*/ 12 h 456"/>
                <a:gd name="T6" fmla="*/ 636 w 768"/>
                <a:gd name="T7" fmla="*/ 132 h 456"/>
                <a:gd name="T8" fmla="*/ 768 w 768"/>
                <a:gd name="T9" fmla="*/ 420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8" h="456">
                  <a:moveTo>
                    <a:pt x="0" y="456"/>
                  </a:moveTo>
                  <a:cubicBezTo>
                    <a:pt x="12" y="414"/>
                    <a:pt x="18" y="278"/>
                    <a:pt x="72" y="204"/>
                  </a:cubicBezTo>
                  <a:cubicBezTo>
                    <a:pt x="126" y="130"/>
                    <a:pt x="230" y="24"/>
                    <a:pt x="324" y="12"/>
                  </a:cubicBezTo>
                  <a:cubicBezTo>
                    <a:pt x="418" y="0"/>
                    <a:pt x="562" y="64"/>
                    <a:pt x="636" y="132"/>
                  </a:cubicBezTo>
                  <a:cubicBezTo>
                    <a:pt x="710" y="200"/>
                    <a:pt x="740" y="360"/>
                    <a:pt x="768" y="420"/>
                  </a:cubicBezTo>
                </a:path>
              </a:pathLst>
            </a:custGeom>
            <a:noFill/>
            <a:ln w="47625">
              <a:solidFill>
                <a:srgbClr val="000099"/>
              </a:solidFill>
              <a:round/>
              <a:headEnd type="none" w="med" len="med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" name="Gruppo 2"/>
          <p:cNvGrpSpPr/>
          <p:nvPr/>
        </p:nvGrpSpPr>
        <p:grpSpPr>
          <a:xfrm>
            <a:off x="136341" y="5725676"/>
            <a:ext cx="7864660" cy="2222121"/>
            <a:chOff x="116941" y="5486400"/>
            <a:chExt cx="6741137" cy="1604762"/>
          </a:xfrm>
        </p:grpSpPr>
        <p:grpSp>
          <p:nvGrpSpPr>
            <p:cNvPr id="3131" name="Group 59"/>
            <p:cNvGrpSpPr>
              <a:grpSpLocks/>
            </p:cNvGrpSpPr>
            <p:nvPr/>
          </p:nvGrpSpPr>
          <p:grpSpPr bwMode="auto">
            <a:xfrm>
              <a:off x="116941" y="6046439"/>
              <a:ext cx="287970" cy="554831"/>
              <a:chOff x="9997" y="3647"/>
              <a:chExt cx="434" cy="466"/>
            </a:xfrm>
          </p:grpSpPr>
          <p:sp>
            <p:nvSpPr>
              <p:cNvPr id="3132" name="Oval 60"/>
              <p:cNvSpPr>
                <a:spLocks noChangeArrowheads="1"/>
              </p:cNvSpPr>
              <p:nvPr/>
            </p:nvSpPr>
            <p:spPr bwMode="auto">
              <a:xfrm>
                <a:off x="9997" y="3647"/>
                <a:ext cx="434" cy="359"/>
              </a:xfrm>
              <a:prstGeom prst="ellipse">
                <a:avLst/>
              </a:pr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lIns="51206" tIns="25603" rIns="51206" bIns="25603">
                <a:spAutoFit/>
              </a:bodyPr>
              <a:lstStyle/>
              <a:p>
                <a:endParaRPr lang="it-IT"/>
              </a:p>
            </p:txBody>
          </p:sp>
          <p:sp>
            <p:nvSpPr>
              <p:cNvPr id="3133" name="Text Box 61"/>
              <p:cNvSpPr txBox="1">
                <a:spLocks noChangeArrowheads="1"/>
              </p:cNvSpPr>
              <p:nvPr/>
            </p:nvSpPr>
            <p:spPr bwMode="auto">
              <a:xfrm>
                <a:off x="10114" y="3802"/>
                <a:ext cx="100" cy="3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lIns="51206" tIns="25603" rIns="51206" bIns="25603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b="1" dirty="0">
                    <a:solidFill>
                      <a:srgbClr val="0000CC"/>
                    </a:solidFill>
                    <a:latin typeface="Arial" charset="0"/>
                  </a:rPr>
                  <a:t>-</a:t>
                </a:r>
                <a:endParaRPr lang="it-IT" sz="3000" dirty="0">
                  <a:solidFill>
                    <a:srgbClr val="660066"/>
                  </a:solidFill>
                  <a:latin typeface="Arial" charset="0"/>
                </a:endParaRPr>
              </a:p>
            </p:txBody>
          </p:sp>
        </p:grpSp>
        <p:grpSp>
          <p:nvGrpSpPr>
            <p:cNvPr id="2" name="Gruppo 1"/>
            <p:cNvGrpSpPr/>
            <p:nvPr/>
          </p:nvGrpSpPr>
          <p:grpSpPr>
            <a:xfrm>
              <a:off x="476672" y="5486400"/>
              <a:ext cx="6381406" cy="1604762"/>
              <a:chOff x="476672" y="5486400"/>
              <a:chExt cx="6381406" cy="1604762"/>
            </a:xfrm>
          </p:grpSpPr>
          <p:sp>
            <p:nvSpPr>
              <p:cNvPr id="3125" name="Text Box 53"/>
              <p:cNvSpPr txBox="1">
                <a:spLocks noChangeArrowheads="1"/>
              </p:cNvSpPr>
              <p:nvPr/>
            </p:nvSpPr>
            <p:spPr bwMode="auto">
              <a:xfrm>
                <a:off x="476672" y="5940152"/>
                <a:ext cx="6138235" cy="3707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51206" tIns="25603" rIns="51206" bIns="25603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 O </a:t>
                </a:r>
                <a:r>
                  <a:rPr lang="it-IT" sz="3200" b="1" baseline="30000" dirty="0">
                    <a:solidFill>
                      <a:srgbClr val="660066"/>
                    </a:solidFill>
                    <a:latin typeface="Arial" charset="0"/>
                  </a:rPr>
                  <a:t>…</a:t>
                </a:r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 H — O </a:t>
                </a:r>
                <a:r>
                  <a:rPr lang="it-IT" sz="3200" b="1" baseline="30000" dirty="0">
                    <a:solidFill>
                      <a:srgbClr val="660066"/>
                    </a:solidFill>
                    <a:latin typeface="Arial" charset="0"/>
                  </a:rPr>
                  <a:t>…</a:t>
                </a:r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 H — O </a:t>
                </a:r>
                <a:r>
                  <a:rPr lang="it-IT" sz="3200" b="1" baseline="30000" dirty="0">
                    <a:solidFill>
                      <a:srgbClr val="660066"/>
                    </a:solidFill>
                    <a:latin typeface="Arial" charset="0"/>
                  </a:rPr>
                  <a:t>…</a:t>
                </a:r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 H — O </a:t>
                </a:r>
                <a:r>
                  <a:rPr lang="it-IT" sz="3200" b="1" baseline="30000" dirty="0">
                    <a:solidFill>
                      <a:srgbClr val="660066"/>
                    </a:solidFill>
                    <a:latin typeface="Arial" charset="0"/>
                  </a:rPr>
                  <a:t>…</a:t>
                </a:r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 H — O</a:t>
                </a:r>
              </a:p>
            </p:txBody>
          </p:sp>
          <p:grpSp>
            <p:nvGrpSpPr>
              <p:cNvPr id="3128" name="Group 56"/>
              <p:cNvGrpSpPr>
                <a:grpSpLocks/>
              </p:cNvGrpSpPr>
              <p:nvPr/>
            </p:nvGrpSpPr>
            <p:grpSpPr bwMode="auto">
              <a:xfrm>
                <a:off x="6525432" y="6046520"/>
                <a:ext cx="332646" cy="427434"/>
                <a:chOff x="66" y="3573"/>
                <a:chExt cx="499" cy="359"/>
              </a:xfrm>
            </p:grpSpPr>
            <p:sp>
              <p:nvSpPr>
                <p:cNvPr id="3129" name="Oval 57"/>
                <p:cNvSpPr>
                  <a:spLocks noChangeArrowheads="1"/>
                </p:cNvSpPr>
                <p:nvPr/>
              </p:nvSpPr>
              <p:spPr bwMode="auto">
                <a:xfrm>
                  <a:off x="66" y="3573"/>
                  <a:ext cx="499" cy="359"/>
                </a:xfrm>
                <a:prstGeom prst="ellipse">
                  <a:avLst/>
                </a:prstGeom>
                <a:noFill/>
                <a:ln w="38100">
                  <a:solidFill>
                    <a:srgbClr val="FF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lIns="51206" tIns="25603" rIns="51206" bIns="25603">
                  <a:spAutoFit/>
                </a:bodyPr>
                <a:lstStyle/>
                <a:p>
                  <a:endParaRPr lang="it-IT"/>
                </a:p>
              </p:txBody>
            </p:sp>
            <p:sp>
              <p:nvSpPr>
                <p:cNvPr id="313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29" y="3605"/>
                  <a:ext cx="422" cy="31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lIns="51206" tIns="25603" rIns="51206" bIns="25603">
                  <a:spAutoFit/>
                </a:bodyPr>
                <a:lstStyle>
                  <a:lvl1pPr defTabSz="512763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1pPr>
                  <a:lvl2pPr marL="255588" defTabSz="512763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512763" defTabSz="512763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768350" defTabSz="512763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1023938" defTabSz="512763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1481138" defTabSz="5127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1938338" defTabSz="5127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2395538" defTabSz="5127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2852738" defTabSz="5127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it-IT" sz="3000" b="1" dirty="0">
                      <a:solidFill>
                        <a:srgbClr val="0000CC"/>
                      </a:solidFill>
                      <a:latin typeface="Arial" charset="0"/>
                    </a:rPr>
                    <a:t>+</a:t>
                  </a:r>
                  <a:endParaRPr lang="it-IT" sz="3000" dirty="0">
                    <a:solidFill>
                      <a:srgbClr val="660066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3134" name="Rectangle 62"/>
              <p:cNvSpPr>
                <a:spLocks noChangeArrowheads="1"/>
              </p:cNvSpPr>
              <p:nvPr/>
            </p:nvSpPr>
            <p:spPr bwMode="auto">
              <a:xfrm rot="16200000">
                <a:off x="1882400" y="6344826"/>
                <a:ext cx="352518" cy="4400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51206" tIns="25603" rIns="51206" bIns="25603">
                <a:spAutoFit/>
              </a:bodyPr>
              <a:lstStyle/>
              <a:p>
                <a:pPr defTabSz="606752"/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—</a:t>
                </a:r>
              </a:p>
            </p:txBody>
          </p:sp>
          <p:sp>
            <p:nvSpPr>
              <p:cNvPr id="3135" name="Rectangle 63"/>
              <p:cNvSpPr>
                <a:spLocks noChangeArrowheads="1"/>
              </p:cNvSpPr>
              <p:nvPr/>
            </p:nvSpPr>
            <p:spPr bwMode="auto">
              <a:xfrm rot="16200000">
                <a:off x="3254931" y="6344826"/>
                <a:ext cx="352518" cy="4400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51206" tIns="25603" rIns="51206" bIns="25603">
                <a:spAutoFit/>
              </a:bodyPr>
              <a:lstStyle/>
              <a:p>
                <a:pPr defTabSz="606752"/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—</a:t>
                </a:r>
              </a:p>
            </p:txBody>
          </p:sp>
          <p:sp>
            <p:nvSpPr>
              <p:cNvPr id="3137" name="Rectangle 65"/>
              <p:cNvSpPr>
                <a:spLocks noChangeArrowheads="1"/>
              </p:cNvSpPr>
              <p:nvPr/>
            </p:nvSpPr>
            <p:spPr bwMode="auto">
              <a:xfrm rot="16200000">
                <a:off x="4780312" y="6344826"/>
                <a:ext cx="352518" cy="4400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51206" tIns="25603" rIns="51206" bIns="25603">
                <a:spAutoFit/>
              </a:bodyPr>
              <a:lstStyle/>
              <a:p>
                <a:pPr defTabSz="606752"/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—</a:t>
                </a:r>
              </a:p>
            </p:txBody>
          </p:sp>
          <p:sp>
            <p:nvSpPr>
              <p:cNvPr id="3138" name="Text Box 66"/>
              <p:cNvSpPr txBox="1">
                <a:spLocks noChangeArrowheads="1"/>
              </p:cNvSpPr>
              <p:nvPr/>
            </p:nvSpPr>
            <p:spPr bwMode="auto">
              <a:xfrm>
                <a:off x="1941932" y="6720418"/>
                <a:ext cx="326781" cy="3707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51206" tIns="25603" rIns="51206" bIns="25603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3139" name="Text Box 67"/>
              <p:cNvSpPr txBox="1">
                <a:spLocks noChangeArrowheads="1"/>
              </p:cNvSpPr>
              <p:nvPr/>
            </p:nvSpPr>
            <p:spPr bwMode="auto">
              <a:xfrm>
                <a:off x="3310084" y="6720418"/>
                <a:ext cx="326781" cy="3707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51206" tIns="25603" rIns="51206" bIns="25603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3141" name="Text Box 69"/>
              <p:cNvSpPr txBox="1">
                <a:spLocks noChangeArrowheads="1"/>
              </p:cNvSpPr>
              <p:nvPr/>
            </p:nvSpPr>
            <p:spPr bwMode="auto">
              <a:xfrm>
                <a:off x="4864894" y="6720418"/>
                <a:ext cx="326781" cy="3707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51206" tIns="25603" rIns="51206" bIns="25603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3142" name="Rectangle 70"/>
              <p:cNvSpPr>
                <a:spLocks noChangeArrowheads="1"/>
              </p:cNvSpPr>
              <p:nvPr/>
            </p:nvSpPr>
            <p:spPr bwMode="auto">
              <a:xfrm rot="16200000">
                <a:off x="536497" y="6325893"/>
                <a:ext cx="347416" cy="4400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lIns="51206" tIns="25603" rIns="51206" bIns="25603">
                <a:spAutoFit/>
              </a:bodyPr>
              <a:lstStyle/>
              <a:p>
                <a:pPr defTabSz="606752"/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—</a:t>
                </a:r>
              </a:p>
            </p:txBody>
          </p:sp>
          <p:sp>
            <p:nvSpPr>
              <p:cNvPr id="3143" name="Text Box 71"/>
              <p:cNvSpPr txBox="1">
                <a:spLocks noChangeArrowheads="1"/>
              </p:cNvSpPr>
              <p:nvPr/>
            </p:nvSpPr>
            <p:spPr bwMode="auto">
              <a:xfrm>
                <a:off x="620688" y="6660232"/>
                <a:ext cx="326781" cy="3707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51206" tIns="25603" rIns="51206" bIns="25603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3144" name="Rectangle 72"/>
              <p:cNvSpPr>
                <a:spLocks noChangeArrowheads="1"/>
              </p:cNvSpPr>
              <p:nvPr/>
            </p:nvSpPr>
            <p:spPr bwMode="auto">
              <a:xfrm rot="16200000">
                <a:off x="5919226" y="6364189"/>
                <a:ext cx="352518" cy="4400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51206" tIns="25603" rIns="51206" bIns="25603">
                <a:spAutoFit/>
              </a:bodyPr>
              <a:lstStyle/>
              <a:p>
                <a:pPr defTabSz="606752"/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—</a:t>
                </a:r>
              </a:p>
            </p:txBody>
          </p:sp>
          <p:sp>
            <p:nvSpPr>
              <p:cNvPr id="3145" name="Text Box 73"/>
              <p:cNvSpPr txBox="1">
                <a:spLocks noChangeArrowheads="1"/>
              </p:cNvSpPr>
              <p:nvPr/>
            </p:nvSpPr>
            <p:spPr bwMode="auto">
              <a:xfrm>
                <a:off x="5974380" y="6720418"/>
                <a:ext cx="326781" cy="3707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51206" tIns="25603" rIns="51206" bIns="25603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dirty="0">
                    <a:solidFill>
                      <a:srgbClr val="660066"/>
                    </a:solidFill>
                    <a:latin typeface="Arial" charset="0"/>
                  </a:rPr>
                  <a:t>H</a:t>
                </a:r>
              </a:p>
            </p:txBody>
          </p:sp>
          <p:sp>
            <p:nvSpPr>
              <p:cNvPr id="3170" name="Text Box 98"/>
              <p:cNvSpPr txBox="1">
                <a:spLocks noChangeArrowheads="1"/>
              </p:cNvSpPr>
              <p:nvPr/>
            </p:nvSpPr>
            <p:spPr bwMode="auto">
              <a:xfrm>
                <a:off x="733426" y="5600701"/>
                <a:ext cx="198559" cy="3707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51206" tIns="25603" rIns="51206" bIns="25603">
                <a:spAutoFit/>
              </a:bodyPr>
              <a:lstStyle>
                <a:lvl1pPr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25558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512763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768350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023938" defTabSz="512763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4811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19383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3955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2852738" defTabSz="5127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it-IT" sz="3000" b="1">
                    <a:solidFill>
                      <a:srgbClr val="660066"/>
                    </a:solidFill>
                    <a:latin typeface="Arial" charset="0"/>
                  </a:rPr>
                  <a:t>-</a:t>
                </a:r>
                <a:endParaRPr lang="it-IT" sz="3000">
                  <a:solidFill>
                    <a:srgbClr val="660066"/>
                  </a:solidFill>
                  <a:latin typeface="Arial" charset="0"/>
                </a:endParaRPr>
              </a:p>
            </p:txBody>
          </p:sp>
          <p:sp>
            <p:nvSpPr>
              <p:cNvPr id="3178" name="Freeform 106"/>
              <p:cNvSpPr>
                <a:spLocks/>
              </p:cNvSpPr>
              <p:nvPr/>
            </p:nvSpPr>
            <p:spPr bwMode="auto">
              <a:xfrm flipH="1">
                <a:off x="5135166" y="5486400"/>
                <a:ext cx="510778" cy="543984"/>
              </a:xfrm>
              <a:custGeom>
                <a:avLst/>
                <a:gdLst>
                  <a:gd name="T0" fmla="*/ 0 w 768"/>
                  <a:gd name="T1" fmla="*/ 456 h 456"/>
                  <a:gd name="T2" fmla="*/ 72 w 768"/>
                  <a:gd name="T3" fmla="*/ 204 h 456"/>
                  <a:gd name="T4" fmla="*/ 324 w 768"/>
                  <a:gd name="T5" fmla="*/ 12 h 456"/>
                  <a:gd name="T6" fmla="*/ 636 w 768"/>
                  <a:gd name="T7" fmla="*/ 132 h 456"/>
                  <a:gd name="T8" fmla="*/ 768 w 768"/>
                  <a:gd name="T9" fmla="*/ 420 h 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8" h="456">
                    <a:moveTo>
                      <a:pt x="0" y="456"/>
                    </a:moveTo>
                    <a:cubicBezTo>
                      <a:pt x="12" y="414"/>
                      <a:pt x="18" y="278"/>
                      <a:pt x="72" y="204"/>
                    </a:cubicBezTo>
                    <a:cubicBezTo>
                      <a:pt x="126" y="130"/>
                      <a:pt x="230" y="24"/>
                      <a:pt x="324" y="12"/>
                    </a:cubicBezTo>
                    <a:cubicBezTo>
                      <a:pt x="418" y="0"/>
                      <a:pt x="562" y="64"/>
                      <a:pt x="636" y="132"/>
                    </a:cubicBezTo>
                    <a:cubicBezTo>
                      <a:pt x="710" y="200"/>
                      <a:pt x="740" y="360"/>
                      <a:pt x="768" y="420"/>
                    </a:cubicBezTo>
                  </a:path>
                </a:pathLst>
              </a:custGeom>
              <a:noFill/>
              <a:ln w="47625">
                <a:solidFill>
                  <a:srgbClr val="000099"/>
                </a:solidFill>
                <a:round/>
                <a:headEnd type="none" w="med" len="med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79" name="Freeform 107"/>
              <p:cNvSpPr>
                <a:spLocks/>
              </p:cNvSpPr>
              <p:nvPr/>
            </p:nvSpPr>
            <p:spPr bwMode="auto">
              <a:xfrm flipH="1">
                <a:off x="4194573" y="5486400"/>
                <a:ext cx="510778" cy="543984"/>
              </a:xfrm>
              <a:custGeom>
                <a:avLst/>
                <a:gdLst>
                  <a:gd name="T0" fmla="*/ 0 w 768"/>
                  <a:gd name="T1" fmla="*/ 456 h 456"/>
                  <a:gd name="T2" fmla="*/ 72 w 768"/>
                  <a:gd name="T3" fmla="*/ 204 h 456"/>
                  <a:gd name="T4" fmla="*/ 324 w 768"/>
                  <a:gd name="T5" fmla="*/ 12 h 456"/>
                  <a:gd name="T6" fmla="*/ 636 w 768"/>
                  <a:gd name="T7" fmla="*/ 132 h 456"/>
                  <a:gd name="T8" fmla="*/ 768 w 768"/>
                  <a:gd name="T9" fmla="*/ 420 h 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8" h="456">
                    <a:moveTo>
                      <a:pt x="0" y="456"/>
                    </a:moveTo>
                    <a:cubicBezTo>
                      <a:pt x="12" y="414"/>
                      <a:pt x="18" y="278"/>
                      <a:pt x="72" y="204"/>
                    </a:cubicBezTo>
                    <a:cubicBezTo>
                      <a:pt x="126" y="130"/>
                      <a:pt x="230" y="24"/>
                      <a:pt x="324" y="12"/>
                    </a:cubicBezTo>
                    <a:cubicBezTo>
                      <a:pt x="418" y="0"/>
                      <a:pt x="562" y="64"/>
                      <a:pt x="636" y="132"/>
                    </a:cubicBezTo>
                    <a:cubicBezTo>
                      <a:pt x="710" y="200"/>
                      <a:pt x="740" y="360"/>
                      <a:pt x="768" y="420"/>
                    </a:cubicBezTo>
                  </a:path>
                </a:pathLst>
              </a:custGeom>
              <a:noFill/>
              <a:ln w="47625">
                <a:solidFill>
                  <a:srgbClr val="000099"/>
                </a:solidFill>
                <a:round/>
                <a:headEnd type="none" w="med" len="med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80" name="Freeform 108"/>
              <p:cNvSpPr>
                <a:spLocks/>
              </p:cNvSpPr>
              <p:nvPr/>
            </p:nvSpPr>
            <p:spPr bwMode="auto">
              <a:xfrm flipH="1">
                <a:off x="3174206" y="5528733"/>
                <a:ext cx="509588" cy="543984"/>
              </a:xfrm>
              <a:custGeom>
                <a:avLst/>
                <a:gdLst>
                  <a:gd name="T0" fmla="*/ 0 w 768"/>
                  <a:gd name="T1" fmla="*/ 456 h 456"/>
                  <a:gd name="T2" fmla="*/ 72 w 768"/>
                  <a:gd name="T3" fmla="*/ 204 h 456"/>
                  <a:gd name="T4" fmla="*/ 324 w 768"/>
                  <a:gd name="T5" fmla="*/ 12 h 456"/>
                  <a:gd name="T6" fmla="*/ 636 w 768"/>
                  <a:gd name="T7" fmla="*/ 132 h 456"/>
                  <a:gd name="T8" fmla="*/ 768 w 768"/>
                  <a:gd name="T9" fmla="*/ 420 h 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8" h="456">
                    <a:moveTo>
                      <a:pt x="0" y="456"/>
                    </a:moveTo>
                    <a:cubicBezTo>
                      <a:pt x="12" y="414"/>
                      <a:pt x="18" y="278"/>
                      <a:pt x="72" y="204"/>
                    </a:cubicBezTo>
                    <a:cubicBezTo>
                      <a:pt x="126" y="130"/>
                      <a:pt x="230" y="24"/>
                      <a:pt x="324" y="12"/>
                    </a:cubicBezTo>
                    <a:cubicBezTo>
                      <a:pt x="418" y="0"/>
                      <a:pt x="562" y="64"/>
                      <a:pt x="636" y="132"/>
                    </a:cubicBezTo>
                    <a:cubicBezTo>
                      <a:pt x="710" y="200"/>
                      <a:pt x="740" y="360"/>
                      <a:pt x="768" y="420"/>
                    </a:cubicBezTo>
                  </a:path>
                </a:pathLst>
              </a:custGeom>
              <a:noFill/>
              <a:ln w="47625">
                <a:solidFill>
                  <a:srgbClr val="000099"/>
                </a:solidFill>
                <a:round/>
                <a:headEnd type="none" w="med" len="med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81" name="Freeform 109"/>
              <p:cNvSpPr>
                <a:spLocks/>
              </p:cNvSpPr>
              <p:nvPr/>
            </p:nvSpPr>
            <p:spPr bwMode="auto">
              <a:xfrm flipH="1">
                <a:off x="2160985" y="5516033"/>
                <a:ext cx="510778" cy="541867"/>
              </a:xfrm>
              <a:custGeom>
                <a:avLst/>
                <a:gdLst>
                  <a:gd name="T0" fmla="*/ 0 w 768"/>
                  <a:gd name="T1" fmla="*/ 456 h 456"/>
                  <a:gd name="T2" fmla="*/ 72 w 768"/>
                  <a:gd name="T3" fmla="*/ 204 h 456"/>
                  <a:gd name="T4" fmla="*/ 324 w 768"/>
                  <a:gd name="T5" fmla="*/ 12 h 456"/>
                  <a:gd name="T6" fmla="*/ 636 w 768"/>
                  <a:gd name="T7" fmla="*/ 132 h 456"/>
                  <a:gd name="T8" fmla="*/ 768 w 768"/>
                  <a:gd name="T9" fmla="*/ 420 h 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8" h="456">
                    <a:moveTo>
                      <a:pt x="0" y="456"/>
                    </a:moveTo>
                    <a:cubicBezTo>
                      <a:pt x="12" y="414"/>
                      <a:pt x="18" y="278"/>
                      <a:pt x="72" y="204"/>
                    </a:cubicBezTo>
                    <a:cubicBezTo>
                      <a:pt x="126" y="130"/>
                      <a:pt x="230" y="24"/>
                      <a:pt x="324" y="12"/>
                    </a:cubicBezTo>
                    <a:cubicBezTo>
                      <a:pt x="418" y="0"/>
                      <a:pt x="562" y="64"/>
                      <a:pt x="636" y="132"/>
                    </a:cubicBezTo>
                    <a:cubicBezTo>
                      <a:pt x="710" y="200"/>
                      <a:pt x="740" y="360"/>
                      <a:pt x="768" y="420"/>
                    </a:cubicBezTo>
                  </a:path>
                </a:pathLst>
              </a:custGeom>
              <a:noFill/>
              <a:ln w="47625">
                <a:solidFill>
                  <a:srgbClr val="000099"/>
                </a:solidFill>
                <a:round/>
                <a:headEnd type="none" w="med" len="med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82" name="Freeform 110"/>
              <p:cNvSpPr>
                <a:spLocks/>
              </p:cNvSpPr>
              <p:nvPr/>
            </p:nvSpPr>
            <p:spPr bwMode="auto">
              <a:xfrm flipH="1">
                <a:off x="1147762" y="5486400"/>
                <a:ext cx="510779" cy="543984"/>
              </a:xfrm>
              <a:custGeom>
                <a:avLst/>
                <a:gdLst>
                  <a:gd name="T0" fmla="*/ 0 w 768"/>
                  <a:gd name="T1" fmla="*/ 456 h 456"/>
                  <a:gd name="T2" fmla="*/ 72 w 768"/>
                  <a:gd name="T3" fmla="*/ 204 h 456"/>
                  <a:gd name="T4" fmla="*/ 324 w 768"/>
                  <a:gd name="T5" fmla="*/ 12 h 456"/>
                  <a:gd name="T6" fmla="*/ 636 w 768"/>
                  <a:gd name="T7" fmla="*/ 132 h 456"/>
                  <a:gd name="T8" fmla="*/ 768 w 768"/>
                  <a:gd name="T9" fmla="*/ 420 h 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8" h="456">
                    <a:moveTo>
                      <a:pt x="0" y="456"/>
                    </a:moveTo>
                    <a:cubicBezTo>
                      <a:pt x="12" y="414"/>
                      <a:pt x="18" y="278"/>
                      <a:pt x="72" y="204"/>
                    </a:cubicBezTo>
                    <a:cubicBezTo>
                      <a:pt x="126" y="130"/>
                      <a:pt x="230" y="24"/>
                      <a:pt x="324" y="12"/>
                    </a:cubicBezTo>
                    <a:cubicBezTo>
                      <a:pt x="418" y="0"/>
                      <a:pt x="562" y="64"/>
                      <a:pt x="636" y="132"/>
                    </a:cubicBezTo>
                    <a:cubicBezTo>
                      <a:pt x="710" y="200"/>
                      <a:pt x="740" y="360"/>
                      <a:pt x="768" y="420"/>
                    </a:cubicBezTo>
                  </a:path>
                </a:pathLst>
              </a:custGeom>
              <a:noFill/>
              <a:ln w="47625">
                <a:solidFill>
                  <a:srgbClr val="000099"/>
                </a:solidFill>
                <a:round/>
                <a:headEnd type="none" w="med" len="med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32562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66750" y="839789"/>
            <a:ext cx="7620000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b="1">
                <a:solidFill>
                  <a:srgbClr val="000099"/>
                </a:solidFill>
                <a:latin typeface="Arial" charset="0"/>
              </a:rPr>
              <a:t>CO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(g)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+ H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O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(g)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	   CO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2(g)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+  H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2(g)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       r = 1000°C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704850" y="1462088"/>
            <a:ext cx="1944906" cy="401804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FF3300"/>
                </a:solidFill>
                <a:latin typeface="Arial" charset="0"/>
              </a:rPr>
              <a:t>Stato iniziale: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704850" y="1898650"/>
            <a:ext cx="973298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6600"/>
                </a:solidFill>
                <a:latin typeface="Arial" charset="0"/>
              </a:rPr>
              <a:t>1 mole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962151" y="1898650"/>
            <a:ext cx="973298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6600"/>
                </a:solidFill>
                <a:latin typeface="Arial" charset="0"/>
              </a:rPr>
              <a:t>1 mole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505200" y="1898650"/>
            <a:ext cx="879072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6600"/>
                </a:solidFill>
                <a:latin typeface="Arial" charset="0"/>
              </a:rPr>
              <a:t>0 moli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703763" y="1898650"/>
            <a:ext cx="879072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6600"/>
                </a:solidFill>
                <a:latin typeface="Arial" charset="0"/>
              </a:rPr>
              <a:t>0 moli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2819401" y="1071562"/>
            <a:ext cx="525463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999163" y="1865314"/>
            <a:ext cx="1564556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000099"/>
                </a:solidFill>
                <a:latin typeface="Arial" charset="0"/>
              </a:rPr>
              <a:t>T = 1000°C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1309688" y="2222501"/>
            <a:ext cx="1763712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CO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 = n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H  </a:t>
            </a:r>
            <a:endParaRPr lang="it-IT" sz="22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2373314" y="2419349"/>
            <a:ext cx="300037" cy="288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2 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4662488" y="2222501"/>
            <a:ext cx="2024062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CO</a:t>
            </a:r>
            <a:r>
              <a:rPr lang="it-IT" sz="2200">
                <a:solidFill>
                  <a:srgbClr val="000099"/>
                </a:solidFill>
                <a:latin typeface="Arial" charset="0"/>
              </a:rPr>
              <a:t>  = n</a:t>
            </a:r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H</a:t>
            </a:r>
            <a:endParaRPr lang="it-IT" sz="22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5122864" y="2428875"/>
            <a:ext cx="300037" cy="288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2 </a:t>
            </a: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5807076" y="2428875"/>
            <a:ext cx="300038" cy="288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2200" baseline="-25000">
                <a:solidFill>
                  <a:srgbClr val="000099"/>
                </a:solidFill>
                <a:latin typeface="Arial" charset="0"/>
              </a:rPr>
              <a:t>2 </a:t>
            </a:r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V="1">
            <a:off x="1122363" y="2847976"/>
            <a:ext cx="0" cy="4530726"/>
          </a:xfrm>
          <a:prstGeom prst="line">
            <a:avLst/>
          </a:prstGeom>
          <a:noFill/>
          <a:ln w="47625">
            <a:solidFill>
              <a:srgbClr val="000099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1112839" y="7378700"/>
            <a:ext cx="6026150" cy="0"/>
          </a:xfrm>
          <a:prstGeom prst="line">
            <a:avLst/>
          </a:prstGeom>
          <a:noFill/>
          <a:ln w="47625">
            <a:solidFill>
              <a:srgbClr val="000099"/>
            </a:solidFill>
            <a:round/>
            <a:headEnd/>
            <a:tailEnd type="non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V="1">
            <a:off x="7123113" y="2847976"/>
            <a:ext cx="0" cy="4530726"/>
          </a:xfrm>
          <a:prstGeom prst="line">
            <a:avLst/>
          </a:prstGeom>
          <a:noFill/>
          <a:ln w="47625">
            <a:solidFill>
              <a:srgbClr val="000099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4" name="Freeform 18"/>
          <p:cNvSpPr>
            <a:spLocks/>
          </p:cNvSpPr>
          <p:nvPr/>
        </p:nvSpPr>
        <p:spPr bwMode="auto">
          <a:xfrm>
            <a:off x="1119189" y="3187701"/>
            <a:ext cx="6029325" cy="3038475"/>
          </a:xfrm>
          <a:custGeom>
            <a:avLst/>
            <a:gdLst>
              <a:gd name="T0" fmla="*/ 0 w 5733"/>
              <a:gd name="T1" fmla="*/ 1230 h 2801"/>
              <a:gd name="T2" fmla="*/ 840 w 5733"/>
              <a:gd name="T3" fmla="*/ 2130 h 2801"/>
              <a:gd name="T4" fmla="*/ 2154 w 5733"/>
              <a:gd name="T5" fmla="*/ 2736 h 2801"/>
              <a:gd name="T6" fmla="*/ 3360 w 5733"/>
              <a:gd name="T7" fmla="*/ 2520 h 2801"/>
              <a:gd name="T8" fmla="*/ 4560 w 5733"/>
              <a:gd name="T9" fmla="*/ 1800 h 2801"/>
              <a:gd name="T10" fmla="*/ 5250 w 5733"/>
              <a:gd name="T11" fmla="*/ 1020 h 2801"/>
              <a:gd name="T12" fmla="*/ 5658 w 5733"/>
              <a:gd name="T13" fmla="*/ 288 h 2801"/>
              <a:gd name="T14" fmla="*/ 5700 w 5733"/>
              <a:gd name="T15" fmla="*/ 0 h 28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733" h="2801">
                <a:moveTo>
                  <a:pt x="0" y="1230"/>
                </a:moveTo>
                <a:cubicBezTo>
                  <a:pt x="140" y="1380"/>
                  <a:pt x="481" y="1879"/>
                  <a:pt x="840" y="2130"/>
                </a:cubicBezTo>
                <a:cubicBezTo>
                  <a:pt x="1199" y="2381"/>
                  <a:pt x="1734" y="2671"/>
                  <a:pt x="2154" y="2736"/>
                </a:cubicBezTo>
                <a:cubicBezTo>
                  <a:pt x="2574" y="2801"/>
                  <a:pt x="2959" y="2676"/>
                  <a:pt x="3360" y="2520"/>
                </a:cubicBezTo>
                <a:cubicBezTo>
                  <a:pt x="3761" y="2364"/>
                  <a:pt x="4245" y="2050"/>
                  <a:pt x="4560" y="1800"/>
                </a:cubicBezTo>
                <a:cubicBezTo>
                  <a:pt x="4875" y="1550"/>
                  <a:pt x="5067" y="1272"/>
                  <a:pt x="5250" y="1020"/>
                </a:cubicBezTo>
                <a:cubicBezTo>
                  <a:pt x="5433" y="768"/>
                  <a:pt x="5583" y="458"/>
                  <a:pt x="5658" y="288"/>
                </a:cubicBezTo>
                <a:cubicBezTo>
                  <a:pt x="5733" y="118"/>
                  <a:pt x="5691" y="60"/>
                  <a:pt x="5700" y="0"/>
                </a:cubicBezTo>
              </a:path>
            </a:pathLst>
          </a:custGeom>
          <a:noFill/>
          <a:ln w="47625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1100138" y="6188076"/>
            <a:ext cx="3116262" cy="0"/>
          </a:xfrm>
          <a:prstGeom prst="line">
            <a:avLst/>
          </a:prstGeom>
          <a:noFill/>
          <a:ln w="47625">
            <a:solidFill>
              <a:srgbClr val="FF3300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4221163" y="6183313"/>
            <a:ext cx="0" cy="1122361"/>
          </a:xfrm>
          <a:prstGeom prst="line">
            <a:avLst/>
          </a:prstGeom>
          <a:noFill/>
          <a:ln w="47625">
            <a:solidFill>
              <a:srgbClr val="FF33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3309938" y="3616326"/>
            <a:ext cx="1564556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000099"/>
                </a:solidFill>
                <a:latin typeface="Arial" charset="0"/>
              </a:rPr>
              <a:t>T = 1000°C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620713" y="2797175"/>
            <a:ext cx="345948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993366"/>
                </a:solidFill>
                <a:latin typeface="Arial" charset="0"/>
              </a:rPr>
              <a:t>G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581025" y="4318001"/>
            <a:ext cx="413036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993366"/>
                </a:solidFill>
                <a:latin typeface="Arial" charset="0"/>
              </a:rPr>
              <a:t>G'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300039" y="5865813"/>
            <a:ext cx="1189037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993366"/>
                </a:solidFill>
                <a:latin typeface="Arial" charset="0"/>
              </a:rPr>
              <a:t>G</a:t>
            </a:r>
            <a:r>
              <a:rPr lang="it-IT" sz="2200" b="1" baseline="-25000">
                <a:solidFill>
                  <a:srgbClr val="993366"/>
                </a:solidFill>
                <a:latin typeface="Arial" charset="0"/>
              </a:rPr>
              <a:t>min</a:t>
            </a:r>
            <a:endParaRPr lang="it-IT" sz="2200" b="1">
              <a:solidFill>
                <a:srgbClr val="993366"/>
              </a:solidFill>
              <a:latin typeface="Arial" charset="0"/>
            </a:endParaRP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7138989" y="3108325"/>
            <a:ext cx="8064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 b="1">
                <a:solidFill>
                  <a:srgbClr val="993366"/>
                </a:solidFill>
                <a:latin typeface="Arial" charset="0"/>
              </a:rPr>
              <a:t>G''</a:t>
            </a:r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1112838" y="7378700"/>
            <a:ext cx="0" cy="2619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>
            <a:off x="1787525" y="7378700"/>
            <a:ext cx="0" cy="2619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2452688" y="7378700"/>
            <a:ext cx="0" cy="2619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3119438" y="7378700"/>
            <a:ext cx="0" cy="2619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6" name="Line 30"/>
          <p:cNvSpPr>
            <a:spLocks noChangeShapeType="1"/>
          </p:cNvSpPr>
          <p:nvPr/>
        </p:nvSpPr>
        <p:spPr bwMode="auto">
          <a:xfrm>
            <a:off x="3762375" y="7378700"/>
            <a:ext cx="0" cy="2619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>
            <a:off x="4448175" y="7378700"/>
            <a:ext cx="0" cy="2619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>
            <a:off x="5114925" y="7378700"/>
            <a:ext cx="0" cy="2619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29" name="Line 33"/>
          <p:cNvSpPr>
            <a:spLocks noChangeShapeType="1"/>
          </p:cNvSpPr>
          <p:nvPr/>
        </p:nvSpPr>
        <p:spPr bwMode="auto">
          <a:xfrm>
            <a:off x="5780088" y="7378700"/>
            <a:ext cx="0" cy="2619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0" name="Line 34"/>
          <p:cNvSpPr>
            <a:spLocks noChangeShapeType="1"/>
          </p:cNvSpPr>
          <p:nvPr/>
        </p:nvSpPr>
        <p:spPr bwMode="auto">
          <a:xfrm>
            <a:off x="6446838" y="7378700"/>
            <a:ext cx="0" cy="2619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1" name="Line 35"/>
          <p:cNvSpPr>
            <a:spLocks noChangeShapeType="1"/>
          </p:cNvSpPr>
          <p:nvPr/>
        </p:nvSpPr>
        <p:spPr bwMode="auto">
          <a:xfrm>
            <a:off x="7121525" y="7378700"/>
            <a:ext cx="0" cy="26193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938213" y="7572375"/>
            <a:ext cx="3492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1487489" y="7572375"/>
            <a:ext cx="725487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0,2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2154238" y="7572375"/>
            <a:ext cx="80010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0,3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2820989" y="7572375"/>
            <a:ext cx="77470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0,4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3479800" y="7572375"/>
            <a:ext cx="8826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0,5</a:t>
            </a: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4187826" y="7572375"/>
            <a:ext cx="784225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0,6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4838700" y="7572375"/>
            <a:ext cx="866775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0,7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5495925" y="7572375"/>
            <a:ext cx="80010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0,8</a:t>
            </a:r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6162676" y="7572375"/>
            <a:ext cx="684213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0,9</a:t>
            </a:r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6821488" y="7572375"/>
            <a:ext cx="7175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1,0</a:t>
            </a:r>
          </a:p>
        </p:txBody>
      </p:sp>
      <p:sp>
        <p:nvSpPr>
          <p:cNvPr id="4142" name="Line 46"/>
          <p:cNvSpPr>
            <a:spLocks noChangeShapeType="1"/>
          </p:cNvSpPr>
          <p:nvPr/>
        </p:nvSpPr>
        <p:spPr bwMode="auto">
          <a:xfrm>
            <a:off x="1143000" y="9110664"/>
            <a:ext cx="0" cy="2603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3" name="Line 47"/>
          <p:cNvSpPr>
            <a:spLocks noChangeShapeType="1"/>
          </p:cNvSpPr>
          <p:nvPr/>
        </p:nvSpPr>
        <p:spPr bwMode="auto">
          <a:xfrm>
            <a:off x="1814513" y="9110664"/>
            <a:ext cx="0" cy="2603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4" name="Line 48"/>
          <p:cNvSpPr>
            <a:spLocks noChangeShapeType="1"/>
          </p:cNvSpPr>
          <p:nvPr/>
        </p:nvSpPr>
        <p:spPr bwMode="auto">
          <a:xfrm>
            <a:off x="2487613" y="9110664"/>
            <a:ext cx="0" cy="2603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3146425" y="9110664"/>
            <a:ext cx="0" cy="2603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6" name="Line 50"/>
          <p:cNvSpPr>
            <a:spLocks noChangeShapeType="1"/>
          </p:cNvSpPr>
          <p:nvPr/>
        </p:nvSpPr>
        <p:spPr bwMode="auto">
          <a:xfrm>
            <a:off x="3792538" y="9110664"/>
            <a:ext cx="0" cy="2603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7" name="Line 51"/>
          <p:cNvSpPr>
            <a:spLocks noChangeShapeType="1"/>
          </p:cNvSpPr>
          <p:nvPr/>
        </p:nvSpPr>
        <p:spPr bwMode="auto">
          <a:xfrm>
            <a:off x="4478338" y="9110664"/>
            <a:ext cx="0" cy="2603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8" name="Line 52"/>
          <p:cNvSpPr>
            <a:spLocks noChangeShapeType="1"/>
          </p:cNvSpPr>
          <p:nvPr/>
        </p:nvSpPr>
        <p:spPr bwMode="auto">
          <a:xfrm>
            <a:off x="5151438" y="9110664"/>
            <a:ext cx="0" cy="2603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49" name="Line 53"/>
          <p:cNvSpPr>
            <a:spLocks noChangeShapeType="1"/>
          </p:cNvSpPr>
          <p:nvPr/>
        </p:nvSpPr>
        <p:spPr bwMode="auto">
          <a:xfrm>
            <a:off x="5810250" y="9110664"/>
            <a:ext cx="0" cy="2603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0" name="Line 54"/>
          <p:cNvSpPr>
            <a:spLocks noChangeShapeType="1"/>
          </p:cNvSpPr>
          <p:nvPr/>
        </p:nvSpPr>
        <p:spPr bwMode="auto">
          <a:xfrm>
            <a:off x="6477000" y="9110664"/>
            <a:ext cx="0" cy="2603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1" name="Line 55"/>
          <p:cNvSpPr>
            <a:spLocks noChangeShapeType="1"/>
          </p:cNvSpPr>
          <p:nvPr/>
        </p:nvSpPr>
        <p:spPr bwMode="auto">
          <a:xfrm>
            <a:off x="7151688" y="9110664"/>
            <a:ext cx="0" cy="26035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52" name="Text Box 56"/>
          <p:cNvSpPr txBox="1">
            <a:spLocks noChangeArrowheads="1"/>
          </p:cNvSpPr>
          <p:nvPr/>
        </p:nvSpPr>
        <p:spPr bwMode="auto">
          <a:xfrm>
            <a:off x="842964" y="9301163"/>
            <a:ext cx="682625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1,0</a:t>
            </a:r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1509713" y="9301163"/>
            <a:ext cx="72390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0,9</a:t>
            </a: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2184400" y="9301163"/>
            <a:ext cx="80010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0,8</a:t>
            </a:r>
          </a:p>
        </p:txBody>
      </p:sp>
      <p:sp>
        <p:nvSpPr>
          <p:cNvPr id="4155" name="Text Box 59"/>
          <p:cNvSpPr txBox="1">
            <a:spLocks noChangeArrowheads="1"/>
          </p:cNvSpPr>
          <p:nvPr/>
        </p:nvSpPr>
        <p:spPr bwMode="auto">
          <a:xfrm>
            <a:off x="2851150" y="9301163"/>
            <a:ext cx="77470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0,7</a:t>
            </a:r>
          </a:p>
        </p:txBody>
      </p:sp>
      <p:sp>
        <p:nvSpPr>
          <p:cNvPr id="4156" name="Text Box 60"/>
          <p:cNvSpPr txBox="1">
            <a:spLocks noChangeArrowheads="1"/>
          </p:cNvSpPr>
          <p:nvPr/>
        </p:nvSpPr>
        <p:spPr bwMode="auto">
          <a:xfrm>
            <a:off x="3509963" y="9301163"/>
            <a:ext cx="88265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0,6</a:t>
            </a:r>
          </a:p>
        </p:txBody>
      </p:sp>
      <p:sp>
        <p:nvSpPr>
          <p:cNvPr id="4157" name="Text Box 61"/>
          <p:cNvSpPr txBox="1">
            <a:spLocks noChangeArrowheads="1"/>
          </p:cNvSpPr>
          <p:nvPr/>
        </p:nvSpPr>
        <p:spPr bwMode="auto">
          <a:xfrm>
            <a:off x="4217988" y="9301163"/>
            <a:ext cx="782637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0,5</a:t>
            </a:r>
          </a:p>
        </p:txBody>
      </p:sp>
      <p:sp>
        <p:nvSpPr>
          <p:cNvPr id="4158" name="Text Box 62"/>
          <p:cNvSpPr txBox="1">
            <a:spLocks noChangeArrowheads="1"/>
          </p:cNvSpPr>
          <p:nvPr/>
        </p:nvSpPr>
        <p:spPr bwMode="auto">
          <a:xfrm>
            <a:off x="4867276" y="9301163"/>
            <a:ext cx="866775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0,4</a:t>
            </a:r>
          </a:p>
        </p:txBody>
      </p:sp>
      <p:sp>
        <p:nvSpPr>
          <p:cNvPr id="4159" name="Text Box 63"/>
          <p:cNvSpPr txBox="1">
            <a:spLocks noChangeArrowheads="1"/>
          </p:cNvSpPr>
          <p:nvPr/>
        </p:nvSpPr>
        <p:spPr bwMode="auto">
          <a:xfrm>
            <a:off x="5526088" y="9301163"/>
            <a:ext cx="80010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0,3</a:t>
            </a:r>
          </a:p>
        </p:txBody>
      </p:sp>
      <p:sp>
        <p:nvSpPr>
          <p:cNvPr id="4160" name="Text Box 64"/>
          <p:cNvSpPr txBox="1">
            <a:spLocks noChangeArrowheads="1"/>
          </p:cNvSpPr>
          <p:nvPr/>
        </p:nvSpPr>
        <p:spPr bwMode="auto">
          <a:xfrm>
            <a:off x="6192839" y="9301163"/>
            <a:ext cx="684212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0,2</a:t>
            </a:r>
          </a:p>
        </p:txBody>
      </p:sp>
      <p:sp>
        <p:nvSpPr>
          <p:cNvPr id="4161" name="Text Box 65"/>
          <p:cNvSpPr txBox="1">
            <a:spLocks noChangeArrowheads="1"/>
          </p:cNvSpPr>
          <p:nvPr/>
        </p:nvSpPr>
        <p:spPr bwMode="auto">
          <a:xfrm>
            <a:off x="7010401" y="9301163"/>
            <a:ext cx="715963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993366"/>
                </a:solidFill>
                <a:latin typeface="Arial" charset="0"/>
              </a:rPr>
              <a:t>0</a:t>
            </a:r>
          </a:p>
        </p:txBody>
      </p:sp>
      <p:sp>
        <p:nvSpPr>
          <p:cNvPr id="4162" name="AutoShape 66"/>
          <p:cNvSpPr>
            <a:spLocks noChangeArrowheads="1"/>
          </p:cNvSpPr>
          <p:nvPr/>
        </p:nvSpPr>
        <p:spPr bwMode="auto">
          <a:xfrm>
            <a:off x="2400300" y="8705850"/>
            <a:ext cx="4051300" cy="26035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63" name="AutoShape 67"/>
          <p:cNvSpPr>
            <a:spLocks noChangeArrowheads="1"/>
          </p:cNvSpPr>
          <p:nvPr/>
        </p:nvSpPr>
        <p:spPr bwMode="auto">
          <a:xfrm flipH="1">
            <a:off x="2171701" y="10248899"/>
            <a:ext cx="4051300" cy="26035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1905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4164" name="Text Box 68"/>
          <p:cNvSpPr txBox="1">
            <a:spLocks noChangeArrowheads="1"/>
          </p:cNvSpPr>
          <p:nvPr/>
        </p:nvSpPr>
        <p:spPr bwMode="auto">
          <a:xfrm>
            <a:off x="3276601" y="8123239"/>
            <a:ext cx="2024063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FF3300"/>
                </a:solidFill>
                <a:latin typeface="Arial" charset="0"/>
              </a:rPr>
              <a:t>n</a:t>
            </a:r>
            <a:r>
              <a:rPr lang="it-IT" sz="2200" baseline="-25000">
                <a:solidFill>
                  <a:srgbClr val="FF3300"/>
                </a:solidFill>
                <a:latin typeface="Arial" charset="0"/>
              </a:rPr>
              <a:t>CO</a:t>
            </a:r>
            <a:r>
              <a:rPr lang="it-IT" sz="2200">
                <a:solidFill>
                  <a:srgbClr val="FF3300"/>
                </a:solidFill>
                <a:latin typeface="Arial" charset="0"/>
              </a:rPr>
              <a:t>  e  n </a:t>
            </a:r>
            <a:r>
              <a:rPr lang="it-IT" sz="2200" baseline="-25000">
                <a:solidFill>
                  <a:srgbClr val="FF3300"/>
                </a:solidFill>
                <a:latin typeface="Arial" charset="0"/>
              </a:rPr>
              <a:t>H</a:t>
            </a:r>
            <a:endParaRPr lang="it-IT" sz="22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4165" name="Rectangle 69"/>
          <p:cNvSpPr>
            <a:spLocks noChangeArrowheads="1"/>
          </p:cNvSpPr>
          <p:nvPr/>
        </p:nvSpPr>
        <p:spPr bwMode="auto">
          <a:xfrm>
            <a:off x="3800476" y="8350249"/>
            <a:ext cx="300038" cy="288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2200" baseline="-25000">
                <a:solidFill>
                  <a:srgbClr val="FF3300"/>
                </a:solidFill>
                <a:latin typeface="Arial" charset="0"/>
              </a:rPr>
              <a:t>2 </a:t>
            </a:r>
          </a:p>
        </p:txBody>
      </p:sp>
      <p:sp>
        <p:nvSpPr>
          <p:cNvPr id="4166" name="Rectangle 70"/>
          <p:cNvSpPr>
            <a:spLocks noChangeArrowheads="1"/>
          </p:cNvSpPr>
          <p:nvPr/>
        </p:nvSpPr>
        <p:spPr bwMode="auto">
          <a:xfrm>
            <a:off x="4895851" y="8350249"/>
            <a:ext cx="300038" cy="288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2200" baseline="-25000">
                <a:solidFill>
                  <a:srgbClr val="FF3300"/>
                </a:solidFill>
                <a:latin typeface="Arial" charset="0"/>
              </a:rPr>
              <a:t>2 </a:t>
            </a:r>
          </a:p>
        </p:txBody>
      </p:sp>
      <p:sp>
        <p:nvSpPr>
          <p:cNvPr id="4167" name="Text Box 71"/>
          <p:cNvSpPr txBox="1">
            <a:spLocks noChangeArrowheads="1"/>
          </p:cNvSpPr>
          <p:nvPr/>
        </p:nvSpPr>
        <p:spPr bwMode="auto">
          <a:xfrm>
            <a:off x="3476626" y="9699626"/>
            <a:ext cx="2184400" cy="40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200">
                <a:solidFill>
                  <a:srgbClr val="FF3300"/>
                </a:solidFill>
                <a:latin typeface="Arial" charset="0"/>
              </a:rPr>
              <a:t>n</a:t>
            </a:r>
            <a:r>
              <a:rPr lang="it-IT" sz="2200" baseline="-25000">
                <a:solidFill>
                  <a:srgbClr val="FF3300"/>
                </a:solidFill>
                <a:latin typeface="Arial" charset="0"/>
              </a:rPr>
              <a:t>CO</a:t>
            </a:r>
            <a:r>
              <a:rPr lang="it-IT" sz="2200">
                <a:solidFill>
                  <a:srgbClr val="FF3300"/>
                </a:solidFill>
                <a:latin typeface="Arial" charset="0"/>
              </a:rPr>
              <a:t> = n </a:t>
            </a:r>
            <a:r>
              <a:rPr lang="it-IT" sz="2200" baseline="-25000">
                <a:solidFill>
                  <a:srgbClr val="FF3300"/>
                </a:solidFill>
                <a:latin typeface="Arial" charset="0"/>
              </a:rPr>
              <a:t>H  O</a:t>
            </a:r>
            <a:endParaRPr lang="it-IT" sz="22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4168" name="Rectangle 72"/>
          <p:cNvSpPr>
            <a:spLocks noChangeArrowheads="1"/>
          </p:cNvSpPr>
          <p:nvPr/>
        </p:nvSpPr>
        <p:spPr bwMode="auto">
          <a:xfrm>
            <a:off x="4937125" y="9950449"/>
            <a:ext cx="833438" cy="288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2200" baseline="-25000">
                <a:solidFill>
                  <a:srgbClr val="FF3300"/>
                </a:solidFill>
                <a:latin typeface="Arial" charset="0"/>
              </a:rPr>
              <a:t>2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0" y="9567862"/>
            <a:ext cx="3433246" cy="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</a:rPr>
              <a:t>Per l'acqua	       = 81</a:t>
            </a: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211389" y="8599489"/>
            <a:ext cx="2389187" cy="887412"/>
          </a:xfrm>
          <a:prstGeom prst="rect">
            <a:avLst/>
          </a:prstGeom>
          <a:solidFill>
            <a:srgbClr val="FFFF99"/>
          </a:solidFill>
          <a:ln w="19050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03" name="WordArt 3"/>
          <p:cNvSpPr>
            <a:spLocks noChangeArrowheads="1" noChangeShapeType="1" noTextEdit="1"/>
          </p:cNvSpPr>
          <p:nvPr/>
        </p:nvSpPr>
        <p:spPr bwMode="auto">
          <a:xfrm>
            <a:off x="200025" y="550864"/>
            <a:ext cx="7651750" cy="8350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9050">
                  <a:solidFill>
                    <a:srgbClr val="80008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latin typeface="Impact"/>
                <a:ea typeface="Impact"/>
                <a:cs typeface="Impact"/>
              </a:rPr>
              <a:t>Processo di solvatazione e inizzazione </a:t>
            </a:r>
          </a:p>
          <a:p>
            <a:pPr algn="ctr"/>
            <a:r>
              <a:rPr lang="it-IT" sz="3600" kern="10">
                <a:ln w="19050">
                  <a:solidFill>
                    <a:srgbClr val="80008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latin typeface="Impact"/>
                <a:ea typeface="Impact"/>
                <a:cs typeface="Impact"/>
              </a:rPr>
              <a:t>dei cristalli ionici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0" y="1660525"/>
            <a:ext cx="4622800" cy="836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800080"/>
                </a:solidFill>
                <a:latin typeface="Eras Medium ITC" charset="0"/>
              </a:rPr>
              <a:t>NaCl</a:t>
            </a:r>
            <a:r>
              <a:rPr lang="it-IT" sz="3000" b="1" baseline="-25000">
                <a:solidFill>
                  <a:srgbClr val="800080"/>
                </a:solidFill>
                <a:latin typeface="Eras Medium ITC" charset="0"/>
              </a:rPr>
              <a:t>(gas)</a:t>
            </a:r>
            <a:r>
              <a:rPr lang="it-IT" sz="3000" b="1">
                <a:solidFill>
                  <a:srgbClr val="800080"/>
                </a:solidFill>
                <a:latin typeface="Eras Medium ITC" charset="0"/>
              </a:rPr>
              <a:t>	   Na</a:t>
            </a:r>
            <a:r>
              <a:rPr lang="it-IT" sz="3000" b="1" baseline="30000">
                <a:solidFill>
                  <a:srgbClr val="800080"/>
                </a:solidFill>
                <a:latin typeface="Eras Medium ITC" charset="0"/>
              </a:rPr>
              <a:t>+</a:t>
            </a:r>
            <a:r>
              <a:rPr lang="it-IT" sz="3000" b="1" baseline="-25000">
                <a:solidFill>
                  <a:srgbClr val="800080"/>
                </a:solidFill>
                <a:latin typeface="Eras Medium ITC" charset="0"/>
              </a:rPr>
              <a:t>(gas)</a:t>
            </a:r>
            <a:r>
              <a:rPr lang="it-IT" sz="3000" b="1">
                <a:solidFill>
                  <a:srgbClr val="800080"/>
                </a:solidFill>
                <a:latin typeface="Eras Medium ITC" charset="0"/>
              </a:rPr>
              <a:t> + Cl</a:t>
            </a:r>
            <a:r>
              <a:rPr lang="it-IT" sz="3000" b="1" baseline="30000">
                <a:solidFill>
                  <a:srgbClr val="800080"/>
                </a:solidFill>
                <a:latin typeface="Eras Medium ITC" charset="0"/>
              </a:rPr>
              <a:t>-</a:t>
            </a:r>
            <a:r>
              <a:rPr lang="it-IT" sz="3000" b="1" baseline="-25000">
                <a:solidFill>
                  <a:srgbClr val="800080"/>
                </a:solidFill>
                <a:latin typeface="Eras Medium ITC" charset="0"/>
              </a:rPr>
              <a:t>(gas)</a:t>
            </a:r>
            <a:endParaRPr lang="it-IT" sz="3000" b="1">
              <a:solidFill>
                <a:srgbClr val="800080"/>
              </a:solidFill>
              <a:latin typeface="Eras Demi ITC" charset="0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1350964" y="1960562"/>
            <a:ext cx="749300" cy="0"/>
          </a:xfrm>
          <a:prstGeom prst="line">
            <a:avLst/>
          </a:prstGeom>
          <a:noFill/>
          <a:ln w="47625">
            <a:solidFill>
              <a:srgbClr val="80008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1338263" y="1855788"/>
            <a:ext cx="749300" cy="0"/>
          </a:xfrm>
          <a:prstGeom prst="line">
            <a:avLst/>
          </a:prstGeom>
          <a:noFill/>
          <a:ln w="47625">
            <a:solidFill>
              <a:srgbClr val="80008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729163" y="1676401"/>
            <a:ext cx="3035048" cy="666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>
                <a:solidFill>
                  <a:srgbClr val="800080"/>
                </a:solidFill>
                <a:latin typeface="Eras Demi ITC" charset="0"/>
              </a:rPr>
              <a:t>Per ogni coppia di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800080"/>
                </a:solidFill>
                <a:latin typeface="Eras Demi ITC" charset="0"/>
              </a:rPr>
              <a:t>ioni occorrono 6,1 eV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551114" y="2533650"/>
            <a:ext cx="735891" cy="44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3000">
                <a:solidFill>
                  <a:srgbClr val="CC00CC"/>
                </a:solidFill>
                <a:latin typeface="Eras Demi ITC" charset="0"/>
              </a:rPr>
              <a:t>U =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3286126" y="2284413"/>
            <a:ext cx="254614" cy="44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3000">
                <a:solidFill>
                  <a:srgbClr val="CC00CC"/>
                </a:solidFill>
                <a:latin typeface="Eras Demi ITC" charset="0"/>
              </a:rPr>
              <a:t>-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429001" y="2284413"/>
            <a:ext cx="1153110" cy="44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3000">
                <a:solidFill>
                  <a:srgbClr val="CC00CC"/>
                </a:solidFill>
                <a:latin typeface="Eras Demi ITC" charset="0"/>
              </a:rPr>
              <a:t>z</a:t>
            </a:r>
            <a:r>
              <a:rPr lang="it-IT" sz="3000" baseline="-25000">
                <a:solidFill>
                  <a:srgbClr val="CC00CC"/>
                </a:solidFill>
                <a:latin typeface="Eras Demi ITC" charset="0"/>
              </a:rPr>
              <a:t>1</a:t>
            </a:r>
            <a:r>
              <a:rPr lang="it-IT" sz="3000">
                <a:solidFill>
                  <a:srgbClr val="CC00CC"/>
                </a:solidFill>
                <a:latin typeface="Eras Demi ITC" charset="0"/>
              </a:rPr>
              <a:t>z</a:t>
            </a:r>
            <a:r>
              <a:rPr lang="it-IT" sz="3000" baseline="-25000">
                <a:solidFill>
                  <a:srgbClr val="CC00CC"/>
                </a:solidFill>
                <a:latin typeface="Eras Demi ITC" charset="0"/>
              </a:rPr>
              <a:t>2</a:t>
            </a:r>
            <a:r>
              <a:rPr lang="it-IT" sz="3000">
                <a:solidFill>
                  <a:srgbClr val="CC00CC"/>
                </a:solidFill>
                <a:latin typeface="Eras Demi ITC" charset="0"/>
              </a:rPr>
              <a:t>e</a:t>
            </a:r>
            <a:r>
              <a:rPr lang="it-IT" sz="3000" baseline="30000">
                <a:solidFill>
                  <a:srgbClr val="CC00CC"/>
                </a:solidFill>
                <a:latin typeface="Eras Demi ITC" charset="0"/>
              </a:rPr>
              <a:t>2</a:t>
            </a:r>
            <a:endParaRPr lang="it-IT" sz="3000">
              <a:solidFill>
                <a:srgbClr val="CC00CC"/>
              </a:solidFill>
              <a:latin typeface="Eras Demi ITC" charset="0"/>
            </a:endParaRP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3857625" y="2701925"/>
            <a:ext cx="254740" cy="44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3000">
                <a:solidFill>
                  <a:srgbClr val="CC00CC"/>
                </a:solidFill>
                <a:latin typeface="Eras Demi ITC" charset="0"/>
              </a:rPr>
              <a:t>r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3308350" y="2752725"/>
            <a:ext cx="1200150" cy="0"/>
          </a:xfrm>
          <a:prstGeom prst="line">
            <a:avLst/>
          </a:prstGeom>
          <a:noFill/>
          <a:ln w="47625">
            <a:solidFill>
              <a:srgbClr val="CC00CC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61914" y="3051176"/>
            <a:ext cx="4789487" cy="986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800080"/>
                </a:solidFill>
                <a:latin typeface="Eras Medium ITC" charset="0"/>
              </a:rPr>
              <a:t>NaCl</a:t>
            </a:r>
            <a:r>
              <a:rPr lang="it-IT" sz="3000" b="1" baseline="-25000">
                <a:solidFill>
                  <a:srgbClr val="800080"/>
                </a:solidFill>
                <a:latin typeface="Eras Medium ITC" charset="0"/>
              </a:rPr>
              <a:t>(cristallo)</a:t>
            </a:r>
            <a:r>
              <a:rPr lang="it-IT" sz="3000" b="1">
                <a:solidFill>
                  <a:srgbClr val="800080"/>
                </a:solidFill>
                <a:latin typeface="Eras Medium ITC" charset="0"/>
              </a:rPr>
              <a:t>	    Na</a:t>
            </a:r>
            <a:r>
              <a:rPr lang="it-IT" sz="3000" b="1" baseline="30000">
                <a:solidFill>
                  <a:srgbClr val="800080"/>
                </a:solidFill>
                <a:latin typeface="Eras Medium ITC" charset="0"/>
              </a:rPr>
              <a:t>+</a:t>
            </a:r>
            <a:r>
              <a:rPr lang="it-IT" sz="3000" b="1" baseline="-25000">
                <a:solidFill>
                  <a:srgbClr val="800080"/>
                </a:solidFill>
                <a:latin typeface="Eras Medium ITC" charset="0"/>
              </a:rPr>
              <a:t>(gas)</a:t>
            </a:r>
            <a:r>
              <a:rPr lang="it-IT" sz="3000" b="1">
                <a:solidFill>
                  <a:srgbClr val="800080"/>
                </a:solidFill>
                <a:latin typeface="Eras Medium ITC" charset="0"/>
              </a:rPr>
              <a:t> + Cl</a:t>
            </a:r>
            <a:r>
              <a:rPr lang="it-IT" sz="3000" b="1" baseline="30000">
                <a:solidFill>
                  <a:srgbClr val="800080"/>
                </a:solidFill>
                <a:latin typeface="Eras Medium ITC" charset="0"/>
              </a:rPr>
              <a:t>-</a:t>
            </a:r>
            <a:r>
              <a:rPr lang="it-IT" sz="3000" b="1" baseline="-25000">
                <a:solidFill>
                  <a:srgbClr val="800080"/>
                </a:solidFill>
                <a:latin typeface="Eras Medium ITC" charset="0"/>
              </a:rPr>
              <a:t>(gas)</a:t>
            </a:r>
            <a:endParaRPr lang="it-IT" sz="3000" b="1">
              <a:solidFill>
                <a:srgbClr val="800080"/>
              </a:solidFill>
              <a:latin typeface="Eras Demi ITC" charset="0"/>
            </a:endParaRPr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1400175" y="3297238"/>
            <a:ext cx="750888" cy="0"/>
          </a:xfrm>
          <a:prstGeom prst="line">
            <a:avLst/>
          </a:prstGeom>
          <a:noFill/>
          <a:ln w="47625">
            <a:solidFill>
              <a:srgbClr val="80008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4779964" y="3013075"/>
            <a:ext cx="3035048" cy="666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>
                <a:solidFill>
                  <a:srgbClr val="800080"/>
                </a:solidFill>
                <a:latin typeface="Eras Demi ITC" charset="0"/>
              </a:rPr>
              <a:t>Per ogni coppia di</a:t>
            </a:r>
          </a:p>
          <a:p>
            <a:pPr>
              <a:lnSpc>
                <a:spcPct val="80000"/>
              </a:lnSpc>
            </a:pPr>
            <a:r>
              <a:rPr lang="it-IT">
                <a:solidFill>
                  <a:srgbClr val="800080"/>
                </a:solidFill>
                <a:latin typeface="Eras Demi ITC" charset="0"/>
              </a:rPr>
              <a:t>ioni occorrono 8,1 eV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2587626" y="3892551"/>
            <a:ext cx="735891" cy="44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3000">
                <a:solidFill>
                  <a:srgbClr val="CC00CC"/>
                </a:solidFill>
                <a:latin typeface="Eras Demi ITC" charset="0"/>
              </a:rPr>
              <a:t>U =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3335339" y="3633788"/>
            <a:ext cx="254614" cy="44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3000">
                <a:solidFill>
                  <a:srgbClr val="CC00CC"/>
                </a:solidFill>
                <a:latin typeface="Eras Demi ITC" charset="0"/>
              </a:rPr>
              <a:t>-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3454400" y="3644900"/>
            <a:ext cx="1422540" cy="44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3000">
                <a:solidFill>
                  <a:srgbClr val="CC00CC"/>
                </a:solidFill>
                <a:latin typeface="Eras Demi ITC" charset="0"/>
              </a:rPr>
              <a:t>Az</a:t>
            </a:r>
            <a:r>
              <a:rPr lang="it-IT" sz="3000" baseline="-25000">
                <a:solidFill>
                  <a:srgbClr val="CC00CC"/>
                </a:solidFill>
                <a:latin typeface="Eras Demi ITC" charset="0"/>
              </a:rPr>
              <a:t>1</a:t>
            </a:r>
            <a:r>
              <a:rPr lang="it-IT" sz="3000">
                <a:solidFill>
                  <a:srgbClr val="CC00CC"/>
                </a:solidFill>
                <a:latin typeface="Eras Demi ITC" charset="0"/>
              </a:rPr>
              <a:t>z</a:t>
            </a:r>
            <a:r>
              <a:rPr lang="it-IT" sz="3000" baseline="-25000">
                <a:solidFill>
                  <a:srgbClr val="CC00CC"/>
                </a:solidFill>
                <a:latin typeface="Eras Demi ITC" charset="0"/>
              </a:rPr>
              <a:t>2</a:t>
            </a:r>
            <a:r>
              <a:rPr lang="it-IT" sz="3000">
                <a:solidFill>
                  <a:srgbClr val="CC00CC"/>
                </a:solidFill>
                <a:latin typeface="Eras Demi ITC" charset="0"/>
              </a:rPr>
              <a:t>e</a:t>
            </a:r>
            <a:r>
              <a:rPr lang="it-IT" sz="3000" baseline="30000">
                <a:solidFill>
                  <a:srgbClr val="CC00CC"/>
                </a:solidFill>
                <a:latin typeface="Eras Demi ITC" charset="0"/>
              </a:rPr>
              <a:t>2</a:t>
            </a:r>
            <a:endParaRPr lang="it-IT" sz="3000">
              <a:solidFill>
                <a:srgbClr val="CC00CC"/>
              </a:solidFill>
              <a:latin typeface="Eras Demi ITC" charset="0"/>
            </a:endParaRP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4095751" y="4060825"/>
            <a:ext cx="254740" cy="44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3000">
                <a:solidFill>
                  <a:srgbClr val="CC00CC"/>
                </a:solidFill>
                <a:latin typeface="Eras Demi ITC" charset="0"/>
              </a:rPr>
              <a:t>r</a:t>
            </a:r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3321051" y="4100513"/>
            <a:ext cx="1423988" cy="12700"/>
          </a:xfrm>
          <a:prstGeom prst="line">
            <a:avLst/>
          </a:prstGeom>
          <a:noFill/>
          <a:ln w="47625">
            <a:solidFill>
              <a:srgbClr val="CC00CC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65089" y="4362450"/>
            <a:ext cx="2478217" cy="447970"/>
          </a:xfrm>
          <a:prstGeom prst="rect">
            <a:avLst/>
          </a:prstGeom>
          <a:noFill/>
          <a:ln w="38100">
            <a:solidFill>
              <a:srgbClr val="CC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3000" b="1">
                <a:solidFill>
                  <a:srgbClr val="800080"/>
                </a:solidFill>
                <a:latin typeface="Eras Demi ITC" charset="0"/>
              </a:rPr>
              <a:t>Solvatazione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42863" y="4911725"/>
            <a:ext cx="5886041" cy="44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3000">
                <a:solidFill>
                  <a:srgbClr val="800080"/>
                </a:solidFill>
                <a:latin typeface="Eras Demi ITC" charset="0"/>
              </a:rPr>
              <a:t>Na</a:t>
            </a:r>
            <a:r>
              <a:rPr lang="it-IT" sz="3000" baseline="30000">
                <a:solidFill>
                  <a:srgbClr val="800080"/>
                </a:solidFill>
                <a:latin typeface="Eras Demi ITC" charset="0"/>
              </a:rPr>
              <a:t>+</a:t>
            </a:r>
            <a:r>
              <a:rPr lang="it-IT" sz="3000">
                <a:solidFill>
                  <a:srgbClr val="800080"/>
                </a:solidFill>
                <a:latin typeface="Eras Demi ITC" charset="0"/>
              </a:rPr>
              <a:t>  +  nH</a:t>
            </a:r>
            <a:r>
              <a:rPr lang="it-IT" sz="3000" baseline="-25000">
                <a:solidFill>
                  <a:srgbClr val="800080"/>
                </a:solidFill>
                <a:latin typeface="Eras Demi ITC" charset="0"/>
              </a:rPr>
              <a:t>2</a:t>
            </a:r>
            <a:r>
              <a:rPr lang="it-IT" sz="3000">
                <a:solidFill>
                  <a:srgbClr val="800080"/>
                </a:solidFill>
                <a:latin typeface="Eras Demi ITC" charset="0"/>
              </a:rPr>
              <a:t>O		 (Na </a:t>
            </a:r>
            <a:r>
              <a:rPr lang="it-IT" sz="30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 nH</a:t>
            </a:r>
            <a:r>
              <a:rPr lang="it-IT" sz="3000" baseline="-250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2</a:t>
            </a:r>
            <a:r>
              <a:rPr lang="it-IT" sz="30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O)</a:t>
            </a:r>
            <a:r>
              <a:rPr lang="it-IT" sz="3000" baseline="300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+</a:t>
            </a:r>
            <a:endParaRPr lang="it-IT" sz="3000">
              <a:solidFill>
                <a:srgbClr val="800080"/>
              </a:solidFill>
              <a:latin typeface="Eras Demi ITC" charset="0"/>
            </a:endParaRP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2376488" y="5092700"/>
            <a:ext cx="749300" cy="0"/>
          </a:xfrm>
          <a:prstGeom prst="line">
            <a:avLst/>
          </a:prstGeom>
          <a:noFill/>
          <a:ln w="47625">
            <a:solidFill>
              <a:srgbClr val="80008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-50800" y="8924925"/>
            <a:ext cx="2262526" cy="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</a:rPr>
              <a:t>In un isolante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2200275" y="8924925"/>
            <a:ext cx="695265" cy="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</a:rPr>
              <a:t>U =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3457576" y="8678862"/>
            <a:ext cx="1033463" cy="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</a:rPr>
              <a:t>Q</a:t>
            </a:r>
            <a:r>
              <a:rPr lang="it-IT" sz="2800" baseline="-25000">
                <a:solidFill>
                  <a:srgbClr val="800080"/>
                </a:solidFill>
                <a:latin typeface="Eras Demi ITC" charset="0"/>
              </a:rPr>
              <a:t>1</a:t>
            </a:r>
            <a:r>
              <a:rPr lang="it-IT" sz="2800">
                <a:solidFill>
                  <a:srgbClr val="800080"/>
                </a:solidFill>
                <a:latin typeface="Eras Demi ITC" charset="0"/>
              </a:rPr>
              <a:t>Q</a:t>
            </a:r>
            <a:r>
              <a:rPr lang="it-IT" sz="2800" baseline="-25000">
                <a:solidFill>
                  <a:srgbClr val="800080"/>
                </a:solidFill>
                <a:latin typeface="Eras Demi ITC" charset="0"/>
              </a:rPr>
              <a:t>2</a:t>
            </a:r>
            <a:endParaRPr lang="it-IT" sz="2800">
              <a:solidFill>
                <a:srgbClr val="800080"/>
              </a:solidFill>
              <a:latin typeface="Eras Demi ITC" charset="0"/>
            </a:endParaRP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3843339" y="9123363"/>
            <a:ext cx="246073" cy="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</a:rPr>
              <a:t>r</a:t>
            </a: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V="1">
            <a:off x="3455988" y="9124950"/>
            <a:ext cx="1039812" cy="6351"/>
          </a:xfrm>
          <a:prstGeom prst="line">
            <a:avLst/>
          </a:prstGeom>
          <a:noFill/>
          <a:ln w="47625">
            <a:solidFill>
              <a:srgbClr val="80008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2868613" y="9124950"/>
            <a:ext cx="400050" cy="0"/>
          </a:xfrm>
          <a:prstGeom prst="line">
            <a:avLst/>
          </a:prstGeom>
          <a:noFill/>
          <a:ln w="47625">
            <a:solidFill>
              <a:srgbClr val="80008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2809875" y="8751888"/>
            <a:ext cx="425960" cy="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</a:rPr>
              <a:t> 1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2222502" y="9477374"/>
            <a:ext cx="306637" cy="473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3200">
                <a:solidFill>
                  <a:srgbClr val="800080"/>
                </a:solidFill>
                <a:latin typeface="Eras Demi ITC" charset="0"/>
                <a:sym typeface="Symbol" charset="0"/>
              </a:rPr>
              <a:t></a:t>
            </a:r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4659314" y="8924925"/>
            <a:ext cx="2212207" cy="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</a:rPr>
              <a:t>Nel vuoto U=</a:t>
            </a: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6854826" y="8640763"/>
            <a:ext cx="1033463" cy="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</a:rPr>
              <a:t>Q</a:t>
            </a:r>
            <a:r>
              <a:rPr lang="it-IT" sz="2800" baseline="-25000">
                <a:solidFill>
                  <a:srgbClr val="800080"/>
                </a:solidFill>
                <a:latin typeface="Eras Demi ITC" charset="0"/>
              </a:rPr>
              <a:t>1</a:t>
            </a:r>
            <a:r>
              <a:rPr lang="it-IT" sz="2800">
                <a:solidFill>
                  <a:srgbClr val="800080"/>
                </a:solidFill>
                <a:latin typeface="Eras Demi ITC" charset="0"/>
              </a:rPr>
              <a:t>Q</a:t>
            </a:r>
            <a:r>
              <a:rPr lang="it-IT" sz="2800" baseline="-25000">
                <a:solidFill>
                  <a:srgbClr val="800080"/>
                </a:solidFill>
                <a:latin typeface="Eras Demi ITC" charset="0"/>
              </a:rPr>
              <a:t>2</a:t>
            </a:r>
            <a:endParaRPr lang="it-IT" sz="2800">
              <a:solidFill>
                <a:srgbClr val="800080"/>
              </a:solidFill>
              <a:latin typeface="Eras Demi ITC" charset="0"/>
            </a:endParaRP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7332664" y="9123363"/>
            <a:ext cx="246073" cy="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</a:rPr>
              <a:t>r</a:t>
            </a:r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 flipV="1">
            <a:off x="6945313" y="9096376"/>
            <a:ext cx="827087" cy="0"/>
          </a:xfrm>
          <a:prstGeom prst="line">
            <a:avLst/>
          </a:prstGeom>
          <a:noFill/>
          <a:ln w="47625">
            <a:solidFill>
              <a:srgbClr val="80008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3238500" y="8945564"/>
            <a:ext cx="252210" cy="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•</a:t>
            </a:r>
            <a:endParaRPr lang="it-IT" sz="2800">
              <a:solidFill>
                <a:srgbClr val="800080"/>
              </a:solidFill>
              <a:latin typeface="Eras Demi ITC" charset="0"/>
            </a:endParaRPr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12701" y="10029826"/>
            <a:ext cx="7959725" cy="741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</a:rPr>
              <a:t>NaCl</a:t>
            </a:r>
            <a:r>
              <a:rPr lang="it-IT" sz="2800" baseline="-25000">
                <a:solidFill>
                  <a:srgbClr val="800080"/>
                </a:solidFill>
                <a:latin typeface="Eras Demi ITC" charset="0"/>
              </a:rPr>
              <a:t>(cristallo)</a:t>
            </a:r>
            <a:r>
              <a:rPr lang="it-IT" sz="2800">
                <a:solidFill>
                  <a:srgbClr val="800080"/>
                </a:solidFill>
                <a:latin typeface="Eras Demi ITC" charset="0"/>
              </a:rPr>
              <a:t>+  </a:t>
            </a:r>
            <a:r>
              <a:rPr lang="it-IT" sz="2600">
                <a:solidFill>
                  <a:srgbClr val="800080"/>
                </a:solidFill>
                <a:latin typeface="Eras Demi ITC" charset="0"/>
              </a:rPr>
              <a:t>Acqua      (Na </a:t>
            </a:r>
            <a:r>
              <a:rPr lang="it-IT" sz="26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 nH</a:t>
            </a:r>
            <a:r>
              <a:rPr lang="it-IT" sz="2600" baseline="-250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2</a:t>
            </a:r>
            <a:r>
              <a:rPr lang="it-IT" sz="26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O)</a:t>
            </a:r>
            <a:r>
              <a:rPr lang="it-IT" sz="2600" baseline="300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+</a:t>
            </a:r>
            <a:r>
              <a:rPr lang="it-IT" sz="26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 + (Cl  mH</a:t>
            </a:r>
            <a:r>
              <a:rPr lang="it-IT" sz="2600" baseline="-250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2</a:t>
            </a:r>
            <a:r>
              <a:rPr lang="it-IT" sz="26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O</a:t>
            </a:r>
            <a:r>
              <a:rPr lang="it-IT" sz="2600" baseline="300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-</a:t>
            </a:r>
            <a:r>
              <a:rPr lang="it-IT" sz="2600">
                <a:solidFill>
                  <a:srgbClr val="800080"/>
                </a:solidFill>
                <a:latin typeface="Eras Demi ITC" charset="0"/>
                <a:sym typeface="Times New Roman Special G2" charset="0"/>
              </a:rPr>
              <a:t>)</a:t>
            </a:r>
          </a:p>
        </p:txBody>
      </p:sp>
      <p:sp>
        <p:nvSpPr>
          <p:cNvPr id="25639" name="Line 39"/>
          <p:cNvSpPr>
            <a:spLocks noChangeShapeType="1"/>
          </p:cNvSpPr>
          <p:nvPr/>
        </p:nvSpPr>
        <p:spPr bwMode="auto">
          <a:xfrm>
            <a:off x="3241675" y="10264775"/>
            <a:ext cx="476250" cy="0"/>
          </a:xfrm>
          <a:prstGeom prst="line">
            <a:avLst/>
          </a:prstGeom>
          <a:noFill/>
          <a:ln w="47625">
            <a:solidFill>
              <a:srgbClr val="80008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2185988" y="10409238"/>
            <a:ext cx="5594468" cy="396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600">
                <a:solidFill>
                  <a:srgbClr val="800080"/>
                </a:solidFill>
                <a:latin typeface="Eras Demi ITC" charset="0"/>
              </a:rPr>
              <a:t>occorrono solo 0,06 eV/coppia di ioni</a:t>
            </a:r>
            <a:endParaRPr lang="it-IT" sz="2600">
              <a:solidFill>
                <a:srgbClr val="800080"/>
              </a:solidFill>
              <a:latin typeface="Eras Demi ITC" charset="0"/>
              <a:sym typeface="Times New Roman Special G2" charset="0"/>
            </a:endParaRPr>
          </a:p>
        </p:txBody>
      </p:sp>
      <p:sp>
        <p:nvSpPr>
          <p:cNvPr id="25641" name="AutoShape 41"/>
          <p:cNvSpPr>
            <a:spLocks noChangeArrowheads="1"/>
          </p:cNvSpPr>
          <p:nvPr/>
        </p:nvSpPr>
        <p:spPr bwMode="auto">
          <a:xfrm>
            <a:off x="1085851" y="5630863"/>
            <a:ext cx="2505075" cy="2492375"/>
          </a:xfrm>
          <a:custGeom>
            <a:avLst/>
            <a:gdLst>
              <a:gd name="G0" fmla="+- 5449 0 0"/>
              <a:gd name="G1" fmla="+- 21600 0 5449"/>
              <a:gd name="G2" fmla="+- 21600 0 5449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49" y="10800"/>
                </a:moveTo>
                <a:cubicBezTo>
                  <a:pt x="5449" y="13755"/>
                  <a:pt x="7845" y="16151"/>
                  <a:pt x="10800" y="16151"/>
                </a:cubicBezTo>
                <a:cubicBezTo>
                  <a:pt x="13755" y="16151"/>
                  <a:pt x="16151" y="13755"/>
                  <a:pt x="16151" y="10800"/>
                </a:cubicBezTo>
                <a:cubicBezTo>
                  <a:pt x="16151" y="7845"/>
                  <a:pt x="13755" y="5449"/>
                  <a:pt x="10800" y="5449"/>
                </a:cubicBezTo>
                <a:cubicBezTo>
                  <a:pt x="7845" y="5449"/>
                  <a:pt x="5449" y="7845"/>
                  <a:pt x="5449" y="10800"/>
                </a:cubicBezTo>
                <a:close/>
              </a:path>
            </a:pathLst>
          </a:custGeom>
          <a:solidFill>
            <a:srgbClr val="FFFF00"/>
          </a:solidFill>
          <a:ln w="476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42" name="Oval 42"/>
          <p:cNvSpPr>
            <a:spLocks noChangeArrowheads="1"/>
          </p:cNvSpPr>
          <p:nvPr/>
        </p:nvSpPr>
        <p:spPr bwMode="auto">
          <a:xfrm>
            <a:off x="1666876" y="6178550"/>
            <a:ext cx="1400175" cy="1377951"/>
          </a:xfrm>
          <a:prstGeom prst="ellipse">
            <a:avLst/>
          </a:prstGeom>
          <a:solidFill>
            <a:srgbClr val="FF9933"/>
          </a:solidFill>
          <a:ln w="476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43" name="Oval 43"/>
          <p:cNvSpPr>
            <a:spLocks noChangeArrowheads="1"/>
          </p:cNvSpPr>
          <p:nvPr/>
        </p:nvSpPr>
        <p:spPr bwMode="auto">
          <a:xfrm>
            <a:off x="2154239" y="6645276"/>
            <a:ext cx="427037" cy="427038"/>
          </a:xfrm>
          <a:prstGeom prst="ellipse">
            <a:avLst/>
          </a:prstGeom>
          <a:solidFill>
            <a:srgbClr val="FF0000"/>
          </a:solidFill>
          <a:ln w="476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44" name="Text Box 44"/>
          <p:cNvSpPr txBox="1">
            <a:spLocks noChangeArrowheads="1"/>
          </p:cNvSpPr>
          <p:nvPr/>
        </p:nvSpPr>
        <p:spPr bwMode="auto">
          <a:xfrm>
            <a:off x="2139951" y="6729413"/>
            <a:ext cx="490060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FFFF00"/>
                </a:solidFill>
                <a:latin typeface="Arial" charset="0"/>
              </a:rPr>
              <a:t>Na</a:t>
            </a:r>
            <a:r>
              <a:rPr lang="it-IT" sz="1700" b="1" baseline="30000">
                <a:solidFill>
                  <a:srgbClr val="FFFF00"/>
                </a:solidFill>
                <a:latin typeface="Arial" charset="0"/>
              </a:rPr>
              <a:t>+</a:t>
            </a:r>
            <a:endParaRPr lang="it-IT" sz="1700" b="1">
              <a:solidFill>
                <a:srgbClr val="FFFF00"/>
              </a:solidFill>
              <a:latin typeface="Eras Demi ITC" charset="0"/>
            </a:endParaRP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2228850" y="7127875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46" name="Text Box 46"/>
          <p:cNvSpPr txBox="1">
            <a:spLocks noChangeArrowheads="1"/>
          </p:cNvSpPr>
          <p:nvPr/>
        </p:nvSpPr>
        <p:spPr bwMode="auto">
          <a:xfrm>
            <a:off x="2617789" y="6729413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47" name="Text Box 47"/>
          <p:cNvSpPr txBox="1">
            <a:spLocks noChangeArrowheads="1"/>
          </p:cNvSpPr>
          <p:nvPr/>
        </p:nvSpPr>
        <p:spPr bwMode="auto">
          <a:xfrm>
            <a:off x="2228850" y="6356350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48" name="Text Box 48"/>
          <p:cNvSpPr txBox="1">
            <a:spLocks noChangeArrowheads="1"/>
          </p:cNvSpPr>
          <p:nvPr/>
        </p:nvSpPr>
        <p:spPr bwMode="auto">
          <a:xfrm>
            <a:off x="1847850" y="6729413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49" name="Line 49"/>
          <p:cNvSpPr>
            <a:spLocks noChangeShapeType="1"/>
          </p:cNvSpPr>
          <p:nvPr/>
        </p:nvSpPr>
        <p:spPr bwMode="auto">
          <a:xfrm flipH="1">
            <a:off x="2036763" y="6867526"/>
            <a:ext cx="100012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50" name="Line 50"/>
          <p:cNvSpPr>
            <a:spLocks noChangeShapeType="1"/>
          </p:cNvSpPr>
          <p:nvPr/>
        </p:nvSpPr>
        <p:spPr bwMode="auto">
          <a:xfrm flipH="1">
            <a:off x="2581276" y="6859589"/>
            <a:ext cx="10001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51" name="Line 51"/>
          <p:cNvSpPr>
            <a:spLocks noChangeShapeType="1"/>
          </p:cNvSpPr>
          <p:nvPr/>
        </p:nvSpPr>
        <p:spPr bwMode="auto">
          <a:xfrm rot="16200000" flipH="1">
            <a:off x="2313782" y="6601619"/>
            <a:ext cx="106362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52" name="Line 52"/>
          <p:cNvSpPr>
            <a:spLocks noChangeShapeType="1"/>
          </p:cNvSpPr>
          <p:nvPr/>
        </p:nvSpPr>
        <p:spPr bwMode="auto">
          <a:xfrm rot="16200000" flipH="1">
            <a:off x="2315369" y="7147719"/>
            <a:ext cx="1031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53" name="Line 53"/>
          <p:cNvSpPr>
            <a:spLocks noChangeShapeType="1"/>
          </p:cNvSpPr>
          <p:nvPr/>
        </p:nvSpPr>
        <p:spPr bwMode="auto">
          <a:xfrm rot="16200000" flipH="1">
            <a:off x="2232026" y="6357940"/>
            <a:ext cx="58738" cy="87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54" name="Line 54"/>
          <p:cNvSpPr>
            <a:spLocks noChangeShapeType="1"/>
          </p:cNvSpPr>
          <p:nvPr/>
        </p:nvSpPr>
        <p:spPr bwMode="auto">
          <a:xfrm rot="5400000">
            <a:off x="2445544" y="6365083"/>
            <a:ext cx="57150" cy="87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55" name="Line 55"/>
          <p:cNvSpPr>
            <a:spLocks noChangeShapeType="1"/>
          </p:cNvSpPr>
          <p:nvPr/>
        </p:nvSpPr>
        <p:spPr bwMode="auto">
          <a:xfrm rot="5400000">
            <a:off x="2818607" y="6730207"/>
            <a:ext cx="58738" cy="85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56" name="Line 56"/>
          <p:cNvSpPr>
            <a:spLocks noChangeShapeType="1"/>
          </p:cNvSpPr>
          <p:nvPr/>
        </p:nvSpPr>
        <p:spPr bwMode="auto">
          <a:xfrm rot="16200000" flipH="1">
            <a:off x="2813844" y="6885782"/>
            <a:ext cx="57150" cy="87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57" name="Line 57"/>
          <p:cNvSpPr>
            <a:spLocks noChangeShapeType="1"/>
          </p:cNvSpPr>
          <p:nvPr/>
        </p:nvSpPr>
        <p:spPr bwMode="auto">
          <a:xfrm rot="5400000">
            <a:off x="2243932" y="7282658"/>
            <a:ext cx="60324" cy="87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58" name="Line 58"/>
          <p:cNvSpPr>
            <a:spLocks noChangeShapeType="1"/>
          </p:cNvSpPr>
          <p:nvPr/>
        </p:nvSpPr>
        <p:spPr bwMode="auto">
          <a:xfrm rot="16200000" flipH="1">
            <a:off x="2437607" y="7282658"/>
            <a:ext cx="60324" cy="87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59" name="Line 59"/>
          <p:cNvSpPr>
            <a:spLocks noChangeShapeType="1"/>
          </p:cNvSpPr>
          <p:nvPr/>
        </p:nvSpPr>
        <p:spPr bwMode="auto">
          <a:xfrm rot="16200000" flipH="1">
            <a:off x="1851025" y="6735764"/>
            <a:ext cx="58738" cy="87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60" name="Line 60"/>
          <p:cNvSpPr>
            <a:spLocks noChangeShapeType="1"/>
          </p:cNvSpPr>
          <p:nvPr/>
        </p:nvSpPr>
        <p:spPr bwMode="auto">
          <a:xfrm rot="5400000">
            <a:off x="1857376" y="6884988"/>
            <a:ext cx="57150" cy="88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61" name="Text Box 61"/>
          <p:cNvSpPr txBox="1">
            <a:spLocks noChangeArrowheads="1"/>
          </p:cNvSpPr>
          <p:nvPr/>
        </p:nvSpPr>
        <p:spPr bwMode="auto">
          <a:xfrm>
            <a:off x="2465388" y="7250113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62" name="Text Box 62"/>
          <p:cNvSpPr txBox="1">
            <a:spLocks noChangeArrowheads="1"/>
          </p:cNvSpPr>
          <p:nvPr/>
        </p:nvSpPr>
        <p:spPr bwMode="auto">
          <a:xfrm>
            <a:off x="2024063" y="7250113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63" name="Text Box 63"/>
          <p:cNvSpPr txBox="1">
            <a:spLocks noChangeArrowheads="1"/>
          </p:cNvSpPr>
          <p:nvPr/>
        </p:nvSpPr>
        <p:spPr bwMode="auto">
          <a:xfrm>
            <a:off x="1636713" y="6827839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64" name="Text Box 64"/>
          <p:cNvSpPr txBox="1">
            <a:spLocks noChangeArrowheads="1"/>
          </p:cNvSpPr>
          <p:nvPr/>
        </p:nvSpPr>
        <p:spPr bwMode="auto">
          <a:xfrm>
            <a:off x="1633538" y="6634163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65" name="Text Box 65"/>
          <p:cNvSpPr txBox="1">
            <a:spLocks noChangeArrowheads="1"/>
          </p:cNvSpPr>
          <p:nvPr/>
        </p:nvSpPr>
        <p:spPr bwMode="auto">
          <a:xfrm>
            <a:off x="2024063" y="6208713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66" name="Text Box 66"/>
          <p:cNvSpPr txBox="1">
            <a:spLocks noChangeArrowheads="1"/>
          </p:cNvSpPr>
          <p:nvPr/>
        </p:nvSpPr>
        <p:spPr bwMode="auto">
          <a:xfrm>
            <a:off x="2465388" y="6208713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67" name="Text Box 67"/>
          <p:cNvSpPr txBox="1">
            <a:spLocks noChangeArrowheads="1"/>
          </p:cNvSpPr>
          <p:nvPr/>
        </p:nvSpPr>
        <p:spPr bwMode="auto">
          <a:xfrm>
            <a:off x="2828925" y="6634163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68" name="Text Box 68"/>
          <p:cNvSpPr txBox="1">
            <a:spLocks noChangeArrowheads="1"/>
          </p:cNvSpPr>
          <p:nvPr/>
        </p:nvSpPr>
        <p:spPr bwMode="auto">
          <a:xfrm>
            <a:off x="2828925" y="6827839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69" name="Text Box 69"/>
          <p:cNvSpPr txBox="1">
            <a:spLocks noChangeArrowheads="1"/>
          </p:cNvSpPr>
          <p:nvPr/>
        </p:nvSpPr>
        <p:spPr bwMode="auto">
          <a:xfrm>
            <a:off x="2586038" y="7502526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70" name="Text Box 70"/>
          <p:cNvSpPr txBox="1">
            <a:spLocks noChangeArrowheads="1"/>
          </p:cNvSpPr>
          <p:nvPr/>
        </p:nvSpPr>
        <p:spPr bwMode="auto">
          <a:xfrm>
            <a:off x="1860551" y="7502526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71" name="Text Box 71"/>
          <p:cNvSpPr txBox="1">
            <a:spLocks noChangeArrowheads="1"/>
          </p:cNvSpPr>
          <p:nvPr/>
        </p:nvSpPr>
        <p:spPr bwMode="auto">
          <a:xfrm>
            <a:off x="3027363" y="6975475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72" name="Text Box 72"/>
          <p:cNvSpPr txBox="1">
            <a:spLocks noChangeArrowheads="1"/>
          </p:cNvSpPr>
          <p:nvPr/>
        </p:nvSpPr>
        <p:spPr bwMode="auto">
          <a:xfrm>
            <a:off x="3024189" y="6483351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73" name="Text Box 73"/>
          <p:cNvSpPr txBox="1">
            <a:spLocks noChangeArrowheads="1"/>
          </p:cNvSpPr>
          <p:nvPr/>
        </p:nvSpPr>
        <p:spPr bwMode="auto">
          <a:xfrm>
            <a:off x="2570163" y="5992814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74" name="Text Box 74"/>
          <p:cNvSpPr txBox="1">
            <a:spLocks noChangeArrowheads="1"/>
          </p:cNvSpPr>
          <p:nvPr/>
        </p:nvSpPr>
        <p:spPr bwMode="auto">
          <a:xfrm>
            <a:off x="1900238" y="5992814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75" name="Text Box 75"/>
          <p:cNvSpPr txBox="1">
            <a:spLocks noChangeArrowheads="1"/>
          </p:cNvSpPr>
          <p:nvPr/>
        </p:nvSpPr>
        <p:spPr bwMode="auto">
          <a:xfrm>
            <a:off x="1423989" y="6483351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76" name="Text Box 76"/>
          <p:cNvSpPr txBox="1">
            <a:spLocks noChangeArrowheads="1"/>
          </p:cNvSpPr>
          <p:nvPr/>
        </p:nvSpPr>
        <p:spPr bwMode="auto">
          <a:xfrm>
            <a:off x="1423989" y="6975475"/>
            <a:ext cx="296073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O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77" name="Line 77"/>
          <p:cNvSpPr>
            <a:spLocks noChangeShapeType="1"/>
          </p:cNvSpPr>
          <p:nvPr/>
        </p:nvSpPr>
        <p:spPr bwMode="auto">
          <a:xfrm rot="16200000" flipH="1">
            <a:off x="2804319" y="7674770"/>
            <a:ext cx="58738" cy="85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78" name="Line 78"/>
          <p:cNvSpPr>
            <a:spLocks noChangeShapeType="1"/>
          </p:cNvSpPr>
          <p:nvPr/>
        </p:nvSpPr>
        <p:spPr bwMode="auto">
          <a:xfrm rot="5400000">
            <a:off x="2589214" y="7677151"/>
            <a:ext cx="58738" cy="87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79" name="Line 79"/>
          <p:cNvSpPr>
            <a:spLocks noChangeShapeType="1"/>
          </p:cNvSpPr>
          <p:nvPr/>
        </p:nvSpPr>
        <p:spPr bwMode="auto">
          <a:xfrm rot="5400000">
            <a:off x="1863726" y="7658101"/>
            <a:ext cx="58738" cy="90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80" name="Line 80"/>
          <p:cNvSpPr>
            <a:spLocks noChangeShapeType="1"/>
          </p:cNvSpPr>
          <p:nvPr/>
        </p:nvSpPr>
        <p:spPr bwMode="auto">
          <a:xfrm rot="16200000" flipH="1">
            <a:off x="2071689" y="7667625"/>
            <a:ext cx="58738" cy="87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81" name="Line 81"/>
          <p:cNvSpPr>
            <a:spLocks noChangeShapeType="1"/>
          </p:cNvSpPr>
          <p:nvPr/>
        </p:nvSpPr>
        <p:spPr bwMode="auto">
          <a:xfrm rot="16200000" flipH="1">
            <a:off x="1416845" y="6960395"/>
            <a:ext cx="61912" cy="85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82" name="Line 82"/>
          <p:cNvSpPr>
            <a:spLocks noChangeShapeType="1"/>
          </p:cNvSpPr>
          <p:nvPr/>
        </p:nvSpPr>
        <p:spPr bwMode="auto">
          <a:xfrm rot="5400000">
            <a:off x="1423989" y="7134226"/>
            <a:ext cx="58738" cy="87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83" name="Line 83"/>
          <p:cNvSpPr>
            <a:spLocks noChangeShapeType="1"/>
          </p:cNvSpPr>
          <p:nvPr/>
        </p:nvSpPr>
        <p:spPr bwMode="auto">
          <a:xfrm rot="5400000">
            <a:off x="1429545" y="6646068"/>
            <a:ext cx="58738" cy="88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84" name="Line 84"/>
          <p:cNvSpPr>
            <a:spLocks noChangeShapeType="1"/>
          </p:cNvSpPr>
          <p:nvPr/>
        </p:nvSpPr>
        <p:spPr bwMode="auto">
          <a:xfrm rot="16200000" flipH="1">
            <a:off x="1431926" y="6459538"/>
            <a:ext cx="60324" cy="88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85" name="Line 85"/>
          <p:cNvSpPr>
            <a:spLocks noChangeShapeType="1"/>
          </p:cNvSpPr>
          <p:nvPr/>
        </p:nvSpPr>
        <p:spPr bwMode="auto">
          <a:xfrm rot="16200000" flipH="1">
            <a:off x="1908970" y="5980908"/>
            <a:ext cx="57150" cy="87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86" name="Line 86"/>
          <p:cNvSpPr>
            <a:spLocks noChangeShapeType="1"/>
          </p:cNvSpPr>
          <p:nvPr/>
        </p:nvSpPr>
        <p:spPr bwMode="auto">
          <a:xfrm rot="5400000">
            <a:off x="2105820" y="5980908"/>
            <a:ext cx="57150" cy="87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87" name="Line 87"/>
          <p:cNvSpPr>
            <a:spLocks noChangeShapeType="1"/>
          </p:cNvSpPr>
          <p:nvPr/>
        </p:nvSpPr>
        <p:spPr bwMode="auto">
          <a:xfrm rot="5400000">
            <a:off x="2780508" y="5988843"/>
            <a:ext cx="57150" cy="87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88" name="Line 88"/>
          <p:cNvSpPr>
            <a:spLocks noChangeShapeType="1"/>
          </p:cNvSpPr>
          <p:nvPr/>
        </p:nvSpPr>
        <p:spPr bwMode="auto">
          <a:xfrm rot="16200000" flipH="1">
            <a:off x="2578894" y="5980908"/>
            <a:ext cx="57150" cy="87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89" name="Line 89"/>
          <p:cNvSpPr>
            <a:spLocks noChangeShapeType="1"/>
          </p:cNvSpPr>
          <p:nvPr/>
        </p:nvSpPr>
        <p:spPr bwMode="auto">
          <a:xfrm rot="16200000" flipH="1">
            <a:off x="3232944" y="6636543"/>
            <a:ext cx="58738" cy="88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90" name="Line 90"/>
          <p:cNvSpPr>
            <a:spLocks noChangeShapeType="1"/>
          </p:cNvSpPr>
          <p:nvPr/>
        </p:nvSpPr>
        <p:spPr bwMode="auto">
          <a:xfrm rot="16200000" flipH="1">
            <a:off x="3238501" y="7143752"/>
            <a:ext cx="58738" cy="87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91" name="Line 91"/>
          <p:cNvSpPr>
            <a:spLocks noChangeShapeType="1"/>
          </p:cNvSpPr>
          <p:nvPr/>
        </p:nvSpPr>
        <p:spPr bwMode="auto">
          <a:xfrm rot="5400000">
            <a:off x="3222626" y="6953250"/>
            <a:ext cx="61912" cy="87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92" name="Line 92"/>
          <p:cNvSpPr>
            <a:spLocks noChangeShapeType="1"/>
          </p:cNvSpPr>
          <p:nvPr/>
        </p:nvSpPr>
        <p:spPr bwMode="auto">
          <a:xfrm rot="5400000">
            <a:off x="3224214" y="6459537"/>
            <a:ext cx="58738" cy="87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693" name="Text Box 93"/>
          <p:cNvSpPr txBox="1">
            <a:spLocks noChangeArrowheads="1"/>
          </p:cNvSpPr>
          <p:nvPr/>
        </p:nvSpPr>
        <p:spPr bwMode="auto">
          <a:xfrm>
            <a:off x="3254375" y="7102475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94" name="Text Box 94"/>
          <p:cNvSpPr txBox="1">
            <a:spLocks noChangeArrowheads="1"/>
          </p:cNvSpPr>
          <p:nvPr/>
        </p:nvSpPr>
        <p:spPr bwMode="auto">
          <a:xfrm>
            <a:off x="3251200" y="6845301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95" name="Text Box 95"/>
          <p:cNvSpPr txBox="1">
            <a:spLocks noChangeArrowheads="1"/>
          </p:cNvSpPr>
          <p:nvPr/>
        </p:nvSpPr>
        <p:spPr bwMode="auto">
          <a:xfrm>
            <a:off x="3263900" y="6589713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96" name="Text Box 96"/>
          <p:cNvSpPr txBox="1">
            <a:spLocks noChangeArrowheads="1"/>
          </p:cNvSpPr>
          <p:nvPr/>
        </p:nvSpPr>
        <p:spPr bwMode="auto">
          <a:xfrm>
            <a:off x="3248025" y="6335713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97" name="Text Box 97"/>
          <p:cNvSpPr txBox="1">
            <a:spLocks noChangeArrowheads="1"/>
          </p:cNvSpPr>
          <p:nvPr/>
        </p:nvSpPr>
        <p:spPr bwMode="auto">
          <a:xfrm>
            <a:off x="2844800" y="5845174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98" name="Text Box 98"/>
          <p:cNvSpPr txBox="1">
            <a:spLocks noChangeArrowheads="1"/>
          </p:cNvSpPr>
          <p:nvPr/>
        </p:nvSpPr>
        <p:spPr bwMode="auto">
          <a:xfrm>
            <a:off x="2339975" y="5829300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699" name="Text Box 99"/>
          <p:cNvSpPr txBox="1">
            <a:spLocks noChangeArrowheads="1"/>
          </p:cNvSpPr>
          <p:nvPr/>
        </p:nvSpPr>
        <p:spPr bwMode="auto">
          <a:xfrm>
            <a:off x="2114550" y="5835651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700" name="Text Box 100"/>
          <p:cNvSpPr txBox="1">
            <a:spLocks noChangeArrowheads="1"/>
          </p:cNvSpPr>
          <p:nvPr/>
        </p:nvSpPr>
        <p:spPr bwMode="auto">
          <a:xfrm>
            <a:off x="1660525" y="5876925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701" name="Text Box 101"/>
          <p:cNvSpPr txBox="1">
            <a:spLocks noChangeArrowheads="1"/>
          </p:cNvSpPr>
          <p:nvPr/>
        </p:nvSpPr>
        <p:spPr bwMode="auto">
          <a:xfrm>
            <a:off x="1209675" y="6356350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702" name="Text Box 102"/>
          <p:cNvSpPr txBox="1">
            <a:spLocks noChangeArrowheads="1"/>
          </p:cNvSpPr>
          <p:nvPr/>
        </p:nvSpPr>
        <p:spPr bwMode="auto">
          <a:xfrm>
            <a:off x="1206500" y="6607175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703" name="Text Box 103"/>
          <p:cNvSpPr txBox="1">
            <a:spLocks noChangeArrowheads="1"/>
          </p:cNvSpPr>
          <p:nvPr/>
        </p:nvSpPr>
        <p:spPr bwMode="auto">
          <a:xfrm>
            <a:off x="1190625" y="6864350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704" name="Text Box 104"/>
          <p:cNvSpPr txBox="1">
            <a:spLocks noChangeArrowheads="1"/>
          </p:cNvSpPr>
          <p:nvPr/>
        </p:nvSpPr>
        <p:spPr bwMode="auto">
          <a:xfrm>
            <a:off x="1195388" y="7119938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705" name="Text Box 105"/>
          <p:cNvSpPr txBox="1">
            <a:spLocks noChangeArrowheads="1"/>
          </p:cNvSpPr>
          <p:nvPr/>
        </p:nvSpPr>
        <p:spPr bwMode="auto">
          <a:xfrm>
            <a:off x="1644650" y="7637462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706" name="Text Box 106"/>
          <p:cNvSpPr txBox="1">
            <a:spLocks noChangeArrowheads="1"/>
          </p:cNvSpPr>
          <p:nvPr/>
        </p:nvSpPr>
        <p:spPr bwMode="auto">
          <a:xfrm>
            <a:off x="2090738" y="7637462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707" name="Text Box 107"/>
          <p:cNvSpPr txBox="1">
            <a:spLocks noChangeArrowheads="1"/>
          </p:cNvSpPr>
          <p:nvPr/>
        </p:nvSpPr>
        <p:spPr bwMode="auto">
          <a:xfrm>
            <a:off x="2360613" y="7637462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708" name="Text Box 108"/>
          <p:cNvSpPr txBox="1">
            <a:spLocks noChangeArrowheads="1"/>
          </p:cNvSpPr>
          <p:nvPr/>
        </p:nvSpPr>
        <p:spPr bwMode="auto">
          <a:xfrm>
            <a:off x="2819400" y="7637462"/>
            <a:ext cx="283938" cy="28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1700" b="1">
                <a:solidFill>
                  <a:srgbClr val="000066"/>
                </a:solidFill>
                <a:latin typeface="Arial" charset="0"/>
              </a:rPr>
              <a:t>H</a:t>
            </a:r>
            <a:endParaRPr lang="it-IT" sz="1700" b="1">
              <a:solidFill>
                <a:srgbClr val="000066"/>
              </a:solidFill>
              <a:latin typeface="Eras Demi ITC" charset="0"/>
            </a:endParaRPr>
          </a:p>
        </p:txBody>
      </p:sp>
      <p:sp>
        <p:nvSpPr>
          <p:cNvPr id="25709" name="Freeform 109"/>
          <p:cNvSpPr>
            <a:spLocks/>
          </p:cNvSpPr>
          <p:nvPr/>
        </p:nvSpPr>
        <p:spPr bwMode="auto">
          <a:xfrm>
            <a:off x="2686050" y="5788025"/>
            <a:ext cx="1600200" cy="779463"/>
          </a:xfrm>
          <a:custGeom>
            <a:avLst/>
            <a:gdLst>
              <a:gd name="T0" fmla="*/ 0 w 1416"/>
              <a:gd name="T1" fmla="*/ 816 h 816"/>
              <a:gd name="T2" fmla="*/ 288 w 1416"/>
              <a:gd name="T3" fmla="*/ 444 h 816"/>
              <a:gd name="T4" fmla="*/ 708 w 1416"/>
              <a:gd name="T5" fmla="*/ 144 h 816"/>
              <a:gd name="T6" fmla="*/ 1056 w 1416"/>
              <a:gd name="T7" fmla="*/ 12 h 816"/>
              <a:gd name="T8" fmla="*/ 1416 w 1416"/>
              <a:gd name="T9" fmla="*/ 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816">
                <a:moveTo>
                  <a:pt x="0" y="816"/>
                </a:moveTo>
                <a:lnTo>
                  <a:pt x="288" y="444"/>
                </a:lnTo>
                <a:lnTo>
                  <a:pt x="708" y="144"/>
                </a:lnTo>
                <a:lnTo>
                  <a:pt x="1056" y="12"/>
                </a:lnTo>
                <a:lnTo>
                  <a:pt x="1416" y="0"/>
                </a:lnTo>
              </a:path>
            </a:pathLst>
          </a:custGeom>
          <a:noFill/>
          <a:ln w="47625">
            <a:solidFill>
              <a:srgbClr val="000099"/>
            </a:solidFill>
            <a:round/>
            <a:headEnd type="stealth" w="med" len="lg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710" name="Freeform 110"/>
          <p:cNvSpPr>
            <a:spLocks/>
          </p:cNvSpPr>
          <p:nvPr/>
        </p:nvSpPr>
        <p:spPr bwMode="auto">
          <a:xfrm>
            <a:off x="3062288" y="6827839"/>
            <a:ext cx="1323975" cy="717549"/>
          </a:xfrm>
          <a:custGeom>
            <a:avLst/>
            <a:gdLst>
              <a:gd name="T0" fmla="*/ 0 w 1344"/>
              <a:gd name="T1" fmla="*/ 852 h 852"/>
              <a:gd name="T2" fmla="*/ 516 w 1344"/>
              <a:gd name="T3" fmla="*/ 732 h 852"/>
              <a:gd name="T4" fmla="*/ 924 w 1344"/>
              <a:gd name="T5" fmla="*/ 516 h 852"/>
              <a:gd name="T6" fmla="*/ 1164 w 1344"/>
              <a:gd name="T7" fmla="*/ 240 h 852"/>
              <a:gd name="T8" fmla="*/ 1344 w 1344"/>
              <a:gd name="T9" fmla="*/ 0 h 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4" h="852">
                <a:moveTo>
                  <a:pt x="0" y="852"/>
                </a:moveTo>
                <a:lnTo>
                  <a:pt x="516" y="732"/>
                </a:lnTo>
                <a:lnTo>
                  <a:pt x="924" y="516"/>
                </a:lnTo>
                <a:lnTo>
                  <a:pt x="1164" y="240"/>
                </a:lnTo>
                <a:lnTo>
                  <a:pt x="1344" y="0"/>
                </a:lnTo>
              </a:path>
            </a:pathLst>
          </a:custGeom>
          <a:noFill/>
          <a:ln w="47625">
            <a:solidFill>
              <a:srgbClr val="000099"/>
            </a:solidFill>
            <a:round/>
            <a:headEnd type="stealth" w="med" len="lg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711" name="Freeform 111"/>
          <p:cNvSpPr>
            <a:spLocks/>
          </p:cNvSpPr>
          <p:nvPr/>
        </p:nvSpPr>
        <p:spPr bwMode="auto">
          <a:xfrm>
            <a:off x="836614" y="6972301"/>
            <a:ext cx="1449387" cy="1209675"/>
          </a:xfrm>
          <a:custGeom>
            <a:avLst/>
            <a:gdLst>
              <a:gd name="T0" fmla="*/ 1392 w 1392"/>
              <a:gd name="T1" fmla="*/ 0 h 1032"/>
              <a:gd name="T2" fmla="*/ 972 w 1392"/>
              <a:gd name="T3" fmla="*/ 168 h 1032"/>
              <a:gd name="T4" fmla="*/ 708 w 1392"/>
              <a:gd name="T5" fmla="*/ 336 h 1032"/>
              <a:gd name="T6" fmla="*/ 300 w 1392"/>
              <a:gd name="T7" fmla="*/ 624 h 1032"/>
              <a:gd name="T8" fmla="*/ 96 w 1392"/>
              <a:gd name="T9" fmla="*/ 936 h 1032"/>
              <a:gd name="T10" fmla="*/ 0 w 1392"/>
              <a:gd name="T11" fmla="*/ 1032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92" h="1032">
                <a:moveTo>
                  <a:pt x="1392" y="0"/>
                </a:moveTo>
                <a:lnTo>
                  <a:pt x="972" y="168"/>
                </a:lnTo>
                <a:lnTo>
                  <a:pt x="708" y="336"/>
                </a:lnTo>
                <a:lnTo>
                  <a:pt x="300" y="624"/>
                </a:lnTo>
                <a:lnTo>
                  <a:pt x="96" y="936"/>
                </a:lnTo>
                <a:lnTo>
                  <a:pt x="0" y="1032"/>
                </a:lnTo>
              </a:path>
            </a:pathLst>
          </a:custGeom>
          <a:noFill/>
          <a:ln w="47625">
            <a:solidFill>
              <a:srgbClr val="000099"/>
            </a:solidFill>
            <a:round/>
            <a:headEnd type="stealth" w="med" len="lg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5712" name="Text Box 112"/>
          <p:cNvSpPr txBox="1">
            <a:spLocks noChangeArrowheads="1"/>
          </p:cNvSpPr>
          <p:nvPr/>
        </p:nvSpPr>
        <p:spPr bwMode="auto">
          <a:xfrm>
            <a:off x="4237039" y="5473701"/>
            <a:ext cx="3944937" cy="741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700" b="1">
                <a:solidFill>
                  <a:srgbClr val="800080"/>
                </a:solidFill>
                <a:latin typeface="Eras Demi ITC" charset="0"/>
              </a:rPr>
              <a:t>1</a:t>
            </a:r>
            <a:r>
              <a:rPr lang="it-IT" sz="2700" b="1" baseline="30000">
                <a:solidFill>
                  <a:srgbClr val="800080"/>
                </a:solidFill>
                <a:latin typeface="Eras Demi ITC" charset="0"/>
              </a:rPr>
              <a:t>a</a:t>
            </a:r>
            <a:r>
              <a:rPr lang="it-IT" sz="2700" b="1">
                <a:solidFill>
                  <a:srgbClr val="800080"/>
                </a:solidFill>
                <a:latin typeface="Eras Demi ITC" charset="0"/>
              </a:rPr>
              <a:t> sfera</a:t>
            </a:r>
            <a:r>
              <a:rPr lang="it-IT" sz="2700">
                <a:solidFill>
                  <a:srgbClr val="800080"/>
                </a:solidFill>
                <a:latin typeface="Eras Demi ITC" charset="0"/>
              </a:rPr>
              <a:t> di solvatazione</a:t>
            </a:r>
          </a:p>
          <a:p>
            <a:pPr>
              <a:lnSpc>
                <a:spcPct val="80000"/>
              </a:lnSpc>
            </a:pPr>
            <a:r>
              <a:rPr lang="it-IT" sz="2700">
                <a:solidFill>
                  <a:srgbClr val="800080"/>
                </a:solidFill>
                <a:latin typeface="Eras Demi ITC" charset="0"/>
              </a:rPr>
              <a:t>diametro </a:t>
            </a:r>
            <a:r>
              <a:rPr lang="it-IT" sz="2700" b="1">
                <a:solidFill>
                  <a:srgbClr val="800080"/>
                </a:solidFill>
                <a:latin typeface="Eras Demi ITC" charset="0"/>
              </a:rPr>
              <a:t>10-20 Å</a:t>
            </a:r>
            <a:endParaRPr lang="it-IT" sz="2700">
              <a:solidFill>
                <a:srgbClr val="800080"/>
              </a:solidFill>
              <a:latin typeface="Eras Demi ITC" charset="0"/>
            </a:endParaRPr>
          </a:p>
        </p:txBody>
      </p:sp>
      <p:sp>
        <p:nvSpPr>
          <p:cNvPr id="25713" name="Text Box 113"/>
          <p:cNvSpPr txBox="1">
            <a:spLocks noChangeArrowheads="1"/>
          </p:cNvSpPr>
          <p:nvPr/>
        </p:nvSpPr>
        <p:spPr bwMode="auto">
          <a:xfrm>
            <a:off x="4311651" y="6437313"/>
            <a:ext cx="3946525" cy="741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700" b="1">
                <a:solidFill>
                  <a:srgbClr val="800080"/>
                </a:solidFill>
                <a:latin typeface="Eras Demi ITC" charset="0"/>
              </a:rPr>
              <a:t>2</a:t>
            </a:r>
            <a:r>
              <a:rPr lang="it-IT" sz="2700" b="1" baseline="30000">
                <a:solidFill>
                  <a:srgbClr val="800080"/>
                </a:solidFill>
                <a:latin typeface="Eras Demi ITC" charset="0"/>
              </a:rPr>
              <a:t>a</a:t>
            </a:r>
            <a:r>
              <a:rPr lang="it-IT" sz="2700" b="1">
                <a:solidFill>
                  <a:srgbClr val="800080"/>
                </a:solidFill>
                <a:latin typeface="Eras Demi ITC" charset="0"/>
              </a:rPr>
              <a:t> sfera</a:t>
            </a:r>
            <a:r>
              <a:rPr lang="it-IT" sz="2700">
                <a:solidFill>
                  <a:srgbClr val="800080"/>
                </a:solidFill>
                <a:latin typeface="Eras Demi ITC" charset="0"/>
              </a:rPr>
              <a:t> di solvatazione</a:t>
            </a:r>
          </a:p>
          <a:p>
            <a:pPr>
              <a:lnSpc>
                <a:spcPct val="80000"/>
              </a:lnSpc>
            </a:pPr>
            <a:r>
              <a:rPr lang="it-IT" sz="2700">
                <a:solidFill>
                  <a:srgbClr val="800080"/>
                </a:solidFill>
                <a:latin typeface="Eras Demi ITC" charset="0"/>
              </a:rPr>
              <a:t>diametro </a:t>
            </a:r>
            <a:r>
              <a:rPr lang="it-IT" sz="2700" b="1">
                <a:solidFill>
                  <a:srgbClr val="800080"/>
                </a:solidFill>
                <a:latin typeface="Eras Demi ITC" charset="0"/>
              </a:rPr>
              <a:t>40-60 Å</a:t>
            </a:r>
            <a:endParaRPr lang="it-IT" sz="2700">
              <a:solidFill>
                <a:srgbClr val="800080"/>
              </a:solidFill>
              <a:latin typeface="Eras Demi ITC" charset="0"/>
            </a:endParaRPr>
          </a:p>
        </p:txBody>
      </p:sp>
      <p:sp>
        <p:nvSpPr>
          <p:cNvPr id="25714" name="Text Box 114"/>
          <p:cNvSpPr txBox="1">
            <a:spLocks noChangeArrowheads="1"/>
          </p:cNvSpPr>
          <p:nvPr/>
        </p:nvSpPr>
        <p:spPr bwMode="auto">
          <a:xfrm>
            <a:off x="85725" y="8169275"/>
            <a:ext cx="3946525" cy="409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700">
                <a:solidFill>
                  <a:srgbClr val="800080"/>
                </a:solidFill>
                <a:latin typeface="Eras Demi ITC" charset="0"/>
              </a:rPr>
              <a:t>Ione </a:t>
            </a:r>
            <a:r>
              <a:rPr lang="it-IT" sz="2700" b="1">
                <a:solidFill>
                  <a:srgbClr val="800080"/>
                </a:solidFill>
                <a:latin typeface="Eras Demi ITC" charset="0"/>
              </a:rPr>
              <a:t>Na</a:t>
            </a:r>
            <a:r>
              <a:rPr lang="it-IT" sz="2700" b="1" baseline="30000">
                <a:solidFill>
                  <a:srgbClr val="800080"/>
                </a:solidFill>
                <a:latin typeface="Eras Demi ITC" charset="0"/>
              </a:rPr>
              <a:t>+</a:t>
            </a:r>
            <a:r>
              <a:rPr lang="it-IT" sz="2700" b="1">
                <a:solidFill>
                  <a:srgbClr val="800080"/>
                </a:solidFill>
                <a:latin typeface="Eras Demi ITC" charset="0"/>
              </a:rPr>
              <a:t> </a:t>
            </a:r>
            <a:r>
              <a:rPr lang="it-IT" sz="2700">
                <a:solidFill>
                  <a:srgbClr val="800080"/>
                </a:solidFill>
                <a:latin typeface="Eras Demi ITC" charset="0"/>
              </a:rPr>
              <a:t>diametro </a:t>
            </a:r>
            <a:r>
              <a:rPr lang="it-IT" sz="2700">
                <a:solidFill>
                  <a:srgbClr val="800080"/>
                </a:solidFill>
                <a:latin typeface="Eras Demi ITC" charset="0"/>
                <a:sym typeface="Symbol" charset="0"/>
              </a:rPr>
              <a:t> </a:t>
            </a:r>
            <a:r>
              <a:rPr lang="it-IT" sz="2700" b="1">
                <a:solidFill>
                  <a:srgbClr val="800080"/>
                </a:solidFill>
                <a:latin typeface="Eras Demi ITC" charset="0"/>
              </a:rPr>
              <a:t>1 Å</a:t>
            </a:r>
            <a:endParaRPr lang="it-IT" sz="2700">
              <a:solidFill>
                <a:srgbClr val="800080"/>
              </a:solidFill>
              <a:latin typeface="Eras Demi ITC" charset="0"/>
            </a:endParaRPr>
          </a:p>
        </p:txBody>
      </p:sp>
      <p:sp>
        <p:nvSpPr>
          <p:cNvPr id="25715" name="Text Box 115"/>
          <p:cNvSpPr txBox="1">
            <a:spLocks noChangeArrowheads="1"/>
          </p:cNvSpPr>
          <p:nvPr/>
        </p:nvSpPr>
        <p:spPr bwMode="auto">
          <a:xfrm>
            <a:off x="2816226" y="9047163"/>
            <a:ext cx="406399" cy="473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it-IT" sz="2800">
                <a:solidFill>
                  <a:srgbClr val="800080"/>
                </a:solidFill>
                <a:latin typeface="Eras Demi ITC" charset="0"/>
              </a:rPr>
              <a:t> </a:t>
            </a:r>
            <a:r>
              <a:rPr lang="it-IT" sz="3200">
                <a:solidFill>
                  <a:srgbClr val="800080"/>
                </a:solidFill>
                <a:latin typeface="Eras Demi ITC" charset="0"/>
                <a:sym typeface="Symbol" charset="0"/>
              </a:rPr>
              <a:t></a:t>
            </a:r>
            <a:endParaRPr lang="it-IT" sz="3200">
              <a:solidFill>
                <a:srgbClr val="800080"/>
              </a:solidFill>
              <a:latin typeface="Eras Demi ITC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79" name="Rectangle 55"/>
          <p:cNvSpPr>
            <a:spLocks noChangeArrowheads="1"/>
          </p:cNvSpPr>
          <p:nvPr/>
        </p:nvSpPr>
        <p:spPr bwMode="auto">
          <a:xfrm>
            <a:off x="0" y="228601"/>
            <a:ext cx="8001000" cy="1070610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2651126" y="9348788"/>
            <a:ext cx="2849563" cy="83026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38100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71438" y="6010276"/>
            <a:ext cx="1579562" cy="606425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33351" y="4595815"/>
            <a:ext cx="3379788" cy="6111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29" name="WordArt 5" descr="Linee verticali ravvicinate"/>
          <p:cNvSpPr>
            <a:spLocks noChangeArrowheads="1" noChangeShapeType="1" noTextEdit="1"/>
          </p:cNvSpPr>
          <p:nvPr/>
        </p:nvSpPr>
        <p:spPr bwMode="auto">
          <a:xfrm>
            <a:off x="1524001" y="398465"/>
            <a:ext cx="4819650" cy="5730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2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blurRad="63500" dist="91581" dir="2021404" algn="ctr" rotWithShape="0">
                    <a:srgbClr val="00FF00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Attività e forza ionica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65113" y="1076325"/>
            <a:ext cx="7090605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FFFF"/>
                </a:solidFill>
                <a:latin typeface="Comic Sans MS" charset="0"/>
              </a:rPr>
              <a:t>CH</a:t>
            </a:r>
            <a:r>
              <a:rPr lang="it-IT" sz="2700" b="1" baseline="-25000">
                <a:solidFill>
                  <a:srgbClr val="00FFFF"/>
                </a:solidFill>
                <a:latin typeface="Comic Sans MS" charset="0"/>
              </a:rPr>
              <a:t>3</a:t>
            </a:r>
            <a:r>
              <a:rPr lang="it-IT" sz="2700" b="1">
                <a:solidFill>
                  <a:srgbClr val="00FFFF"/>
                </a:solidFill>
                <a:latin typeface="Comic Sans MS" charset="0"/>
              </a:rPr>
              <a:t>COOH + H</a:t>
            </a:r>
            <a:r>
              <a:rPr lang="it-IT" sz="2700" b="1" baseline="-25000">
                <a:solidFill>
                  <a:srgbClr val="00FFFF"/>
                </a:solidFill>
                <a:latin typeface="Comic Sans MS" charset="0"/>
              </a:rPr>
              <a:t>2</a:t>
            </a:r>
            <a:r>
              <a:rPr lang="it-IT" sz="2700" b="1">
                <a:solidFill>
                  <a:srgbClr val="00FFFF"/>
                </a:solidFill>
                <a:latin typeface="Comic Sans MS" charset="0"/>
              </a:rPr>
              <a:t>O		  CH</a:t>
            </a:r>
            <a:r>
              <a:rPr lang="it-IT" sz="2700" b="1" baseline="-25000">
                <a:solidFill>
                  <a:srgbClr val="00FFFF"/>
                </a:solidFill>
                <a:latin typeface="Comic Sans MS" charset="0"/>
              </a:rPr>
              <a:t>3</a:t>
            </a:r>
            <a:r>
              <a:rPr lang="it-IT" sz="2700" b="1">
                <a:solidFill>
                  <a:srgbClr val="00FFFF"/>
                </a:solidFill>
                <a:latin typeface="Comic Sans MS" charset="0"/>
              </a:rPr>
              <a:t>COO</a:t>
            </a:r>
            <a:r>
              <a:rPr lang="it-IT" sz="2700" b="1" baseline="30000">
                <a:solidFill>
                  <a:srgbClr val="00FFFF"/>
                </a:solidFill>
                <a:latin typeface="Comic Sans MS" charset="0"/>
              </a:rPr>
              <a:t>-</a:t>
            </a:r>
            <a:r>
              <a:rPr lang="it-IT" sz="2700" b="1">
                <a:solidFill>
                  <a:srgbClr val="00FFFF"/>
                </a:solidFill>
                <a:latin typeface="Comic Sans MS" charset="0"/>
              </a:rPr>
              <a:t> + H</a:t>
            </a:r>
            <a:r>
              <a:rPr lang="it-IT" sz="2700" b="1" baseline="-25000">
                <a:solidFill>
                  <a:srgbClr val="00FFFF"/>
                </a:solidFill>
                <a:latin typeface="Comic Sans MS" charset="0"/>
              </a:rPr>
              <a:t>3</a:t>
            </a:r>
            <a:r>
              <a:rPr lang="it-IT" sz="2700" b="1">
                <a:solidFill>
                  <a:srgbClr val="00FFFF"/>
                </a:solidFill>
                <a:latin typeface="Comic Sans MS" charset="0"/>
              </a:rPr>
              <a:t>O</a:t>
            </a:r>
            <a:r>
              <a:rPr lang="it-IT" sz="2700" b="1" baseline="30000">
                <a:solidFill>
                  <a:srgbClr val="00FFFF"/>
                </a:solidFill>
                <a:latin typeface="Comic Sans MS" charset="0"/>
              </a:rPr>
              <a:t>+</a:t>
            </a:r>
            <a:endParaRPr lang="it-IT" sz="2700" b="1">
              <a:solidFill>
                <a:srgbClr val="00FFFF"/>
              </a:solidFill>
              <a:latin typeface="Comic Sans MS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416301" y="1266824"/>
            <a:ext cx="858838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 flipV="1">
            <a:off x="3402013" y="1406525"/>
            <a:ext cx="822325" cy="0"/>
          </a:xfrm>
          <a:prstGeom prst="line">
            <a:avLst/>
          </a:prstGeom>
          <a:noFill/>
          <a:ln w="47625">
            <a:solidFill>
              <a:srgbClr val="00FFFF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531939" y="1862140"/>
            <a:ext cx="599936" cy="463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00FF00"/>
                </a:solidFill>
                <a:latin typeface="Comic Sans MS" charset="0"/>
              </a:rPr>
              <a:t>K =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517775" y="1585915"/>
            <a:ext cx="2911495" cy="463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00FF00"/>
                </a:solidFill>
                <a:latin typeface="Comic Sans MS" charset="0"/>
              </a:rPr>
              <a:t>[CH</a:t>
            </a:r>
            <a:r>
              <a:rPr lang="it-IT" sz="2600" baseline="-25000">
                <a:solidFill>
                  <a:srgbClr val="00FF00"/>
                </a:solidFill>
                <a:latin typeface="Comic Sans MS" charset="0"/>
              </a:rPr>
              <a:t>3</a:t>
            </a:r>
            <a:r>
              <a:rPr lang="it-IT" sz="2600">
                <a:solidFill>
                  <a:srgbClr val="00FF00"/>
                </a:solidFill>
                <a:latin typeface="Comic Sans MS" charset="0"/>
              </a:rPr>
              <a:t>COO]</a:t>
            </a:r>
            <a:r>
              <a:rPr lang="it-IT" sz="2600" baseline="30000">
                <a:solidFill>
                  <a:srgbClr val="00FF00"/>
                </a:solidFill>
                <a:latin typeface="Comic Sans MS" charset="0"/>
              </a:rPr>
              <a:t>-</a:t>
            </a:r>
            <a:r>
              <a:rPr lang="it-IT" sz="2600">
                <a:solidFill>
                  <a:srgbClr val="00FF00"/>
                </a:solidFill>
                <a:latin typeface="Comic Sans MS" charset="0"/>
              </a:rPr>
              <a:t> [H</a:t>
            </a:r>
            <a:r>
              <a:rPr lang="it-IT" sz="2600" baseline="-25000">
                <a:solidFill>
                  <a:srgbClr val="00FF00"/>
                </a:solidFill>
                <a:latin typeface="Comic Sans MS" charset="0"/>
              </a:rPr>
              <a:t>3</a:t>
            </a:r>
            <a:r>
              <a:rPr lang="it-IT" sz="2600">
                <a:solidFill>
                  <a:srgbClr val="00FF00"/>
                </a:solidFill>
                <a:latin typeface="Comic Sans MS" charset="0"/>
              </a:rPr>
              <a:t>O</a:t>
            </a:r>
            <a:r>
              <a:rPr lang="it-IT" sz="2600" baseline="30000">
                <a:solidFill>
                  <a:srgbClr val="00FF00"/>
                </a:solidFill>
                <a:latin typeface="Comic Sans MS" charset="0"/>
              </a:rPr>
              <a:t>+</a:t>
            </a:r>
            <a:r>
              <a:rPr lang="it-IT" sz="2600">
                <a:solidFill>
                  <a:srgbClr val="00FF00"/>
                </a:solidFill>
                <a:latin typeface="Comic Sans MS" charset="0"/>
              </a:rPr>
              <a:t>]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3132138" y="2155827"/>
            <a:ext cx="1959575" cy="463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00FF00"/>
                </a:solidFill>
                <a:latin typeface="Comic Sans MS" charset="0"/>
              </a:rPr>
              <a:t>[CH</a:t>
            </a:r>
            <a:r>
              <a:rPr lang="it-IT" sz="2600" baseline="-25000">
                <a:solidFill>
                  <a:srgbClr val="00FF00"/>
                </a:solidFill>
                <a:latin typeface="Comic Sans MS" charset="0"/>
              </a:rPr>
              <a:t>3</a:t>
            </a:r>
            <a:r>
              <a:rPr lang="it-IT" sz="2600">
                <a:solidFill>
                  <a:srgbClr val="00FF00"/>
                </a:solidFill>
                <a:latin typeface="Comic Sans MS" charset="0"/>
              </a:rPr>
              <a:t>COOH]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351088" y="2090738"/>
            <a:ext cx="3649662" cy="0"/>
          </a:xfrm>
          <a:prstGeom prst="line">
            <a:avLst/>
          </a:prstGeom>
          <a:noFill/>
          <a:ln w="4762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450850" y="3449639"/>
            <a:ext cx="138172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FF9933"/>
                </a:solidFill>
                <a:latin typeface="Comic Sans MS" charset="0"/>
              </a:rPr>
              <a:t>A 25°C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2200277" y="2684465"/>
            <a:ext cx="5437749" cy="1909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908050" algn="l"/>
                <a:tab pos="3124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908050" algn="l"/>
                <a:tab pos="3124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908050" algn="l"/>
                <a:tab pos="3124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908050" algn="l"/>
                <a:tab pos="3124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908050" algn="l"/>
                <a:tab pos="3124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  <a:tab pos="3124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  <a:tab pos="3124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  <a:tab pos="3124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  <a:tab pos="3124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FF9933"/>
                </a:solidFill>
                <a:latin typeface="Comic Sans MS" charset="0"/>
              </a:rPr>
              <a:t>c =	10</a:t>
            </a:r>
            <a:r>
              <a:rPr lang="it-IT" baseline="30000">
                <a:solidFill>
                  <a:srgbClr val="FF9933"/>
                </a:solidFill>
                <a:latin typeface="Comic Sans MS" charset="0"/>
              </a:rPr>
              <a:t>-4</a:t>
            </a:r>
            <a:r>
              <a:rPr lang="it-IT">
                <a:solidFill>
                  <a:srgbClr val="FF9933"/>
                </a:solidFill>
                <a:latin typeface="Comic Sans MS" charset="0"/>
              </a:rPr>
              <a:t> moli/l	K = 1,769 • 10</a:t>
            </a:r>
            <a:r>
              <a:rPr lang="it-IT" baseline="30000">
                <a:solidFill>
                  <a:srgbClr val="FF9933"/>
                </a:solidFill>
                <a:latin typeface="Comic Sans MS" charset="0"/>
              </a:rPr>
              <a:t>-5</a:t>
            </a:r>
            <a:endParaRPr lang="it-IT">
              <a:solidFill>
                <a:srgbClr val="FF9933"/>
              </a:solidFill>
              <a:latin typeface="Comic Sans MS" charset="0"/>
            </a:endParaRPr>
          </a:p>
          <a:p>
            <a:r>
              <a:rPr lang="it-IT">
                <a:solidFill>
                  <a:srgbClr val="FF9933"/>
                </a:solidFill>
                <a:latin typeface="Comic Sans MS" charset="0"/>
              </a:rPr>
              <a:t>c =	10</a:t>
            </a:r>
            <a:r>
              <a:rPr lang="it-IT" baseline="30000">
                <a:solidFill>
                  <a:srgbClr val="FF9933"/>
                </a:solidFill>
                <a:latin typeface="Comic Sans MS" charset="0"/>
              </a:rPr>
              <a:t>-3</a:t>
            </a:r>
            <a:r>
              <a:rPr lang="it-IT">
                <a:solidFill>
                  <a:srgbClr val="FF9933"/>
                </a:solidFill>
                <a:latin typeface="Comic Sans MS" charset="0"/>
              </a:rPr>
              <a:t> moli/l	K = 1,780 • 10</a:t>
            </a:r>
            <a:r>
              <a:rPr lang="it-IT" baseline="30000">
                <a:solidFill>
                  <a:srgbClr val="FF9933"/>
                </a:solidFill>
                <a:latin typeface="Comic Sans MS" charset="0"/>
              </a:rPr>
              <a:t>-5</a:t>
            </a:r>
            <a:endParaRPr lang="it-IT">
              <a:solidFill>
                <a:srgbClr val="FF9933"/>
              </a:solidFill>
              <a:latin typeface="Comic Sans MS" charset="0"/>
            </a:endParaRPr>
          </a:p>
          <a:p>
            <a:r>
              <a:rPr lang="it-IT">
                <a:solidFill>
                  <a:srgbClr val="FF9933"/>
                </a:solidFill>
                <a:latin typeface="Comic Sans MS" charset="0"/>
              </a:rPr>
              <a:t>c =	10</a:t>
            </a:r>
            <a:r>
              <a:rPr lang="it-IT" baseline="30000">
                <a:solidFill>
                  <a:srgbClr val="FF9933"/>
                </a:solidFill>
                <a:latin typeface="Comic Sans MS" charset="0"/>
              </a:rPr>
              <a:t>-2</a:t>
            </a:r>
            <a:r>
              <a:rPr lang="it-IT">
                <a:solidFill>
                  <a:srgbClr val="FF9933"/>
                </a:solidFill>
                <a:latin typeface="Comic Sans MS" charset="0"/>
              </a:rPr>
              <a:t> moli/l	K = 1,801 • 10</a:t>
            </a:r>
            <a:r>
              <a:rPr lang="it-IT" baseline="30000">
                <a:solidFill>
                  <a:srgbClr val="FF9933"/>
                </a:solidFill>
                <a:latin typeface="Comic Sans MS" charset="0"/>
              </a:rPr>
              <a:t>-5</a:t>
            </a:r>
            <a:endParaRPr lang="it-IT">
              <a:solidFill>
                <a:srgbClr val="FF9933"/>
              </a:solidFill>
              <a:latin typeface="Comic Sans MS" charset="0"/>
            </a:endParaRPr>
          </a:p>
          <a:p>
            <a:r>
              <a:rPr lang="it-IT">
                <a:solidFill>
                  <a:srgbClr val="FF9933"/>
                </a:solidFill>
                <a:latin typeface="Comic Sans MS" charset="0"/>
              </a:rPr>
              <a:t>c =	10</a:t>
            </a:r>
            <a:r>
              <a:rPr lang="it-IT" baseline="30000">
                <a:solidFill>
                  <a:srgbClr val="FF9933"/>
                </a:solidFill>
                <a:latin typeface="Comic Sans MS" charset="0"/>
              </a:rPr>
              <a:t>-1</a:t>
            </a:r>
            <a:r>
              <a:rPr lang="it-IT">
                <a:solidFill>
                  <a:srgbClr val="FF9933"/>
                </a:solidFill>
                <a:latin typeface="Comic Sans MS" charset="0"/>
              </a:rPr>
              <a:t> moli/l	K = 1,793 • 10</a:t>
            </a:r>
            <a:r>
              <a:rPr lang="it-IT" baseline="30000">
                <a:solidFill>
                  <a:srgbClr val="FF9933"/>
                </a:solidFill>
                <a:latin typeface="Comic Sans MS" charset="0"/>
              </a:rPr>
              <a:t>-5</a:t>
            </a:r>
            <a:endParaRPr lang="it-IT">
              <a:solidFill>
                <a:srgbClr val="FF9933"/>
              </a:solidFill>
              <a:latin typeface="Comic Sans MS" charset="0"/>
            </a:endParaRPr>
          </a:p>
          <a:p>
            <a:r>
              <a:rPr lang="it-IT">
                <a:solidFill>
                  <a:srgbClr val="FF9933"/>
                </a:solidFill>
                <a:latin typeface="Comic Sans MS" charset="0"/>
              </a:rPr>
              <a:t>c =	0,5  moli/l	K = 1,652 • 10</a:t>
            </a:r>
            <a:r>
              <a:rPr lang="it-IT" baseline="30000">
                <a:solidFill>
                  <a:srgbClr val="FF9933"/>
                </a:solidFill>
                <a:latin typeface="Comic Sans MS" charset="0"/>
              </a:rPr>
              <a:t>-5</a:t>
            </a:r>
          </a:p>
        </p:txBody>
      </p:sp>
      <p:sp>
        <p:nvSpPr>
          <p:cNvPr id="26639" name="AutoShape 15"/>
          <p:cNvSpPr>
            <a:spLocks/>
          </p:cNvSpPr>
          <p:nvPr/>
        </p:nvSpPr>
        <p:spPr bwMode="auto">
          <a:xfrm>
            <a:off x="1943100" y="2800351"/>
            <a:ext cx="350838" cy="1706563"/>
          </a:xfrm>
          <a:prstGeom prst="leftBrace">
            <a:avLst>
              <a:gd name="adj1" fmla="val 78639"/>
              <a:gd name="adj2" fmla="val 49157"/>
            </a:avLst>
          </a:prstGeom>
          <a:noFill/>
          <a:ln w="47625">
            <a:solidFill>
              <a:srgbClr val="FF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198438" y="4654551"/>
            <a:ext cx="3424742" cy="52491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66"/>
                </a:solidFill>
                <a:latin typeface="Comic Sans MS" charset="0"/>
              </a:rPr>
              <a:t>AB			A</a:t>
            </a:r>
            <a:r>
              <a:rPr lang="it-IT" sz="3000" baseline="30000">
                <a:solidFill>
                  <a:srgbClr val="000066"/>
                </a:solidFill>
                <a:latin typeface="Comic Sans MS" charset="0"/>
              </a:rPr>
              <a:t>+</a:t>
            </a:r>
            <a:r>
              <a:rPr lang="it-IT" sz="3000">
                <a:solidFill>
                  <a:srgbClr val="000066"/>
                </a:solidFill>
                <a:latin typeface="Comic Sans MS" charset="0"/>
              </a:rPr>
              <a:t>  +  B</a:t>
            </a:r>
            <a:r>
              <a:rPr lang="it-IT" sz="3000" baseline="30000">
                <a:solidFill>
                  <a:srgbClr val="000066"/>
                </a:solidFill>
                <a:latin typeface="Comic Sans MS" charset="0"/>
              </a:rPr>
              <a:t>-</a:t>
            </a:r>
            <a:endParaRPr lang="it-IT" sz="3000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992189" y="4859337"/>
            <a:ext cx="858837" cy="0"/>
          </a:xfrm>
          <a:prstGeom prst="line">
            <a:avLst/>
          </a:prstGeom>
          <a:noFill/>
          <a:ln w="47625">
            <a:solidFill>
              <a:srgbClr val="00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H="1" flipV="1">
            <a:off x="992189" y="5018088"/>
            <a:ext cx="820737" cy="0"/>
          </a:xfrm>
          <a:prstGeom prst="line">
            <a:avLst/>
          </a:prstGeom>
          <a:noFill/>
          <a:ln w="47625">
            <a:solidFill>
              <a:srgbClr val="00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1443039" y="5427663"/>
            <a:ext cx="876592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K* =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2444751" y="5135564"/>
            <a:ext cx="1214412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a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A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   a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B</a:t>
            </a:r>
            <a:endParaRPr lang="it-IT" sz="3000">
              <a:solidFill>
                <a:srgbClr val="00FF00"/>
              </a:solidFill>
              <a:latin typeface="Comic Sans MS" charset="0"/>
            </a:endParaRP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662239" y="5599114"/>
            <a:ext cx="67264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a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AB</a:t>
            </a:r>
            <a:endParaRPr lang="it-IT" sz="3000">
              <a:solidFill>
                <a:srgbClr val="00FF00"/>
              </a:solidFill>
              <a:latin typeface="Comic Sans MS" charset="0"/>
            </a:endParaRP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2768601" y="5207002"/>
            <a:ext cx="268215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FF00"/>
                </a:solidFill>
                <a:latin typeface="Comic Sans MS" charset="0"/>
              </a:rPr>
              <a:t>+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3471863" y="5207002"/>
            <a:ext cx="249348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FF00"/>
                </a:solidFill>
                <a:latin typeface="Comic Sans MS" charset="0"/>
              </a:rPr>
              <a:t>-</a:t>
            </a:r>
          </a:p>
        </p:txBody>
      </p:sp>
      <p:sp>
        <p:nvSpPr>
          <p:cNvPr id="26648" name="Line 24"/>
          <p:cNvSpPr>
            <a:spLocks noChangeShapeType="1"/>
          </p:cNvSpPr>
          <p:nvPr/>
        </p:nvSpPr>
        <p:spPr bwMode="auto">
          <a:xfrm>
            <a:off x="2292351" y="5697538"/>
            <a:ext cx="1673225" cy="0"/>
          </a:xfrm>
          <a:prstGeom prst="line">
            <a:avLst/>
          </a:prstGeom>
          <a:noFill/>
          <a:ln w="47625">
            <a:solidFill>
              <a:srgbClr val="00FF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4429126" y="5427663"/>
            <a:ext cx="672773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K =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5429250" y="5089526"/>
            <a:ext cx="1574775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[A</a:t>
            </a:r>
            <a:r>
              <a:rPr lang="it-IT" sz="3000" baseline="30000">
                <a:solidFill>
                  <a:srgbClr val="00FF00"/>
                </a:solidFill>
                <a:latin typeface="Comic Sans MS" charset="0"/>
              </a:rPr>
              <a:t>+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] [B</a:t>
            </a:r>
            <a:r>
              <a:rPr lang="it-IT" sz="3000" baseline="30000">
                <a:solidFill>
                  <a:srgbClr val="00FF00"/>
                </a:solidFill>
                <a:latin typeface="Comic Sans MS" charset="0"/>
              </a:rPr>
              <a:t>-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]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5648326" y="5675314"/>
            <a:ext cx="94008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[AB]</a:t>
            </a:r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>
            <a:off x="5278439" y="5697538"/>
            <a:ext cx="1673225" cy="0"/>
          </a:xfrm>
          <a:prstGeom prst="line">
            <a:avLst/>
          </a:prstGeom>
          <a:noFill/>
          <a:ln w="47625">
            <a:solidFill>
              <a:srgbClr val="00FF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153989" y="6045201"/>
            <a:ext cx="1490304" cy="52491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66"/>
                </a:solidFill>
                <a:latin typeface="Comic Sans MS" charset="0"/>
              </a:rPr>
              <a:t>a = ƒ • c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1225550" y="6775450"/>
            <a:ext cx="876592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K* =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2228851" y="6435725"/>
            <a:ext cx="2507998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ƒ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A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 [A</a:t>
            </a:r>
            <a:r>
              <a:rPr lang="it-IT" sz="3000" baseline="30000">
                <a:solidFill>
                  <a:srgbClr val="00FF00"/>
                </a:solidFill>
                <a:latin typeface="Comic Sans MS" charset="0"/>
              </a:rPr>
              <a:t>+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] ƒ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B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 [B</a:t>
            </a:r>
            <a:r>
              <a:rPr lang="it-IT" sz="3000" baseline="30000">
                <a:solidFill>
                  <a:srgbClr val="00FF00"/>
                </a:solidFill>
                <a:latin typeface="Comic Sans MS" charset="0"/>
              </a:rPr>
              <a:t>-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]</a:t>
            </a:r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2446339" y="7021515"/>
            <a:ext cx="1594161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ƒ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AB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 [AB]</a:t>
            </a:r>
          </a:p>
        </p:txBody>
      </p:sp>
      <p:sp>
        <p:nvSpPr>
          <p:cNvPr id="26657" name="Line 33"/>
          <p:cNvSpPr>
            <a:spLocks noChangeShapeType="1"/>
          </p:cNvSpPr>
          <p:nvPr/>
        </p:nvSpPr>
        <p:spPr bwMode="auto">
          <a:xfrm>
            <a:off x="2076451" y="7042149"/>
            <a:ext cx="2962275" cy="0"/>
          </a:xfrm>
          <a:prstGeom prst="line">
            <a:avLst/>
          </a:prstGeom>
          <a:noFill/>
          <a:ln w="47625">
            <a:solidFill>
              <a:srgbClr val="00FF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58" name="Text Box 34"/>
          <p:cNvSpPr txBox="1">
            <a:spLocks noChangeArrowheads="1"/>
          </p:cNvSpPr>
          <p:nvPr/>
        </p:nvSpPr>
        <p:spPr bwMode="auto">
          <a:xfrm>
            <a:off x="2543176" y="6510339"/>
            <a:ext cx="268215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FF00"/>
                </a:solidFill>
                <a:latin typeface="Comic Sans MS" charset="0"/>
              </a:rPr>
              <a:t>+</a:t>
            </a:r>
          </a:p>
        </p:txBody>
      </p:sp>
      <p:sp>
        <p:nvSpPr>
          <p:cNvPr id="26659" name="Text Box 35"/>
          <p:cNvSpPr txBox="1">
            <a:spLocks noChangeArrowheads="1"/>
          </p:cNvSpPr>
          <p:nvPr/>
        </p:nvSpPr>
        <p:spPr bwMode="auto">
          <a:xfrm>
            <a:off x="3754438" y="6492875"/>
            <a:ext cx="249348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FF00"/>
                </a:solidFill>
                <a:latin typeface="Comic Sans MS" charset="0"/>
              </a:rPr>
              <a:t>-</a:t>
            </a:r>
          </a:p>
        </p:txBody>
      </p:sp>
      <p:sp>
        <p:nvSpPr>
          <p:cNvPr id="26660" name="Text Box 36"/>
          <p:cNvSpPr txBox="1">
            <a:spLocks noChangeArrowheads="1"/>
          </p:cNvSpPr>
          <p:nvPr/>
        </p:nvSpPr>
        <p:spPr bwMode="auto">
          <a:xfrm>
            <a:off x="5043489" y="6775450"/>
            <a:ext cx="322805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=</a:t>
            </a:r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5995989" y="6435727"/>
            <a:ext cx="94475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ƒ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A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 ƒ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B</a:t>
            </a:r>
          </a:p>
        </p:txBody>
      </p:sp>
      <p:sp>
        <p:nvSpPr>
          <p:cNvPr id="26662" name="Text Box 38"/>
          <p:cNvSpPr txBox="1">
            <a:spLocks noChangeArrowheads="1"/>
          </p:cNvSpPr>
          <p:nvPr/>
        </p:nvSpPr>
        <p:spPr bwMode="auto">
          <a:xfrm>
            <a:off x="6143626" y="7021515"/>
            <a:ext cx="66560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ƒ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AB</a:t>
            </a:r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>
            <a:off x="5872163" y="7040563"/>
            <a:ext cx="1179512" cy="0"/>
          </a:xfrm>
          <a:prstGeom prst="line">
            <a:avLst/>
          </a:prstGeom>
          <a:noFill/>
          <a:ln w="47625">
            <a:solidFill>
              <a:srgbClr val="00FF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64" name="Text Box 40"/>
          <p:cNvSpPr txBox="1">
            <a:spLocks noChangeArrowheads="1"/>
          </p:cNvSpPr>
          <p:nvPr/>
        </p:nvSpPr>
        <p:spPr bwMode="auto">
          <a:xfrm>
            <a:off x="5472113" y="6775450"/>
            <a:ext cx="361502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K</a:t>
            </a:r>
          </a:p>
        </p:txBody>
      </p:sp>
      <p:sp>
        <p:nvSpPr>
          <p:cNvPr id="26665" name="Text Box 41"/>
          <p:cNvSpPr txBox="1">
            <a:spLocks noChangeArrowheads="1"/>
          </p:cNvSpPr>
          <p:nvPr/>
        </p:nvSpPr>
        <p:spPr bwMode="auto">
          <a:xfrm>
            <a:off x="6292850" y="6492875"/>
            <a:ext cx="268215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FF00"/>
                </a:solidFill>
                <a:latin typeface="Comic Sans MS" charset="0"/>
              </a:rPr>
              <a:t>+</a:t>
            </a:r>
          </a:p>
        </p:txBody>
      </p:sp>
      <p:sp>
        <p:nvSpPr>
          <p:cNvPr id="26666" name="Text Box 42"/>
          <p:cNvSpPr txBox="1">
            <a:spLocks noChangeArrowheads="1"/>
          </p:cNvSpPr>
          <p:nvPr/>
        </p:nvSpPr>
        <p:spPr bwMode="auto">
          <a:xfrm>
            <a:off x="6746875" y="6473826"/>
            <a:ext cx="249348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FF00"/>
                </a:solidFill>
                <a:latin typeface="Comic Sans MS" charset="0"/>
              </a:rPr>
              <a:t>-</a:t>
            </a:r>
          </a:p>
        </p:txBody>
      </p:sp>
      <p:sp>
        <p:nvSpPr>
          <p:cNvPr id="26667" name="Text Box 43"/>
          <p:cNvSpPr txBox="1">
            <a:spLocks noChangeArrowheads="1"/>
          </p:cNvSpPr>
          <p:nvPr/>
        </p:nvSpPr>
        <p:spPr bwMode="auto">
          <a:xfrm>
            <a:off x="290514" y="7607301"/>
            <a:ext cx="627601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ƒ =</a:t>
            </a:r>
          </a:p>
        </p:txBody>
      </p:sp>
      <p:sp>
        <p:nvSpPr>
          <p:cNvPr id="26668" name="Rectangle 44"/>
          <p:cNvSpPr>
            <a:spLocks noChangeArrowheads="1"/>
          </p:cNvSpPr>
          <p:nvPr/>
        </p:nvSpPr>
        <p:spPr bwMode="auto">
          <a:xfrm>
            <a:off x="846138" y="7504113"/>
            <a:ext cx="525462" cy="724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4300" b="1">
                <a:solidFill>
                  <a:srgbClr val="00FF00"/>
                </a:solidFill>
                <a:latin typeface="Comic Sans MS" charset="0"/>
                <a:sym typeface="Symbol" charset="0"/>
              </a:rPr>
              <a:t></a:t>
            </a:r>
          </a:p>
        </p:txBody>
      </p:sp>
      <p:sp>
        <p:nvSpPr>
          <p:cNvPr id="26669" name="Text Box 45"/>
          <p:cNvSpPr txBox="1">
            <a:spLocks noChangeArrowheads="1"/>
          </p:cNvSpPr>
          <p:nvPr/>
        </p:nvSpPr>
        <p:spPr bwMode="auto">
          <a:xfrm>
            <a:off x="1200150" y="7626351"/>
            <a:ext cx="1059723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ƒ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A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  ƒ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B</a:t>
            </a:r>
            <a:endParaRPr lang="it-IT" sz="3000">
              <a:solidFill>
                <a:srgbClr val="00FF00"/>
              </a:solidFill>
              <a:latin typeface="Comic Sans MS" charset="0"/>
            </a:endParaRPr>
          </a:p>
        </p:txBody>
      </p:sp>
      <p:sp>
        <p:nvSpPr>
          <p:cNvPr id="26670" name="Text Box 46"/>
          <p:cNvSpPr txBox="1">
            <a:spLocks noChangeArrowheads="1"/>
          </p:cNvSpPr>
          <p:nvPr/>
        </p:nvSpPr>
        <p:spPr bwMode="auto">
          <a:xfrm>
            <a:off x="1528765" y="7713665"/>
            <a:ext cx="268215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FF00"/>
                </a:solidFill>
                <a:latin typeface="Comic Sans MS" charset="0"/>
              </a:rPr>
              <a:t>+</a:t>
            </a:r>
          </a:p>
        </p:txBody>
      </p:sp>
      <p:sp>
        <p:nvSpPr>
          <p:cNvPr id="26671" name="Text Box 47"/>
          <p:cNvSpPr txBox="1">
            <a:spLocks noChangeArrowheads="1"/>
          </p:cNvSpPr>
          <p:nvPr/>
        </p:nvSpPr>
        <p:spPr bwMode="auto">
          <a:xfrm>
            <a:off x="304800" y="7339015"/>
            <a:ext cx="46613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Comic Sans MS" charset="0"/>
              </a:rPr>
              <a:t>—</a:t>
            </a:r>
          </a:p>
        </p:txBody>
      </p:sp>
      <p:sp>
        <p:nvSpPr>
          <p:cNvPr id="26672" name="Rectangle 48"/>
          <p:cNvSpPr>
            <a:spLocks noChangeArrowheads="1"/>
          </p:cNvSpPr>
          <p:nvPr/>
        </p:nvSpPr>
        <p:spPr bwMode="auto">
          <a:xfrm>
            <a:off x="31750" y="8188326"/>
            <a:ext cx="2420938" cy="6111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6673" name="Text Box 49"/>
          <p:cNvSpPr txBox="1">
            <a:spLocks noChangeArrowheads="1"/>
          </p:cNvSpPr>
          <p:nvPr/>
        </p:nvSpPr>
        <p:spPr bwMode="auto">
          <a:xfrm>
            <a:off x="104776" y="8240715"/>
            <a:ext cx="2280935" cy="52491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66"/>
                </a:solidFill>
                <a:latin typeface="Comic Sans MS" charset="0"/>
              </a:rPr>
              <a:t>Forza ionica</a:t>
            </a:r>
          </a:p>
        </p:txBody>
      </p:sp>
      <p:sp>
        <p:nvSpPr>
          <p:cNvPr id="26674" name="Text Box 50"/>
          <p:cNvSpPr txBox="1">
            <a:spLocks noChangeArrowheads="1"/>
          </p:cNvSpPr>
          <p:nvPr/>
        </p:nvSpPr>
        <p:spPr bwMode="auto">
          <a:xfrm>
            <a:off x="650876" y="8797927"/>
            <a:ext cx="740037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FF00"/>
                </a:solidFill>
                <a:latin typeface="Symbol" charset="0"/>
              </a:rPr>
              <a:t>m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 = ½ c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1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z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1</a:t>
            </a:r>
            <a:r>
              <a:rPr lang="it-IT" sz="3000" baseline="30000">
                <a:solidFill>
                  <a:srgbClr val="00FF00"/>
                </a:solidFill>
                <a:latin typeface="Comic Sans MS" charset="0"/>
              </a:rPr>
              <a:t>2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 + ½ c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2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z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2</a:t>
            </a:r>
            <a:r>
              <a:rPr lang="it-IT" sz="3000" baseline="30000">
                <a:solidFill>
                  <a:srgbClr val="00FF00"/>
                </a:solidFill>
                <a:latin typeface="Comic Sans MS" charset="0"/>
              </a:rPr>
              <a:t>2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 + ½ c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3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z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3</a:t>
            </a:r>
            <a:r>
              <a:rPr lang="it-IT" sz="3000" baseline="30000">
                <a:solidFill>
                  <a:srgbClr val="00FF00"/>
                </a:solidFill>
                <a:latin typeface="Comic Sans MS" charset="0"/>
              </a:rPr>
              <a:t>2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 + … + ½ c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i</a:t>
            </a:r>
            <a:r>
              <a:rPr lang="it-IT" sz="3000">
                <a:solidFill>
                  <a:srgbClr val="00FF00"/>
                </a:solidFill>
                <a:latin typeface="Comic Sans MS" charset="0"/>
              </a:rPr>
              <a:t>z</a:t>
            </a:r>
            <a:r>
              <a:rPr lang="it-IT" sz="3000" baseline="-25000">
                <a:solidFill>
                  <a:srgbClr val="00FF00"/>
                </a:solidFill>
                <a:latin typeface="Comic Sans MS" charset="0"/>
              </a:rPr>
              <a:t>i</a:t>
            </a:r>
            <a:r>
              <a:rPr lang="it-IT" sz="3000" baseline="30000">
                <a:solidFill>
                  <a:srgbClr val="00FF00"/>
                </a:solidFill>
                <a:latin typeface="Comic Sans MS" charset="0"/>
              </a:rPr>
              <a:t>2</a:t>
            </a:r>
            <a:endParaRPr lang="it-IT" sz="3000">
              <a:solidFill>
                <a:srgbClr val="00FF00"/>
              </a:solidFill>
              <a:latin typeface="Comic Sans MS" charset="0"/>
            </a:endParaRPr>
          </a:p>
        </p:txBody>
      </p:sp>
      <p:grpSp>
        <p:nvGrpSpPr>
          <p:cNvPr id="26675" name="Group 51"/>
          <p:cNvGrpSpPr>
            <a:grpSpLocks/>
          </p:cNvGrpSpPr>
          <p:nvPr/>
        </p:nvGrpSpPr>
        <p:grpSpPr bwMode="auto">
          <a:xfrm>
            <a:off x="2781299" y="9426579"/>
            <a:ext cx="2680363" cy="612356"/>
            <a:chOff x="612" y="8505"/>
            <a:chExt cx="2571" cy="564"/>
          </a:xfrm>
        </p:grpSpPr>
        <p:sp>
          <p:nvSpPr>
            <p:cNvPr id="26676" name="Text Box 52"/>
            <p:cNvSpPr txBox="1">
              <a:spLocks noChangeArrowheads="1"/>
            </p:cNvSpPr>
            <p:nvPr/>
          </p:nvSpPr>
          <p:spPr bwMode="auto">
            <a:xfrm>
              <a:off x="612" y="8561"/>
              <a:ext cx="2571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>
              <a:spAutoFit/>
            </a:bodyPr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3000">
                  <a:solidFill>
                    <a:srgbClr val="000066"/>
                  </a:solidFill>
                  <a:latin typeface="Symbol" charset="0"/>
                </a:rPr>
                <a:t>m</a:t>
              </a:r>
              <a:r>
                <a:rPr lang="it-IT" sz="3000">
                  <a:solidFill>
                    <a:srgbClr val="000066"/>
                  </a:solidFill>
                  <a:latin typeface="Comic Sans MS" charset="0"/>
                </a:rPr>
                <a:t> = ½ </a:t>
              </a:r>
              <a:r>
                <a:rPr lang="it-IT" sz="3300">
                  <a:solidFill>
                    <a:srgbClr val="000066"/>
                  </a:solidFill>
                  <a:latin typeface="Comic Sans MS" charset="0"/>
                  <a:sym typeface="Symbol" charset="0"/>
                </a:rPr>
                <a:t></a:t>
              </a:r>
              <a:r>
                <a:rPr lang="it-IT" sz="3300" baseline="-25000">
                  <a:solidFill>
                    <a:srgbClr val="000066"/>
                  </a:solidFill>
                  <a:latin typeface="Comic Sans MS" charset="0"/>
                  <a:sym typeface="Symbol" charset="0"/>
                </a:rPr>
                <a:t>i=0</a:t>
              </a:r>
              <a:r>
                <a:rPr lang="it-IT" sz="3000">
                  <a:solidFill>
                    <a:srgbClr val="000066"/>
                  </a:solidFill>
                  <a:latin typeface="Comic Sans MS" charset="0"/>
                </a:rPr>
                <a:t>  c</a:t>
              </a:r>
              <a:r>
                <a:rPr lang="it-IT" sz="3000" baseline="-25000">
                  <a:solidFill>
                    <a:srgbClr val="000066"/>
                  </a:solidFill>
                  <a:latin typeface="Comic Sans MS" charset="0"/>
                </a:rPr>
                <a:t>i</a:t>
              </a:r>
              <a:r>
                <a:rPr lang="it-IT" sz="3000">
                  <a:solidFill>
                    <a:srgbClr val="000066"/>
                  </a:solidFill>
                  <a:latin typeface="Comic Sans MS" charset="0"/>
                </a:rPr>
                <a:t>z</a:t>
              </a:r>
              <a:r>
                <a:rPr lang="it-IT" sz="3000" baseline="-25000">
                  <a:solidFill>
                    <a:srgbClr val="000066"/>
                  </a:solidFill>
                  <a:latin typeface="Comic Sans MS" charset="0"/>
                </a:rPr>
                <a:t>i</a:t>
              </a:r>
              <a:r>
                <a:rPr lang="it-IT" sz="3000" baseline="30000">
                  <a:solidFill>
                    <a:srgbClr val="000066"/>
                  </a:solidFill>
                  <a:latin typeface="Comic Sans MS" charset="0"/>
                </a:rPr>
                <a:t>2</a:t>
              </a:r>
              <a:endParaRPr lang="it-IT" sz="3000">
                <a:solidFill>
                  <a:srgbClr val="000066"/>
                </a:solidFill>
                <a:latin typeface="Comic Sans MS" charset="0"/>
              </a:endParaRPr>
            </a:p>
          </p:txBody>
        </p:sp>
        <p:sp>
          <p:nvSpPr>
            <p:cNvPr id="26677" name="Text Box 53"/>
            <p:cNvSpPr txBox="1">
              <a:spLocks noChangeArrowheads="1"/>
            </p:cNvSpPr>
            <p:nvPr/>
          </p:nvSpPr>
          <p:spPr bwMode="auto">
            <a:xfrm>
              <a:off x="1776" y="8505"/>
              <a:ext cx="149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2908" tIns="21453" rIns="42908" bIns="21453">
              <a:spAutoFit/>
            </a:bodyPr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900">
                  <a:solidFill>
                    <a:srgbClr val="000066"/>
                  </a:solidFill>
                  <a:latin typeface="Comic Sans MS" charset="0"/>
                </a:rPr>
                <a:t>i</a:t>
              </a:r>
            </a:p>
          </p:txBody>
        </p:sp>
      </p:grpSp>
      <p:sp>
        <p:nvSpPr>
          <p:cNvPr id="26678" name="Text Box 54"/>
          <p:cNvSpPr txBox="1">
            <a:spLocks noChangeArrowheads="1"/>
          </p:cNvSpPr>
          <p:nvPr/>
        </p:nvSpPr>
        <p:spPr bwMode="auto">
          <a:xfrm>
            <a:off x="400050" y="10113965"/>
            <a:ext cx="7117346" cy="863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 b="1" u="sng">
                <a:solidFill>
                  <a:srgbClr val="00FF00"/>
                </a:solidFill>
                <a:latin typeface="Symbol" charset="0"/>
              </a:rPr>
              <a:t>m</a:t>
            </a:r>
            <a:r>
              <a:rPr lang="it-IT" sz="2600">
                <a:solidFill>
                  <a:srgbClr val="00FF00"/>
                </a:solidFill>
                <a:latin typeface="Comic Sans MS" charset="0"/>
              </a:rPr>
              <a:t> è una misura della densità di carica e quindi</a:t>
            </a:r>
          </a:p>
          <a:p>
            <a:r>
              <a:rPr lang="it-IT" sz="2600">
                <a:solidFill>
                  <a:srgbClr val="00FF00"/>
                </a:solidFill>
                <a:latin typeface="Comic Sans MS" charset="0"/>
              </a:rPr>
              <a:t>delle interazioni elettrostatiche tra ioni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2655889" y="4891088"/>
            <a:ext cx="3140075" cy="730251"/>
          </a:xfrm>
          <a:prstGeom prst="foldedCorner">
            <a:avLst>
              <a:gd name="adj" fmla="val 18866"/>
            </a:avLst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4451350" y="3228977"/>
            <a:ext cx="2749550" cy="728663"/>
          </a:xfrm>
          <a:prstGeom prst="foldedCorner">
            <a:avLst>
              <a:gd name="adj" fmla="val 18866"/>
            </a:avLst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52" name="WordArt 4"/>
          <p:cNvSpPr>
            <a:spLocks noChangeArrowheads="1" noChangeShapeType="1" noTextEdit="1"/>
          </p:cNvSpPr>
          <p:nvPr/>
        </p:nvSpPr>
        <p:spPr bwMode="auto">
          <a:xfrm>
            <a:off x="474663" y="193677"/>
            <a:ext cx="6900862" cy="431799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latin typeface="Times New Roman"/>
                <a:ea typeface="Times New Roman"/>
                <a:cs typeface="Times New Roman"/>
              </a:rPr>
              <a:t>Prodotto di solubilità</a:t>
            </a:r>
          </a:p>
        </p:txBody>
      </p:sp>
      <p:grpSp>
        <p:nvGrpSpPr>
          <p:cNvPr id="27653" name="Group 5"/>
          <p:cNvGrpSpPr>
            <a:grpSpLocks/>
          </p:cNvGrpSpPr>
          <p:nvPr/>
        </p:nvGrpSpPr>
        <p:grpSpPr bwMode="auto">
          <a:xfrm>
            <a:off x="319089" y="1573214"/>
            <a:ext cx="749300" cy="1665287"/>
            <a:chOff x="528" y="1538"/>
            <a:chExt cx="720" cy="1534"/>
          </a:xfrm>
        </p:grpSpPr>
        <p:sp>
          <p:nvSpPr>
            <p:cNvPr id="27654" name="AutoShape 6"/>
            <p:cNvSpPr>
              <a:spLocks noChangeArrowheads="1"/>
            </p:cNvSpPr>
            <p:nvPr/>
          </p:nvSpPr>
          <p:spPr bwMode="auto">
            <a:xfrm>
              <a:off x="528" y="1920"/>
              <a:ext cx="720" cy="1152"/>
            </a:xfrm>
            <a:prstGeom prst="can">
              <a:avLst>
                <a:gd name="adj" fmla="val 25333"/>
              </a:avLst>
            </a:prstGeom>
            <a:solidFill>
              <a:srgbClr val="FFFF00"/>
            </a:solidFill>
            <a:ln w="2857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7655" name="AutoShape 7"/>
            <p:cNvSpPr>
              <a:spLocks noChangeArrowheads="1"/>
            </p:cNvSpPr>
            <p:nvPr/>
          </p:nvSpPr>
          <p:spPr bwMode="auto">
            <a:xfrm>
              <a:off x="528" y="1538"/>
              <a:ext cx="720" cy="564"/>
            </a:xfrm>
            <a:prstGeom prst="can">
              <a:avLst>
                <a:gd name="adj" fmla="val 33690"/>
              </a:avLst>
            </a:prstGeom>
            <a:noFill/>
            <a:ln w="28575">
              <a:solidFill>
                <a:srgbClr val="00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7656" name="Rectangle 8"/>
          <p:cNvSpPr>
            <a:spLocks noChangeArrowheads="1"/>
          </p:cNvSpPr>
          <p:nvPr/>
        </p:nvSpPr>
        <p:spPr bwMode="auto">
          <a:xfrm rot="19365556">
            <a:off x="368301" y="2909888"/>
            <a:ext cx="150813" cy="106362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 rot="2786121">
            <a:off x="668339" y="2892426"/>
            <a:ext cx="153987" cy="100013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444500" y="2820988"/>
            <a:ext cx="150813" cy="106362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 rot="18775046">
            <a:off x="573088" y="3059114"/>
            <a:ext cx="157163" cy="100012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 rot="19365556">
            <a:off x="444500" y="2959101"/>
            <a:ext cx="150813" cy="106364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 rot="19365556">
            <a:off x="776289" y="2832101"/>
            <a:ext cx="149225" cy="104776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623889" y="2930526"/>
            <a:ext cx="150812" cy="104776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511175" y="3036887"/>
            <a:ext cx="150813" cy="106362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 rot="20584349">
            <a:off x="671514" y="3095626"/>
            <a:ext cx="149225" cy="106364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 rot="19365556">
            <a:off x="833438" y="2968625"/>
            <a:ext cx="150812" cy="106364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 rot="1677855">
            <a:off x="774701" y="3051176"/>
            <a:ext cx="149225" cy="103188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 rot="1677855">
            <a:off x="390526" y="3081339"/>
            <a:ext cx="150813" cy="101600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 rot="1677855">
            <a:off x="341314" y="2978150"/>
            <a:ext cx="149225" cy="104776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 rot="20584349">
            <a:off x="517526" y="2889250"/>
            <a:ext cx="149225" cy="104776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 rot="3127662">
            <a:off x="856457" y="2866233"/>
            <a:ext cx="155575" cy="100012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71" name="Rectangle 23"/>
          <p:cNvSpPr>
            <a:spLocks noChangeArrowheads="1"/>
          </p:cNvSpPr>
          <p:nvPr/>
        </p:nvSpPr>
        <p:spPr bwMode="auto">
          <a:xfrm rot="3127662">
            <a:off x="892970" y="3039271"/>
            <a:ext cx="155575" cy="100013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 rot="2285091">
            <a:off x="704851" y="2987675"/>
            <a:ext cx="149225" cy="104776"/>
          </a:xfrm>
          <a:prstGeom prst="rect">
            <a:avLst/>
          </a:prstGeom>
          <a:solidFill>
            <a:srgbClr val="FF6600"/>
          </a:solidFill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1112839" y="1457326"/>
            <a:ext cx="2178343" cy="1171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</a:rPr>
              <a:t>Soluzione satura </a:t>
            </a:r>
          </a:p>
          <a:p>
            <a:r>
              <a:rPr lang="it-IT">
                <a:solidFill>
                  <a:srgbClr val="000099"/>
                </a:solidFill>
              </a:rPr>
              <a:t>contenete gli </a:t>
            </a:r>
          </a:p>
          <a:p>
            <a:r>
              <a:rPr lang="it-IT">
                <a:solidFill>
                  <a:srgbClr val="000099"/>
                </a:solidFill>
              </a:rPr>
              <a:t>ioni A</a:t>
            </a:r>
            <a:r>
              <a:rPr lang="it-IT" baseline="30000">
                <a:solidFill>
                  <a:srgbClr val="000099"/>
                </a:solidFill>
              </a:rPr>
              <a:t>n+</a:t>
            </a:r>
            <a:r>
              <a:rPr lang="it-IT">
                <a:solidFill>
                  <a:srgbClr val="000099"/>
                </a:solidFill>
              </a:rPr>
              <a:t>, B</a:t>
            </a:r>
            <a:r>
              <a:rPr lang="it-IT" baseline="30000">
                <a:solidFill>
                  <a:srgbClr val="000099"/>
                </a:solidFill>
              </a:rPr>
              <a:t>m-</a:t>
            </a:r>
            <a:endParaRPr lang="it-IT">
              <a:solidFill>
                <a:srgbClr val="000099"/>
              </a:solidFill>
            </a:endParaRP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419101" y="3343276"/>
            <a:ext cx="2386013" cy="1171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</a:rPr>
              <a:t>Solido ionico poco</a:t>
            </a:r>
          </a:p>
          <a:p>
            <a:r>
              <a:rPr lang="it-IT">
                <a:solidFill>
                  <a:srgbClr val="000099"/>
                </a:solidFill>
              </a:rPr>
              <a:t>solubile A</a:t>
            </a:r>
            <a:r>
              <a:rPr lang="it-IT" baseline="-25000">
                <a:solidFill>
                  <a:srgbClr val="000099"/>
                </a:solidFill>
              </a:rPr>
              <a:t>m</a:t>
            </a:r>
            <a:r>
              <a:rPr lang="it-IT">
                <a:solidFill>
                  <a:srgbClr val="000099"/>
                </a:solidFill>
              </a:rPr>
              <a:t>, B</a:t>
            </a:r>
            <a:r>
              <a:rPr lang="it-IT" baseline="-25000">
                <a:solidFill>
                  <a:srgbClr val="000099"/>
                </a:solidFill>
              </a:rPr>
              <a:t>n</a:t>
            </a:r>
            <a:endParaRPr lang="it-IT">
              <a:solidFill>
                <a:srgbClr val="000099"/>
              </a:solidFill>
            </a:endParaRPr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 flipH="1">
            <a:off x="71439" y="3549649"/>
            <a:ext cx="3508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 flipV="1">
            <a:off x="77789" y="3027365"/>
            <a:ext cx="554037" cy="522287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 flipH="1">
            <a:off x="765176" y="1865314"/>
            <a:ext cx="514350" cy="53657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1633539" y="822326"/>
            <a:ext cx="5527675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>
                <a:solidFill>
                  <a:srgbClr val="FF0000"/>
                </a:solidFill>
                <a:latin typeface="Arial" charset="0"/>
              </a:rPr>
              <a:t>A</a:t>
            </a:r>
            <a:r>
              <a:rPr lang="it-IT" sz="2800" b="1" baseline="-25000">
                <a:solidFill>
                  <a:srgbClr val="FF0000"/>
                </a:solidFill>
                <a:latin typeface="Arial" charset="0"/>
              </a:rPr>
              <a:t>m</a:t>
            </a:r>
            <a:r>
              <a:rPr lang="it-IT" sz="2800" b="1">
                <a:solidFill>
                  <a:srgbClr val="FF0000"/>
                </a:solidFill>
                <a:latin typeface="Arial" charset="0"/>
              </a:rPr>
              <a:t>B</a:t>
            </a:r>
            <a:r>
              <a:rPr lang="it-IT" sz="2800" b="1" baseline="-25000">
                <a:solidFill>
                  <a:srgbClr val="FF0000"/>
                </a:solidFill>
                <a:latin typeface="Arial" charset="0"/>
              </a:rPr>
              <a:t>n(</a:t>
            </a:r>
            <a:r>
              <a:rPr lang="it-IT" b="1" baseline="-25000">
                <a:solidFill>
                  <a:srgbClr val="FF0000"/>
                </a:solidFill>
                <a:latin typeface="Arial" charset="0"/>
              </a:rPr>
              <a:t>solido</a:t>
            </a:r>
            <a:r>
              <a:rPr lang="it-IT" sz="2800" b="1" baseline="-25000">
                <a:solidFill>
                  <a:srgbClr val="FF0000"/>
                </a:solidFill>
                <a:latin typeface="Arial" charset="0"/>
              </a:rPr>
              <a:t>)</a:t>
            </a:r>
            <a:r>
              <a:rPr lang="it-IT" sz="2800" b="1">
                <a:solidFill>
                  <a:srgbClr val="FF0000"/>
                </a:solidFill>
                <a:latin typeface="Arial" charset="0"/>
              </a:rPr>
              <a:t>		mA</a:t>
            </a:r>
            <a:r>
              <a:rPr lang="it-IT" sz="2800" b="1" baseline="30000">
                <a:solidFill>
                  <a:srgbClr val="FF0000"/>
                </a:solidFill>
                <a:latin typeface="Arial" charset="0"/>
              </a:rPr>
              <a:t>n+</a:t>
            </a:r>
            <a:r>
              <a:rPr lang="it-IT" sz="2800" b="1">
                <a:solidFill>
                  <a:srgbClr val="FF0000"/>
                </a:solidFill>
                <a:latin typeface="Arial" charset="0"/>
              </a:rPr>
              <a:t>  +  nB</a:t>
            </a:r>
            <a:r>
              <a:rPr lang="it-IT" sz="2800" b="1" baseline="30000">
                <a:solidFill>
                  <a:srgbClr val="FF0000"/>
                </a:solidFill>
                <a:latin typeface="Arial" charset="0"/>
              </a:rPr>
              <a:t>m-</a:t>
            </a:r>
            <a:endParaRPr lang="it-IT" sz="28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4200526" y="1871664"/>
            <a:ext cx="1038225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0000"/>
                </a:solidFill>
                <a:latin typeface="Arial" charset="0"/>
              </a:rPr>
              <a:t>K* =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5222876" y="1584326"/>
            <a:ext cx="1477963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0000"/>
                </a:solidFill>
                <a:latin typeface="Arial" charset="0"/>
              </a:rPr>
              <a:t>a</a:t>
            </a:r>
            <a:r>
              <a:rPr lang="it-IT" sz="2900" b="1" baseline="-25000">
                <a:solidFill>
                  <a:srgbClr val="FF0000"/>
                </a:solidFill>
                <a:latin typeface="Arial" charset="0"/>
              </a:rPr>
              <a:t>A</a:t>
            </a:r>
            <a:r>
              <a:rPr lang="it-IT" sz="2900" b="1">
                <a:solidFill>
                  <a:srgbClr val="FF0000"/>
                </a:solidFill>
                <a:latin typeface="Arial" charset="0"/>
              </a:rPr>
              <a:t>    a</a:t>
            </a:r>
            <a:r>
              <a:rPr lang="it-IT" sz="2900" b="1" baseline="-25000">
                <a:solidFill>
                  <a:srgbClr val="FF0000"/>
                </a:solidFill>
                <a:latin typeface="Arial" charset="0"/>
              </a:rPr>
              <a:t>B</a:t>
            </a:r>
            <a:endParaRPr lang="it-IT" sz="29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5362575" y="1481139"/>
            <a:ext cx="363538" cy="3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FF0000"/>
                </a:solidFill>
                <a:latin typeface="Arial" charset="0"/>
              </a:rPr>
              <a:t>m</a:t>
            </a: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5562600" y="1676402"/>
            <a:ext cx="463550" cy="3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FF0000"/>
                </a:solidFill>
                <a:latin typeface="Arial" charset="0"/>
              </a:rPr>
              <a:t>n+</a:t>
            </a:r>
          </a:p>
        </p:txBody>
      </p:sp>
      <p:sp>
        <p:nvSpPr>
          <p:cNvPr id="27683" name="Text Box 35"/>
          <p:cNvSpPr txBox="1">
            <a:spLocks noChangeArrowheads="1"/>
          </p:cNvSpPr>
          <p:nvPr/>
        </p:nvSpPr>
        <p:spPr bwMode="auto">
          <a:xfrm>
            <a:off x="6138864" y="1481139"/>
            <a:ext cx="361950" cy="3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FF0000"/>
                </a:solidFill>
                <a:latin typeface="Arial" charset="0"/>
              </a:rPr>
              <a:t>n</a:t>
            </a:r>
          </a:p>
        </p:txBody>
      </p:sp>
      <p:sp>
        <p:nvSpPr>
          <p:cNvPr id="27684" name="Text Box 36"/>
          <p:cNvSpPr txBox="1">
            <a:spLocks noChangeArrowheads="1"/>
          </p:cNvSpPr>
          <p:nvPr/>
        </p:nvSpPr>
        <p:spPr bwMode="auto">
          <a:xfrm>
            <a:off x="6338889" y="1676402"/>
            <a:ext cx="561975" cy="3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FF0000"/>
                </a:solidFill>
                <a:latin typeface="Arial" charset="0"/>
              </a:rPr>
              <a:t>m-</a:t>
            </a:r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>
            <a:off x="5051426" y="2135188"/>
            <a:ext cx="18002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86" name="Text Box 38"/>
          <p:cNvSpPr txBox="1">
            <a:spLocks noChangeArrowheads="1"/>
          </p:cNvSpPr>
          <p:nvPr/>
        </p:nvSpPr>
        <p:spPr bwMode="auto">
          <a:xfrm>
            <a:off x="5400676" y="1998663"/>
            <a:ext cx="1052513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0000"/>
                </a:solidFill>
                <a:latin typeface="Arial" charset="0"/>
              </a:rPr>
              <a:t>a</a:t>
            </a:r>
            <a:r>
              <a:rPr lang="it-IT" sz="2900" b="1" baseline="-25000">
                <a:solidFill>
                  <a:srgbClr val="FF0000"/>
                </a:solidFill>
                <a:latin typeface="Arial" charset="0"/>
              </a:rPr>
              <a:t>A    B</a:t>
            </a:r>
            <a:endParaRPr lang="it-IT" sz="29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7687" name="Text Box 39"/>
          <p:cNvSpPr txBox="1">
            <a:spLocks noChangeArrowheads="1"/>
          </p:cNvSpPr>
          <p:nvPr/>
        </p:nvSpPr>
        <p:spPr bwMode="auto">
          <a:xfrm>
            <a:off x="6202363" y="2303465"/>
            <a:ext cx="463550" cy="3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FF0000"/>
                </a:solidFill>
                <a:latin typeface="Arial" charset="0"/>
              </a:rPr>
              <a:t>n</a:t>
            </a:r>
          </a:p>
        </p:txBody>
      </p:sp>
      <p:sp>
        <p:nvSpPr>
          <p:cNvPr id="27688" name="Text Box 40"/>
          <p:cNvSpPr txBox="1">
            <a:spLocks noChangeArrowheads="1"/>
          </p:cNvSpPr>
          <p:nvPr/>
        </p:nvSpPr>
        <p:spPr bwMode="auto">
          <a:xfrm>
            <a:off x="5778500" y="2303465"/>
            <a:ext cx="350838" cy="3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900" b="1">
                <a:solidFill>
                  <a:srgbClr val="FF0000"/>
                </a:solidFill>
                <a:latin typeface="Arial" charset="0"/>
              </a:rPr>
              <a:t>m</a:t>
            </a:r>
          </a:p>
        </p:txBody>
      </p:sp>
      <p:sp>
        <p:nvSpPr>
          <p:cNvPr id="27689" name="Line 41"/>
          <p:cNvSpPr>
            <a:spLocks noChangeShapeType="1"/>
          </p:cNvSpPr>
          <p:nvPr/>
        </p:nvSpPr>
        <p:spPr bwMode="auto">
          <a:xfrm>
            <a:off x="3409951" y="1101724"/>
            <a:ext cx="788988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90" name="Line 42"/>
          <p:cNvSpPr>
            <a:spLocks noChangeShapeType="1"/>
          </p:cNvSpPr>
          <p:nvPr/>
        </p:nvSpPr>
        <p:spPr bwMode="auto">
          <a:xfrm flipH="1" flipV="1">
            <a:off x="3386139" y="1004887"/>
            <a:ext cx="7493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691" name="Text Box 43"/>
          <p:cNvSpPr txBox="1">
            <a:spLocks noChangeArrowheads="1"/>
          </p:cNvSpPr>
          <p:nvPr/>
        </p:nvSpPr>
        <p:spPr bwMode="auto">
          <a:xfrm>
            <a:off x="4451350" y="2655888"/>
            <a:ext cx="3378200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000099"/>
                </a:solidFill>
                <a:latin typeface="Arial" charset="0"/>
              </a:rPr>
              <a:t>Per i solidi, </a:t>
            </a:r>
            <a:r>
              <a:rPr lang="it-IT" sz="2900" b="1">
                <a:solidFill>
                  <a:srgbClr val="FF0000"/>
                </a:solidFill>
                <a:latin typeface="Arial" charset="0"/>
              </a:rPr>
              <a:t>a = 1</a:t>
            </a:r>
            <a:endParaRPr lang="it-IT" sz="2900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27692" name="Group 44"/>
          <p:cNvGrpSpPr>
            <a:grpSpLocks/>
          </p:cNvGrpSpPr>
          <p:nvPr/>
        </p:nvGrpSpPr>
        <p:grpSpPr bwMode="auto">
          <a:xfrm>
            <a:off x="4556125" y="3228977"/>
            <a:ext cx="2540000" cy="601592"/>
            <a:chOff x="3360" y="3154"/>
            <a:chExt cx="2436" cy="554"/>
          </a:xfrm>
        </p:grpSpPr>
        <p:sp>
          <p:nvSpPr>
            <p:cNvPr id="27693" name="Text Box 45"/>
            <p:cNvSpPr txBox="1">
              <a:spLocks noChangeArrowheads="1"/>
            </p:cNvSpPr>
            <p:nvPr/>
          </p:nvSpPr>
          <p:spPr bwMode="auto">
            <a:xfrm>
              <a:off x="3360" y="3288"/>
              <a:ext cx="912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448" tIns="4723" rIns="9448" bIns="4723">
              <a:spAutoFit/>
            </a:bodyPr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900" b="1">
                  <a:solidFill>
                    <a:srgbClr val="000066"/>
                  </a:solidFill>
                  <a:latin typeface="Arial" charset="0"/>
                </a:rPr>
                <a:t>K* =</a:t>
              </a:r>
            </a:p>
          </p:txBody>
        </p:sp>
        <p:sp>
          <p:nvSpPr>
            <p:cNvPr id="27694" name="Text Box 46"/>
            <p:cNvSpPr txBox="1">
              <a:spLocks noChangeArrowheads="1"/>
            </p:cNvSpPr>
            <p:nvPr/>
          </p:nvSpPr>
          <p:spPr bwMode="auto">
            <a:xfrm>
              <a:off x="4186" y="3247"/>
              <a:ext cx="1418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448" tIns="4723" rIns="9448" bIns="4723">
              <a:spAutoFit/>
            </a:bodyPr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900" b="1">
                  <a:solidFill>
                    <a:srgbClr val="000066"/>
                  </a:solidFill>
                  <a:latin typeface="Arial" charset="0"/>
                </a:rPr>
                <a:t>a</a:t>
              </a:r>
              <a:r>
                <a:rPr lang="it-IT" sz="2900" b="1" baseline="-25000">
                  <a:solidFill>
                    <a:srgbClr val="000066"/>
                  </a:solidFill>
                  <a:latin typeface="Arial" charset="0"/>
                </a:rPr>
                <a:t>A</a:t>
              </a:r>
              <a:r>
                <a:rPr lang="it-IT" sz="2900" b="1">
                  <a:solidFill>
                    <a:srgbClr val="000066"/>
                  </a:solidFill>
                  <a:latin typeface="Arial" charset="0"/>
                </a:rPr>
                <a:t>    a</a:t>
              </a:r>
              <a:r>
                <a:rPr lang="it-IT" sz="2900" b="1" baseline="-25000">
                  <a:solidFill>
                    <a:srgbClr val="000066"/>
                  </a:solidFill>
                  <a:latin typeface="Arial" charset="0"/>
                </a:rPr>
                <a:t>B</a:t>
              </a:r>
              <a:endParaRPr lang="it-IT" sz="2900" b="1">
                <a:solidFill>
                  <a:srgbClr val="000066"/>
                </a:solidFill>
                <a:latin typeface="Arial" charset="0"/>
              </a:endParaRPr>
            </a:p>
          </p:txBody>
        </p:sp>
        <p:sp>
          <p:nvSpPr>
            <p:cNvPr id="27695" name="Text Box 47"/>
            <p:cNvSpPr txBox="1">
              <a:spLocks noChangeArrowheads="1"/>
            </p:cNvSpPr>
            <p:nvPr/>
          </p:nvSpPr>
          <p:spPr bwMode="auto">
            <a:xfrm>
              <a:off x="4320" y="3154"/>
              <a:ext cx="348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448" tIns="4723" rIns="9448" bIns="4723">
              <a:spAutoFit/>
            </a:bodyPr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900" b="1">
                  <a:solidFill>
                    <a:srgbClr val="000066"/>
                  </a:solidFill>
                  <a:latin typeface="Arial" charset="0"/>
                </a:rPr>
                <a:t>m</a:t>
              </a:r>
            </a:p>
          </p:txBody>
        </p:sp>
        <p:sp>
          <p:nvSpPr>
            <p:cNvPr id="27696" name="Text Box 48"/>
            <p:cNvSpPr txBox="1">
              <a:spLocks noChangeArrowheads="1"/>
            </p:cNvSpPr>
            <p:nvPr/>
          </p:nvSpPr>
          <p:spPr bwMode="auto">
            <a:xfrm>
              <a:off x="4512" y="3334"/>
              <a:ext cx="444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448" tIns="4723" rIns="9448" bIns="4723">
              <a:spAutoFit/>
            </a:bodyPr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900" b="1">
                  <a:solidFill>
                    <a:srgbClr val="000066"/>
                  </a:solidFill>
                  <a:latin typeface="Arial" charset="0"/>
                </a:rPr>
                <a:t>n+</a:t>
              </a:r>
            </a:p>
          </p:txBody>
        </p:sp>
        <p:sp>
          <p:nvSpPr>
            <p:cNvPr id="27697" name="Text Box 49"/>
            <p:cNvSpPr txBox="1">
              <a:spLocks noChangeArrowheads="1"/>
            </p:cNvSpPr>
            <p:nvPr/>
          </p:nvSpPr>
          <p:spPr bwMode="auto">
            <a:xfrm>
              <a:off x="5064" y="3154"/>
              <a:ext cx="348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448" tIns="4723" rIns="9448" bIns="4723">
              <a:spAutoFit/>
            </a:bodyPr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900" b="1">
                  <a:solidFill>
                    <a:srgbClr val="000066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27698" name="Text Box 50"/>
            <p:cNvSpPr txBox="1">
              <a:spLocks noChangeArrowheads="1"/>
            </p:cNvSpPr>
            <p:nvPr/>
          </p:nvSpPr>
          <p:spPr bwMode="auto">
            <a:xfrm>
              <a:off x="5256" y="3334"/>
              <a:ext cx="540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448" tIns="4723" rIns="9448" bIns="4723">
              <a:spAutoFit/>
            </a:bodyPr>
            <a:lstStyle>
              <a:lvl1pPr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127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2706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38213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252538" defTabSz="6270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097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1669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241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081338" defTabSz="6270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1900" b="1">
                  <a:solidFill>
                    <a:srgbClr val="000066"/>
                  </a:solidFill>
                  <a:latin typeface="Arial" charset="0"/>
                </a:rPr>
                <a:t>m-</a:t>
              </a:r>
            </a:p>
          </p:txBody>
        </p:sp>
      </p:grpSp>
      <p:sp>
        <p:nvSpPr>
          <p:cNvPr id="27699" name="Text Box 51"/>
          <p:cNvSpPr txBox="1">
            <a:spLocks noChangeArrowheads="1"/>
          </p:cNvSpPr>
          <p:nvPr/>
        </p:nvSpPr>
        <p:spPr bwMode="auto">
          <a:xfrm>
            <a:off x="-25399" y="4441827"/>
            <a:ext cx="8220075" cy="463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000099"/>
                </a:solidFill>
                <a:latin typeface="Arial" charset="0"/>
              </a:rPr>
              <a:t>Essendo la soluzione diluita, è lecito adoperare K</a:t>
            </a:r>
          </a:p>
        </p:txBody>
      </p:sp>
      <p:sp>
        <p:nvSpPr>
          <p:cNvPr id="27700" name="Text Box 52"/>
          <p:cNvSpPr txBox="1">
            <a:spLocks noChangeArrowheads="1"/>
          </p:cNvSpPr>
          <p:nvPr/>
        </p:nvSpPr>
        <p:spPr bwMode="auto">
          <a:xfrm>
            <a:off x="2655889" y="4975225"/>
            <a:ext cx="3140075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000099"/>
                </a:solidFill>
                <a:latin typeface="Arial" charset="0"/>
              </a:rPr>
              <a:t>K</a:t>
            </a:r>
            <a:r>
              <a:rPr lang="it-IT" sz="2900" b="1" baseline="-25000">
                <a:solidFill>
                  <a:srgbClr val="000099"/>
                </a:solidFill>
                <a:latin typeface="Arial" charset="0"/>
              </a:rPr>
              <a:t>s</a:t>
            </a:r>
            <a:r>
              <a:rPr lang="it-IT" sz="2900" b="1">
                <a:solidFill>
                  <a:srgbClr val="000099"/>
                </a:solidFill>
                <a:latin typeface="Arial" charset="0"/>
              </a:rPr>
              <a:t> = [A</a:t>
            </a:r>
            <a:r>
              <a:rPr lang="it-IT" sz="2900" b="1" baseline="30000">
                <a:solidFill>
                  <a:srgbClr val="000099"/>
                </a:solidFill>
                <a:latin typeface="Arial" charset="0"/>
              </a:rPr>
              <a:t>n+</a:t>
            </a:r>
            <a:r>
              <a:rPr lang="it-IT" sz="2900" b="1">
                <a:solidFill>
                  <a:srgbClr val="000099"/>
                </a:solidFill>
                <a:latin typeface="Arial" charset="0"/>
              </a:rPr>
              <a:t>]</a:t>
            </a:r>
            <a:r>
              <a:rPr lang="it-IT" sz="2900" b="1" baseline="30000">
                <a:solidFill>
                  <a:srgbClr val="000099"/>
                </a:solidFill>
                <a:latin typeface="Arial" charset="0"/>
              </a:rPr>
              <a:t>m</a:t>
            </a:r>
            <a:r>
              <a:rPr lang="it-IT" sz="2900" b="1">
                <a:solidFill>
                  <a:srgbClr val="000099"/>
                </a:solidFill>
                <a:latin typeface="Arial" charset="0"/>
              </a:rPr>
              <a:t>  [B</a:t>
            </a:r>
            <a:r>
              <a:rPr lang="it-IT" sz="2900" b="1" baseline="30000">
                <a:solidFill>
                  <a:srgbClr val="000099"/>
                </a:solidFill>
                <a:latin typeface="Arial" charset="0"/>
              </a:rPr>
              <a:t>m-</a:t>
            </a:r>
            <a:r>
              <a:rPr lang="it-IT" sz="2900" b="1">
                <a:solidFill>
                  <a:srgbClr val="000099"/>
                </a:solidFill>
                <a:latin typeface="Arial" charset="0"/>
              </a:rPr>
              <a:t>]</a:t>
            </a:r>
            <a:r>
              <a:rPr lang="it-IT" sz="2900" b="1" baseline="30000">
                <a:solidFill>
                  <a:srgbClr val="000099"/>
                </a:solidFill>
                <a:latin typeface="Arial" charset="0"/>
              </a:rPr>
              <a:t>n</a:t>
            </a:r>
            <a:endParaRPr lang="it-IT" sz="29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7701" name="Text Box 53"/>
          <p:cNvSpPr txBox="1">
            <a:spLocks noChangeArrowheads="1"/>
          </p:cNvSpPr>
          <p:nvPr/>
        </p:nvSpPr>
        <p:spPr bwMode="auto">
          <a:xfrm>
            <a:off x="-12699" y="5622926"/>
            <a:ext cx="6140450" cy="463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000099"/>
                </a:solidFill>
                <a:latin typeface="Arial" charset="0"/>
              </a:rPr>
              <a:t>Esempi di prodotti si solubilità:</a:t>
            </a:r>
          </a:p>
        </p:txBody>
      </p:sp>
      <p:sp>
        <p:nvSpPr>
          <p:cNvPr id="27702" name="Text Box 54"/>
          <p:cNvSpPr txBox="1">
            <a:spLocks noChangeArrowheads="1"/>
          </p:cNvSpPr>
          <p:nvPr/>
        </p:nvSpPr>
        <p:spPr bwMode="auto">
          <a:xfrm>
            <a:off x="0" y="8075613"/>
            <a:ext cx="8001000" cy="863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600">
                <a:solidFill>
                  <a:srgbClr val="000099"/>
                </a:solidFill>
                <a:latin typeface="Arial" charset="0"/>
              </a:rPr>
              <a:t>Solubilità è la concentrazione della soluzione satura dell'elettrolita. In acqua pura:</a:t>
            </a:r>
          </a:p>
        </p:txBody>
      </p:sp>
      <p:sp>
        <p:nvSpPr>
          <p:cNvPr id="27703" name="AutoShape 55"/>
          <p:cNvSpPr>
            <a:spLocks noChangeArrowheads="1"/>
          </p:cNvSpPr>
          <p:nvPr/>
        </p:nvSpPr>
        <p:spPr bwMode="auto">
          <a:xfrm>
            <a:off x="2605089" y="10140951"/>
            <a:ext cx="3140075" cy="728663"/>
          </a:xfrm>
          <a:prstGeom prst="foldedCorner">
            <a:avLst>
              <a:gd name="adj" fmla="val 18866"/>
            </a:avLst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704" name="Text Box 56"/>
          <p:cNvSpPr txBox="1">
            <a:spLocks noChangeArrowheads="1"/>
          </p:cNvSpPr>
          <p:nvPr/>
        </p:nvSpPr>
        <p:spPr bwMode="auto">
          <a:xfrm>
            <a:off x="2605089" y="10206039"/>
            <a:ext cx="3140075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000099"/>
                </a:solidFill>
                <a:latin typeface="Arial" charset="0"/>
              </a:rPr>
              <a:t>K</a:t>
            </a:r>
            <a:r>
              <a:rPr lang="it-IT" sz="2900" b="1" baseline="-25000">
                <a:solidFill>
                  <a:srgbClr val="000099"/>
                </a:solidFill>
                <a:latin typeface="Arial" charset="0"/>
              </a:rPr>
              <a:t>s</a:t>
            </a:r>
            <a:r>
              <a:rPr lang="it-IT" sz="2900" b="1">
                <a:solidFill>
                  <a:srgbClr val="000099"/>
                </a:solidFill>
                <a:latin typeface="Arial" charset="0"/>
              </a:rPr>
              <a:t> = [ms]</a:t>
            </a:r>
            <a:r>
              <a:rPr lang="it-IT" sz="2900" b="1" baseline="30000">
                <a:solidFill>
                  <a:srgbClr val="000099"/>
                </a:solidFill>
                <a:latin typeface="Arial" charset="0"/>
              </a:rPr>
              <a:t>m</a:t>
            </a:r>
            <a:r>
              <a:rPr lang="it-IT" sz="2900" b="1">
                <a:solidFill>
                  <a:srgbClr val="000099"/>
                </a:solidFill>
                <a:latin typeface="Arial" charset="0"/>
              </a:rPr>
              <a:t>  [ns]</a:t>
            </a:r>
            <a:r>
              <a:rPr lang="it-IT" sz="2900" b="1" baseline="30000">
                <a:solidFill>
                  <a:srgbClr val="000099"/>
                </a:solidFill>
                <a:latin typeface="Arial" charset="0"/>
              </a:rPr>
              <a:t>n</a:t>
            </a:r>
            <a:endParaRPr lang="it-IT" sz="29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7705" name="Text Box 57"/>
          <p:cNvSpPr txBox="1">
            <a:spLocks noChangeArrowheads="1"/>
          </p:cNvSpPr>
          <p:nvPr/>
        </p:nvSpPr>
        <p:spPr bwMode="auto">
          <a:xfrm>
            <a:off x="155575" y="9066214"/>
            <a:ext cx="8588375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0066"/>
                </a:solidFill>
                <a:latin typeface="Arial" charset="0"/>
              </a:rPr>
              <a:t>A</a:t>
            </a:r>
            <a:r>
              <a:rPr lang="it-IT" sz="2900" b="1" baseline="-25000">
                <a:solidFill>
                  <a:srgbClr val="FF0066"/>
                </a:solidFill>
                <a:latin typeface="Arial" charset="0"/>
              </a:rPr>
              <a:t>m</a:t>
            </a:r>
            <a:r>
              <a:rPr lang="it-IT" sz="2900" b="1">
                <a:solidFill>
                  <a:srgbClr val="FF0066"/>
                </a:solidFill>
                <a:latin typeface="Arial" charset="0"/>
              </a:rPr>
              <a:t>B</a:t>
            </a:r>
            <a:r>
              <a:rPr lang="it-IT" sz="2900" b="1" baseline="-25000">
                <a:solidFill>
                  <a:srgbClr val="FF0066"/>
                </a:solidFill>
                <a:latin typeface="Arial" charset="0"/>
              </a:rPr>
              <a:t>n</a:t>
            </a:r>
            <a:r>
              <a:rPr lang="it-IT" sz="2900" b="1">
                <a:solidFill>
                  <a:srgbClr val="FF0066"/>
                </a:solidFill>
                <a:latin typeface="Arial" charset="0"/>
              </a:rPr>
              <a:t>           mA</a:t>
            </a:r>
            <a:r>
              <a:rPr lang="it-IT" sz="2900" b="1" baseline="30000">
                <a:solidFill>
                  <a:srgbClr val="FF0066"/>
                </a:solidFill>
                <a:latin typeface="Arial" charset="0"/>
              </a:rPr>
              <a:t>n+</a:t>
            </a:r>
            <a:r>
              <a:rPr lang="it-IT" sz="2900" b="1">
                <a:solidFill>
                  <a:srgbClr val="FF0066"/>
                </a:solidFill>
                <a:latin typeface="Arial" charset="0"/>
              </a:rPr>
              <a:t>  +  nB</a:t>
            </a:r>
            <a:r>
              <a:rPr lang="it-IT" sz="2900" b="1" baseline="30000">
                <a:solidFill>
                  <a:srgbClr val="FF0066"/>
                </a:solidFill>
                <a:latin typeface="Arial" charset="0"/>
              </a:rPr>
              <a:t>m-</a:t>
            </a:r>
            <a:r>
              <a:rPr lang="it-IT" sz="2900" b="1">
                <a:solidFill>
                  <a:srgbClr val="FF0066"/>
                </a:solidFill>
                <a:latin typeface="Arial" charset="0"/>
              </a:rPr>
              <a:t>	   K</a:t>
            </a:r>
            <a:r>
              <a:rPr lang="it-IT" sz="2900" b="1" baseline="-25000">
                <a:solidFill>
                  <a:srgbClr val="FF0066"/>
                </a:solidFill>
                <a:latin typeface="Arial" charset="0"/>
              </a:rPr>
              <a:t>s</a:t>
            </a:r>
            <a:r>
              <a:rPr lang="it-IT" sz="2900" b="1">
                <a:solidFill>
                  <a:srgbClr val="FF0066"/>
                </a:solidFill>
                <a:latin typeface="Arial" charset="0"/>
              </a:rPr>
              <a:t> = [A</a:t>
            </a:r>
            <a:r>
              <a:rPr lang="it-IT" sz="2900" b="1" baseline="30000">
                <a:solidFill>
                  <a:srgbClr val="FF0066"/>
                </a:solidFill>
                <a:latin typeface="Arial" charset="0"/>
              </a:rPr>
              <a:t>n+</a:t>
            </a:r>
            <a:r>
              <a:rPr lang="it-IT" sz="2900" b="1">
                <a:solidFill>
                  <a:srgbClr val="FF0066"/>
                </a:solidFill>
                <a:latin typeface="Arial" charset="0"/>
              </a:rPr>
              <a:t>]</a:t>
            </a:r>
            <a:r>
              <a:rPr lang="it-IT" sz="2900" b="1" baseline="30000">
                <a:solidFill>
                  <a:srgbClr val="FF0066"/>
                </a:solidFill>
                <a:latin typeface="Arial" charset="0"/>
              </a:rPr>
              <a:t>m</a:t>
            </a:r>
            <a:r>
              <a:rPr lang="it-IT" sz="2900" b="1">
                <a:solidFill>
                  <a:srgbClr val="FF0066"/>
                </a:solidFill>
                <a:latin typeface="Arial" charset="0"/>
              </a:rPr>
              <a:t>  [B</a:t>
            </a:r>
            <a:r>
              <a:rPr lang="it-IT" sz="2900" b="1" baseline="30000">
                <a:solidFill>
                  <a:srgbClr val="FF0066"/>
                </a:solidFill>
                <a:latin typeface="Arial" charset="0"/>
              </a:rPr>
              <a:t>m-</a:t>
            </a:r>
            <a:r>
              <a:rPr lang="it-IT" sz="2900" b="1">
                <a:solidFill>
                  <a:srgbClr val="FF0066"/>
                </a:solidFill>
                <a:latin typeface="Arial" charset="0"/>
              </a:rPr>
              <a:t>]</a:t>
            </a:r>
            <a:r>
              <a:rPr lang="it-IT" sz="2900" b="1" baseline="30000">
                <a:solidFill>
                  <a:srgbClr val="FF0066"/>
                </a:solidFill>
                <a:latin typeface="Arial" charset="0"/>
              </a:rPr>
              <a:t>n</a:t>
            </a:r>
            <a:endParaRPr lang="it-IT" sz="2900" b="1">
              <a:solidFill>
                <a:srgbClr val="FF0066"/>
              </a:solidFill>
              <a:latin typeface="Arial" charset="0"/>
            </a:endParaRPr>
          </a:p>
        </p:txBody>
      </p:sp>
      <p:sp>
        <p:nvSpPr>
          <p:cNvPr id="27706" name="Line 58"/>
          <p:cNvSpPr>
            <a:spLocks noChangeShapeType="1"/>
          </p:cNvSpPr>
          <p:nvPr/>
        </p:nvSpPr>
        <p:spPr bwMode="auto">
          <a:xfrm>
            <a:off x="1219200" y="9396413"/>
            <a:ext cx="788988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707" name="Line 59"/>
          <p:cNvSpPr>
            <a:spLocks noChangeShapeType="1"/>
          </p:cNvSpPr>
          <p:nvPr/>
        </p:nvSpPr>
        <p:spPr bwMode="auto">
          <a:xfrm flipH="1" flipV="1">
            <a:off x="1195389" y="9277350"/>
            <a:ext cx="7493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708" name="Text Box 60"/>
          <p:cNvSpPr txBox="1">
            <a:spLocks noChangeArrowheads="1"/>
          </p:cNvSpPr>
          <p:nvPr/>
        </p:nvSpPr>
        <p:spPr bwMode="auto">
          <a:xfrm>
            <a:off x="550863" y="9459914"/>
            <a:ext cx="319066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0099"/>
                </a:solidFill>
                <a:latin typeface="Arial" charset="0"/>
              </a:rPr>
              <a:t>s</a:t>
            </a:r>
          </a:p>
        </p:txBody>
      </p:sp>
      <p:sp>
        <p:nvSpPr>
          <p:cNvPr id="27709" name="Text Box 61"/>
          <p:cNvSpPr txBox="1">
            <a:spLocks noChangeArrowheads="1"/>
          </p:cNvSpPr>
          <p:nvPr/>
        </p:nvSpPr>
        <p:spPr bwMode="auto">
          <a:xfrm>
            <a:off x="2219326" y="9459914"/>
            <a:ext cx="626937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0099"/>
                </a:solidFill>
                <a:latin typeface="Arial" charset="0"/>
              </a:rPr>
              <a:t>ms</a:t>
            </a:r>
          </a:p>
        </p:txBody>
      </p:sp>
      <p:sp>
        <p:nvSpPr>
          <p:cNvPr id="27710" name="Text Box 62"/>
          <p:cNvSpPr txBox="1">
            <a:spLocks noChangeArrowheads="1"/>
          </p:cNvSpPr>
          <p:nvPr/>
        </p:nvSpPr>
        <p:spPr bwMode="auto">
          <a:xfrm>
            <a:off x="3751264" y="9459914"/>
            <a:ext cx="530569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 b="1">
                <a:solidFill>
                  <a:srgbClr val="000099"/>
                </a:solidFill>
                <a:latin typeface="Arial" charset="0"/>
              </a:rPr>
              <a:t>ns</a:t>
            </a:r>
          </a:p>
        </p:txBody>
      </p:sp>
      <p:sp>
        <p:nvSpPr>
          <p:cNvPr id="27711" name="Text Box 63"/>
          <p:cNvSpPr txBox="1">
            <a:spLocks noChangeArrowheads="1"/>
          </p:cNvSpPr>
          <p:nvPr/>
        </p:nvSpPr>
        <p:spPr bwMode="auto">
          <a:xfrm>
            <a:off x="100014" y="6054727"/>
            <a:ext cx="8407400" cy="1589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tabLst>
                <a:tab pos="2557463" algn="l"/>
                <a:tab pos="5219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2557463" algn="l"/>
                <a:tab pos="5219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2557463" algn="l"/>
                <a:tab pos="5219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2557463" algn="l"/>
                <a:tab pos="5219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2557463" algn="l"/>
                <a:tab pos="5219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557463" algn="l"/>
                <a:tab pos="5219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557463" algn="l"/>
                <a:tab pos="5219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557463" algn="l"/>
                <a:tab pos="5219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2557463" algn="l"/>
                <a:tab pos="5219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b="1">
                <a:solidFill>
                  <a:srgbClr val="000099"/>
                </a:solidFill>
                <a:latin typeface="Arial" charset="0"/>
              </a:rPr>
              <a:t>AgCl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(solido)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	Ag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+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 +  Cl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	K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s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= [Ag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+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] [Cl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]</a:t>
            </a:r>
          </a:p>
          <a:p>
            <a:pPr>
              <a:lnSpc>
                <a:spcPct val="140000"/>
              </a:lnSpc>
            </a:pPr>
            <a:r>
              <a:rPr lang="it-IT" b="1">
                <a:solidFill>
                  <a:srgbClr val="000099"/>
                </a:solidFill>
                <a:latin typeface="Arial" charset="0"/>
              </a:rPr>
              <a:t>PbCl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2(solido)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	Pb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2+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 +  2Cl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	K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s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= [Pb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2+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] [Cl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-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]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2</a:t>
            </a:r>
          </a:p>
          <a:p>
            <a:pPr>
              <a:lnSpc>
                <a:spcPct val="140000"/>
              </a:lnSpc>
            </a:pPr>
            <a:r>
              <a:rPr lang="it-IT" b="1">
                <a:solidFill>
                  <a:srgbClr val="000099"/>
                </a:solidFill>
                <a:latin typeface="Arial" charset="0"/>
              </a:rPr>
              <a:t>Ag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PO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4(solido)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	3Ag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+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 +  PO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3-	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K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s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= [Ag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+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]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 [PO</a:t>
            </a:r>
            <a:r>
              <a:rPr lang="it-IT" b="1" baseline="-25000">
                <a:solidFill>
                  <a:srgbClr val="000099"/>
                </a:solidFill>
                <a:latin typeface="Arial" charset="0"/>
              </a:rPr>
              <a:t>4</a:t>
            </a:r>
            <a:r>
              <a:rPr lang="it-IT" b="1" baseline="30000">
                <a:solidFill>
                  <a:srgbClr val="000099"/>
                </a:solidFill>
                <a:latin typeface="Arial" charset="0"/>
              </a:rPr>
              <a:t>3-</a:t>
            </a:r>
            <a:r>
              <a:rPr lang="it-IT" b="1">
                <a:solidFill>
                  <a:srgbClr val="000099"/>
                </a:solidFill>
                <a:latin typeface="Arial" charset="0"/>
              </a:rPr>
              <a:t>]</a:t>
            </a:r>
          </a:p>
        </p:txBody>
      </p:sp>
      <p:sp>
        <p:nvSpPr>
          <p:cNvPr id="27712" name="Line 64"/>
          <p:cNvSpPr>
            <a:spLocks noChangeShapeType="1"/>
          </p:cNvSpPr>
          <p:nvPr/>
        </p:nvSpPr>
        <p:spPr bwMode="auto">
          <a:xfrm>
            <a:off x="1808163" y="6403975"/>
            <a:ext cx="78740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713" name="Line 65"/>
          <p:cNvSpPr>
            <a:spLocks noChangeShapeType="1"/>
          </p:cNvSpPr>
          <p:nvPr/>
        </p:nvSpPr>
        <p:spPr bwMode="auto">
          <a:xfrm flipH="1" flipV="1">
            <a:off x="1782764" y="6329362"/>
            <a:ext cx="750887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714" name="Line 66"/>
          <p:cNvSpPr>
            <a:spLocks noChangeShapeType="1"/>
          </p:cNvSpPr>
          <p:nvPr/>
        </p:nvSpPr>
        <p:spPr bwMode="auto">
          <a:xfrm>
            <a:off x="1800226" y="6946900"/>
            <a:ext cx="788988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715" name="Line 67"/>
          <p:cNvSpPr>
            <a:spLocks noChangeShapeType="1"/>
          </p:cNvSpPr>
          <p:nvPr/>
        </p:nvSpPr>
        <p:spPr bwMode="auto">
          <a:xfrm flipH="1" flipV="1">
            <a:off x="1776413" y="6867526"/>
            <a:ext cx="74930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716" name="Line 68"/>
          <p:cNvSpPr>
            <a:spLocks noChangeShapeType="1"/>
          </p:cNvSpPr>
          <p:nvPr/>
        </p:nvSpPr>
        <p:spPr bwMode="auto">
          <a:xfrm>
            <a:off x="1825625" y="7412038"/>
            <a:ext cx="788988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7717" name="Line 69"/>
          <p:cNvSpPr>
            <a:spLocks noChangeShapeType="1"/>
          </p:cNvSpPr>
          <p:nvPr/>
        </p:nvSpPr>
        <p:spPr bwMode="auto">
          <a:xfrm flipH="1" flipV="1">
            <a:off x="1800225" y="7334250"/>
            <a:ext cx="750888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2419748" y="8960382"/>
            <a:ext cx="382131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99"/>
                </a:solidFill>
                <a:latin typeface="Comic Sans MS" charset="0"/>
              </a:rPr>
              <a:t>K</a:t>
            </a:r>
            <a:r>
              <a:rPr lang="it-IT" sz="2300" baseline="-25000">
                <a:solidFill>
                  <a:srgbClr val="000099"/>
                </a:solidFill>
                <a:latin typeface="Comic Sans MS" charset="0"/>
              </a:rPr>
              <a:t>s</a:t>
            </a:r>
            <a:endParaRPr lang="it-IT" sz="2300">
              <a:solidFill>
                <a:srgbClr val="000099"/>
              </a:solidFill>
              <a:latin typeface="Comic Sans MS" charset="0"/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90290" y="6684851"/>
            <a:ext cx="7855798" cy="391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tabLst>
                <a:tab pos="6064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tabLst>
                <a:tab pos="6064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tabLst>
                <a:tab pos="6064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tabLst>
                <a:tab pos="6064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tabLst>
                <a:tab pos="6064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6064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6064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6064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6064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b)	In una soluzione 0,1 M di Na</a:t>
            </a:r>
            <a:r>
              <a:rPr lang="it-IT" sz="2300" baseline="-25000" dirty="0">
                <a:solidFill>
                  <a:srgbClr val="000099"/>
                </a:solidFill>
                <a:latin typeface="Comic Sans MS" charset="0"/>
              </a:rPr>
              <a:t>2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SO</a:t>
            </a:r>
            <a:r>
              <a:rPr lang="it-IT" sz="2300" baseline="-25000" dirty="0">
                <a:solidFill>
                  <a:srgbClr val="000099"/>
                </a:solidFill>
                <a:latin typeface="Comic Sans MS" charset="0"/>
              </a:rPr>
              <a:t>4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       (ione comune)</a:t>
            </a:r>
          </a:p>
          <a:p>
            <a:pPr>
              <a:lnSpc>
                <a:spcPct val="140000"/>
              </a:lnSpc>
            </a:pP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	BaSO</a:t>
            </a:r>
            <a:r>
              <a:rPr lang="it-IT" sz="2300" baseline="-25000" dirty="0">
                <a:solidFill>
                  <a:srgbClr val="000099"/>
                </a:solidFill>
                <a:latin typeface="Comic Sans MS" charset="0"/>
              </a:rPr>
              <a:t>4(</a:t>
            </a:r>
            <a:r>
              <a:rPr lang="it-IT" sz="2300" baseline="-25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300" baseline="-25000" dirty="0" smtClean="0">
                <a:solidFill>
                  <a:srgbClr val="000099"/>
                </a:solidFill>
                <a:latin typeface="Comic Sans MS" charset="0"/>
              </a:rPr>
              <a:t>)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	      Ba</a:t>
            </a:r>
            <a:r>
              <a:rPr lang="it-IT" sz="2300" baseline="30000" dirty="0">
                <a:solidFill>
                  <a:srgbClr val="000099"/>
                </a:solidFill>
                <a:latin typeface="Comic Sans MS" charset="0"/>
              </a:rPr>
              <a:t>2+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  +  SO</a:t>
            </a:r>
            <a:r>
              <a:rPr lang="it-IT" sz="2300" baseline="-25000" dirty="0">
                <a:solidFill>
                  <a:srgbClr val="000099"/>
                </a:solidFill>
                <a:latin typeface="Comic Sans MS" charset="0"/>
              </a:rPr>
              <a:t>4</a:t>
            </a:r>
            <a:r>
              <a:rPr lang="it-IT" sz="2300" baseline="30000" dirty="0">
                <a:solidFill>
                  <a:srgbClr val="000099"/>
                </a:solidFill>
                <a:latin typeface="Comic Sans MS" charset="0"/>
              </a:rPr>
              <a:t>2-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	</a:t>
            </a:r>
            <a:r>
              <a:rPr lang="it-IT" sz="2300" dirty="0" err="1" smtClean="0">
                <a:solidFill>
                  <a:srgbClr val="000099"/>
                </a:solidFill>
                <a:latin typeface="Comic Sans MS" charset="0"/>
              </a:rPr>
              <a:t>Ks</a:t>
            </a:r>
            <a:r>
              <a:rPr lang="it-IT" sz="2300" dirty="0" smtClean="0">
                <a:solidFill>
                  <a:srgbClr val="000099"/>
                </a:solidFill>
                <a:latin typeface="Comic Sans MS" charset="0"/>
              </a:rPr>
              <a:t> 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= </a:t>
            </a:r>
            <a:r>
              <a:rPr lang="it-IT" sz="2300" dirty="0" err="1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 (</a:t>
            </a:r>
            <a:r>
              <a:rPr lang="it-IT" sz="2300" dirty="0" err="1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 + 0,1)</a:t>
            </a:r>
          </a:p>
          <a:p>
            <a:pPr>
              <a:lnSpc>
                <a:spcPct val="140000"/>
              </a:lnSpc>
            </a:pPr>
            <a:endParaRPr lang="it-IT" sz="2300" dirty="0" smtClean="0">
              <a:solidFill>
                <a:srgbClr val="000099"/>
              </a:solidFill>
              <a:latin typeface="Comic Sans MS" charset="0"/>
            </a:endParaRPr>
          </a:p>
          <a:p>
            <a:pPr>
              <a:lnSpc>
                <a:spcPct val="140000"/>
              </a:lnSpc>
            </a:pPr>
            <a:r>
              <a:rPr lang="it-IT" sz="2300" dirty="0" smtClean="0">
                <a:solidFill>
                  <a:srgbClr val="000099"/>
                </a:solidFill>
                <a:latin typeface="Comic Sans MS" charset="0"/>
              </a:rPr>
              <a:t>Poiché 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la solubilità è bassa, </a:t>
            </a:r>
            <a:r>
              <a:rPr lang="it-IT" sz="2300" dirty="0" err="1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 + 0,1    0,1 M</a:t>
            </a:r>
          </a:p>
          <a:p>
            <a:pPr>
              <a:lnSpc>
                <a:spcPct val="140000"/>
              </a:lnSpc>
            </a:pPr>
            <a:r>
              <a:rPr lang="it-IT" sz="2300" dirty="0" err="1">
                <a:solidFill>
                  <a:srgbClr val="000099"/>
                </a:solidFill>
                <a:latin typeface="Comic Sans MS" charset="0"/>
              </a:rPr>
              <a:t>Ks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     </a:t>
            </a:r>
            <a:r>
              <a:rPr lang="it-IT" sz="2300" dirty="0" err="1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 • 0,1</a:t>
            </a:r>
          </a:p>
          <a:p>
            <a:pPr>
              <a:lnSpc>
                <a:spcPct val="105000"/>
              </a:lnSpc>
            </a:pPr>
            <a:endParaRPr lang="it-IT" sz="2300" b="1" u="sng" dirty="0">
              <a:solidFill>
                <a:srgbClr val="FF0000"/>
              </a:solidFill>
              <a:latin typeface="Comic Sans MS" charset="0"/>
            </a:endParaRPr>
          </a:p>
          <a:p>
            <a:pPr>
              <a:lnSpc>
                <a:spcPct val="70000"/>
              </a:lnSpc>
            </a:pPr>
            <a:endParaRPr lang="it-IT" sz="2300" b="1" u="sng" dirty="0" smtClean="0">
              <a:solidFill>
                <a:srgbClr val="FF0000"/>
              </a:solidFill>
              <a:latin typeface="Comic Sans MS" charset="0"/>
            </a:endParaRPr>
          </a:p>
          <a:p>
            <a:pPr>
              <a:lnSpc>
                <a:spcPct val="70000"/>
              </a:lnSpc>
            </a:pPr>
            <a:endParaRPr lang="it-IT" sz="2300" b="1" u="sng" dirty="0">
              <a:solidFill>
                <a:srgbClr val="FF0000"/>
              </a:solidFill>
              <a:latin typeface="Comic Sans MS" charset="0"/>
            </a:endParaRPr>
          </a:p>
          <a:p>
            <a:pPr>
              <a:lnSpc>
                <a:spcPct val="70000"/>
              </a:lnSpc>
            </a:pPr>
            <a:endParaRPr lang="it-IT" sz="2300" b="1" u="sng" dirty="0" smtClean="0">
              <a:solidFill>
                <a:srgbClr val="FF0000"/>
              </a:solidFill>
              <a:latin typeface="Comic Sans MS" charset="0"/>
            </a:endParaRPr>
          </a:p>
          <a:p>
            <a:pPr>
              <a:lnSpc>
                <a:spcPct val="70000"/>
              </a:lnSpc>
            </a:pPr>
            <a:r>
              <a:rPr lang="it-IT" sz="2300" b="1" u="sng" dirty="0" smtClean="0">
                <a:solidFill>
                  <a:srgbClr val="FF0000"/>
                </a:solidFill>
                <a:latin typeface="Comic Sans MS" charset="0"/>
              </a:rPr>
              <a:t>La </a:t>
            </a:r>
            <a:r>
              <a:rPr lang="it-IT" sz="2300" b="1" u="sng" dirty="0">
                <a:solidFill>
                  <a:srgbClr val="FF0000"/>
                </a:solidFill>
                <a:latin typeface="Comic Sans MS" charset="0"/>
              </a:rPr>
              <a:t>solubilità DECRESCE per effetto dello ione comune</a:t>
            </a:r>
            <a:endParaRPr lang="it-IT" sz="2300" dirty="0">
              <a:solidFill>
                <a:srgbClr val="000099"/>
              </a:solidFill>
              <a:latin typeface="Comic Sans MS" charset="0"/>
            </a:endParaRPr>
          </a:p>
        </p:txBody>
      </p:sp>
      <p:graphicFrame>
        <p:nvGraphicFramePr>
          <p:cNvPr id="3130" name="Object 58"/>
          <p:cNvGraphicFramePr>
            <a:graphicFrameLocks noChangeAspect="1"/>
          </p:cNvGraphicFramePr>
          <p:nvPr/>
        </p:nvGraphicFramePr>
        <p:xfrm>
          <a:off x="6595270" y="417647"/>
          <a:ext cx="844550" cy="939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6" name="Equazione" r:id="rId3" imgW="228600" imgH="253800" progId="Equation.3">
                  <p:embed/>
                </p:oleObj>
              </mc:Choice>
              <mc:Fallback>
                <p:oleObj name="Equazione" r:id="rId3" imgW="2286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5270" y="417647"/>
                        <a:ext cx="844550" cy="9390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1120" y="714165"/>
            <a:ext cx="7939880" cy="2293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2605" tIns="26303" rIns="52605" bIns="26303">
            <a:spAutoFit/>
          </a:bodyPr>
          <a:lstStyle>
            <a:lvl1pPr defTabSz="525463">
              <a:tabLst>
                <a:tab pos="2571750" algn="l"/>
                <a:tab pos="4572000" algn="l"/>
                <a:tab pos="714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tabLst>
                <a:tab pos="2571750" algn="l"/>
                <a:tab pos="4572000" algn="l"/>
                <a:tab pos="714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tabLst>
                <a:tab pos="2571750" algn="l"/>
                <a:tab pos="4572000" algn="l"/>
                <a:tab pos="714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tabLst>
                <a:tab pos="2571750" algn="l"/>
                <a:tab pos="4572000" algn="l"/>
                <a:tab pos="714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tabLst>
                <a:tab pos="2571750" algn="l"/>
                <a:tab pos="4572000" algn="l"/>
                <a:tab pos="714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0" algn="l"/>
                <a:tab pos="4572000" algn="l"/>
                <a:tab pos="714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0" algn="l"/>
                <a:tab pos="4572000" algn="l"/>
                <a:tab pos="714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0" algn="l"/>
                <a:tab pos="4572000" algn="l"/>
                <a:tab pos="714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0" algn="l"/>
                <a:tab pos="4572000" algn="l"/>
                <a:tab pos="71437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sz="2100" dirty="0" err="1">
                <a:solidFill>
                  <a:srgbClr val="000099"/>
                </a:solidFill>
                <a:latin typeface="Comic Sans MS" charset="0"/>
              </a:rPr>
              <a:t>AgCl</a:t>
            </a:r>
            <a:r>
              <a:rPr lang="it-IT" sz="2100" baseline="-25000" dirty="0">
                <a:solidFill>
                  <a:srgbClr val="000099"/>
                </a:solidFill>
                <a:latin typeface="Comic Sans MS" charset="0"/>
              </a:rPr>
              <a:t>(</a:t>
            </a:r>
            <a:r>
              <a:rPr lang="it-IT" sz="2100" baseline="-25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100" baseline="-25000" dirty="0" smtClean="0">
                <a:solidFill>
                  <a:srgbClr val="000099"/>
                </a:solidFill>
                <a:latin typeface="Comic Sans MS" charset="0"/>
              </a:rPr>
              <a:t>)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             Ag</a:t>
            </a:r>
            <a:r>
              <a:rPr lang="it-IT" sz="2100" baseline="30000" dirty="0">
                <a:solidFill>
                  <a:srgbClr val="000099"/>
                </a:solidFill>
                <a:latin typeface="Comic Sans MS" charset="0"/>
              </a:rPr>
              <a:t>+</a:t>
            </a:r>
            <a:r>
              <a:rPr lang="it-IT" sz="2100" dirty="0">
                <a:solidFill>
                  <a:srgbClr val="000099"/>
                </a:solidFill>
                <a:latin typeface="Comic Sans MS" charset="0"/>
              </a:rPr>
              <a:t>  +  Cl</a:t>
            </a:r>
            <a:r>
              <a:rPr lang="it-IT" sz="2100" baseline="30000" dirty="0" smtClean="0">
                <a:solidFill>
                  <a:srgbClr val="000099"/>
                </a:solidFill>
                <a:latin typeface="Comic Sans MS" charset="0"/>
              </a:rPr>
              <a:t>-                 </a:t>
            </a:r>
            <a:r>
              <a:rPr lang="it-IT" sz="2100" dirty="0" err="1" smtClean="0">
                <a:solidFill>
                  <a:srgbClr val="000099"/>
                </a:solidFill>
                <a:latin typeface="Comic Sans MS" charset="0"/>
              </a:rPr>
              <a:t>K</a:t>
            </a:r>
            <a:r>
              <a:rPr lang="it-IT" sz="2100" baseline="-25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 </a:t>
            </a:r>
            <a:r>
              <a:rPr lang="it-IT" sz="2100" dirty="0">
                <a:solidFill>
                  <a:srgbClr val="000099"/>
                </a:solidFill>
                <a:latin typeface="Comic Sans MS" charset="0"/>
              </a:rPr>
              <a:t>= </a:t>
            </a:r>
            <a:r>
              <a:rPr lang="it-IT" sz="2100" dirty="0" err="1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100" dirty="0">
                <a:solidFill>
                  <a:srgbClr val="000099"/>
                </a:solidFill>
                <a:latin typeface="Comic Sans MS" charset="0"/>
              </a:rPr>
              <a:t> • </a:t>
            </a:r>
            <a:r>
              <a:rPr lang="it-IT" sz="2100" dirty="0" err="1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100" dirty="0">
                <a:solidFill>
                  <a:srgbClr val="000099"/>
                </a:solidFill>
                <a:latin typeface="Comic Sans MS" charset="0"/>
              </a:rPr>
              <a:t> 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=s</a:t>
            </a:r>
            <a:r>
              <a:rPr lang="it-IT" sz="2100" baseline="30000" dirty="0" smtClean="0">
                <a:solidFill>
                  <a:srgbClr val="000099"/>
                </a:solidFill>
                <a:latin typeface="Comic Sans MS" charset="0"/>
              </a:rPr>
              <a:t>2              </a:t>
            </a:r>
            <a:r>
              <a:rPr lang="it-IT" sz="2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1600" dirty="0" smtClean="0">
                <a:solidFill>
                  <a:srgbClr val="000099"/>
                </a:solidFill>
                <a:latin typeface="Comic Sans MS" charset="0"/>
              </a:rPr>
              <a:t> </a:t>
            </a:r>
            <a:r>
              <a:rPr lang="it-IT" sz="1600" dirty="0">
                <a:solidFill>
                  <a:srgbClr val="000099"/>
                </a:solidFill>
                <a:latin typeface="Comic Sans MS" charset="0"/>
              </a:rPr>
              <a:t>=</a:t>
            </a:r>
            <a:r>
              <a:rPr lang="it-IT" sz="2100" dirty="0">
                <a:solidFill>
                  <a:srgbClr val="000099"/>
                </a:solidFill>
                <a:latin typeface="Comic Sans MS" charset="0"/>
              </a:rPr>
              <a:t>     </a:t>
            </a:r>
            <a:endParaRPr lang="it-IT" sz="2100" baseline="30000" dirty="0">
              <a:solidFill>
                <a:srgbClr val="000099"/>
              </a:solidFill>
              <a:latin typeface="Comic Sans MS" charset="0"/>
            </a:endParaRPr>
          </a:p>
          <a:p>
            <a:pPr>
              <a:lnSpc>
                <a:spcPct val="140000"/>
              </a:lnSpc>
            </a:pPr>
            <a:endParaRPr lang="it-IT" sz="2100" dirty="0" smtClean="0">
              <a:solidFill>
                <a:srgbClr val="000099"/>
              </a:solidFill>
              <a:latin typeface="Comic Sans MS" charset="0"/>
            </a:endParaRPr>
          </a:p>
          <a:p>
            <a:pPr>
              <a:lnSpc>
                <a:spcPct val="140000"/>
              </a:lnSpc>
            </a:pP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Ag</a:t>
            </a:r>
            <a:r>
              <a:rPr lang="it-IT" sz="2100" baseline="-25000" dirty="0" smtClean="0">
                <a:solidFill>
                  <a:srgbClr val="000099"/>
                </a:solidFill>
                <a:latin typeface="Comic Sans MS" charset="0"/>
              </a:rPr>
              <a:t>2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SO</a:t>
            </a:r>
            <a:r>
              <a:rPr lang="it-IT" sz="2100" baseline="-25000" dirty="0" smtClean="0">
                <a:solidFill>
                  <a:srgbClr val="000099"/>
                </a:solidFill>
                <a:latin typeface="Comic Sans MS" charset="0"/>
              </a:rPr>
              <a:t>4</a:t>
            </a:r>
            <a:r>
              <a:rPr lang="it-IT" sz="2100" baseline="-25000" dirty="0">
                <a:solidFill>
                  <a:srgbClr val="000099"/>
                </a:solidFill>
                <a:latin typeface="Comic Sans MS" charset="0"/>
              </a:rPr>
              <a:t>(</a:t>
            </a:r>
            <a:r>
              <a:rPr lang="it-IT" sz="2100" baseline="-25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100" baseline="-25000" dirty="0" smtClean="0">
                <a:solidFill>
                  <a:srgbClr val="000099"/>
                </a:solidFill>
                <a:latin typeface="Comic Sans MS" charset="0"/>
              </a:rPr>
              <a:t>)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       2Ag</a:t>
            </a:r>
            <a:r>
              <a:rPr lang="it-IT" sz="2100" baseline="30000" dirty="0">
                <a:solidFill>
                  <a:srgbClr val="000099"/>
                </a:solidFill>
                <a:latin typeface="Comic Sans MS" charset="0"/>
              </a:rPr>
              <a:t>+ </a:t>
            </a:r>
            <a:r>
              <a:rPr lang="it-IT" sz="2100" dirty="0">
                <a:solidFill>
                  <a:srgbClr val="000099"/>
                </a:solidFill>
                <a:latin typeface="Comic Sans MS" charset="0"/>
              </a:rPr>
              <a:t> + SO</a:t>
            </a:r>
            <a:r>
              <a:rPr lang="it-IT" sz="2100" baseline="-25000" dirty="0">
                <a:solidFill>
                  <a:srgbClr val="000099"/>
                </a:solidFill>
                <a:latin typeface="Comic Sans MS" charset="0"/>
              </a:rPr>
              <a:t>4</a:t>
            </a:r>
            <a:r>
              <a:rPr lang="it-IT" sz="2100" baseline="30000" dirty="0">
                <a:solidFill>
                  <a:srgbClr val="000099"/>
                </a:solidFill>
                <a:latin typeface="Comic Sans MS" charset="0"/>
              </a:rPr>
              <a:t>2</a:t>
            </a:r>
            <a:r>
              <a:rPr lang="it-IT" sz="2100" baseline="30000" dirty="0" smtClean="0">
                <a:solidFill>
                  <a:srgbClr val="000099"/>
                </a:solidFill>
                <a:latin typeface="Comic Sans MS" charset="0"/>
              </a:rPr>
              <a:t>-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      </a:t>
            </a:r>
            <a:r>
              <a:rPr lang="it-IT" sz="2100" dirty="0" err="1" smtClean="0">
                <a:solidFill>
                  <a:srgbClr val="000099"/>
                </a:solidFill>
                <a:latin typeface="Comic Sans MS" charset="0"/>
              </a:rPr>
              <a:t>K</a:t>
            </a:r>
            <a:r>
              <a:rPr lang="it-IT" sz="2100" baseline="-25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= </a:t>
            </a:r>
            <a:r>
              <a:rPr lang="it-IT" sz="2100" dirty="0">
                <a:solidFill>
                  <a:srgbClr val="000099"/>
                </a:solidFill>
                <a:latin typeface="Comic Sans MS" charset="0"/>
              </a:rPr>
              <a:t>(2s)</a:t>
            </a:r>
            <a:r>
              <a:rPr lang="it-IT" sz="2100" baseline="30000" dirty="0" smtClean="0">
                <a:solidFill>
                  <a:srgbClr val="000099"/>
                </a:solidFill>
                <a:latin typeface="Comic Sans MS" charset="0"/>
              </a:rPr>
              <a:t>2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•s </a:t>
            </a:r>
            <a:r>
              <a:rPr lang="it-IT" sz="2100" dirty="0">
                <a:solidFill>
                  <a:srgbClr val="000099"/>
                </a:solidFill>
                <a:latin typeface="Comic Sans MS" charset="0"/>
              </a:rPr>
              <a:t>= 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4s</a:t>
            </a:r>
            <a:r>
              <a:rPr lang="it-IT" sz="2100" baseline="30000" dirty="0" smtClean="0">
                <a:solidFill>
                  <a:srgbClr val="000099"/>
                </a:solidFill>
                <a:latin typeface="Comic Sans MS" charset="0"/>
              </a:rPr>
              <a:t>3</a:t>
            </a:r>
            <a:r>
              <a:rPr lang="it-IT" sz="2100" baseline="30000" dirty="0">
                <a:solidFill>
                  <a:srgbClr val="000099"/>
                </a:solidFill>
                <a:latin typeface="Comic Sans MS" charset="0"/>
              </a:rPr>
              <a:t> 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    </a:t>
            </a:r>
            <a:r>
              <a:rPr lang="it-IT" sz="2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000" dirty="0" smtClean="0">
                <a:solidFill>
                  <a:srgbClr val="000099"/>
                </a:solidFill>
                <a:latin typeface="Comic Sans MS" charset="0"/>
              </a:rPr>
              <a:t> </a:t>
            </a:r>
            <a:r>
              <a:rPr lang="it-IT" sz="1600" dirty="0">
                <a:solidFill>
                  <a:srgbClr val="000099"/>
                </a:solidFill>
                <a:latin typeface="Comic Sans MS" charset="0"/>
              </a:rPr>
              <a:t>=</a:t>
            </a:r>
          </a:p>
          <a:p>
            <a:pPr>
              <a:lnSpc>
                <a:spcPct val="140000"/>
              </a:lnSpc>
            </a:pPr>
            <a:endParaRPr lang="it-IT" sz="2100" dirty="0" smtClean="0">
              <a:solidFill>
                <a:srgbClr val="000099"/>
              </a:solidFill>
              <a:latin typeface="Comic Sans MS" charset="0"/>
            </a:endParaRPr>
          </a:p>
          <a:p>
            <a:pPr>
              <a:lnSpc>
                <a:spcPct val="140000"/>
              </a:lnSpc>
            </a:pP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Ag</a:t>
            </a:r>
            <a:r>
              <a:rPr lang="it-IT" sz="2100" baseline="-25000" dirty="0" smtClean="0">
                <a:solidFill>
                  <a:srgbClr val="000099"/>
                </a:solidFill>
                <a:latin typeface="Comic Sans MS" charset="0"/>
              </a:rPr>
              <a:t>3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PO</a:t>
            </a:r>
            <a:r>
              <a:rPr lang="it-IT" sz="2100" baseline="-25000" dirty="0" smtClean="0">
                <a:solidFill>
                  <a:srgbClr val="000099"/>
                </a:solidFill>
                <a:latin typeface="Comic Sans MS" charset="0"/>
              </a:rPr>
              <a:t>4</a:t>
            </a:r>
            <a:r>
              <a:rPr lang="it-IT" sz="2100" baseline="-25000" dirty="0">
                <a:solidFill>
                  <a:srgbClr val="000099"/>
                </a:solidFill>
                <a:latin typeface="Comic Sans MS" charset="0"/>
              </a:rPr>
              <a:t>(</a:t>
            </a:r>
            <a:r>
              <a:rPr lang="it-IT" sz="2100" baseline="-25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100" baseline="-25000" dirty="0" smtClean="0">
                <a:solidFill>
                  <a:srgbClr val="000099"/>
                </a:solidFill>
                <a:latin typeface="Comic Sans MS" charset="0"/>
              </a:rPr>
              <a:t>)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           3Ag</a:t>
            </a:r>
            <a:r>
              <a:rPr lang="it-IT" sz="2100" baseline="30000" dirty="0">
                <a:solidFill>
                  <a:srgbClr val="000099"/>
                </a:solidFill>
                <a:latin typeface="Comic Sans MS" charset="0"/>
              </a:rPr>
              <a:t>+</a:t>
            </a:r>
            <a:r>
              <a:rPr lang="it-IT" sz="2100" dirty="0">
                <a:solidFill>
                  <a:srgbClr val="000099"/>
                </a:solidFill>
                <a:latin typeface="Comic Sans MS" charset="0"/>
              </a:rPr>
              <a:t>  + PO</a:t>
            </a:r>
            <a:r>
              <a:rPr lang="it-IT" sz="2100" baseline="-25000" dirty="0">
                <a:solidFill>
                  <a:srgbClr val="000099"/>
                </a:solidFill>
                <a:latin typeface="Comic Sans MS" charset="0"/>
              </a:rPr>
              <a:t>4</a:t>
            </a:r>
            <a:r>
              <a:rPr lang="it-IT" sz="2100" baseline="30000" dirty="0">
                <a:solidFill>
                  <a:srgbClr val="000099"/>
                </a:solidFill>
                <a:latin typeface="Comic Sans MS" charset="0"/>
              </a:rPr>
              <a:t>3</a:t>
            </a:r>
            <a:r>
              <a:rPr lang="it-IT" sz="2100" baseline="30000" dirty="0" smtClean="0">
                <a:solidFill>
                  <a:srgbClr val="000099"/>
                </a:solidFill>
                <a:latin typeface="Comic Sans MS" charset="0"/>
              </a:rPr>
              <a:t>-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    </a:t>
            </a:r>
            <a:r>
              <a:rPr lang="it-IT" sz="2100" dirty="0" err="1" smtClean="0">
                <a:solidFill>
                  <a:srgbClr val="000099"/>
                </a:solidFill>
                <a:latin typeface="Comic Sans MS" charset="0"/>
              </a:rPr>
              <a:t>K</a:t>
            </a:r>
            <a:r>
              <a:rPr lang="it-IT" sz="2100" baseline="-25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 </a:t>
            </a:r>
            <a:r>
              <a:rPr lang="it-IT" sz="2100" dirty="0">
                <a:solidFill>
                  <a:srgbClr val="000099"/>
                </a:solidFill>
                <a:latin typeface="Comic Sans MS" charset="0"/>
              </a:rPr>
              <a:t>= (3s)</a:t>
            </a:r>
            <a:r>
              <a:rPr lang="it-IT" sz="2100" baseline="30000" dirty="0" smtClean="0">
                <a:solidFill>
                  <a:srgbClr val="000099"/>
                </a:solidFill>
                <a:latin typeface="Comic Sans MS" charset="0"/>
              </a:rPr>
              <a:t>3</a:t>
            </a:r>
            <a:r>
              <a:rPr lang="it-IT" sz="2100" dirty="0" smtClean="0">
                <a:solidFill>
                  <a:srgbClr val="000099"/>
                </a:solidFill>
                <a:latin typeface="Comic Sans MS" charset="0"/>
              </a:rPr>
              <a:t>•s =27s</a:t>
            </a:r>
            <a:r>
              <a:rPr lang="it-IT" sz="2100" baseline="30000" dirty="0" smtClean="0">
                <a:solidFill>
                  <a:srgbClr val="000099"/>
                </a:solidFill>
                <a:latin typeface="Comic Sans MS" charset="0"/>
              </a:rPr>
              <a:t>4    </a:t>
            </a:r>
            <a:r>
              <a:rPr lang="it-IT" sz="2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1600" dirty="0" smtClean="0">
                <a:solidFill>
                  <a:srgbClr val="000099"/>
                </a:solidFill>
                <a:latin typeface="Comic Sans MS" charset="0"/>
              </a:rPr>
              <a:t> </a:t>
            </a:r>
            <a:r>
              <a:rPr lang="it-IT" sz="1600" dirty="0">
                <a:solidFill>
                  <a:srgbClr val="000099"/>
                </a:solidFill>
                <a:latin typeface="Comic Sans MS" charset="0"/>
              </a:rPr>
              <a:t>=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91703" y="2886797"/>
            <a:ext cx="231096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 dirty="0" err="1">
                <a:solidFill>
                  <a:srgbClr val="FF0000"/>
                </a:solidFill>
                <a:latin typeface="Comic Sans MS" charset="0"/>
              </a:rPr>
              <a:t>s</a:t>
            </a:r>
            <a:endParaRPr lang="it-IT" sz="2000" b="1" dirty="0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00038" y="1976854"/>
            <a:ext cx="231096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FF0000"/>
                </a:solidFill>
                <a:latin typeface="Comic Sans MS" charset="0"/>
              </a:rPr>
              <a:t>s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25041" y="1169407"/>
            <a:ext cx="231096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FF0000"/>
                </a:solidFill>
                <a:latin typeface="Comic Sans MS" charset="0"/>
              </a:rPr>
              <a:t>s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020878" y="1127794"/>
            <a:ext cx="231096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 dirty="0" err="1">
                <a:solidFill>
                  <a:srgbClr val="FF0000"/>
                </a:solidFill>
                <a:latin typeface="Comic Sans MS" charset="0"/>
              </a:rPr>
              <a:t>s</a:t>
            </a:r>
            <a:endParaRPr lang="it-IT" sz="2000" b="1" dirty="0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759842" y="1128908"/>
            <a:ext cx="231096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 dirty="0" err="1">
                <a:solidFill>
                  <a:srgbClr val="FF0000"/>
                </a:solidFill>
                <a:latin typeface="Comic Sans MS" charset="0"/>
              </a:rPr>
              <a:t>s</a:t>
            </a:r>
            <a:endParaRPr lang="it-IT" sz="2000" b="1" dirty="0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932894" y="1972533"/>
            <a:ext cx="359499" cy="330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800" b="1" dirty="0">
                <a:solidFill>
                  <a:srgbClr val="FF0000"/>
                </a:solidFill>
                <a:latin typeface="Comic Sans MS" charset="0"/>
              </a:rPr>
              <a:t>2s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2911125" y="1970069"/>
            <a:ext cx="231096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 dirty="0" err="1">
                <a:solidFill>
                  <a:srgbClr val="FF0000"/>
                </a:solidFill>
                <a:latin typeface="Comic Sans MS" charset="0"/>
              </a:rPr>
              <a:t>s</a:t>
            </a:r>
            <a:endParaRPr lang="it-IT" sz="2000" b="1" dirty="0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169999" y="2940760"/>
            <a:ext cx="387640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 dirty="0">
                <a:solidFill>
                  <a:srgbClr val="FF0000"/>
                </a:solidFill>
                <a:latin typeface="Comic Sans MS" charset="0"/>
              </a:rPr>
              <a:t>3s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100388" y="2853215"/>
            <a:ext cx="231096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FF0000"/>
                </a:solidFill>
                <a:latin typeface="Comic Sans MS" charset="0"/>
              </a:rPr>
              <a:t>s</a:t>
            </a:r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1122312" y="979124"/>
            <a:ext cx="72787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flipH="1">
            <a:off x="1141142" y="1072707"/>
            <a:ext cx="72787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 flipV="1">
            <a:off x="1343558" y="1847379"/>
            <a:ext cx="314897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 flipH="1">
            <a:off x="1312069" y="1952343"/>
            <a:ext cx="461848" cy="20994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 flipV="1">
            <a:off x="1508522" y="2655607"/>
            <a:ext cx="464831" cy="7195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 flipH="1">
            <a:off x="1491853" y="2844544"/>
            <a:ext cx="429017" cy="3035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2118460" y="3483492"/>
            <a:ext cx="3968786" cy="437840"/>
          </a:xfrm>
          <a:prstGeom prst="rect">
            <a:avLst/>
          </a:prstGeom>
          <a:noFill/>
          <a:ln w="38100">
            <a:solidFill>
              <a:srgbClr val="FF5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500" dirty="0">
                <a:solidFill>
                  <a:srgbClr val="000099"/>
                </a:solidFill>
                <a:latin typeface="Comic Sans MS" charset="0"/>
              </a:rPr>
              <a:t>Effetto dello ione comune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33340" y="3966362"/>
            <a:ext cx="6957366" cy="120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52605" tIns="26303" rIns="52605" bIns="26303">
            <a:spAutoFit/>
          </a:bodyPr>
          <a:lstStyle>
            <a:lvl1pPr defTabSz="525463">
              <a:tabLst>
                <a:tab pos="43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tabLst>
                <a:tab pos="43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tabLst>
                <a:tab pos="43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tabLst>
                <a:tab pos="43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tabLst>
                <a:tab pos="43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43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43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43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tabLst>
                <a:tab pos="43021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Es. Solubilità di BaSO</a:t>
            </a:r>
            <a:r>
              <a:rPr lang="it-IT" sz="2300" baseline="-25000" dirty="0">
                <a:solidFill>
                  <a:srgbClr val="000099"/>
                </a:solidFill>
                <a:latin typeface="Comic Sans MS" charset="0"/>
              </a:rPr>
              <a:t>4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	(</a:t>
            </a:r>
            <a:r>
              <a:rPr lang="it-IT" sz="2300" dirty="0" err="1">
                <a:solidFill>
                  <a:srgbClr val="000099"/>
                </a:solidFill>
                <a:latin typeface="Comic Sans MS" charset="0"/>
              </a:rPr>
              <a:t>Ks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 = 10</a:t>
            </a:r>
            <a:r>
              <a:rPr lang="it-IT" sz="2300" baseline="30000" dirty="0">
                <a:solidFill>
                  <a:srgbClr val="000099"/>
                </a:solidFill>
                <a:latin typeface="Comic Sans MS" charset="0"/>
              </a:rPr>
              <a:t>-10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a)	In acqua pura:</a:t>
            </a:r>
          </a:p>
          <a:p>
            <a:pPr>
              <a:lnSpc>
                <a:spcPct val="110000"/>
              </a:lnSpc>
            </a:pP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	BaSO</a:t>
            </a:r>
            <a:r>
              <a:rPr lang="it-IT" sz="2300" baseline="-25000" dirty="0">
                <a:solidFill>
                  <a:srgbClr val="000099"/>
                </a:solidFill>
                <a:latin typeface="Comic Sans MS" charset="0"/>
              </a:rPr>
              <a:t>4(</a:t>
            </a:r>
            <a:r>
              <a:rPr lang="it-IT" sz="2300" baseline="-25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300" baseline="-25000" dirty="0" smtClean="0">
                <a:solidFill>
                  <a:srgbClr val="000099"/>
                </a:solidFill>
                <a:latin typeface="Comic Sans MS" charset="0"/>
              </a:rPr>
              <a:t>)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		</a:t>
            </a:r>
            <a:r>
              <a:rPr lang="it-IT" sz="2300" dirty="0" smtClean="0">
                <a:solidFill>
                  <a:srgbClr val="000099"/>
                </a:solidFill>
                <a:latin typeface="Comic Sans MS" charset="0"/>
              </a:rPr>
              <a:t>	Ba</a:t>
            </a:r>
            <a:r>
              <a:rPr lang="it-IT" sz="2300" baseline="30000" dirty="0" smtClean="0">
                <a:solidFill>
                  <a:srgbClr val="000099"/>
                </a:solidFill>
                <a:latin typeface="Comic Sans MS" charset="0"/>
              </a:rPr>
              <a:t>2</a:t>
            </a:r>
            <a:r>
              <a:rPr lang="it-IT" sz="2300" baseline="30000" dirty="0">
                <a:solidFill>
                  <a:srgbClr val="000099"/>
                </a:solidFill>
                <a:latin typeface="Comic Sans MS" charset="0"/>
              </a:rPr>
              <a:t>+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 </a:t>
            </a:r>
            <a:r>
              <a:rPr lang="it-IT" sz="2300" dirty="0" smtClean="0">
                <a:solidFill>
                  <a:srgbClr val="000099"/>
                </a:solidFill>
                <a:latin typeface="Comic Sans MS" charset="0"/>
              </a:rPr>
              <a:t>+ SO</a:t>
            </a:r>
            <a:r>
              <a:rPr lang="it-IT" sz="2300" baseline="-25000" dirty="0" smtClean="0">
                <a:solidFill>
                  <a:srgbClr val="000099"/>
                </a:solidFill>
                <a:latin typeface="Comic Sans MS" charset="0"/>
              </a:rPr>
              <a:t>4</a:t>
            </a:r>
            <a:r>
              <a:rPr lang="it-IT" sz="2300" baseline="30000" dirty="0" smtClean="0">
                <a:solidFill>
                  <a:srgbClr val="000099"/>
                </a:solidFill>
                <a:latin typeface="Comic Sans MS" charset="0"/>
              </a:rPr>
              <a:t>2-        </a:t>
            </a:r>
            <a:r>
              <a:rPr lang="it-IT" sz="2300" dirty="0" err="1" smtClean="0">
                <a:solidFill>
                  <a:srgbClr val="000099"/>
                </a:solidFill>
                <a:latin typeface="Comic Sans MS" charset="0"/>
              </a:rPr>
              <a:t>K</a:t>
            </a:r>
            <a:r>
              <a:rPr lang="it-IT" sz="2300" baseline="-25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300" dirty="0" smtClean="0">
                <a:solidFill>
                  <a:srgbClr val="000099"/>
                </a:solidFill>
                <a:latin typeface="Comic Sans MS" charset="0"/>
              </a:rPr>
              <a:t> 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= </a:t>
            </a:r>
            <a:r>
              <a:rPr lang="it-IT" sz="2300" dirty="0" err="1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 • </a:t>
            </a:r>
            <a:r>
              <a:rPr lang="it-IT" sz="2300" dirty="0" err="1">
                <a:solidFill>
                  <a:srgbClr val="000099"/>
                </a:solidFill>
                <a:latin typeface="Comic Sans MS" charset="0"/>
              </a:rPr>
              <a:t>s</a:t>
            </a:r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 =  s</a:t>
            </a:r>
            <a:r>
              <a:rPr lang="it-IT" sz="2300" baseline="30000" dirty="0">
                <a:solidFill>
                  <a:srgbClr val="000099"/>
                </a:solidFill>
                <a:latin typeface="Comic Sans MS" charset="0"/>
              </a:rPr>
              <a:t>2</a:t>
            </a:r>
            <a:endParaRPr lang="it-IT" sz="2300" dirty="0">
              <a:solidFill>
                <a:srgbClr val="000099"/>
              </a:solidFill>
              <a:latin typeface="Comic Sans MS" charset="0"/>
            </a:endParaRPr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1732427" y="4968653"/>
            <a:ext cx="72648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 flipH="1">
            <a:off x="1753419" y="5094841"/>
            <a:ext cx="72648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868323" y="5270310"/>
            <a:ext cx="249825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 err="1">
                <a:solidFill>
                  <a:srgbClr val="FF0000"/>
                </a:solidFill>
                <a:latin typeface="Comic Sans MS" charset="0"/>
              </a:rPr>
              <a:t>s</a:t>
            </a:r>
            <a:endParaRPr lang="it-IT" sz="2300" b="1" dirty="0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756033" y="5212092"/>
            <a:ext cx="249825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 err="1">
                <a:solidFill>
                  <a:srgbClr val="FF0000"/>
                </a:solidFill>
                <a:latin typeface="Comic Sans MS" charset="0"/>
              </a:rPr>
              <a:t>s</a:t>
            </a:r>
            <a:endParaRPr lang="it-IT" sz="2300" b="1" dirty="0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3752462" y="5233085"/>
            <a:ext cx="249825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 err="1">
                <a:solidFill>
                  <a:srgbClr val="FF0000"/>
                </a:solidFill>
                <a:latin typeface="Comic Sans MS" charset="0"/>
              </a:rPr>
              <a:t>s</a:t>
            </a:r>
            <a:endParaRPr lang="it-IT" sz="2300" b="1" dirty="0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1021145" y="7756814"/>
            <a:ext cx="249825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FF0000"/>
                </a:solidFill>
                <a:latin typeface="Comic Sans MS" charset="0"/>
              </a:rPr>
              <a:t>s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2871338" y="7724953"/>
            <a:ext cx="249825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 err="1">
                <a:solidFill>
                  <a:srgbClr val="FF0000"/>
                </a:solidFill>
                <a:latin typeface="Comic Sans MS" charset="0"/>
              </a:rPr>
              <a:t>s</a:t>
            </a:r>
            <a:endParaRPr lang="it-IT" sz="2300" b="1" dirty="0">
              <a:solidFill>
                <a:srgbClr val="FF0000"/>
              </a:solidFill>
              <a:latin typeface="Comic Sans MS" charset="0"/>
            </a:endParaRP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3756955" y="7776692"/>
            <a:ext cx="1433956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 dirty="0" err="1">
                <a:solidFill>
                  <a:srgbClr val="FF0000"/>
                </a:solidFill>
                <a:latin typeface="Comic Sans MS" charset="0"/>
              </a:rPr>
              <a:t>s</a:t>
            </a:r>
            <a:r>
              <a:rPr lang="it-IT" sz="2300" b="1" dirty="0">
                <a:solidFill>
                  <a:srgbClr val="FF0000"/>
                </a:solidFill>
                <a:latin typeface="Comic Sans MS" charset="0"/>
              </a:rPr>
              <a:t> + 0,1M</a:t>
            </a:r>
          </a:p>
        </p:txBody>
      </p:sp>
      <p:grpSp>
        <p:nvGrpSpPr>
          <p:cNvPr id="2" name="Gruppo 1"/>
          <p:cNvGrpSpPr/>
          <p:nvPr/>
        </p:nvGrpSpPr>
        <p:grpSpPr>
          <a:xfrm>
            <a:off x="1129571" y="5589165"/>
            <a:ext cx="5183448" cy="1052971"/>
            <a:chOff x="1465461" y="6009024"/>
            <a:chExt cx="5183448" cy="1052971"/>
          </a:xfrm>
        </p:grpSpPr>
        <p:graphicFrame>
          <p:nvGraphicFramePr>
            <p:cNvPr id="3102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34405997"/>
                </p:ext>
              </p:extLst>
            </p:nvPr>
          </p:nvGraphicFramePr>
          <p:xfrm>
            <a:off x="1893294" y="6009024"/>
            <a:ext cx="613966" cy="10529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87" name="Equazione" r:id="rId5" imgW="228600" imgH="253800" progId="Equation.3">
                    <p:embed/>
                  </p:oleObj>
                </mc:Choice>
                <mc:Fallback>
                  <p:oleObj name="Equazione" r:id="rId5" imgW="228600" imgH="253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93294" y="6009024"/>
                          <a:ext cx="613966" cy="10529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03" name="Text Box 31"/>
            <p:cNvSpPr txBox="1">
              <a:spLocks noChangeArrowheads="1"/>
            </p:cNvSpPr>
            <p:nvPr/>
          </p:nvSpPr>
          <p:spPr bwMode="auto">
            <a:xfrm>
              <a:off x="1465461" y="6208989"/>
              <a:ext cx="488466" cy="407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2605" tIns="26303" rIns="52605" bIns="26303">
              <a:spAutoFit/>
            </a:bodyPr>
            <a:lstStyle>
              <a:lvl1pPr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63525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2546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88988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5251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5097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669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241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813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 dirty="0" err="1">
                  <a:solidFill>
                    <a:srgbClr val="000099"/>
                  </a:solidFill>
                  <a:latin typeface="Comic Sans MS" charset="0"/>
                </a:rPr>
                <a:t>s</a:t>
              </a:r>
              <a:r>
                <a:rPr lang="it-IT" sz="2300" dirty="0">
                  <a:solidFill>
                    <a:srgbClr val="000099"/>
                  </a:solidFill>
                  <a:latin typeface="Comic Sans MS" charset="0"/>
                </a:rPr>
                <a:t> =</a:t>
              </a:r>
            </a:p>
          </p:txBody>
        </p:sp>
        <p:sp>
          <p:nvSpPr>
            <p:cNvPr id="3104" name="Text Box 32"/>
            <p:cNvSpPr txBox="1">
              <a:spLocks noChangeArrowheads="1"/>
            </p:cNvSpPr>
            <p:nvPr/>
          </p:nvSpPr>
          <p:spPr bwMode="auto">
            <a:xfrm>
              <a:off x="2198888" y="6208989"/>
              <a:ext cx="382131" cy="407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2605" tIns="26303" rIns="52605" bIns="26303">
              <a:spAutoFit/>
            </a:bodyPr>
            <a:lstStyle>
              <a:lvl1pPr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63525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2546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88988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5251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5097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669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241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813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99"/>
                  </a:solidFill>
                  <a:latin typeface="Comic Sans MS" charset="0"/>
                </a:rPr>
                <a:t>K</a:t>
              </a:r>
              <a:r>
                <a:rPr lang="it-IT" sz="2300" baseline="-25000">
                  <a:solidFill>
                    <a:srgbClr val="000099"/>
                  </a:solidFill>
                  <a:latin typeface="Comic Sans MS" charset="0"/>
                </a:rPr>
                <a:t>s</a:t>
              </a:r>
              <a:endParaRPr lang="it-IT" sz="2300">
                <a:solidFill>
                  <a:srgbClr val="000099"/>
                </a:solidFill>
                <a:latin typeface="Comic Sans MS" charset="0"/>
              </a:endParaRPr>
            </a:p>
          </p:txBody>
        </p:sp>
        <p:sp>
          <p:nvSpPr>
            <p:cNvPr id="3105" name="Text Box 33"/>
            <p:cNvSpPr txBox="1">
              <a:spLocks noChangeArrowheads="1"/>
            </p:cNvSpPr>
            <p:nvPr/>
          </p:nvSpPr>
          <p:spPr bwMode="auto">
            <a:xfrm>
              <a:off x="2760068" y="6208989"/>
              <a:ext cx="344878" cy="407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2605" tIns="26303" rIns="52605" bIns="26303">
              <a:spAutoFit/>
            </a:bodyPr>
            <a:lstStyle>
              <a:lvl1pPr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63525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2546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88988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5251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5097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669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241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813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99"/>
                  </a:solidFill>
                  <a:latin typeface="Comic Sans MS" charset="0"/>
                </a:rPr>
                <a:t> =</a:t>
              </a:r>
            </a:p>
          </p:txBody>
        </p:sp>
        <p:sp>
          <p:nvSpPr>
            <p:cNvPr id="3106" name="Text Box 34"/>
            <p:cNvSpPr txBox="1">
              <a:spLocks noChangeArrowheads="1"/>
            </p:cNvSpPr>
            <p:nvPr/>
          </p:nvSpPr>
          <p:spPr bwMode="auto">
            <a:xfrm>
              <a:off x="3603229" y="6208989"/>
              <a:ext cx="709488" cy="407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2605" tIns="26303" rIns="52605" bIns="26303">
              <a:spAutoFit/>
            </a:bodyPr>
            <a:lstStyle>
              <a:lvl1pPr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63525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2546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88988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5251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5097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669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241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813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99"/>
                  </a:solidFill>
                  <a:latin typeface="Comic Sans MS" charset="0"/>
                </a:rPr>
                <a:t>10</a:t>
              </a:r>
              <a:r>
                <a:rPr lang="it-IT" sz="2300" baseline="30000">
                  <a:solidFill>
                    <a:srgbClr val="000099"/>
                  </a:solidFill>
                  <a:latin typeface="Comic Sans MS" charset="0"/>
                </a:rPr>
                <a:t>-10</a:t>
              </a:r>
              <a:endParaRPr lang="it-IT" sz="2300">
                <a:solidFill>
                  <a:srgbClr val="000099"/>
                </a:solidFill>
                <a:latin typeface="Comic Sans MS" charset="0"/>
              </a:endParaRPr>
            </a:p>
          </p:txBody>
        </p:sp>
        <p:sp>
          <p:nvSpPr>
            <p:cNvPr id="3107" name="Text Box 35"/>
            <p:cNvSpPr txBox="1">
              <a:spLocks noChangeArrowheads="1"/>
            </p:cNvSpPr>
            <p:nvPr/>
          </p:nvSpPr>
          <p:spPr bwMode="auto">
            <a:xfrm>
              <a:off x="4635302" y="6208989"/>
              <a:ext cx="256738" cy="407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2605" tIns="26303" rIns="52605" bIns="26303">
              <a:spAutoFit/>
            </a:bodyPr>
            <a:lstStyle>
              <a:lvl1pPr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63525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2546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88988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5251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5097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669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241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813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99"/>
                  </a:solidFill>
                  <a:latin typeface="Comic Sans MS" charset="0"/>
                </a:rPr>
                <a:t>=</a:t>
              </a:r>
            </a:p>
          </p:txBody>
        </p:sp>
        <p:sp>
          <p:nvSpPr>
            <p:cNvPr id="3108" name="Text Box 36"/>
            <p:cNvSpPr txBox="1">
              <a:spLocks noChangeArrowheads="1"/>
            </p:cNvSpPr>
            <p:nvPr/>
          </p:nvSpPr>
          <p:spPr bwMode="auto">
            <a:xfrm>
              <a:off x="5160370" y="6208989"/>
              <a:ext cx="1488539" cy="407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52605" tIns="26303" rIns="52605" bIns="26303">
              <a:spAutoFit/>
            </a:bodyPr>
            <a:lstStyle>
              <a:lvl1pPr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263525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52546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788988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052513" defTabSz="52546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5097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19669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4241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2881313" defTabSz="5254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2300">
                  <a:solidFill>
                    <a:srgbClr val="000099"/>
                  </a:solidFill>
                  <a:latin typeface="Comic Sans MS" charset="0"/>
                </a:rPr>
                <a:t>10</a:t>
              </a:r>
              <a:r>
                <a:rPr lang="it-IT" sz="2300" baseline="30000">
                  <a:solidFill>
                    <a:srgbClr val="000099"/>
                  </a:solidFill>
                  <a:latin typeface="Comic Sans MS" charset="0"/>
                </a:rPr>
                <a:t>-5</a:t>
              </a:r>
              <a:r>
                <a:rPr lang="it-IT" sz="2300">
                  <a:solidFill>
                    <a:srgbClr val="000099"/>
                  </a:solidFill>
                  <a:latin typeface="Comic Sans MS" charset="0"/>
                </a:rPr>
                <a:t> moli/l</a:t>
              </a:r>
            </a:p>
          </p:txBody>
        </p:sp>
        <p:graphicFrame>
          <p:nvGraphicFramePr>
            <p:cNvPr id="3109" name="Object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47142697"/>
                </p:ext>
              </p:extLst>
            </p:nvPr>
          </p:nvGraphicFramePr>
          <p:xfrm>
            <a:off x="3205957" y="6009024"/>
            <a:ext cx="613966" cy="10529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88" name="Equazione" r:id="rId6" imgW="228600" imgH="253800" progId="Equation.3">
                    <p:embed/>
                  </p:oleObj>
                </mc:Choice>
                <mc:Fallback>
                  <p:oleObj name="Equazione" r:id="rId6" imgW="228600" imgH="253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5957" y="6009024"/>
                          <a:ext cx="613966" cy="10529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5552086" y="3941051"/>
            <a:ext cx="106237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it-IT" sz="2300"/>
          </a:p>
        </p:txBody>
      </p:sp>
      <p:graphicFrame>
        <p:nvGraphicFramePr>
          <p:cNvPr id="3111" name="Object 39"/>
          <p:cNvGraphicFramePr>
            <a:graphicFrameLocks noChangeAspect="1"/>
          </p:cNvGraphicFramePr>
          <p:nvPr/>
        </p:nvGraphicFramePr>
        <p:xfrm>
          <a:off x="3972721" y="4740905"/>
          <a:ext cx="54174" cy="187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9" name="Equazione" r:id="rId7" imgW="114120" imgH="215640" progId="Equation.3">
                  <p:embed/>
                </p:oleObj>
              </mc:Choice>
              <mc:Fallback>
                <p:oleObj name="Equazione" r:id="rId7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2721" y="4740905"/>
                        <a:ext cx="54174" cy="1873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482006" y="9205906"/>
            <a:ext cx="239612" cy="36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000" b="1">
                <a:solidFill>
                  <a:srgbClr val="000099"/>
                </a:solidFill>
              </a:rPr>
              <a:t>~</a:t>
            </a:r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>
            <a:off x="523678" y="9608361"/>
            <a:ext cx="141684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/>
          <a:p>
            <a:endParaRPr lang="it-IT"/>
          </a:p>
        </p:txBody>
      </p:sp>
      <p:sp>
        <p:nvSpPr>
          <p:cNvPr id="3116" name="Text Box 44"/>
          <p:cNvSpPr txBox="1">
            <a:spLocks noChangeArrowheads="1"/>
          </p:cNvSpPr>
          <p:nvPr/>
        </p:nvSpPr>
        <p:spPr bwMode="auto">
          <a:xfrm>
            <a:off x="4206082" y="8363023"/>
            <a:ext cx="260126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99"/>
                </a:solidFill>
              </a:rPr>
              <a:t>~</a:t>
            </a:r>
          </a:p>
        </p:txBody>
      </p:sp>
      <p:sp>
        <p:nvSpPr>
          <p:cNvPr id="3117" name="Line 45"/>
          <p:cNvSpPr>
            <a:spLocks noChangeShapeType="1"/>
          </p:cNvSpPr>
          <p:nvPr/>
        </p:nvSpPr>
        <p:spPr bwMode="auto">
          <a:xfrm>
            <a:off x="4256088" y="8795853"/>
            <a:ext cx="140297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/>
          <a:p>
            <a:endParaRPr lang="it-IT"/>
          </a:p>
        </p:txBody>
      </p:sp>
      <p:sp>
        <p:nvSpPr>
          <p:cNvPr id="3118" name="Text Box 46"/>
          <p:cNvSpPr txBox="1">
            <a:spLocks noChangeArrowheads="1"/>
          </p:cNvSpPr>
          <p:nvPr/>
        </p:nvSpPr>
        <p:spPr bwMode="auto">
          <a:xfrm>
            <a:off x="1951634" y="9226156"/>
            <a:ext cx="488466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99"/>
                </a:solidFill>
                <a:latin typeface="Comic Sans MS" charset="0"/>
              </a:rPr>
              <a:t>s =</a:t>
            </a:r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auto">
          <a:xfrm>
            <a:off x="2440583" y="9572925"/>
            <a:ext cx="359768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1" name="Text Box 49"/>
          <p:cNvSpPr txBox="1">
            <a:spLocks noChangeArrowheads="1"/>
          </p:cNvSpPr>
          <p:nvPr/>
        </p:nvSpPr>
        <p:spPr bwMode="auto">
          <a:xfrm>
            <a:off x="2393355" y="9580522"/>
            <a:ext cx="500708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99"/>
                </a:solidFill>
                <a:latin typeface="Comic Sans MS" charset="0"/>
              </a:rPr>
              <a:t>0,1</a:t>
            </a:r>
          </a:p>
        </p:txBody>
      </p:sp>
      <p:sp>
        <p:nvSpPr>
          <p:cNvPr id="3122" name="Text Box 50"/>
          <p:cNvSpPr txBox="1">
            <a:spLocks noChangeArrowheads="1"/>
          </p:cNvSpPr>
          <p:nvPr/>
        </p:nvSpPr>
        <p:spPr bwMode="auto">
          <a:xfrm>
            <a:off x="2891269" y="9404597"/>
            <a:ext cx="256738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dirty="0">
                <a:solidFill>
                  <a:srgbClr val="000099"/>
                </a:solidFill>
                <a:latin typeface="Comic Sans MS" charset="0"/>
              </a:rPr>
              <a:t>=</a:t>
            </a:r>
          </a:p>
        </p:txBody>
      </p:sp>
      <p:sp>
        <p:nvSpPr>
          <p:cNvPr id="3123" name="Text Box 51"/>
          <p:cNvSpPr txBox="1">
            <a:spLocks noChangeArrowheads="1"/>
          </p:cNvSpPr>
          <p:nvPr/>
        </p:nvSpPr>
        <p:spPr bwMode="auto">
          <a:xfrm>
            <a:off x="3140672" y="8993288"/>
            <a:ext cx="709488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99"/>
                </a:solidFill>
                <a:latin typeface="Comic Sans MS" charset="0"/>
              </a:rPr>
              <a:t>10</a:t>
            </a:r>
            <a:r>
              <a:rPr lang="it-IT" sz="2300" baseline="30000">
                <a:solidFill>
                  <a:srgbClr val="000099"/>
                </a:solidFill>
                <a:latin typeface="Comic Sans MS" charset="0"/>
              </a:rPr>
              <a:t>-10</a:t>
            </a:r>
            <a:endParaRPr lang="it-IT" sz="2300">
              <a:solidFill>
                <a:srgbClr val="000099"/>
              </a:solidFill>
              <a:latin typeface="Comic Sans MS" charset="0"/>
            </a:endParaRPr>
          </a:p>
        </p:txBody>
      </p:sp>
      <p:sp>
        <p:nvSpPr>
          <p:cNvPr id="3124" name="Text Box 52"/>
          <p:cNvSpPr txBox="1">
            <a:spLocks noChangeArrowheads="1"/>
          </p:cNvSpPr>
          <p:nvPr/>
        </p:nvSpPr>
        <p:spPr bwMode="auto">
          <a:xfrm>
            <a:off x="3114278" y="9580522"/>
            <a:ext cx="500708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99"/>
                </a:solidFill>
                <a:latin typeface="Comic Sans MS" charset="0"/>
              </a:rPr>
              <a:t>0,1</a:t>
            </a:r>
          </a:p>
        </p:txBody>
      </p:sp>
      <p:sp>
        <p:nvSpPr>
          <p:cNvPr id="3125" name="Text Box 53"/>
          <p:cNvSpPr txBox="1">
            <a:spLocks noChangeArrowheads="1"/>
          </p:cNvSpPr>
          <p:nvPr/>
        </p:nvSpPr>
        <p:spPr bwMode="auto">
          <a:xfrm>
            <a:off x="3528220" y="9223625"/>
            <a:ext cx="256738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99"/>
                </a:solidFill>
                <a:latin typeface="Comic Sans MS" charset="0"/>
              </a:rPr>
              <a:t>=</a:t>
            </a:r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auto">
          <a:xfrm>
            <a:off x="3160118" y="9577987"/>
            <a:ext cx="359768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7" name="Text Box 55"/>
          <p:cNvSpPr txBox="1">
            <a:spLocks noChangeArrowheads="1"/>
          </p:cNvSpPr>
          <p:nvPr/>
        </p:nvSpPr>
        <p:spPr bwMode="auto">
          <a:xfrm>
            <a:off x="3733801" y="9259061"/>
            <a:ext cx="1576679" cy="4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52605" tIns="26303" rIns="52605" bIns="26303">
            <a:spAutoFit/>
          </a:bodyPr>
          <a:lstStyle>
            <a:lvl1pPr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263525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52546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788988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052513" defTabSz="5254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5097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9669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4241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2881313" defTabSz="525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>
                <a:solidFill>
                  <a:srgbClr val="000099"/>
                </a:solidFill>
                <a:latin typeface="Comic Sans MS" charset="0"/>
              </a:rPr>
              <a:t>10</a:t>
            </a:r>
            <a:r>
              <a:rPr lang="it-IT" sz="2300" baseline="30000">
                <a:solidFill>
                  <a:srgbClr val="000099"/>
                </a:solidFill>
                <a:latin typeface="Comic Sans MS" charset="0"/>
              </a:rPr>
              <a:t>-9</a:t>
            </a:r>
            <a:r>
              <a:rPr lang="it-IT" sz="2300">
                <a:solidFill>
                  <a:srgbClr val="000099"/>
                </a:solidFill>
                <a:latin typeface="Comic Sans MS" charset="0"/>
              </a:rPr>
              <a:t>  moli/l</a:t>
            </a:r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auto">
          <a:xfrm>
            <a:off x="1956406" y="7430448"/>
            <a:ext cx="72648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auto">
          <a:xfrm flipH="1">
            <a:off x="1966901" y="7580159"/>
            <a:ext cx="72648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aphicFrame>
        <p:nvGraphicFramePr>
          <p:cNvPr id="3131" name="Object 59"/>
          <p:cNvGraphicFramePr>
            <a:graphicFrameLocks noChangeAspect="1"/>
          </p:cNvGraphicFramePr>
          <p:nvPr/>
        </p:nvGraphicFramePr>
        <p:xfrm>
          <a:off x="6603603" y="1204844"/>
          <a:ext cx="784822" cy="89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Microsoft Equation 3.0" r:id="rId9" imgW="228600" imgH="253800" progId="Equation.3">
                  <p:embed/>
                </p:oleObj>
              </mc:Choice>
              <mc:Fallback>
                <p:oleObj name="Microsoft Equation 3.0" r:id="rId9" imgW="2286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3603" y="1204844"/>
                        <a:ext cx="784822" cy="89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2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286417"/>
              </p:ext>
            </p:extLst>
          </p:nvPr>
        </p:nvGraphicFramePr>
        <p:xfrm>
          <a:off x="6637256" y="2124106"/>
          <a:ext cx="725091" cy="865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1" name="Equation" r:id="rId10" imgW="228600" imgH="253800" progId="Equation.3">
                  <p:embed/>
                </p:oleObj>
              </mc:Choice>
              <mc:Fallback>
                <p:oleObj name="Equation" r:id="rId10" imgW="2286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256" y="2124106"/>
                        <a:ext cx="725091" cy="8656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34" name="Text Box 62"/>
          <p:cNvSpPr txBox="1">
            <a:spLocks noChangeArrowheads="1"/>
          </p:cNvSpPr>
          <p:nvPr/>
        </p:nvSpPr>
        <p:spPr bwMode="auto">
          <a:xfrm>
            <a:off x="6902097" y="1363705"/>
            <a:ext cx="4379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1600" dirty="0">
                <a:solidFill>
                  <a:srgbClr val="000099"/>
                </a:solidFill>
                <a:latin typeface="Comic Sans MS" charset="0"/>
              </a:rPr>
              <a:t> </a:t>
            </a:r>
            <a:r>
              <a:rPr lang="it-IT" sz="1600" dirty="0" err="1">
                <a:solidFill>
                  <a:srgbClr val="000099"/>
                </a:solidFill>
                <a:latin typeface="Comic Sans MS" charset="0"/>
              </a:rPr>
              <a:t>K</a:t>
            </a:r>
            <a:r>
              <a:rPr lang="it-IT" sz="1600" baseline="-25000" dirty="0" err="1">
                <a:solidFill>
                  <a:srgbClr val="000099"/>
                </a:solidFill>
                <a:latin typeface="Comic Sans MS" charset="0"/>
              </a:rPr>
              <a:t>s</a:t>
            </a:r>
            <a:endParaRPr lang="it-IT" sz="1600" baseline="-25000" dirty="0">
              <a:solidFill>
                <a:srgbClr val="000099"/>
              </a:solidFill>
              <a:latin typeface="Comic Sans MS" charset="0"/>
            </a:endParaRPr>
          </a:p>
        </p:txBody>
      </p:sp>
      <p:sp>
        <p:nvSpPr>
          <p:cNvPr id="3136" name="Line 64"/>
          <p:cNvSpPr>
            <a:spLocks noChangeShapeType="1"/>
          </p:cNvSpPr>
          <p:nvPr/>
        </p:nvSpPr>
        <p:spPr bwMode="auto">
          <a:xfrm>
            <a:off x="6975872" y="1761702"/>
            <a:ext cx="28337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137" name="Text Box 65"/>
          <p:cNvSpPr txBox="1">
            <a:spLocks noChangeArrowheads="1"/>
          </p:cNvSpPr>
          <p:nvPr/>
        </p:nvSpPr>
        <p:spPr bwMode="auto">
          <a:xfrm>
            <a:off x="6967538" y="1660454"/>
            <a:ext cx="31290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1600">
                <a:solidFill>
                  <a:srgbClr val="000099"/>
                </a:solidFill>
                <a:latin typeface="Comic Sans MS" charset="0"/>
              </a:rPr>
              <a:t>4</a:t>
            </a:r>
          </a:p>
        </p:txBody>
      </p:sp>
      <p:sp>
        <p:nvSpPr>
          <p:cNvPr id="3138" name="Text Box 66"/>
          <p:cNvSpPr txBox="1">
            <a:spLocks noChangeArrowheads="1"/>
          </p:cNvSpPr>
          <p:nvPr/>
        </p:nvSpPr>
        <p:spPr bwMode="auto">
          <a:xfrm>
            <a:off x="6728620" y="1389621"/>
            <a:ext cx="29424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1400">
                <a:solidFill>
                  <a:srgbClr val="000099"/>
                </a:solidFill>
                <a:latin typeface="Comic Sans MS" charset="0"/>
              </a:rPr>
              <a:t>3</a:t>
            </a:r>
          </a:p>
        </p:txBody>
      </p:sp>
      <p:sp>
        <p:nvSpPr>
          <p:cNvPr id="3139" name="Text Box 67"/>
          <p:cNvSpPr txBox="1">
            <a:spLocks noChangeArrowheads="1"/>
          </p:cNvSpPr>
          <p:nvPr/>
        </p:nvSpPr>
        <p:spPr bwMode="auto">
          <a:xfrm>
            <a:off x="6668115" y="2353842"/>
            <a:ext cx="30008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1400" dirty="0">
                <a:solidFill>
                  <a:srgbClr val="000099"/>
                </a:solidFill>
                <a:latin typeface="Comic Sans MS" charset="0"/>
              </a:rPr>
              <a:t>4</a:t>
            </a:r>
          </a:p>
        </p:txBody>
      </p:sp>
      <p:sp>
        <p:nvSpPr>
          <p:cNvPr id="3140" name="Text Box 68"/>
          <p:cNvSpPr txBox="1">
            <a:spLocks noChangeArrowheads="1"/>
          </p:cNvSpPr>
          <p:nvPr/>
        </p:nvSpPr>
        <p:spPr bwMode="auto">
          <a:xfrm>
            <a:off x="7062624" y="2191401"/>
            <a:ext cx="45290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it-IT" sz="1600" dirty="0" err="1" smtClean="0">
                <a:solidFill>
                  <a:srgbClr val="000099"/>
                </a:solidFill>
                <a:latin typeface="Comic Sans MS" charset="0"/>
              </a:rPr>
              <a:t>K</a:t>
            </a:r>
            <a:r>
              <a:rPr lang="it-IT" sz="1600" baseline="-25000" dirty="0" err="1" smtClean="0">
                <a:solidFill>
                  <a:srgbClr val="000099"/>
                </a:solidFill>
                <a:latin typeface="Comic Sans MS" charset="0"/>
              </a:rPr>
              <a:t>s</a:t>
            </a:r>
            <a:endParaRPr lang="it-IT" sz="1600" baseline="-25000" dirty="0">
              <a:solidFill>
                <a:srgbClr val="000099"/>
              </a:solidFill>
              <a:latin typeface="Comic Sans MS" charset="0"/>
            </a:endParaRPr>
          </a:p>
        </p:txBody>
      </p:sp>
      <p:sp>
        <p:nvSpPr>
          <p:cNvPr id="3141" name="Line 69"/>
          <p:cNvSpPr>
            <a:spLocks noChangeShapeType="1"/>
          </p:cNvSpPr>
          <p:nvPr/>
        </p:nvSpPr>
        <p:spPr bwMode="auto">
          <a:xfrm>
            <a:off x="7065100" y="2559094"/>
            <a:ext cx="325041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142" name="Text Box 70"/>
          <p:cNvSpPr txBox="1">
            <a:spLocks noChangeArrowheads="1"/>
          </p:cNvSpPr>
          <p:nvPr/>
        </p:nvSpPr>
        <p:spPr bwMode="auto">
          <a:xfrm>
            <a:off x="6978965" y="2582690"/>
            <a:ext cx="44114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1600" dirty="0">
                <a:solidFill>
                  <a:srgbClr val="000099"/>
                </a:solidFill>
                <a:latin typeface="Comic Sans MS" charset="0"/>
              </a:rPr>
              <a:t>27</a:t>
            </a:r>
          </a:p>
        </p:txBody>
      </p:sp>
      <p:sp>
        <p:nvSpPr>
          <p:cNvPr id="3144" name="Text Box 72"/>
          <p:cNvSpPr txBox="1">
            <a:spLocks noChangeArrowheads="1"/>
          </p:cNvSpPr>
          <p:nvPr/>
        </p:nvSpPr>
        <p:spPr bwMode="auto">
          <a:xfrm>
            <a:off x="6978650" y="726449"/>
            <a:ext cx="37659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1600">
                <a:solidFill>
                  <a:srgbClr val="000099"/>
                </a:solidFill>
                <a:latin typeface="Comic Sans MS" charset="0"/>
              </a:rPr>
              <a:t>K</a:t>
            </a:r>
            <a:r>
              <a:rPr lang="it-IT" sz="1600" baseline="-25000">
                <a:solidFill>
                  <a:srgbClr val="000099"/>
                </a:solidFill>
                <a:latin typeface="Comic Sans MS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622926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8" name="Rectangle 34"/>
          <p:cNvSpPr>
            <a:spLocks noChangeArrowheads="1"/>
          </p:cNvSpPr>
          <p:nvPr/>
        </p:nvSpPr>
        <p:spPr bwMode="auto">
          <a:xfrm>
            <a:off x="3887788" y="9297988"/>
            <a:ext cx="3141662" cy="1436687"/>
          </a:xfrm>
          <a:prstGeom prst="rect">
            <a:avLst/>
          </a:prstGeom>
          <a:solidFill>
            <a:srgbClr val="FFFF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50863" y="8659813"/>
            <a:ext cx="2316162" cy="969963"/>
          </a:xfrm>
          <a:prstGeom prst="rect">
            <a:avLst/>
          </a:prstGeom>
          <a:solidFill>
            <a:srgbClr val="FFFF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74639" y="530226"/>
            <a:ext cx="7262812" cy="863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600" b="1">
                <a:solidFill>
                  <a:srgbClr val="FF0000"/>
                </a:solidFill>
                <a:latin typeface="Comic Sans MS" charset="0"/>
              </a:rPr>
              <a:t>Derivazione termodinamica della </a:t>
            </a:r>
          </a:p>
          <a:p>
            <a:pPr algn="ctr"/>
            <a:r>
              <a:rPr lang="it-IT" sz="2600" b="1">
                <a:solidFill>
                  <a:srgbClr val="FF0000"/>
                </a:solidFill>
                <a:latin typeface="Comic Sans MS" charset="0"/>
              </a:rPr>
              <a:t>Legge di GULDBERG e WAAGE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17514" y="1477965"/>
            <a:ext cx="751313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 b="1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8000"/>
                </a:solidFill>
                <a:latin typeface="Arial" charset="0"/>
              </a:rPr>
              <a:t>  +  b</a:t>
            </a:r>
            <a:r>
              <a:rPr lang="it-IT" sz="3000" b="1">
                <a:solidFill>
                  <a:srgbClr val="008000"/>
                </a:solidFill>
                <a:latin typeface="Arial" charset="0"/>
              </a:rPr>
              <a:t>B</a:t>
            </a:r>
            <a:r>
              <a:rPr lang="it-IT" sz="3000">
                <a:solidFill>
                  <a:srgbClr val="008000"/>
                </a:solidFill>
                <a:latin typeface="Arial" charset="0"/>
              </a:rPr>
              <a:t>          c</a:t>
            </a:r>
            <a:r>
              <a:rPr lang="it-IT" sz="3000" b="1">
                <a:solidFill>
                  <a:srgbClr val="008000"/>
                </a:solidFill>
                <a:latin typeface="Arial" charset="0"/>
              </a:rPr>
              <a:t>C</a:t>
            </a:r>
            <a:r>
              <a:rPr lang="it-IT" sz="3000">
                <a:solidFill>
                  <a:srgbClr val="008000"/>
                </a:solidFill>
                <a:latin typeface="Arial" charset="0"/>
              </a:rPr>
              <a:t>  +  d</a:t>
            </a:r>
            <a:r>
              <a:rPr lang="it-IT" sz="3000" b="1">
                <a:solidFill>
                  <a:srgbClr val="008000"/>
                </a:solidFill>
                <a:latin typeface="Arial" charset="0"/>
              </a:rPr>
              <a:t>D</a:t>
            </a:r>
            <a:r>
              <a:rPr lang="it-IT" sz="3000">
                <a:solidFill>
                  <a:srgbClr val="008000"/>
                </a:solidFill>
                <a:latin typeface="Arial" charset="0"/>
              </a:rPr>
              <a:t>			a T = cost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01638" y="2082800"/>
            <a:ext cx="5805788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</a:rPr>
              <a:t>L'energia libera di una mole di A, a T gradi, è: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946276" y="2438401"/>
            <a:ext cx="3993118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8000"/>
                </a:solidFill>
                <a:latin typeface="Arial" charset="0"/>
              </a:rPr>
              <a:t>G</a:t>
            </a:r>
            <a:r>
              <a:rPr lang="it-IT" sz="3000" baseline="-25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8000"/>
                </a:solidFill>
                <a:latin typeface="Arial" charset="0"/>
              </a:rPr>
              <a:t>  =  </a:t>
            </a:r>
            <a:r>
              <a:rPr lang="it-IT" sz="3000" b="1">
                <a:solidFill>
                  <a:srgbClr val="008000"/>
                </a:solidFill>
                <a:latin typeface="Arial" charset="0"/>
              </a:rPr>
              <a:t>G</a:t>
            </a:r>
            <a:r>
              <a:rPr lang="it-IT" sz="3000">
                <a:solidFill>
                  <a:srgbClr val="008000"/>
                </a:solidFill>
                <a:latin typeface="Arial" charset="0"/>
              </a:rPr>
              <a:t>°</a:t>
            </a:r>
            <a:r>
              <a:rPr lang="it-IT" sz="3000" baseline="-25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8000"/>
                </a:solidFill>
                <a:latin typeface="Arial" charset="0"/>
              </a:rPr>
              <a:t>  +  </a:t>
            </a:r>
            <a:r>
              <a:rPr lang="it-IT" sz="3000" b="1">
                <a:solidFill>
                  <a:srgbClr val="008000"/>
                </a:solidFill>
                <a:latin typeface="Arial" charset="0"/>
              </a:rPr>
              <a:t>RT ln a</a:t>
            </a:r>
            <a:r>
              <a:rPr lang="it-IT" sz="3000" b="1" baseline="-25000">
                <a:solidFill>
                  <a:srgbClr val="008000"/>
                </a:solidFill>
                <a:latin typeface="Arial" charset="0"/>
              </a:rPr>
              <a:t>A</a:t>
            </a:r>
            <a:endParaRPr lang="it-IT" sz="300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52439" y="2927352"/>
            <a:ext cx="6923232" cy="1540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</a:rPr>
              <a:t>E così quella di una mole di B, C, D. </a:t>
            </a:r>
          </a:p>
          <a:p>
            <a:r>
              <a:rPr lang="it-IT">
                <a:solidFill>
                  <a:srgbClr val="000099"/>
                </a:solidFill>
              </a:rPr>
              <a:t>La variazione </a:t>
            </a:r>
            <a:r>
              <a:rPr lang="it-IT">
                <a:solidFill>
                  <a:srgbClr val="000099"/>
                </a:solidFill>
                <a:latin typeface="Symbol" charset="0"/>
              </a:rPr>
              <a:t>D</a:t>
            </a:r>
            <a:r>
              <a:rPr lang="it-IT">
                <a:solidFill>
                  <a:srgbClr val="000099"/>
                </a:solidFill>
              </a:rPr>
              <a:t>G dell'energia libera che si ha quando a </a:t>
            </a:r>
          </a:p>
          <a:p>
            <a:r>
              <a:rPr lang="it-IT">
                <a:solidFill>
                  <a:srgbClr val="000099"/>
                </a:solidFill>
              </a:rPr>
              <a:t>moli di A e b moli di B si trasformano in c moli di C e </a:t>
            </a:r>
          </a:p>
          <a:p>
            <a:r>
              <a:rPr lang="it-IT">
                <a:solidFill>
                  <a:srgbClr val="000099"/>
                </a:solidFill>
              </a:rPr>
              <a:t>di d moli di D è: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557340" y="4394200"/>
            <a:ext cx="5318149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008000"/>
                </a:solidFill>
                <a:latin typeface="Symbol" charset="0"/>
              </a:rPr>
              <a:t>D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G = cG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c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 + dG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D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  -  (aG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  +  bG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B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)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19473" y="4902201"/>
            <a:ext cx="7358856" cy="925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2800">
                <a:solidFill>
                  <a:srgbClr val="008000"/>
                </a:solidFill>
                <a:latin typeface="Symbol" charset="0"/>
              </a:rPr>
              <a:t>D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G = cG°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c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  +  c RT ln a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c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 + dG°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D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 + d RT ln a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D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 - </a:t>
            </a:r>
          </a:p>
          <a:p>
            <a:pPr algn="ctr"/>
            <a:r>
              <a:rPr lang="it-IT" sz="2800">
                <a:solidFill>
                  <a:srgbClr val="008000"/>
                </a:solidFill>
                <a:latin typeface="Arial" charset="0"/>
              </a:rPr>
              <a:t>(aG°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A 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+ a RT ln a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 + bG°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B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 + b RT ln a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B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)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90501" y="6049964"/>
            <a:ext cx="6305365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008000"/>
                </a:solidFill>
                <a:latin typeface="Symbol" charset="0"/>
              </a:rPr>
              <a:t>D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G = cG°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c 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+ dG°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D 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- aG°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A 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- bG°</a:t>
            </a:r>
            <a:r>
              <a:rPr lang="it-IT" sz="2800" baseline="-25000">
                <a:solidFill>
                  <a:srgbClr val="008000"/>
                </a:solidFill>
                <a:latin typeface="Arial" charset="0"/>
              </a:rPr>
              <a:t>B</a:t>
            </a:r>
            <a:r>
              <a:rPr lang="it-IT" sz="2800">
                <a:solidFill>
                  <a:srgbClr val="008000"/>
                </a:solidFill>
                <a:latin typeface="Arial" charset="0"/>
              </a:rPr>
              <a:t> + RT ln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46075" y="6761164"/>
            <a:ext cx="7083933" cy="801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</a:rPr>
              <a:t>Se la trasformazione ha luogo in condizioni di equilibrio</a:t>
            </a:r>
            <a:endParaRPr lang="it-IT"/>
          </a:p>
          <a:p>
            <a:r>
              <a:rPr lang="it-IT" b="1">
                <a:solidFill>
                  <a:srgbClr val="008000"/>
                </a:solidFill>
                <a:latin typeface="Symbol" charset="0"/>
              </a:rPr>
              <a:t>				    D</a:t>
            </a:r>
            <a:r>
              <a:rPr lang="it-IT" b="1">
                <a:solidFill>
                  <a:srgbClr val="008000"/>
                </a:solidFill>
                <a:latin typeface="Arial" charset="0"/>
              </a:rPr>
              <a:t>G  = 0</a:t>
            </a:r>
            <a:endParaRPr lang="it-IT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38125" y="7542214"/>
            <a:ext cx="5821342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>
                <a:solidFill>
                  <a:srgbClr val="008000"/>
                </a:solidFill>
                <a:latin typeface="Arial" charset="0"/>
              </a:rPr>
              <a:t>cG°</a:t>
            </a:r>
            <a:r>
              <a:rPr lang="it-IT" sz="2800" b="1" baseline="-25000">
                <a:solidFill>
                  <a:srgbClr val="008000"/>
                </a:solidFill>
                <a:latin typeface="Arial" charset="0"/>
              </a:rPr>
              <a:t>C</a:t>
            </a:r>
            <a:r>
              <a:rPr lang="it-IT" sz="2800" b="1">
                <a:solidFill>
                  <a:srgbClr val="008000"/>
                </a:solidFill>
                <a:latin typeface="Arial" charset="0"/>
              </a:rPr>
              <a:t> + dG°</a:t>
            </a:r>
            <a:r>
              <a:rPr lang="it-IT" sz="2800" b="1" baseline="-25000">
                <a:solidFill>
                  <a:srgbClr val="008000"/>
                </a:solidFill>
                <a:latin typeface="Arial" charset="0"/>
              </a:rPr>
              <a:t>D</a:t>
            </a:r>
            <a:r>
              <a:rPr lang="it-IT" sz="2800" b="1">
                <a:solidFill>
                  <a:srgbClr val="008000"/>
                </a:solidFill>
                <a:latin typeface="Arial" charset="0"/>
              </a:rPr>
              <a:t> - aG°</a:t>
            </a:r>
            <a:r>
              <a:rPr lang="it-IT" sz="2800" b="1" baseline="-25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2800" b="1">
                <a:solidFill>
                  <a:srgbClr val="008000"/>
                </a:solidFill>
                <a:latin typeface="Arial" charset="0"/>
              </a:rPr>
              <a:t> - bG°</a:t>
            </a:r>
            <a:r>
              <a:rPr lang="it-IT" sz="2800" b="1" baseline="-25000">
                <a:solidFill>
                  <a:srgbClr val="008000"/>
                </a:solidFill>
                <a:latin typeface="Arial" charset="0"/>
              </a:rPr>
              <a:t>B</a:t>
            </a:r>
            <a:r>
              <a:rPr lang="it-IT" sz="2800" b="1">
                <a:solidFill>
                  <a:srgbClr val="008000"/>
                </a:solidFill>
                <a:latin typeface="Arial" charset="0"/>
              </a:rPr>
              <a:t> = -RT ln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979488" y="8113714"/>
            <a:ext cx="2896488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>
                <a:solidFill>
                  <a:srgbClr val="008000"/>
                </a:solidFill>
                <a:latin typeface="Symbol" charset="0"/>
              </a:rPr>
              <a:t>D</a:t>
            </a:r>
            <a:r>
              <a:rPr lang="it-IT" sz="2800" b="1">
                <a:solidFill>
                  <a:srgbClr val="008000"/>
                </a:solidFill>
                <a:latin typeface="Arial" charset="0"/>
              </a:rPr>
              <a:t>G° =  - RT ln K*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50863" y="8858251"/>
            <a:ext cx="864382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8000"/>
                </a:solidFill>
                <a:latin typeface="Arial" charset="0"/>
              </a:rPr>
              <a:t>K* =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317625" y="8607426"/>
            <a:ext cx="1409528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 baseline="30000">
                <a:solidFill>
                  <a:srgbClr val="008000"/>
                </a:solidFill>
                <a:latin typeface="Arial" charset="0"/>
              </a:rPr>
              <a:t>c</a:t>
            </a:r>
            <a:r>
              <a:rPr lang="it-IT" sz="3000" baseline="-25000">
                <a:solidFill>
                  <a:srgbClr val="008000"/>
                </a:solidFill>
                <a:latin typeface="Arial" charset="0"/>
              </a:rPr>
              <a:t>C</a:t>
            </a:r>
            <a:r>
              <a:rPr lang="it-IT" sz="3000">
                <a:solidFill>
                  <a:srgbClr val="008000"/>
                </a:solidFill>
                <a:latin typeface="Arial" charset="0"/>
              </a:rPr>
              <a:t>  a</a:t>
            </a:r>
            <a:r>
              <a:rPr lang="it-IT" sz="3000" baseline="30000">
                <a:solidFill>
                  <a:srgbClr val="008000"/>
                </a:solidFill>
                <a:latin typeface="Arial" charset="0"/>
              </a:rPr>
              <a:t>d</a:t>
            </a:r>
            <a:r>
              <a:rPr lang="it-IT" sz="3000" baseline="-25000">
                <a:solidFill>
                  <a:srgbClr val="008000"/>
                </a:solidFill>
                <a:latin typeface="Arial" charset="0"/>
              </a:rPr>
              <a:t>D</a:t>
            </a:r>
            <a:endParaRPr lang="it-IT" sz="300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317626" y="9067801"/>
            <a:ext cx="134584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 baseline="30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 baseline="-25000">
                <a:solidFill>
                  <a:srgbClr val="008000"/>
                </a:solidFill>
                <a:latin typeface="Arial" charset="0"/>
              </a:rPr>
              <a:t>A </a:t>
            </a:r>
            <a:r>
              <a:rPr lang="it-IT" sz="3000">
                <a:solidFill>
                  <a:srgbClr val="008000"/>
                </a:solidFill>
                <a:latin typeface="Arial" charset="0"/>
              </a:rPr>
              <a:t> a</a:t>
            </a:r>
            <a:r>
              <a:rPr lang="it-IT" sz="3000" baseline="30000">
                <a:solidFill>
                  <a:srgbClr val="008000"/>
                </a:solidFill>
                <a:latin typeface="Arial" charset="0"/>
              </a:rPr>
              <a:t>b</a:t>
            </a:r>
            <a:r>
              <a:rPr lang="it-IT" sz="3000" baseline="-25000">
                <a:solidFill>
                  <a:srgbClr val="008000"/>
                </a:solidFill>
                <a:latin typeface="Arial" charset="0"/>
              </a:rPr>
              <a:t>B</a:t>
            </a:r>
            <a:endParaRPr lang="it-IT" sz="300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5994400" y="7273926"/>
            <a:ext cx="157264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 b="1" baseline="30000">
                <a:solidFill>
                  <a:srgbClr val="008000"/>
                </a:solidFill>
                <a:latin typeface="Arial" charset="0"/>
              </a:rPr>
              <a:t>c</a:t>
            </a:r>
            <a:r>
              <a:rPr lang="it-IT" sz="3000" b="1" baseline="-25000">
                <a:solidFill>
                  <a:srgbClr val="008000"/>
                </a:solidFill>
                <a:latin typeface="Arial" charset="0"/>
              </a:rPr>
              <a:t>C</a:t>
            </a:r>
            <a:r>
              <a:rPr lang="it-IT" sz="3000" b="1">
                <a:solidFill>
                  <a:srgbClr val="008000"/>
                </a:solidFill>
                <a:latin typeface="Arial" charset="0"/>
              </a:rPr>
              <a:t> • a</a:t>
            </a:r>
            <a:r>
              <a:rPr lang="it-IT" sz="3000" b="1" baseline="30000">
                <a:solidFill>
                  <a:srgbClr val="008000"/>
                </a:solidFill>
                <a:latin typeface="Arial" charset="0"/>
              </a:rPr>
              <a:t>d</a:t>
            </a:r>
            <a:r>
              <a:rPr lang="it-IT" sz="3000" b="1" baseline="-25000">
                <a:solidFill>
                  <a:srgbClr val="008000"/>
                </a:solidFill>
                <a:latin typeface="Arial" charset="0"/>
              </a:rPr>
              <a:t>D</a:t>
            </a:r>
            <a:endParaRPr lang="it-IT" sz="3000" b="1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5994400" y="7769226"/>
            <a:ext cx="157264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 b="1" baseline="30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 b="1" baseline="-25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 b="1">
                <a:solidFill>
                  <a:srgbClr val="008000"/>
                </a:solidFill>
                <a:latin typeface="Arial" charset="0"/>
              </a:rPr>
              <a:t> • a</a:t>
            </a:r>
            <a:r>
              <a:rPr lang="it-IT" sz="3000" b="1" baseline="30000">
                <a:solidFill>
                  <a:srgbClr val="008000"/>
                </a:solidFill>
                <a:latin typeface="Arial" charset="0"/>
              </a:rPr>
              <a:t>b</a:t>
            </a:r>
            <a:r>
              <a:rPr lang="it-IT" sz="3000" b="1" baseline="-25000">
                <a:solidFill>
                  <a:srgbClr val="008000"/>
                </a:solidFill>
                <a:latin typeface="Arial" charset="0"/>
              </a:rPr>
              <a:t>B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2971801" y="8847139"/>
            <a:ext cx="3665930" cy="432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000099"/>
                </a:solidFill>
              </a:rPr>
              <a:t>che è una costante a T = cost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884238" y="9777415"/>
            <a:ext cx="4935508" cy="49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 b="1" u="sng">
                <a:solidFill>
                  <a:srgbClr val="008000"/>
                </a:solidFill>
                <a:latin typeface="Symbol" charset="0"/>
              </a:rPr>
              <a:t>D</a:t>
            </a:r>
            <a:r>
              <a:rPr lang="it-IT" sz="2800" b="1" u="sng">
                <a:solidFill>
                  <a:srgbClr val="008000"/>
                </a:solidFill>
                <a:latin typeface="Arial" charset="0"/>
              </a:rPr>
              <a:t>G</a:t>
            </a:r>
            <a:r>
              <a:rPr lang="it-IT" sz="2800" b="1">
                <a:solidFill>
                  <a:srgbClr val="008000"/>
                </a:solidFill>
                <a:latin typeface="Arial" charset="0"/>
              </a:rPr>
              <a:t>°</a:t>
            </a:r>
            <a:r>
              <a:rPr lang="it-IT" sz="2800" b="1" u="sng">
                <a:solidFill>
                  <a:srgbClr val="008000"/>
                </a:solidFill>
                <a:latin typeface="Arial" charset="0"/>
              </a:rPr>
              <a:t> = - RT ln K*;</a:t>
            </a:r>
            <a:r>
              <a:rPr lang="it-IT" sz="2800" b="1">
                <a:solidFill>
                  <a:srgbClr val="008000"/>
                </a:solidFill>
                <a:latin typeface="Arial" charset="0"/>
              </a:rPr>
              <a:t>		K* = e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5783264" y="9620252"/>
            <a:ext cx="493687" cy="30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 b="1">
                <a:solidFill>
                  <a:srgbClr val="008000"/>
                </a:solidFill>
                <a:latin typeface="Symbol" charset="0"/>
              </a:rPr>
              <a:t>D</a:t>
            </a:r>
            <a:r>
              <a:rPr lang="it-IT" sz="1600" b="1">
                <a:solidFill>
                  <a:srgbClr val="008000"/>
                </a:solidFill>
                <a:latin typeface="Arial" charset="0"/>
              </a:rPr>
              <a:t>G°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5802313" y="9834565"/>
            <a:ext cx="408628" cy="30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1600" b="1">
                <a:solidFill>
                  <a:srgbClr val="008000"/>
                </a:solidFill>
                <a:latin typeface="Arial" charset="0"/>
              </a:rPr>
              <a:t>RT</a:t>
            </a:r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2241550" y="1820864"/>
            <a:ext cx="647700" cy="0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6434138" y="5792790"/>
            <a:ext cx="1409528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 baseline="30000">
                <a:solidFill>
                  <a:srgbClr val="008000"/>
                </a:solidFill>
                <a:latin typeface="Arial" charset="0"/>
              </a:rPr>
              <a:t>c</a:t>
            </a:r>
            <a:r>
              <a:rPr lang="it-IT" sz="3000" baseline="-25000">
                <a:solidFill>
                  <a:srgbClr val="008000"/>
                </a:solidFill>
                <a:latin typeface="Arial" charset="0"/>
              </a:rPr>
              <a:t>C</a:t>
            </a:r>
            <a:r>
              <a:rPr lang="it-IT" sz="3000">
                <a:solidFill>
                  <a:srgbClr val="008000"/>
                </a:solidFill>
                <a:latin typeface="Arial" charset="0"/>
              </a:rPr>
              <a:t>  a</a:t>
            </a:r>
            <a:r>
              <a:rPr lang="it-IT" sz="3000" baseline="30000">
                <a:solidFill>
                  <a:srgbClr val="008000"/>
                </a:solidFill>
                <a:latin typeface="Arial" charset="0"/>
              </a:rPr>
              <a:t>d</a:t>
            </a:r>
            <a:r>
              <a:rPr lang="it-IT" sz="3000" baseline="-25000">
                <a:solidFill>
                  <a:srgbClr val="008000"/>
                </a:solidFill>
                <a:latin typeface="Arial" charset="0"/>
              </a:rPr>
              <a:t>D</a:t>
            </a:r>
            <a:endParaRPr lang="it-IT" sz="300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6456364" y="6310314"/>
            <a:ext cx="128873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 baseline="30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 baseline="-25000">
                <a:solidFill>
                  <a:srgbClr val="008000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8000"/>
                </a:solidFill>
                <a:latin typeface="Arial" charset="0"/>
              </a:rPr>
              <a:t> a</a:t>
            </a:r>
            <a:r>
              <a:rPr lang="it-IT" sz="3000" baseline="30000">
                <a:solidFill>
                  <a:srgbClr val="008000"/>
                </a:solidFill>
                <a:latin typeface="Arial" charset="0"/>
              </a:rPr>
              <a:t>b</a:t>
            </a:r>
            <a:r>
              <a:rPr lang="it-IT" sz="3000" baseline="-25000">
                <a:solidFill>
                  <a:srgbClr val="008000"/>
                </a:solidFill>
                <a:latin typeface="Arial" charset="0"/>
              </a:rPr>
              <a:t>B</a:t>
            </a:r>
            <a:endParaRPr lang="it-IT" sz="300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5819776" y="9869488"/>
            <a:ext cx="328613" cy="0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1" name="AutoShape 27"/>
          <p:cNvSpPr>
            <a:spLocks/>
          </p:cNvSpPr>
          <p:nvPr/>
        </p:nvSpPr>
        <p:spPr bwMode="auto">
          <a:xfrm rot="16200000">
            <a:off x="2360614" y="5956302"/>
            <a:ext cx="165100" cy="4248150"/>
          </a:xfrm>
          <a:prstGeom prst="leftBrace">
            <a:avLst>
              <a:gd name="adj1" fmla="val 214423"/>
              <a:gd name="adj2" fmla="val 50000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lIns="62638" tIns="31319" rIns="62638" bIns="31319" anchor="ctr"/>
          <a:lstStyle/>
          <a:p>
            <a:pPr algn="ctr" defTabSz="627063"/>
            <a:endParaRPr lang="it-IT" sz="1700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1331914" y="9140826"/>
            <a:ext cx="1398587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5607051" y="9626601"/>
            <a:ext cx="254740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8000"/>
                </a:solidFill>
                <a:latin typeface="Arial" charset="0"/>
              </a:rPr>
              <a:t>-</a:t>
            </a:r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6470650" y="6367463"/>
            <a:ext cx="128428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6062663" y="7812087"/>
            <a:ext cx="1400175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 flipH="1">
            <a:off x="2224088" y="1725613"/>
            <a:ext cx="646112" cy="0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3933826" y="10328275"/>
            <a:ext cx="2999097" cy="43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46" tIns="31323" rIns="62646" bIns="31323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9800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>
                <a:solidFill>
                  <a:srgbClr val="333399"/>
                </a:solidFill>
              </a:rPr>
              <a:t>Isoterma di Van</a:t>
            </a:r>
            <a:r>
              <a:rPr lang="ja-JP" altLang="it-IT">
                <a:solidFill>
                  <a:srgbClr val="333399"/>
                </a:solidFill>
                <a:latin typeface="Arial"/>
              </a:rPr>
              <a:t>’</a:t>
            </a:r>
            <a:r>
              <a:rPr lang="it-IT">
                <a:solidFill>
                  <a:srgbClr val="333399"/>
                </a:solidFill>
              </a:rPr>
              <a:t>t Hoff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0" y="220663"/>
            <a:ext cx="8001000" cy="10602912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927100" y="6181725"/>
            <a:ext cx="4533900" cy="0"/>
          </a:xfrm>
          <a:prstGeom prst="line">
            <a:avLst/>
          </a:prstGeom>
          <a:noFill/>
          <a:ln w="38100">
            <a:solidFill>
              <a:srgbClr val="FF66CC"/>
            </a:solidFill>
            <a:round/>
            <a:headEnd/>
            <a:tailEnd type="non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914401" y="6176963"/>
            <a:ext cx="4538663" cy="1433512"/>
          </a:xfrm>
          <a:prstGeom prst="line">
            <a:avLst/>
          </a:prstGeom>
          <a:noFill/>
          <a:ln w="38100">
            <a:solidFill>
              <a:srgbClr val="FF66CC"/>
            </a:solidFill>
            <a:round/>
            <a:headEnd/>
            <a:tailEnd type="non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266700" y="512764"/>
            <a:ext cx="7254875" cy="517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3175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 Black"/>
                <a:ea typeface="Arial Black"/>
                <a:cs typeface="Arial Black"/>
              </a:rPr>
              <a:t>Costanza di K* e K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" y="1400175"/>
            <a:ext cx="7772400" cy="55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200" b="1" u="sng">
                <a:solidFill>
                  <a:srgbClr val="66FFCC"/>
                </a:solidFill>
                <a:latin typeface="Comic Sans MS" charset="0"/>
              </a:rPr>
              <a:t>Reazione</a:t>
            </a:r>
            <a:r>
              <a:rPr lang="it-IT" sz="3200">
                <a:solidFill>
                  <a:srgbClr val="FFFF00"/>
                </a:solidFill>
                <a:latin typeface="Comic Sans MS" charset="0"/>
              </a:rPr>
              <a:t>	N</a:t>
            </a:r>
            <a:r>
              <a:rPr lang="it-IT" sz="3200" baseline="-25000">
                <a:solidFill>
                  <a:srgbClr val="FFFF00"/>
                </a:solidFill>
                <a:latin typeface="Comic Sans MS" charset="0"/>
              </a:rPr>
              <a:t>2(g)</a:t>
            </a:r>
            <a:r>
              <a:rPr lang="it-IT" sz="3200">
                <a:solidFill>
                  <a:srgbClr val="FFFF00"/>
                </a:solidFill>
                <a:latin typeface="Comic Sans MS" charset="0"/>
              </a:rPr>
              <a:t>  +  3H</a:t>
            </a:r>
            <a:r>
              <a:rPr lang="it-IT" sz="3200" baseline="-25000">
                <a:solidFill>
                  <a:srgbClr val="FFFF00"/>
                </a:solidFill>
                <a:latin typeface="Comic Sans MS" charset="0"/>
              </a:rPr>
              <a:t>2(g)</a:t>
            </a:r>
            <a:r>
              <a:rPr lang="it-IT" sz="3200">
                <a:solidFill>
                  <a:srgbClr val="FFFF00"/>
                </a:solidFill>
                <a:latin typeface="Comic Sans MS" charset="0"/>
              </a:rPr>
              <a:t>		 2 NH</a:t>
            </a:r>
            <a:r>
              <a:rPr lang="it-IT" sz="3200" baseline="-25000">
                <a:solidFill>
                  <a:srgbClr val="FFFF00"/>
                </a:solidFill>
                <a:latin typeface="Comic Sans MS" charset="0"/>
              </a:rPr>
              <a:t>3(g)</a:t>
            </a:r>
            <a:endParaRPr lang="it-IT" sz="3200">
              <a:solidFill>
                <a:srgbClr val="FFFF00"/>
              </a:solidFill>
              <a:latin typeface="Comic Sans MS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79426" y="2701925"/>
            <a:ext cx="919163" cy="55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200" b="1">
                <a:solidFill>
                  <a:srgbClr val="00FF00"/>
                </a:solidFill>
                <a:latin typeface="Comic Sans MS" charset="0"/>
              </a:rPr>
              <a:t>K =</a:t>
            </a:r>
            <a:endParaRPr lang="it-IT" sz="3200">
              <a:solidFill>
                <a:srgbClr val="00FF00"/>
              </a:solidFill>
              <a:latin typeface="Comic Sans MS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462088" y="2382839"/>
            <a:ext cx="1657350" cy="55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200" b="1">
                <a:solidFill>
                  <a:srgbClr val="00FF00"/>
                </a:solidFill>
                <a:latin typeface="Comic Sans MS" charset="0"/>
              </a:rPr>
              <a:t>[NH</a:t>
            </a:r>
            <a:r>
              <a:rPr lang="it-IT" sz="3200" b="1" baseline="-25000">
                <a:solidFill>
                  <a:srgbClr val="00FF00"/>
                </a:solidFill>
                <a:latin typeface="Comic Sans MS" charset="0"/>
              </a:rPr>
              <a:t>3</a:t>
            </a:r>
            <a:r>
              <a:rPr lang="it-IT" sz="3200" b="1">
                <a:solidFill>
                  <a:srgbClr val="00FF00"/>
                </a:solidFill>
                <a:latin typeface="Comic Sans MS" charset="0"/>
              </a:rPr>
              <a:t>]</a:t>
            </a:r>
            <a:r>
              <a:rPr lang="it-IT" sz="3200" b="1" baseline="30000">
                <a:solidFill>
                  <a:srgbClr val="00FF00"/>
                </a:solidFill>
                <a:latin typeface="Comic Sans MS" charset="0"/>
              </a:rPr>
              <a:t>2</a:t>
            </a:r>
            <a:endParaRPr lang="it-IT" sz="3200">
              <a:solidFill>
                <a:srgbClr val="00FF00"/>
              </a:solidFill>
              <a:latin typeface="Comic Sans MS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276351" y="3082926"/>
            <a:ext cx="2305050" cy="55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200" b="1">
                <a:solidFill>
                  <a:srgbClr val="00FF00"/>
                </a:solidFill>
                <a:latin typeface="Comic Sans MS" charset="0"/>
              </a:rPr>
              <a:t>[N</a:t>
            </a:r>
            <a:r>
              <a:rPr lang="it-IT" sz="3200" b="1" baseline="-25000">
                <a:solidFill>
                  <a:srgbClr val="00FF00"/>
                </a:solidFill>
                <a:latin typeface="Comic Sans MS" charset="0"/>
              </a:rPr>
              <a:t>2</a:t>
            </a:r>
            <a:r>
              <a:rPr lang="it-IT" sz="3200" b="1">
                <a:solidFill>
                  <a:srgbClr val="00FF00"/>
                </a:solidFill>
                <a:latin typeface="Comic Sans MS" charset="0"/>
              </a:rPr>
              <a:t>] [H</a:t>
            </a:r>
            <a:r>
              <a:rPr lang="it-IT" sz="3200" b="1" baseline="-25000">
                <a:solidFill>
                  <a:srgbClr val="00FF00"/>
                </a:solidFill>
                <a:latin typeface="Comic Sans MS" charset="0"/>
              </a:rPr>
              <a:t>2</a:t>
            </a:r>
            <a:r>
              <a:rPr lang="it-IT" sz="3200" b="1">
                <a:solidFill>
                  <a:srgbClr val="00FF00"/>
                </a:solidFill>
                <a:latin typeface="Comic Sans MS" charset="0"/>
              </a:rPr>
              <a:t>]</a:t>
            </a:r>
            <a:r>
              <a:rPr lang="it-IT" sz="3200" b="1" baseline="30000">
                <a:solidFill>
                  <a:srgbClr val="00FF00"/>
                </a:solidFill>
                <a:latin typeface="Comic Sans MS" charset="0"/>
              </a:rPr>
              <a:t>3</a:t>
            </a:r>
            <a:endParaRPr lang="it-IT" sz="3200">
              <a:solidFill>
                <a:srgbClr val="00FF00"/>
              </a:solidFill>
              <a:latin typeface="Comic Sans MS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886200" y="2701925"/>
            <a:ext cx="1181100" cy="55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200" b="1">
                <a:solidFill>
                  <a:srgbClr val="00FF00"/>
                </a:solidFill>
                <a:latin typeface="Comic Sans MS" charset="0"/>
              </a:rPr>
              <a:t>K* =</a:t>
            </a:r>
            <a:endParaRPr lang="it-IT" sz="3200">
              <a:solidFill>
                <a:srgbClr val="00FF00"/>
              </a:solidFill>
              <a:latin typeface="Comic Sans MS" charset="0"/>
            </a:endParaRPr>
          </a:p>
        </p:txBody>
      </p:sp>
      <p:grpSp>
        <p:nvGrpSpPr>
          <p:cNvPr id="7178" name="Group 10"/>
          <p:cNvGrpSpPr>
            <a:grpSpLocks/>
          </p:cNvGrpSpPr>
          <p:nvPr/>
        </p:nvGrpSpPr>
        <p:grpSpPr bwMode="auto">
          <a:xfrm>
            <a:off x="5121276" y="2962275"/>
            <a:ext cx="1704975" cy="623192"/>
            <a:chOff x="4705" y="2939"/>
            <a:chExt cx="1535" cy="550"/>
          </a:xfrm>
        </p:grpSpPr>
        <p:sp>
          <p:nvSpPr>
            <p:cNvPr id="7179" name="Text Box 11"/>
            <p:cNvSpPr txBox="1">
              <a:spLocks noChangeArrowheads="1"/>
            </p:cNvSpPr>
            <p:nvPr/>
          </p:nvSpPr>
          <p:spPr bwMode="auto">
            <a:xfrm>
              <a:off x="4705" y="2939"/>
              <a:ext cx="1535" cy="4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34737" tIns="17368" rIns="34737" bIns="17368">
              <a:spAutoFit/>
            </a:bodyPr>
            <a:lstStyle>
              <a:lvl1pPr defTabSz="6635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31788" defTabSz="6635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63575" defTabSz="6635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92188" defTabSz="6635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323975" defTabSz="6635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81175" defTabSz="6635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238375" defTabSz="6635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95575" defTabSz="6635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152775" defTabSz="6635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3200" b="1">
                  <a:solidFill>
                    <a:srgbClr val="00FF00"/>
                  </a:solidFill>
                  <a:latin typeface="Comic Sans MS" charset="0"/>
                </a:rPr>
                <a:t>a</a:t>
              </a:r>
              <a:r>
                <a:rPr lang="it-IT" sz="3200" b="1" baseline="-25000">
                  <a:solidFill>
                    <a:srgbClr val="00FF00"/>
                  </a:solidFill>
                  <a:latin typeface="Comic Sans MS" charset="0"/>
                </a:rPr>
                <a:t>N</a:t>
              </a:r>
              <a:r>
                <a:rPr lang="it-IT" sz="3200" b="1">
                  <a:solidFill>
                    <a:srgbClr val="00FF00"/>
                  </a:solidFill>
                  <a:latin typeface="Comic Sans MS" charset="0"/>
                </a:rPr>
                <a:t>  a</a:t>
              </a:r>
              <a:r>
                <a:rPr lang="it-IT" sz="3200" b="1" baseline="30000">
                  <a:solidFill>
                    <a:srgbClr val="00FF00"/>
                  </a:solidFill>
                  <a:latin typeface="Comic Sans MS" charset="0"/>
                </a:rPr>
                <a:t>3</a:t>
              </a:r>
              <a:r>
                <a:rPr lang="it-IT" sz="3200" b="1" baseline="-25000">
                  <a:solidFill>
                    <a:srgbClr val="00FF00"/>
                  </a:solidFill>
                  <a:latin typeface="Comic Sans MS" charset="0"/>
                </a:rPr>
                <a:t>H</a:t>
              </a:r>
              <a:endParaRPr lang="it-IT" sz="3200">
                <a:solidFill>
                  <a:srgbClr val="00FF00"/>
                </a:solidFill>
                <a:latin typeface="Comic Sans MS" charset="0"/>
              </a:endParaRPr>
            </a:p>
          </p:txBody>
        </p:sp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5137" y="3168"/>
              <a:ext cx="257" cy="3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34737" tIns="17368" rIns="34737" bIns="17368">
              <a:spAutoFit/>
            </a:bodyPr>
            <a:lstStyle/>
            <a:p>
              <a:pPr defTabSz="663575"/>
              <a:r>
                <a:rPr lang="it-IT" sz="3200" b="1" baseline="-25000">
                  <a:solidFill>
                    <a:srgbClr val="00FF00"/>
                  </a:solidFill>
                  <a:latin typeface="Comic Sans MS" charset="0"/>
                </a:rPr>
                <a:t>2</a:t>
              </a:r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5928" y="3168"/>
              <a:ext cx="258" cy="3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34737" tIns="17368" rIns="34737" bIns="17368">
              <a:spAutoFit/>
            </a:bodyPr>
            <a:lstStyle/>
            <a:p>
              <a:pPr defTabSz="663575"/>
              <a:r>
                <a:rPr lang="it-IT" sz="3200" b="1" baseline="-25000">
                  <a:solidFill>
                    <a:srgbClr val="00FF00"/>
                  </a:solidFill>
                  <a:latin typeface="Comic Sans MS" charset="0"/>
                </a:rPr>
                <a:t>2</a:t>
              </a:r>
            </a:p>
          </p:txBody>
        </p:sp>
      </p:grpSp>
      <p:grpSp>
        <p:nvGrpSpPr>
          <p:cNvPr id="7182" name="Group 14"/>
          <p:cNvGrpSpPr>
            <a:grpSpLocks/>
          </p:cNvGrpSpPr>
          <p:nvPr/>
        </p:nvGrpSpPr>
        <p:grpSpPr bwMode="auto">
          <a:xfrm>
            <a:off x="5324476" y="2211389"/>
            <a:ext cx="1768475" cy="667649"/>
            <a:chOff x="4696" y="2167"/>
            <a:chExt cx="1592" cy="589"/>
          </a:xfrm>
        </p:grpSpPr>
        <p:sp>
          <p:nvSpPr>
            <p:cNvPr id="7183" name="Text Box 15"/>
            <p:cNvSpPr txBox="1">
              <a:spLocks noChangeArrowheads="1"/>
            </p:cNvSpPr>
            <p:nvPr/>
          </p:nvSpPr>
          <p:spPr bwMode="auto">
            <a:xfrm>
              <a:off x="4696" y="2167"/>
              <a:ext cx="1592" cy="4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7962" tIns="23981" rIns="47962" bIns="23981">
              <a:spAutoFit/>
            </a:bodyPr>
            <a:lstStyle>
              <a:lvl1pPr defTabSz="6635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31788" defTabSz="6635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63575" defTabSz="6635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992188" defTabSz="6635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323975" defTabSz="66357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781175" defTabSz="6635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238375" defTabSz="6635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695575" defTabSz="6635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152775" defTabSz="6635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it-IT" sz="3200" b="1">
                  <a:solidFill>
                    <a:srgbClr val="00FF00"/>
                  </a:solidFill>
                  <a:latin typeface="Comic Sans MS" charset="0"/>
                </a:rPr>
                <a:t>a</a:t>
              </a:r>
              <a:r>
                <a:rPr lang="it-IT" sz="3200" b="1" baseline="30000">
                  <a:solidFill>
                    <a:srgbClr val="00FF00"/>
                  </a:solidFill>
                  <a:latin typeface="Comic Sans MS" charset="0"/>
                </a:rPr>
                <a:t>2</a:t>
              </a:r>
              <a:r>
                <a:rPr lang="it-IT" sz="3200" b="1" baseline="-25000">
                  <a:solidFill>
                    <a:srgbClr val="00FF00"/>
                  </a:solidFill>
                  <a:latin typeface="Comic Sans MS" charset="0"/>
                </a:rPr>
                <a:t>NH</a:t>
              </a:r>
              <a:endParaRPr lang="it-IT" sz="3200">
                <a:solidFill>
                  <a:srgbClr val="00FF00"/>
                </a:solidFill>
                <a:latin typeface="Comic Sans MS" charset="0"/>
              </a:endParaRPr>
            </a:p>
          </p:txBody>
        </p:sp>
        <p:sp>
          <p:nvSpPr>
            <p:cNvPr id="7184" name="Rectangle 16"/>
            <p:cNvSpPr>
              <a:spLocks noChangeArrowheads="1"/>
            </p:cNvSpPr>
            <p:nvPr/>
          </p:nvSpPr>
          <p:spPr bwMode="auto">
            <a:xfrm>
              <a:off x="5411" y="2424"/>
              <a:ext cx="257" cy="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7962" tIns="23981" rIns="47962" bIns="23981">
              <a:spAutoFit/>
            </a:bodyPr>
            <a:lstStyle/>
            <a:p>
              <a:pPr defTabSz="663575"/>
              <a:r>
                <a:rPr lang="it-IT" sz="3200" b="1" baseline="-25000">
                  <a:solidFill>
                    <a:srgbClr val="00FF00"/>
                  </a:solidFill>
                  <a:latin typeface="Comic Sans MS" charset="0"/>
                </a:rPr>
                <a:t>3</a:t>
              </a:r>
            </a:p>
          </p:txBody>
        </p:sp>
      </p:grp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4808539" y="3000375"/>
            <a:ext cx="2079625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4953000" y="1619249"/>
            <a:ext cx="66675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922339" y="9932989"/>
            <a:ext cx="5786437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rot="5400000" flipH="1">
            <a:off x="-1597819" y="7436644"/>
            <a:ext cx="5030788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89" name="AutoShape 21"/>
          <p:cNvSpPr>
            <a:spLocks/>
          </p:cNvSpPr>
          <p:nvPr/>
        </p:nvSpPr>
        <p:spPr bwMode="auto">
          <a:xfrm>
            <a:off x="5876925" y="6232526"/>
            <a:ext cx="266700" cy="1436689"/>
          </a:xfrm>
          <a:prstGeom prst="rightBrace">
            <a:avLst>
              <a:gd name="adj1" fmla="val 44891"/>
              <a:gd name="adj2" fmla="val 52009"/>
            </a:avLst>
          </a:prstGeom>
          <a:noFill/>
          <a:ln w="28575">
            <a:solidFill>
              <a:srgbClr val="66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5451475" y="5921375"/>
            <a:ext cx="915988" cy="51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00FF00"/>
                </a:solidFill>
                <a:latin typeface="Comic Sans MS" charset="0"/>
              </a:rPr>
              <a:t>K*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5422901" y="7367589"/>
            <a:ext cx="919163" cy="51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00FF00"/>
                </a:solidFill>
                <a:latin typeface="Comic Sans MS" charset="0"/>
              </a:rPr>
              <a:t>K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6143625" y="6738940"/>
            <a:ext cx="1679575" cy="51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Comic Sans MS" charset="0"/>
              </a:rPr>
              <a:t>a 400°C</a:t>
            </a:r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>
            <a:off x="938213" y="9096376"/>
            <a:ext cx="4533900" cy="0"/>
          </a:xfrm>
          <a:prstGeom prst="line">
            <a:avLst/>
          </a:prstGeom>
          <a:noFill/>
          <a:ln w="38100">
            <a:solidFill>
              <a:srgbClr val="FF66CC"/>
            </a:solidFill>
            <a:round/>
            <a:headEnd/>
            <a:tailEnd type="non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927100" y="9093200"/>
            <a:ext cx="4551363" cy="434976"/>
          </a:xfrm>
          <a:prstGeom prst="line">
            <a:avLst/>
          </a:prstGeom>
          <a:noFill/>
          <a:ln w="38100">
            <a:solidFill>
              <a:srgbClr val="FF66CC"/>
            </a:solidFill>
            <a:round/>
            <a:headEnd/>
            <a:tailEnd type="non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5464176" y="8859839"/>
            <a:ext cx="917575" cy="51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00FF00"/>
                </a:solidFill>
                <a:latin typeface="Comic Sans MS" charset="0"/>
              </a:rPr>
              <a:t>K*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5476875" y="9350376"/>
            <a:ext cx="919163" cy="51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>
                <a:solidFill>
                  <a:srgbClr val="00FF00"/>
                </a:solidFill>
                <a:latin typeface="Comic Sans MS" charset="0"/>
              </a:rPr>
              <a:t>K</a:t>
            </a:r>
          </a:p>
        </p:txBody>
      </p:sp>
      <p:sp>
        <p:nvSpPr>
          <p:cNvPr id="7197" name="AutoShape 29"/>
          <p:cNvSpPr>
            <a:spLocks/>
          </p:cNvSpPr>
          <p:nvPr/>
        </p:nvSpPr>
        <p:spPr bwMode="auto">
          <a:xfrm>
            <a:off x="5918200" y="9077325"/>
            <a:ext cx="171450" cy="492125"/>
          </a:xfrm>
          <a:prstGeom prst="rightBrace">
            <a:avLst>
              <a:gd name="adj1" fmla="val 23920"/>
              <a:gd name="adj2" fmla="val 52009"/>
            </a:avLst>
          </a:prstGeom>
          <a:noFill/>
          <a:ln w="28575">
            <a:solidFill>
              <a:srgbClr val="66FF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6134101" y="9045576"/>
            <a:ext cx="1681163" cy="51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FFFF00"/>
                </a:solidFill>
                <a:latin typeface="Comic Sans MS" charset="0"/>
              </a:rPr>
              <a:t>a 600°C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6724651" y="9678989"/>
            <a:ext cx="1441450" cy="55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200" b="1">
                <a:solidFill>
                  <a:srgbClr val="FF0000"/>
                </a:solidFill>
                <a:latin typeface="Comic Sans MS" charset="0"/>
              </a:rPr>
              <a:t>P atm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-466724" y="3903662"/>
            <a:ext cx="3781425" cy="1051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it-IT" sz="3200" b="1">
                <a:solidFill>
                  <a:srgbClr val="FF0000"/>
                </a:solidFill>
                <a:latin typeface="Comic Sans MS" charset="0"/>
              </a:rPr>
              <a:t>Valore della Costante</a:t>
            </a:r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 rot="16200000">
            <a:off x="1670843" y="10114757"/>
            <a:ext cx="385763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non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 rot="16200000">
            <a:off x="2629694" y="10114757"/>
            <a:ext cx="385763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non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 rot="16200000">
            <a:off x="3604418" y="10114757"/>
            <a:ext cx="385763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non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204" name="Line 36"/>
          <p:cNvSpPr>
            <a:spLocks noChangeShapeType="1"/>
          </p:cNvSpPr>
          <p:nvPr/>
        </p:nvSpPr>
        <p:spPr bwMode="auto">
          <a:xfrm rot="16200000">
            <a:off x="4550569" y="10114757"/>
            <a:ext cx="385763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non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rot="16200000">
            <a:off x="5537993" y="10114757"/>
            <a:ext cx="385763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non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4368800" y="10317164"/>
            <a:ext cx="1682750" cy="49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FFFF00"/>
                </a:solidFill>
                <a:latin typeface="Comic Sans MS" charset="0"/>
              </a:rPr>
              <a:t>600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3409950" y="10317164"/>
            <a:ext cx="1679575" cy="49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FFFF00"/>
                </a:solidFill>
                <a:latin typeface="Comic Sans MS" charset="0"/>
              </a:rPr>
              <a:t>450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2501900" y="10317164"/>
            <a:ext cx="1682750" cy="49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FFFF00"/>
                </a:solidFill>
                <a:latin typeface="Comic Sans MS" charset="0"/>
              </a:rPr>
              <a:t>300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1555751" y="10317164"/>
            <a:ext cx="1679575" cy="49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FFFF00"/>
                </a:solidFill>
                <a:latin typeface="Comic Sans MS" charset="0"/>
              </a:rPr>
              <a:t>150</a:t>
            </a: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742950" y="10317164"/>
            <a:ext cx="1679575" cy="49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FFFF00"/>
                </a:solidFill>
                <a:latin typeface="Comic Sans MS" charset="0"/>
              </a:rPr>
              <a:t>0</a:t>
            </a:r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5356226" y="10317164"/>
            <a:ext cx="1679575" cy="49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6225" tIns="33112" rIns="66225" bIns="33112">
            <a:spAutoFit/>
          </a:bodyPr>
          <a:lstStyle>
            <a:lvl1pPr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17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635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92188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23975" defTabSz="6635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811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383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955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52775" defTabSz="663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800">
                <a:solidFill>
                  <a:srgbClr val="FFFF00"/>
                </a:solidFill>
                <a:latin typeface="Comic Sans MS" charset="0"/>
              </a:rPr>
              <a:t>750</a:t>
            </a:r>
          </a:p>
        </p:txBody>
      </p:sp>
      <p:sp>
        <p:nvSpPr>
          <p:cNvPr id="7212" name="Line 44"/>
          <p:cNvSpPr>
            <a:spLocks noChangeShapeType="1"/>
          </p:cNvSpPr>
          <p:nvPr/>
        </p:nvSpPr>
        <p:spPr bwMode="auto">
          <a:xfrm flipH="1">
            <a:off x="4953001" y="1765300"/>
            <a:ext cx="63817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213" name="Line 45"/>
          <p:cNvSpPr>
            <a:spLocks noChangeShapeType="1"/>
          </p:cNvSpPr>
          <p:nvPr/>
        </p:nvSpPr>
        <p:spPr bwMode="auto">
          <a:xfrm>
            <a:off x="1233488" y="3000375"/>
            <a:ext cx="2079625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134939" y="131764"/>
            <a:ext cx="7666037" cy="5968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Forme diverse di K e loro relazioni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858963" y="885826"/>
            <a:ext cx="4445403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FF0000"/>
                </a:solidFill>
                <a:latin typeface="Arial" charset="0"/>
              </a:rPr>
              <a:t>a</a:t>
            </a:r>
            <a:r>
              <a:rPr lang="it-IT" sz="3000" b="1">
                <a:solidFill>
                  <a:srgbClr val="FF0000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FF0000"/>
                </a:solidFill>
                <a:latin typeface="Arial" charset="0"/>
              </a:rPr>
              <a:t>  +  b</a:t>
            </a:r>
            <a:r>
              <a:rPr lang="it-IT" sz="3000" b="1">
                <a:solidFill>
                  <a:srgbClr val="FF0000"/>
                </a:solidFill>
                <a:latin typeface="Arial" charset="0"/>
              </a:rPr>
              <a:t>B</a:t>
            </a:r>
            <a:r>
              <a:rPr lang="it-IT" sz="3000">
                <a:solidFill>
                  <a:srgbClr val="FF0000"/>
                </a:solidFill>
                <a:latin typeface="Arial" charset="0"/>
              </a:rPr>
              <a:t>          c</a:t>
            </a:r>
            <a:r>
              <a:rPr lang="it-IT" sz="3000" b="1">
                <a:solidFill>
                  <a:srgbClr val="FF0000"/>
                </a:solidFill>
                <a:latin typeface="Arial" charset="0"/>
              </a:rPr>
              <a:t>C</a:t>
            </a:r>
            <a:r>
              <a:rPr lang="it-IT" sz="3000">
                <a:solidFill>
                  <a:srgbClr val="FF0000"/>
                </a:solidFill>
                <a:latin typeface="Arial" charset="0"/>
              </a:rPr>
              <a:t>  +  d</a:t>
            </a:r>
            <a:r>
              <a:rPr lang="it-IT" sz="3000" b="1">
                <a:solidFill>
                  <a:srgbClr val="FF0000"/>
                </a:solidFill>
                <a:latin typeface="Arial" charset="0"/>
              </a:rPr>
              <a:t>D</a:t>
            </a:r>
            <a:endParaRPr lang="it-IT" sz="30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524001" y="1498601"/>
            <a:ext cx="1409528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d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D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 a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C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524001" y="2000250"/>
            <a:ext cx="128873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a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b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B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1508126" y="2060575"/>
            <a:ext cx="126841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23839" y="1820864"/>
            <a:ext cx="132749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00FF"/>
                </a:solidFill>
                <a:latin typeface="Arial" charset="0"/>
              </a:rPr>
              <a:t>1) K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=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774951" y="1752601"/>
            <a:ext cx="1601888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,  ovvero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876925" y="1498601"/>
            <a:ext cx="148748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[C]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[D]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d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5876925" y="2005015"/>
            <a:ext cx="1459434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[A]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[B]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b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5859464" y="2065338"/>
            <a:ext cx="1270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038727" y="1820864"/>
            <a:ext cx="878533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00FF"/>
                </a:solidFill>
                <a:latin typeface="Arial" charset="0"/>
              </a:rPr>
              <a:t>K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=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1584326" y="2520951"/>
            <a:ext cx="1409528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p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 p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d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D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1584325" y="3027364"/>
            <a:ext cx="128873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p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p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b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B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1566863" y="3087688"/>
            <a:ext cx="126841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284164" y="2838451"/>
            <a:ext cx="134152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00FF"/>
                </a:solidFill>
                <a:latin typeface="Arial" charset="0"/>
              </a:rPr>
              <a:t>2) K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p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=</a:t>
            </a: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4975226" y="1484314"/>
            <a:ext cx="2449513" cy="1200149"/>
          </a:xfrm>
          <a:prstGeom prst="rect">
            <a:avLst/>
          </a:prstGeom>
          <a:noFill/>
          <a:ln w="57150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223839" y="2560638"/>
            <a:ext cx="2851150" cy="1195387"/>
          </a:xfrm>
          <a:prstGeom prst="rect">
            <a:avLst/>
          </a:prstGeom>
          <a:noFill/>
          <a:ln w="57150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204789" y="3800475"/>
            <a:ext cx="878283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00FF"/>
                </a:solidFill>
                <a:latin typeface="Arial" charset="0"/>
              </a:rPr>
              <a:t>p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=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1046163" y="3821114"/>
            <a:ext cx="439524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00FF"/>
                </a:solidFill>
                <a:latin typeface="Arial" charset="0"/>
              </a:rPr>
              <a:t>n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 RT/V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 (per gas ideali)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222251" y="4557714"/>
            <a:ext cx="878283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00FF"/>
                </a:solidFill>
                <a:latin typeface="Arial" charset="0"/>
              </a:rPr>
              <a:t>p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=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089025" y="4270376"/>
            <a:ext cx="524044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>
            <a:off x="1114426" y="4835524"/>
            <a:ext cx="5810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200150" y="4873626"/>
            <a:ext cx="39592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V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1747839" y="4564064"/>
            <a:ext cx="351170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2124075" y="4525964"/>
            <a:ext cx="302472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 RT  =  [A] RT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990601" y="5249864"/>
            <a:ext cx="3061498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(C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RT)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 (C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D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RT)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d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990601" y="5791202"/>
            <a:ext cx="304759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(C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RT)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 (C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B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RT)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b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974725" y="5853113"/>
            <a:ext cx="2971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228600" y="5605465"/>
            <a:ext cx="785672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00FF"/>
                </a:solidFill>
                <a:latin typeface="Arial" charset="0"/>
              </a:rPr>
              <a:t>K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p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3981449" y="5595939"/>
            <a:ext cx="351170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4321176" y="5249864"/>
            <a:ext cx="153726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 C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d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D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4335464" y="5842000"/>
            <a:ext cx="15541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4329113" y="5791202"/>
            <a:ext cx="152336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A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 C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b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B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5929314" y="5572126"/>
            <a:ext cx="26118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•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6122989" y="5514977"/>
            <a:ext cx="1765382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(RT)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c+d-a-b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238125" y="6456364"/>
            <a:ext cx="785672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00FF"/>
                </a:solidFill>
                <a:latin typeface="Arial" charset="0"/>
              </a:rPr>
              <a:t>K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p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1044576" y="6486526"/>
            <a:ext cx="222148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K</a:t>
            </a:r>
            <a:r>
              <a:rPr lang="it-IT" sz="3000" baseline="-25000">
                <a:solidFill>
                  <a:srgbClr val="0000FF"/>
                </a:solidFill>
                <a:latin typeface="Arial" charset="0"/>
              </a:rPr>
              <a:t>c 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(RT)</a:t>
            </a:r>
            <a:r>
              <a:rPr lang="it-IT" sz="3000" baseline="30000">
                <a:solidFill>
                  <a:srgbClr val="0000FF"/>
                </a:solidFill>
                <a:latin typeface="Arial" charset="0"/>
              </a:rPr>
              <a:t>c+d-a-b</a:t>
            </a:r>
            <a:endParaRPr lang="it-IT" sz="3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2424113" y="7029452"/>
            <a:ext cx="3055486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00FF"/>
                </a:solidFill>
                <a:latin typeface="Symbol" charset="0"/>
              </a:rPr>
              <a:t>D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n = c + d - a - b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0" y="7550151"/>
            <a:ext cx="6883532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0000FF"/>
                </a:solidFill>
                <a:latin typeface="Arial" charset="0"/>
              </a:rPr>
              <a:t>(si calcolano </a:t>
            </a:r>
            <a:r>
              <a:rPr lang="it-IT" sz="3000" b="1" u="sng">
                <a:solidFill>
                  <a:srgbClr val="0000FF"/>
                </a:solidFill>
                <a:latin typeface="Arial" charset="0"/>
              </a:rPr>
              <a:t>solo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 le sostanze gassose)</a:t>
            </a:r>
            <a:endParaRPr lang="it-IT" sz="3000" b="1" baseline="300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323850" y="8226425"/>
            <a:ext cx="5013842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0000FF"/>
                </a:solidFill>
                <a:latin typeface="Arial" charset="0"/>
              </a:rPr>
              <a:t>K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p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= K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(RT)</a:t>
            </a:r>
            <a:r>
              <a:rPr lang="it-IT" sz="3000" b="1" baseline="30000">
                <a:solidFill>
                  <a:srgbClr val="0000FF"/>
                </a:solidFill>
                <a:latin typeface="Symbol" charset="0"/>
              </a:rPr>
              <a:t>D</a:t>
            </a:r>
            <a:r>
              <a:rPr lang="it-IT" sz="3000" b="1" baseline="30000">
                <a:solidFill>
                  <a:srgbClr val="0000FF"/>
                </a:solidFill>
                <a:latin typeface="Arial" charset="0"/>
              </a:rPr>
              <a:t>n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;  K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c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= K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p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(RT)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600076" y="8794750"/>
            <a:ext cx="6300788" cy="1840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3000">
                <a:solidFill>
                  <a:srgbClr val="0000FF"/>
                </a:solidFill>
                <a:latin typeface="Arial" charset="0"/>
              </a:rPr>
              <a:t>Se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it-IT" sz="3000" b="1">
                <a:solidFill>
                  <a:srgbClr val="0000FF"/>
                </a:solidFill>
                <a:latin typeface="Symbol" charset="0"/>
              </a:rPr>
              <a:t>D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n = 0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, es:</a:t>
            </a:r>
            <a:endParaRPr lang="it-IT" sz="3000" b="1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it-IT" sz="3000" b="1">
                <a:solidFill>
                  <a:srgbClr val="0000FF"/>
                </a:solidFill>
                <a:latin typeface="Arial" charset="0"/>
              </a:rPr>
              <a:t>CO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(g)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+ H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O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(g)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        CO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2(g)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 +  H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2(g)</a:t>
            </a:r>
            <a:endParaRPr lang="it-IT" sz="3000" b="1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130000"/>
              </a:lnSpc>
            </a:pPr>
            <a:r>
              <a:rPr lang="it-IT" sz="3000">
                <a:solidFill>
                  <a:srgbClr val="0000FF"/>
                </a:solidFill>
                <a:latin typeface="Arial" charset="0"/>
              </a:rPr>
              <a:t>allora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(RT)° = 1 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, per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it-IT" sz="3000">
                <a:solidFill>
                  <a:srgbClr val="0000FF"/>
                </a:solidFill>
                <a:latin typeface="Arial" charset="0"/>
              </a:rPr>
              <a:t>cui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K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p</a:t>
            </a:r>
            <a:r>
              <a:rPr lang="it-IT" sz="3000" b="1">
                <a:solidFill>
                  <a:srgbClr val="0000FF"/>
                </a:solidFill>
                <a:latin typeface="Arial" charset="0"/>
              </a:rPr>
              <a:t> = K</a:t>
            </a:r>
            <a:r>
              <a:rPr lang="it-IT" sz="3000" b="1" baseline="-25000">
                <a:solidFill>
                  <a:srgbClr val="0000FF"/>
                </a:solidFill>
                <a:latin typeface="Arial" charset="0"/>
              </a:rPr>
              <a:t>c</a:t>
            </a:r>
            <a:endParaRPr lang="it-IT" sz="30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35" name="Line 43"/>
          <p:cNvSpPr>
            <a:spLocks noChangeShapeType="1"/>
          </p:cNvSpPr>
          <p:nvPr/>
        </p:nvSpPr>
        <p:spPr bwMode="auto">
          <a:xfrm>
            <a:off x="3675064" y="1119188"/>
            <a:ext cx="7000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 rot="10800000">
            <a:off x="3648075" y="1235074"/>
            <a:ext cx="7000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>
            <a:off x="3025775" y="9723437"/>
            <a:ext cx="70008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 rot="10800000">
            <a:off x="3000376" y="9840913"/>
            <a:ext cx="70008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240" name="Text Box 48"/>
          <p:cNvSpPr txBox="1">
            <a:spLocks noChangeArrowheads="1"/>
          </p:cNvSpPr>
          <p:nvPr/>
        </p:nvSpPr>
        <p:spPr bwMode="auto">
          <a:xfrm>
            <a:off x="5105401" y="8247063"/>
            <a:ext cx="5794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3000" b="1" baseline="30000">
                <a:solidFill>
                  <a:srgbClr val="0000FF"/>
                </a:solidFill>
                <a:latin typeface="Arial" charset="0"/>
              </a:rPr>
              <a:t>-</a:t>
            </a:r>
            <a:r>
              <a:rPr lang="it-IT" sz="3000" b="1" baseline="30000">
                <a:solidFill>
                  <a:srgbClr val="0000FF"/>
                </a:solidFill>
                <a:latin typeface="Symbol" charset="0"/>
              </a:rPr>
              <a:t>D</a:t>
            </a:r>
            <a:r>
              <a:rPr lang="it-IT" sz="3000" b="1" baseline="30000">
                <a:solidFill>
                  <a:srgbClr val="0000FF"/>
                </a:solidFill>
                <a:latin typeface="Arial" charset="0"/>
              </a:rPr>
              <a:t>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55564" y="182563"/>
            <a:ext cx="7832725" cy="5461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993366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latin typeface="Impact"/>
                <a:ea typeface="Impact"/>
                <a:cs typeface="Impact"/>
              </a:rPr>
              <a:t>Variazioni di K con la temperatura Isocora di van't Hoff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00076" y="779464"/>
            <a:ext cx="140595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CC0066"/>
                </a:solidFill>
                <a:latin typeface="Comic Sans MS" charset="0"/>
              </a:rPr>
              <a:t>d (ln K)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77901" y="1354140"/>
            <a:ext cx="613975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CC0066"/>
                </a:solidFill>
                <a:latin typeface="Comic Sans MS" charset="0"/>
              </a:rPr>
              <a:t>dT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584201" y="1336675"/>
            <a:ext cx="1268413" cy="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943101" y="1077914"/>
            <a:ext cx="322805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CC0066"/>
                </a:solidFill>
                <a:latin typeface="Comic Sans MS" charset="0"/>
              </a:rPr>
              <a:t>=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420939" y="779464"/>
            <a:ext cx="81478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CC0066"/>
                </a:solidFill>
                <a:latin typeface="Symbol" charset="0"/>
              </a:rPr>
              <a:t>D</a:t>
            </a:r>
            <a:r>
              <a:rPr lang="it-IT" sz="3000">
                <a:solidFill>
                  <a:srgbClr val="CC0066"/>
                </a:solidFill>
                <a:latin typeface="Comic Sans MS" charset="0"/>
              </a:rPr>
              <a:t>H°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2446338" y="1354140"/>
            <a:ext cx="786298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CC0066"/>
                </a:solidFill>
                <a:latin typeface="Comic Sans MS" charset="0"/>
              </a:rPr>
              <a:t>RT</a:t>
            </a:r>
            <a:r>
              <a:rPr lang="it-IT" sz="3000" baseline="30000">
                <a:solidFill>
                  <a:srgbClr val="CC0066"/>
                </a:solidFill>
                <a:latin typeface="Comic Sans MS" charset="0"/>
              </a:rPr>
              <a:t>2</a:t>
            </a:r>
            <a:endParaRPr lang="it-IT" sz="3000">
              <a:solidFill>
                <a:srgbClr val="CC0066"/>
              </a:solidFill>
              <a:latin typeface="Comic Sans MS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2371726" y="1336675"/>
            <a:ext cx="890588" cy="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265489" y="989014"/>
            <a:ext cx="152242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CC0066"/>
                </a:solidFill>
                <a:latin typeface="Comic Sans MS" charset="0"/>
              </a:rPr>
              <a:t>, ovvero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5046664" y="779464"/>
            <a:ext cx="140595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CC0066"/>
                </a:solidFill>
                <a:latin typeface="Comic Sans MS" charset="0"/>
              </a:rPr>
              <a:t>d (ln K)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5099051" y="1354140"/>
            <a:ext cx="1380787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CC0066"/>
                </a:solidFill>
                <a:latin typeface="Comic Sans MS" charset="0"/>
              </a:rPr>
              <a:t>d (1/T)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5029201" y="1336675"/>
            <a:ext cx="1270000" cy="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6369051" y="1077914"/>
            <a:ext cx="322805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CC0066"/>
                </a:solidFill>
                <a:latin typeface="Comic Sans MS" charset="0"/>
              </a:rPr>
              <a:t>=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808790" y="779464"/>
            <a:ext cx="814789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CC0066"/>
                </a:solidFill>
                <a:latin typeface="Symbol" charset="0"/>
              </a:rPr>
              <a:t>D</a:t>
            </a:r>
            <a:r>
              <a:rPr lang="it-IT" sz="3000">
                <a:solidFill>
                  <a:srgbClr val="CC0066"/>
                </a:solidFill>
                <a:latin typeface="Comic Sans MS" charset="0"/>
              </a:rPr>
              <a:t>H°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7013575" y="1354140"/>
            <a:ext cx="368265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>
                <a:solidFill>
                  <a:srgbClr val="CC0066"/>
                </a:solidFill>
                <a:latin typeface="Comic Sans MS" charset="0"/>
              </a:rPr>
              <a:t>R</a:t>
            </a: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6759576" y="1336675"/>
            <a:ext cx="892175" cy="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38100" y="1717677"/>
            <a:ext cx="8334375" cy="1589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b="1">
                <a:solidFill>
                  <a:srgbClr val="9900FF"/>
                </a:solidFill>
                <a:latin typeface="Comic Sans MS" charset="0"/>
              </a:rPr>
              <a:t>a) Reazioni esotermiche</a:t>
            </a:r>
            <a:endParaRPr lang="it-IT">
              <a:solidFill>
                <a:srgbClr val="9900FF"/>
              </a:solidFill>
              <a:latin typeface="Comic Sans MS" charset="0"/>
            </a:endParaRPr>
          </a:p>
          <a:p>
            <a:pPr>
              <a:lnSpc>
                <a:spcPct val="140000"/>
              </a:lnSpc>
            </a:pPr>
            <a:r>
              <a:rPr lang="it-IT">
                <a:solidFill>
                  <a:srgbClr val="9900FF"/>
                </a:solidFill>
                <a:latin typeface="Symbol" charset="0"/>
              </a:rPr>
              <a:t>   D</a:t>
            </a:r>
            <a:r>
              <a:rPr lang="it-IT">
                <a:solidFill>
                  <a:srgbClr val="9900FF"/>
                </a:solidFill>
                <a:latin typeface="Comic Sans MS" charset="0"/>
              </a:rPr>
              <a:t>H° &lt; 0, allora</a:t>
            </a:r>
          </a:p>
          <a:p>
            <a:pPr>
              <a:lnSpc>
                <a:spcPct val="140000"/>
              </a:lnSpc>
            </a:pPr>
            <a:r>
              <a:rPr lang="it-IT">
                <a:solidFill>
                  <a:srgbClr val="9900FF"/>
                </a:solidFill>
                <a:latin typeface="Comic Sans MS" charset="0"/>
              </a:rPr>
              <a:t>  Nelle reazioni esotermiche, </a:t>
            </a:r>
            <a:r>
              <a:rPr lang="it-IT" b="1" u="sng">
                <a:solidFill>
                  <a:srgbClr val="CC0066"/>
                </a:solidFill>
                <a:latin typeface="Comic Sans MS" charset="0"/>
              </a:rPr>
              <a:t>K DECRESCE</a:t>
            </a:r>
            <a:r>
              <a:rPr lang="it-IT">
                <a:solidFill>
                  <a:srgbClr val="9900FF"/>
                </a:solidFill>
                <a:latin typeface="Comic Sans MS" charset="0"/>
              </a:rPr>
              <a:t> con </a:t>
            </a:r>
            <a:r>
              <a:rPr lang="it-IT" b="1">
                <a:solidFill>
                  <a:srgbClr val="CC0066"/>
                </a:solidFill>
                <a:latin typeface="Comic Sans MS" charset="0"/>
              </a:rPr>
              <a:t>T</a:t>
            </a:r>
            <a:endParaRPr lang="it-IT">
              <a:solidFill>
                <a:srgbClr val="9900FF"/>
              </a:solidFill>
              <a:latin typeface="Comic Sans MS" charset="0"/>
            </a:endParaRP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2789238" y="2208213"/>
            <a:ext cx="1278013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d (ln K)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3114675" y="2625725"/>
            <a:ext cx="565228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dT</a:t>
            </a:r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2743201" y="2651124"/>
            <a:ext cx="1268413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4029075" y="2401889"/>
            <a:ext cx="573343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&lt; 0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1" y="3540127"/>
            <a:ext cx="6989706" cy="1589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b="1">
                <a:solidFill>
                  <a:srgbClr val="9900FF"/>
                </a:solidFill>
                <a:latin typeface="Comic Sans MS" charset="0"/>
              </a:rPr>
              <a:t>b) Reazioni endotermiche</a:t>
            </a:r>
            <a:endParaRPr lang="it-IT">
              <a:solidFill>
                <a:srgbClr val="CC0066"/>
              </a:solidFill>
              <a:latin typeface="Comic Sans MS" charset="0"/>
            </a:endParaRPr>
          </a:p>
          <a:p>
            <a:pPr>
              <a:lnSpc>
                <a:spcPct val="140000"/>
              </a:lnSpc>
            </a:pPr>
            <a:r>
              <a:rPr lang="it-IT">
                <a:solidFill>
                  <a:srgbClr val="9900FF"/>
                </a:solidFill>
                <a:latin typeface="Symbol" charset="0"/>
              </a:rPr>
              <a:t>    D</a:t>
            </a:r>
            <a:r>
              <a:rPr lang="it-IT">
                <a:solidFill>
                  <a:srgbClr val="9900FF"/>
                </a:solidFill>
                <a:latin typeface="Comic Sans MS" charset="0"/>
              </a:rPr>
              <a:t>H° &gt; 0, allora</a:t>
            </a:r>
          </a:p>
          <a:p>
            <a:pPr>
              <a:lnSpc>
                <a:spcPct val="140000"/>
              </a:lnSpc>
            </a:pPr>
            <a:r>
              <a:rPr lang="it-IT">
                <a:solidFill>
                  <a:srgbClr val="9900FF"/>
                </a:solidFill>
                <a:latin typeface="Comic Sans MS" charset="0"/>
              </a:rPr>
              <a:t>   Nelle reazioni endotermiche, </a:t>
            </a:r>
            <a:r>
              <a:rPr lang="it-IT" b="1" u="sng">
                <a:solidFill>
                  <a:srgbClr val="CC0066"/>
                </a:solidFill>
                <a:latin typeface="Comic Sans MS" charset="0"/>
              </a:rPr>
              <a:t>K CRESCE</a:t>
            </a:r>
            <a:r>
              <a:rPr lang="it-IT">
                <a:solidFill>
                  <a:srgbClr val="9900FF"/>
                </a:solidFill>
                <a:latin typeface="Comic Sans MS" charset="0"/>
              </a:rPr>
              <a:t> con </a:t>
            </a:r>
            <a:r>
              <a:rPr lang="it-IT" b="1">
                <a:solidFill>
                  <a:srgbClr val="CC0066"/>
                </a:solidFill>
                <a:latin typeface="Comic Sans MS" charset="0"/>
              </a:rPr>
              <a:t>T</a:t>
            </a:r>
            <a:endParaRPr lang="it-IT">
              <a:solidFill>
                <a:srgbClr val="9900FF"/>
              </a:solidFill>
              <a:latin typeface="Comic Sans MS" charset="0"/>
            </a:endParaRP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2752726" y="3978274"/>
            <a:ext cx="1278013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d (ln K)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3078163" y="4395788"/>
            <a:ext cx="565228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dT</a:t>
            </a:r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2705101" y="4421189"/>
            <a:ext cx="1270000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3992564" y="4171950"/>
            <a:ext cx="573343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&gt; 0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0" y="5272089"/>
            <a:ext cx="9744075" cy="2168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b="1">
                <a:solidFill>
                  <a:srgbClr val="9900FF"/>
                </a:solidFill>
                <a:latin typeface="Comic Sans MS" charset="0"/>
              </a:rPr>
              <a:t>c)	Reazioni termoneturali</a:t>
            </a:r>
            <a:endParaRPr lang="it-IT">
              <a:solidFill>
                <a:srgbClr val="9900FF"/>
              </a:solidFill>
              <a:latin typeface="Comic Sans MS" charset="0"/>
            </a:endParaRPr>
          </a:p>
          <a:p>
            <a:pPr>
              <a:lnSpc>
                <a:spcPct val="140000"/>
              </a:lnSpc>
            </a:pPr>
            <a:r>
              <a:rPr lang="it-IT">
                <a:solidFill>
                  <a:srgbClr val="9900FF"/>
                </a:solidFill>
                <a:latin typeface="Symbol" charset="0"/>
              </a:rPr>
              <a:t>	D</a:t>
            </a:r>
            <a:r>
              <a:rPr lang="it-IT">
                <a:solidFill>
                  <a:srgbClr val="9900FF"/>
                </a:solidFill>
                <a:latin typeface="Comic Sans MS" charset="0"/>
              </a:rPr>
              <a:t>H° = 0, allora</a:t>
            </a:r>
          </a:p>
          <a:p>
            <a:pPr>
              <a:lnSpc>
                <a:spcPct val="140000"/>
              </a:lnSpc>
            </a:pPr>
            <a:r>
              <a:rPr lang="it-IT">
                <a:solidFill>
                  <a:srgbClr val="9900FF"/>
                </a:solidFill>
                <a:latin typeface="Comic Sans MS" charset="0"/>
              </a:rPr>
              <a:t>	Nelle reazioni termoneutrali, </a:t>
            </a:r>
            <a:r>
              <a:rPr lang="it-IT" b="1" u="sng">
                <a:solidFill>
                  <a:srgbClr val="CC0066"/>
                </a:solidFill>
                <a:latin typeface="Comic Sans MS" charset="0"/>
              </a:rPr>
              <a:t>K RESTA COSTANTE</a:t>
            </a:r>
            <a:endParaRPr lang="it-IT" b="1">
              <a:solidFill>
                <a:srgbClr val="CC0066"/>
              </a:solidFill>
              <a:latin typeface="Comic Sans MS" charset="0"/>
            </a:endParaRPr>
          </a:p>
          <a:p>
            <a:pPr>
              <a:lnSpc>
                <a:spcPct val="140000"/>
              </a:lnSpc>
            </a:pPr>
            <a:r>
              <a:rPr lang="it-IT" b="1">
                <a:solidFill>
                  <a:srgbClr val="CC0066"/>
                </a:solidFill>
                <a:latin typeface="Comic Sans MS" charset="0"/>
              </a:rPr>
              <a:t>	</a:t>
            </a:r>
            <a:r>
              <a:rPr lang="it-IT">
                <a:solidFill>
                  <a:srgbClr val="9900FF"/>
                </a:solidFill>
                <a:latin typeface="Comic Sans MS" charset="0"/>
              </a:rPr>
              <a:t>con</a:t>
            </a:r>
            <a:r>
              <a:rPr lang="it-IT" sz="2700">
                <a:solidFill>
                  <a:srgbClr val="9900FF"/>
                </a:solidFill>
                <a:latin typeface="Comic Sans MS" charset="0"/>
              </a:rPr>
              <a:t> </a:t>
            </a:r>
            <a:r>
              <a:rPr lang="it-IT" sz="2700" b="1">
                <a:solidFill>
                  <a:srgbClr val="CC0066"/>
                </a:solidFill>
                <a:latin typeface="Comic Sans MS" charset="0"/>
              </a:rPr>
              <a:t>T</a:t>
            </a:r>
            <a:endParaRPr lang="it-IT" sz="2700">
              <a:solidFill>
                <a:srgbClr val="9900FF"/>
              </a:solidFill>
              <a:latin typeface="Comic Sans MS" charset="0"/>
            </a:endParaRP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2714626" y="5762625"/>
            <a:ext cx="1278013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d (ln K)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3041649" y="6178550"/>
            <a:ext cx="565228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dT</a:t>
            </a:r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2668589" y="6205538"/>
            <a:ext cx="1270000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956051" y="5956299"/>
            <a:ext cx="617976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= 0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2443163" y="7394576"/>
            <a:ext cx="997700" cy="617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sz="2700">
                <a:solidFill>
                  <a:srgbClr val="9900FF"/>
                </a:solidFill>
                <a:latin typeface="Comic Sans MS" charset="0"/>
              </a:rPr>
              <a:t>ln K =</a:t>
            </a: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76200" y="8332789"/>
            <a:ext cx="7924800" cy="801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/>
            <a:r>
              <a:rPr lang="it-IT">
                <a:solidFill>
                  <a:srgbClr val="9900FF"/>
                </a:solidFill>
                <a:latin typeface="Comic Sans MS" charset="0"/>
              </a:rPr>
              <a:t>Se si assume che </a:t>
            </a:r>
            <a:r>
              <a:rPr lang="it-IT">
                <a:solidFill>
                  <a:srgbClr val="9900FF"/>
                </a:solidFill>
                <a:latin typeface="Symbol" charset="0"/>
              </a:rPr>
              <a:t>D</a:t>
            </a:r>
            <a:r>
              <a:rPr lang="it-IT">
                <a:solidFill>
                  <a:srgbClr val="9900FF"/>
                </a:solidFill>
                <a:latin typeface="Comic Sans MS" charset="0"/>
              </a:rPr>
              <a:t>H° sia indipendente da T (ciò che è valido per piccoli intervalli di T)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3822700" y="7353300"/>
            <a:ext cx="745960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Symbol" charset="0"/>
              </a:rPr>
              <a:t>D</a:t>
            </a:r>
            <a:r>
              <a:rPr lang="it-IT" sz="2700">
                <a:solidFill>
                  <a:srgbClr val="9900FF"/>
                </a:solidFill>
                <a:latin typeface="Comic Sans MS" charset="0"/>
              </a:rPr>
              <a:t>H°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4024313" y="7767639"/>
            <a:ext cx="344508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R</a:t>
            </a:r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3792539" y="7793039"/>
            <a:ext cx="782637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4999038" y="7353300"/>
            <a:ext cx="565228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dT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5029200" y="7767639"/>
            <a:ext cx="502729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T</a:t>
            </a:r>
            <a:r>
              <a:rPr lang="it-IT" sz="2700" baseline="30000">
                <a:solidFill>
                  <a:srgbClr val="9900FF"/>
                </a:solidFill>
                <a:latin typeface="Comic Sans MS" charset="0"/>
              </a:rPr>
              <a:t>2</a:t>
            </a:r>
            <a:endParaRPr lang="it-IT" sz="2700">
              <a:solidFill>
                <a:srgbClr val="9900FF"/>
              </a:solidFill>
              <a:latin typeface="Comic Sans MS" charset="0"/>
            </a:endParaRPr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4868864" y="7793039"/>
            <a:ext cx="782637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aphicFrame>
        <p:nvGraphicFramePr>
          <p:cNvPr id="9257" name="Object 41"/>
          <p:cNvGraphicFramePr>
            <a:graphicFrameLocks noChangeAspect="1"/>
          </p:cNvGraphicFramePr>
          <p:nvPr/>
        </p:nvGraphicFramePr>
        <p:xfrm>
          <a:off x="3292476" y="7029450"/>
          <a:ext cx="458788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3" name="Equazione" r:id="rId3" imgW="203040" imgH="279360" progId="Equation.3">
                  <p:embed/>
                </p:oleObj>
              </mc:Choice>
              <mc:Fallback>
                <p:oleObj name="Equazione" r:id="rId3" imgW="203040" imgH="27936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2476" y="7029450"/>
                        <a:ext cx="458788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819150" y="9567862"/>
            <a:ext cx="997700" cy="617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sz="2700">
                <a:solidFill>
                  <a:srgbClr val="9900FF"/>
                </a:solidFill>
                <a:latin typeface="Comic Sans MS" charset="0"/>
              </a:rPr>
              <a:t>ln K =</a:t>
            </a:r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1779589" y="9510713"/>
            <a:ext cx="745960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Symbol" charset="0"/>
              </a:rPr>
              <a:t>D</a:t>
            </a:r>
            <a:r>
              <a:rPr lang="it-IT" sz="2700">
                <a:solidFill>
                  <a:srgbClr val="9900FF"/>
                </a:solidFill>
                <a:latin typeface="Comic Sans MS" charset="0"/>
              </a:rPr>
              <a:t>H°</a:t>
            </a:r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1981200" y="9928226"/>
            <a:ext cx="344508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R</a:t>
            </a:r>
          </a:p>
        </p:txBody>
      </p:sp>
      <p:sp>
        <p:nvSpPr>
          <p:cNvPr id="9261" name="Line 45"/>
          <p:cNvSpPr>
            <a:spLocks noChangeShapeType="1"/>
          </p:cNvSpPr>
          <p:nvPr/>
        </p:nvSpPr>
        <p:spPr bwMode="auto">
          <a:xfrm>
            <a:off x="1751014" y="9953626"/>
            <a:ext cx="781050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aphicFrame>
        <p:nvGraphicFramePr>
          <p:cNvPr id="9262" name="Object 46"/>
          <p:cNvGraphicFramePr>
            <a:graphicFrameLocks noChangeAspect="1"/>
          </p:cNvGraphicFramePr>
          <p:nvPr/>
        </p:nvGraphicFramePr>
        <p:xfrm>
          <a:off x="2420938" y="9202739"/>
          <a:ext cx="457200" cy="1400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4" name="Equazione" r:id="rId5" imgW="203040" imgH="279360" progId="Equation.3">
                  <p:embed/>
                </p:oleObj>
              </mc:Choice>
              <mc:Fallback>
                <p:oleObj name="Equazione" r:id="rId5" imgW="203040" imgH="27936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938" y="9202739"/>
                        <a:ext cx="457200" cy="14001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2947989" y="9510713"/>
            <a:ext cx="565228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dT</a:t>
            </a: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2978150" y="9928226"/>
            <a:ext cx="502729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T</a:t>
            </a:r>
            <a:r>
              <a:rPr lang="it-IT" sz="2700" baseline="30000">
                <a:solidFill>
                  <a:srgbClr val="9900FF"/>
                </a:solidFill>
                <a:latin typeface="Comic Sans MS" charset="0"/>
              </a:rPr>
              <a:t>2</a:t>
            </a:r>
            <a:endParaRPr lang="it-IT" sz="2700">
              <a:solidFill>
                <a:srgbClr val="9900FF"/>
              </a:solidFill>
              <a:latin typeface="Comic Sans MS" charset="0"/>
            </a:endParaRPr>
          </a:p>
        </p:txBody>
      </p:sp>
      <p:sp>
        <p:nvSpPr>
          <p:cNvPr id="9265" name="Line 49"/>
          <p:cNvSpPr>
            <a:spLocks noChangeShapeType="1"/>
          </p:cNvSpPr>
          <p:nvPr/>
        </p:nvSpPr>
        <p:spPr bwMode="auto">
          <a:xfrm>
            <a:off x="2819400" y="9953626"/>
            <a:ext cx="781050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3786188" y="9721849"/>
            <a:ext cx="229968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;</a:t>
            </a: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4538663" y="9567862"/>
            <a:ext cx="997700" cy="617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3905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it-IT" sz="2700">
                <a:solidFill>
                  <a:srgbClr val="9900FF"/>
                </a:solidFill>
                <a:latin typeface="Comic Sans MS" charset="0"/>
              </a:rPr>
              <a:t>ln K =</a:t>
            </a: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5399089" y="9510713"/>
            <a:ext cx="976736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-</a:t>
            </a:r>
            <a:r>
              <a:rPr lang="it-IT" sz="2700">
                <a:solidFill>
                  <a:srgbClr val="9900FF"/>
                </a:solidFill>
                <a:latin typeface="Symbol" charset="0"/>
              </a:rPr>
              <a:t> D</a:t>
            </a:r>
            <a:r>
              <a:rPr lang="it-IT" sz="2700">
                <a:solidFill>
                  <a:srgbClr val="9900FF"/>
                </a:solidFill>
                <a:latin typeface="Comic Sans MS" charset="0"/>
              </a:rPr>
              <a:t>H°</a:t>
            </a:r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5700714" y="9928226"/>
            <a:ext cx="579429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RT</a:t>
            </a:r>
          </a:p>
        </p:txBody>
      </p:sp>
      <p:sp>
        <p:nvSpPr>
          <p:cNvPr id="9270" name="Line 54"/>
          <p:cNvSpPr>
            <a:spLocks noChangeShapeType="1"/>
          </p:cNvSpPr>
          <p:nvPr/>
        </p:nvSpPr>
        <p:spPr bwMode="auto">
          <a:xfrm>
            <a:off x="5468939" y="9953626"/>
            <a:ext cx="782637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6326189" y="9682163"/>
            <a:ext cx="1087982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700">
                <a:solidFill>
                  <a:srgbClr val="9900FF"/>
                </a:solidFill>
                <a:latin typeface="Comic Sans MS" charset="0"/>
              </a:rPr>
              <a:t>+ cost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0" name="Text Box 930"/>
          <p:cNvSpPr txBox="1">
            <a:spLocks noChangeArrowheads="1"/>
          </p:cNvSpPr>
          <p:nvPr/>
        </p:nvSpPr>
        <p:spPr bwMode="auto">
          <a:xfrm>
            <a:off x="227014" y="6265862"/>
            <a:ext cx="75326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2800" b="1">
                <a:solidFill>
                  <a:srgbClr val="006699"/>
                </a:solidFill>
              </a:rPr>
              <a:t>Aggiunta di H</a:t>
            </a:r>
            <a:r>
              <a:rPr lang="it-IT" sz="2800" b="1" baseline="-25000">
                <a:solidFill>
                  <a:srgbClr val="006699"/>
                </a:solidFill>
              </a:rPr>
              <a:t>2</a:t>
            </a:r>
            <a:r>
              <a:rPr lang="it-IT" sz="2800" b="1">
                <a:solidFill>
                  <a:srgbClr val="006699"/>
                </a:solidFill>
              </a:rPr>
              <a:t> o di N</a:t>
            </a:r>
            <a:r>
              <a:rPr lang="it-IT" sz="2800" b="1" baseline="-25000">
                <a:solidFill>
                  <a:srgbClr val="006699"/>
                </a:solidFill>
              </a:rPr>
              <a:t>2</a:t>
            </a:r>
            <a:r>
              <a:rPr lang="it-IT" sz="2800" b="1">
                <a:solidFill>
                  <a:srgbClr val="006699"/>
                </a:solidFill>
              </a:rPr>
              <a:t>:	N</a:t>
            </a:r>
            <a:r>
              <a:rPr lang="it-IT" sz="2800" b="1" baseline="-25000">
                <a:solidFill>
                  <a:srgbClr val="006699"/>
                </a:solidFill>
              </a:rPr>
              <a:t>2 </a:t>
            </a:r>
            <a:r>
              <a:rPr lang="it-IT" sz="2800" b="1">
                <a:solidFill>
                  <a:srgbClr val="006699"/>
                </a:solidFill>
              </a:rPr>
              <a:t>+  3H</a:t>
            </a:r>
            <a:r>
              <a:rPr lang="it-IT" sz="2800" b="1" baseline="-25000">
                <a:solidFill>
                  <a:srgbClr val="006699"/>
                </a:solidFill>
              </a:rPr>
              <a:t>2	</a:t>
            </a:r>
            <a:r>
              <a:rPr lang="it-IT" sz="2800" b="1">
                <a:solidFill>
                  <a:srgbClr val="006699"/>
                </a:solidFill>
              </a:rPr>
              <a:t>	2NH</a:t>
            </a:r>
            <a:r>
              <a:rPr lang="it-IT" sz="2800" b="1" baseline="-25000">
                <a:solidFill>
                  <a:srgbClr val="006699"/>
                </a:solidFill>
              </a:rPr>
              <a:t>3</a:t>
            </a:r>
          </a:p>
        </p:txBody>
      </p:sp>
      <p:sp>
        <p:nvSpPr>
          <p:cNvPr id="11171" name="Text Box 931"/>
          <p:cNvSpPr txBox="1">
            <a:spLocks noChangeArrowheads="1"/>
          </p:cNvSpPr>
          <p:nvPr/>
        </p:nvSpPr>
        <p:spPr bwMode="auto">
          <a:xfrm>
            <a:off x="233364" y="6761164"/>
            <a:ext cx="75326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2800" b="1">
                <a:solidFill>
                  <a:srgbClr val="006699"/>
                </a:solidFill>
              </a:rPr>
              <a:t>Aggiunta di NH</a:t>
            </a:r>
            <a:r>
              <a:rPr lang="it-IT" sz="2800" b="1" baseline="-25000">
                <a:solidFill>
                  <a:srgbClr val="006699"/>
                </a:solidFill>
              </a:rPr>
              <a:t>3</a:t>
            </a:r>
            <a:r>
              <a:rPr lang="it-IT" sz="2800" b="1">
                <a:solidFill>
                  <a:srgbClr val="006699"/>
                </a:solidFill>
              </a:rPr>
              <a:t>:		N</a:t>
            </a:r>
            <a:r>
              <a:rPr lang="it-IT" sz="2800" b="1" baseline="-25000">
                <a:solidFill>
                  <a:srgbClr val="006699"/>
                </a:solidFill>
              </a:rPr>
              <a:t>2 </a:t>
            </a:r>
            <a:r>
              <a:rPr lang="it-IT" sz="2800" b="1">
                <a:solidFill>
                  <a:srgbClr val="006699"/>
                </a:solidFill>
              </a:rPr>
              <a:t>+  3H</a:t>
            </a:r>
            <a:r>
              <a:rPr lang="it-IT" sz="2800" b="1" baseline="-25000">
                <a:solidFill>
                  <a:srgbClr val="006699"/>
                </a:solidFill>
              </a:rPr>
              <a:t>2	</a:t>
            </a:r>
            <a:r>
              <a:rPr lang="it-IT" sz="2800" b="1">
                <a:solidFill>
                  <a:srgbClr val="006699"/>
                </a:solidFill>
              </a:rPr>
              <a:t>	2NH</a:t>
            </a:r>
            <a:r>
              <a:rPr lang="it-IT" sz="2800" b="1" baseline="-25000">
                <a:solidFill>
                  <a:srgbClr val="006699"/>
                </a:solidFill>
              </a:rPr>
              <a:t>3</a:t>
            </a:r>
          </a:p>
        </p:txBody>
      </p:sp>
      <p:sp>
        <p:nvSpPr>
          <p:cNvPr id="11175" name="Text Box 935"/>
          <p:cNvSpPr txBox="1">
            <a:spLocks noChangeArrowheads="1"/>
          </p:cNvSpPr>
          <p:nvPr/>
        </p:nvSpPr>
        <p:spPr bwMode="auto">
          <a:xfrm>
            <a:off x="233364" y="9615487"/>
            <a:ext cx="75326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2800" b="1">
                <a:solidFill>
                  <a:srgbClr val="006699"/>
                </a:solidFill>
              </a:rPr>
              <a:t>Aumento di T:		N</a:t>
            </a:r>
            <a:r>
              <a:rPr lang="it-IT" sz="2800" b="1" baseline="-25000">
                <a:solidFill>
                  <a:srgbClr val="006699"/>
                </a:solidFill>
              </a:rPr>
              <a:t>2 </a:t>
            </a:r>
            <a:r>
              <a:rPr lang="it-IT" sz="2800" b="1">
                <a:solidFill>
                  <a:srgbClr val="006699"/>
                </a:solidFill>
              </a:rPr>
              <a:t>+  3H</a:t>
            </a:r>
            <a:r>
              <a:rPr lang="it-IT" sz="2800" b="1" baseline="-25000">
                <a:solidFill>
                  <a:srgbClr val="006699"/>
                </a:solidFill>
              </a:rPr>
              <a:t>2	</a:t>
            </a:r>
            <a:r>
              <a:rPr lang="it-IT" sz="2800" b="1">
                <a:solidFill>
                  <a:srgbClr val="006699"/>
                </a:solidFill>
              </a:rPr>
              <a:t>	2NH</a:t>
            </a:r>
            <a:r>
              <a:rPr lang="it-IT" sz="2800" b="1" baseline="-25000">
                <a:solidFill>
                  <a:srgbClr val="006699"/>
                </a:solidFill>
              </a:rPr>
              <a:t>3</a:t>
            </a:r>
          </a:p>
        </p:txBody>
      </p:sp>
      <p:sp>
        <p:nvSpPr>
          <p:cNvPr id="11176" name="Text Box 936"/>
          <p:cNvSpPr txBox="1">
            <a:spLocks noChangeArrowheads="1"/>
          </p:cNvSpPr>
          <p:nvPr/>
        </p:nvSpPr>
        <p:spPr bwMode="auto">
          <a:xfrm>
            <a:off x="225425" y="10110788"/>
            <a:ext cx="75326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2800" b="1">
                <a:solidFill>
                  <a:srgbClr val="006699"/>
                </a:solidFill>
              </a:rPr>
              <a:t>Diminuzione di T:	N</a:t>
            </a:r>
            <a:r>
              <a:rPr lang="it-IT" sz="2800" b="1" baseline="-25000">
                <a:solidFill>
                  <a:srgbClr val="006699"/>
                </a:solidFill>
              </a:rPr>
              <a:t>2 </a:t>
            </a:r>
            <a:r>
              <a:rPr lang="it-IT" sz="2800" b="1">
                <a:solidFill>
                  <a:srgbClr val="006699"/>
                </a:solidFill>
              </a:rPr>
              <a:t>+  3H</a:t>
            </a:r>
            <a:r>
              <a:rPr lang="it-IT" sz="2800" b="1" baseline="-25000">
                <a:solidFill>
                  <a:srgbClr val="006699"/>
                </a:solidFill>
              </a:rPr>
              <a:t>2	</a:t>
            </a:r>
            <a:r>
              <a:rPr lang="it-IT" sz="2800" b="1">
                <a:solidFill>
                  <a:srgbClr val="006699"/>
                </a:solidFill>
              </a:rPr>
              <a:t>	2NH</a:t>
            </a:r>
            <a:r>
              <a:rPr lang="it-IT" sz="2800" b="1" baseline="-25000">
                <a:solidFill>
                  <a:srgbClr val="006699"/>
                </a:solidFill>
              </a:rPr>
              <a:t>3</a:t>
            </a:r>
          </a:p>
        </p:txBody>
      </p:sp>
      <p:sp>
        <p:nvSpPr>
          <p:cNvPr id="11173" name="Text Box 933"/>
          <p:cNvSpPr txBox="1">
            <a:spLocks noChangeArrowheads="1"/>
          </p:cNvSpPr>
          <p:nvPr/>
        </p:nvSpPr>
        <p:spPr bwMode="auto">
          <a:xfrm>
            <a:off x="233364" y="7942263"/>
            <a:ext cx="75326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2800" b="1">
                <a:solidFill>
                  <a:srgbClr val="006699"/>
                </a:solidFill>
              </a:rPr>
              <a:t>Aumento di P:		N</a:t>
            </a:r>
            <a:r>
              <a:rPr lang="it-IT" sz="2800" b="1" baseline="-25000">
                <a:solidFill>
                  <a:srgbClr val="006699"/>
                </a:solidFill>
              </a:rPr>
              <a:t>2 </a:t>
            </a:r>
            <a:r>
              <a:rPr lang="it-IT" sz="2800" b="1">
                <a:solidFill>
                  <a:srgbClr val="006699"/>
                </a:solidFill>
              </a:rPr>
              <a:t>+  3H</a:t>
            </a:r>
            <a:r>
              <a:rPr lang="it-IT" sz="2800" b="1" baseline="-25000">
                <a:solidFill>
                  <a:srgbClr val="006699"/>
                </a:solidFill>
              </a:rPr>
              <a:t>2	</a:t>
            </a:r>
            <a:r>
              <a:rPr lang="it-IT" sz="2800" b="1">
                <a:solidFill>
                  <a:srgbClr val="006699"/>
                </a:solidFill>
              </a:rPr>
              <a:t>	2NH</a:t>
            </a:r>
            <a:r>
              <a:rPr lang="it-IT" sz="2800" b="1" baseline="-25000">
                <a:solidFill>
                  <a:srgbClr val="006699"/>
                </a:solidFill>
              </a:rPr>
              <a:t>3</a:t>
            </a:r>
          </a:p>
        </p:txBody>
      </p:sp>
      <p:sp>
        <p:nvSpPr>
          <p:cNvPr id="11174" name="Text Box 934"/>
          <p:cNvSpPr txBox="1">
            <a:spLocks noChangeArrowheads="1"/>
          </p:cNvSpPr>
          <p:nvPr/>
        </p:nvSpPr>
        <p:spPr bwMode="auto">
          <a:xfrm>
            <a:off x="233364" y="8429625"/>
            <a:ext cx="75326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sz="2800" b="1">
                <a:solidFill>
                  <a:srgbClr val="006699"/>
                </a:solidFill>
              </a:rPr>
              <a:t>Diminuzione di P:	N</a:t>
            </a:r>
            <a:r>
              <a:rPr lang="it-IT" sz="2800" b="1" baseline="-25000">
                <a:solidFill>
                  <a:srgbClr val="006699"/>
                </a:solidFill>
              </a:rPr>
              <a:t>2 </a:t>
            </a:r>
            <a:r>
              <a:rPr lang="it-IT" sz="2800" b="1">
                <a:solidFill>
                  <a:srgbClr val="006699"/>
                </a:solidFill>
              </a:rPr>
              <a:t>+  3H</a:t>
            </a:r>
            <a:r>
              <a:rPr lang="it-IT" sz="2800" b="1" baseline="-25000">
                <a:solidFill>
                  <a:srgbClr val="006699"/>
                </a:solidFill>
              </a:rPr>
              <a:t>2	</a:t>
            </a:r>
            <a:r>
              <a:rPr lang="it-IT" sz="2800" b="1">
                <a:solidFill>
                  <a:srgbClr val="006699"/>
                </a:solidFill>
              </a:rPr>
              <a:t>	2NH</a:t>
            </a:r>
            <a:r>
              <a:rPr lang="it-IT" sz="2800" b="1" baseline="-25000">
                <a:solidFill>
                  <a:srgbClr val="006699"/>
                </a:solidFill>
              </a:rPr>
              <a:t>3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565276" y="1128715"/>
            <a:ext cx="25931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N</a:t>
            </a:r>
            <a:endParaRPr lang="it-IT" sz="170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806575" y="1347789"/>
            <a:ext cx="30558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1300" b="1">
                <a:solidFill>
                  <a:srgbClr val="FF0066"/>
                </a:solidFill>
                <a:latin typeface="Arial" charset="0"/>
              </a:rPr>
              <a:t>2(g)</a:t>
            </a:r>
            <a:endParaRPr lang="it-IT" sz="170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119313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09800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300289" y="1128715"/>
            <a:ext cx="20969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+ </a:t>
            </a:r>
            <a:endParaRPr lang="it-IT" sz="1700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590801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2679701" y="1128715"/>
            <a:ext cx="45901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3H</a:t>
            </a:r>
            <a:endParaRPr lang="it-IT" sz="1700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138488" y="1347789"/>
            <a:ext cx="30558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1300" b="1">
                <a:solidFill>
                  <a:srgbClr val="FF0066"/>
                </a:solidFill>
                <a:latin typeface="Arial" charset="0"/>
              </a:rPr>
              <a:t>2(g)</a:t>
            </a:r>
            <a:endParaRPr lang="it-IT" sz="1700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425825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3516314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3605214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3694114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3786188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3873501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3962401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052888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143375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233863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4322763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4410075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4502151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4591051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4679951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4770439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4859339" y="1128715"/>
            <a:ext cx="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4949826" y="1128715"/>
            <a:ext cx="71832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800" b="1">
                <a:solidFill>
                  <a:srgbClr val="FF0066"/>
                </a:solidFill>
                <a:latin typeface="Arial" charset="0"/>
              </a:rPr>
              <a:t>2NH</a:t>
            </a:r>
            <a:endParaRPr lang="it-IT" sz="1700"/>
          </a:p>
        </p:txBody>
      </p:sp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5686425" y="1335088"/>
            <a:ext cx="30558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1300" b="1">
                <a:solidFill>
                  <a:srgbClr val="FF0066"/>
                </a:solidFill>
                <a:latin typeface="Arial" charset="0"/>
              </a:rPr>
              <a:t>3(g)</a:t>
            </a:r>
            <a:endParaRPr lang="it-IT" sz="1700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>
            <a:off x="3970339" y="1347789"/>
            <a:ext cx="820737" cy="0"/>
          </a:xfrm>
          <a:prstGeom prst="line">
            <a:avLst/>
          </a:prstGeom>
          <a:noFill/>
          <a:ln w="46038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71" name="Freeform 31"/>
          <p:cNvSpPr>
            <a:spLocks/>
          </p:cNvSpPr>
          <p:nvPr/>
        </p:nvSpPr>
        <p:spPr bwMode="auto">
          <a:xfrm>
            <a:off x="4729164" y="1317627"/>
            <a:ext cx="61912" cy="60324"/>
          </a:xfrm>
          <a:custGeom>
            <a:avLst/>
            <a:gdLst>
              <a:gd name="T0" fmla="*/ 0 w 118"/>
              <a:gd name="T1" fmla="*/ 0 h 114"/>
              <a:gd name="T2" fmla="*/ 118 w 118"/>
              <a:gd name="T3" fmla="*/ 57 h 114"/>
              <a:gd name="T4" fmla="*/ 1 w 118"/>
              <a:gd name="T5" fmla="*/ 114 h 114"/>
              <a:gd name="T6" fmla="*/ 0 w 118"/>
              <a:gd name="T7" fmla="*/ 0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8" h="114">
                <a:moveTo>
                  <a:pt x="0" y="0"/>
                </a:moveTo>
                <a:lnTo>
                  <a:pt x="118" y="57"/>
                </a:lnTo>
                <a:lnTo>
                  <a:pt x="1" y="114"/>
                </a:lnTo>
                <a:lnTo>
                  <a:pt x="0" y="0"/>
                </a:lnTo>
                <a:close/>
              </a:path>
            </a:pathLst>
          </a:custGeom>
          <a:solidFill>
            <a:srgbClr val="FF0066"/>
          </a:solidFill>
          <a:ln w="46038">
            <a:solidFill>
              <a:srgbClr val="FF00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 flipH="1">
            <a:off x="3981450" y="1433512"/>
            <a:ext cx="822325" cy="0"/>
          </a:xfrm>
          <a:prstGeom prst="line">
            <a:avLst/>
          </a:prstGeom>
          <a:noFill/>
          <a:ln w="46038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73" name="Freeform 33"/>
          <p:cNvSpPr>
            <a:spLocks/>
          </p:cNvSpPr>
          <p:nvPr/>
        </p:nvSpPr>
        <p:spPr bwMode="auto">
          <a:xfrm>
            <a:off x="3981451" y="1403350"/>
            <a:ext cx="61913" cy="61912"/>
          </a:xfrm>
          <a:custGeom>
            <a:avLst/>
            <a:gdLst>
              <a:gd name="T0" fmla="*/ 114 w 114"/>
              <a:gd name="T1" fmla="*/ 113 h 113"/>
              <a:gd name="T2" fmla="*/ 0 w 114"/>
              <a:gd name="T3" fmla="*/ 56 h 113"/>
              <a:gd name="T4" fmla="*/ 114 w 114"/>
              <a:gd name="T5" fmla="*/ 0 h 113"/>
              <a:gd name="T6" fmla="*/ 114 w 114"/>
              <a:gd name="T7" fmla="*/ 113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4" h="113">
                <a:moveTo>
                  <a:pt x="114" y="113"/>
                </a:moveTo>
                <a:lnTo>
                  <a:pt x="0" y="56"/>
                </a:lnTo>
                <a:lnTo>
                  <a:pt x="114" y="0"/>
                </a:lnTo>
                <a:lnTo>
                  <a:pt x="114" y="113"/>
                </a:lnTo>
                <a:close/>
              </a:path>
            </a:pathLst>
          </a:custGeom>
          <a:solidFill>
            <a:srgbClr val="FF0066"/>
          </a:solidFill>
          <a:ln w="46038">
            <a:solidFill>
              <a:srgbClr val="FF00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280" name="Rectangle 40"/>
          <p:cNvSpPr>
            <a:spLocks noChangeArrowheads="1"/>
          </p:cNvSpPr>
          <p:nvPr/>
        </p:nvSpPr>
        <p:spPr bwMode="auto">
          <a:xfrm>
            <a:off x="3995739" y="2039939"/>
            <a:ext cx="23094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700" b="1">
                <a:solidFill>
                  <a:srgbClr val="3366CC"/>
                </a:solidFill>
                <a:latin typeface="Arial" charset="0"/>
              </a:rPr>
              <a:t>P</a:t>
            </a:r>
            <a:endParaRPr lang="it-IT" sz="1700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>
            <a:off x="3905250" y="2284413"/>
            <a:ext cx="0" cy="633412"/>
          </a:xfrm>
          <a:prstGeom prst="line">
            <a:avLst/>
          </a:prstGeom>
          <a:noFill/>
          <a:ln w="746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82" name="Freeform 42"/>
          <p:cNvSpPr>
            <a:spLocks/>
          </p:cNvSpPr>
          <p:nvPr/>
        </p:nvSpPr>
        <p:spPr bwMode="auto">
          <a:xfrm>
            <a:off x="4826000" y="2881313"/>
            <a:ext cx="0" cy="292101"/>
          </a:xfrm>
          <a:custGeom>
            <a:avLst/>
            <a:gdLst>
              <a:gd name="T0" fmla="*/ 0 w 2"/>
              <a:gd name="T1" fmla="*/ 0 h 541"/>
              <a:gd name="T2" fmla="*/ 0 w 2"/>
              <a:gd name="T3" fmla="*/ 541 h 541"/>
              <a:gd name="T4" fmla="*/ 0 w 2"/>
              <a:gd name="T5" fmla="*/ 541 h 541"/>
              <a:gd name="T6" fmla="*/ 2 w 2"/>
              <a:gd name="T7" fmla="*/ 0 h 541"/>
              <a:gd name="T8" fmla="*/ 0 w 2"/>
              <a:gd name="T9" fmla="*/ 0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541">
                <a:moveTo>
                  <a:pt x="0" y="0"/>
                </a:moveTo>
                <a:lnTo>
                  <a:pt x="0" y="541"/>
                </a:lnTo>
                <a:lnTo>
                  <a:pt x="0" y="541"/>
                </a:lnTo>
                <a:lnTo>
                  <a:pt x="2" y="0"/>
                </a:lnTo>
                <a:lnTo>
                  <a:pt x="0" y="0"/>
                </a:lnTo>
                <a:close/>
              </a:path>
            </a:pathLst>
          </a:custGeom>
          <a:solidFill>
            <a:srgbClr val="66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83" name="Freeform 43"/>
          <p:cNvSpPr>
            <a:spLocks/>
          </p:cNvSpPr>
          <p:nvPr/>
        </p:nvSpPr>
        <p:spPr bwMode="auto">
          <a:xfrm>
            <a:off x="4768850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66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84" name="Freeform 44"/>
          <p:cNvSpPr>
            <a:spLocks/>
          </p:cNvSpPr>
          <p:nvPr/>
        </p:nvSpPr>
        <p:spPr bwMode="auto">
          <a:xfrm>
            <a:off x="4711701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6E0E3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85" name="Freeform 45"/>
          <p:cNvSpPr>
            <a:spLocks/>
          </p:cNvSpPr>
          <p:nvPr/>
        </p:nvSpPr>
        <p:spPr bwMode="auto">
          <a:xfrm>
            <a:off x="4654551" y="2881313"/>
            <a:ext cx="58738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761C4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86" name="Freeform 46"/>
          <p:cNvSpPr>
            <a:spLocks/>
          </p:cNvSpPr>
          <p:nvPr/>
        </p:nvSpPr>
        <p:spPr bwMode="auto">
          <a:xfrm>
            <a:off x="4595814" y="2881313"/>
            <a:ext cx="60325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2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2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7E2A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87" name="Freeform 47"/>
          <p:cNvSpPr>
            <a:spLocks/>
          </p:cNvSpPr>
          <p:nvPr/>
        </p:nvSpPr>
        <p:spPr bwMode="auto">
          <a:xfrm>
            <a:off x="4538664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8638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88" name="Freeform 48"/>
          <p:cNvSpPr>
            <a:spLocks/>
          </p:cNvSpPr>
          <p:nvPr/>
        </p:nvSpPr>
        <p:spPr bwMode="auto">
          <a:xfrm>
            <a:off x="4484688" y="2881313"/>
            <a:ext cx="57150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2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2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8E466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89" name="Freeform 49"/>
          <p:cNvSpPr>
            <a:spLocks/>
          </p:cNvSpPr>
          <p:nvPr/>
        </p:nvSpPr>
        <p:spPr bwMode="auto">
          <a:xfrm>
            <a:off x="4425951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9654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0" name="Freeform 50"/>
          <p:cNvSpPr>
            <a:spLocks/>
          </p:cNvSpPr>
          <p:nvPr/>
        </p:nvSpPr>
        <p:spPr bwMode="auto">
          <a:xfrm>
            <a:off x="4368801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9E62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1" name="Freeform 51"/>
          <p:cNvSpPr>
            <a:spLocks/>
          </p:cNvSpPr>
          <p:nvPr/>
        </p:nvSpPr>
        <p:spPr bwMode="auto">
          <a:xfrm>
            <a:off x="4311650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A670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2" name="Freeform 52"/>
          <p:cNvSpPr>
            <a:spLocks/>
          </p:cNvSpPr>
          <p:nvPr/>
        </p:nvSpPr>
        <p:spPr bwMode="auto">
          <a:xfrm>
            <a:off x="4254501" y="2881313"/>
            <a:ext cx="58738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AE7E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3" name="Freeform 53"/>
          <p:cNvSpPr>
            <a:spLocks/>
          </p:cNvSpPr>
          <p:nvPr/>
        </p:nvSpPr>
        <p:spPr bwMode="auto">
          <a:xfrm>
            <a:off x="4198938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B68C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4" name="Freeform 54"/>
          <p:cNvSpPr>
            <a:spLocks/>
          </p:cNvSpPr>
          <p:nvPr/>
        </p:nvSpPr>
        <p:spPr bwMode="auto">
          <a:xfrm>
            <a:off x="4138614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1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1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BE9A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5" name="Freeform 55"/>
          <p:cNvSpPr>
            <a:spLocks/>
          </p:cNvSpPr>
          <p:nvPr/>
        </p:nvSpPr>
        <p:spPr bwMode="auto">
          <a:xfrm>
            <a:off x="4081464" y="2881313"/>
            <a:ext cx="60325" cy="292101"/>
          </a:xfrm>
          <a:custGeom>
            <a:avLst/>
            <a:gdLst>
              <a:gd name="T0" fmla="*/ 111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1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1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C6A8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6" name="Freeform 56"/>
          <p:cNvSpPr>
            <a:spLocks/>
          </p:cNvSpPr>
          <p:nvPr/>
        </p:nvSpPr>
        <p:spPr bwMode="auto">
          <a:xfrm>
            <a:off x="4025901" y="2881313"/>
            <a:ext cx="58738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CEB6C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7" name="Freeform 57"/>
          <p:cNvSpPr>
            <a:spLocks/>
          </p:cNvSpPr>
          <p:nvPr/>
        </p:nvSpPr>
        <p:spPr bwMode="auto">
          <a:xfrm>
            <a:off x="3968751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D6C4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8" name="Freeform 58"/>
          <p:cNvSpPr>
            <a:spLocks/>
          </p:cNvSpPr>
          <p:nvPr/>
        </p:nvSpPr>
        <p:spPr bwMode="auto">
          <a:xfrm>
            <a:off x="3911600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DED2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9" name="Freeform 59"/>
          <p:cNvSpPr>
            <a:spLocks/>
          </p:cNvSpPr>
          <p:nvPr/>
        </p:nvSpPr>
        <p:spPr bwMode="auto">
          <a:xfrm>
            <a:off x="3854451" y="2881313"/>
            <a:ext cx="58738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E6E0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0" name="Freeform 60"/>
          <p:cNvSpPr>
            <a:spLocks/>
          </p:cNvSpPr>
          <p:nvPr/>
        </p:nvSpPr>
        <p:spPr bwMode="auto">
          <a:xfrm>
            <a:off x="3795714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1" name="Freeform 61"/>
          <p:cNvSpPr>
            <a:spLocks/>
          </p:cNvSpPr>
          <p:nvPr/>
        </p:nvSpPr>
        <p:spPr bwMode="auto">
          <a:xfrm>
            <a:off x="3738564" y="2881313"/>
            <a:ext cx="60325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2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2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E2DC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2" name="Freeform 62"/>
          <p:cNvSpPr>
            <a:spLocks/>
          </p:cNvSpPr>
          <p:nvPr/>
        </p:nvSpPr>
        <p:spPr bwMode="auto">
          <a:xfrm>
            <a:off x="3681414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DACE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3" name="Freeform 63"/>
          <p:cNvSpPr>
            <a:spLocks/>
          </p:cNvSpPr>
          <p:nvPr/>
        </p:nvSpPr>
        <p:spPr bwMode="auto">
          <a:xfrm>
            <a:off x="3625851" y="2881313"/>
            <a:ext cx="58738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2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2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D2C0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4" name="Freeform 64"/>
          <p:cNvSpPr>
            <a:spLocks/>
          </p:cNvSpPr>
          <p:nvPr/>
        </p:nvSpPr>
        <p:spPr bwMode="auto">
          <a:xfrm>
            <a:off x="3568701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CAB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5" name="Freeform 65"/>
          <p:cNvSpPr>
            <a:spLocks/>
          </p:cNvSpPr>
          <p:nvPr/>
        </p:nvSpPr>
        <p:spPr bwMode="auto">
          <a:xfrm>
            <a:off x="3511551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C2A4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6" name="Freeform 66"/>
          <p:cNvSpPr>
            <a:spLocks/>
          </p:cNvSpPr>
          <p:nvPr/>
        </p:nvSpPr>
        <p:spPr bwMode="auto">
          <a:xfrm>
            <a:off x="3454400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BA9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7" name="Freeform 67"/>
          <p:cNvSpPr>
            <a:spLocks/>
          </p:cNvSpPr>
          <p:nvPr/>
        </p:nvSpPr>
        <p:spPr bwMode="auto">
          <a:xfrm>
            <a:off x="3395664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B288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8" name="Freeform 68"/>
          <p:cNvSpPr>
            <a:spLocks/>
          </p:cNvSpPr>
          <p:nvPr/>
        </p:nvSpPr>
        <p:spPr bwMode="auto">
          <a:xfrm>
            <a:off x="3341688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AA7A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9" name="Freeform 69"/>
          <p:cNvSpPr>
            <a:spLocks/>
          </p:cNvSpPr>
          <p:nvPr/>
        </p:nvSpPr>
        <p:spPr bwMode="auto">
          <a:xfrm>
            <a:off x="3281364" y="2881313"/>
            <a:ext cx="61912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A26C8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10" name="Freeform 70"/>
          <p:cNvSpPr>
            <a:spLocks/>
          </p:cNvSpPr>
          <p:nvPr/>
        </p:nvSpPr>
        <p:spPr bwMode="auto">
          <a:xfrm>
            <a:off x="3225801" y="2881313"/>
            <a:ext cx="58738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9A5E7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11" name="Freeform 71"/>
          <p:cNvSpPr>
            <a:spLocks/>
          </p:cNvSpPr>
          <p:nvPr/>
        </p:nvSpPr>
        <p:spPr bwMode="auto">
          <a:xfrm>
            <a:off x="3168650" y="2881313"/>
            <a:ext cx="57150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1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1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9250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12" name="Freeform 72"/>
          <p:cNvSpPr>
            <a:spLocks/>
          </p:cNvSpPr>
          <p:nvPr/>
        </p:nvSpPr>
        <p:spPr bwMode="auto">
          <a:xfrm>
            <a:off x="3111501" y="2881313"/>
            <a:ext cx="60325" cy="292101"/>
          </a:xfrm>
          <a:custGeom>
            <a:avLst/>
            <a:gdLst>
              <a:gd name="T0" fmla="*/ 111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1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1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8A42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13" name="Freeform 73"/>
          <p:cNvSpPr>
            <a:spLocks/>
          </p:cNvSpPr>
          <p:nvPr/>
        </p:nvSpPr>
        <p:spPr bwMode="auto">
          <a:xfrm>
            <a:off x="3054350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8234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14" name="Freeform 74"/>
          <p:cNvSpPr>
            <a:spLocks/>
          </p:cNvSpPr>
          <p:nvPr/>
        </p:nvSpPr>
        <p:spPr bwMode="auto">
          <a:xfrm>
            <a:off x="2995614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7A26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15" name="Freeform 75"/>
          <p:cNvSpPr>
            <a:spLocks/>
          </p:cNvSpPr>
          <p:nvPr/>
        </p:nvSpPr>
        <p:spPr bwMode="auto">
          <a:xfrm>
            <a:off x="2938464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72184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16" name="Freeform 76"/>
          <p:cNvSpPr>
            <a:spLocks/>
          </p:cNvSpPr>
          <p:nvPr/>
        </p:nvSpPr>
        <p:spPr bwMode="auto">
          <a:xfrm>
            <a:off x="2881314" y="2881313"/>
            <a:ext cx="60325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2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2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6A0A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17" name="Freeform 77"/>
          <p:cNvSpPr>
            <a:spLocks/>
          </p:cNvSpPr>
          <p:nvPr/>
        </p:nvSpPr>
        <p:spPr bwMode="auto">
          <a:xfrm>
            <a:off x="2881314" y="2881313"/>
            <a:ext cx="60325" cy="292101"/>
          </a:xfrm>
          <a:custGeom>
            <a:avLst/>
            <a:gdLst>
              <a:gd name="T0" fmla="*/ 110 w 110"/>
              <a:gd name="T1" fmla="*/ 0 h 541"/>
              <a:gd name="T2" fmla="*/ 110 w 110"/>
              <a:gd name="T3" fmla="*/ 541 h 541"/>
              <a:gd name="T4" fmla="*/ 0 w 110"/>
              <a:gd name="T5" fmla="*/ 541 h 541"/>
              <a:gd name="T6" fmla="*/ 2 w 110"/>
              <a:gd name="T7" fmla="*/ 0 h 541"/>
              <a:gd name="T8" fmla="*/ 110 w 110"/>
              <a:gd name="T9" fmla="*/ 0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10" y="0"/>
                </a:moveTo>
                <a:lnTo>
                  <a:pt x="110" y="541"/>
                </a:lnTo>
                <a:lnTo>
                  <a:pt x="0" y="541"/>
                </a:lnTo>
                <a:lnTo>
                  <a:pt x="2" y="0"/>
                </a:lnTo>
                <a:lnTo>
                  <a:pt x="110" y="0"/>
                </a:lnTo>
                <a:close/>
              </a:path>
            </a:pathLst>
          </a:custGeom>
          <a:solidFill>
            <a:srgbClr val="6A0A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18" name="Freeform 78"/>
          <p:cNvSpPr>
            <a:spLocks/>
          </p:cNvSpPr>
          <p:nvPr/>
        </p:nvSpPr>
        <p:spPr bwMode="auto">
          <a:xfrm>
            <a:off x="2941639" y="2881313"/>
            <a:ext cx="1884362" cy="292101"/>
          </a:xfrm>
          <a:custGeom>
            <a:avLst/>
            <a:gdLst>
              <a:gd name="T0" fmla="*/ 3457 w 3620"/>
              <a:gd name="T1" fmla="*/ 0 h 541"/>
              <a:gd name="T2" fmla="*/ 3482 w 3620"/>
              <a:gd name="T3" fmla="*/ 2 h 541"/>
              <a:gd name="T4" fmla="*/ 3507 w 3620"/>
              <a:gd name="T5" fmla="*/ 7 h 541"/>
              <a:gd name="T6" fmla="*/ 3531 w 3620"/>
              <a:gd name="T7" fmla="*/ 17 h 541"/>
              <a:gd name="T8" fmla="*/ 3552 w 3620"/>
              <a:gd name="T9" fmla="*/ 30 h 541"/>
              <a:gd name="T10" fmla="*/ 3571 w 3620"/>
              <a:gd name="T11" fmla="*/ 47 h 541"/>
              <a:gd name="T12" fmla="*/ 3589 w 3620"/>
              <a:gd name="T13" fmla="*/ 66 h 541"/>
              <a:gd name="T14" fmla="*/ 3602 w 3620"/>
              <a:gd name="T15" fmla="*/ 87 h 541"/>
              <a:gd name="T16" fmla="*/ 3612 w 3620"/>
              <a:gd name="T17" fmla="*/ 109 h 541"/>
              <a:gd name="T18" fmla="*/ 3618 w 3620"/>
              <a:gd name="T19" fmla="*/ 134 h 541"/>
              <a:gd name="T20" fmla="*/ 3620 w 3620"/>
              <a:gd name="T21" fmla="*/ 158 h 541"/>
              <a:gd name="T22" fmla="*/ 3620 w 3620"/>
              <a:gd name="T23" fmla="*/ 383 h 541"/>
              <a:gd name="T24" fmla="*/ 3618 w 3620"/>
              <a:gd name="T25" fmla="*/ 407 h 541"/>
              <a:gd name="T26" fmla="*/ 3612 w 3620"/>
              <a:gd name="T27" fmla="*/ 432 h 541"/>
              <a:gd name="T28" fmla="*/ 3602 w 3620"/>
              <a:gd name="T29" fmla="*/ 454 h 541"/>
              <a:gd name="T30" fmla="*/ 3589 w 3620"/>
              <a:gd name="T31" fmla="*/ 475 h 541"/>
              <a:gd name="T32" fmla="*/ 3571 w 3620"/>
              <a:gd name="T33" fmla="*/ 494 h 541"/>
              <a:gd name="T34" fmla="*/ 3552 w 3620"/>
              <a:gd name="T35" fmla="*/ 511 h 541"/>
              <a:gd name="T36" fmla="*/ 3531 w 3620"/>
              <a:gd name="T37" fmla="*/ 524 h 541"/>
              <a:gd name="T38" fmla="*/ 3507 w 3620"/>
              <a:gd name="T39" fmla="*/ 533 h 541"/>
              <a:gd name="T40" fmla="*/ 3482 w 3620"/>
              <a:gd name="T41" fmla="*/ 539 h 541"/>
              <a:gd name="T42" fmla="*/ 3457 w 3620"/>
              <a:gd name="T43" fmla="*/ 541 h 541"/>
              <a:gd name="T44" fmla="*/ 163 w 3620"/>
              <a:gd name="T45" fmla="*/ 541 h 541"/>
              <a:gd name="T46" fmla="*/ 138 w 3620"/>
              <a:gd name="T47" fmla="*/ 539 h 541"/>
              <a:gd name="T48" fmla="*/ 113 w 3620"/>
              <a:gd name="T49" fmla="*/ 533 h 541"/>
              <a:gd name="T50" fmla="*/ 90 w 3620"/>
              <a:gd name="T51" fmla="*/ 524 h 541"/>
              <a:gd name="T52" fmla="*/ 68 w 3620"/>
              <a:gd name="T53" fmla="*/ 511 h 541"/>
              <a:gd name="T54" fmla="*/ 49 w 3620"/>
              <a:gd name="T55" fmla="*/ 494 h 541"/>
              <a:gd name="T56" fmla="*/ 31 w 3620"/>
              <a:gd name="T57" fmla="*/ 475 h 541"/>
              <a:gd name="T58" fmla="*/ 18 w 3620"/>
              <a:gd name="T59" fmla="*/ 454 h 541"/>
              <a:gd name="T60" fmla="*/ 8 w 3620"/>
              <a:gd name="T61" fmla="*/ 432 h 541"/>
              <a:gd name="T62" fmla="*/ 2 w 3620"/>
              <a:gd name="T63" fmla="*/ 407 h 541"/>
              <a:gd name="T64" fmla="*/ 0 w 3620"/>
              <a:gd name="T65" fmla="*/ 383 h 541"/>
              <a:gd name="T66" fmla="*/ 0 w 3620"/>
              <a:gd name="T67" fmla="*/ 158 h 541"/>
              <a:gd name="T68" fmla="*/ 2 w 3620"/>
              <a:gd name="T69" fmla="*/ 134 h 541"/>
              <a:gd name="T70" fmla="*/ 8 w 3620"/>
              <a:gd name="T71" fmla="*/ 109 h 541"/>
              <a:gd name="T72" fmla="*/ 18 w 3620"/>
              <a:gd name="T73" fmla="*/ 87 h 541"/>
              <a:gd name="T74" fmla="*/ 31 w 3620"/>
              <a:gd name="T75" fmla="*/ 66 h 541"/>
              <a:gd name="T76" fmla="*/ 49 w 3620"/>
              <a:gd name="T77" fmla="*/ 47 h 541"/>
              <a:gd name="T78" fmla="*/ 68 w 3620"/>
              <a:gd name="T79" fmla="*/ 30 h 541"/>
              <a:gd name="T80" fmla="*/ 90 w 3620"/>
              <a:gd name="T81" fmla="*/ 17 h 541"/>
              <a:gd name="T82" fmla="*/ 113 w 3620"/>
              <a:gd name="T83" fmla="*/ 7 h 541"/>
              <a:gd name="T84" fmla="*/ 138 w 3620"/>
              <a:gd name="T85" fmla="*/ 2 h 541"/>
              <a:gd name="T86" fmla="*/ 163 w 3620"/>
              <a:gd name="T87" fmla="*/ 0 h 541"/>
              <a:gd name="T88" fmla="*/ 3457 w 3620"/>
              <a:gd name="T89" fmla="*/ 0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620" h="541">
                <a:moveTo>
                  <a:pt x="3457" y="0"/>
                </a:moveTo>
                <a:lnTo>
                  <a:pt x="3482" y="2"/>
                </a:lnTo>
                <a:lnTo>
                  <a:pt x="3507" y="7"/>
                </a:lnTo>
                <a:lnTo>
                  <a:pt x="3531" y="17"/>
                </a:lnTo>
                <a:lnTo>
                  <a:pt x="3552" y="30"/>
                </a:lnTo>
                <a:lnTo>
                  <a:pt x="3571" y="47"/>
                </a:lnTo>
                <a:lnTo>
                  <a:pt x="3589" y="66"/>
                </a:lnTo>
                <a:lnTo>
                  <a:pt x="3602" y="87"/>
                </a:lnTo>
                <a:lnTo>
                  <a:pt x="3612" y="109"/>
                </a:lnTo>
                <a:lnTo>
                  <a:pt x="3618" y="134"/>
                </a:lnTo>
                <a:lnTo>
                  <a:pt x="3620" y="158"/>
                </a:lnTo>
                <a:lnTo>
                  <a:pt x="3620" y="383"/>
                </a:lnTo>
                <a:lnTo>
                  <a:pt x="3618" y="407"/>
                </a:lnTo>
                <a:lnTo>
                  <a:pt x="3612" y="432"/>
                </a:lnTo>
                <a:lnTo>
                  <a:pt x="3602" y="454"/>
                </a:lnTo>
                <a:lnTo>
                  <a:pt x="3589" y="475"/>
                </a:lnTo>
                <a:lnTo>
                  <a:pt x="3571" y="494"/>
                </a:lnTo>
                <a:lnTo>
                  <a:pt x="3552" y="511"/>
                </a:lnTo>
                <a:lnTo>
                  <a:pt x="3531" y="524"/>
                </a:lnTo>
                <a:lnTo>
                  <a:pt x="3507" y="533"/>
                </a:lnTo>
                <a:lnTo>
                  <a:pt x="3482" y="539"/>
                </a:lnTo>
                <a:lnTo>
                  <a:pt x="3457" y="541"/>
                </a:lnTo>
                <a:lnTo>
                  <a:pt x="163" y="541"/>
                </a:lnTo>
                <a:lnTo>
                  <a:pt x="138" y="539"/>
                </a:lnTo>
                <a:lnTo>
                  <a:pt x="113" y="533"/>
                </a:lnTo>
                <a:lnTo>
                  <a:pt x="90" y="524"/>
                </a:lnTo>
                <a:lnTo>
                  <a:pt x="68" y="511"/>
                </a:lnTo>
                <a:lnTo>
                  <a:pt x="49" y="494"/>
                </a:lnTo>
                <a:lnTo>
                  <a:pt x="31" y="475"/>
                </a:lnTo>
                <a:lnTo>
                  <a:pt x="18" y="454"/>
                </a:lnTo>
                <a:lnTo>
                  <a:pt x="8" y="432"/>
                </a:lnTo>
                <a:lnTo>
                  <a:pt x="2" y="407"/>
                </a:lnTo>
                <a:lnTo>
                  <a:pt x="0" y="383"/>
                </a:lnTo>
                <a:lnTo>
                  <a:pt x="0" y="158"/>
                </a:lnTo>
                <a:lnTo>
                  <a:pt x="2" y="134"/>
                </a:lnTo>
                <a:lnTo>
                  <a:pt x="8" y="109"/>
                </a:lnTo>
                <a:lnTo>
                  <a:pt x="18" y="87"/>
                </a:lnTo>
                <a:lnTo>
                  <a:pt x="31" y="66"/>
                </a:lnTo>
                <a:lnTo>
                  <a:pt x="49" y="47"/>
                </a:lnTo>
                <a:lnTo>
                  <a:pt x="68" y="30"/>
                </a:lnTo>
                <a:lnTo>
                  <a:pt x="90" y="17"/>
                </a:lnTo>
                <a:lnTo>
                  <a:pt x="113" y="7"/>
                </a:lnTo>
                <a:lnTo>
                  <a:pt x="138" y="2"/>
                </a:lnTo>
                <a:lnTo>
                  <a:pt x="163" y="0"/>
                </a:lnTo>
                <a:lnTo>
                  <a:pt x="345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19" name="Freeform 79"/>
          <p:cNvSpPr>
            <a:spLocks/>
          </p:cNvSpPr>
          <p:nvPr/>
        </p:nvSpPr>
        <p:spPr bwMode="auto">
          <a:xfrm>
            <a:off x="4826000" y="2881313"/>
            <a:ext cx="0" cy="292101"/>
          </a:xfrm>
          <a:custGeom>
            <a:avLst/>
            <a:gdLst>
              <a:gd name="T0" fmla="*/ 0 w 2"/>
              <a:gd name="T1" fmla="*/ 0 h 541"/>
              <a:gd name="T2" fmla="*/ 0 w 2"/>
              <a:gd name="T3" fmla="*/ 541 h 541"/>
              <a:gd name="T4" fmla="*/ 0 w 2"/>
              <a:gd name="T5" fmla="*/ 541 h 541"/>
              <a:gd name="T6" fmla="*/ 2 w 2"/>
              <a:gd name="T7" fmla="*/ 0 h 541"/>
              <a:gd name="T8" fmla="*/ 0 w 2"/>
              <a:gd name="T9" fmla="*/ 0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541">
                <a:moveTo>
                  <a:pt x="0" y="0"/>
                </a:moveTo>
                <a:lnTo>
                  <a:pt x="0" y="541"/>
                </a:lnTo>
                <a:lnTo>
                  <a:pt x="0" y="541"/>
                </a:lnTo>
                <a:lnTo>
                  <a:pt x="2" y="0"/>
                </a:lnTo>
                <a:lnTo>
                  <a:pt x="0" y="0"/>
                </a:lnTo>
                <a:close/>
              </a:path>
            </a:pathLst>
          </a:custGeom>
          <a:solidFill>
            <a:srgbClr val="66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20" name="Freeform 80"/>
          <p:cNvSpPr>
            <a:spLocks/>
          </p:cNvSpPr>
          <p:nvPr/>
        </p:nvSpPr>
        <p:spPr bwMode="auto">
          <a:xfrm>
            <a:off x="4768850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66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21" name="Freeform 81"/>
          <p:cNvSpPr>
            <a:spLocks/>
          </p:cNvSpPr>
          <p:nvPr/>
        </p:nvSpPr>
        <p:spPr bwMode="auto">
          <a:xfrm>
            <a:off x="4711701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6E0E3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22" name="Freeform 82"/>
          <p:cNvSpPr>
            <a:spLocks/>
          </p:cNvSpPr>
          <p:nvPr/>
        </p:nvSpPr>
        <p:spPr bwMode="auto">
          <a:xfrm>
            <a:off x="4654551" y="2881313"/>
            <a:ext cx="58738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761C4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23" name="Freeform 83"/>
          <p:cNvSpPr>
            <a:spLocks/>
          </p:cNvSpPr>
          <p:nvPr/>
        </p:nvSpPr>
        <p:spPr bwMode="auto">
          <a:xfrm>
            <a:off x="4595814" y="2881313"/>
            <a:ext cx="60325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2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2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7E2A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24" name="Freeform 84"/>
          <p:cNvSpPr>
            <a:spLocks/>
          </p:cNvSpPr>
          <p:nvPr/>
        </p:nvSpPr>
        <p:spPr bwMode="auto">
          <a:xfrm>
            <a:off x="4538664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8638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25" name="Freeform 85"/>
          <p:cNvSpPr>
            <a:spLocks/>
          </p:cNvSpPr>
          <p:nvPr/>
        </p:nvSpPr>
        <p:spPr bwMode="auto">
          <a:xfrm>
            <a:off x="4484688" y="2881313"/>
            <a:ext cx="57150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2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2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8E466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26" name="Freeform 86"/>
          <p:cNvSpPr>
            <a:spLocks/>
          </p:cNvSpPr>
          <p:nvPr/>
        </p:nvSpPr>
        <p:spPr bwMode="auto">
          <a:xfrm>
            <a:off x="4425951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9654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27" name="Freeform 87"/>
          <p:cNvSpPr>
            <a:spLocks/>
          </p:cNvSpPr>
          <p:nvPr/>
        </p:nvSpPr>
        <p:spPr bwMode="auto">
          <a:xfrm>
            <a:off x="4368801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9E62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28" name="Freeform 88"/>
          <p:cNvSpPr>
            <a:spLocks/>
          </p:cNvSpPr>
          <p:nvPr/>
        </p:nvSpPr>
        <p:spPr bwMode="auto">
          <a:xfrm>
            <a:off x="4311650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A670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29" name="Freeform 89"/>
          <p:cNvSpPr>
            <a:spLocks/>
          </p:cNvSpPr>
          <p:nvPr/>
        </p:nvSpPr>
        <p:spPr bwMode="auto">
          <a:xfrm>
            <a:off x="4254501" y="2881313"/>
            <a:ext cx="58738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AE7E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30" name="Freeform 90"/>
          <p:cNvSpPr>
            <a:spLocks/>
          </p:cNvSpPr>
          <p:nvPr/>
        </p:nvSpPr>
        <p:spPr bwMode="auto">
          <a:xfrm>
            <a:off x="4198938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B68C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31" name="Freeform 91"/>
          <p:cNvSpPr>
            <a:spLocks/>
          </p:cNvSpPr>
          <p:nvPr/>
        </p:nvSpPr>
        <p:spPr bwMode="auto">
          <a:xfrm>
            <a:off x="4138614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1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1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BE9A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32" name="Freeform 92"/>
          <p:cNvSpPr>
            <a:spLocks/>
          </p:cNvSpPr>
          <p:nvPr/>
        </p:nvSpPr>
        <p:spPr bwMode="auto">
          <a:xfrm>
            <a:off x="4081464" y="2881313"/>
            <a:ext cx="60325" cy="292101"/>
          </a:xfrm>
          <a:custGeom>
            <a:avLst/>
            <a:gdLst>
              <a:gd name="T0" fmla="*/ 111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1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1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C6A8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33" name="Freeform 93"/>
          <p:cNvSpPr>
            <a:spLocks/>
          </p:cNvSpPr>
          <p:nvPr/>
        </p:nvSpPr>
        <p:spPr bwMode="auto">
          <a:xfrm>
            <a:off x="4025901" y="2881313"/>
            <a:ext cx="58738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CEB6C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34" name="Freeform 94"/>
          <p:cNvSpPr>
            <a:spLocks/>
          </p:cNvSpPr>
          <p:nvPr/>
        </p:nvSpPr>
        <p:spPr bwMode="auto">
          <a:xfrm>
            <a:off x="3968751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D6C4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35" name="Freeform 95"/>
          <p:cNvSpPr>
            <a:spLocks/>
          </p:cNvSpPr>
          <p:nvPr/>
        </p:nvSpPr>
        <p:spPr bwMode="auto">
          <a:xfrm>
            <a:off x="3911600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DED2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36" name="Freeform 96"/>
          <p:cNvSpPr>
            <a:spLocks/>
          </p:cNvSpPr>
          <p:nvPr/>
        </p:nvSpPr>
        <p:spPr bwMode="auto">
          <a:xfrm>
            <a:off x="3854451" y="2881313"/>
            <a:ext cx="58738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E6E0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37" name="Freeform 97"/>
          <p:cNvSpPr>
            <a:spLocks/>
          </p:cNvSpPr>
          <p:nvPr/>
        </p:nvSpPr>
        <p:spPr bwMode="auto">
          <a:xfrm>
            <a:off x="3795714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38" name="Freeform 98"/>
          <p:cNvSpPr>
            <a:spLocks/>
          </p:cNvSpPr>
          <p:nvPr/>
        </p:nvSpPr>
        <p:spPr bwMode="auto">
          <a:xfrm>
            <a:off x="3738564" y="2881313"/>
            <a:ext cx="60325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2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2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E2DC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39" name="Freeform 99"/>
          <p:cNvSpPr>
            <a:spLocks/>
          </p:cNvSpPr>
          <p:nvPr/>
        </p:nvSpPr>
        <p:spPr bwMode="auto">
          <a:xfrm>
            <a:off x="3681414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DACE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40" name="Freeform 100"/>
          <p:cNvSpPr>
            <a:spLocks/>
          </p:cNvSpPr>
          <p:nvPr/>
        </p:nvSpPr>
        <p:spPr bwMode="auto">
          <a:xfrm>
            <a:off x="3625851" y="2881313"/>
            <a:ext cx="58738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2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2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D2C0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41" name="Freeform 101"/>
          <p:cNvSpPr>
            <a:spLocks/>
          </p:cNvSpPr>
          <p:nvPr/>
        </p:nvSpPr>
        <p:spPr bwMode="auto">
          <a:xfrm>
            <a:off x="3568701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CAB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42" name="Freeform 102"/>
          <p:cNvSpPr>
            <a:spLocks/>
          </p:cNvSpPr>
          <p:nvPr/>
        </p:nvSpPr>
        <p:spPr bwMode="auto">
          <a:xfrm>
            <a:off x="3511551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C2A4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43" name="Freeform 103"/>
          <p:cNvSpPr>
            <a:spLocks/>
          </p:cNvSpPr>
          <p:nvPr/>
        </p:nvSpPr>
        <p:spPr bwMode="auto">
          <a:xfrm>
            <a:off x="3454400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BA9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44" name="Freeform 104"/>
          <p:cNvSpPr>
            <a:spLocks/>
          </p:cNvSpPr>
          <p:nvPr/>
        </p:nvSpPr>
        <p:spPr bwMode="auto">
          <a:xfrm>
            <a:off x="3395664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B288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45" name="Freeform 105"/>
          <p:cNvSpPr>
            <a:spLocks/>
          </p:cNvSpPr>
          <p:nvPr/>
        </p:nvSpPr>
        <p:spPr bwMode="auto">
          <a:xfrm>
            <a:off x="3341688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AA7A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46" name="Freeform 106"/>
          <p:cNvSpPr>
            <a:spLocks/>
          </p:cNvSpPr>
          <p:nvPr/>
        </p:nvSpPr>
        <p:spPr bwMode="auto">
          <a:xfrm>
            <a:off x="3281364" y="2881313"/>
            <a:ext cx="61912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A26C8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47" name="Freeform 107"/>
          <p:cNvSpPr>
            <a:spLocks/>
          </p:cNvSpPr>
          <p:nvPr/>
        </p:nvSpPr>
        <p:spPr bwMode="auto">
          <a:xfrm>
            <a:off x="3225801" y="2881313"/>
            <a:ext cx="58738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9A5E7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48" name="Freeform 108"/>
          <p:cNvSpPr>
            <a:spLocks/>
          </p:cNvSpPr>
          <p:nvPr/>
        </p:nvSpPr>
        <p:spPr bwMode="auto">
          <a:xfrm>
            <a:off x="3168650" y="2881313"/>
            <a:ext cx="57150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1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1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9250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49" name="Freeform 109"/>
          <p:cNvSpPr>
            <a:spLocks/>
          </p:cNvSpPr>
          <p:nvPr/>
        </p:nvSpPr>
        <p:spPr bwMode="auto">
          <a:xfrm>
            <a:off x="3111501" y="2881313"/>
            <a:ext cx="60325" cy="292101"/>
          </a:xfrm>
          <a:custGeom>
            <a:avLst/>
            <a:gdLst>
              <a:gd name="T0" fmla="*/ 111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1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1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8A42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50" name="Freeform 110"/>
          <p:cNvSpPr>
            <a:spLocks/>
          </p:cNvSpPr>
          <p:nvPr/>
        </p:nvSpPr>
        <p:spPr bwMode="auto">
          <a:xfrm>
            <a:off x="3054350" y="2881313"/>
            <a:ext cx="57150" cy="292101"/>
          </a:xfrm>
          <a:custGeom>
            <a:avLst/>
            <a:gdLst>
              <a:gd name="T0" fmla="*/ 109 w 111"/>
              <a:gd name="T1" fmla="*/ 541 h 541"/>
              <a:gd name="T2" fmla="*/ 111 w 111"/>
              <a:gd name="T3" fmla="*/ 0 h 541"/>
              <a:gd name="T4" fmla="*/ 2 w 111"/>
              <a:gd name="T5" fmla="*/ 0 h 541"/>
              <a:gd name="T6" fmla="*/ 0 w 111"/>
              <a:gd name="T7" fmla="*/ 541 h 541"/>
              <a:gd name="T8" fmla="*/ 109 w 111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" h="541">
                <a:moveTo>
                  <a:pt x="109" y="541"/>
                </a:moveTo>
                <a:lnTo>
                  <a:pt x="111" y="0"/>
                </a:lnTo>
                <a:lnTo>
                  <a:pt x="2" y="0"/>
                </a:lnTo>
                <a:lnTo>
                  <a:pt x="0" y="541"/>
                </a:lnTo>
                <a:lnTo>
                  <a:pt x="109" y="541"/>
                </a:lnTo>
                <a:close/>
              </a:path>
            </a:pathLst>
          </a:custGeom>
          <a:solidFill>
            <a:srgbClr val="8234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51" name="Freeform 111"/>
          <p:cNvSpPr>
            <a:spLocks/>
          </p:cNvSpPr>
          <p:nvPr/>
        </p:nvSpPr>
        <p:spPr bwMode="auto">
          <a:xfrm>
            <a:off x="2995614" y="2881313"/>
            <a:ext cx="60325" cy="292101"/>
          </a:xfrm>
          <a:custGeom>
            <a:avLst/>
            <a:gdLst>
              <a:gd name="T0" fmla="*/ 110 w 112"/>
              <a:gd name="T1" fmla="*/ 541 h 541"/>
              <a:gd name="T2" fmla="*/ 112 w 112"/>
              <a:gd name="T3" fmla="*/ 0 h 541"/>
              <a:gd name="T4" fmla="*/ 2 w 112"/>
              <a:gd name="T5" fmla="*/ 0 h 541"/>
              <a:gd name="T6" fmla="*/ 0 w 112"/>
              <a:gd name="T7" fmla="*/ 541 h 541"/>
              <a:gd name="T8" fmla="*/ 110 w 112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2" h="541">
                <a:moveTo>
                  <a:pt x="110" y="541"/>
                </a:moveTo>
                <a:lnTo>
                  <a:pt x="112" y="0"/>
                </a:lnTo>
                <a:lnTo>
                  <a:pt x="2" y="0"/>
                </a:lnTo>
                <a:lnTo>
                  <a:pt x="0" y="541"/>
                </a:lnTo>
                <a:lnTo>
                  <a:pt x="110" y="541"/>
                </a:lnTo>
                <a:close/>
              </a:path>
            </a:pathLst>
          </a:custGeom>
          <a:solidFill>
            <a:srgbClr val="7A26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52" name="Freeform 112"/>
          <p:cNvSpPr>
            <a:spLocks/>
          </p:cNvSpPr>
          <p:nvPr/>
        </p:nvSpPr>
        <p:spPr bwMode="auto">
          <a:xfrm>
            <a:off x="2938464" y="2881313"/>
            <a:ext cx="60325" cy="292101"/>
          </a:xfrm>
          <a:custGeom>
            <a:avLst/>
            <a:gdLst>
              <a:gd name="T0" fmla="*/ 111 w 113"/>
              <a:gd name="T1" fmla="*/ 541 h 541"/>
              <a:gd name="T2" fmla="*/ 113 w 113"/>
              <a:gd name="T3" fmla="*/ 0 h 541"/>
              <a:gd name="T4" fmla="*/ 2 w 113"/>
              <a:gd name="T5" fmla="*/ 0 h 541"/>
              <a:gd name="T6" fmla="*/ 0 w 113"/>
              <a:gd name="T7" fmla="*/ 541 h 541"/>
              <a:gd name="T8" fmla="*/ 111 w 113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" h="541">
                <a:moveTo>
                  <a:pt x="111" y="541"/>
                </a:moveTo>
                <a:lnTo>
                  <a:pt x="113" y="0"/>
                </a:lnTo>
                <a:lnTo>
                  <a:pt x="2" y="0"/>
                </a:lnTo>
                <a:lnTo>
                  <a:pt x="0" y="541"/>
                </a:lnTo>
                <a:lnTo>
                  <a:pt x="111" y="541"/>
                </a:lnTo>
                <a:close/>
              </a:path>
            </a:pathLst>
          </a:custGeom>
          <a:solidFill>
            <a:srgbClr val="72184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53" name="Freeform 113"/>
          <p:cNvSpPr>
            <a:spLocks/>
          </p:cNvSpPr>
          <p:nvPr/>
        </p:nvSpPr>
        <p:spPr bwMode="auto">
          <a:xfrm>
            <a:off x="2881314" y="2881313"/>
            <a:ext cx="60325" cy="292101"/>
          </a:xfrm>
          <a:custGeom>
            <a:avLst/>
            <a:gdLst>
              <a:gd name="T0" fmla="*/ 108 w 110"/>
              <a:gd name="T1" fmla="*/ 541 h 541"/>
              <a:gd name="T2" fmla="*/ 110 w 110"/>
              <a:gd name="T3" fmla="*/ 0 h 541"/>
              <a:gd name="T4" fmla="*/ 2 w 110"/>
              <a:gd name="T5" fmla="*/ 0 h 541"/>
              <a:gd name="T6" fmla="*/ 0 w 110"/>
              <a:gd name="T7" fmla="*/ 541 h 541"/>
              <a:gd name="T8" fmla="*/ 108 w 110"/>
              <a:gd name="T9" fmla="*/ 541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08" y="541"/>
                </a:moveTo>
                <a:lnTo>
                  <a:pt x="110" y="0"/>
                </a:lnTo>
                <a:lnTo>
                  <a:pt x="2" y="0"/>
                </a:lnTo>
                <a:lnTo>
                  <a:pt x="0" y="541"/>
                </a:lnTo>
                <a:lnTo>
                  <a:pt x="108" y="541"/>
                </a:lnTo>
                <a:close/>
              </a:path>
            </a:pathLst>
          </a:custGeom>
          <a:solidFill>
            <a:srgbClr val="6A0A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54" name="Freeform 114"/>
          <p:cNvSpPr>
            <a:spLocks/>
          </p:cNvSpPr>
          <p:nvPr/>
        </p:nvSpPr>
        <p:spPr bwMode="auto">
          <a:xfrm>
            <a:off x="2881314" y="2881313"/>
            <a:ext cx="60325" cy="292101"/>
          </a:xfrm>
          <a:custGeom>
            <a:avLst/>
            <a:gdLst>
              <a:gd name="T0" fmla="*/ 110 w 110"/>
              <a:gd name="T1" fmla="*/ 0 h 541"/>
              <a:gd name="T2" fmla="*/ 110 w 110"/>
              <a:gd name="T3" fmla="*/ 541 h 541"/>
              <a:gd name="T4" fmla="*/ 0 w 110"/>
              <a:gd name="T5" fmla="*/ 541 h 541"/>
              <a:gd name="T6" fmla="*/ 2 w 110"/>
              <a:gd name="T7" fmla="*/ 0 h 541"/>
              <a:gd name="T8" fmla="*/ 110 w 110"/>
              <a:gd name="T9" fmla="*/ 0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" h="541">
                <a:moveTo>
                  <a:pt x="110" y="0"/>
                </a:moveTo>
                <a:lnTo>
                  <a:pt x="110" y="541"/>
                </a:lnTo>
                <a:lnTo>
                  <a:pt x="0" y="541"/>
                </a:lnTo>
                <a:lnTo>
                  <a:pt x="2" y="0"/>
                </a:lnTo>
                <a:lnTo>
                  <a:pt x="110" y="0"/>
                </a:lnTo>
                <a:close/>
              </a:path>
            </a:pathLst>
          </a:custGeom>
          <a:solidFill>
            <a:srgbClr val="6A0A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55" name="Freeform 115"/>
          <p:cNvSpPr>
            <a:spLocks/>
          </p:cNvSpPr>
          <p:nvPr/>
        </p:nvSpPr>
        <p:spPr bwMode="auto">
          <a:xfrm>
            <a:off x="2941639" y="2881313"/>
            <a:ext cx="1884362" cy="292101"/>
          </a:xfrm>
          <a:custGeom>
            <a:avLst/>
            <a:gdLst>
              <a:gd name="T0" fmla="*/ 3457 w 3620"/>
              <a:gd name="T1" fmla="*/ 0 h 541"/>
              <a:gd name="T2" fmla="*/ 3482 w 3620"/>
              <a:gd name="T3" fmla="*/ 2 h 541"/>
              <a:gd name="T4" fmla="*/ 3507 w 3620"/>
              <a:gd name="T5" fmla="*/ 7 h 541"/>
              <a:gd name="T6" fmla="*/ 3531 w 3620"/>
              <a:gd name="T7" fmla="*/ 17 h 541"/>
              <a:gd name="T8" fmla="*/ 3552 w 3620"/>
              <a:gd name="T9" fmla="*/ 30 h 541"/>
              <a:gd name="T10" fmla="*/ 3571 w 3620"/>
              <a:gd name="T11" fmla="*/ 47 h 541"/>
              <a:gd name="T12" fmla="*/ 3589 w 3620"/>
              <a:gd name="T13" fmla="*/ 66 h 541"/>
              <a:gd name="T14" fmla="*/ 3602 w 3620"/>
              <a:gd name="T15" fmla="*/ 87 h 541"/>
              <a:gd name="T16" fmla="*/ 3612 w 3620"/>
              <a:gd name="T17" fmla="*/ 109 h 541"/>
              <a:gd name="T18" fmla="*/ 3618 w 3620"/>
              <a:gd name="T19" fmla="*/ 134 h 541"/>
              <a:gd name="T20" fmla="*/ 3620 w 3620"/>
              <a:gd name="T21" fmla="*/ 158 h 541"/>
              <a:gd name="T22" fmla="*/ 3620 w 3620"/>
              <a:gd name="T23" fmla="*/ 383 h 541"/>
              <a:gd name="T24" fmla="*/ 3618 w 3620"/>
              <a:gd name="T25" fmla="*/ 407 h 541"/>
              <a:gd name="T26" fmla="*/ 3612 w 3620"/>
              <a:gd name="T27" fmla="*/ 432 h 541"/>
              <a:gd name="T28" fmla="*/ 3602 w 3620"/>
              <a:gd name="T29" fmla="*/ 454 h 541"/>
              <a:gd name="T30" fmla="*/ 3589 w 3620"/>
              <a:gd name="T31" fmla="*/ 475 h 541"/>
              <a:gd name="T32" fmla="*/ 3571 w 3620"/>
              <a:gd name="T33" fmla="*/ 494 h 541"/>
              <a:gd name="T34" fmla="*/ 3552 w 3620"/>
              <a:gd name="T35" fmla="*/ 511 h 541"/>
              <a:gd name="T36" fmla="*/ 3531 w 3620"/>
              <a:gd name="T37" fmla="*/ 524 h 541"/>
              <a:gd name="T38" fmla="*/ 3507 w 3620"/>
              <a:gd name="T39" fmla="*/ 533 h 541"/>
              <a:gd name="T40" fmla="*/ 3482 w 3620"/>
              <a:gd name="T41" fmla="*/ 539 h 541"/>
              <a:gd name="T42" fmla="*/ 3457 w 3620"/>
              <a:gd name="T43" fmla="*/ 541 h 541"/>
              <a:gd name="T44" fmla="*/ 163 w 3620"/>
              <a:gd name="T45" fmla="*/ 541 h 541"/>
              <a:gd name="T46" fmla="*/ 138 w 3620"/>
              <a:gd name="T47" fmla="*/ 539 h 541"/>
              <a:gd name="T48" fmla="*/ 113 w 3620"/>
              <a:gd name="T49" fmla="*/ 533 h 541"/>
              <a:gd name="T50" fmla="*/ 90 w 3620"/>
              <a:gd name="T51" fmla="*/ 524 h 541"/>
              <a:gd name="T52" fmla="*/ 68 w 3620"/>
              <a:gd name="T53" fmla="*/ 511 h 541"/>
              <a:gd name="T54" fmla="*/ 49 w 3620"/>
              <a:gd name="T55" fmla="*/ 494 h 541"/>
              <a:gd name="T56" fmla="*/ 31 w 3620"/>
              <a:gd name="T57" fmla="*/ 475 h 541"/>
              <a:gd name="T58" fmla="*/ 18 w 3620"/>
              <a:gd name="T59" fmla="*/ 454 h 541"/>
              <a:gd name="T60" fmla="*/ 8 w 3620"/>
              <a:gd name="T61" fmla="*/ 432 h 541"/>
              <a:gd name="T62" fmla="*/ 2 w 3620"/>
              <a:gd name="T63" fmla="*/ 407 h 541"/>
              <a:gd name="T64" fmla="*/ 0 w 3620"/>
              <a:gd name="T65" fmla="*/ 383 h 541"/>
              <a:gd name="T66" fmla="*/ 0 w 3620"/>
              <a:gd name="T67" fmla="*/ 158 h 541"/>
              <a:gd name="T68" fmla="*/ 2 w 3620"/>
              <a:gd name="T69" fmla="*/ 134 h 541"/>
              <a:gd name="T70" fmla="*/ 8 w 3620"/>
              <a:gd name="T71" fmla="*/ 109 h 541"/>
              <a:gd name="T72" fmla="*/ 18 w 3620"/>
              <a:gd name="T73" fmla="*/ 87 h 541"/>
              <a:gd name="T74" fmla="*/ 31 w 3620"/>
              <a:gd name="T75" fmla="*/ 66 h 541"/>
              <a:gd name="T76" fmla="*/ 49 w 3620"/>
              <a:gd name="T77" fmla="*/ 47 h 541"/>
              <a:gd name="T78" fmla="*/ 68 w 3620"/>
              <a:gd name="T79" fmla="*/ 30 h 541"/>
              <a:gd name="T80" fmla="*/ 90 w 3620"/>
              <a:gd name="T81" fmla="*/ 17 h 541"/>
              <a:gd name="T82" fmla="*/ 113 w 3620"/>
              <a:gd name="T83" fmla="*/ 7 h 541"/>
              <a:gd name="T84" fmla="*/ 138 w 3620"/>
              <a:gd name="T85" fmla="*/ 2 h 541"/>
              <a:gd name="T86" fmla="*/ 163 w 3620"/>
              <a:gd name="T87" fmla="*/ 0 h 541"/>
              <a:gd name="T88" fmla="*/ 3457 w 3620"/>
              <a:gd name="T89" fmla="*/ 0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620" h="541">
                <a:moveTo>
                  <a:pt x="3457" y="0"/>
                </a:moveTo>
                <a:lnTo>
                  <a:pt x="3482" y="2"/>
                </a:lnTo>
                <a:lnTo>
                  <a:pt x="3507" y="7"/>
                </a:lnTo>
                <a:lnTo>
                  <a:pt x="3531" y="17"/>
                </a:lnTo>
                <a:lnTo>
                  <a:pt x="3552" y="30"/>
                </a:lnTo>
                <a:lnTo>
                  <a:pt x="3571" y="47"/>
                </a:lnTo>
                <a:lnTo>
                  <a:pt x="3589" y="66"/>
                </a:lnTo>
                <a:lnTo>
                  <a:pt x="3602" y="87"/>
                </a:lnTo>
                <a:lnTo>
                  <a:pt x="3612" y="109"/>
                </a:lnTo>
                <a:lnTo>
                  <a:pt x="3618" y="134"/>
                </a:lnTo>
                <a:lnTo>
                  <a:pt x="3620" y="158"/>
                </a:lnTo>
                <a:lnTo>
                  <a:pt x="3620" y="383"/>
                </a:lnTo>
                <a:lnTo>
                  <a:pt x="3618" y="407"/>
                </a:lnTo>
                <a:lnTo>
                  <a:pt x="3612" y="432"/>
                </a:lnTo>
                <a:lnTo>
                  <a:pt x="3602" y="454"/>
                </a:lnTo>
                <a:lnTo>
                  <a:pt x="3589" y="475"/>
                </a:lnTo>
                <a:lnTo>
                  <a:pt x="3571" y="494"/>
                </a:lnTo>
                <a:lnTo>
                  <a:pt x="3552" y="511"/>
                </a:lnTo>
                <a:lnTo>
                  <a:pt x="3531" y="524"/>
                </a:lnTo>
                <a:lnTo>
                  <a:pt x="3507" y="533"/>
                </a:lnTo>
                <a:lnTo>
                  <a:pt x="3482" y="539"/>
                </a:lnTo>
                <a:lnTo>
                  <a:pt x="3457" y="541"/>
                </a:lnTo>
                <a:lnTo>
                  <a:pt x="163" y="541"/>
                </a:lnTo>
                <a:lnTo>
                  <a:pt x="138" y="539"/>
                </a:lnTo>
                <a:lnTo>
                  <a:pt x="113" y="533"/>
                </a:lnTo>
                <a:lnTo>
                  <a:pt x="90" y="524"/>
                </a:lnTo>
                <a:lnTo>
                  <a:pt x="68" y="511"/>
                </a:lnTo>
                <a:lnTo>
                  <a:pt x="49" y="494"/>
                </a:lnTo>
                <a:lnTo>
                  <a:pt x="31" y="475"/>
                </a:lnTo>
                <a:lnTo>
                  <a:pt x="18" y="454"/>
                </a:lnTo>
                <a:lnTo>
                  <a:pt x="8" y="432"/>
                </a:lnTo>
                <a:lnTo>
                  <a:pt x="2" y="407"/>
                </a:lnTo>
                <a:lnTo>
                  <a:pt x="0" y="383"/>
                </a:lnTo>
                <a:lnTo>
                  <a:pt x="0" y="158"/>
                </a:lnTo>
                <a:lnTo>
                  <a:pt x="2" y="134"/>
                </a:lnTo>
                <a:lnTo>
                  <a:pt x="8" y="109"/>
                </a:lnTo>
                <a:lnTo>
                  <a:pt x="18" y="87"/>
                </a:lnTo>
                <a:lnTo>
                  <a:pt x="31" y="66"/>
                </a:lnTo>
                <a:lnTo>
                  <a:pt x="49" y="47"/>
                </a:lnTo>
                <a:lnTo>
                  <a:pt x="68" y="30"/>
                </a:lnTo>
                <a:lnTo>
                  <a:pt x="90" y="17"/>
                </a:lnTo>
                <a:lnTo>
                  <a:pt x="113" y="7"/>
                </a:lnTo>
                <a:lnTo>
                  <a:pt x="138" y="2"/>
                </a:lnTo>
                <a:lnTo>
                  <a:pt x="163" y="0"/>
                </a:lnTo>
                <a:lnTo>
                  <a:pt x="3457" y="0"/>
                </a:lnTo>
              </a:path>
            </a:pathLst>
          </a:custGeom>
          <a:noFill/>
          <a:ln w="36513">
            <a:solidFill>
              <a:srgbClr val="66003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56" name="Freeform 116"/>
          <p:cNvSpPr>
            <a:spLocks/>
          </p:cNvSpPr>
          <p:nvPr/>
        </p:nvSpPr>
        <p:spPr bwMode="auto">
          <a:xfrm>
            <a:off x="4587875" y="4217989"/>
            <a:ext cx="1431925" cy="76200"/>
          </a:xfrm>
          <a:custGeom>
            <a:avLst/>
            <a:gdLst>
              <a:gd name="T0" fmla="*/ 2747 w 2747"/>
              <a:gd name="T1" fmla="*/ 72 h 140"/>
              <a:gd name="T2" fmla="*/ 2743 w 2747"/>
              <a:gd name="T3" fmla="*/ 87 h 140"/>
              <a:gd name="T4" fmla="*/ 2738 w 2747"/>
              <a:gd name="T5" fmla="*/ 102 h 140"/>
              <a:gd name="T6" fmla="*/ 2730 w 2747"/>
              <a:gd name="T7" fmla="*/ 113 h 140"/>
              <a:gd name="T8" fmla="*/ 2718 w 2747"/>
              <a:gd name="T9" fmla="*/ 125 h 140"/>
              <a:gd name="T10" fmla="*/ 2707 w 2747"/>
              <a:gd name="T11" fmla="*/ 132 h 140"/>
              <a:gd name="T12" fmla="*/ 2691 w 2747"/>
              <a:gd name="T13" fmla="*/ 138 h 140"/>
              <a:gd name="T14" fmla="*/ 2676 w 2747"/>
              <a:gd name="T15" fmla="*/ 140 h 140"/>
              <a:gd name="T16" fmla="*/ 68 w 2747"/>
              <a:gd name="T17" fmla="*/ 138 h 140"/>
              <a:gd name="T18" fmla="*/ 53 w 2747"/>
              <a:gd name="T19" fmla="*/ 136 h 140"/>
              <a:gd name="T20" fmla="*/ 37 w 2747"/>
              <a:gd name="T21" fmla="*/ 130 h 140"/>
              <a:gd name="T22" fmla="*/ 26 w 2747"/>
              <a:gd name="T23" fmla="*/ 123 h 140"/>
              <a:gd name="T24" fmla="*/ 14 w 2747"/>
              <a:gd name="T25" fmla="*/ 111 h 140"/>
              <a:gd name="T26" fmla="*/ 6 w 2747"/>
              <a:gd name="T27" fmla="*/ 100 h 140"/>
              <a:gd name="T28" fmla="*/ 0 w 2747"/>
              <a:gd name="T29" fmla="*/ 85 h 140"/>
              <a:gd name="T30" fmla="*/ 0 w 2747"/>
              <a:gd name="T31" fmla="*/ 70 h 140"/>
              <a:gd name="T32" fmla="*/ 0 w 2747"/>
              <a:gd name="T33" fmla="*/ 68 h 140"/>
              <a:gd name="T34" fmla="*/ 2 w 2747"/>
              <a:gd name="T35" fmla="*/ 53 h 140"/>
              <a:gd name="T36" fmla="*/ 8 w 2747"/>
              <a:gd name="T37" fmla="*/ 38 h 140"/>
              <a:gd name="T38" fmla="*/ 16 w 2747"/>
              <a:gd name="T39" fmla="*/ 27 h 140"/>
              <a:gd name="T40" fmla="*/ 27 w 2747"/>
              <a:gd name="T41" fmla="*/ 15 h 140"/>
              <a:gd name="T42" fmla="*/ 39 w 2747"/>
              <a:gd name="T43" fmla="*/ 8 h 140"/>
              <a:gd name="T44" fmla="*/ 55 w 2747"/>
              <a:gd name="T45" fmla="*/ 2 h 140"/>
              <a:gd name="T46" fmla="*/ 70 w 2747"/>
              <a:gd name="T47" fmla="*/ 0 h 140"/>
              <a:gd name="T48" fmla="*/ 2678 w 2747"/>
              <a:gd name="T49" fmla="*/ 2 h 140"/>
              <a:gd name="T50" fmla="*/ 2693 w 2747"/>
              <a:gd name="T51" fmla="*/ 4 h 140"/>
              <a:gd name="T52" fmla="*/ 2709 w 2747"/>
              <a:gd name="T53" fmla="*/ 10 h 140"/>
              <a:gd name="T54" fmla="*/ 2720 w 2747"/>
              <a:gd name="T55" fmla="*/ 17 h 140"/>
              <a:gd name="T56" fmla="*/ 2732 w 2747"/>
              <a:gd name="T57" fmla="*/ 28 h 140"/>
              <a:gd name="T58" fmla="*/ 2740 w 2747"/>
              <a:gd name="T59" fmla="*/ 40 h 140"/>
              <a:gd name="T60" fmla="*/ 2745 w 2747"/>
              <a:gd name="T61" fmla="*/ 55 h 140"/>
              <a:gd name="T62" fmla="*/ 2747 w 2747"/>
              <a:gd name="T63" fmla="*/ 70 h 140"/>
              <a:gd name="T64" fmla="*/ 2747 w 2747"/>
              <a:gd name="T65" fmla="*/ 72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747" h="140">
                <a:moveTo>
                  <a:pt x="2747" y="72"/>
                </a:moveTo>
                <a:lnTo>
                  <a:pt x="2743" y="87"/>
                </a:lnTo>
                <a:lnTo>
                  <a:pt x="2738" y="102"/>
                </a:lnTo>
                <a:lnTo>
                  <a:pt x="2730" y="113"/>
                </a:lnTo>
                <a:lnTo>
                  <a:pt x="2718" y="125"/>
                </a:lnTo>
                <a:lnTo>
                  <a:pt x="2707" y="132"/>
                </a:lnTo>
                <a:lnTo>
                  <a:pt x="2691" y="138"/>
                </a:lnTo>
                <a:lnTo>
                  <a:pt x="2676" y="140"/>
                </a:lnTo>
                <a:lnTo>
                  <a:pt x="68" y="138"/>
                </a:lnTo>
                <a:lnTo>
                  <a:pt x="53" y="136"/>
                </a:lnTo>
                <a:lnTo>
                  <a:pt x="37" y="130"/>
                </a:lnTo>
                <a:lnTo>
                  <a:pt x="26" y="123"/>
                </a:lnTo>
                <a:lnTo>
                  <a:pt x="14" y="111"/>
                </a:lnTo>
                <a:lnTo>
                  <a:pt x="6" y="100"/>
                </a:lnTo>
                <a:lnTo>
                  <a:pt x="0" y="85"/>
                </a:lnTo>
                <a:lnTo>
                  <a:pt x="0" y="70"/>
                </a:lnTo>
                <a:lnTo>
                  <a:pt x="0" y="68"/>
                </a:lnTo>
                <a:lnTo>
                  <a:pt x="2" y="53"/>
                </a:lnTo>
                <a:lnTo>
                  <a:pt x="8" y="38"/>
                </a:lnTo>
                <a:lnTo>
                  <a:pt x="16" y="27"/>
                </a:lnTo>
                <a:lnTo>
                  <a:pt x="27" y="15"/>
                </a:lnTo>
                <a:lnTo>
                  <a:pt x="39" y="8"/>
                </a:lnTo>
                <a:lnTo>
                  <a:pt x="55" y="2"/>
                </a:lnTo>
                <a:lnTo>
                  <a:pt x="70" y="0"/>
                </a:lnTo>
                <a:lnTo>
                  <a:pt x="2678" y="2"/>
                </a:lnTo>
                <a:lnTo>
                  <a:pt x="2693" y="4"/>
                </a:lnTo>
                <a:lnTo>
                  <a:pt x="2709" y="10"/>
                </a:lnTo>
                <a:lnTo>
                  <a:pt x="2720" y="17"/>
                </a:lnTo>
                <a:lnTo>
                  <a:pt x="2732" y="28"/>
                </a:lnTo>
                <a:lnTo>
                  <a:pt x="2740" y="40"/>
                </a:lnTo>
                <a:lnTo>
                  <a:pt x="2745" y="55"/>
                </a:lnTo>
                <a:lnTo>
                  <a:pt x="2747" y="70"/>
                </a:lnTo>
                <a:lnTo>
                  <a:pt x="2747" y="72"/>
                </a:lnTo>
                <a:close/>
              </a:path>
            </a:pathLst>
          </a:custGeom>
          <a:solidFill>
            <a:srgbClr val="EAEAEA"/>
          </a:solidFill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57" name="Freeform 117"/>
          <p:cNvSpPr>
            <a:spLocks/>
          </p:cNvSpPr>
          <p:nvPr/>
        </p:nvSpPr>
        <p:spPr bwMode="auto">
          <a:xfrm>
            <a:off x="6013451" y="4225925"/>
            <a:ext cx="41275" cy="61912"/>
          </a:xfrm>
          <a:custGeom>
            <a:avLst/>
            <a:gdLst>
              <a:gd name="T0" fmla="*/ 77 w 77"/>
              <a:gd name="T1" fmla="*/ 57 h 113"/>
              <a:gd name="T2" fmla="*/ 75 w 77"/>
              <a:gd name="T3" fmla="*/ 72 h 113"/>
              <a:gd name="T4" fmla="*/ 71 w 77"/>
              <a:gd name="T5" fmla="*/ 85 h 113"/>
              <a:gd name="T6" fmla="*/ 66 w 77"/>
              <a:gd name="T7" fmla="*/ 96 h 113"/>
              <a:gd name="T8" fmla="*/ 58 w 77"/>
              <a:gd name="T9" fmla="*/ 106 h 113"/>
              <a:gd name="T10" fmla="*/ 48 w 77"/>
              <a:gd name="T11" fmla="*/ 112 h 113"/>
              <a:gd name="T12" fmla="*/ 38 w 77"/>
              <a:gd name="T13" fmla="*/ 113 h 113"/>
              <a:gd name="T14" fmla="*/ 29 w 77"/>
              <a:gd name="T15" fmla="*/ 112 h 113"/>
              <a:gd name="T16" fmla="*/ 19 w 77"/>
              <a:gd name="T17" fmla="*/ 106 h 113"/>
              <a:gd name="T18" fmla="*/ 11 w 77"/>
              <a:gd name="T19" fmla="*/ 96 h 113"/>
              <a:gd name="T20" fmla="*/ 5 w 77"/>
              <a:gd name="T21" fmla="*/ 85 h 113"/>
              <a:gd name="T22" fmla="*/ 2 w 77"/>
              <a:gd name="T23" fmla="*/ 72 h 113"/>
              <a:gd name="T24" fmla="*/ 0 w 77"/>
              <a:gd name="T25" fmla="*/ 57 h 113"/>
              <a:gd name="T26" fmla="*/ 2 w 77"/>
              <a:gd name="T27" fmla="*/ 42 h 113"/>
              <a:gd name="T28" fmla="*/ 5 w 77"/>
              <a:gd name="T29" fmla="*/ 29 h 113"/>
              <a:gd name="T30" fmla="*/ 11 w 77"/>
              <a:gd name="T31" fmla="*/ 17 h 113"/>
              <a:gd name="T32" fmla="*/ 19 w 77"/>
              <a:gd name="T33" fmla="*/ 8 h 113"/>
              <a:gd name="T34" fmla="*/ 29 w 77"/>
              <a:gd name="T35" fmla="*/ 2 h 113"/>
              <a:gd name="T36" fmla="*/ 38 w 77"/>
              <a:gd name="T37" fmla="*/ 0 h 113"/>
              <a:gd name="T38" fmla="*/ 48 w 77"/>
              <a:gd name="T39" fmla="*/ 2 h 113"/>
              <a:gd name="T40" fmla="*/ 58 w 77"/>
              <a:gd name="T41" fmla="*/ 8 h 113"/>
              <a:gd name="T42" fmla="*/ 66 w 77"/>
              <a:gd name="T43" fmla="*/ 17 h 113"/>
              <a:gd name="T44" fmla="*/ 71 w 77"/>
              <a:gd name="T45" fmla="*/ 29 h 113"/>
              <a:gd name="T46" fmla="*/ 75 w 77"/>
              <a:gd name="T47" fmla="*/ 42 h 113"/>
              <a:gd name="T48" fmla="*/ 77 w 77"/>
              <a:gd name="T49" fmla="*/ 57 h 113"/>
              <a:gd name="T50" fmla="*/ 77 w 77"/>
              <a:gd name="T51" fmla="*/ 57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7" h="113">
                <a:moveTo>
                  <a:pt x="77" y="57"/>
                </a:moveTo>
                <a:lnTo>
                  <a:pt x="75" y="72"/>
                </a:lnTo>
                <a:lnTo>
                  <a:pt x="71" y="85"/>
                </a:lnTo>
                <a:lnTo>
                  <a:pt x="66" y="96"/>
                </a:lnTo>
                <a:lnTo>
                  <a:pt x="58" y="106"/>
                </a:lnTo>
                <a:lnTo>
                  <a:pt x="48" y="112"/>
                </a:lnTo>
                <a:lnTo>
                  <a:pt x="38" y="113"/>
                </a:lnTo>
                <a:lnTo>
                  <a:pt x="29" y="112"/>
                </a:lnTo>
                <a:lnTo>
                  <a:pt x="19" y="106"/>
                </a:lnTo>
                <a:lnTo>
                  <a:pt x="11" y="96"/>
                </a:lnTo>
                <a:lnTo>
                  <a:pt x="5" y="85"/>
                </a:lnTo>
                <a:lnTo>
                  <a:pt x="2" y="72"/>
                </a:lnTo>
                <a:lnTo>
                  <a:pt x="0" y="57"/>
                </a:lnTo>
                <a:lnTo>
                  <a:pt x="2" y="42"/>
                </a:lnTo>
                <a:lnTo>
                  <a:pt x="5" y="29"/>
                </a:lnTo>
                <a:lnTo>
                  <a:pt x="11" y="17"/>
                </a:lnTo>
                <a:lnTo>
                  <a:pt x="19" y="8"/>
                </a:lnTo>
                <a:lnTo>
                  <a:pt x="29" y="2"/>
                </a:lnTo>
                <a:lnTo>
                  <a:pt x="38" y="0"/>
                </a:lnTo>
                <a:lnTo>
                  <a:pt x="48" y="2"/>
                </a:lnTo>
                <a:lnTo>
                  <a:pt x="58" y="8"/>
                </a:lnTo>
                <a:lnTo>
                  <a:pt x="66" y="17"/>
                </a:lnTo>
                <a:lnTo>
                  <a:pt x="71" y="29"/>
                </a:lnTo>
                <a:lnTo>
                  <a:pt x="75" y="42"/>
                </a:lnTo>
                <a:lnTo>
                  <a:pt x="77" y="57"/>
                </a:lnTo>
                <a:lnTo>
                  <a:pt x="77" y="57"/>
                </a:lnTo>
                <a:close/>
              </a:path>
            </a:pathLst>
          </a:custGeom>
          <a:solidFill>
            <a:srgbClr val="EAEAEA"/>
          </a:solidFill>
          <a:ln w="269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58" name="Freeform 118"/>
          <p:cNvSpPr>
            <a:spLocks/>
          </p:cNvSpPr>
          <p:nvPr/>
        </p:nvSpPr>
        <p:spPr bwMode="auto">
          <a:xfrm>
            <a:off x="4475163" y="4225925"/>
            <a:ext cx="138112" cy="53975"/>
          </a:xfrm>
          <a:custGeom>
            <a:avLst/>
            <a:gdLst>
              <a:gd name="T0" fmla="*/ 39 w 268"/>
              <a:gd name="T1" fmla="*/ 104 h 104"/>
              <a:gd name="T2" fmla="*/ 33 w 268"/>
              <a:gd name="T3" fmla="*/ 102 h 104"/>
              <a:gd name="T4" fmla="*/ 27 w 268"/>
              <a:gd name="T5" fmla="*/ 100 h 104"/>
              <a:gd name="T6" fmla="*/ 22 w 268"/>
              <a:gd name="T7" fmla="*/ 96 h 104"/>
              <a:gd name="T8" fmla="*/ 16 w 268"/>
              <a:gd name="T9" fmla="*/ 93 h 104"/>
              <a:gd name="T10" fmla="*/ 12 w 268"/>
              <a:gd name="T11" fmla="*/ 89 h 104"/>
              <a:gd name="T12" fmla="*/ 8 w 268"/>
              <a:gd name="T13" fmla="*/ 81 h 104"/>
              <a:gd name="T14" fmla="*/ 4 w 268"/>
              <a:gd name="T15" fmla="*/ 76 h 104"/>
              <a:gd name="T16" fmla="*/ 2 w 268"/>
              <a:gd name="T17" fmla="*/ 68 h 104"/>
              <a:gd name="T18" fmla="*/ 0 w 268"/>
              <a:gd name="T19" fmla="*/ 61 h 104"/>
              <a:gd name="T20" fmla="*/ 0 w 268"/>
              <a:gd name="T21" fmla="*/ 53 h 104"/>
              <a:gd name="T22" fmla="*/ 0 w 268"/>
              <a:gd name="T23" fmla="*/ 47 h 104"/>
              <a:gd name="T24" fmla="*/ 2 w 268"/>
              <a:gd name="T25" fmla="*/ 40 h 104"/>
              <a:gd name="T26" fmla="*/ 4 w 268"/>
              <a:gd name="T27" fmla="*/ 32 h 104"/>
              <a:gd name="T28" fmla="*/ 8 w 268"/>
              <a:gd name="T29" fmla="*/ 27 h 104"/>
              <a:gd name="T30" fmla="*/ 12 w 268"/>
              <a:gd name="T31" fmla="*/ 19 h 104"/>
              <a:gd name="T32" fmla="*/ 16 w 268"/>
              <a:gd name="T33" fmla="*/ 15 h 104"/>
              <a:gd name="T34" fmla="*/ 22 w 268"/>
              <a:gd name="T35" fmla="*/ 12 h 104"/>
              <a:gd name="T36" fmla="*/ 27 w 268"/>
              <a:gd name="T37" fmla="*/ 8 h 104"/>
              <a:gd name="T38" fmla="*/ 33 w 268"/>
              <a:gd name="T39" fmla="*/ 6 h 104"/>
              <a:gd name="T40" fmla="*/ 39 w 268"/>
              <a:gd name="T41" fmla="*/ 4 h 104"/>
              <a:gd name="T42" fmla="*/ 268 w 268"/>
              <a:gd name="T43" fmla="*/ 0 h 104"/>
              <a:gd name="T44" fmla="*/ 260 w 268"/>
              <a:gd name="T45" fmla="*/ 2 h 104"/>
              <a:gd name="T46" fmla="*/ 254 w 268"/>
              <a:gd name="T47" fmla="*/ 4 h 104"/>
              <a:gd name="T48" fmla="*/ 248 w 268"/>
              <a:gd name="T49" fmla="*/ 8 h 104"/>
              <a:gd name="T50" fmla="*/ 243 w 268"/>
              <a:gd name="T51" fmla="*/ 10 h 104"/>
              <a:gd name="T52" fmla="*/ 237 w 268"/>
              <a:gd name="T53" fmla="*/ 14 h 104"/>
              <a:gd name="T54" fmla="*/ 233 w 268"/>
              <a:gd name="T55" fmla="*/ 19 h 104"/>
              <a:gd name="T56" fmla="*/ 229 w 268"/>
              <a:gd name="T57" fmla="*/ 27 h 104"/>
              <a:gd name="T58" fmla="*/ 227 w 268"/>
              <a:gd name="T59" fmla="*/ 32 h 104"/>
              <a:gd name="T60" fmla="*/ 225 w 268"/>
              <a:gd name="T61" fmla="*/ 40 h 104"/>
              <a:gd name="T62" fmla="*/ 223 w 268"/>
              <a:gd name="T63" fmla="*/ 47 h 104"/>
              <a:gd name="T64" fmla="*/ 225 w 268"/>
              <a:gd name="T65" fmla="*/ 55 h 104"/>
              <a:gd name="T66" fmla="*/ 223 w 268"/>
              <a:gd name="T67" fmla="*/ 63 h 104"/>
              <a:gd name="T68" fmla="*/ 225 w 268"/>
              <a:gd name="T69" fmla="*/ 68 h 104"/>
              <a:gd name="T70" fmla="*/ 229 w 268"/>
              <a:gd name="T71" fmla="*/ 76 h 104"/>
              <a:gd name="T72" fmla="*/ 231 w 268"/>
              <a:gd name="T73" fmla="*/ 81 h 104"/>
              <a:gd name="T74" fmla="*/ 235 w 268"/>
              <a:gd name="T75" fmla="*/ 89 h 104"/>
              <a:gd name="T76" fmla="*/ 241 w 268"/>
              <a:gd name="T77" fmla="*/ 93 h 104"/>
              <a:gd name="T78" fmla="*/ 246 w 268"/>
              <a:gd name="T79" fmla="*/ 96 h 104"/>
              <a:gd name="T80" fmla="*/ 252 w 268"/>
              <a:gd name="T81" fmla="*/ 98 h 104"/>
              <a:gd name="T82" fmla="*/ 258 w 268"/>
              <a:gd name="T83" fmla="*/ 100 h 104"/>
              <a:gd name="T84" fmla="*/ 264 w 268"/>
              <a:gd name="T85" fmla="*/ 102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68" h="104">
                <a:moveTo>
                  <a:pt x="45" y="104"/>
                </a:moveTo>
                <a:lnTo>
                  <a:pt x="41" y="104"/>
                </a:lnTo>
                <a:lnTo>
                  <a:pt x="39" y="104"/>
                </a:lnTo>
                <a:lnTo>
                  <a:pt x="37" y="104"/>
                </a:lnTo>
                <a:lnTo>
                  <a:pt x="35" y="102"/>
                </a:lnTo>
                <a:lnTo>
                  <a:pt x="33" y="102"/>
                </a:lnTo>
                <a:lnTo>
                  <a:pt x="31" y="102"/>
                </a:lnTo>
                <a:lnTo>
                  <a:pt x="29" y="100"/>
                </a:lnTo>
                <a:lnTo>
                  <a:pt x="27" y="100"/>
                </a:lnTo>
                <a:lnTo>
                  <a:pt x="25" y="98"/>
                </a:lnTo>
                <a:lnTo>
                  <a:pt x="23" y="98"/>
                </a:lnTo>
                <a:lnTo>
                  <a:pt x="22" y="96"/>
                </a:lnTo>
                <a:lnTo>
                  <a:pt x="20" y="95"/>
                </a:lnTo>
                <a:lnTo>
                  <a:pt x="18" y="95"/>
                </a:lnTo>
                <a:lnTo>
                  <a:pt x="16" y="93"/>
                </a:lnTo>
                <a:lnTo>
                  <a:pt x="14" y="91"/>
                </a:lnTo>
                <a:lnTo>
                  <a:pt x="12" y="91"/>
                </a:lnTo>
                <a:lnTo>
                  <a:pt x="12" y="89"/>
                </a:lnTo>
                <a:lnTo>
                  <a:pt x="10" y="85"/>
                </a:lnTo>
                <a:lnTo>
                  <a:pt x="8" y="83"/>
                </a:lnTo>
                <a:lnTo>
                  <a:pt x="8" y="81"/>
                </a:lnTo>
                <a:lnTo>
                  <a:pt x="6" y="80"/>
                </a:lnTo>
                <a:lnTo>
                  <a:pt x="6" y="78"/>
                </a:lnTo>
                <a:lnTo>
                  <a:pt x="4" y="76"/>
                </a:lnTo>
                <a:lnTo>
                  <a:pt x="4" y="74"/>
                </a:lnTo>
                <a:lnTo>
                  <a:pt x="2" y="70"/>
                </a:lnTo>
                <a:lnTo>
                  <a:pt x="2" y="68"/>
                </a:lnTo>
                <a:lnTo>
                  <a:pt x="2" y="66"/>
                </a:lnTo>
                <a:lnTo>
                  <a:pt x="0" y="64"/>
                </a:lnTo>
                <a:lnTo>
                  <a:pt x="0" y="61"/>
                </a:lnTo>
                <a:lnTo>
                  <a:pt x="2" y="59"/>
                </a:lnTo>
                <a:lnTo>
                  <a:pt x="2" y="57"/>
                </a:lnTo>
                <a:lnTo>
                  <a:pt x="0" y="53"/>
                </a:lnTo>
                <a:lnTo>
                  <a:pt x="0" y="51"/>
                </a:lnTo>
                <a:lnTo>
                  <a:pt x="0" y="49"/>
                </a:lnTo>
                <a:lnTo>
                  <a:pt x="0" y="47"/>
                </a:lnTo>
                <a:lnTo>
                  <a:pt x="0" y="44"/>
                </a:lnTo>
                <a:lnTo>
                  <a:pt x="2" y="42"/>
                </a:lnTo>
                <a:lnTo>
                  <a:pt x="2" y="40"/>
                </a:lnTo>
                <a:lnTo>
                  <a:pt x="2" y="38"/>
                </a:lnTo>
                <a:lnTo>
                  <a:pt x="4" y="34"/>
                </a:lnTo>
                <a:lnTo>
                  <a:pt x="4" y="32"/>
                </a:lnTo>
                <a:lnTo>
                  <a:pt x="6" y="30"/>
                </a:lnTo>
                <a:lnTo>
                  <a:pt x="6" y="29"/>
                </a:lnTo>
                <a:lnTo>
                  <a:pt x="8" y="27"/>
                </a:lnTo>
                <a:lnTo>
                  <a:pt x="8" y="25"/>
                </a:lnTo>
                <a:lnTo>
                  <a:pt x="10" y="21"/>
                </a:lnTo>
                <a:lnTo>
                  <a:pt x="12" y="19"/>
                </a:lnTo>
                <a:lnTo>
                  <a:pt x="12" y="17"/>
                </a:lnTo>
                <a:lnTo>
                  <a:pt x="14" y="15"/>
                </a:lnTo>
                <a:lnTo>
                  <a:pt x="16" y="15"/>
                </a:lnTo>
                <a:lnTo>
                  <a:pt x="18" y="14"/>
                </a:lnTo>
                <a:lnTo>
                  <a:pt x="20" y="12"/>
                </a:lnTo>
                <a:lnTo>
                  <a:pt x="22" y="12"/>
                </a:lnTo>
                <a:lnTo>
                  <a:pt x="23" y="10"/>
                </a:lnTo>
                <a:lnTo>
                  <a:pt x="25" y="10"/>
                </a:lnTo>
                <a:lnTo>
                  <a:pt x="27" y="8"/>
                </a:lnTo>
                <a:lnTo>
                  <a:pt x="29" y="8"/>
                </a:lnTo>
                <a:lnTo>
                  <a:pt x="31" y="6"/>
                </a:lnTo>
                <a:lnTo>
                  <a:pt x="33" y="6"/>
                </a:lnTo>
                <a:lnTo>
                  <a:pt x="35" y="4"/>
                </a:lnTo>
                <a:lnTo>
                  <a:pt x="37" y="4"/>
                </a:lnTo>
                <a:lnTo>
                  <a:pt x="39" y="4"/>
                </a:lnTo>
                <a:lnTo>
                  <a:pt x="41" y="4"/>
                </a:lnTo>
                <a:lnTo>
                  <a:pt x="45" y="2"/>
                </a:lnTo>
                <a:lnTo>
                  <a:pt x="268" y="0"/>
                </a:lnTo>
                <a:lnTo>
                  <a:pt x="264" y="2"/>
                </a:lnTo>
                <a:lnTo>
                  <a:pt x="262" y="2"/>
                </a:lnTo>
                <a:lnTo>
                  <a:pt x="260" y="2"/>
                </a:lnTo>
                <a:lnTo>
                  <a:pt x="258" y="2"/>
                </a:lnTo>
                <a:lnTo>
                  <a:pt x="256" y="4"/>
                </a:lnTo>
                <a:lnTo>
                  <a:pt x="254" y="4"/>
                </a:lnTo>
                <a:lnTo>
                  <a:pt x="252" y="6"/>
                </a:lnTo>
                <a:lnTo>
                  <a:pt x="250" y="6"/>
                </a:lnTo>
                <a:lnTo>
                  <a:pt x="248" y="8"/>
                </a:lnTo>
                <a:lnTo>
                  <a:pt x="246" y="8"/>
                </a:lnTo>
                <a:lnTo>
                  <a:pt x="244" y="10"/>
                </a:lnTo>
                <a:lnTo>
                  <a:pt x="243" y="10"/>
                </a:lnTo>
                <a:lnTo>
                  <a:pt x="241" y="12"/>
                </a:lnTo>
                <a:lnTo>
                  <a:pt x="239" y="14"/>
                </a:lnTo>
                <a:lnTo>
                  <a:pt x="237" y="14"/>
                </a:lnTo>
                <a:lnTo>
                  <a:pt x="235" y="15"/>
                </a:lnTo>
                <a:lnTo>
                  <a:pt x="235" y="17"/>
                </a:lnTo>
                <a:lnTo>
                  <a:pt x="233" y="19"/>
                </a:lnTo>
                <a:lnTo>
                  <a:pt x="231" y="23"/>
                </a:lnTo>
                <a:lnTo>
                  <a:pt x="231" y="25"/>
                </a:lnTo>
                <a:lnTo>
                  <a:pt x="229" y="27"/>
                </a:lnTo>
                <a:lnTo>
                  <a:pt x="229" y="29"/>
                </a:lnTo>
                <a:lnTo>
                  <a:pt x="227" y="30"/>
                </a:lnTo>
                <a:lnTo>
                  <a:pt x="227" y="32"/>
                </a:lnTo>
                <a:lnTo>
                  <a:pt x="225" y="36"/>
                </a:lnTo>
                <a:lnTo>
                  <a:pt x="225" y="38"/>
                </a:lnTo>
                <a:lnTo>
                  <a:pt x="225" y="40"/>
                </a:lnTo>
                <a:lnTo>
                  <a:pt x="223" y="42"/>
                </a:lnTo>
                <a:lnTo>
                  <a:pt x="223" y="46"/>
                </a:lnTo>
                <a:lnTo>
                  <a:pt x="223" y="47"/>
                </a:lnTo>
                <a:lnTo>
                  <a:pt x="223" y="49"/>
                </a:lnTo>
                <a:lnTo>
                  <a:pt x="221" y="51"/>
                </a:lnTo>
                <a:lnTo>
                  <a:pt x="225" y="55"/>
                </a:lnTo>
                <a:lnTo>
                  <a:pt x="225" y="57"/>
                </a:lnTo>
                <a:lnTo>
                  <a:pt x="225" y="59"/>
                </a:lnTo>
                <a:lnTo>
                  <a:pt x="223" y="63"/>
                </a:lnTo>
                <a:lnTo>
                  <a:pt x="225" y="64"/>
                </a:lnTo>
                <a:lnTo>
                  <a:pt x="225" y="66"/>
                </a:lnTo>
                <a:lnTo>
                  <a:pt x="225" y="68"/>
                </a:lnTo>
                <a:lnTo>
                  <a:pt x="227" y="72"/>
                </a:lnTo>
                <a:lnTo>
                  <a:pt x="227" y="74"/>
                </a:lnTo>
                <a:lnTo>
                  <a:pt x="229" y="76"/>
                </a:lnTo>
                <a:lnTo>
                  <a:pt x="229" y="78"/>
                </a:lnTo>
                <a:lnTo>
                  <a:pt x="231" y="80"/>
                </a:lnTo>
                <a:lnTo>
                  <a:pt x="231" y="81"/>
                </a:lnTo>
                <a:lnTo>
                  <a:pt x="233" y="83"/>
                </a:lnTo>
                <a:lnTo>
                  <a:pt x="235" y="87"/>
                </a:lnTo>
                <a:lnTo>
                  <a:pt x="235" y="89"/>
                </a:lnTo>
                <a:lnTo>
                  <a:pt x="237" y="89"/>
                </a:lnTo>
                <a:lnTo>
                  <a:pt x="239" y="91"/>
                </a:lnTo>
                <a:lnTo>
                  <a:pt x="241" y="93"/>
                </a:lnTo>
                <a:lnTo>
                  <a:pt x="243" y="93"/>
                </a:lnTo>
                <a:lnTo>
                  <a:pt x="244" y="95"/>
                </a:lnTo>
                <a:lnTo>
                  <a:pt x="246" y="96"/>
                </a:lnTo>
                <a:lnTo>
                  <a:pt x="248" y="96"/>
                </a:lnTo>
                <a:lnTo>
                  <a:pt x="250" y="98"/>
                </a:lnTo>
                <a:lnTo>
                  <a:pt x="252" y="98"/>
                </a:lnTo>
                <a:lnTo>
                  <a:pt x="254" y="100"/>
                </a:lnTo>
                <a:lnTo>
                  <a:pt x="256" y="100"/>
                </a:lnTo>
                <a:lnTo>
                  <a:pt x="258" y="100"/>
                </a:lnTo>
                <a:lnTo>
                  <a:pt x="260" y="102"/>
                </a:lnTo>
                <a:lnTo>
                  <a:pt x="262" y="102"/>
                </a:lnTo>
                <a:lnTo>
                  <a:pt x="264" y="102"/>
                </a:lnTo>
                <a:lnTo>
                  <a:pt x="268" y="102"/>
                </a:lnTo>
                <a:lnTo>
                  <a:pt x="45" y="10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59" name="Line 119"/>
          <p:cNvSpPr>
            <a:spLocks noChangeShapeType="1"/>
          </p:cNvSpPr>
          <p:nvPr/>
        </p:nvSpPr>
        <p:spPr bwMode="auto">
          <a:xfrm>
            <a:off x="4587875" y="4256087"/>
            <a:ext cx="14319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60" name="Line 120"/>
          <p:cNvSpPr>
            <a:spLocks noChangeShapeType="1"/>
          </p:cNvSpPr>
          <p:nvPr/>
        </p:nvSpPr>
        <p:spPr bwMode="auto">
          <a:xfrm>
            <a:off x="5962650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61" name="Line 121"/>
          <p:cNvSpPr>
            <a:spLocks noChangeShapeType="1"/>
          </p:cNvSpPr>
          <p:nvPr/>
        </p:nvSpPr>
        <p:spPr bwMode="auto">
          <a:xfrm>
            <a:off x="5892800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62" name="Line 122"/>
          <p:cNvSpPr>
            <a:spLocks noChangeShapeType="1"/>
          </p:cNvSpPr>
          <p:nvPr/>
        </p:nvSpPr>
        <p:spPr bwMode="auto">
          <a:xfrm>
            <a:off x="5821364" y="4217989"/>
            <a:ext cx="1587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63" name="Line 123"/>
          <p:cNvSpPr>
            <a:spLocks noChangeShapeType="1"/>
          </p:cNvSpPr>
          <p:nvPr/>
        </p:nvSpPr>
        <p:spPr bwMode="auto">
          <a:xfrm>
            <a:off x="5753100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64" name="Line 124"/>
          <p:cNvSpPr>
            <a:spLocks noChangeShapeType="1"/>
          </p:cNvSpPr>
          <p:nvPr/>
        </p:nvSpPr>
        <p:spPr bwMode="auto">
          <a:xfrm>
            <a:off x="5751513" y="4260851"/>
            <a:ext cx="1587" cy="396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65" name="Line 125"/>
          <p:cNvSpPr>
            <a:spLocks noChangeShapeType="1"/>
          </p:cNvSpPr>
          <p:nvPr/>
        </p:nvSpPr>
        <p:spPr bwMode="auto">
          <a:xfrm>
            <a:off x="5680075" y="4217989"/>
            <a:ext cx="1588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66" name="Line 126"/>
          <p:cNvSpPr>
            <a:spLocks noChangeShapeType="1"/>
          </p:cNvSpPr>
          <p:nvPr/>
        </p:nvSpPr>
        <p:spPr bwMode="auto">
          <a:xfrm>
            <a:off x="5611813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67" name="Line 127"/>
          <p:cNvSpPr>
            <a:spLocks noChangeShapeType="1"/>
          </p:cNvSpPr>
          <p:nvPr/>
        </p:nvSpPr>
        <p:spPr bwMode="auto">
          <a:xfrm>
            <a:off x="5538788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68" name="Line 128"/>
          <p:cNvSpPr>
            <a:spLocks noChangeShapeType="1"/>
          </p:cNvSpPr>
          <p:nvPr/>
        </p:nvSpPr>
        <p:spPr bwMode="auto">
          <a:xfrm>
            <a:off x="5468938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69" name="Line 129"/>
          <p:cNvSpPr>
            <a:spLocks noChangeShapeType="1"/>
          </p:cNvSpPr>
          <p:nvPr/>
        </p:nvSpPr>
        <p:spPr bwMode="auto">
          <a:xfrm>
            <a:off x="5399088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70" name="Line 130"/>
          <p:cNvSpPr>
            <a:spLocks noChangeShapeType="1"/>
          </p:cNvSpPr>
          <p:nvPr/>
        </p:nvSpPr>
        <p:spPr bwMode="auto">
          <a:xfrm flipH="1">
            <a:off x="5395914" y="4256090"/>
            <a:ext cx="3175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71" name="Line 131"/>
          <p:cNvSpPr>
            <a:spLocks noChangeShapeType="1"/>
          </p:cNvSpPr>
          <p:nvPr/>
        </p:nvSpPr>
        <p:spPr bwMode="auto">
          <a:xfrm>
            <a:off x="5326064" y="4217989"/>
            <a:ext cx="3175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72" name="Line 132"/>
          <p:cNvSpPr>
            <a:spLocks noChangeShapeType="1"/>
          </p:cNvSpPr>
          <p:nvPr/>
        </p:nvSpPr>
        <p:spPr bwMode="auto">
          <a:xfrm>
            <a:off x="5256213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73" name="Line 133"/>
          <p:cNvSpPr>
            <a:spLocks noChangeShapeType="1"/>
          </p:cNvSpPr>
          <p:nvPr/>
        </p:nvSpPr>
        <p:spPr bwMode="auto">
          <a:xfrm>
            <a:off x="5186363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74" name="Line 134"/>
          <p:cNvSpPr>
            <a:spLocks noChangeShapeType="1"/>
          </p:cNvSpPr>
          <p:nvPr/>
        </p:nvSpPr>
        <p:spPr bwMode="auto">
          <a:xfrm>
            <a:off x="5114925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75" name="Line 135"/>
          <p:cNvSpPr>
            <a:spLocks noChangeShapeType="1"/>
          </p:cNvSpPr>
          <p:nvPr/>
        </p:nvSpPr>
        <p:spPr bwMode="auto">
          <a:xfrm>
            <a:off x="4972051" y="4217989"/>
            <a:ext cx="3175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76" name="Line 136"/>
          <p:cNvSpPr>
            <a:spLocks noChangeShapeType="1"/>
          </p:cNvSpPr>
          <p:nvPr/>
        </p:nvSpPr>
        <p:spPr bwMode="auto">
          <a:xfrm>
            <a:off x="5045076" y="4217989"/>
            <a:ext cx="1588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77" name="Line 137"/>
          <p:cNvSpPr>
            <a:spLocks noChangeShapeType="1"/>
          </p:cNvSpPr>
          <p:nvPr/>
        </p:nvSpPr>
        <p:spPr bwMode="auto">
          <a:xfrm>
            <a:off x="4902201" y="4217989"/>
            <a:ext cx="3175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78" name="Line 138"/>
          <p:cNvSpPr>
            <a:spLocks noChangeShapeType="1"/>
          </p:cNvSpPr>
          <p:nvPr/>
        </p:nvSpPr>
        <p:spPr bwMode="auto">
          <a:xfrm>
            <a:off x="4832350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79" name="Line 139"/>
          <p:cNvSpPr>
            <a:spLocks noChangeShapeType="1"/>
          </p:cNvSpPr>
          <p:nvPr/>
        </p:nvSpPr>
        <p:spPr bwMode="auto">
          <a:xfrm>
            <a:off x="4762500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80" name="Line 140"/>
          <p:cNvSpPr>
            <a:spLocks noChangeShapeType="1"/>
          </p:cNvSpPr>
          <p:nvPr/>
        </p:nvSpPr>
        <p:spPr bwMode="auto">
          <a:xfrm>
            <a:off x="4691063" y="4217989"/>
            <a:ext cx="1587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81" name="Line 141"/>
          <p:cNvSpPr>
            <a:spLocks noChangeShapeType="1"/>
          </p:cNvSpPr>
          <p:nvPr/>
        </p:nvSpPr>
        <p:spPr bwMode="auto">
          <a:xfrm>
            <a:off x="4621213" y="4217989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82" name="Line 142"/>
          <p:cNvSpPr>
            <a:spLocks noChangeShapeType="1"/>
          </p:cNvSpPr>
          <p:nvPr/>
        </p:nvSpPr>
        <p:spPr bwMode="auto">
          <a:xfrm>
            <a:off x="4619625" y="4259264"/>
            <a:ext cx="1588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83" name="Line 143"/>
          <p:cNvSpPr>
            <a:spLocks noChangeShapeType="1"/>
          </p:cNvSpPr>
          <p:nvPr/>
        </p:nvSpPr>
        <p:spPr bwMode="auto">
          <a:xfrm>
            <a:off x="5045075" y="4259264"/>
            <a:ext cx="0" cy="380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84" name="Rectangle 144"/>
          <p:cNvSpPr>
            <a:spLocks noChangeArrowheads="1"/>
          </p:cNvSpPr>
          <p:nvPr/>
        </p:nvSpPr>
        <p:spPr bwMode="auto">
          <a:xfrm>
            <a:off x="2705100" y="2581275"/>
            <a:ext cx="200025" cy="831850"/>
          </a:xfrm>
          <a:prstGeom prst="rect">
            <a:avLst/>
          </a:prstGeom>
          <a:solidFill>
            <a:srgbClr val="FF9900"/>
          </a:solidFill>
          <a:ln w="269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85" name="Line 145"/>
          <p:cNvSpPr>
            <a:spLocks noChangeShapeType="1"/>
          </p:cNvSpPr>
          <p:nvPr/>
        </p:nvSpPr>
        <p:spPr bwMode="auto">
          <a:xfrm>
            <a:off x="4217988" y="2389190"/>
            <a:ext cx="1587" cy="476249"/>
          </a:xfrm>
          <a:prstGeom prst="line">
            <a:avLst/>
          </a:prstGeom>
          <a:noFill/>
          <a:ln w="46038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86" name="Freeform 146"/>
          <p:cNvSpPr>
            <a:spLocks/>
          </p:cNvSpPr>
          <p:nvPr/>
        </p:nvSpPr>
        <p:spPr bwMode="auto">
          <a:xfrm>
            <a:off x="4187826" y="2805114"/>
            <a:ext cx="60325" cy="60324"/>
          </a:xfrm>
          <a:custGeom>
            <a:avLst/>
            <a:gdLst>
              <a:gd name="T0" fmla="*/ 116 w 116"/>
              <a:gd name="T1" fmla="*/ 0 h 115"/>
              <a:gd name="T2" fmla="*/ 60 w 116"/>
              <a:gd name="T3" fmla="*/ 115 h 115"/>
              <a:gd name="T4" fmla="*/ 0 w 116"/>
              <a:gd name="T5" fmla="*/ 2 h 115"/>
              <a:gd name="T6" fmla="*/ 116 w 116"/>
              <a:gd name="T7" fmla="*/ 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6" h="115">
                <a:moveTo>
                  <a:pt x="116" y="0"/>
                </a:moveTo>
                <a:lnTo>
                  <a:pt x="60" y="115"/>
                </a:lnTo>
                <a:lnTo>
                  <a:pt x="0" y="2"/>
                </a:lnTo>
                <a:lnTo>
                  <a:pt x="116" y="0"/>
                </a:lnTo>
                <a:close/>
              </a:path>
            </a:pathLst>
          </a:custGeom>
          <a:solidFill>
            <a:srgbClr val="FF0066"/>
          </a:solidFill>
          <a:ln w="46038">
            <a:solidFill>
              <a:srgbClr val="FF00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87" name="Rectangle 147"/>
          <p:cNvSpPr>
            <a:spLocks noChangeArrowheads="1"/>
          </p:cNvSpPr>
          <p:nvPr/>
        </p:nvSpPr>
        <p:spPr bwMode="auto">
          <a:xfrm>
            <a:off x="4862513" y="2595564"/>
            <a:ext cx="200025" cy="828674"/>
          </a:xfrm>
          <a:prstGeom prst="rect">
            <a:avLst/>
          </a:prstGeom>
          <a:solidFill>
            <a:srgbClr val="FF9900"/>
          </a:solidFill>
          <a:ln w="269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88" name="Rectangle 148"/>
          <p:cNvSpPr>
            <a:spLocks noChangeArrowheads="1"/>
          </p:cNvSpPr>
          <p:nvPr/>
        </p:nvSpPr>
        <p:spPr bwMode="auto">
          <a:xfrm>
            <a:off x="2705100" y="3662362"/>
            <a:ext cx="200025" cy="1141412"/>
          </a:xfrm>
          <a:prstGeom prst="rect">
            <a:avLst/>
          </a:prstGeom>
          <a:solidFill>
            <a:srgbClr val="FF9900"/>
          </a:solidFill>
          <a:ln w="269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89" name="Rectangle 149"/>
          <p:cNvSpPr>
            <a:spLocks noChangeArrowheads="1"/>
          </p:cNvSpPr>
          <p:nvPr/>
        </p:nvSpPr>
        <p:spPr bwMode="auto">
          <a:xfrm>
            <a:off x="4862513" y="3662363"/>
            <a:ext cx="200025" cy="425450"/>
          </a:xfrm>
          <a:prstGeom prst="rect">
            <a:avLst/>
          </a:prstGeom>
          <a:solidFill>
            <a:srgbClr val="FF9900"/>
          </a:solidFill>
          <a:ln w="269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90" name="Rectangle 150"/>
          <p:cNvSpPr>
            <a:spLocks noChangeArrowheads="1"/>
          </p:cNvSpPr>
          <p:nvPr/>
        </p:nvSpPr>
        <p:spPr bwMode="auto">
          <a:xfrm>
            <a:off x="4862513" y="4378326"/>
            <a:ext cx="200025" cy="425450"/>
          </a:xfrm>
          <a:prstGeom prst="rect">
            <a:avLst/>
          </a:prstGeom>
          <a:solidFill>
            <a:srgbClr val="FF9900"/>
          </a:solidFill>
          <a:ln w="269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91" name="Rectangle 151"/>
          <p:cNvSpPr>
            <a:spLocks noChangeArrowheads="1"/>
          </p:cNvSpPr>
          <p:nvPr/>
        </p:nvSpPr>
        <p:spPr bwMode="auto">
          <a:xfrm>
            <a:off x="4862513" y="5037140"/>
            <a:ext cx="200025" cy="431799"/>
          </a:xfrm>
          <a:prstGeom prst="rect">
            <a:avLst/>
          </a:prstGeom>
          <a:solidFill>
            <a:srgbClr val="FF9900"/>
          </a:solidFill>
          <a:ln w="269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92" name="Rectangle 152"/>
          <p:cNvSpPr>
            <a:spLocks noChangeArrowheads="1"/>
          </p:cNvSpPr>
          <p:nvPr/>
        </p:nvSpPr>
        <p:spPr bwMode="auto">
          <a:xfrm>
            <a:off x="2705100" y="5037140"/>
            <a:ext cx="200025" cy="431799"/>
          </a:xfrm>
          <a:prstGeom prst="rect">
            <a:avLst/>
          </a:prstGeom>
          <a:solidFill>
            <a:srgbClr val="FF9900"/>
          </a:solidFill>
          <a:ln w="269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93" name="Freeform 153"/>
          <p:cNvSpPr>
            <a:spLocks/>
          </p:cNvSpPr>
          <p:nvPr/>
        </p:nvSpPr>
        <p:spPr bwMode="auto">
          <a:xfrm>
            <a:off x="2705101" y="5265739"/>
            <a:ext cx="2349500" cy="223838"/>
          </a:xfrm>
          <a:custGeom>
            <a:avLst/>
            <a:gdLst>
              <a:gd name="T0" fmla="*/ 4513 w 4513"/>
              <a:gd name="T1" fmla="*/ 2 h 409"/>
              <a:gd name="T2" fmla="*/ 4511 w 4513"/>
              <a:gd name="T3" fmla="*/ 409 h 409"/>
              <a:gd name="T4" fmla="*/ 0 w 4513"/>
              <a:gd name="T5" fmla="*/ 407 h 409"/>
              <a:gd name="T6" fmla="*/ 2 w 4513"/>
              <a:gd name="T7" fmla="*/ 0 h 409"/>
              <a:gd name="T8" fmla="*/ 4513 w 4513"/>
              <a:gd name="T9" fmla="*/ 2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13" h="409">
                <a:moveTo>
                  <a:pt x="4513" y="2"/>
                </a:moveTo>
                <a:lnTo>
                  <a:pt x="4511" y="409"/>
                </a:lnTo>
                <a:lnTo>
                  <a:pt x="0" y="407"/>
                </a:lnTo>
                <a:lnTo>
                  <a:pt x="2" y="0"/>
                </a:lnTo>
                <a:lnTo>
                  <a:pt x="4513" y="2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94" name="Freeform 154"/>
          <p:cNvSpPr>
            <a:spLocks/>
          </p:cNvSpPr>
          <p:nvPr/>
        </p:nvSpPr>
        <p:spPr bwMode="auto">
          <a:xfrm>
            <a:off x="4435476" y="3406777"/>
            <a:ext cx="1546225" cy="246063"/>
          </a:xfrm>
          <a:custGeom>
            <a:avLst/>
            <a:gdLst>
              <a:gd name="T0" fmla="*/ 2923 w 2970"/>
              <a:gd name="T1" fmla="*/ 0 h 450"/>
              <a:gd name="T2" fmla="*/ 2937 w 2970"/>
              <a:gd name="T3" fmla="*/ 2 h 450"/>
              <a:gd name="T4" fmla="*/ 2950 w 2970"/>
              <a:gd name="T5" fmla="*/ 9 h 450"/>
              <a:gd name="T6" fmla="*/ 2960 w 2970"/>
              <a:gd name="T7" fmla="*/ 19 h 450"/>
              <a:gd name="T8" fmla="*/ 2968 w 2970"/>
              <a:gd name="T9" fmla="*/ 32 h 450"/>
              <a:gd name="T10" fmla="*/ 2970 w 2970"/>
              <a:gd name="T11" fmla="*/ 45 h 450"/>
              <a:gd name="T12" fmla="*/ 2970 w 2970"/>
              <a:gd name="T13" fmla="*/ 405 h 450"/>
              <a:gd name="T14" fmla="*/ 2968 w 2970"/>
              <a:gd name="T15" fmla="*/ 418 h 450"/>
              <a:gd name="T16" fmla="*/ 2960 w 2970"/>
              <a:gd name="T17" fmla="*/ 432 h 450"/>
              <a:gd name="T18" fmla="*/ 2950 w 2970"/>
              <a:gd name="T19" fmla="*/ 441 h 450"/>
              <a:gd name="T20" fmla="*/ 2937 w 2970"/>
              <a:gd name="T21" fmla="*/ 449 h 450"/>
              <a:gd name="T22" fmla="*/ 2923 w 2970"/>
              <a:gd name="T23" fmla="*/ 450 h 450"/>
              <a:gd name="T24" fmla="*/ 46 w 2970"/>
              <a:gd name="T25" fmla="*/ 450 h 450"/>
              <a:gd name="T26" fmla="*/ 33 w 2970"/>
              <a:gd name="T27" fmla="*/ 449 h 450"/>
              <a:gd name="T28" fmla="*/ 19 w 2970"/>
              <a:gd name="T29" fmla="*/ 441 h 450"/>
              <a:gd name="T30" fmla="*/ 9 w 2970"/>
              <a:gd name="T31" fmla="*/ 432 h 450"/>
              <a:gd name="T32" fmla="*/ 2 w 2970"/>
              <a:gd name="T33" fmla="*/ 418 h 450"/>
              <a:gd name="T34" fmla="*/ 0 w 2970"/>
              <a:gd name="T35" fmla="*/ 405 h 450"/>
              <a:gd name="T36" fmla="*/ 0 w 2970"/>
              <a:gd name="T37" fmla="*/ 45 h 450"/>
              <a:gd name="T38" fmla="*/ 2 w 2970"/>
              <a:gd name="T39" fmla="*/ 32 h 450"/>
              <a:gd name="T40" fmla="*/ 9 w 2970"/>
              <a:gd name="T41" fmla="*/ 19 h 450"/>
              <a:gd name="T42" fmla="*/ 19 w 2970"/>
              <a:gd name="T43" fmla="*/ 9 h 450"/>
              <a:gd name="T44" fmla="*/ 33 w 2970"/>
              <a:gd name="T45" fmla="*/ 2 h 450"/>
              <a:gd name="T46" fmla="*/ 46 w 2970"/>
              <a:gd name="T47" fmla="*/ 0 h 450"/>
              <a:gd name="T48" fmla="*/ 2923 w 2970"/>
              <a:gd name="T49" fmla="*/ 0 h 4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970" h="450">
                <a:moveTo>
                  <a:pt x="2923" y="0"/>
                </a:moveTo>
                <a:lnTo>
                  <a:pt x="2937" y="2"/>
                </a:lnTo>
                <a:lnTo>
                  <a:pt x="2950" y="9"/>
                </a:lnTo>
                <a:lnTo>
                  <a:pt x="2960" y="19"/>
                </a:lnTo>
                <a:lnTo>
                  <a:pt x="2968" y="32"/>
                </a:lnTo>
                <a:lnTo>
                  <a:pt x="2970" y="45"/>
                </a:lnTo>
                <a:lnTo>
                  <a:pt x="2970" y="405"/>
                </a:lnTo>
                <a:lnTo>
                  <a:pt x="2968" y="418"/>
                </a:lnTo>
                <a:lnTo>
                  <a:pt x="2960" y="432"/>
                </a:lnTo>
                <a:lnTo>
                  <a:pt x="2950" y="441"/>
                </a:lnTo>
                <a:lnTo>
                  <a:pt x="2937" y="449"/>
                </a:lnTo>
                <a:lnTo>
                  <a:pt x="2923" y="450"/>
                </a:lnTo>
                <a:lnTo>
                  <a:pt x="46" y="450"/>
                </a:lnTo>
                <a:lnTo>
                  <a:pt x="33" y="449"/>
                </a:lnTo>
                <a:lnTo>
                  <a:pt x="19" y="441"/>
                </a:lnTo>
                <a:lnTo>
                  <a:pt x="9" y="432"/>
                </a:lnTo>
                <a:lnTo>
                  <a:pt x="2" y="418"/>
                </a:lnTo>
                <a:lnTo>
                  <a:pt x="0" y="405"/>
                </a:lnTo>
                <a:lnTo>
                  <a:pt x="0" y="45"/>
                </a:lnTo>
                <a:lnTo>
                  <a:pt x="2" y="32"/>
                </a:lnTo>
                <a:lnTo>
                  <a:pt x="9" y="19"/>
                </a:lnTo>
                <a:lnTo>
                  <a:pt x="19" y="9"/>
                </a:lnTo>
                <a:lnTo>
                  <a:pt x="33" y="2"/>
                </a:lnTo>
                <a:lnTo>
                  <a:pt x="46" y="0"/>
                </a:lnTo>
                <a:lnTo>
                  <a:pt x="2923" y="0"/>
                </a:lnTo>
                <a:close/>
              </a:path>
            </a:pathLst>
          </a:custGeom>
          <a:solidFill>
            <a:srgbClr val="FFFFFF"/>
          </a:solidFill>
          <a:ln w="365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95" name="Freeform 155"/>
          <p:cNvSpPr>
            <a:spLocks/>
          </p:cNvSpPr>
          <p:nvPr/>
        </p:nvSpPr>
        <p:spPr bwMode="auto">
          <a:xfrm>
            <a:off x="5788026" y="2913063"/>
            <a:ext cx="201613" cy="608013"/>
          </a:xfrm>
          <a:custGeom>
            <a:avLst/>
            <a:gdLst>
              <a:gd name="T0" fmla="*/ 0 w 386"/>
              <a:gd name="T1" fmla="*/ 38 h 1116"/>
              <a:gd name="T2" fmla="*/ 2 w 386"/>
              <a:gd name="T3" fmla="*/ 26 h 1116"/>
              <a:gd name="T4" fmla="*/ 8 w 386"/>
              <a:gd name="T5" fmla="*/ 17 h 1116"/>
              <a:gd name="T6" fmla="*/ 16 w 386"/>
              <a:gd name="T7" fmla="*/ 9 h 1116"/>
              <a:gd name="T8" fmla="*/ 26 w 386"/>
              <a:gd name="T9" fmla="*/ 4 h 1116"/>
              <a:gd name="T10" fmla="*/ 37 w 386"/>
              <a:gd name="T11" fmla="*/ 2 h 1116"/>
              <a:gd name="T12" fmla="*/ 347 w 386"/>
              <a:gd name="T13" fmla="*/ 0 h 1116"/>
              <a:gd name="T14" fmla="*/ 359 w 386"/>
              <a:gd name="T15" fmla="*/ 2 h 1116"/>
              <a:gd name="T16" fmla="*/ 369 w 386"/>
              <a:gd name="T17" fmla="*/ 8 h 1116"/>
              <a:gd name="T18" fmla="*/ 376 w 386"/>
              <a:gd name="T19" fmla="*/ 15 h 1116"/>
              <a:gd name="T20" fmla="*/ 382 w 386"/>
              <a:gd name="T21" fmla="*/ 25 h 1116"/>
              <a:gd name="T22" fmla="*/ 384 w 386"/>
              <a:gd name="T23" fmla="*/ 36 h 1116"/>
              <a:gd name="T24" fmla="*/ 386 w 386"/>
              <a:gd name="T25" fmla="*/ 1080 h 1116"/>
              <a:gd name="T26" fmla="*/ 384 w 386"/>
              <a:gd name="T27" fmla="*/ 1092 h 1116"/>
              <a:gd name="T28" fmla="*/ 378 w 386"/>
              <a:gd name="T29" fmla="*/ 1099 h 1116"/>
              <a:gd name="T30" fmla="*/ 371 w 386"/>
              <a:gd name="T31" fmla="*/ 1107 h 1116"/>
              <a:gd name="T32" fmla="*/ 361 w 386"/>
              <a:gd name="T33" fmla="*/ 1112 h 1116"/>
              <a:gd name="T34" fmla="*/ 349 w 386"/>
              <a:gd name="T35" fmla="*/ 1114 h 1116"/>
              <a:gd name="T36" fmla="*/ 39 w 386"/>
              <a:gd name="T37" fmla="*/ 1116 h 1116"/>
              <a:gd name="T38" fmla="*/ 27 w 386"/>
              <a:gd name="T39" fmla="*/ 1114 h 1116"/>
              <a:gd name="T40" fmla="*/ 18 w 386"/>
              <a:gd name="T41" fmla="*/ 1109 h 1116"/>
              <a:gd name="T42" fmla="*/ 10 w 386"/>
              <a:gd name="T43" fmla="*/ 1101 h 1116"/>
              <a:gd name="T44" fmla="*/ 4 w 386"/>
              <a:gd name="T45" fmla="*/ 1094 h 1116"/>
              <a:gd name="T46" fmla="*/ 2 w 386"/>
              <a:gd name="T47" fmla="*/ 1082 h 1116"/>
              <a:gd name="T48" fmla="*/ 0 w 386"/>
              <a:gd name="T49" fmla="*/ 38 h 1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86" h="1116">
                <a:moveTo>
                  <a:pt x="0" y="38"/>
                </a:moveTo>
                <a:lnTo>
                  <a:pt x="2" y="26"/>
                </a:lnTo>
                <a:lnTo>
                  <a:pt x="8" y="17"/>
                </a:lnTo>
                <a:lnTo>
                  <a:pt x="16" y="9"/>
                </a:lnTo>
                <a:lnTo>
                  <a:pt x="26" y="4"/>
                </a:lnTo>
                <a:lnTo>
                  <a:pt x="37" y="2"/>
                </a:lnTo>
                <a:lnTo>
                  <a:pt x="347" y="0"/>
                </a:lnTo>
                <a:lnTo>
                  <a:pt x="359" y="2"/>
                </a:lnTo>
                <a:lnTo>
                  <a:pt x="369" y="8"/>
                </a:lnTo>
                <a:lnTo>
                  <a:pt x="376" y="15"/>
                </a:lnTo>
                <a:lnTo>
                  <a:pt x="382" y="25"/>
                </a:lnTo>
                <a:lnTo>
                  <a:pt x="384" y="36"/>
                </a:lnTo>
                <a:lnTo>
                  <a:pt x="386" y="1080"/>
                </a:lnTo>
                <a:lnTo>
                  <a:pt x="384" y="1092"/>
                </a:lnTo>
                <a:lnTo>
                  <a:pt x="378" y="1099"/>
                </a:lnTo>
                <a:lnTo>
                  <a:pt x="371" y="1107"/>
                </a:lnTo>
                <a:lnTo>
                  <a:pt x="361" y="1112"/>
                </a:lnTo>
                <a:lnTo>
                  <a:pt x="349" y="1114"/>
                </a:lnTo>
                <a:lnTo>
                  <a:pt x="39" y="1116"/>
                </a:lnTo>
                <a:lnTo>
                  <a:pt x="27" y="1114"/>
                </a:lnTo>
                <a:lnTo>
                  <a:pt x="18" y="1109"/>
                </a:lnTo>
                <a:lnTo>
                  <a:pt x="10" y="1101"/>
                </a:lnTo>
                <a:lnTo>
                  <a:pt x="4" y="1094"/>
                </a:lnTo>
                <a:lnTo>
                  <a:pt x="2" y="1082"/>
                </a:lnTo>
                <a:lnTo>
                  <a:pt x="0" y="38"/>
                </a:lnTo>
                <a:close/>
              </a:path>
            </a:pathLst>
          </a:custGeom>
          <a:solidFill>
            <a:srgbClr val="FFFFFF"/>
          </a:solidFill>
          <a:ln w="36513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96" name="Line 156"/>
          <p:cNvSpPr>
            <a:spLocks noChangeShapeType="1"/>
          </p:cNvSpPr>
          <p:nvPr/>
        </p:nvSpPr>
        <p:spPr bwMode="auto">
          <a:xfrm>
            <a:off x="5981700" y="2986089"/>
            <a:ext cx="0" cy="550861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97" name="Line 157"/>
          <p:cNvSpPr>
            <a:spLocks noChangeShapeType="1"/>
          </p:cNvSpPr>
          <p:nvPr/>
        </p:nvSpPr>
        <p:spPr bwMode="auto">
          <a:xfrm>
            <a:off x="5765800" y="2974975"/>
            <a:ext cx="0" cy="439738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98" name="Freeform 158"/>
          <p:cNvSpPr>
            <a:spLocks/>
          </p:cNvSpPr>
          <p:nvPr/>
        </p:nvSpPr>
        <p:spPr bwMode="auto">
          <a:xfrm>
            <a:off x="5695950" y="2820989"/>
            <a:ext cx="338138" cy="160337"/>
          </a:xfrm>
          <a:custGeom>
            <a:avLst/>
            <a:gdLst>
              <a:gd name="T0" fmla="*/ 562 w 649"/>
              <a:gd name="T1" fmla="*/ 0 h 294"/>
              <a:gd name="T2" fmla="*/ 582 w 649"/>
              <a:gd name="T3" fmla="*/ 2 h 294"/>
              <a:gd name="T4" fmla="*/ 599 w 649"/>
              <a:gd name="T5" fmla="*/ 7 h 294"/>
              <a:gd name="T6" fmla="*/ 616 w 649"/>
              <a:gd name="T7" fmla="*/ 19 h 294"/>
              <a:gd name="T8" fmla="*/ 630 w 649"/>
              <a:gd name="T9" fmla="*/ 32 h 294"/>
              <a:gd name="T10" fmla="*/ 642 w 649"/>
              <a:gd name="T11" fmla="*/ 47 h 294"/>
              <a:gd name="T12" fmla="*/ 648 w 649"/>
              <a:gd name="T13" fmla="*/ 66 h 294"/>
              <a:gd name="T14" fmla="*/ 649 w 649"/>
              <a:gd name="T15" fmla="*/ 85 h 294"/>
              <a:gd name="T16" fmla="*/ 649 w 649"/>
              <a:gd name="T17" fmla="*/ 209 h 294"/>
              <a:gd name="T18" fmla="*/ 648 w 649"/>
              <a:gd name="T19" fmla="*/ 228 h 294"/>
              <a:gd name="T20" fmla="*/ 642 w 649"/>
              <a:gd name="T21" fmla="*/ 245 h 294"/>
              <a:gd name="T22" fmla="*/ 630 w 649"/>
              <a:gd name="T23" fmla="*/ 262 h 294"/>
              <a:gd name="T24" fmla="*/ 616 w 649"/>
              <a:gd name="T25" fmla="*/ 275 h 294"/>
              <a:gd name="T26" fmla="*/ 601 w 649"/>
              <a:gd name="T27" fmla="*/ 286 h 294"/>
              <a:gd name="T28" fmla="*/ 582 w 649"/>
              <a:gd name="T29" fmla="*/ 292 h 294"/>
              <a:gd name="T30" fmla="*/ 562 w 649"/>
              <a:gd name="T31" fmla="*/ 294 h 294"/>
              <a:gd name="T32" fmla="*/ 87 w 649"/>
              <a:gd name="T33" fmla="*/ 294 h 294"/>
              <a:gd name="T34" fmla="*/ 68 w 649"/>
              <a:gd name="T35" fmla="*/ 292 h 294"/>
              <a:gd name="T36" fmla="*/ 48 w 649"/>
              <a:gd name="T37" fmla="*/ 286 h 294"/>
              <a:gd name="T38" fmla="*/ 33 w 649"/>
              <a:gd name="T39" fmla="*/ 275 h 294"/>
              <a:gd name="T40" fmla="*/ 19 w 649"/>
              <a:gd name="T41" fmla="*/ 262 h 294"/>
              <a:gd name="T42" fmla="*/ 8 w 649"/>
              <a:gd name="T43" fmla="*/ 247 h 294"/>
              <a:gd name="T44" fmla="*/ 2 w 649"/>
              <a:gd name="T45" fmla="*/ 228 h 294"/>
              <a:gd name="T46" fmla="*/ 0 w 649"/>
              <a:gd name="T47" fmla="*/ 209 h 294"/>
              <a:gd name="T48" fmla="*/ 0 w 649"/>
              <a:gd name="T49" fmla="*/ 85 h 294"/>
              <a:gd name="T50" fmla="*/ 2 w 649"/>
              <a:gd name="T51" fmla="*/ 66 h 294"/>
              <a:gd name="T52" fmla="*/ 8 w 649"/>
              <a:gd name="T53" fmla="*/ 49 h 294"/>
              <a:gd name="T54" fmla="*/ 19 w 649"/>
              <a:gd name="T55" fmla="*/ 32 h 294"/>
              <a:gd name="T56" fmla="*/ 33 w 649"/>
              <a:gd name="T57" fmla="*/ 19 h 294"/>
              <a:gd name="T58" fmla="*/ 48 w 649"/>
              <a:gd name="T59" fmla="*/ 7 h 294"/>
              <a:gd name="T60" fmla="*/ 68 w 649"/>
              <a:gd name="T61" fmla="*/ 2 h 294"/>
              <a:gd name="T62" fmla="*/ 87 w 649"/>
              <a:gd name="T63" fmla="*/ 0 h 294"/>
              <a:gd name="T64" fmla="*/ 562 w 649"/>
              <a:gd name="T65" fmla="*/ 0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649" h="294">
                <a:moveTo>
                  <a:pt x="562" y="0"/>
                </a:moveTo>
                <a:lnTo>
                  <a:pt x="582" y="2"/>
                </a:lnTo>
                <a:lnTo>
                  <a:pt x="599" y="7"/>
                </a:lnTo>
                <a:lnTo>
                  <a:pt x="616" y="19"/>
                </a:lnTo>
                <a:lnTo>
                  <a:pt x="630" y="32"/>
                </a:lnTo>
                <a:lnTo>
                  <a:pt x="642" y="47"/>
                </a:lnTo>
                <a:lnTo>
                  <a:pt x="648" y="66"/>
                </a:lnTo>
                <a:lnTo>
                  <a:pt x="649" y="85"/>
                </a:lnTo>
                <a:lnTo>
                  <a:pt x="649" y="209"/>
                </a:lnTo>
                <a:lnTo>
                  <a:pt x="648" y="228"/>
                </a:lnTo>
                <a:lnTo>
                  <a:pt x="642" y="245"/>
                </a:lnTo>
                <a:lnTo>
                  <a:pt x="630" y="262"/>
                </a:lnTo>
                <a:lnTo>
                  <a:pt x="616" y="275"/>
                </a:lnTo>
                <a:lnTo>
                  <a:pt x="601" y="286"/>
                </a:lnTo>
                <a:lnTo>
                  <a:pt x="582" y="292"/>
                </a:lnTo>
                <a:lnTo>
                  <a:pt x="562" y="294"/>
                </a:lnTo>
                <a:lnTo>
                  <a:pt x="87" y="294"/>
                </a:lnTo>
                <a:lnTo>
                  <a:pt x="68" y="292"/>
                </a:lnTo>
                <a:lnTo>
                  <a:pt x="48" y="286"/>
                </a:lnTo>
                <a:lnTo>
                  <a:pt x="33" y="275"/>
                </a:lnTo>
                <a:lnTo>
                  <a:pt x="19" y="262"/>
                </a:lnTo>
                <a:lnTo>
                  <a:pt x="8" y="247"/>
                </a:lnTo>
                <a:lnTo>
                  <a:pt x="2" y="228"/>
                </a:lnTo>
                <a:lnTo>
                  <a:pt x="0" y="209"/>
                </a:lnTo>
                <a:lnTo>
                  <a:pt x="0" y="85"/>
                </a:lnTo>
                <a:lnTo>
                  <a:pt x="2" y="66"/>
                </a:lnTo>
                <a:lnTo>
                  <a:pt x="8" y="49"/>
                </a:lnTo>
                <a:lnTo>
                  <a:pt x="19" y="32"/>
                </a:lnTo>
                <a:lnTo>
                  <a:pt x="33" y="19"/>
                </a:lnTo>
                <a:lnTo>
                  <a:pt x="48" y="7"/>
                </a:lnTo>
                <a:lnTo>
                  <a:pt x="68" y="2"/>
                </a:lnTo>
                <a:lnTo>
                  <a:pt x="87" y="0"/>
                </a:lnTo>
                <a:lnTo>
                  <a:pt x="562" y="0"/>
                </a:lnTo>
                <a:close/>
              </a:path>
            </a:pathLst>
          </a:custGeom>
          <a:solidFill>
            <a:srgbClr val="FFFFFF"/>
          </a:solidFill>
          <a:ln w="36513">
            <a:solidFill>
              <a:srgbClr val="660033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399" name="Freeform 159"/>
          <p:cNvSpPr>
            <a:spLocks/>
          </p:cNvSpPr>
          <p:nvPr/>
        </p:nvSpPr>
        <p:spPr bwMode="auto">
          <a:xfrm>
            <a:off x="5695950" y="2820989"/>
            <a:ext cx="338138" cy="160337"/>
          </a:xfrm>
          <a:custGeom>
            <a:avLst/>
            <a:gdLst>
              <a:gd name="T0" fmla="*/ 562 w 649"/>
              <a:gd name="T1" fmla="*/ 0 h 294"/>
              <a:gd name="T2" fmla="*/ 582 w 649"/>
              <a:gd name="T3" fmla="*/ 2 h 294"/>
              <a:gd name="T4" fmla="*/ 599 w 649"/>
              <a:gd name="T5" fmla="*/ 7 h 294"/>
              <a:gd name="T6" fmla="*/ 616 w 649"/>
              <a:gd name="T7" fmla="*/ 19 h 294"/>
              <a:gd name="T8" fmla="*/ 630 w 649"/>
              <a:gd name="T9" fmla="*/ 32 h 294"/>
              <a:gd name="T10" fmla="*/ 642 w 649"/>
              <a:gd name="T11" fmla="*/ 47 h 294"/>
              <a:gd name="T12" fmla="*/ 648 w 649"/>
              <a:gd name="T13" fmla="*/ 66 h 294"/>
              <a:gd name="T14" fmla="*/ 649 w 649"/>
              <a:gd name="T15" fmla="*/ 85 h 294"/>
              <a:gd name="T16" fmla="*/ 649 w 649"/>
              <a:gd name="T17" fmla="*/ 209 h 294"/>
              <a:gd name="T18" fmla="*/ 648 w 649"/>
              <a:gd name="T19" fmla="*/ 228 h 294"/>
              <a:gd name="T20" fmla="*/ 642 w 649"/>
              <a:gd name="T21" fmla="*/ 245 h 294"/>
              <a:gd name="T22" fmla="*/ 630 w 649"/>
              <a:gd name="T23" fmla="*/ 262 h 294"/>
              <a:gd name="T24" fmla="*/ 616 w 649"/>
              <a:gd name="T25" fmla="*/ 275 h 294"/>
              <a:gd name="T26" fmla="*/ 601 w 649"/>
              <a:gd name="T27" fmla="*/ 286 h 294"/>
              <a:gd name="T28" fmla="*/ 582 w 649"/>
              <a:gd name="T29" fmla="*/ 292 h 294"/>
              <a:gd name="T30" fmla="*/ 562 w 649"/>
              <a:gd name="T31" fmla="*/ 294 h 294"/>
              <a:gd name="T32" fmla="*/ 87 w 649"/>
              <a:gd name="T33" fmla="*/ 294 h 294"/>
              <a:gd name="T34" fmla="*/ 68 w 649"/>
              <a:gd name="T35" fmla="*/ 292 h 294"/>
              <a:gd name="T36" fmla="*/ 48 w 649"/>
              <a:gd name="T37" fmla="*/ 286 h 294"/>
              <a:gd name="T38" fmla="*/ 33 w 649"/>
              <a:gd name="T39" fmla="*/ 275 h 294"/>
              <a:gd name="T40" fmla="*/ 19 w 649"/>
              <a:gd name="T41" fmla="*/ 262 h 294"/>
              <a:gd name="T42" fmla="*/ 8 w 649"/>
              <a:gd name="T43" fmla="*/ 247 h 294"/>
              <a:gd name="T44" fmla="*/ 2 w 649"/>
              <a:gd name="T45" fmla="*/ 228 h 294"/>
              <a:gd name="T46" fmla="*/ 0 w 649"/>
              <a:gd name="T47" fmla="*/ 209 h 294"/>
              <a:gd name="T48" fmla="*/ 0 w 649"/>
              <a:gd name="T49" fmla="*/ 85 h 294"/>
              <a:gd name="T50" fmla="*/ 2 w 649"/>
              <a:gd name="T51" fmla="*/ 66 h 294"/>
              <a:gd name="T52" fmla="*/ 8 w 649"/>
              <a:gd name="T53" fmla="*/ 49 h 294"/>
              <a:gd name="T54" fmla="*/ 19 w 649"/>
              <a:gd name="T55" fmla="*/ 32 h 294"/>
              <a:gd name="T56" fmla="*/ 33 w 649"/>
              <a:gd name="T57" fmla="*/ 19 h 294"/>
              <a:gd name="T58" fmla="*/ 48 w 649"/>
              <a:gd name="T59" fmla="*/ 7 h 294"/>
              <a:gd name="T60" fmla="*/ 68 w 649"/>
              <a:gd name="T61" fmla="*/ 2 h 294"/>
              <a:gd name="T62" fmla="*/ 87 w 649"/>
              <a:gd name="T63" fmla="*/ 0 h 294"/>
              <a:gd name="T64" fmla="*/ 562 w 649"/>
              <a:gd name="T65" fmla="*/ 0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649" h="294">
                <a:moveTo>
                  <a:pt x="562" y="0"/>
                </a:moveTo>
                <a:lnTo>
                  <a:pt x="582" y="2"/>
                </a:lnTo>
                <a:lnTo>
                  <a:pt x="599" y="7"/>
                </a:lnTo>
                <a:lnTo>
                  <a:pt x="616" y="19"/>
                </a:lnTo>
                <a:lnTo>
                  <a:pt x="630" y="32"/>
                </a:lnTo>
                <a:lnTo>
                  <a:pt x="642" y="47"/>
                </a:lnTo>
                <a:lnTo>
                  <a:pt x="648" y="66"/>
                </a:lnTo>
                <a:lnTo>
                  <a:pt x="649" y="85"/>
                </a:lnTo>
                <a:lnTo>
                  <a:pt x="649" y="209"/>
                </a:lnTo>
                <a:lnTo>
                  <a:pt x="648" y="228"/>
                </a:lnTo>
                <a:lnTo>
                  <a:pt x="642" y="245"/>
                </a:lnTo>
                <a:lnTo>
                  <a:pt x="630" y="262"/>
                </a:lnTo>
                <a:lnTo>
                  <a:pt x="616" y="275"/>
                </a:lnTo>
                <a:lnTo>
                  <a:pt x="601" y="286"/>
                </a:lnTo>
                <a:lnTo>
                  <a:pt x="582" y="292"/>
                </a:lnTo>
                <a:lnTo>
                  <a:pt x="562" y="294"/>
                </a:lnTo>
                <a:lnTo>
                  <a:pt x="87" y="294"/>
                </a:lnTo>
                <a:lnTo>
                  <a:pt x="68" y="292"/>
                </a:lnTo>
                <a:lnTo>
                  <a:pt x="48" y="286"/>
                </a:lnTo>
                <a:lnTo>
                  <a:pt x="33" y="275"/>
                </a:lnTo>
                <a:lnTo>
                  <a:pt x="19" y="262"/>
                </a:lnTo>
                <a:lnTo>
                  <a:pt x="8" y="247"/>
                </a:lnTo>
                <a:lnTo>
                  <a:pt x="2" y="228"/>
                </a:lnTo>
                <a:lnTo>
                  <a:pt x="0" y="209"/>
                </a:lnTo>
                <a:lnTo>
                  <a:pt x="0" y="85"/>
                </a:lnTo>
                <a:lnTo>
                  <a:pt x="2" y="66"/>
                </a:lnTo>
                <a:lnTo>
                  <a:pt x="8" y="49"/>
                </a:lnTo>
                <a:lnTo>
                  <a:pt x="19" y="32"/>
                </a:lnTo>
                <a:lnTo>
                  <a:pt x="33" y="19"/>
                </a:lnTo>
                <a:lnTo>
                  <a:pt x="48" y="7"/>
                </a:lnTo>
                <a:lnTo>
                  <a:pt x="68" y="2"/>
                </a:lnTo>
                <a:lnTo>
                  <a:pt x="87" y="0"/>
                </a:lnTo>
                <a:lnTo>
                  <a:pt x="562" y="0"/>
                </a:lnTo>
                <a:close/>
              </a:path>
            </a:pathLst>
          </a:custGeom>
          <a:noFill/>
          <a:ln w="36513">
            <a:solidFill>
              <a:srgbClr val="66003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00" name="Freeform 160"/>
          <p:cNvSpPr>
            <a:spLocks/>
          </p:cNvSpPr>
          <p:nvPr/>
        </p:nvSpPr>
        <p:spPr bwMode="auto">
          <a:xfrm>
            <a:off x="5619750" y="2349501"/>
            <a:ext cx="490538" cy="471488"/>
          </a:xfrm>
          <a:custGeom>
            <a:avLst/>
            <a:gdLst>
              <a:gd name="T0" fmla="*/ 938 w 940"/>
              <a:gd name="T1" fmla="*/ 474 h 870"/>
              <a:gd name="T2" fmla="*/ 922 w 940"/>
              <a:gd name="T3" fmla="*/ 551 h 870"/>
              <a:gd name="T4" fmla="*/ 891 w 940"/>
              <a:gd name="T5" fmla="*/ 626 h 870"/>
              <a:gd name="T6" fmla="*/ 847 w 940"/>
              <a:gd name="T7" fmla="*/ 692 h 870"/>
              <a:gd name="T8" fmla="*/ 791 w 940"/>
              <a:gd name="T9" fmla="*/ 753 h 870"/>
              <a:gd name="T10" fmla="*/ 723 w 940"/>
              <a:gd name="T11" fmla="*/ 800 h 870"/>
              <a:gd name="T12" fmla="*/ 647 w 940"/>
              <a:gd name="T13" fmla="*/ 838 h 870"/>
              <a:gd name="T14" fmla="*/ 566 w 940"/>
              <a:gd name="T15" fmla="*/ 860 h 870"/>
              <a:gd name="T16" fmla="*/ 480 w 940"/>
              <a:gd name="T17" fmla="*/ 870 h 870"/>
              <a:gd name="T18" fmla="*/ 395 w 940"/>
              <a:gd name="T19" fmla="*/ 864 h 870"/>
              <a:gd name="T20" fmla="*/ 312 w 940"/>
              <a:gd name="T21" fmla="*/ 845 h 870"/>
              <a:gd name="T22" fmla="*/ 234 w 940"/>
              <a:gd name="T23" fmla="*/ 811 h 870"/>
              <a:gd name="T24" fmla="*/ 164 w 940"/>
              <a:gd name="T25" fmla="*/ 766 h 870"/>
              <a:gd name="T26" fmla="*/ 106 w 940"/>
              <a:gd name="T27" fmla="*/ 709 h 870"/>
              <a:gd name="T28" fmla="*/ 58 w 940"/>
              <a:gd name="T29" fmla="*/ 643 h 870"/>
              <a:gd name="T30" fmla="*/ 23 w 940"/>
              <a:gd name="T31" fmla="*/ 572 h 870"/>
              <a:gd name="T32" fmla="*/ 3 w 940"/>
              <a:gd name="T33" fmla="*/ 494 h 870"/>
              <a:gd name="T34" fmla="*/ 0 w 940"/>
              <a:gd name="T35" fmla="*/ 415 h 870"/>
              <a:gd name="T36" fmla="*/ 11 w 940"/>
              <a:gd name="T37" fmla="*/ 338 h 870"/>
              <a:gd name="T38" fmla="*/ 38 w 940"/>
              <a:gd name="T39" fmla="*/ 263 h 870"/>
              <a:gd name="T40" fmla="*/ 79 w 940"/>
              <a:gd name="T41" fmla="*/ 193 h 870"/>
              <a:gd name="T42" fmla="*/ 133 w 940"/>
              <a:gd name="T43" fmla="*/ 131 h 870"/>
              <a:gd name="T44" fmla="*/ 197 w 940"/>
              <a:gd name="T45" fmla="*/ 80 h 870"/>
              <a:gd name="T46" fmla="*/ 273 w 940"/>
              <a:gd name="T47" fmla="*/ 40 h 870"/>
              <a:gd name="T48" fmla="*/ 352 w 940"/>
              <a:gd name="T49" fmla="*/ 14 h 870"/>
              <a:gd name="T50" fmla="*/ 438 w 940"/>
              <a:gd name="T51" fmla="*/ 0 h 870"/>
              <a:gd name="T52" fmla="*/ 523 w 940"/>
              <a:gd name="T53" fmla="*/ 2 h 870"/>
              <a:gd name="T54" fmla="*/ 606 w 940"/>
              <a:gd name="T55" fmla="*/ 19 h 870"/>
              <a:gd name="T56" fmla="*/ 686 w 940"/>
              <a:gd name="T57" fmla="*/ 49 h 870"/>
              <a:gd name="T58" fmla="*/ 758 w 940"/>
              <a:gd name="T59" fmla="*/ 91 h 870"/>
              <a:gd name="T60" fmla="*/ 820 w 940"/>
              <a:gd name="T61" fmla="*/ 146 h 870"/>
              <a:gd name="T62" fmla="*/ 870 w 940"/>
              <a:gd name="T63" fmla="*/ 208 h 870"/>
              <a:gd name="T64" fmla="*/ 909 w 940"/>
              <a:gd name="T65" fmla="*/ 280 h 870"/>
              <a:gd name="T66" fmla="*/ 932 w 940"/>
              <a:gd name="T67" fmla="*/ 355 h 870"/>
              <a:gd name="T68" fmla="*/ 940 w 940"/>
              <a:gd name="T69" fmla="*/ 434 h 8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940" h="870">
                <a:moveTo>
                  <a:pt x="940" y="434"/>
                </a:moveTo>
                <a:lnTo>
                  <a:pt x="938" y="474"/>
                </a:lnTo>
                <a:lnTo>
                  <a:pt x="932" y="513"/>
                </a:lnTo>
                <a:lnTo>
                  <a:pt x="922" y="551"/>
                </a:lnTo>
                <a:lnTo>
                  <a:pt x="909" y="589"/>
                </a:lnTo>
                <a:lnTo>
                  <a:pt x="891" y="626"/>
                </a:lnTo>
                <a:lnTo>
                  <a:pt x="872" y="660"/>
                </a:lnTo>
                <a:lnTo>
                  <a:pt x="847" y="692"/>
                </a:lnTo>
                <a:lnTo>
                  <a:pt x="820" y="724"/>
                </a:lnTo>
                <a:lnTo>
                  <a:pt x="791" y="753"/>
                </a:lnTo>
                <a:lnTo>
                  <a:pt x="758" y="777"/>
                </a:lnTo>
                <a:lnTo>
                  <a:pt x="723" y="800"/>
                </a:lnTo>
                <a:lnTo>
                  <a:pt x="686" y="821"/>
                </a:lnTo>
                <a:lnTo>
                  <a:pt x="647" y="838"/>
                </a:lnTo>
                <a:lnTo>
                  <a:pt x="606" y="851"/>
                </a:lnTo>
                <a:lnTo>
                  <a:pt x="566" y="860"/>
                </a:lnTo>
                <a:lnTo>
                  <a:pt x="523" y="866"/>
                </a:lnTo>
                <a:lnTo>
                  <a:pt x="480" y="870"/>
                </a:lnTo>
                <a:lnTo>
                  <a:pt x="438" y="868"/>
                </a:lnTo>
                <a:lnTo>
                  <a:pt x="395" y="864"/>
                </a:lnTo>
                <a:lnTo>
                  <a:pt x="354" y="856"/>
                </a:lnTo>
                <a:lnTo>
                  <a:pt x="312" y="845"/>
                </a:lnTo>
                <a:lnTo>
                  <a:pt x="273" y="830"/>
                </a:lnTo>
                <a:lnTo>
                  <a:pt x="234" y="811"/>
                </a:lnTo>
                <a:lnTo>
                  <a:pt x="199" y="790"/>
                </a:lnTo>
                <a:lnTo>
                  <a:pt x="164" y="766"/>
                </a:lnTo>
                <a:lnTo>
                  <a:pt x="133" y="740"/>
                </a:lnTo>
                <a:lnTo>
                  <a:pt x="106" y="709"/>
                </a:lnTo>
                <a:lnTo>
                  <a:pt x="79" y="677"/>
                </a:lnTo>
                <a:lnTo>
                  <a:pt x="58" y="643"/>
                </a:lnTo>
                <a:lnTo>
                  <a:pt x="38" y="608"/>
                </a:lnTo>
                <a:lnTo>
                  <a:pt x="23" y="572"/>
                </a:lnTo>
                <a:lnTo>
                  <a:pt x="11" y="534"/>
                </a:lnTo>
                <a:lnTo>
                  <a:pt x="3" y="494"/>
                </a:lnTo>
                <a:lnTo>
                  <a:pt x="0" y="455"/>
                </a:lnTo>
                <a:lnTo>
                  <a:pt x="0" y="415"/>
                </a:lnTo>
                <a:lnTo>
                  <a:pt x="3" y="376"/>
                </a:lnTo>
                <a:lnTo>
                  <a:pt x="11" y="338"/>
                </a:lnTo>
                <a:lnTo>
                  <a:pt x="23" y="298"/>
                </a:lnTo>
                <a:lnTo>
                  <a:pt x="38" y="263"/>
                </a:lnTo>
                <a:lnTo>
                  <a:pt x="58" y="227"/>
                </a:lnTo>
                <a:lnTo>
                  <a:pt x="79" y="193"/>
                </a:lnTo>
                <a:lnTo>
                  <a:pt x="104" y="161"/>
                </a:lnTo>
                <a:lnTo>
                  <a:pt x="133" y="131"/>
                </a:lnTo>
                <a:lnTo>
                  <a:pt x="164" y="104"/>
                </a:lnTo>
                <a:lnTo>
                  <a:pt x="197" y="80"/>
                </a:lnTo>
                <a:lnTo>
                  <a:pt x="234" y="59"/>
                </a:lnTo>
                <a:lnTo>
                  <a:pt x="273" y="40"/>
                </a:lnTo>
                <a:lnTo>
                  <a:pt x="312" y="25"/>
                </a:lnTo>
                <a:lnTo>
                  <a:pt x="352" y="14"/>
                </a:lnTo>
                <a:lnTo>
                  <a:pt x="395" y="6"/>
                </a:lnTo>
                <a:lnTo>
                  <a:pt x="438" y="0"/>
                </a:lnTo>
                <a:lnTo>
                  <a:pt x="480" y="0"/>
                </a:lnTo>
                <a:lnTo>
                  <a:pt x="523" y="2"/>
                </a:lnTo>
                <a:lnTo>
                  <a:pt x="564" y="10"/>
                </a:lnTo>
                <a:lnTo>
                  <a:pt x="606" y="19"/>
                </a:lnTo>
                <a:lnTo>
                  <a:pt x="647" y="33"/>
                </a:lnTo>
                <a:lnTo>
                  <a:pt x="686" y="49"/>
                </a:lnTo>
                <a:lnTo>
                  <a:pt x="723" y="68"/>
                </a:lnTo>
                <a:lnTo>
                  <a:pt x="758" y="91"/>
                </a:lnTo>
                <a:lnTo>
                  <a:pt x="791" y="117"/>
                </a:lnTo>
                <a:lnTo>
                  <a:pt x="820" y="146"/>
                </a:lnTo>
                <a:lnTo>
                  <a:pt x="847" y="176"/>
                </a:lnTo>
                <a:lnTo>
                  <a:pt x="870" y="208"/>
                </a:lnTo>
                <a:lnTo>
                  <a:pt x="891" y="244"/>
                </a:lnTo>
                <a:lnTo>
                  <a:pt x="909" y="280"/>
                </a:lnTo>
                <a:lnTo>
                  <a:pt x="922" y="317"/>
                </a:lnTo>
                <a:lnTo>
                  <a:pt x="932" y="355"/>
                </a:lnTo>
                <a:lnTo>
                  <a:pt x="938" y="395"/>
                </a:lnTo>
                <a:lnTo>
                  <a:pt x="940" y="434"/>
                </a:lnTo>
                <a:lnTo>
                  <a:pt x="940" y="434"/>
                </a:lnTo>
                <a:close/>
              </a:path>
            </a:pathLst>
          </a:custGeom>
          <a:noFill/>
          <a:ln w="46038">
            <a:solidFill>
              <a:srgbClr val="A5002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01" name="Rectangle 161"/>
          <p:cNvSpPr>
            <a:spLocks noChangeArrowheads="1"/>
          </p:cNvSpPr>
          <p:nvPr/>
        </p:nvSpPr>
        <p:spPr bwMode="auto">
          <a:xfrm>
            <a:off x="4392614" y="3359151"/>
            <a:ext cx="454025" cy="3286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02" name="Line 162"/>
          <p:cNvSpPr>
            <a:spLocks noChangeShapeType="1"/>
          </p:cNvSpPr>
          <p:nvPr/>
        </p:nvSpPr>
        <p:spPr bwMode="auto">
          <a:xfrm flipV="1">
            <a:off x="5805489" y="2501901"/>
            <a:ext cx="142875" cy="288924"/>
          </a:xfrm>
          <a:prstGeom prst="line">
            <a:avLst/>
          </a:prstGeom>
          <a:noFill/>
          <a:ln w="46038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03" name="Freeform 163"/>
          <p:cNvSpPr>
            <a:spLocks/>
          </p:cNvSpPr>
          <p:nvPr/>
        </p:nvSpPr>
        <p:spPr bwMode="auto">
          <a:xfrm>
            <a:off x="5895975" y="2501901"/>
            <a:ext cx="52388" cy="66675"/>
          </a:xfrm>
          <a:custGeom>
            <a:avLst/>
            <a:gdLst>
              <a:gd name="T0" fmla="*/ 0 w 107"/>
              <a:gd name="T1" fmla="*/ 72 h 125"/>
              <a:gd name="T2" fmla="*/ 107 w 107"/>
              <a:gd name="T3" fmla="*/ 0 h 125"/>
              <a:gd name="T4" fmla="*/ 105 w 107"/>
              <a:gd name="T5" fmla="*/ 125 h 125"/>
              <a:gd name="T6" fmla="*/ 0 w 107"/>
              <a:gd name="T7" fmla="*/ 72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" h="125">
                <a:moveTo>
                  <a:pt x="0" y="72"/>
                </a:moveTo>
                <a:lnTo>
                  <a:pt x="107" y="0"/>
                </a:lnTo>
                <a:lnTo>
                  <a:pt x="105" y="125"/>
                </a:lnTo>
                <a:lnTo>
                  <a:pt x="0" y="72"/>
                </a:lnTo>
                <a:close/>
              </a:path>
            </a:pathLst>
          </a:custGeom>
          <a:solidFill>
            <a:srgbClr val="333399"/>
          </a:solidFill>
          <a:ln w="46038">
            <a:solidFill>
              <a:srgbClr val="3333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404" name="Rectangle 164"/>
          <p:cNvSpPr>
            <a:spLocks noChangeArrowheads="1"/>
          </p:cNvSpPr>
          <p:nvPr/>
        </p:nvSpPr>
        <p:spPr bwMode="auto">
          <a:xfrm>
            <a:off x="6243638" y="2344739"/>
            <a:ext cx="67322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700" b="1">
                <a:solidFill>
                  <a:srgbClr val="FF0000"/>
                </a:solidFill>
                <a:latin typeface="Arial" charset="0"/>
              </a:rPr>
              <a:t>Atm</a:t>
            </a:r>
            <a:endParaRPr lang="it-IT" sz="1700"/>
          </a:p>
        </p:txBody>
      </p:sp>
      <p:sp>
        <p:nvSpPr>
          <p:cNvPr id="10405" name="Rectangle 165"/>
          <p:cNvSpPr>
            <a:spLocks noChangeArrowheads="1"/>
          </p:cNvSpPr>
          <p:nvPr/>
        </p:nvSpPr>
        <p:spPr bwMode="auto">
          <a:xfrm>
            <a:off x="5305425" y="3808414"/>
            <a:ext cx="38851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700" b="1">
                <a:solidFill>
                  <a:srgbClr val="FF0000"/>
                </a:solidFill>
                <a:latin typeface="Arial" charset="0"/>
              </a:rPr>
              <a:t>°C</a:t>
            </a:r>
            <a:endParaRPr lang="it-IT" sz="1700"/>
          </a:p>
        </p:txBody>
      </p:sp>
      <p:sp>
        <p:nvSpPr>
          <p:cNvPr id="10406" name="Freeform 166"/>
          <p:cNvSpPr>
            <a:spLocks/>
          </p:cNvSpPr>
          <p:nvPr/>
        </p:nvSpPr>
        <p:spPr bwMode="auto">
          <a:xfrm>
            <a:off x="4479925" y="4792665"/>
            <a:ext cx="1549400" cy="242887"/>
          </a:xfrm>
          <a:custGeom>
            <a:avLst/>
            <a:gdLst>
              <a:gd name="T0" fmla="*/ 2923 w 2970"/>
              <a:gd name="T1" fmla="*/ 0 h 451"/>
              <a:gd name="T2" fmla="*/ 2937 w 2970"/>
              <a:gd name="T3" fmla="*/ 2 h 451"/>
              <a:gd name="T4" fmla="*/ 2950 w 2970"/>
              <a:gd name="T5" fmla="*/ 9 h 451"/>
              <a:gd name="T6" fmla="*/ 2960 w 2970"/>
              <a:gd name="T7" fmla="*/ 19 h 451"/>
              <a:gd name="T8" fmla="*/ 2968 w 2970"/>
              <a:gd name="T9" fmla="*/ 32 h 451"/>
              <a:gd name="T10" fmla="*/ 2970 w 2970"/>
              <a:gd name="T11" fmla="*/ 45 h 451"/>
              <a:gd name="T12" fmla="*/ 2970 w 2970"/>
              <a:gd name="T13" fmla="*/ 405 h 451"/>
              <a:gd name="T14" fmla="*/ 2968 w 2970"/>
              <a:gd name="T15" fmla="*/ 418 h 451"/>
              <a:gd name="T16" fmla="*/ 2960 w 2970"/>
              <a:gd name="T17" fmla="*/ 432 h 451"/>
              <a:gd name="T18" fmla="*/ 2950 w 2970"/>
              <a:gd name="T19" fmla="*/ 441 h 451"/>
              <a:gd name="T20" fmla="*/ 2937 w 2970"/>
              <a:gd name="T21" fmla="*/ 449 h 451"/>
              <a:gd name="T22" fmla="*/ 2923 w 2970"/>
              <a:gd name="T23" fmla="*/ 451 h 451"/>
              <a:gd name="T24" fmla="*/ 46 w 2970"/>
              <a:gd name="T25" fmla="*/ 451 h 451"/>
              <a:gd name="T26" fmla="*/ 33 w 2970"/>
              <a:gd name="T27" fmla="*/ 449 h 451"/>
              <a:gd name="T28" fmla="*/ 19 w 2970"/>
              <a:gd name="T29" fmla="*/ 441 h 451"/>
              <a:gd name="T30" fmla="*/ 10 w 2970"/>
              <a:gd name="T31" fmla="*/ 432 h 451"/>
              <a:gd name="T32" fmla="*/ 2 w 2970"/>
              <a:gd name="T33" fmla="*/ 418 h 451"/>
              <a:gd name="T34" fmla="*/ 0 w 2970"/>
              <a:gd name="T35" fmla="*/ 405 h 451"/>
              <a:gd name="T36" fmla="*/ 0 w 2970"/>
              <a:gd name="T37" fmla="*/ 45 h 451"/>
              <a:gd name="T38" fmla="*/ 2 w 2970"/>
              <a:gd name="T39" fmla="*/ 32 h 451"/>
              <a:gd name="T40" fmla="*/ 10 w 2970"/>
              <a:gd name="T41" fmla="*/ 19 h 451"/>
              <a:gd name="T42" fmla="*/ 19 w 2970"/>
              <a:gd name="T43" fmla="*/ 9 h 451"/>
              <a:gd name="T44" fmla="*/ 33 w 2970"/>
              <a:gd name="T45" fmla="*/ 2 h 451"/>
              <a:gd name="T46" fmla="*/ 46 w 2970"/>
              <a:gd name="T47" fmla="*/ 0 h 451"/>
              <a:gd name="T48" fmla="*/ 2923 w 2970"/>
              <a:gd name="T49" fmla="*/ 0 h 4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970" h="451">
                <a:moveTo>
                  <a:pt x="2923" y="0"/>
                </a:moveTo>
                <a:lnTo>
                  <a:pt x="2937" y="2"/>
                </a:lnTo>
                <a:lnTo>
                  <a:pt x="2950" y="9"/>
                </a:lnTo>
                <a:lnTo>
                  <a:pt x="2960" y="19"/>
                </a:lnTo>
                <a:lnTo>
                  <a:pt x="2968" y="32"/>
                </a:lnTo>
                <a:lnTo>
                  <a:pt x="2970" y="45"/>
                </a:lnTo>
                <a:lnTo>
                  <a:pt x="2970" y="405"/>
                </a:lnTo>
                <a:lnTo>
                  <a:pt x="2968" y="418"/>
                </a:lnTo>
                <a:lnTo>
                  <a:pt x="2960" y="432"/>
                </a:lnTo>
                <a:lnTo>
                  <a:pt x="2950" y="441"/>
                </a:lnTo>
                <a:lnTo>
                  <a:pt x="2937" y="449"/>
                </a:lnTo>
                <a:lnTo>
                  <a:pt x="2923" y="451"/>
                </a:lnTo>
                <a:lnTo>
                  <a:pt x="46" y="451"/>
                </a:lnTo>
                <a:lnTo>
                  <a:pt x="33" y="449"/>
                </a:lnTo>
                <a:lnTo>
                  <a:pt x="19" y="441"/>
                </a:lnTo>
                <a:lnTo>
                  <a:pt x="10" y="432"/>
                </a:lnTo>
                <a:lnTo>
                  <a:pt x="2" y="418"/>
                </a:lnTo>
                <a:lnTo>
                  <a:pt x="0" y="405"/>
                </a:lnTo>
                <a:lnTo>
                  <a:pt x="0" y="45"/>
                </a:lnTo>
                <a:lnTo>
                  <a:pt x="2" y="32"/>
                </a:lnTo>
                <a:lnTo>
                  <a:pt x="10" y="19"/>
                </a:lnTo>
                <a:lnTo>
                  <a:pt x="19" y="9"/>
                </a:lnTo>
                <a:lnTo>
                  <a:pt x="33" y="2"/>
                </a:lnTo>
                <a:lnTo>
                  <a:pt x="46" y="0"/>
                </a:lnTo>
                <a:lnTo>
                  <a:pt x="2923" y="0"/>
                </a:lnTo>
                <a:close/>
              </a:path>
            </a:pathLst>
          </a:custGeom>
          <a:solidFill>
            <a:srgbClr val="FFFFFF"/>
          </a:solidFill>
          <a:ln w="365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407" name="Rectangle 167"/>
          <p:cNvSpPr>
            <a:spLocks noChangeArrowheads="1"/>
          </p:cNvSpPr>
          <p:nvPr/>
        </p:nvSpPr>
        <p:spPr bwMode="auto">
          <a:xfrm>
            <a:off x="4389439" y="4756151"/>
            <a:ext cx="454025" cy="3286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08" name="Rectangle 168"/>
          <p:cNvSpPr>
            <a:spLocks noChangeArrowheads="1"/>
          </p:cNvSpPr>
          <p:nvPr/>
        </p:nvSpPr>
        <p:spPr bwMode="auto">
          <a:xfrm>
            <a:off x="5595939" y="4603751"/>
            <a:ext cx="1500187" cy="685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09" name="Rectangle 169"/>
          <p:cNvSpPr>
            <a:spLocks noChangeArrowheads="1"/>
          </p:cNvSpPr>
          <p:nvPr/>
        </p:nvSpPr>
        <p:spPr bwMode="auto">
          <a:xfrm>
            <a:off x="5810251" y="4557713"/>
            <a:ext cx="1290638" cy="712787"/>
          </a:xfrm>
          <a:prstGeom prst="rect">
            <a:avLst/>
          </a:prstGeom>
          <a:solidFill>
            <a:srgbClr val="FFFFFF"/>
          </a:solidFill>
          <a:ln w="3651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410" name="Rectangle 170"/>
          <p:cNvSpPr>
            <a:spLocks noChangeArrowheads="1"/>
          </p:cNvSpPr>
          <p:nvPr/>
        </p:nvSpPr>
        <p:spPr bwMode="auto">
          <a:xfrm>
            <a:off x="7088189" y="4557713"/>
            <a:ext cx="63500" cy="7127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11" name="Line 171"/>
          <p:cNvSpPr>
            <a:spLocks noChangeShapeType="1"/>
          </p:cNvSpPr>
          <p:nvPr/>
        </p:nvSpPr>
        <p:spPr bwMode="auto">
          <a:xfrm>
            <a:off x="5795964" y="4808539"/>
            <a:ext cx="3175" cy="219075"/>
          </a:xfrm>
          <a:prstGeom prst="line">
            <a:avLst/>
          </a:prstGeom>
          <a:noFill/>
          <a:ln w="36513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12" name="Rectangle 172"/>
          <p:cNvSpPr>
            <a:spLocks noChangeArrowheads="1"/>
          </p:cNvSpPr>
          <p:nvPr/>
        </p:nvSpPr>
        <p:spPr bwMode="auto">
          <a:xfrm>
            <a:off x="6823075" y="4489451"/>
            <a:ext cx="0" cy="677864"/>
          </a:xfrm>
          <a:prstGeom prst="rect">
            <a:avLst/>
          </a:prstGeom>
          <a:solidFill>
            <a:srgbClr val="66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13" name="Rectangle 173"/>
          <p:cNvSpPr>
            <a:spLocks noChangeArrowheads="1"/>
          </p:cNvSpPr>
          <p:nvPr/>
        </p:nvSpPr>
        <p:spPr bwMode="auto">
          <a:xfrm>
            <a:off x="6819901" y="4489451"/>
            <a:ext cx="3175" cy="677864"/>
          </a:xfrm>
          <a:prstGeom prst="rect">
            <a:avLst/>
          </a:prstGeom>
          <a:solidFill>
            <a:srgbClr val="66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14" name="Freeform 174"/>
          <p:cNvSpPr>
            <a:spLocks/>
          </p:cNvSpPr>
          <p:nvPr/>
        </p:nvSpPr>
        <p:spPr bwMode="auto">
          <a:xfrm>
            <a:off x="6813550" y="4573590"/>
            <a:ext cx="6350" cy="676276"/>
          </a:xfrm>
          <a:custGeom>
            <a:avLst/>
            <a:gdLst>
              <a:gd name="T0" fmla="*/ 10 w 10"/>
              <a:gd name="T1" fmla="*/ 1250 h 1250"/>
              <a:gd name="T2" fmla="*/ 10 w 10"/>
              <a:gd name="T3" fmla="*/ 0 h 1250"/>
              <a:gd name="T4" fmla="*/ 2 w 10"/>
              <a:gd name="T5" fmla="*/ 0 h 1250"/>
              <a:gd name="T6" fmla="*/ 0 w 10"/>
              <a:gd name="T7" fmla="*/ 1250 h 1250"/>
              <a:gd name="T8" fmla="*/ 10 w 10"/>
              <a:gd name="T9" fmla="*/ 1250 h 1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250">
                <a:moveTo>
                  <a:pt x="10" y="1250"/>
                </a:moveTo>
                <a:lnTo>
                  <a:pt x="10" y="0"/>
                </a:lnTo>
                <a:lnTo>
                  <a:pt x="2" y="0"/>
                </a:lnTo>
                <a:lnTo>
                  <a:pt x="0" y="1250"/>
                </a:lnTo>
                <a:lnTo>
                  <a:pt x="10" y="1250"/>
                </a:lnTo>
                <a:close/>
              </a:path>
            </a:pathLst>
          </a:custGeom>
          <a:solidFill>
            <a:srgbClr val="6E0E3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15" name="Freeform 175"/>
          <p:cNvSpPr>
            <a:spLocks/>
          </p:cNvSpPr>
          <p:nvPr/>
        </p:nvSpPr>
        <p:spPr bwMode="auto">
          <a:xfrm>
            <a:off x="6810376" y="4573590"/>
            <a:ext cx="3175" cy="676276"/>
          </a:xfrm>
          <a:custGeom>
            <a:avLst/>
            <a:gdLst>
              <a:gd name="T0" fmla="*/ 8 w 10"/>
              <a:gd name="T1" fmla="*/ 1250 h 1250"/>
              <a:gd name="T2" fmla="*/ 10 w 10"/>
              <a:gd name="T3" fmla="*/ 0 h 1250"/>
              <a:gd name="T4" fmla="*/ 2 w 10"/>
              <a:gd name="T5" fmla="*/ 0 h 1250"/>
              <a:gd name="T6" fmla="*/ 0 w 10"/>
              <a:gd name="T7" fmla="*/ 1250 h 1250"/>
              <a:gd name="T8" fmla="*/ 8 w 10"/>
              <a:gd name="T9" fmla="*/ 1250 h 1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250">
                <a:moveTo>
                  <a:pt x="8" y="1250"/>
                </a:moveTo>
                <a:lnTo>
                  <a:pt x="10" y="0"/>
                </a:lnTo>
                <a:lnTo>
                  <a:pt x="2" y="0"/>
                </a:lnTo>
                <a:lnTo>
                  <a:pt x="0" y="1250"/>
                </a:lnTo>
                <a:lnTo>
                  <a:pt x="8" y="1250"/>
                </a:lnTo>
                <a:close/>
              </a:path>
            </a:pathLst>
          </a:custGeom>
          <a:solidFill>
            <a:srgbClr val="761C4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16" name="Freeform 176"/>
          <p:cNvSpPr>
            <a:spLocks/>
          </p:cNvSpPr>
          <p:nvPr/>
        </p:nvSpPr>
        <p:spPr bwMode="auto">
          <a:xfrm>
            <a:off x="6805613" y="4573590"/>
            <a:ext cx="4762" cy="676276"/>
          </a:xfrm>
          <a:custGeom>
            <a:avLst/>
            <a:gdLst>
              <a:gd name="T0" fmla="*/ 7 w 9"/>
              <a:gd name="T1" fmla="*/ 1250 h 1250"/>
              <a:gd name="T2" fmla="*/ 9 w 9"/>
              <a:gd name="T3" fmla="*/ 0 h 1250"/>
              <a:gd name="T4" fmla="*/ 0 w 9"/>
              <a:gd name="T5" fmla="*/ 0 h 1250"/>
              <a:gd name="T6" fmla="*/ 0 w 9"/>
              <a:gd name="T7" fmla="*/ 1250 h 1250"/>
              <a:gd name="T8" fmla="*/ 7 w 9"/>
              <a:gd name="T9" fmla="*/ 1250 h 1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" h="1250">
                <a:moveTo>
                  <a:pt x="7" y="1250"/>
                </a:moveTo>
                <a:lnTo>
                  <a:pt x="9" y="0"/>
                </a:lnTo>
                <a:lnTo>
                  <a:pt x="0" y="0"/>
                </a:lnTo>
                <a:lnTo>
                  <a:pt x="0" y="1250"/>
                </a:lnTo>
                <a:lnTo>
                  <a:pt x="7" y="1250"/>
                </a:lnTo>
                <a:close/>
              </a:path>
            </a:pathLst>
          </a:custGeom>
          <a:solidFill>
            <a:srgbClr val="7E2A5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17" name="Rectangle 177"/>
          <p:cNvSpPr>
            <a:spLocks noChangeArrowheads="1"/>
          </p:cNvSpPr>
          <p:nvPr/>
        </p:nvSpPr>
        <p:spPr bwMode="auto">
          <a:xfrm>
            <a:off x="6800851" y="4489451"/>
            <a:ext cx="4763" cy="677864"/>
          </a:xfrm>
          <a:prstGeom prst="rect">
            <a:avLst/>
          </a:prstGeom>
          <a:solidFill>
            <a:srgbClr val="8638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18" name="Rectangle 178"/>
          <p:cNvSpPr>
            <a:spLocks noChangeArrowheads="1"/>
          </p:cNvSpPr>
          <p:nvPr/>
        </p:nvSpPr>
        <p:spPr bwMode="auto">
          <a:xfrm>
            <a:off x="6796088" y="4489451"/>
            <a:ext cx="4762" cy="677864"/>
          </a:xfrm>
          <a:prstGeom prst="rect">
            <a:avLst/>
          </a:prstGeom>
          <a:solidFill>
            <a:srgbClr val="8E466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19" name="Rectangle 179"/>
          <p:cNvSpPr>
            <a:spLocks noChangeArrowheads="1"/>
          </p:cNvSpPr>
          <p:nvPr/>
        </p:nvSpPr>
        <p:spPr bwMode="auto">
          <a:xfrm>
            <a:off x="6792914" y="4489451"/>
            <a:ext cx="3175" cy="677864"/>
          </a:xfrm>
          <a:prstGeom prst="rect">
            <a:avLst/>
          </a:prstGeom>
          <a:solidFill>
            <a:srgbClr val="9654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20" name="Rectangle 180"/>
          <p:cNvSpPr>
            <a:spLocks noChangeArrowheads="1"/>
          </p:cNvSpPr>
          <p:nvPr/>
        </p:nvSpPr>
        <p:spPr bwMode="auto">
          <a:xfrm>
            <a:off x="6789739" y="4489451"/>
            <a:ext cx="3175" cy="677864"/>
          </a:xfrm>
          <a:prstGeom prst="rect">
            <a:avLst/>
          </a:prstGeom>
          <a:solidFill>
            <a:srgbClr val="9E62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21" name="Rectangle 181"/>
          <p:cNvSpPr>
            <a:spLocks noChangeArrowheads="1"/>
          </p:cNvSpPr>
          <p:nvPr/>
        </p:nvSpPr>
        <p:spPr bwMode="auto">
          <a:xfrm>
            <a:off x="6786564" y="4573590"/>
            <a:ext cx="3175" cy="676276"/>
          </a:xfrm>
          <a:prstGeom prst="rect">
            <a:avLst/>
          </a:prstGeom>
          <a:solidFill>
            <a:srgbClr val="A670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22" name="Rectangle 182"/>
          <p:cNvSpPr>
            <a:spLocks noChangeArrowheads="1"/>
          </p:cNvSpPr>
          <p:nvPr/>
        </p:nvSpPr>
        <p:spPr bwMode="auto">
          <a:xfrm>
            <a:off x="6780214" y="4573590"/>
            <a:ext cx="6350" cy="676276"/>
          </a:xfrm>
          <a:prstGeom prst="rect">
            <a:avLst/>
          </a:prstGeom>
          <a:solidFill>
            <a:srgbClr val="AE7E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23" name="Rectangle 183"/>
          <p:cNvSpPr>
            <a:spLocks noChangeArrowheads="1"/>
          </p:cNvSpPr>
          <p:nvPr/>
        </p:nvSpPr>
        <p:spPr bwMode="auto">
          <a:xfrm>
            <a:off x="6777039" y="4489451"/>
            <a:ext cx="3175" cy="677864"/>
          </a:xfrm>
          <a:prstGeom prst="rect">
            <a:avLst/>
          </a:prstGeom>
          <a:solidFill>
            <a:srgbClr val="B68C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24" name="Rectangle 184"/>
          <p:cNvSpPr>
            <a:spLocks noChangeArrowheads="1"/>
          </p:cNvSpPr>
          <p:nvPr/>
        </p:nvSpPr>
        <p:spPr bwMode="auto">
          <a:xfrm>
            <a:off x="6772276" y="4489451"/>
            <a:ext cx="4763" cy="677864"/>
          </a:xfrm>
          <a:prstGeom prst="rect">
            <a:avLst/>
          </a:prstGeom>
          <a:solidFill>
            <a:srgbClr val="BE9A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25" name="Rectangle 185"/>
          <p:cNvSpPr>
            <a:spLocks noChangeArrowheads="1"/>
          </p:cNvSpPr>
          <p:nvPr/>
        </p:nvSpPr>
        <p:spPr bwMode="auto">
          <a:xfrm>
            <a:off x="6769101" y="4489451"/>
            <a:ext cx="3175" cy="677864"/>
          </a:xfrm>
          <a:prstGeom prst="rect">
            <a:avLst/>
          </a:prstGeom>
          <a:solidFill>
            <a:srgbClr val="C6A8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26" name="Rectangle 186"/>
          <p:cNvSpPr>
            <a:spLocks noChangeArrowheads="1"/>
          </p:cNvSpPr>
          <p:nvPr/>
        </p:nvSpPr>
        <p:spPr bwMode="auto">
          <a:xfrm>
            <a:off x="6765926" y="4489451"/>
            <a:ext cx="3175" cy="677864"/>
          </a:xfrm>
          <a:prstGeom prst="rect">
            <a:avLst/>
          </a:prstGeom>
          <a:solidFill>
            <a:srgbClr val="CEB6C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27" name="Rectangle 187"/>
          <p:cNvSpPr>
            <a:spLocks noChangeArrowheads="1"/>
          </p:cNvSpPr>
          <p:nvPr/>
        </p:nvSpPr>
        <p:spPr bwMode="auto">
          <a:xfrm>
            <a:off x="6762751" y="4489451"/>
            <a:ext cx="3175" cy="677864"/>
          </a:xfrm>
          <a:prstGeom prst="rect">
            <a:avLst/>
          </a:prstGeom>
          <a:solidFill>
            <a:srgbClr val="D6C4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28" name="Rectangle 188"/>
          <p:cNvSpPr>
            <a:spLocks noChangeArrowheads="1"/>
          </p:cNvSpPr>
          <p:nvPr/>
        </p:nvSpPr>
        <p:spPr bwMode="auto">
          <a:xfrm>
            <a:off x="6756400" y="4573590"/>
            <a:ext cx="6350" cy="676276"/>
          </a:xfrm>
          <a:prstGeom prst="rect">
            <a:avLst/>
          </a:prstGeom>
          <a:solidFill>
            <a:srgbClr val="DED2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29" name="Rectangle 189"/>
          <p:cNvSpPr>
            <a:spLocks noChangeArrowheads="1"/>
          </p:cNvSpPr>
          <p:nvPr/>
        </p:nvSpPr>
        <p:spPr bwMode="auto">
          <a:xfrm>
            <a:off x="6753226" y="4489451"/>
            <a:ext cx="3175" cy="677864"/>
          </a:xfrm>
          <a:prstGeom prst="rect">
            <a:avLst/>
          </a:prstGeom>
          <a:solidFill>
            <a:srgbClr val="E6E0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30" name="Rectangle 190"/>
          <p:cNvSpPr>
            <a:spLocks noChangeArrowheads="1"/>
          </p:cNvSpPr>
          <p:nvPr/>
        </p:nvSpPr>
        <p:spPr bwMode="auto">
          <a:xfrm>
            <a:off x="6748463" y="4489451"/>
            <a:ext cx="4762" cy="677864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31" name="Rectangle 191"/>
          <p:cNvSpPr>
            <a:spLocks noChangeArrowheads="1"/>
          </p:cNvSpPr>
          <p:nvPr/>
        </p:nvSpPr>
        <p:spPr bwMode="auto">
          <a:xfrm>
            <a:off x="6745289" y="4489451"/>
            <a:ext cx="3175" cy="677864"/>
          </a:xfrm>
          <a:prstGeom prst="rect">
            <a:avLst/>
          </a:prstGeom>
          <a:solidFill>
            <a:srgbClr val="E2DC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32" name="Rectangle 192"/>
          <p:cNvSpPr>
            <a:spLocks noChangeArrowheads="1"/>
          </p:cNvSpPr>
          <p:nvPr/>
        </p:nvSpPr>
        <p:spPr bwMode="auto">
          <a:xfrm>
            <a:off x="6738939" y="4489451"/>
            <a:ext cx="6350" cy="677864"/>
          </a:xfrm>
          <a:prstGeom prst="rect">
            <a:avLst/>
          </a:prstGeom>
          <a:solidFill>
            <a:srgbClr val="DACE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33" name="Rectangle 193"/>
          <p:cNvSpPr>
            <a:spLocks noChangeArrowheads="1"/>
          </p:cNvSpPr>
          <p:nvPr/>
        </p:nvSpPr>
        <p:spPr bwMode="auto">
          <a:xfrm>
            <a:off x="6735764" y="4489451"/>
            <a:ext cx="3175" cy="677864"/>
          </a:xfrm>
          <a:prstGeom prst="rect">
            <a:avLst/>
          </a:prstGeom>
          <a:solidFill>
            <a:srgbClr val="D2C0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34" name="Rectangle 194"/>
          <p:cNvSpPr>
            <a:spLocks noChangeArrowheads="1"/>
          </p:cNvSpPr>
          <p:nvPr/>
        </p:nvSpPr>
        <p:spPr bwMode="auto">
          <a:xfrm>
            <a:off x="6732589" y="4489451"/>
            <a:ext cx="3175" cy="677864"/>
          </a:xfrm>
          <a:prstGeom prst="rect">
            <a:avLst/>
          </a:prstGeom>
          <a:solidFill>
            <a:srgbClr val="CAB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35" name="Rectangle 195"/>
          <p:cNvSpPr>
            <a:spLocks noChangeArrowheads="1"/>
          </p:cNvSpPr>
          <p:nvPr/>
        </p:nvSpPr>
        <p:spPr bwMode="auto">
          <a:xfrm>
            <a:off x="6729414" y="4573590"/>
            <a:ext cx="3175" cy="676276"/>
          </a:xfrm>
          <a:prstGeom prst="rect">
            <a:avLst/>
          </a:prstGeom>
          <a:solidFill>
            <a:srgbClr val="C2A4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36" name="Rectangle 196"/>
          <p:cNvSpPr>
            <a:spLocks noChangeArrowheads="1"/>
          </p:cNvSpPr>
          <p:nvPr/>
        </p:nvSpPr>
        <p:spPr bwMode="auto">
          <a:xfrm>
            <a:off x="6724651" y="4573590"/>
            <a:ext cx="4763" cy="676276"/>
          </a:xfrm>
          <a:prstGeom prst="rect">
            <a:avLst/>
          </a:prstGeom>
          <a:solidFill>
            <a:srgbClr val="BA9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37" name="Rectangle 197"/>
          <p:cNvSpPr>
            <a:spLocks noChangeArrowheads="1"/>
          </p:cNvSpPr>
          <p:nvPr/>
        </p:nvSpPr>
        <p:spPr bwMode="auto">
          <a:xfrm>
            <a:off x="6721476" y="4489451"/>
            <a:ext cx="3175" cy="677864"/>
          </a:xfrm>
          <a:prstGeom prst="rect">
            <a:avLst/>
          </a:prstGeom>
          <a:solidFill>
            <a:srgbClr val="B288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38" name="Rectangle 198"/>
          <p:cNvSpPr>
            <a:spLocks noChangeArrowheads="1"/>
          </p:cNvSpPr>
          <p:nvPr/>
        </p:nvSpPr>
        <p:spPr bwMode="auto">
          <a:xfrm>
            <a:off x="6715126" y="4489451"/>
            <a:ext cx="6350" cy="677864"/>
          </a:xfrm>
          <a:prstGeom prst="rect">
            <a:avLst/>
          </a:prstGeom>
          <a:solidFill>
            <a:srgbClr val="AA7A9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39" name="Freeform 199"/>
          <p:cNvSpPr>
            <a:spLocks/>
          </p:cNvSpPr>
          <p:nvPr/>
        </p:nvSpPr>
        <p:spPr bwMode="auto">
          <a:xfrm>
            <a:off x="6711951" y="4573590"/>
            <a:ext cx="3175" cy="676276"/>
          </a:xfrm>
          <a:custGeom>
            <a:avLst/>
            <a:gdLst>
              <a:gd name="T0" fmla="*/ 10 w 10"/>
              <a:gd name="T1" fmla="*/ 1250 h 1250"/>
              <a:gd name="T2" fmla="*/ 10 w 10"/>
              <a:gd name="T3" fmla="*/ 0 h 1250"/>
              <a:gd name="T4" fmla="*/ 2 w 10"/>
              <a:gd name="T5" fmla="*/ 0 h 1250"/>
              <a:gd name="T6" fmla="*/ 0 w 10"/>
              <a:gd name="T7" fmla="*/ 1250 h 1250"/>
              <a:gd name="T8" fmla="*/ 10 w 10"/>
              <a:gd name="T9" fmla="*/ 1250 h 1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1250">
                <a:moveTo>
                  <a:pt x="10" y="1250"/>
                </a:moveTo>
                <a:lnTo>
                  <a:pt x="10" y="0"/>
                </a:lnTo>
                <a:lnTo>
                  <a:pt x="2" y="0"/>
                </a:lnTo>
                <a:lnTo>
                  <a:pt x="0" y="1250"/>
                </a:lnTo>
                <a:lnTo>
                  <a:pt x="10" y="1250"/>
                </a:lnTo>
                <a:close/>
              </a:path>
            </a:pathLst>
          </a:custGeom>
          <a:solidFill>
            <a:srgbClr val="A26C8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440" name="Freeform 200"/>
          <p:cNvSpPr>
            <a:spLocks/>
          </p:cNvSpPr>
          <p:nvPr/>
        </p:nvSpPr>
        <p:spPr bwMode="auto">
          <a:xfrm>
            <a:off x="6705601" y="4573590"/>
            <a:ext cx="6350" cy="676276"/>
          </a:xfrm>
          <a:custGeom>
            <a:avLst/>
            <a:gdLst>
              <a:gd name="T0" fmla="*/ 7 w 9"/>
              <a:gd name="T1" fmla="*/ 1250 h 1250"/>
              <a:gd name="T2" fmla="*/ 9 w 9"/>
              <a:gd name="T3" fmla="*/ 0 h 1250"/>
              <a:gd name="T4" fmla="*/ 1 w 9"/>
              <a:gd name="T5" fmla="*/ 0 h 1250"/>
              <a:gd name="T6" fmla="*/ 0 w 9"/>
              <a:gd name="T7" fmla="*/ 1250 h 1250"/>
              <a:gd name="T8" fmla="*/ 7 w 9"/>
              <a:gd name="T9" fmla="*/ 1250 h 1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" h="1250">
                <a:moveTo>
                  <a:pt x="7" y="1250"/>
                </a:moveTo>
                <a:lnTo>
                  <a:pt x="9" y="0"/>
                </a:lnTo>
                <a:lnTo>
                  <a:pt x="1" y="0"/>
                </a:lnTo>
                <a:lnTo>
                  <a:pt x="0" y="1250"/>
                </a:lnTo>
                <a:lnTo>
                  <a:pt x="7" y="1250"/>
                </a:lnTo>
                <a:close/>
              </a:path>
            </a:pathLst>
          </a:custGeom>
          <a:solidFill>
            <a:srgbClr val="9A5E7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10441" name="Group 201"/>
          <p:cNvGrpSpPr>
            <a:grpSpLocks/>
          </p:cNvGrpSpPr>
          <p:nvPr/>
        </p:nvGrpSpPr>
        <p:grpSpPr bwMode="auto">
          <a:xfrm>
            <a:off x="622300" y="3187699"/>
            <a:ext cx="7073900" cy="1974377"/>
            <a:chOff x="597" y="2861"/>
            <a:chExt cx="6791" cy="1821"/>
          </a:xfrm>
        </p:grpSpPr>
        <p:sp>
          <p:nvSpPr>
            <p:cNvPr id="10442" name="Freeform 202"/>
            <p:cNvSpPr>
              <a:spLocks/>
            </p:cNvSpPr>
            <p:nvPr/>
          </p:nvSpPr>
          <p:spPr bwMode="auto">
            <a:xfrm>
              <a:off x="6434" y="4139"/>
              <a:ext cx="0" cy="341"/>
            </a:xfrm>
            <a:custGeom>
              <a:avLst/>
              <a:gdLst>
                <a:gd name="T0" fmla="*/ 8 w 9"/>
                <a:gd name="T1" fmla="*/ 1250 h 1250"/>
                <a:gd name="T2" fmla="*/ 9 w 9"/>
                <a:gd name="T3" fmla="*/ 0 h 1250"/>
                <a:gd name="T4" fmla="*/ 0 w 9"/>
                <a:gd name="T5" fmla="*/ 0 h 1250"/>
                <a:gd name="T6" fmla="*/ 0 w 9"/>
                <a:gd name="T7" fmla="*/ 1250 h 1250"/>
                <a:gd name="T8" fmla="*/ 8 w 9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250">
                  <a:moveTo>
                    <a:pt x="8" y="125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0" y="1250"/>
                  </a:lnTo>
                  <a:lnTo>
                    <a:pt x="8" y="1250"/>
                  </a:lnTo>
                  <a:close/>
                </a:path>
              </a:pathLst>
            </a:custGeom>
            <a:solidFill>
              <a:srgbClr val="925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43" name="Rectangle 203"/>
            <p:cNvSpPr>
              <a:spLocks noChangeArrowheads="1"/>
            </p:cNvSpPr>
            <p:nvPr/>
          </p:nvSpPr>
          <p:spPr bwMode="auto">
            <a:xfrm>
              <a:off x="6431" y="4139"/>
              <a:ext cx="0" cy="341"/>
            </a:xfrm>
            <a:prstGeom prst="rect">
              <a:avLst/>
            </a:prstGeom>
            <a:solidFill>
              <a:srgbClr val="8A42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44" name="Rectangle 204"/>
            <p:cNvSpPr>
              <a:spLocks noChangeArrowheads="1"/>
            </p:cNvSpPr>
            <p:nvPr/>
          </p:nvSpPr>
          <p:spPr bwMode="auto">
            <a:xfrm>
              <a:off x="6427" y="4139"/>
              <a:ext cx="0" cy="341"/>
            </a:xfrm>
            <a:prstGeom prst="rect">
              <a:avLst/>
            </a:prstGeom>
            <a:solidFill>
              <a:srgbClr val="8234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45" name="Rectangle 205"/>
            <p:cNvSpPr>
              <a:spLocks noChangeArrowheads="1"/>
            </p:cNvSpPr>
            <p:nvPr/>
          </p:nvSpPr>
          <p:spPr bwMode="auto">
            <a:xfrm>
              <a:off x="6423" y="4139"/>
              <a:ext cx="0" cy="341"/>
            </a:xfrm>
            <a:prstGeom prst="rect">
              <a:avLst/>
            </a:prstGeom>
            <a:solidFill>
              <a:srgbClr val="7A26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46" name="Rectangle 206"/>
            <p:cNvSpPr>
              <a:spLocks noChangeArrowheads="1"/>
            </p:cNvSpPr>
            <p:nvPr/>
          </p:nvSpPr>
          <p:spPr bwMode="auto">
            <a:xfrm>
              <a:off x="6419" y="4139"/>
              <a:ext cx="0" cy="341"/>
            </a:xfrm>
            <a:prstGeom prst="rect">
              <a:avLst/>
            </a:prstGeom>
            <a:solidFill>
              <a:srgbClr val="7218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47" name="Rectangle 207"/>
            <p:cNvSpPr>
              <a:spLocks noChangeArrowheads="1"/>
            </p:cNvSpPr>
            <p:nvPr/>
          </p:nvSpPr>
          <p:spPr bwMode="auto">
            <a:xfrm>
              <a:off x="6415" y="4139"/>
              <a:ext cx="0" cy="341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48" name="Rectangle 208"/>
            <p:cNvSpPr>
              <a:spLocks noChangeArrowheads="1"/>
            </p:cNvSpPr>
            <p:nvPr/>
          </p:nvSpPr>
          <p:spPr bwMode="auto">
            <a:xfrm>
              <a:off x="6415" y="4139"/>
              <a:ext cx="0" cy="341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49" name="Freeform 209"/>
            <p:cNvSpPr>
              <a:spLocks/>
            </p:cNvSpPr>
            <p:nvPr/>
          </p:nvSpPr>
          <p:spPr bwMode="auto">
            <a:xfrm>
              <a:off x="6419" y="4139"/>
              <a:ext cx="0" cy="341"/>
            </a:xfrm>
            <a:custGeom>
              <a:avLst/>
              <a:gdLst>
                <a:gd name="T0" fmla="*/ 0 w 260"/>
                <a:gd name="T1" fmla="*/ 74 h 1250"/>
                <a:gd name="T2" fmla="*/ 2 w 260"/>
                <a:gd name="T3" fmla="*/ 59 h 1250"/>
                <a:gd name="T4" fmla="*/ 7 w 260"/>
                <a:gd name="T5" fmla="*/ 44 h 1250"/>
                <a:gd name="T6" fmla="*/ 15 w 260"/>
                <a:gd name="T7" fmla="*/ 29 h 1250"/>
                <a:gd name="T8" fmla="*/ 27 w 260"/>
                <a:gd name="T9" fmla="*/ 17 h 1250"/>
                <a:gd name="T10" fmla="*/ 40 w 260"/>
                <a:gd name="T11" fmla="*/ 10 h 1250"/>
                <a:gd name="T12" fmla="*/ 58 w 260"/>
                <a:gd name="T13" fmla="*/ 4 h 1250"/>
                <a:gd name="T14" fmla="*/ 73 w 260"/>
                <a:gd name="T15" fmla="*/ 2 h 1250"/>
                <a:gd name="T16" fmla="*/ 184 w 260"/>
                <a:gd name="T17" fmla="*/ 0 h 1250"/>
                <a:gd name="T18" fmla="*/ 199 w 260"/>
                <a:gd name="T19" fmla="*/ 2 h 1250"/>
                <a:gd name="T20" fmla="*/ 215 w 260"/>
                <a:gd name="T21" fmla="*/ 8 h 1250"/>
                <a:gd name="T22" fmla="*/ 230 w 260"/>
                <a:gd name="T23" fmla="*/ 15 h 1250"/>
                <a:gd name="T24" fmla="*/ 242 w 260"/>
                <a:gd name="T25" fmla="*/ 27 h 1250"/>
                <a:gd name="T26" fmla="*/ 250 w 260"/>
                <a:gd name="T27" fmla="*/ 40 h 1250"/>
                <a:gd name="T28" fmla="*/ 256 w 260"/>
                <a:gd name="T29" fmla="*/ 57 h 1250"/>
                <a:gd name="T30" fmla="*/ 258 w 260"/>
                <a:gd name="T31" fmla="*/ 72 h 1250"/>
                <a:gd name="T32" fmla="*/ 260 w 260"/>
                <a:gd name="T33" fmla="*/ 1177 h 1250"/>
                <a:gd name="T34" fmla="*/ 258 w 260"/>
                <a:gd name="T35" fmla="*/ 1192 h 1250"/>
                <a:gd name="T36" fmla="*/ 252 w 260"/>
                <a:gd name="T37" fmla="*/ 1207 h 1250"/>
                <a:gd name="T38" fmla="*/ 244 w 260"/>
                <a:gd name="T39" fmla="*/ 1222 h 1250"/>
                <a:gd name="T40" fmla="*/ 232 w 260"/>
                <a:gd name="T41" fmla="*/ 1233 h 1250"/>
                <a:gd name="T42" fmla="*/ 219 w 260"/>
                <a:gd name="T43" fmla="*/ 1241 h 1250"/>
                <a:gd name="T44" fmla="*/ 201 w 260"/>
                <a:gd name="T45" fmla="*/ 1247 h 1250"/>
                <a:gd name="T46" fmla="*/ 186 w 260"/>
                <a:gd name="T47" fmla="*/ 1249 h 1250"/>
                <a:gd name="T48" fmla="*/ 75 w 260"/>
                <a:gd name="T49" fmla="*/ 1250 h 1250"/>
                <a:gd name="T50" fmla="*/ 60 w 260"/>
                <a:gd name="T51" fmla="*/ 1249 h 1250"/>
                <a:gd name="T52" fmla="*/ 44 w 260"/>
                <a:gd name="T53" fmla="*/ 1243 h 1250"/>
                <a:gd name="T54" fmla="*/ 29 w 260"/>
                <a:gd name="T55" fmla="*/ 1235 h 1250"/>
                <a:gd name="T56" fmla="*/ 17 w 260"/>
                <a:gd name="T57" fmla="*/ 1224 h 1250"/>
                <a:gd name="T58" fmla="*/ 9 w 260"/>
                <a:gd name="T59" fmla="*/ 1211 h 1250"/>
                <a:gd name="T60" fmla="*/ 4 w 260"/>
                <a:gd name="T61" fmla="*/ 1194 h 1250"/>
                <a:gd name="T62" fmla="*/ 2 w 260"/>
                <a:gd name="T63" fmla="*/ 1179 h 1250"/>
                <a:gd name="T64" fmla="*/ 0 w 260"/>
                <a:gd name="T65" fmla="*/ 74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60" h="1250">
                  <a:moveTo>
                    <a:pt x="0" y="74"/>
                  </a:moveTo>
                  <a:lnTo>
                    <a:pt x="2" y="59"/>
                  </a:lnTo>
                  <a:lnTo>
                    <a:pt x="7" y="44"/>
                  </a:lnTo>
                  <a:lnTo>
                    <a:pt x="15" y="29"/>
                  </a:lnTo>
                  <a:lnTo>
                    <a:pt x="27" y="17"/>
                  </a:lnTo>
                  <a:lnTo>
                    <a:pt x="40" y="10"/>
                  </a:lnTo>
                  <a:lnTo>
                    <a:pt x="58" y="4"/>
                  </a:lnTo>
                  <a:lnTo>
                    <a:pt x="73" y="2"/>
                  </a:lnTo>
                  <a:lnTo>
                    <a:pt x="184" y="0"/>
                  </a:lnTo>
                  <a:lnTo>
                    <a:pt x="199" y="2"/>
                  </a:lnTo>
                  <a:lnTo>
                    <a:pt x="215" y="8"/>
                  </a:lnTo>
                  <a:lnTo>
                    <a:pt x="230" y="15"/>
                  </a:lnTo>
                  <a:lnTo>
                    <a:pt x="242" y="27"/>
                  </a:lnTo>
                  <a:lnTo>
                    <a:pt x="250" y="40"/>
                  </a:lnTo>
                  <a:lnTo>
                    <a:pt x="256" y="57"/>
                  </a:lnTo>
                  <a:lnTo>
                    <a:pt x="258" y="72"/>
                  </a:lnTo>
                  <a:lnTo>
                    <a:pt x="260" y="1177"/>
                  </a:lnTo>
                  <a:lnTo>
                    <a:pt x="258" y="1192"/>
                  </a:lnTo>
                  <a:lnTo>
                    <a:pt x="252" y="1207"/>
                  </a:lnTo>
                  <a:lnTo>
                    <a:pt x="244" y="1222"/>
                  </a:lnTo>
                  <a:lnTo>
                    <a:pt x="232" y="1233"/>
                  </a:lnTo>
                  <a:lnTo>
                    <a:pt x="219" y="1241"/>
                  </a:lnTo>
                  <a:lnTo>
                    <a:pt x="201" y="1247"/>
                  </a:lnTo>
                  <a:lnTo>
                    <a:pt x="186" y="1249"/>
                  </a:lnTo>
                  <a:lnTo>
                    <a:pt x="75" y="1250"/>
                  </a:lnTo>
                  <a:lnTo>
                    <a:pt x="60" y="1249"/>
                  </a:lnTo>
                  <a:lnTo>
                    <a:pt x="44" y="1243"/>
                  </a:lnTo>
                  <a:lnTo>
                    <a:pt x="29" y="1235"/>
                  </a:lnTo>
                  <a:lnTo>
                    <a:pt x="17" y="1224"/>
                  </a:lnTo>
                  <a:lnTo>
                    <a:pt x="9" y="1211"/>
                  </a:lnTo>
                  <a:lnTo>
                    <a:pt x="4" y="1194"/>
                  </a:lnTo>
                  <a:lnTo>
                    <a:pt x="2" y="1179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50" name="Rectangle 210"/>
            <p:cNvSpPr>
              <a:spLocks noChangeArrowheads="1"/>
            </p:cNvSpPr>
            <p:nvPr/>
          </p:nvSpPr>
          <p:spPr bwMode="auto">
            <a:xfrm>
              <a:off x="6549" y="4139"/>
              <a:ext cx="0" cy="341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51" name="Rectangle 211"/>
            <p:cNvSpPr>
              <a:spLocks noChangeArrowheads="1"/>
            </p:cNvSpPr>
            <p:nvPr/>
          </p:nvSpPr>
          <p:spPr bwMode="auto">
            <a:xfrm>
              <a:off x="6545" y="4139"/>
              <a:ext cx="0" cy="341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52" name="Freeform 212"/>
            <p:cNvSpPr>
              <a:spLocks/>
            </p:cNvSpPr>
            <p:nvPr/>
          </p:nvSpPr>
          <p:spPr bwMode="auto">
            <a:xfrm>
              <a:off x="6540" y="4139"/>
              <a:ext cx="0" cy="341"/>
            </a:xfrm>
            <a:custGeom>
              <a:avLst/>
              <a:gdLst>
                <a:gd name="T0" fmla="*/ 10 w 10"/>
                <a:gd name="T1" fmla="*/ 1250 h 1250"/>
                <a:gd name="T2" fmla="*/ 10 w 10"/>
                <a:gd name="T3" fmla="*/ 0 h 1250"/>
                <a:gd name="T4" fmla="*/ 2 w 10"/>
                <a:gd name="T5" fmla="*/ 0 h 1250"/>
                <a:gd name="T6" fmla="*/ 0 w 10"/>
                <a:gd name="T7" fmla="*/ 1250 h 1250"/>
                <a:gd name="T8" fmla="*/ 10 w 10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50">
                  <a:moveTo>
                    <a:pt x="10" y="1250"/>
                  </a:moveTo>
                  <a:lnTo>
                    <a:pt x="10" y="0"/>
                  </a:lnTo>
                  <a:lnTo>
                    <a:pt x="2" y="0"/>
                  </a:lnTo>
                  <a:lnTo>
                    <a:pt x="0" y="1250"/>
                  </a:lnTo>
                  <a:lnTo>
                    <a:pt x="10" y="1250"/>
                  </a:lnTo>
                  <a:close/>
                </a:path>
              </a:pathLst>
            </a:custGeom>
            <a:solidFill>
              <a:srgbClr val="6E0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53" name="Freeform 213"/>
            <p:cNvSpPr>
              <a:spLocks/>
            </p:cNvSpPr>
            <p:nvPr/>
          </p:nvSpPr>
          <p:spPr bwMode="auto">
            <a:xfrm>
              <a:off x="6536" y="4139"/>
              <a:ext cx="0" cy="341"/>
            </a:xfrm>
            <a:custGeom>
              <a:avLst/>
              <a:gdLst>
                <a:gd name="T0" fmla="*/ 8 w 10"/>
                <a:gd name="T1" fmla="*/ 1250 h 1250"/>
                <a:gd name="T2" fmla="*/ 10 w 10"/>
                <a:gd name="T3" fmla="*/ 0 h 1250"/>
                <a:gd name="T4" fmla="*/ 2 w 10"/>
                <a:gd name="T5" fmla="*/ 0 h 1250"/>
                <a:gd name="T6" fmla="*/ 0 w 10"/>
                <a:gd name="T7" fmla="*/ 1250 h 1250"/>
                <a:gd name="T8" fmla="*/ 8 w 10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50">
                  <a:moveTo>
                    <a:pt x="8" y="1250"/>
                  </a:moveTo>
                  <a:lnTo>
                    <a:pt x="10" y="0"/>
                  </a:lnTo>
                  <a:lnTo>
                    <a:pt x="2" y="0"/>
                  </a:lnTo>
                  <a:lnTo>
                    <a:pt x="0" y="1250"/>
                  </a:lnTo>
                  <a:lnTo>
                    <a:pt x="8" y="1250"/>
                  </a:lnTo>
                  <a:close/>
                </a:path>
              </a:pathLst>
            </a:custGeom>
            <a:solidFill>
              <a:srgbClr val="761C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54" name="Freeform 214"/>
            <p:cNvSpPr>
              <a:spLocks/>
            </p:cNvSpPr>
            <p:nvPr/>
          </p:nvSpPr>
          <p:spPr bwMode="auto">
            <a:xfrm>
              <a:off x="6532" y="4139"/>
              <a:ext cx="0" cy="341"/>
            </a:xfrm>
            <a:custGeom>
              <a:avLst/>
              <a:gdLst>
                <a:gd name="T0" fmla="*/ 7 w 9"/>
                <a:gd name="T1" fmla="*/ 1250 h 1250"/>
                <a:gd name="T2" fmla="*/ 9 w 9"/>
                <a:gd name="T3" fmla="*/ 0 h 1250"/>
                <a:gd name="T4" fmla="*/ 0 w 9"/>
                <a:gd name="T5" fmla="*/ 0 h 1250"/>
                <a:gd name="T6" fmla="*/ 0 w 9"/>
                <a:gd name="T7" fmla="*/ 1250 h 1250"/>
                <a:gd name="T8" fmla="*/ 7 w 9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250">
                  <a:moveTo>
                    <a:pt x="7" y="125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0" y="1250"/>
                  </a:lnTo>
                  <a:lnTo>
                    <a:pt x="7" y="1250"/>
                  </a:lnTo>
                  <a:close/>
                </a:path>
              </a:pathLst>
            </a:custGeom>
            <a:solidFill>
              <a:srgbClr val="7E2A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55" name="Rectangle 215"/>
            <p:cNvSpPr>
              <a:spLocks noChangeArrowheads="1"/>
            </p:cNvSpPr>
            <p:nvPr/>
          </p:nvSpPr>
          <p:spPr bwMode="auto">
            <a:xfrm>
              <a:off x="6528" y="4139"/>
              <a:ext cx="0" cy="341"/>
            </a:xfrm>
            <a:prstGeom prst="rect">
              <a:avLst/>
            </a:prstGeom>
            <a:solidFill>
              <a:srgbClr val="8638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56" name="Rectangle 216"/>
            <p:cNvSpPr>
              <a:spLocks noChangeArrowheads="1"/>
            </p:cNvSpPr>
            <p:nvPr/>
          </p:nvSpPr>
          <p:spPr bwMode="auto">
            <a:xfrm>
              <a:off x="6525" y="4139"/>
              <a:ext cx="0" cy="341"/>
            </a:xfrm>
            <a:prstGeom prst="rect">
              <a:avLst/>
            </a:prstGeom>
            <a:solidFill>
              <a:srgbClr val="8E46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57" name="Rectangle 217"/>
            <p:cNvSpPr>
              <a:spLocks noChangeArrowheads="1"/>
            </p:cNvSpPr>
            <p:nvPr/>
          </p:nvSpPr>
          <p:spPr bwMode="auto">
            <a:xfrm>
              <a:off x="6521" y="4139"/>
              <a:ext cx="0" cy="341"/>
            </a:xfrm>
            <a:prstGeom prst="rect">
              <a:avLst/>
            </a:prstGeom>
            <a:solidFill>
              <a:srgbClr val="9654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58" name="Rectangle 218"/>
            <p:cNvSpPr>
              <a:spLocks noChangeArrowheads="1"/>
            </p:cNvSpPr>
            <p:nvPr/>
          </p:nvSpPr>
          <p:spPr bwMode="auto">
            <a:xfrm>
              <a:off x="6517" y="4139"/>
              <a:ext cx="0" cy="341"/>
            </a:xfrm>
            <a:prstGeom prst="rect">
              <a:avLst/>
            </a:prstGeom>
            <a:solidFill>
              <a:srgbClr val="9E62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59" name="Rectangle 219"/>
            <p:cNvSpPr>
              <a:spLocks noChangeArrowheads="1"/>
            </p:cNvSpPr>
            <p:nvPr/>
          </p:nvSpPr>
          <p:spPr bwMode="auto">
            <a:xfrm>
              <a:off x="6513" y="4139"/>
              <a:ext cx="0" cy="341"/>
            </a:xfrm>
            <a:prstGeom prst="rect">
              <a:avLst/>
            </a:prstGeom>
            <a:solidFill>
              <a:srgbClr val="A670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60" name="Rectangle 220"/>
            <p:cNvSpPr>
              <a:spLocks noChangeArrowheads="1"/>
            </p:cNvSpPr>
            <p:nvPr/>
          </p:nvSpPr>
          <p:spPr bwMode="auto">
            <a:xfrm>
              <a:off x="6509" y="4139"/>
              <a:ext cx="0" cy="341"/>
            </a:xfrm>
            <a:prstGeom prst="rect">
              <a:avLst/>
            </a:prstGeom>
            <a:solidFill>
              <a:srgbClr val="AE7E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61" name="Rectangle 221"/>
            <p:cNvSpPr>
              <a:spLocks noChangeArrowheads="1"/>
            </p:cNvSpPr>
            <p:nvPr/>
          </p:nvSpPr>
          <p:spPr bwMode="auto">
            <a:xfrm>
              <a:off x="6505" y="4139"/>
              <a:ext cx="0" cy="341"/>
            </a:xfrm>
            <a:prstGeom prst="rect">
              <a:avLst/>
            </a:prstGeom>
            <a:solidFill>
              <a:srgbClr val="B68C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62" name="Rectangle 222"/>
            <p:cNvSpPr>
              <a:spLocks noChangeArrowheads="1"/>
            </p:cNvSpPr>
            <p:nvPr/>
          </p:nvSpPr>
          <p:spPr bwMode="auto">
            <a:xfrm>
              <a:off x="6501" y="4139"/>
              <a:ext cx="0" cy="341"/>
            </a:xfrm>
            <a:prstGeom prst="rect">
              <a:avLst/>
            </a:prstGeom>
            <a:solidFill>
              <a:srgbClr val="BE9A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63" name="Rectangle 223"/>
            <p:cNvSpPr>
              <a:spLocks noChangeArrowheads="1"/>
            </p:cNvSpPr>
            <p:nvPr/>
          </p:nvSpPr>
          <p:spPr bwMode="auto">
            <a:xfrm>
              <a:off x="6497" y="4139"/>
              <a:ext cx="0" cy="341"/>
            </a:xfrm>
            <a:prstGeom prst="rect">
              <a:avLst/>
            </a:prstGeom>
            <a:solidFill>
              <a:srgbClr val="C6A8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64" name="Rectangle 224"/>
            <p:cNvSpPr>
              <a:spLocks noChangeArrowheads="1"/>
            </p:cNvSpPr>
            <p:nvPr/>
          </p:nvSpPr>
          <p:spPr bwMode="auto">
            <a:xfrm>
              <a:off x="6494" y="4139"/>
              <a:ext cx="0" cy="341"/>
            </a:xfrm>
            <a:prstGeom prst="rect">
              <a:avLst/>
            </a:prstGeom>
            <a:solidFill>
              <a:srgbClr val="CEB6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65" name="Rectangle 225"/>
            <p:cNvSpPr>
              <a:spLocks noChangeArrowheads="1"/>
            </p:cNvSpPr>
            <p:nvPr/>
          </p:nvSpPr>
          <p:spPr bwMode="auto">
            <a:xfrm>
              <a:off x="6490" y="4139"/>
              <a:ext cx="0" cy="341"/>
            </a:xfrm>
            <a:prstGeom prst="rect">
              <a:avLst/>
            </a:prstGeom>
            <a:solidFill>
              <a:srgbClr val="D6C4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66" name="Rectangle 226"/>
            <p:cNvSpPr>
              <a:spLocks noChangeArrowheads="1"/>
            </p:cNvSpPr>
            <p:nvPr/>
          </p:nvSpPr>
          <p:spPr bwMode="auto">
            <a:xfrm>
              <a:off x="6486" y="4139"/>
              <a:ext cx="0" cy="341"/>
            </a:xfrm>
            <a:prstGeom prst="rect">
              <a:avLst/>
            </a:prstGeom>
            <a:solidFill>
              <a:srgbClr val="DED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67" name="Rectangle 227"/>
            <p:cNvSpPr>
              <a:spLocks noChangeArrowheads="1"/>
            </p:cNvSpPr>
            <p:nvPr/>
          </p:nvSpPr>
          <p:spPr bwMode="auto">
            <a:xfrm>
              <a:off x="6482" y="4139"/>
              <a:ext cx="0" cy="341"/>
            </a:xfrm>
            <a:prstGeom prst="rect">
              <a:avLst/>
            </a:prstGeom>
            <a:solidFill>
              <a:srgbClr val="E6E0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68" name="Rectangle 228"/>
            <p:cNvSpPr>
              <a:spLocks noChangeArrowheads="1"/>
            </p:cNvSpPr>
            <p:nvPr/>
          </p:nvSpPr>
          <p:spPr bwMode="auto">
            <a:xfrm>
              <a:off x="6478" y="4139"/>
              <a:ext cx="0" cy="341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69" name="Rectangle 229"/>
            <p:cNvSpPr>
              <a:spLocks noChangeArrowheads="1"/>
            </p:cNvSpPr>
            <p:nvPr/>
          </p:nvSpPr>
          <p:spPr bwMode="auto">
            <a:xfrm>
              <a:off x="6474" y="4139"/>
              <a:ext cx="0" cy="341"/>
            </a:xfrm>
            <a:prstGeom prst="rect">
              <a:avLst/>
            </a:prstGeom>
            <a:solidFill>
              <a:srgbClr val="E2DC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70" name="Rectangle 230"/>
            <p:cNvSpPr>
              <a:spLocks noChangeArrowheads="1"/>
            </p:cNvSpPr>
            <p:nvPr/>
          </p:nvSpPr>
          <p:spPr bwMode="auto">
            <a:xfrm>
              <a:off x="6470" y="4139"/>
              <a:ext cx="0" cy="341"/>
            </a:xfrm>
            <a:prstGeom prst="rect">
              <a:avLst/>
            </a:prstGeom>
            <a:solidFill>
              <a:srgbClr val="DA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71" name="Rectangle 231"/>
            <p:cNvSpPr>
              <a:spLocks noChangeArrowheads="1"/>
            </p:cNvSpPr>
            <p:nvPr/>
          </p:nvSpPr>
          <p:spPr bwMode="auto">
            <a:xfrm>
              <a:off x="6466" y="4139"/>
              <a:ext cx="0" cy="341"/>
            </a:xfrm>
            <a:prstGeom prst="rect">
              <a:avLst/>
            </a:prstGeom>
            <a:solidFill>
              <a:srgbClr val="D2C0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72" name="Rectangle 232"/>
            <p:cNvSpPr>
              <a:spLocks noChangeArrowheads="1"/>
            </p:cNvSpPr>
            <p:nvPr/>
          </p:nvSpPr>
          <p:spPr bwMode="auto">
            <a:xfrm>
              <a:off x="6462" y="4139"/>
              <a:ext cx="0" cy="341"/>
            </a:xfrm>
            <a:prstGeom prst="rect">
              <a:avLst/>
            </a:prstGeom>
            <a:solidFill>
              <a:srgbClr val="CAB2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73" name="Rectangle 233"/>
            <p:cNvSpPr>
              <a:spLocks noChangeArrowheads="1"/>
            </p:cNvSpPr>
            <p:nvPr/>
          </p:nvSpPr>
          <p:spPr bwMode="auto">
            <a:xfrm>
              <a:off x="6459" y="4139"/>
              <a:ext cx="0" cy="341"/>
            </a:xfrm>
            <a:prstGeom prst="rect">
              <a:avLst/>
            </a:prstGeom>
            <a:solidFill>
              <a:srgbClr val="C2A4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74" name="Rectangle 234"/>
            <p:cNvSpPr>
              <a:spLocks noChangeArrowheads="1"/>
            </p:cNvSpPr>
            <p:nvPr/>
          </p:nvSpPr>
          <p:spPr bwMode="auto">
            <a:xfrm>
              <a:off x="6455" y="4139"/>
              <a:ext cx="0" cy="341"/>
            </a:xfrm>
            <a:prstGeom prst="rect">
              <a:avLst/>
            </a:prstGeom>
            <a:solidFill>
              <a:srgbClr val="BA96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75" name="Rectangle 235"/>
            <p:cNvSpPr>
              <a:spLocks noChangeArrowheads="1"/>
            </p:cNvSpPr>
            <p:nvPr/>
          </p:nvSpPr>
          <p:spPr bwMode="auto">
            <a:xfrm>
              <a:off x="6451" y="4139"/>
              <a:ext cx="0" cy="341"/>
            </a:xfrm>
            <a:prstGeom prst="rect">
              <a:avLst/>
            </a:prstGeom>
            <a:solidFill>
              <a:srgbClr val="B288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76" name="Rectangle 236"/>
            <p:cNvSpPr>
              <a:spLocks noChangeArrowheads="1"/>
            </p:cNvSpPr>
            <p:nvPr/>
          </p:nvSpPr>
          <p:spPr bwMode="auto">
            <a:xfrm>
              <a:off x="6447" y="4139"/>
              <a:ext cx="0" cy="341"/>
            </a:xfrm>
            <a:prstGeom prst="rect">
              <a:avLst/>
            </a:prstGeom>
            <a:solidFill>
              <a:srgbClr val="AA7A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77" name="Freeform 237"/>
            <p:cNvSpPr>
              <a:spLocks/>
            </p:cNvSpPr>
            <p:nvPr/>
          </p:nvSpPr>
          <p:spPr bwMode="auto">
            <a:xfrm>
              <a:off x="6442" y="4139"/>
              <a:ext cx="0" cy="341"/>
            </a:xfrm>
            <a:custGeom>
              <a:avLst/>
              <a:gdLst>
                <a:gd name="T0" fmla="*/ 10 w 10"/>
                <a:gd name="T1" fmla="*/ 1250 h 1250"/>
                <a:gd name="T2" fmla="*/ 10 w 10"/>
                <a:gd name="T3" fmla="*/ 0 h 1250"/>
                <a:gd name="T4" fmla="*/ 2 w 10"/>
                <a:gd name="T5" fmla="*/ 0 h 1250"/>
                <a:gd name="T6" fmla="*/ 0 w 10"/>
                <a:gd name="T7" fmla="*/ 1250 h 1250"/>
                <a:gd name="T8" fmla="*/ 10 w 10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50">
                  <a:moveTo>
                    <a:pt x="10" y="1250"/>
                  </a:moveTo>
                  <a:lnTo>
                    <a:pt x="10" y="0"/>
                  </a:lnTo>
                  <a:lnTo>
                    <a:pt x="2" y="0"/>
                  </a:lnTo>
                  <a:lnTo>
                    <a:pt x="0" y="1250"/>
                  </a:lnTo>
                  <a:lnTo>
                    <a:pt x="10" y="1250"/>
                  </a:lnTo>
                  <a:close/>
                </a:path>
              </a:pathLst>
            </a:custGeom>
            <a:solidFill>
              <a:srgbClr val="A26C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78" name="Freeform 238"/>
            <p:cNvSpPr>
              <a:spLocks/>
            </p:cNvSpPr>
            <p:nvPr/>
          </p:nvSpPr>
          <p:spPr bwMode="auto">
            <a:xfrm>
              <a:off x="6438" y="4139"/>
              <a:ext cx="0" cy="341"/>
            </a:xfrm>
            <a:custGeom>
              <a:avLst/>
              <a:gdLst>
                <a:gd name="T0" fmla="*/ 7 w 9"/>
                <a:gd name="T1" fmla="*/ 1250 h 1250"/>
                <a:gd name="T2" fmla="*/ 9 w 9"/>
                <a:gd name="T3" fmla="*/ 0 h 1250"/>
                <a:gd name="T4" fmla="*/ 1 w 9"/>
                <a:gd name="T5" fmla="*/ 0 h 1250"/>
                <a:gd name="T6" fmla="*/ 0 w 9"/>
                <a:gd name="T7" fmla="*/ 1250 h 1250"/>
                <a:gd name="T8" fmla="*/ 7 w 9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250">
                  <a:moveTo>
                    <a:pt x="7" y="1250"/>
                  </a:moveTo>
                  <a:lnTo>
                    <a:pt x="9" y="0"/>
                  </a:lnTo>
                  <a:lnTo>
                    <a:pt x="1" y="0"/>
                  </a:lnTo>
                  <a:lnTo>
                    <a:pt x="0" y="1250"/>
                  </a:lnTo>
                  <a:lnTo>
                    <a:pt x="7" y="1250"/>
                  </a:lnTo>
                  <a:close/>
                </a:path>
              </a:pathLst>
            </a:custGeom>
            <a:solidFill>
              <a:srgbClr val="9A5E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79" name="Freeform 239"/>
            <p:cNvSpPr>
              <a:spLocks/>
            </p:cNvSpPr>
            <p:nvPr/>
          </p:nvSpPr>
          <p:spPr bwMode="auto">
            <a:xfrm>
              <a:off x="6434" y="4139"/>
              <a:ext cx="0" cy="341"/>
            </a:xfrm>
            <a:custGeom>
              <a:avLst/>
              <a:gdLst>
                <a:gd name="T0" fmla="*/ 8 w 9"/>
                <a:gd name="T1" fmla="*/ 1250 h 1250"/>
                <a:gd name="T2" fmla="*/ 9 w 9"/>
                <a:gd name="T3" fmla="*/ 0 h 1250"/>
                <a:gd name="T4" fmla="*/ 0 w 9"/>
                <a:gd name="T5" fmla="*/ 0 h 1250"/>
                <a:gd name="T6" fmla="*/ 0 w 9"/>
                <a:gd name="T7" fmla="*/ 1250 h 1250"/>
                <a:gd name="T8" fmla="*/ 8 w 9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250">
                  <a:moveTo>
                    <a:pt x="8" y="125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0" y="1250"/>
                  </a:lnTo>
                  <a:lnTo>
                    <a:pt x="8" y="1250"/>
                  </a:lnTo>
                  <a:close/>
                </a:path>
              </a:pathLst>
            </a:custGeom>
            <a:solidFill>
              <a:srgbClr val="925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80" name="Rectangle 240"/>
            <p:cNvSpPr>
              <a:spLocks noChangeArrowheads="1"/>
            </p:cNvSpPr>
            <p:nvPr/>
          </p:nvSpPr>
          <p:spPr bwMode="auto">
            <a:xfrm>
              <a:off x="6431" y="4139"/>
              <a:ext cx="0" cy="341"/>
            </a:xfrm>
            <a:prstGeom prst="rect">
              <a:avLst/>
            </a:prstGeom>
            <a:solidFill>
              <a:srgbClr val="8A42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81" name="Rectangle 241"/>
            <p:cNvSpPr>
              <a:spLocks noChangeArrowheads="1"/>
            </p:cNvSpPr>
            <p:nvPr/>
          </p:nvSpPr>
          <p:spPr bwMode="auto">
            <a:xfrm>
              <a:off x="6427" y="4139"/>
              <a:ext cx="0" cy="341"/>
            </a:xfrm>
            <a:prstGeom prst="rect">
              <a:avLst/>
            </a:prstGeom>
            <a:solidFill>
              <a:srgbClr val="8234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82" name="Rectangle 242"/>
            <p:cNvSpPr>
              <a:spLocks noChangeArrowheads="1"/>
            </p:cNvSpPr>
            <p:nvPr/>
          </p:nvSpPr>
          <p:spPr bwMode="auto">
            <a:xfrm>
              <a:off x="6423" y="4139"/>
              <a:ext cx="0" cy="341"/>
            </a:xfrm>
            <a:prstGeom prst="rect">
              <a:avLst/>
            </a:prstGeom>
            <a:solidFill>
              <a:srgbClr val="7A26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83" name="Rectangle 243"/>
            <p:cNvSpPr>
              <a:spLocks noChangeArrowheads="1"/>
            </p:cNvSpPr>
            <p:nvPr/>
          </p:nvSpPr>
          <p:spPr bwMode="auto">
            <a:xfrm>
              <a:off x="6419" y="4139"/>
              <a:ext cx="0" cy="341"/>
            </a:xfrm>
            <a:prstGeom prst="rect">
              <a:avLst/>
            </a:prstGeom>
            <a:solidFill>
              <a:srgbClr val="7218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84" name="Rectangle 244"/>
            <p:cNvSpPr>
              <a:spLocks noChangeArrowheads="1"/>
            </p:cNvSpPr>
            <p:nvPr/>
          </p:nvSpPr>
          <p:spPr bwMode="auto">
            <a:xfrm>
              <a:off x="6415" y="4139"/>
              <a:ext cx="0" cy="341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85" name="Rectangle 245"/>
            <p:cNvSpPr>
              <a:spLocks noChangeArrowheads="1"/>
            </p:cNvSpPr>
            <p:nvPr/>
          </p:nvSpPr>
          <p:spPr bwMode="auto">
            <a:xfrm>
              <a:off x="6415" y="4139"/>
              <a:ext cx="0" cy="341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86" name="Freeform 246"/>
            <p:cNvSpPr>
              <a:spLocks/>
            </p:cNvSpPr>
            <p:nvPr/>
          </p:nvSpPr>
          <p:spPr bwMode="auto">
            <a:xfrm>
              <a:off x="6419" y="4139"/>
              <a:ext cx="0" cy="341"/>
            </a:xfrm>
            <a:custGeom>
              <a:avLst/>
              <a:gdLst>
                <a:gd name="T0" fmla="*/ 0 w 260"/>
                <a:gd name="T1" fmla="*/ 74 h 1250"/>
                <a:gd name="T2" fmla="*/ 2 w 260"/>
                <a:gd name="T3" fmla="*/ 59 h 1250"/>
                <a:gd name="T4" fmla="*/ 7 w 260"/>
                <a:gd name="T5" fmla="*/ 44 h 1250"/>
                <a:gd name="T6" fmla="*/ 15 w 260"/>
                <a:gd name="T7" fmla="*/ 29 h 1250"/>
                <a:gd name="T8" fmla="*/ 27 w 260"/>
                <a:gd name="T9" fmla="*/ 17 h 1250"/>
                <a:gd name="T10" fmla="*/ 40 w 260"/>
                <a:gd name="T11" fmla="*/ 10 h 1250"/>
                <a:gd name="T12" fmla="*/ 58 w 260"/>
                <a:gd name="T13" fmla="*/ 4 h 1250"/>
                <a:gd name="T14" fmla="*/ 73 w 260"/>
                <a:gd name="T15" fmla="*/ 2 h 1250"/>
                <a:gd name="T16" fmla="*/ 184 w 260"/>
                <a:gd name="T17" fmla="*/ 0 h 1250"/>
                <a:gd name="T18" fmla="*/ 199 w 260"/>
                <a:gd name="T19" fmla="*/ 2 h 1250"/>
                <a:gd name="T20" fmla="*/ 215 w 260"/>
                <a:gd name="T21" fmla="*/ 8 h 1250"/>
                <a:gd name="T22" fmla="*/ 230 w 260"/>
                <a:gd name="T23" fmla="*/ 15 h 1250"/>
                <a:gd name="T24" fmla="*/ 242 w 260"/>
                <a:gd name="T25" fmla="*/ 27 h 1250"/>
                <a:gd name="T26" fmla="*/ 250 w 260"/>
                <a:gd name="T27" fmla="*/ 40 h 1250"/>
                <a:gd name="T28" fmla="*/ 256 w 260"/>
                <a:gd name="T29" fmla="*/ 57 h 1250"/>
                <a:gd name="T30" fmla="*/ 258 w 260"/>
                <a:gd name="T31" fmla="*/ 72 h 1250"/>
                <a:gd name="T32" fmla="*/ 260 w 260"/>
                <a:gd name="T33" fmla="*/ 1177 h 1250"/>
                <a:gd name="T34" fmla="*/ 258 w 260"/>
                <a:gd name="T35" fmla="*/ 1192 h 1250"/>
                <a:gd name="T36" fmla="*/ 252 w 260"/>
                <a:gd name="T37" fmla="*/ 1207 h 1250"/>
                <a:gd name="T38" fmla="*/ 244 w 260"/>
                <a:gd name="T39" fmla="*/ 1222 h 1250"/>
                <a:gd name="T40" fmla="*/ 232 w 260"/>
                <a:gd name="T41" fmla="*/ 1233 h 1250"/>
                <a:gd name="T42" fmla="*/ 219 w 260"/>
                <a:gd name="T43" fmla="*/ 1241 h 1250"/>
                <a:gd name="T44" fmla="*/ 201 w 260"/>
                <a:gd name="T45" fmla="*/ 1247 h 1250"/>
                <a:gd name="T46" fmla="*/ 186 w 260"/>
                <a:gd name="T47" fmla="*/ 1249 h 1250"/>
                <a:gd name="T48" fmla="*/ 75 w 260"/>
                <a:gd name="T49" fmla="*/ 1250 h 1250"/>
                <a:gd name="T50" fmla="*/ 60 w 260"/>
                <a:gd name="T51" fmla="*/ 1249 h 1250"/>
                <a:gd name="T52" fmla="*/ 44 w 260"/>
                <a:gd name="T53" fmla="*/ 1243 h 1250"/>
                <a:gd name="T54" fmla="*/ 29 w 260"/>
                <a:gd name="T55" fmla="*/ 1235 h 1250"/>
                <a:gd name="T56" fmla="*/ 17 w 260"/>
                <a:gd name="T57" fmla="*/ 1224 h 1250"/>
                <a:gd name="T58" fmla="*/ 9 w 260"/>
                <a:gd name="T59" fmla="*/ 1211 h 1250"/>
                <a:gd name="T60" fmla="*/ 4 w 260"/>
                <a:gd name="T61" fmla="*/ 1194 h 1250"/>
                <a:gd name="T62" fmla="*/ 2 w 260"/>
                <a:gd name="T63" fmla="*/ 1179 h 1250"/>
                <a:gd name="T64" fmla="*/ 0 w 260"/>
                <a:gd name="T65" fmla="*/ 74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60" h="1250">
                  <a:moveTo>
                    <a:pt x="0" y="74"/>
                  </a:moveTo>
                  <a:lnTo>
                    <a:pt x="2" y="59"/>
                  </a:lnTo>
                  <a:lnTo>
                    <a:pt x="7" y="44"/>
                  </a:lnTo>
                  <a:lnTo>
                    <a:pt x="15" y="29"/>
                  </a:lnTo>
                  <a:lnTo>
                    <a:pt x="27" y="17"/>
                  </a:lnTo>
                  <a:lnTo>
                    <a:pt x="40" y="10"/>
                  </a:lnTo>
                  <a:lnTo>
                    <a:pt x="58" y="4"/>
                  </a:lnTo>
                  <a:lnTo>
                    <a:pt x="73" y="2"/>
                  </a:lnTo>
                  <a:lnTo>
                    <a:pt x="184" y="0"/>
                  </a:lnTo>
                  <a:lnTo>
                    <a:pt x="199" y="2"/>
                  </a:lnTo>
                  <a:lnTo>
                    <a:pt x="215" y="8"/>
                  </a:lnTo>
                  <a:lnTo>
                    <a:pt x="230" y="15"/>
                  </a:lnTo>
                  <a:lnTo>
                    <a:pt x="242" y="27"/>
                  </a:lnTo>
                  <a:lnTo>
                    <a:pt x="250" y="40"/>
                  </a:lnTo>
                  <a:lnTo>
                    <a:pt x="256" y="57"/>
                  </a:lnTo>
                  <a:lnTo>
                    <a:pt x="258" y="72"/>
                  </a:lnTo>
                  <a:lnTo>
                    <a:pt x="260" y="1177"/>
                  </a:lnTo>
                  <a:lnTo>
                    <a:pt x="258" y="1192"/>
                  </a:lnTo>
                  <a:lnTo>
                    <a:pt x="252" y="1207"/>
                  </a:lnTo>
                  <a:lnTo>
                    <a:pt x="244" y="1222"/>
                  </a:lnTo>
                  <a:lnTo>
                    <a:pt x="232" y="1233"/>
                  </a:lnTo>
                  <a:lnTo>
                    <a:pt x="219" y="1241"/>
                  </a:lnTo>
                  <a:lnTo>
                    <a:pt x="201" y="1247"/>
                  </a:lnTo>
                  <a:lnTo>
                    <a:pt x="186" y="1249"/>
                  </a:lnTo>
                  <a:lnTo>
                    <a:pt x="75" y="1250"/>
                  </a:lnTo>
                  <a:lnTo>
                    <a:pt x="60" y="1249"/>
                  </a:lnTo>
                  <a:lnTo>
                    <a:pt x="44" y="1243"/>
                  </a:lnTo>
                  <a:lnTo>
                    <a:pt x="29" y="1235"/>
                  </a:lnTo>
                  <a:lnTo>
                    <a:pt x="17" y="1224"/>
                  </a:lnTo>
                  <a:lnTo>
                    <a:pt x="9" y="1211"/>
                  </a:lnTo>
                  <a:lnTo>
                    <a:pt x="4" y="1194"/>
                  </a:lnTo>
                  <a:lnTo>
                    <a:pt x="2" y="1179"/>
                  </a:lnTo>
                  <a:lnTo>
                    <a:pt x="0" y="74"/>
                  </a:lnTo>
                </a:path>
              </a:pathLst>
            </a:custGeom>
            <a:noFill/>
            <a:ln w="36513">
              <a:solidFill>
                <a:srgbClr val="66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87" name="Line 247"/>
            <p:cNvSpPr>
              <a:spLocks noChangeShapeType="1"/>
            </p:cNvSpPr>
            <p:nvPr/>
          </p:nvSpPr>
          <p:spPr bwMode="auto">
            <a:xfrm>
              <a:off x="6554" y="4477"/>
              <a:ext cx="834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88" name="Rectangle 248"/>
            <p:cNvSpPr>
              <a:spLocks noChangeArrowheads="1"/>
            </p:cNvSpPr>
            <p:nvPr/>
          </p:nvSpPr>
          <p:spPr bwMode="auto">
            <a:xfrm>
              <a:off x="5730" y="4251"/>
              <a:ext cx="480" cy="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27063"/>
              <a:r>
                <a:rPr lang="it-IT" sz="2700" b="1">
                  <a:solidFill>
                    <a:srgbClr val="333399"/>
                  </a:solidFill>
                  <a:latin typeface="Arial" charset="0"/>
                </a:rPr>
                <a:t>NH</a:t>
              </a:r>
              <a:endParaRPr lang="it-IT" sz="1700"/>
            </a:p>
          </p:txBody>
        </p:sp>
        <p:sp>
          <p:nvSpPr>
            <p:cNvPr id="10489" name="Rectangle 249"/>
            <p:cNvSpPr>
              <a:spLocks noChangeArrowheads="1"/>
            </p:cNvSpPr>
            <p:nvPr/>
          </p:nvSpPr>
          <p:spPr bwMode="auto">
            <a:xfrm>
              <a:off x="6176" y="4388"/>
              <a:ext cx="89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27063"/>
              <a:r>
                <a:rPr lang="it-IT" sz="1300" b="1">
                  <a:solidFill>
                    <a:srgbClr val="333399"/>
                  </a:solidFill>
                  <a:latin typeface="Arial" charset="0"/>
                </a:rPr>
                <a:t>3</a:t>
              </a:r>
              <a:endParaRPr lang="it-IT" sz="1700"/>
            </a:p>
          </p:txBody>
        </p:sp>
        <p:sp>
          <p:nvSpPr>
            <p:cNvPr id="10490" name="Freeform 250"/>
            <p:cNvSpPr>
              <a:spLocks/>
            </p:cNvSpPr>
            <p:nvPr/>
          </p:nvSpPr>
          <p:spPr bwMode="auto">
            <a:xfrm>
              <a:off x="1669" y="3077"/>
              <a:ext cx="0" cy="341"/>
            </a:xfrm>
            <a:custGeom>
              <a:avLst/>
              <a:gdLst>
                <a:gd name="T0" fmla="*/ 47 w 2968"/>
                <a:gd name="T1" fmla="*/ 0 h 451"/>
                <a:gd name="T2" fmla="*/ 33 w 2968"/>
                <a:gd name="T3" fmla="*/ 2 h 451"/>
                <a:gd name="T4" fmla="*/ 20 w 2968"/>
                <a:gd name="T5" fmla="*/ 10 h 451"/>
                <a:gd name="T6" fmla="*/ 10 w 2968"/>
                <a:gd name="T7" fmla="*/ 19 h 451"/>
                <a:gd name="T8" fmla="*/ 2 w 2968"/>
                <a:gd name="T9" fmla="*/ 33 h 451"/>
                <a:gd name="T10" fmla="*/ 0 w 2968"/>
                <a:gd name="T11" fmla="*/ 46 h 451"/>
                <a:gd name="T12" fmla="*/ 0 w 2968"/>
                <a:gd name="T13" fmla="*/ 406 h 451"/>
                <a:gd name="T14" fmla="*/ 2 w 2968"/>
                <a:gd name="T15" fmla="*/ 419 h 451"/>
                <a:gd name="T16" fmla="*/ 10 w 2968"/>
                <a:gd name="T17" fmla="*/ 432 h 451"/>
                <a:gd name="T18" fmla="*/ 20 w 2968"/>
                <a:gd name="T19" fmla="*/ 442 h 451"/>
                <a:gd name="T20" fmla="*/ 33 w 2968"/>
                <a:gd name="T21" fmla="*/ 449 h 451"/>
                <a:gd name="T22" fmla="*/ 47 w 2968"/>
                <a:gd name="T23" fmla="*/ 451 h 451"/>
                <a:gd name="T24" fmla="*/ 2924 w 2968"/>
                <a:gd name="T25" fmla="*/ 451 h 451"/>
                <a:gd name="T26" fmla="*/ 2937 w 2968"/>
                <a:gd name="T27" fmla="*/ 449 h 451"/>
                <a:gd name="T28" fmla="*/ 2949 w 2968"/>
                <a:gd name="T29" fmla="*/ 442 h 451"/>
                <a:gd name="T30" fmla="*/ 2959 w 2968"/>
                <a:gd name="T31" fmla="*/ 432 h 451"/>
                <a:gd name="T32" fmla="*/ 2967 w 2968"/>
                <a:gd name="T33" fmla="*/ 419 h 451"/>
                <a:gd name="T34" fmla="*/ 2968 w 2968"/>
                <a:gd name="T35" fmla="*/ 406 h 451"/>
                <a:gd name="T36" fmla="*/ 2968 w 2968"/>
                <a:gd name="T37" fmla="*/ 46 h 451"/>
                <a:gd name="T38" fmla="*/ 2967 w 2968"/>
                <a:gd name="T39" fmla="*/ 33 h 451"/>
                <a:gd name="T40" fmla="*/ 2959 w 2968"/>
                <a:gd name="T41" fmla="*/ 19 h 451"/>
                <a:gd name="T42" fmla="*/ 2949 w 2968"/>
                <a:gd name="T43" fmla="*/ 10 h 451"/>
                <a:gd name="T44" fmla="*/ 2937 w 2968"/>
                <a:gd name="T45" fmla="*/ 2 h 451"/>
                <a:gd name="T46" fmla="*/ 2924 w 2968"/>
                <a:gd name="T47" fmla="*/ 0 h 451"/>
                <a:gd name="T48" fmla="*/ 47 w 2968"/>
                <a:gd name="T49" fmla="*/ 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968" h="451">
                  <a:moveTo>
                    <a:pt x="47" y="0"/>
                  </a:moveTo>
                  <a:lnTo>
                    <a:pt x="33" y="2"/>
                  </a:lnTo>
                  <a:lnTo>
                    <a:pt x="20" y="10"/>
                  </a:lnTo>
                  <a:lnTo>
                    <a:pt x="10" y="19"/>
                  </a:lnTo>
                  <a:lnTo>
                    <a:pt x="2" y="33"/>
                  </a:lnTo>
                  <a:lnTo>
                    <a:pt x="0" y="46"/>
                  </a:lnTo>
                  <a:lnTo>
                    <a:pt x="0" y="406"/>
                  </a:lnTo>
                  <a:lnTo>
                    <a:pt x="2" y="419"/>
                  </a:lnTo>
                  <a:lnTo>
                    <a:pt x="10" y="432"/>
                  </a:lnTo>
                  <a:lnTo>
                    <a:pt x="20" y="442"/>
                  </a:lnTo>
                  <a:lnTo>
                    <a:pt x="33" y="449"/>
                  </a:lnTo>
                  <a:lnTo>
                    <a:pt x="47" y="451"/>
                  </a:lnTo>
                  <a:lnTo>
                    <a:pt x="2924" y="451"/>
                  </a:lnTo>
                  <a:lnTo>
                    <a:pt x="2937" y="449"/>
                  </a:lnTo>
                  <a:lnTo>
                    <a:pt x="2949" y="442"/>
                  </a:lnTo>
                  <a:lnTo>
                    <a:pt x="2959" y="432"/>
                  </a:lnTo>
                  <a:lnTo>
                    <a:pt x="2967" y="419"/>
                  </a:lnTo>
                  <a:lnTo>
                    <a:pt x="2968" y="406"/>
                  </a:lnTo>
                  <a:lnTo>
                    <a:pt x="2968" y="46"/>
                  </a:lnTo>
                  <a:lnTo>
                    <a:pt x="2967" y="33"/>
                  </a:lnTo>
                  <a:lnTo>
                    <a:pt x="2959" y="19"/>
                  </a:lnTo>
                  <a:lnTo>
                    <a:pt x="2949" y="10"/>
                  </a:lnTo>
                  <a:lnTo>
                    <a:pt x="2937" y="2"/>
                  </a:lnTo>
                  <a:lnTo>
                    <a:pt x="2924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91" name="Rectangle 251"/>
            <p:cNvSpPr>
              <a:spLocks noChangeArrowheads="1"/>
            </p:cNvSpPr>
            <p:nvPr/>
          </p:nvSpPr>
          <p:spPr bwMode="auto">
            <a:xfrm>
              <a:off x="2805" y="3043"/>
              <a:ext cx="0" cy="3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92" name="Rectangle 252"/>
            <p:cNvSpPr>
              <a:spLocks noChangeArrowheads="1"/>
            </p:cNvSpPr>
            <p:nvPr/>
          </p:nvSpPr>
          <p:spPr bwMode="auto">
            <a:xfrm>
              <a:off x="645" y="2861"/>
              <a:ext cx="0" cy="341"/>
            </a:xfrm>
            <a:prstGeom prst="rect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93" name="Rectangle 253"/>
            <p:cNvSpPr>
              <a:spLocks noChangeArrowheads="1"/>
            </p:cNvSpPr>
            <p:nvPr/>
          </p:nvSpPr>
          <p:spPr bwMode="auto">
            <a:xfrm>
              <a:off x="597" y="2863"/>
              <a:ext cx="0" cy="3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94" name="Line 254"/>
            <p:cNvSpPr>
              <a:spLocks noChangeShapeType="1"/>
            </p:cNvSpPr>
            <p:nvPr/>
          </p:nvSpPr>
          <p:spPr bwMode="auto">
            <a:xfrm>
              <a:off x="1896" y="3090"/>
              <a:ext cx="1" cy="203"/>
            </a:xfrm>
            <a:prstGeom prst="line">
              <a:avLst/>
            </a:prstGeom>
            <a:noFill/>
            <a:ln w="3651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95" name="Rectangle 255"/>
            <p:cNvSpPr>
              <a:spLocks noChangeArrowheads="1"/>
            </p:cNvSpPr>
            <p:nvPr/>
          </p:nvSpPr>
          <p:spPr bwMode="auto">
            <a:xfrm>
              <a:off x="1030" y="2876"/>
              <a:ext cx="0" cy="341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96" name="Rectangle 256"/>
            <p:cNvSpPr>
              <a:spLocks noChangeArrowheads="1"/>
            </p:cNvSpPr>
            <p:nvPr/>
          </p:nvSpPr>
          <p:spPr bwMode="auto">
            <a:xfrm>
              <a:off x="1027" y="2876"/>
              <a:ext cx="0" cy="341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97" name="Rectangle 257"/>
            <p:cNvSpPr>
              <a:spLocks noChangeArrowheads="1"/>
            </p:cNvSpPr>
            <p:nvPr/>
          </p:nvSpPr>
          <p:spPr bwMode="auto">
            <a:xfrm>
              <a:off x="1023" y="2876"/>
              <a:ext cx="0" cy="341"/>
            </a:xfrm>
            <a:prstGeom prst="rect">
              <a:avLst/>
            </a:prstGeom>
            <a:solidFill>
              <a:srgbClr val="6E0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98" name="Rectangle 258"/>
            <p:cNvSpPr>
              <a:spLocks noChangeArrowheads="1"/>
            </p:cNvSpPr>
            <p:nvPr/>
          </p:nvSpPr>
          <p:spPr bwMode="auto">
            <a:xfrm>
              <a:off x="1019" y="2876"/>
              <a:ext cx="0" cy="341"/>
            </a:xfrm>
            <a:prstGeom prst="rect">
              <a:avLst/>
            </a:prstGeom>
            <a:solidFill>
              <a:srgbClr val="761C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499" name="Rectangle 259"/>
            <p:cNvSpPr>
              <a:spLocks noChangeArrowheads="1"/>
            </p:cNvSpPr>
            <p:nvPr/>
          </p:nvSpPr>
          <p:spPr bwMode="auto">
            <a:xfrm>
              <a:off x="1015" y="2876"/>
              <a:ext cx="0" cy="341"/>
            </a:xfrm>
            <a:prstGeom prst="rect">
              <a:avLst/>
            </a:prstGeom>
            <a:solidFill>
              <a:srgbClr val="7E2A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00" name="Rectangle 260"/>
            <p:cNvSpPr>
              <a:spLocks noChangeArrowheads="1"/>
            </p:cNvSpPr>
            <p:nvPr/>
          </p:nvSpPr>
          <p:spPr bwMode="auto">
            <a:xfrm>
              <a:off x="1011" y="2876"/>
              <a:ext cx="0" cy="341"/>
            </a:xfrm>
            <a:prstGeom prst="rect">
              <a:avLst/>
            </a:prstGeom>
            <a:solidFill>
              <a:srgbClr val="8638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01" name="Rectangle 261"/>
            <p:cNvSpPr>
              <a:spLocks noChangeArrowheads="1"/>
            </p:cNvSpPr>
            <p:nvPr/>
          </p:nvSpPr>
          <p:spPr bwMode="auto">
            <a:xfrm>
              <a:off x="1007" y="2876"/>
              <a:ext cx="0" cy="341"/>
            </a:xfrm>
            <a:prstGeom prst="rect">
              <a:avLst/>
            </a:prstGeom>
            <a:solidFill>
              <a:srgbClr val="8E46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02" name="Rectangle 262"/>
            <p:cNvSpPr>
              <a:spLocks noChangeArrowheads="1"/>
            </p:cNvSpPr>
            <p:nvPr/>
          </p:nvSpPr>
          <p:spPr bwMode="auto">
            <a:xfrm>
              <a:off x="1003" y="2876"/>
              <a:ext cx="0" cy="341"/>
            </a:xfrm>
            <a:prstGeom prst="rect">
              <a:avLst/>
            </a:prstGeom>
            <a:solidFill>
              <a:srgbClr val="9654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03" name="Rectangle 263"/>
            <p:cNvSpPr>
              <a:spLocks noChangeArrowheads="1"/>
            </p:cNvSpPr>
            <p:nvPr/>
          </p:nvSpPr>
          <p:spPr bwMode="auto">
            <a:xfrm>
              <a:off x="999" y="2876"/>
              <a:ext cx="0" cy="341"/>
            </a:xfrm>
            <a:prstGeom prst="rect">
              <a:avLst/>
            </a:prstGeom>
            <a:solidFill>
              <a:srgbClr val="9E62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04" name="Rectangle 264"/>
            <p:cNvSpPr>
              <a:spLocks noChangeArrowheads="1"/>
            </p:cNvSpPr>
            <p:nvPr/>
          </p:nvSpPr>
          <p:spPr bwMode="auto">
            <a:xfrm>
              <a:off x="996" y="2876"/>
              <a:ext cx="0" cy="341"/>
            </a:xfrm>
            <a:prstGeom prst="rect">
              <a:avLst/>
            </a:prstGeom>
            <a:solidFill>
              <a:srgbClr val="A670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05" name="Rectangle 265"/>
            <p:cNvSpPr>
              <a:spLocks noChangeArrowheads="1"/>
            </p:cNvSpPr>
            <p:nvPr/>
          </p:nvSpPr>
          <p:spPr bwMode="auto">
            <a:xfrm>
              <a:off x="992" y="2876"/>
              <a:ext cx="0" cy="341"/>
            </a:xfrm>
            <a:prstGeom prst="rect">
              <a:avLst/>
            </a:prstGeom>
            <a:solidFill>
              <a:srgbClr val="AE7E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06" name="Rectangle 266"/>
            <p:cNvSpPr>
              <a:spLocks noChangeArrowheads="1"/>
            </p:cNvSpPr>
            <p:nvPr/>
          </p:nvSpPr>
          <p:spPr bwMode="auto">
            <a:xfrm>
              <a:off x="988" y="2876"/>
              <a:ext cx="0" cy="341"/>
            </a:xfrm>
            <a:prstGeom prst="rect">
              <a:avLst/>
            </a:prstGeom>
            <a:solidFill>
              <a:srgbClr val="B68C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07" name="Rectangle 267"/>
            <p:cNvSpPr>
              <a:spLocks noChangeArrowheads="1"/>
            </p:cNvSpPr>
            <p:nvPr/>
          </p:nvSpPr>
          <p:spPr bwMode="auto">
            <a:xfrm>
              <a:off x="984" y="2876"/>
              <a:ext cx="0" cy="341"/>
            </a:xfrm>
            <a:prstGeom prst="rect">
              <a:avLst/>
            </a:prstGeom>
            <a:solidFill>
              <a:srgbClr val="BE9A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08" name="Rectangle 268"/>
            <p:cNvSpPr>
              <a:spLocks noChangeArrowheads="1"/>
            </p:cNvSpPr>
            <p:nvPr/>
          </p:nvSpPr>
          <p:spPr bwMode="auto">
            <a:xfrm>
              <a:off x="980" y="2876"/>
              <a:ext cx="0" cy="341"/>
            </a:xfrm>
            <a:prstGeom prst="rect">
              <a:avLst/>
            </a:prstGeom>
            <a:solidFill>
              <a:srgbClr val="C6A8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09" name="Rectangle 269"/>
            <p:cNvSpPr>
              <a:spLocks noChangeArrowheads="1"/>
            </p:cNvSpPr>
            <p:nvPr/>
          </p:nvSpPr>
          <p:spPr bwMode="auto">
            <a:xfrm>
              <a:off x="976" y="2876"/>
              <a:ext cx="0" cy="341"/>
            </a:xfrm>
            <a:prstGeom prst="rect">
              <a:avLst/>
            </a:prstGeom>
            <a:solidFill>
              <a:srgbClr val="CEB6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10" name="Rectangle 270"/>
            <p:cNvSpPr>
              <a:spLocks noChangeArrowheads="1"/>
            </p:cNvSpPr>
            <p:nvPr/>
          </p:nvSpPr>
          <p:spPr bwMode="auto">
            <a:xfrm>
              <a:off x="972" y="2876"/>
              <a:ext cx="0" cy="341"/>
            </a:xfrm>
            <a:prstGeom prst="rect">
              <a:avLst/>
            </a:prstGeom>
            <a:solidFill>
              <a:srgbClr val="D6C4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11" name="Rectangle 271"/>
            <p:cNvSpPr>
              <a:spLocks noChangeArrowheads="1"/>
            </p:cNvSpPr>
            <p:nvPr/>
          </p:nvSpPr>
          <p:spPr bwMode="auto">
            <a:xfrm>
              <a:off x="968" y="2876"/>
              <a:ext cx="0" cy="341"/>
            </a:xfrm>
            <a:prstGeom prst="rect">
              <a:avLst/>
            </a:prstGeom>
            <a:solidFill>
              <a:srgbClr val="DED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12" name="Rectangle 272"/>
            <p:cNvSpPr>
              <a:spLocks noChangeArrowheads="1"/>
            </p:cNvSpPr>
            <p:nvPr/>
          </p:nvSpPr>
          <p:spPr bwMode="auto">
            <a:xfrm>
              <a:off x="965" y="2876"/>
              <a:ext cx="0" cy="341"/>
            </a:xfrm>
            <a:prstGeom prst="rect">
              <a:avLst/>
            </a:prstGeom>
            <a:solidFill>
              <a:srgbClr val="E6E0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13" name="Rectangle 273"/>
            <p:cNvSpPr>
              <a:spLocks noChangeArrowheads="1"/>
            </p:cNvSpPr>
            <p:nvPr/>
          </p:nvSpPr>
          <p:spPr bwMode="auto">
            <a:xfrm>
              <a:off x="961" y="2876"/>
              <a:ext cx="0" cy="341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14" name="Rectangle 274"/>
            <p:cNvSpPr>
              <a:spLocks noChangeArrowheads="1"/>
            </p:cNvSpPr>
            <p:nvPr/>
          </p:nvSpPr>
          <p:spPr bwMode="auto">
            <a:xfrm>
              <a:off x="957" y="2876"/>
              <a:ext cx="0" cy="341"/>
            </a:xfrm>
            <a:prstGeom prst="rect">
              <a:avLst/>
            </a:prstGeom>
            <a:solidFill>
              <a:srgbClr val="E2DC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15" name="Rectangle 275"/>
            <p:cNvSpPr>
              <a:spLocks noChangeArrowheads="1"/>
            </p:cNvSpPr>
            <p:nvPr/>
          </p:nvSpPr>
          <p:spPr bwMode="auto">
            <a:xfrm>
              <a:off x="953" y="2876"/>
              <a:ext cx="0" cy="341"/>
            </a:xfrm>
            <a:prstGeom prst="rect">
              <a:avLst/>
            </a:prstGeom>
            <a:solidFill>
              <a:srgbClr val="DA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16" name="Rectangle 276"/>
            <p:cNvSpPr>
              <a:spLocks noChangeArrowheads="1"/>
            </p:cNvSpPr>
            <p:nvPr/>
          </p:nvSpPr>
          <p:spPr bwMode="auto">
            <a:xfrm>
              <a:off x="949" y="2876"/>
              <a:ext cx="0" cy="341"/>
            </a:xfrm>
            <a:prstGeom prst="rect">
              <a:avLst/>
            </a:prstGeom>
            <a:solidFill>
              <a:srgbClr val="D2C0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17" name="Freeform 277"/>
            <p:cNvSpPr>
              <a:spLocks/>
            </p:cNvSpPr>
            <p:nvPr/>
          </p:nvSpPr>
          <p:spPr bwMode="auto">
            <a:xfrm>
              <a:off x="944" y="2876"/>
              <a:ext cx="0" cy="341"/>
            </a:xfrm>
            <a:custGeom>
              <a:avLst/>
              <a:gdLst>
                <a:gd name="T0" fmla="*/ 10 w 10"/>
                <a:gd name="T1" fmla="*/ 1250 h 1250"/>
                <a:gd name="T2" fmla="*/ 10 w 10"/>
                <a:gd name="T3" fmla="*/ 0 h 1250"/>
                <a:gd name="T4" fmla="*/ 2 w 10"/>
                <a:gd name="T5" fmla="*/ 0 h 1250"/>
                <a:gd name="T6" fmla="*/ 0 w 10"/>
                <a:gd name="T7" fmla="*/ 1250 h 1250"/>
                <a:gd name="T8" fmla="*/ 10 w 10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50">
                  <a:moveTo>
                    <a:pt x="10" y="1250"/>
                  </a:moveTo>
                  <a:lnTo>
                    <a:pt x="10" y="0"/>
                  </a:lnTo>
                  <a:lnTo>
                    <a:pt x="2" y="0"/>
                  </a:lnTo>
                  <a:lnTo>
                    <a:pt x="0" y="1250"/>
                  </a:lnTo>
                  <a:lnTo>
                    <a:pt x="10" y="1250"/>
                  </a:lnTo>
                  <a:close/>
                </a:path>
              </a:pathLst>
            </a:custGeom>
            <a:solidFill>
              <a:srgbClr val="CAB2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18" name="Freeform 278"/>
            <p:cNvSpPr>
              <a:spLocks/>
            </p:cNvSpPr>
            <p:nvPr/>
          </p:nvSpPr>
          <p:spPr bwMode="auto">
            <a:xfrm>
              <a:off x="940" y="2876"/>
              <a:ext cx="0" cy="341"/>
            </a:xfrm>
            <a:custGeom>
              <a:avLst/>
              <a:gdLst>
                <a:gd name="T0" fmla="*/ 7 w 9"/>
                <a:gd name="T1" fmla="*/ 1250 h 1250"/>
                <a:gd name="T2" fmla="*/ 9 w 9"/>
                <a:gd name="T3" fmla="*/ 0 h 1250"/>
                <a:gd name="T4" fmla="*/ 2 w 9"/>
                <a:gd name="T5" fmla="*/ 0 h 1250"/>
                <a:gd name="T6" fmla="*/ 0 w 9"/>
                <a:gd name="T7" fmla="*/ 1250 h 1250"/>
                <a:gd name="T8" fmla="*/ 7 w 9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250">
                  <a:moveTo>
                    <a:pt x="7" y="1250"/>
                  </a:moveTo>
                  <a:lnTo>
                    <a:pt x="9" y="0"/>
                  </a:lnTo>
                  <a:lnTo>
                    <a:pt x="2" y="0"/>
                  </a:lnTo>
                  <a:lnTo>
                    <a:pt x="0" y="1250"/>
                  </a:lnTo>
                  <a:lnTo>
                    <a:pt x="7" y="1250"/>
                  </a:lnTo>
                  <a:close/>
                </a:path>
              </a:pathLst>
            </a:custGeom>
            <a:solidFill>
              <a:srgbClr val="C2A4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19" name="Freeform 279"/>
            <p:cNvSpPr>
              <a:spLocks/>
            </p:cNvSpPr>
            <p:nvPr/>
          </p:nvSpPr>
          <p:spPr bwMode="auto">
            <a:xfrm>
              <a:off x="936" y="2876"/>
              <a:ext cx="0" cy="341"/>
            </a:xfrm>
            <a:custGeom>
              <a:avLst/>
              <a:gdLst>
                <a:gd name="T0" fmla="*/ 8 w 10"/>
                <a:gd name="T1" fmla="*/ 1250 h 1250"/>
                <a:gd name="T2" fmla="*/ 10 w 10"/>
                <a:gd name="T3" fmla="*/ 0 h 1250"/>
                <a:gd name="T4" fmla="*/ 0 w 10"/>
                <a:gd name="T5" fmla="*/ 0 h 1250"/>
                <a:gd name="T6" fmla="*/ 0 w 10"/>
                <a:gd name="T7" fmla="*/ 1250 h 1250"/>
                <a:gd name="T8" fmla="*/ 8 w 10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50">
                  <a:moveTo>
                    <a:pt x="8" y="125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1250"/>
                  </a:lnTo>
                  <a:lnTo>
                    <a:pt x="8" y="1250"/>
                  </a:lnTo>
                  <a:close/>
                </a:path>
              </a:pathLst>
            </a:custGeom>
            <a:solidFill>
              <a:srgbClr val="BA96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20" name="Rectangle 280"/>
            <p:cNvSpPr>
              <a:spLocks noChangeArrowheads="1"/>
            </p:cNvSpPr>
            <p:nvPr/>
          </p:nvSpPr>
          <p:spPr bwMode="auto">
            <a:xfrm>
              <a:off x="933" y="2876"/>
              <a:ext cx="0" cy="341"/>
            </a:xfrm>
            <a:prstGeom prst="rect">
              <a:avLst/>
            </a:prstGeom>
            <a:solidFill>
              <a:srgbClr val="B288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21" name="Rectangle 281"/>
            <p:cNvSpPr>
              <a:spLocks noChangeArrowheads="1"/>
            </p:cNvSpPr>
            <p:nvPr/>
          </p:nvSpPr>
          <p:spPr bwMode="auto">
            <a:xfrm>
              <a:off x="929" y="2876"/>
              <a:ext cx="0" cy="341"/>
            </a:xfrm>
            <a:prstGeom prst="rect">
              <a:avLst/>
            </a:prstGeom>
            <a:solidFill>
              <a:srgbClr val="AA7A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22" name="Rectangle 282"/>
            <p:cNvSpPr>
              <a:spLocks noChangeArrowheads="1"/>
            </p:cNvSpPr>
            <p:nvPr/>
          </p:nvSpPr>
          <p:spPr bwMode="auto">
            <a:xfrm>
              <a:off x="925" y="2876"/>
              <a:ext cx="0" cy="341"/>
            </a:xfrm>
            <a:prstGeom prst="rect">
              <a:avLst/>
            </a:prstGeom>
            <a:solidFill>
              <a:srgbClr val="A26C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23" name="Rectangle 283"/>
            <p:cNvSpPr>
              <a:spLocks noChangeArrowheads="1"/>
            </p:cNvSpPr>
            <p:nvPr/>
          </p:nvSpPr>
          <p:spPr bwMode="auto">
            <a:xfrm>
              <a:off x="921" y="2876"/>
              <a:ext cx="0" cy="341"/>
            </a:xfrm>
            <a:prstGeom prst="rect">
              <a:avLst/>
            </a:prstGeom>
            <a:solidFill>
              <a:srgbClr val="9A5E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24" name="Rectangle 284"/>
            <p:cNvSpPr>
              <a:spLocks noChangeArrowheads="1"/>
            </p:cNvSpPr>
            <p:nvPr/>
          </p:nvSpPr>
          <p:spPr bwMode="auto">
            <a:xfrm>
              <a:off x="917" y="2876"/>
              <a:ext cx="0" cy="341"/>
            </a:xfrm>
            <a:prstGeom prst="rect">
              <a:avLst/>
            </a:prstGeom>
            <a:solidFill>
              <a:srgbClr val="925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25" name="Rectangle 285"/>
            <p:cNvSpPr>
              <a:spLocks noChangeArrowheads="1"/>
            </p:cNvSpPr>
            <p:nvPr/>
          </p:nvSpPr>
          <p:spPr bwMode="auto">
            <a:xfrm>
              <a:off x="913" y="2876"/>
              <a:ext cx="0" cy="341"/>
            </a:xfrm>
            <a:prstGeom prst="rect">
              <a:avLst/>
            </a:prstGeom>
            <a:solidFill>
              <a:srgbClr val="8A42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26" name="Rectangle 286"/>
            <p:cNvSpPr>
              <a:spLocks noChangeArrowheads="1"/>
            </p:cNvSpPr>
            <p:nvPr/>
          </p:nvSpPr>
          <p:spPr bwMode="auto">
            <a:xfrm>
              <a:off x="909" y="2876"/>
              <a:ext cx="0" cy="341"/>
            </a:xfrm>
            <a:prstGeom prst="rect">
              <a:avLst/>
            </a:prstGeom>
            <a:solidFill>
              <a:srgbClr val="8234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27" name="Rectangle 287"/>
            <p:cNvSpPr>
              <a:spLocks noChangeArrowheads="1"/>
            </p:cNvSpPr>
            <p:nvPr/>
          </p:nvSpPr>
          <p:spPr bwMode="auto">
            <a:xfrm>
              <a:off x="905" y="2876"/>
              <a:ext cx="0" cy="341"/>
            </a:xfrm>
            <a:prstGeom prst="rect">
              <a:avLst/>
            </a:prstGeom>
            <a:solidFill>
              <a:srgbClr val="7A26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28" name="Rectangle 288"/>
            <p:cNvSpPr>
              <a:spLocks noChangeArrowheads="1"/>
            </p:cNvSpPr>
            <p:nvPr/>
          </p:nvSpPr>
          <p:spPr bwMode="auto">
            <a:xfrm>
              <a:off x="902" y="2876"/>
              <a:ext cx="0" cy="341"/>
            </a:xfrm>
            <a:prstGeom prst="rect">
              <a:avLst/>
            </a:prstGeom>
            <a:solidFill>
              <a:srgbClr val="7218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29" name="Rectangle 289"/>
            <p:cNvSpPr>
              <a:spLocks noChangeArrowheads="1"/>
            </p:cNvSpPr>
            <p:nvPr/>
          </p:nvSpPr>
          <p:spPr bwMode="auto">
            <a:xfrm>
              <a:off x="898" y="2876"/>
              <a:ext cx="0" cy="341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30" name="Rectangle 290"/>
            <p:cNvSpPr>
              <a:spLocks noChangeArrowheads="1"/>
            </p:cNvSpPr>
            <p:nvPr/>
          </p:nvSpPr>
          <p:spPr bwMode="auto">
            <a:xfrm>
              <a:off x="898" y="2876"/>
              <a:ext cx="0" cy="341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31" name="Freeform 291"/>
            <p:cNvSpPr>
              <a:spLocks/>
            </p:cNvSpPr>
            <p:nvPr/>
          </p:nvSpPr>
          <p:spPr bwMode="auto">
            <a:xfrm>
              <a:off x="902" y="2876"/>
              <a:ext cx="0" cy="341"/>
            </a:xfrm>
            <a:custGeom>
              <a:avLst/>
              <a:gdLst>
                <a:gd name="T0" fmla="*/ 260 w 260"/>
                <a:gd name="T1" fmla="*/ 73 h 1250"/>
                <a:gd name="T2" fmla="*/ 258 w 260"/>
                <a:gd name="T3" fmla="*/ 58 h 1250"/>
                <a:gd name="T4" fmla="*/ 252 w 260"/>
                <a:gd name="T5" fmla="*/ 43 h 1250"/>
                <a:gd name="T6" fmla="*/ 244 w 260"/>
                <a:gd name="T7" fmla="*/ 28 h 1250"/>
                <a:gd name="T8" fmla="*/ 233 w 260"/>
                <a:gd name="T9" fmla="*/ 17 h 1250"/>
                <a:gd name="T10" fmla="*/ 219 w 260"/>
                <a:gd name="T11" fmla="*/ 9 h 1250"/>
                <a:gd name="T12" fmla="*/ 202 w 260"/>
                <a:gd name="T13" fmla="*/ 4 h 1250"/>
                <a:gd name="T14" fmla="*/ 186 w 260"/>
                <a:gd name="T15" fmla="*/ 2 h 1250"/>
                <a:gd name="T16" fmla="*/ 76 w 260"/>
                <a:gd name="T17" fmla="*/ 0 h 1250"/>
                <a:gd name="T18" fmla="*/ 60 w 260"/>
                <a:gd name="T19" fmla="*/ 2 h 1250"/>
                <a:gd name="T20" fmla="*/ 45 w 260"/>
                <a:gd name="T21" fmla="*/ 7 h 1250"/>
                <a:gd name="T22" fmla="*/ 29 w 260"/>
                <a:gd name="T23" fmla="*/ 15 h 1250"/>
                <a:gd name="T24" fmla="*/ 17 w 260"/>
                <a:gd name="T25" fmla="*/ 26 h 1250"/>
                <a:gd name="T26" fmla="*/ 10 w 260"/>
                <a:gd name="T27" fmla="*/ 39 h 1250"/>
                <a:gd name="T28" fmla="*/ 4 w 260"/>
                <a:gd name="T29" fmla="*/ 56 h 1250"/>
                <a:gd name="T30" fmla="*/ 2 w 260"/>
                <a:gd name="T31" fmla="*/ 71 h 1250"/>
                <a:gd name="T32" fmla="*/ 0 w 260"/>
                <a:gd name="T33" fmla="*/ 1176 h 1250"/>
                <a:gd name="T34" fmla="*/ 2 w 260"/>
                <a:gd name="T35" fmla="*/ 1191 h 1250"/>
                <a:gd name="T36" fmla="*/ 8 w 260"/>
                <a:gd name="T37" fmla="*/ 1207 h 1250"/>
                <a:gd name="T38" fmla="*/ 16 w 260"/>
                <a:gd name="T39" fmla="*/ 1222 h 1250"/>
                <a:gd name="T40" fmla="*/ 27 w 260"/>
                <a:gd name="T41" fmla="*/ 1233 h 1250"/>
                <a:gd name="T42" fmla="*/ 41 w 260"/>
                <a:gd name="T43" fmla="*/ 1240 h 1250"/>
                <a:gd name="T44" fmla="*/ 58 w 260"/>
                <a:gd name="T45" fmla="*/ 1246 h 1250"/>
                <a:gd name="T46" fmla="*/ 74 w 260"/>
                <a:gd name="T47" fmla="*/ 1248 h 1250"/>
                <a:gd name="T48" fmla="*/ 184 w 260"/>
                <a:gd name="T49" fmla="*/ 1250 h 1250"/>
                <a:gd name="T50" fmla="*/ 200 w 260"/>
                <a:gd name="T51" fmla="*/ 1248 h 1250"/>
                <a:gd name="T52" fmla="*/ 215 w 260"/>
                <a:gd name="T53" fmla="*/ 1242 h 1250"/>
                <a:gd name="T54" fmla="*/ 231 w 260"/>
                <a:gd name="T55" fmla="*/ 1235 h 1250"/>
                <a:gd name="T56" fmla="*/ 242 w 260"/>
                <a:gd name="T57" fmla="*/ 1224 h 1250"/>
                <a:gd name="T58" fmla="*/ 250 w 260"/>
                <a:gd name="T59" fmla="*/ 1210 h 1250"/>
                <a:gd name="T60" fmla="*/ 256 w 260"/>
                <a:gd name="T61" fmla="*/ 1193 h 1250"/>
                <a:gd name="T62" fmla="*/ 258 w 260"/>
                <a:gd name="T63" fmla="*/ 1178 h 1250"/>
                <a:gd name="T64" fmla="*/ 260 w 260"/>
                <a:gd name="T65" fmla="*/ 73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60" h="1250">
                  <a:moveTo>
                    <a:pt x="260" y="73"/>
                  </a:moveTo>
                  <a:lnTo>
                    <a:pt x="258" y="58"/>
                  </a:lnTo>
                  <a:lnTo>
                    <a:pt x="252" y="43"/>
                  </a:lnTo>
                  <a:lnTo>
                    <a:pt x="244" y="28"/>
                  </a:lnTo>
                  <a:lnTo>
                    <a:pt x="233" y="17"/>
                  </a:lnTo>
                  <a:lnTo>
                    <a:pt x="219" y="9"/>
                  </a:lnTo>
                  <a:lnTo>
                    <a:pt x="202" y="4"/>
                  </a:lnTo>
                  <a:lnTo>
                    <a:pt x="186" y="2"/>
                  </a:lnTo>
                  <a:lnTo>
                    <a:pt x="76" y="0"/>
                  </a:lnTo>
                  <a:lnTo>
                    <a:pt x="60" y="2"/>
                  </a:lnTo>
                  <a:lnTo>
                    <a:pt x="45" y="7"/>
                  </a:lnTo>
                  <a:lnTo>
                    <a:pt x="29" y="15"/>
                  </a:lnTo>
                  <a:lnTo>
                    <a:pt x="17" y="26"/>
                  </a:lnTo>
                  <a:lnTo>
                    <a:pt x="10" y="39"/>
                  </a:lnTo>
                  <a:lnTo>
                    <a:pt x="4" y="56"/>
                  </a:lnTo>
                  <a:lnTo>
                    <a:pt x="2" y="71"/>
                  </a:lnTo>
                  <a:lnTo>
                    <a:pt x="0" y="1176"/>
                  </a:lnTo>
                  <a:lnTo>
                    <a:pt x="2" y="1191"/>
                  </a:lnTo>
                  <a:lnTo>
                    <a:pt x="8" y="1207"/>
                  </a:lnTo>
                  <a:lnTo>
                    <a:pt x="16" y="1222"/>
                  </a:lnTo>
                  <a:lnTo>
                    <a:pt x="27" y="1233"/>
                  </a:lnTo>
                  <a:lnTo>
                    <a:pt x="41" y="1240"/>
                  </a:lnTo>
                  <a:lnTo>
                    <a:pt x="58" y="1246"/>
                  </a:lnTo>
                  <a:lnTo>
                    <a:pt x="74" y="1248"/>
                  </a:lnTo>
                  <a:lnTo>
                    <a:pt x="184" y="1250"/>
                  </a:lnTo>
                  <a:lnTo>
                    <a:pt x="200" y="1248"/>
                  </a:lnTo>
                  <a:lnTo>
                    <a:pt x="215" y="1242"/>
                  </a:lnTo>
                  <a:lnTo>
                    <a:pt x="231" y="1235"/>
                  </a:lnTo>
                  <a:lnTo>
                    <a:pt x="242" y="1224"/>
                  </a:lnTo>
                  <a:lnTo>
                    <a:pt x="250" y="1210"/>
                  </a:lnTo>
                  <a:lnTo>
                    <a:pt x="256" y="1193"/>
                  </a:lnTo>
                  <a:lnTo>
                    <a:pt x="258" y="1178"/>
                  </a:lnTo>
                  <a:lnTo>
                    <a:pt x="260" y="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32" name="Rectangle 292"/>
            <p:cNvSpPr>
              <a:spLocks noChangeArrowheads="1"/>
            </p:cNvSpPr>
            <p:nvPr/>
          </p:nvSpPr>
          <p:spPr bwMode="auto">
            <a:xfrm>
              <a:off x="1030" y="2876"/>
              <a:ext cx="0" cy="341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33" name="Rectangle 293"/>
            <p:cNvSpPr>
              <a:spLocks noChangeArrowheads="1"/>
            </p:cNvSpPr>
            <p:nvPr/>
          </p:nvSpPr>
          <p:spPr bwMode="auto">
            <a:xfrm>
              <a:off x="1027" y="2876"/>
              <a:ext cx="0" cy="341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34" name="Rectangle 294"/>
            <p:cNvSpPr>
              <a:spLocks noChangeArrowheads="1"/>
            </p:cNvSpPr>
            <p:nvPr/>
          </p:nvSpPr>
          <p:spPr bwMode="auto">
            <a:xfrm>
              <a:off x="1023" y="2876"/>
              <a:ext cx="0" cy="341"/>
            </a:xfrm>
            <a:prstGeom prst="rect">
              <a:avLst/>
            </a:prstGeom>
            <a:solidFill>
              <a:srgbClr val="6E0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35" name="Rectangle 295"/>
            <p:cNvSpPr>
              <a:spLocks noChangeArrowheads="1"/>
            </p:cNvSpPr>
            <p:nvPr/>
          </p:nvSpPr>
          <p:spPr bwMode="auto">
            <a:xfrm>
              <a:off x="1019" y="2876"/>
              <a:ext cx="0" cy="341"/>
            </a:xfrm>
            <a:prstGeom prst="rect">
              <a:avLst/>
            </a:prstGeom>
            <a:solidFill>
              <a:srgbClr val="761C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36" name="Rectangle 296"/>
            <p:cNvSpPr>
              <a:spLocks noChangeArrowheads="1"/>
            </p:cNvSpPr>
            <p:nvPr/>
          </p:nvSpPr>
          <p:spPr bwMode="auto">
            <a:xfrm>
              <a:off x="1015" y="2876"/>
              <a:ext cx="0" cy="341"/>
            </a:xfrm>
            <a:prstGeom prst="rect">
              <a:avLst/>
            </a:prstGeom>
            <a:solidFill>
              <a:srgbClr val="7E2A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37" name="Rectangle 297"/>
            <p:cNvSpPr>
              <a:spLocks noChangeArrowheads="1"/>
            </p:cNvSpPr>
            <p:nvPr/>
          </p:nvSpPr>
          <p:spPr bwMode="auto">
            <a:xfrm>
              <a:off x="1011" y="2876"/>
              <a:ext cx="0" cy="341"/>
            </a:xfrm>
            <a:prstGeom prst="rect">
              <a:avLst/>
            </a:prstGeom>
            <a:solidFill>
              <a:srgbClr val="8638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38" name="Rectangle 298"/>
            <p:cNvSpPr>
              <a:spLocks noChangeArrowheads="1"/>
            </p:cNvSpPr>
            <p:nvPr/>
          </p:nvSpPr>
          <p:spPr bwMode="auto">
            <a:xfrm>
              <a:off x="1007" y="2876"/>
              <a:ext cx="0" cy="341"/>
            </a:xfrm>
            <a:prstGeom prst="rect">
              <a:avLst/>
            </a:prstGeom>
            <a:solidFill>
              <a:srgbClr val="8E46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39" name="Rectangle 299"/>
            <p:cNvSpPr>
              <a:spLocks noChangeArrowheads="1"/>
            </p:cNvSpPr>
            <p:nvPr/>
          </p:nvSpPr>
          <p:spPr bwMode="auto">
            <a:xfrm>
              <a:off x="1003" y="2876"/>
              <a:ext cx="0" cy="341"/>
            </a:xfrm>
            <a:prstGeom prst="rect">
              <a:avLst/>
            </a:prstGeom>
            <a:solidFill>
              <a:srgbClr val="9654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40" name="Rectangle 300"/>
            <p:cNvSpPr>
              <a:spLocks noChangeArrowheads="1"/>
            </p:cNvSpPr>
            <p:nvPr/>
          </p:nvSpPr>
          <p:spPr bwMode="auto">
            <a:xfrm>
              <a:off x="999" y="2876"/>
              <a:ext cx="0" cy="341"/>
            </a:xfrm>
            <a:prstGeom prst="rect">
              <a:avLst/>
            </a:prstGeom>
            <a:solidFill>
              <a:srgbClr val="9E62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41" name="Rectangle 301"/>
            <p:cNvSpPr>
              <a:spLocks noChangeArrowheads="1"/>
            </p:cNvSpPr>
            <p:nvPr/>
          </p:nvSpPr>
          <p:spPr bwMode="auto">
            <a:xfrm>
              <a:off x="996" y="2876"/>
              <a:ext cx="0" cy="341"/>
            </a:xfrm>
            <a:prstGeom prst="rect">
              <a:avLst/>
            </a:prstGeom>
            <a:solidFill>
              <a:srgbClr val="A670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42" name="Rectangle 302"/>
            <p:cNvSpPr>
              <a:spLocks noChangeArrowheads="1"/>
            </p:cNvSpPr>
            <p:nvPr/>
          </p:nvSpPr>
          <p:spPr bwMode="auto">
            <a:xfrm>
              <a:off x="992" y="2876"/>
              <a:ext cx="0" cy="341"/>
            </a:xfrm>
            <a:prstGeom prst="rect">
              <a:avLst/>
            </a:prstGeom>
            <a:solidFill>
              <a:srgbClr val="AE7E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43" name="Rectangle 303"/>
            <p:cNvSpPr>
              <a:spLocks noChangeArrowheads="1"/>
            </p:cNvSpPr>
            <p:nvPr/>
          </p:nvSpPr>
          <p:spPr bwMode="auto">
            <a:xfrm>
              <a:off x="988" y="2876"/>
              <a:ext cx="0" cy="341"/>
            </a:xfrm>
            <a:prstGeom prst="rect">
              <a:avLst/>
            </a:prstGeom>
            <a:solidFill>
              <a:srgbClr val="B68C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44" name="Rectangle 304"/>
            <p:cNvSpPr>
              <a:spLocks noChangeArrowheads="1"/>
            </p:cNvSpPr>
            <p:nvPr/>
          </p:nvSpPr>
          <p:spPr bwMode="auto">
            <a:xfrm>
              <a:off x="984" y="2876"/>
              <a:ext cx="0" cy="341"/>
            </a:xfrm>
            <a:prstGeom prst="rect">
              <a:avLst/>
            </a:prstGeom>
            <a:solidFill>
              <a:srgbClr val="BE9A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45" name="Rectangle 305"/>
            <p:cNvSpPr>
              <a:spLocks noChangeArrowheads="1"/>
            </p:cNvSpPr>
            <p:nvPr/>
          </p:nvSpPr>
          <p:spPr bwMode="auto">
            <a:xfrm>
              <a:off x="980" y="2876"/>
              <a:ext cx="0" cy="341"/>
            </a:xfrm>
            <a:prstGeom prst="rect">
              <a:avLst/>
            </a:prstGeom>
            <a:solidFill>
              <a:srgbClr val="C6A8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46" name="Rectangle 306"/>
            <p:cNvSpPr>
              <a:spLocks noChangeArrowheads="1"/>
            </p:cNvSpPr>
            <p:nvPr/>
          </p:nvSpPr>
          <p:spPr bwMode="auto">
            <a:xfrm>
              <a:off x="976" y="2876"/>
              <a:ext cx="0" cy="341"/>
            </a:xfrm>
            <a:prstGeom prst="rect">
              <a:avLst/>
            </a:prstGeom>
            <a:solidFill>
              <a:srgbClr val="CEB6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47" name="Rectangle 307"/>
            <p:cNvSpPr>
              <a:spLocks noChangeArrowheads="1"/>
            </p:cNvSpPr>
            <p:nvPr/>
          </p:nvSpPr>
          <p:spPr bwMode="auto">
            <a:xfrm>
              <a:off x="972" y="2876"/>
              <a:ext cx="0" cy="341"/>
            </a:xfrm>
            <a:prstGeom prst="rect">
              <a:avLst/>
            </a:prstGeom>
            <a:solidFill>
              <a:srgbClr val="D6C4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48" name="Rectangle 308"/>
            <p:cNvSpPr>
              <a:spLocks noChangeArrowheads="1"/>
            </p:cNvSpPr>
            <p:nvPr/>
          </p:nvSpPr>
          <p:spPr bwMode="auto">
            <a:xfrm>
              <a:off x="968" y="2876"/>
              <a:ext cx="0" cy="341"/>
            </a:xfrm>
            <a:prstGeom prst="rect">
              <a:avLst/>
            </a:prstGeom>
            <a:solidFill>
              <a:srgbClr val="DED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49" name="Rectangle 309"/>
            <p:cNvSpPr>
              <a:spLocks noChangeArrowheads="1"/>
            </p:cNvSpPr>
            <p:nvPr/>
          </p:nvSpPr>
          <p:spPr bwMode="auto">
            <a:xfrm>
              <a:off x="965" y="2876"/>
              <a:ext cx="0" cy="341"/>
            </a:xfrm>
            <a:prstGeom prst="rect">
              <a:avLst/>
            </a:prstGeom>
            <a:solidFill>
              <a:srgbClr val="E6E0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50" name="Rectangle 310"/>
            <p:cNvSpPr>
              <a:spLocks noChangeArrowheads="1"/>
            </p:cNvSpPr>
            <p:nvPr/>
          </p:nvSpPr>
          <p:spPr bwMode="auto">
            <a:xfrm>
              <a:off x="961" y="2876"/>
              <a:ext cx="0" cy="341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51" name="Rectangle 311"/>
            <p:cNvSpPr>
              <a:spLocks noChangeArrowheads="1"/>
            </p:cNvSpPr>
            <p:nvPr/>
          </p:nvSpPr>
          <p:spPr bwMode="auto">
            <a:xfrm>
              <a:off x="957" y="2876"/>
              <a:ext cx="0" cy="341"/>
            </a:xfrm>
            <a:prstGeom prst="rect">
              <a:avLst/>
            </a:prstGeom>
            <a:solidFill>
              <a:srgbClr val="E2DC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52" name="Rectangle 312"/>
            <p:cNvSpPr>
              <a:spLocks noChangeArrowheads="1"/>
            </p:cNvSpPr>
            <p:nvPr/>
          </p:nvSpPr>
          <p:spPr bwMode="auto">
            <a:xfrm>
              <a:off x="953" y="2876"/>
              <a:ext cx="0" cy="341"/>
            </a:xfrm>
            <a:prstGeom prst="rect">
              <a:avLst/>
            </a:prstGeom>
            <a:solidFill>
              <a:srgbClr val="DA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53" name="Rectangle 313"/>
            <p:cNvSpPr>
              <a:spLocks noChangeArrowheads="1"/>
            </p:cNvSpPr>
            <p:nvPr/>
          </p:nvSpPr>
          <p:spPr bwMode="auto">
            <a:xfrm>
              <a:off x="949" y="2876"/>
              <a:ext cx="0" cy="341"/>
            </a:xfrm>
            <a:prstGeom prst="rect">
              <a:avLst/>
            </a:prstGeom>
            <a:solidFill>
              <a:srgbClr val="D2C0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54" name="Freeform 314"/>
            <p:cNvSpPr>
              <a:spLocks/>
            </p:cNvSpPr>
            <p:nvPr/>
          </p:nvSpPr>
          <p:spPr bwMode="auto">
            <a:xfrm>
              <a:off x="944" y="2876"/>
              <a:ext cx="0" cy="341"/>
            </a:xfrm>
            <a:custGeom>
              <a:avLst/>
              <a:gdLst>
                <a:gd name="T0" fmla="*/ 10 w 10"/>
                <a:gd name="T1" fmla="*/ 1250 h 1250"/>
                <a:gd name="T2" fmla="*/ 10 w 10"/>
                <a:gd name="T3" fmla="*/ 0 h 1250"/>
                <a:gd name="T4" fmla="*/ 2 w 10"/>
                <a:gd name="T5" fmla="*/ 0 h 1250"/>
                <a:gd name="T6" fmla="*/ 0 w 10"/>
                <a:gd name="T7" fmla="*/ 1250 h 1250"/>
                <a:gd name="T8" fmla="*/ 10 w 10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50">
                  <a:moveTo>
                    <a:pt x="10" y="1250"/>
                  </a:moveTo>
                  <a:lnTo>
                    <a:pt x="10" y="0"/>
                  </a:lnTo>
                  <a:lnTo>
                    <a:pt x="2" y="0"/>
                  </a:lnTo>
                  <a:lnTo>
                    <a:pt x="0" y="1250"/>
                  </a:lnTo>
                  <a:lnTo>
                    <a:pt x="10" y="1250"/>
                  </a:lnTo>
                  <a:close/>
                </a:path>
              </a:pathLst>
            </a:custGeom>
            <a:solidFill>
              <a:srgbClr val="CAB2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55" name="Freeform 315"/>
            <p:cNvSpPr>
              <a:spLocks/>
            </p:cNvSpPr>
            <p:nvPr/>
          </p:nvSpPr>
          <p:spPr bwMode="auto">
            <a:xfrm>
              <a:off x="940" y="2876"/>
              <a:ext cx="0" cy="341"/>
            </a:xfrm>
            <a:custGeom>
              <a:avLst/>
              <a:gdLst>
                <a:gd name="T0" fmla="*/ 7 w 9"/>
                <a:gd name="T1" fmla="*/ 1250 h 1250"/>
                <a:gd name="T2" fmla="*/ 9 w 9"/>
                <a:gd name="T3" fmla="*/ 0 h 1250"/>
                <a:gd name="T4" fmla="*/ 2 w 9"/>
                <a:gd name="T5" fmla="*/ 0 h 1250"/>
                <a:gd name="T6" fmla="*/ 0 w 9"/>
                <a:gd name="T7" fmla="*/ 1250 h 1250"/>
                <a:gd name="T8" fmla="*/ 7 w 9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250">
                  <a:moveTo>
                    <a:pt x="7" y="1250"/>
                  </a:moveTo>
                  <a:lnTo>
                    <a:pt x="9" y="0"/>
                  </a:lnTo>
                  <a:lnTo>
                    <a:pt x="2" y="0"/>
                  </a:lnTo>
                  <a:lnTo>
                    <a:pt x="0" y="1250"/>
                  </a:lnTo>
                  <a:lnTo>
                    <a:pt x="7" y="1250"/>
                  </a:lnTo>
                  <a:close/>
                </a:path>
              </a:pathLst>
            </a:custGeom>
            <a:solidFill>
              <a:srgbClr val="C2A4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56" name="Freeform 316"/>
            <p:cNvSpPr>
              <a:spLocks/>
            </p:cNvSpPr>
            <p:nvPr/>
          </p:nvSpPr>
          <p:spPr bwMode="auto">
            <a:xfrm>
              <a:off x="936" y="2876"/>
              <a:ext cx="0" cy="341"/>
            </a:xfrm>
            <a:custGeom>
              <a:avLst/>
              <a:gdLst>
                <a:gd name="T0" fmla="*/ 8 w 10"/>
                <a:gd name="T1" fmla="*/ 1250 h 1250"/>
                <a:gd name="T2" fmla="*/ 10 w 10"/>
                <a:gd name="T3" fmla="*/ 0 h 1250"/>
                <a:gd name="T4" fmla="*/ 0 w 10"/>
                <a:gd name="T5" fmla="*/ 0 h 1250"/>
                <a:gd name="T6" fmla="*/ 0 w 10"/>
                <a:gd name="T7" fmla="*/ 1250 h 1250"/>
                <a:gd name="T8" fmla="*/ 8 w 10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50">
                  <a:moveTo>
                    <a:pt x="8" y="125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1250"/>
                  </a:lnTo>
                  <a:lnTo>
                    <a:pt x="8" y="1250"/>
                  </a:lnTo>
                  <a:close/>
                </a:path>
              </a:pathLst>
            </a:custGeom>
            <a:solidFill>
              <a:srgbClr val="BA96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57" name="Rectangle 317"/>
            <p:cNvSpPr>
              <a:spLocks noChangeArrowheads="1"/>
            </p:cNvSpPr>
            <p:nvPr/>
          </p:nvSpPr>
          <p:spPr bwMode="auto">
            <a:xfrm>
              <a:off x="933" y="2876"/>
              <a:ext cx="0" cy="341"/>
            </a:xfrm>
            <a:prstGeom prst="rect">
              <a:avLst/>
            </a:prstGeom>
            <a:solidFill>
              <a:srgbClr val="B288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58" name="Rectangle 318"/>
            <p:cNvSpPr>
              <a:spLocks noChangeArrowheads="1"/>
            </p:cNvSpPr>
            <p:nvPr/>
          </p:nvSpPr>
          <p:spPr bwMode="auto">
            <a:xfrm>
              <a:off x="929" y="2876"/>
              <a:ext cx="0" cy="341"/>
            </a:xfrm>
            <a:prstGeom prst="rect">
              <a:avLst/>
            </a:prstGeom>
            <a:solidFill>
              <a:srgbClr val="AA7A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59" name="Rectangle 319"/>
            <p:cNvSpPr>
              <a:spLocks noChangeArrowheads="1"/>
            </p:cNvSpPr>
            <p:nvPr/>
          </p:nvSpPr>
          <p:spPr bwMode="auto">
            <a:xfrm>
              <a:off x="925" y="2876"/>
              <a:ext cx="0" cy="341"/>
            </a:xfrm>
            <a:prstGeom prst="rect">
              <a:avLst/>
            </a:prstGeom>
            <a:solidFill>
              <a:srgbClr val="A26C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60" name="Rectangle 320"/>
            <p:cNvSpPr>
              <a:spLocks noChangeArrowheads="1"/>
            </p:cNvSpPr>
            <p:nvPr/>
          </p:nvSpPr>
          <p:spPr bwMode="auto">
            <a:xfrm>
              <a:off x="921" y="2876"/>
              <a:ext cx="0" cy="341"/>
            </a:xfrm>
            <a:prstGeom prst="rect">
              <a:avLst/>
            </a:prstGeom>
            <a:solidFill>
              <a:srgbClr val="9A5E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61" name="Rectangle 321"/>
            <p:cNvSpPr>
              <a:spLocks noChangeArrowheads="1"/>
            </p:cNvSpPr>
            <p:nvPr/>
          </p:nvSpPr>
          <p:spPr bwMode="auto">
            <a:xfrm>
              <a:off x="917" y="2876"/>
              <a:ext cx="0" cy="341"/>
            </a:xfrm>
            <a:prstGeom prst="rect">
              <a:avLst/>
            </a:prstGeom>
            <a:solidFill>
              <a:srgbClr val="925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62" name="Rectangle 322"/>
            <p:cNvSpPr>
              <a:spLocks noChangeArrowheads="1"/>
            </p:cNvSpPr>
            <p:nvPr/>
          </p:nvSpPr>
          <p:spPr bwMode="auto">
            <a:xfrm>
              <a:off x="913" y="2876"/>
              <a:ext cx="0" cy="341"/>
            </a:xfrm>
            <a:prstGeom prst="rect">
              <a:avLst/>
            </a:prstGeom>
            <a:solidFill>
              <a:srgbClr val="8A42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63" name="Rectangle 323"/>
            <p:cNvSpPr>
              <a:spLocks noChangeArrowheads="1"/>
            </p:cNvSpPr>
            <p:nvPr/>
          </p:nvSpPr>
          <p:spPr bwMode="auto">
            <a:xfrm>
              <a:off x="909" y="2876"/>
              <a:ext cx="0" cy="341"/>
            </a:xfrm>
            <a:prstGeom prst="rect">
              <a:avLst/>
            </a:prstGeom>
            <a:solidFill>
              <a:srgbClr val="8234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64" name="Rectangle 324"/>
            <p:cNvSpPr>
              <a:spLocks noChangeArrowheads="1"/>
            </p:cNvSpPr>
            <p:nvPr/>
          </p:nvSpPr>
          <p:spPr bwMode="auto">
            <a:xfrm>
              <a:off x="905" y="2876"/>
              <a:ext cx="0" cy="341"/>
            </a:xfrm>
            <a:prstGeom prst="rect">
              <a:avLst/>
            </a:prstGeom>
            <a:solidFill>
              <a:srgbClr val="7A26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65" name="Rectangle 325"/>
            <p:cNvSpPr>
              <a:spLocks noChangeArrowheads="1"/>
            </p:cNvSpPr>
            <p:nvPr/>
          </p:nvSpPr>
          <p:spPr bwMode="auto">
            <a:xfrm>
              <a:off x="902" y="2876"/>
              <a:ext cx="0" cy="341"/>
            </a:xfrm>
            <a:prstGeom prst="rect">
              <a:avLst/>
            </a:prstGeom>
            <a:solidFill>
              <a:srgbClr val="7218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66" name="Rectangle 326"/>
            <p:cNvSpPr>
              <a:spLocks noChangeArrowheads="1"/>
            </p:cNvSpPr>
            <p:nvPr/>
          </p:nvSpPr>
          <p:spPr bwMode="auto">
            <a:xfrm>
              <a:off x="898" y="2876"/>
              <a:ext cx="0" cy="341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67" name="Rectangle 327"/>
            <p:cNvSpPr>
              <a:spLocks noChangeArrowheads="1"/>
            </p:cNvSpPr>
            <p:nvPr/>
          </p:nvSpPr>
          <p:spPr bwMode="auto">
            <a:xfrm>
              <a:off x="898" y="2876"/>
              <a:ext cx="0" cy="341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68" name="Freeform 328"/>
            <p:cNvSpPr>
              <a:spLocks/>
            </p:cNvSpPr>
            <p:nvPr/>
          </p:nvSpPr>
          <p:spPr bwMode="auto">
            <a:xfrm>
              <a:off x="902" y="2876"/>
              <a:ext cx="0" cy="341"/>
            </a:xfrm>
            <a:custGeom>
              <a:avLst/>
              <a:gdLst>
                <a:gd name="T0" fmla="*/ 260 w 260"/>
                <a:gd name="T1" fmla="*/ 73 h 1250"/>
                <a:gd name="T2" fmla="*/ 258 w 260"/>
                <a:gd name="T3" fmla="*/ 58 h 1250"/>
                <a:gd name="T4" fmla="*/ 252 w 260"/>
                <a:gd name="T5" fmla="*/ 43 h 1250"/>
                <a:gd name="T6" fmla="*/ 244 w 260"/>
                <a:gd name="T7" fmla="*/ 28 h 1250"/>
                <a:gd name="T8" fmla="*/ 233 w 260"/>
                <a:gd name="T9" fmla="*/ 17 h 1250"/>
                <a:gd name="T10" fmla="*/ 219 w 260"/>
                <a:gd name="T11" fmla="*/ 9 h 1250"/>
                <a:gd name="T12" fmla="*/ 202 w 260"/>
                <a:gd name="T13" fmla="*/ 4 h 1250"/>
                <a:gd name="T14" fmla="*/ 186 w 260"/>
                <a:gd name="T15" fmla="*/ 2 h 1250"/>
                <a:gd name="T16" fmla="*/ 76 w 260"/>
                <a:gd name="T17" fmla="*/ 0 h 1250"/>
                <a:gd name="T18" fmla="*/ 60 w 260"/>
                <a:gd name="T19" fmla="*/ 2 h 1250"/>
                <a:gd name="T20" fmla="*/ 45 w 260"/>
                <a:gd name="T21" fmla="*/ 7 h 1250"/>
                <a:gd name="T22" fmla="*/ 29 w 260"/>
                <a:gd name="T23" fmla="*/ 15 h 1250"/>
                <a:gd name="T24" fmla="*/ 17 w 260"/>
                <a:gd name="T25" fmla="*/ 26 h 1250"/>
                <a:gd name="T26" fmla="*/ 10 w 260"/>
                <a:gd name="T27" fmla="*/ 39 h 1250"/>
                <a:gd name="T28" fmla="*/ 4 w 260"/>
                <a:gd name="T29" fmla="*/ 56 h 1250"/>
                <a:gd name="T30" fmla="*/ 2 w 260"/>
                <a:gd name="T31" fmla="*/ 71 h 1250"/>
                <a:gd name="T32" fmla="*/ 0 w 260"/>
                <a:gd name="T33" fmla="*/ 1176 h 1250"/>
                <a:gd name="T34" fmla="*/ 2 w 260"/>
                <a:gd name="T35" fmla="*/ 1191 h 1250"/>
                <a:gd name="T36" fmla="*/ 8 w 260"/>
                <a:gd name="T37" fmla="*/ 1207 h 1250"/>
                <a:gd name="T38" fmla="*/ 16 w 260"/>
                <a:gd name="T39" fmla="*/ 1222 h 1250"/>
                <a:gd name="T40" fmla="*/ 27 w 260"/>
                <a:gd name="T41" fmla="*/ 1233 h 1250"/>
                <a:gd name="T42" fmla="*/ 41 w 260"/>
                <a:gd name="T43" fmla="*/ 1240 h 1250"/>
                <a:gd name="T44" fmla="*/ 58 w 260"/>
                <a:gd name="T45" fmla="*/ 1246 h 1250"/>
                <a:gd name="T46" fmla="*/ 74 w 260"/>
                <a:gd name="T47" fmla="*/ 1248 h 1250"/>
                <a:gd name="T48" fmla="*/ 184 w 260"/>
                <a:gd name="T49" fmla="*/ 1250 h 1250"/>
                <a:gd name="T50" fmla="*/ 200 w 260"/>
                <a:gd name="T51" fmla="*/ 1248 h 1250"/>
                <a:gd name="T52" fmla="*/ 215 w 260"/>
                <a:gd name="T53" fmla="*/ 1242 h 1250"/>
                <a:gd name="T54" fmla="*/ 231 w 260"/>
                <a:gd name="T55" fmla="*/ 1235 h 1250"/>
                <a:gd name="T56" fmla="*/ 242 w 260"/>
                <a:gd name="T57" fmla="*/ 1224 h 1250"/>
                <a:gd name="T58" fmla="*/ 250 w 260"/>
                <a:gd name="T59" fmla="*/ 1210 h 1250"/>
                <a:gd name="T60" fmla="*/ 256 w 260"/>
                <a:gd name="T61" fmla="*/ 1193 h 1250"/>
                <a:gd name="T62" fmla="*/ 258 w 260"/>
                <a:gd name="T63" fmla="*/ 1178 h 1250"/>
                <a:gd name="T64" fmla="*/ 260 w 260"/>
                <a:gd name="T65" fmla="*/ 73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60" h="1250">
                  <a:moveTo>
                    <a:pt x="260" y="73"/>
                  </a:moveTo>
                  <a:lnTo>
                    <a:pt x="258" y="58"/>
                  </a:lnTo>
                  <a:lnTo>
                    <a:pt x="252" y="43"/>
                  </a:lnTo>
                  <a:lnTo>
                    <a:pt x="244" y="28"/>
                  </a:lnTo>
                  <a:lnTo>
                    <a:pt x="233" y="17"/>
                  </a:lnTo>
                  <a:lnTo>
                    <a:pt x="219" y="9"/>
                  </a:lnTo>
                  <a:lnTo>
                    <a:pt x="202" y="4"/>
                  </a:lnTo>
                  <a:lnTo>
                    <a:pt x="186" y="2"/>
                  </a:lnTo>
                  <a:lnTo>
                    <a:pt x="76" y="0"/>
                  </a:lnTo>
                  <a:lnTo>
                    <a:pt x="60" y="2"/>
                  </a:lnTo>
                  <a:lnTo>
                    <a:pt x="45" y="7"/>
                  </a:lnTo>
                  <a:lnTo>
                    <a:pt x="29" y="15"/>
                  </a:lnTo>
                  <a:lnTo>
                    <a:pt x="17" y="26"/>
                  </a:lnTo>
                  <a:lnTo>
                    <a:pt x="10" y="39"/>
                  </a:lnTo>
                  <a:lnTo>
                    <a:pt x="4" y="56"/>
                  </a:lnTo>
                  <a:lnTo>
                    <a:pt x="2" y="71"/>
                  </a:lnTo>
                  <a:lnTo>
                    <a:pt x="0" y="1176"/>
                  </a:lnTo>
                  <a:lnTo>
                    <a:pt x="2" y="1191"/>
                  </a:lnTo>
                  <a:lnTo>
                    <a:pt x="8" y="1207"/>
                  </a:lnTo>
                  <a:lnTo>
                    <a:pt x="16" y="1222"/>
                  </a:lnTo>
                  <a:lnTo>
                    <a:pt x="27" y="1233"/>
                  </a:lnTo>
                  <a:lnTo>
                    <a:pt x="41" y="1240"/>
                  </a:lnTo>
                  <a:lnTo>
                    <a:pt x="58" y="1246"/>
                  </a:lnTo>
                  <a:lnTo>
                    <a:pt x="74" y="1248"/>
                  </a:lnTo>
                  <a:lnTo>
                    <a:pt x="184" y="1250"/>
                  </a:lnTo>
                  <a:lnTo>
                    <a:pt x="200" y="1248"/>
                  </a:lnTo>
                  <a:lnTo>
                    <a:pt x="215" y="1242"/>
                  </a:lnTo>
                  <a:lnTo>
                    <a:pt x="231" y="1235"/>
                  </a:lnTo>
                  <a:lnTo>
                    <a:pt x="242" y="1224"/>
                  </a:lnTo>
                  <a:lnTo>
                    <a:pt x="250" y="1210"/>
                  </a:lnTo>
                  <a:lnTo>
                    <a:pt x="256" y="1193"/>
                  </a:lnTo>
                  <a:lnTo>
                    <a:pt x="258" y="1178"/>
                  </a:lnTo>
                  <a:lnTo>
                    <a:pt x="260" y="73"/>
                  </a:lnTo>
                </a:path>
              </a:pathLst>
            </a:custGeom>
            <a:noFill/>
            <a:ln w="36513">
              <a:solidFill>
                <a:srgbClr val="66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69" name="Freeform 329"/>
            <p:cNvSpPr>
              <a:spLocks/>
            </p:cNvSpPr>
            <p:nvPr/>
          </p:nvSpPr>
          <p:spPr bwMode="auto">
            <a:xfrm>
              <a:off x="1669" y="4341"/>
              <a:ext cx="0" cy="341"/>
            </a:xfrm>
            <a:custGeom>
              <a:avLst/>
              <a:gdLst>
                <a:gd name="T0" fmla="*/ 47 w 2968"/>
                <a:gd name="T1" fmla="*/ 0 h 451"/>
                <a:gd name="T2" fmla="*/ 33 w 2968"/>
                <a:gd name="T3" fmla="*/ 2 h 451"/>
                <a:gd name="T4" fmla="*/ 20 w 2968"/>
                <a:gd name="T5" fmla="*/ 9 h 451"/>
                <a:gd name="T6" fmla="*/ 10 w 2968"/>
                <a:gd name="T7" fmla="*/ 19 h 451"/>
                <a:gd name="T8" fmla="*/ 2 w 2968"/>
                <a:gd name="T9" fmla="*/ 32 h 451"/>
                <a:gd name="T10" fmla="*/ 0 w 2968"/>
                <a:gd name="T11" fmla="*/ 45 h 451"/>
                <a:gd name="T12" fmla="*/ 0 w 2968"/>
                <a:gd name="T13" fmla="*/ 405 h 451"/>
                <a:gd name="T14" fmla="*/ 2 w 2968"/>
                <a:gd name="T15" fmla="*/ 418 h 451"/>
                <a:gd name="T16" fmla="*/ 10 w 2968"/>
                <a:gd name="T17" fmla="*/ 432 h 451"/>
                <a:gd name="T18" fmla="*/ 20 w 2968"/>
                <a:gd name="T19" fmla="*/ 441 h 451"/>
                <a:gd name="T20" fmla="*/ 33 w 2968"/>
                <a:gd name="T21" fmla="*/ 449 h 451"/>
                <a:gd name="T22" fmla="*/ 47 w 2968"/>
                <a:gd name="T23" fmla="*/ 451 h 451"/>
                <a:gd name="T24" fmla="*/ 2924 w 2968"/>
                <a:gd name="T25" fmla="*/ 451 h 451"/>
                <a:gd name="T26" fmla="*/ 2937 w 2968"/>
                <a:gd name="T27" fmla="*/ 449 h 451"/>
                <a:gd name="T28" fmla="*/ 2949 w 2968"/>
                <a:gd name="T29" fmla="*/ 441 h 451"/>
                <a:gd name="T30" fmla="*/ 2959 w 2968"/>
                <a:gd name="T31" fmla="*/ 432 h 451"/>
                <a:gd name="T32" fmla="*/ 2967 w 2968"/>
                <a:gd name="T33" fmla="*/ 418 h 451"/>
                <a:gd name="T34" fmla="*/ 2968 w 2968"/>
                <a:gd name="T35" fmla="*/ 405 h 451"/>
                <a:gd name="T36" fmla="*/ 2968 w 2968"/>
                <a:gd name="T37" fmla="*/ 45 h 451"/>
                <a:gd name="T38" fmla="*/ 2967 w 2968"/>
                <a:gd name="T39" fmla="*/ 32 h 451"/>
                <a:gd name="T40" fmla="*/ 2959 w 2968"/>
                <a:gd name="T41" fmla="*/ 19 h 451"/>
                <a:gd name="T42" fmla="*/ 2949 w 2968"/>
                <a:gd name="T43" fmla="*/ 9 h 451"/>
                <a:gd name="T44" fmla="*/ 2937 w 2968"/>
                <a:gd name="T45" fmla="*/ 2 h 451"/>
                <a:gd name="T46" fmla="*/ 2924 w 2968"/>
                <a:gd name="T47" fmla="*/ 0 h 451"/>
                <a:gd name="T48" fmla="*/ 47 w 2968"/>
                <a:gd name="T49" fmla="*/ 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968" h="451">
                  <a:moveTo>
                    <a:pt x="47" y="0"/>
                  </a:moveTo>
                  <a:lnTo>
                    <a:pt x="33" y="2"/>
                  </a:lnTo>
                  <a:lnTo>
                    <a:pt x="20" y="9"/>
                  </a:lnTo>
                  <a:lnTo>
                    <a:pt x="10" y="19"/>
                  </a:lnTo>
                  <a:lnTo>
                    <a:pt x="2" y="32"/>
                  </a:lnTo>
                  <a:lnTo>
                    <a:pt x="0" y="45"/>
                  </a:lnTo>
                  <a:lnTo>
                    <a:pt x="0" y="405"/>
                  </a:lnTo>
                  <a:lnTo>
                    <a:pt x="2" y="418"/>
                  </a:lnTo>
                  <a:lnTo>
                    <a:pt x="10" y="432"/>
                  </a:lnTo>
                  <a:lnTo>
                    <a:pt x="20" y="441"/>
                  </a:lnTo>
                  <a:lnTo>
                    <a:pt x="33" y="449"/>
                  </a:lnTo>
                  <a:lnTo>
                    <a:pt x="47" y="451"/>
                  </a:lnTo>
                  <a:lnTo>
                    <a:pt x="2924" y="451"/>
                  </a:lnTo>
                  <a:lnTo>
                    <a:pt x="2937" y="449"/>
                  </a:lnTo>
                  <a:lnTo>
                    <a:pt x="2949" y="441"/>
                  </a:lnTo>
                  <a:lnTo>
                    <a:pt x="2959" y="432"/>
                  </a:lnTo>
                  <a:lnTo>
                    <a:pt x="2967" y="418"/>
                  </a:lnTo>
                  <a:lnTo>
                    <a:pt x="2968" y="405"/>
                  </a:lnTo>
                  <a:lnTo>
                    <a:pt x="2968" y="45"/>
                  </a:lnTo>
                  <a:lnTo>
                    <a:pt x="2967" y="32"/>
                  </a:lnTo>
                  <a:lnTo>
                    <a:pt x="2959" y="19"/>
                  </a:lnTo>
                  <a:lnTo>
                    <a:pt x="2949" y="9"/>
                  </a:lnTo>
                  <a:lnTo>
                    <a:pt x="2937" y="2"/>
                  </a:lnTo>
                  <a:lnTo>
                    <a:pt x="2924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70" name="Rectangle 330"/>
            <p:cNvSpPr>
              <a:spLocks noChangeArrowheads="1"/>
            </p:cNvSpPr>
            <p:nvPr/>
          </p:nvSpPr>
          <p:spPr bwMode="auto">
            <a:xfrm>
              <a:off x="2805" y="4307"/>
              <a:ext cx="0" cy="3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71" name="Rectangle 331"/>
            <p:cNvSpPr>
              <a:spLocks noChangeArrowheads="1"/>
            </p:cNvSpPr>
            <p:nvPr/>
          </p:nvSpPr>
          <p:spPr bwMode="auto">
            <a:xfrm>
              <a:off x="645" y="4126"/>
              <a:ext cx="0" cy="341"/>
            </a:xfrm>
            <a:prstGeom prst="rect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72" name="Rectangle 332"/>
            <p:cNvSpPr>
              <a:spLocks noChangeArrowheads="1"/>
            </p:cNvSpPr>
            <p:nvPr/>
          </p:nvSpPr>
          <p:spPr bwMode="auto">
            <a:xfrm>
              <a:off x="597" y="4127"/>
              <a:ext cx="0" cy="3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73" name="Line 333"/>
            <p:cNvSpPr>
              <a:spLocks noChangeShapeType="1"/>
            </p:cNvSpPr>
            <p:nvPr/>
          </p:nvSpPr>
          <p:spPr bwMode="auto">
            <a:xfrm>
              <a:off x="1896" y="4354"/>
              <a:ext cx="1" cy="203"/>
            </a:xfrm>
            <a:prstGeom prst="line">
              <a:avLst/>
            </a:prstGeom>
            <a:noFill/>
            <a:ln w="3651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74" name="Rectangle 334"/>
            <p:cNvSpPr>
              <a:spLocks noChangeArrowheads="1"/>
            </p:cNvSpPr>
            <p:nvPr/>
          </p:nvSpPr>
          <p:spPr bwMode="auto">
            <a:xfrm>
              <a:off x="1030" y="4140"/>
              <a:ext cx="0" cy="341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75" name="Rectangle 335"/>
            <p:cNvSpPr>
              <a:spLocks noChangeArrowheads="1"/>
            </p:cNvSpPr>
            <p:nvPr/>
          </p:nvSpPr>
          <p:spPr bwMode="auto">
            <a:xfrm>
              <a:off x="1027" y="4140"/>
              <a:ext cx="0" cy="341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76" name="Rectangle 336"/>
            <p:cNvSpPr>
              <a:spLocks noChangeArrowheads="1"/>
            </p:cNvSpPr>
            <p:nvPr/>
          </p:nvSpPr>
          <p:spPr bwMode="auto">
            <a:xfrm>
              <a:off x="1023" y="4140"/>
              <a:ext cx="0" cy="341"/>
            </a:xfrm>
            <a:prstGeom prst="rect">
              <a:avLst/>
            </a:prstGeom>
            <a:solidFill>
              <a:srgbClr val="6E0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77" name="Rectangle 337"/>
            <p:cNvSpPr>
              <a:spLocks noChangeArrowheads="1"/>
            </p:cNvSpPr>
            <p:nvPr/>
          </p:nvSpPr>
          <p:spPr bwMode="auto">
            <a:xfrm>
              <a:off x="1019" y="4140"/>
              <a:ext cx="0" cy="341"/>
            </a:xfrm>
            <a:prstGeom prst="rect">
              <a:avLst/>
            </a:prstGeom>
            <a:solidFill>
              <a:srgbClr val="761C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78" name="Rectangle 338"/>
            <p:cNvSpPr>
              <a:spLocks noChangeArrowheads="1"/>
            </p:cNvSpPr>
            <p:nvPr/>
          </p:nvSpPr>
          <p:spPr bwMode="auto">
            <a:xfrm>
              <a:off x="1015" y="4140"/>
              <a:ext cx="0" cy="341"/>
            </a:xfrm>
            <a:prstGeom prst="rect">
              <a:avLst/>
            </a:prstGeom>
            <a:solidFill>
              <a:srgbClr val="7E2A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79" name="Rectangle 339"/>
            <p:cNvSpPr>
              <a:spLocks noChangeArrowheads="1"/>
            </p:cNvSpPr>
            <p:nvPr/>
          </p:nvSpPr>
          <p:spPr bwMode="auto">
            <a:xfrm>
              <a:off x="1011" y="4140"/>
              <a:ext cx="0" cy="341"/>
            </a:xfrm>
            <a:prstGeom prst="rect">
              <a:avLst/>
            </a:prstGeom>
            <a:solidFill>
              <a:srgbClr val="8638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80" name="Rectangle 340"/>
            <p:cNvSpPr>
              <a:spLocks noChangeArrowheads="1"/>
            </p:cNvSpPr>
            <p:nvPr/>
          </p:nvSpPr>
          <p:spPr bwMode="auto">
            <a:xfrm>
              <a:off x="1007" y="4140"/>
              <a:ext cx="0" cy="341"/>
            </a:xfrm>
            <a:prstGeom prst="rect">
              <a:avLst/>
            </a:prstGeom>
            <a:solidFill>
              <a:srgbClr val="8E46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81" name="Rectangle 341"/>
            <p:cNvSpPr>
              <a:spLocks noChangeArrowheads="1"/>
            </p:cNvSpPr>
            <p:nvPr/>
          </p:nvSpPr>
          <p:spPr bwMode="auto">
            <a:xfrm>
              <a:off x="1003" y="4140"/>
              <a:ext cx="0" cy="341"/>
            </a:xfrm>
            <a:prstGeom prst="rect">
              <a:avLst/>
            </a:prstGeom>
            <a:solidFill>
              <a:srgbClr val="9654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82" name="Rectangle 342"/>
            <p:cNvSpPr>
              <a:spLocks noChangeArrowheads="1"/>
            </p:cNvSpPr>
            <p:nvPr/>
          </p:nvSpPr>
          <p:spPr bwMode="auto">
            <a:xfrm>
              <a:off x="999" y="4140"/>
              <a:ext cx="0" cy="341"/>
            </a:xfrm>
            <a:prstGeom prst="rect">
              <a:avLst/>
            </a:prstGeom>
            <a:solidFill>
              <a:srgbClr val="9E62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83" name="Rectangle 343"/>
            <p:cNvSpPr>
              <a:spLocks noChangeArrowheads="1"/>
            </p:cNvSpPr>
            <p:nvPr/>
          </p:nvSpPr>
          <p:spPr bwMode="auto">
            <a:xfrm>
              <a:off x="996" y="4140"/>
              <a:ext cx="0" cy="341"/>
            </a:xfrm>
            <a:prstGeom prst="rect">
              <a:avLst/>
            </a:prstGeom>
            <a:solidFill>
              <a:srgbClr val="A670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84" name="Rectangle 344"/>
            <p:cNvSpPr>
              <a:spLocks noChangeArrowheads="1"/>
            </p:cNvSpPr>
            <p:nvPr/>
          </p:nvSpPr>
          <p:spPr bwMode="auto">
            <a:xfrm>
              <a:off x="992" y="4140"/>
              <a:ext cx="0" cy="341"/>
            </a:xfrm>
            <a:prstGeom prst="rect">
              <a:avLst/>
            </a:prstGeom>
            <a:solidFill>
              <a:srgbClr val="AE7E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85" name="Rectangle 345"/>
            <p:cNvSpPr>
              <a:spLocks noChangeArrowheads="1"/>
            </p:cNvSpPr>
            <p:nvPr/>
          </p:nvSpPr>
          <p:spPr bwMode="auto">
            <a:xfrm>
              <a:off x="988" y="4140"/>
              <a:ext cx="0" cy="341"/>
            </a:xfrm>
            <a:prstGeom prst="rect">
              <a:avLst/>
            </a:prstGeom>
            <a:solidFill>
              <a:srgbClr val="B68C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86" name="Rectangle 346"/>
            <p:cNvSpPr>
              <a:spLocks noChangeArrowheads="1"/>
            </p:cNvSpPr>
            <p:nvPr/>
          </p:nvSpPr>
          <p:spPr bwMode="auto">
            <a:xfrm>
              <a:off x="984" y="4140"/>
              <a:ext cx="0" cy="341"/>
            </a:xfrm>
            <a:prstGeom prst="rect">
              <a:avLst/>
            </a:prstGeom>
            <a:solidFill>
              <a:srgbClr val="BE9A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87" name="Rectangle 347"/>
            <p:cNvSpPr>
              <a:spLocks noChangeArrowheads="1"/>
            </p:cNvSpPr>
            <p:nvPr/>
          </p:nvSpPr>
          <p:spPr bwMode="auto">
            <a:xfrm>
              <a:off x="980" y="4140"/>
              <a:ext cx="0" cy="341"/>
            </a:xfrm>
            <a:prstGeom prst="rect">
              <a:avLst/>
            </a:prstGeom>
            <a:solidFill>
              <a:srgbClr val="C6A8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88" name="Rectangle 348"/>
            <p:cNvSpPr>
              <a:spLocks noChangeArrowheads="1"/>
            </p:cNvSpPr>
            <p:nvPr/>
          </p:nvSpPr>
          <p:spPr bwMode="auto">
            <a:xfrm>
              <a:off x="976" y="4140"/>
              <a:ext cx="0" cy="341"/>
            </a:xfrm>
            <a:prstGeom prst="rect">
              <a:avLst/>
            </a:prstGeom>
            <a:solidFill>
              <a:srgbClr val="CEB6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89" name="Rectangle 349"/>
            <p:cNvSpPr>
              <a:spLocks noChangeArrowheads="1"/>
            </p:cNvSpPr>
            <p:nvPr/>
          </p:nvSpPr>
          <p:spPr bwMode="auto">
            <a:xfrm>
              <a:off x="972" y="4140"/>
              <a:ext cx="0" cy="341"/>
            </a:xfrm>
            <a:prstGeom prst="rect">
              <a:avLst/>
            </a:prstGeom>
            <a:solidFill>
              <a:srgbClr val="D6C4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90" name="Rectangle 350"/>
            <p:cNvSpPr>
              <a:spLocks noChangeArrowheads="1"/>
            </p:cNvSpPr>
            <p:nvPr/>
          </p:nvSpPr>
          <p:spPr bwMode="auto">
            <a:xfrm>
              <a:off x="968" y="4140"/>
              <a:ext cx="0" cy="341"/>
            </a:xfrm>
            <a:prstGeom prst="rect">
              <a:avLst/>
            </a:prstGeom>
            <a:solidFill>
              <a:srgbClr val="DED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91" name="Rectangle 351"/>
            <p:cNvSpPr>
              <a:spLocks noChangeArrowheads="1"/>
            </p:cNvSpPr>
            <p:nvPr/>
          </p:nvSpPr>
          <p:spPr bwMode="auto">
            <a:xfrm>
              <a:off x="965" y="4140"/>
              <a:ext cx="0" cy="341"/>
            </a:xfrm>
            <a:prstGeom prst="rect">
              <a:avLst/>
            </a:prstGeom>
            <a:solidFill>
              <a:srgbClr val="E6E0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92" name="Rectangle 352"/>
            <p:cNvSpPr>
              <a:spLocks noChangeArrowheads="1"/>
            </p:cNvSpPr>
            <p:nvPr/>
          </p:nvSpPr>
          <p:spPr bwMode="auto">
            <a:xfrm>
              <a:off x="961" y="4140"/>
              <a:ext cx="0" cy="341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93" name="Rectangle 353"/>
            <p:cNvSpPr>
              <a:spLocks noChangeArrowheads="1"/>
            </p:cNvSpPr>
            <p:nvPr/>
          </p:nvSpPr>
          <p:spPr bwMode="auto">
            <a:xfrm>
              <a:off x="957" y="4140"/>
              <a:ext cx="0" cy="341"/>
            </a:xfrm>
            <a:prstGeom prst="rect">
              <a:avLst/>
            </a:prstGeom>
            <a:solidFill>
              <a:srgbClr val="E2DC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94" name="Rectangle 354"/>
            <p:cNvSpPr>
              <a:spLocks noChangeArrowheads="1"/>
            </p:cNvSpPr>
            <p:nvPr/>
          </p:nvSpPr>
          <p:spPr bwMode="auto">
            <a:xfrm>
              <a:off x="953" y="4140"/>
              <a:ext cx="0" cy="341"/>
            </a:xfrm>
            <a:prstGeom prst="rect">
              <a:avLst/>
            </a:prstGeom>
            <a:solidFill>
              <a:srgbClr val="DA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95" name="Rectangle 355"/>
            <p:cNvSpPr>
              <a:spLocks noChangeArrowheads="1"/>
            </p:cNvSpPr>
            <p:nvPr/>
          </p:nvSpPr>
          <p:spPr bwMode="auto">
            <a:xfrm>
              <a:off x="949" y="4140"/>
              <a:ext cx="0" cy="341"/>
            </a:xfrm>
            <a:prstGeom prst="rect">
              <a:avLst/>
            </a:prstGeom>
            <a:solidFill>
              <a:srgbClr val="D2C0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96" name="Freeform 356"/>
            <p:cNvSpPr>
              <a:spLocks/>
            </p:cNvSpPr>
            <p:nvPr/>
          </p:nvSpPr>
          <p:spPr bwMode="auto">
            <a:xfrm>
              <a:off x="944" y="4140"/>
              <a:ext cx="0" cy="341"/>
            </a:xfrm>
            <a:custGeom>
              <a:avLst/>
              <a:gdLst>
                <a:gd name="T0" fmla="*/ 10 w 10"/>
                <a:gd name="T1" fmla="*/ 1250 h 1250"/>
                <a:gd name="T2" fmla="*/ 10 w 10"/>
                <a:gd name="T3" fmla="*/ 0 h 1250"/>
                <a:gd name="T4" fmla="*/ 2 w 10"/>
                <a:gd name="T5" fmla="*/ 0 h 1250"/>
                <a:gd name="T6" fmla="*/ 0 w 10"/>
                <a:gd name="T7" fmla="*/ 1250 h 1250"/>
                <a:gd name="T8" fmla="*/ 10 w 10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50">
                  <a:moveTo>
                    <a:pt x="10" y="1250"/>
                  </a:moveTo>
                  <a:lnTo>
                    <a:pt x="10" y="0"/>
                  </a:lnTo>
                  <a:lnTo>
                    <a:pt x="2" y="0"/>
                  </a:lnTo>
                  <a:lnTo>
                    <a:pt x="0" y="1250"/>
                  </a:lnTo>
                  <a:lnTo>
                    <a:pt x="10" y="1250"/>
                  </a:lnTo>
                  <a:close/>
                </a:path>
              </a:pathLst>
            </a:custGeom>
            <a:solidFill>
              <a:srgbClr val="CAB2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97" name="Freeform 357"/>
            <p:cNvSpPr>
              <a:spLocks/>
            </p:cNvSpPr>
            <p:nvPr/>
          </p:nvSpPr>
          <p:spPr bwMode="auto">
            <a:xfrm>
              <a:off x="940" y="4140"/>
              <a:ext cx="0" cy="341"/>
            </a:xfrm>
            <a:custGeom>
              <a:avLst/>
              <a:gdLst>
                <a:gd name="T0" fmla="*/ 7 w 9"/>
                <a:gd name="T1" fmla="*/ 1250 h 1250"/>
                <a:gd name="T2" fmla="*/ 9 w 9"/>
                <a:gd name="T3" fmla="*/ 0 h 1250"/>
                <a:gd name="T4" fmla="*/ 2 w 9"/>
                <a:gd name="T5" fmla="*/ 0 h 1250"/>
                <a:gd name="T6" fmla="*/ 0 w 9"/>
                <a:gd name="T7" fmla="*/ 1250 h 1250"/>
                <a:gd name="T8" fmla="*/ 7 w 9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250">
                  <a:moveTo>
                    <a:pt x="7" y="1250"/>
                  </a:moveTo>
                  <a:lnTo>
                    <a:pt x="9" y="0"/>
                  </a:lnTo>
                  <a:lnTo>
                    <a:pt x="2" y="0"/>
                  </a:lnTo>
                  <a:lnTo>
                    <a:pt x="0" y="1250"/>
                  </a:lnTo>
                  <a:lnTo>
                    <a:pt x="7" y="1250"/>
                  </a:lnTo>
                  <a:close/>
                </a:path>
              </a:pathLst>
            </a:custGeom>
            <a:solidFill>
              <a:srgbClr val="C2A4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98" name="Freeform 358"/>
            <p:cNvSpPr>
              <a:spLocks/>
            </p:cNvSpPr>
            <p:nvPr/>
          </p:nvSpPr>
          <p:spPr bwMode="auto">
            <a:xfrm>
              <a:off x="936" y="4140"/>
              <a:ext cx="0" cy="341"/>
            </a:xfrm>
            <a:custGeom>
              <a:avLst/>
              <a:gdLst>
                <a:gd name="T0" fmla="*/ 8 w 10"/>
                <a:gd name="T1" fmla="*/ 1250 h 1250"/>
                <a:gd name="T2" fmla="*/ 10 w 10"/>
                <a:gd name="T3" fmla="*/ 0 h 1250"/>
                <a:gd name="T4" fmla="*/ 0 w 10"/>
                <a:gd name="T5" fmla="*/ 0 h 1250"/>
                <a:gd name="T6" fmla="*/ 0 w 10"/>
                <a:gd name="T7" fmla="*/ 1250 h 1250"/>
                <a:gd name="T8" fmla="*/ 8 w 10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50">
                  <a:moveTo>
                    <a:pt x="8" y="125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1250"/>
                  </a:lnTo>
                  <a:lnTo>
                    <a:pt x="8" y="1250"/>
                  </a:lnTo>
                  <a:close/>
                </a:path>
              </a:pathLst>
            </a:custGeom>
            <a:solidFill>
              <a:srgbClr val="BA96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599" name="Rectangle 359"/>
            <p:cNvSpPr>
              <a:spLocks noChangeArrowheads="1"/>
            </p:cNvSpPr>
            <p:nvPr/>
          </p:nvSpPr>
          <p:spPr bwMode="auto">
            <a:xfrm>
              <a:off x="933" y="4140"/>
              <a:ext cx="0" cy="341"/>
            </a:xfrm>
            <a:prstGeom prst="rect">
              <a:avLst/>
            </a:prstGeom>
            <a:solidFill>
              <a:srgbClr val="B288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00" name="Rectangle 360"/>
            <p:cNvSpPr>
              <a:spLocks noChangeArrowheads="1"/>
            </p:cNvSpPr>
            <p:nvPr/>
          </p:nvSpPr>
          <p:spPr bwMode="auto">
            <a:xfrm>
              <a:off x="929" y="4140"/>
              <a:ext cx="0" cy="341"/>
            </a:xfrm>
            <a:prstGeom prst="rect">
              <a:avLst/>
            </a:prstGeom>
            <a:solidFill>
              <a:srgbClr val="AA7A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01" name="Rectangle 361"/>
            <p:cNvSpPr>
              <a:spLocks noChangeArrowheads="1"/>
            </p:cNvSpPr>
            <p:nvPr/>
          </p:nvSpPr>
          <p:spPr bwMode="auto">
            <a:xfrm>
              <a:off x="925" y="4140"/>
              <a:ext cx="0" cy="341"/>
            </a:xfrm>
            <a:prstGeom prst="rect">
              <a:avLst/>
            </a:prstGeom>
            <a:solidFill>
              <a:srgbClr val="A26C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02" name="Rectangle 362"/>
            <p:cNvSpPr>
              <a:spLocks noChangeArrowheads="1"/>
            </p:cNvSpPr>
            <p:nvPr/>
          </p:nvSpPr>
          <p:spPr bwMode="auto">
            <a:xfrm>
              <a:off x="921" y="4140"/>
              <a:ext cx="0" cy="341"/>
            </a:xfrm>
            <a:prstGeom prst="rect">
              <a:avLst/>
            </a:prstGeom>
            <a:solidFill>
              <a:srgbClr val="9A5E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03" name="Rectangle 363"/>
            <p:cNvSpPr>
              <a:spLocks noChangeArrowheads="1"/>
            </p:cNvSpPr>
            <p:nvPr/>
          </p:nvSpPr>
          <p:spPr bwMode="auto">
            <a:xfrm>
              <a:off x="917" y="4140"/>
              <a:ext cx="0" cy="341"/>
            </a:xfrm>
            <a:prstGeom prst="rect">
              <a:avLst/>
            </a:prstGeom>
            <a:solidFill>
              <a:srgbClr val="925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04" name="Rectangle 364"/>
            <p:cNvSpPr>
              <a:spLocks noChangeArrowheads="1"/>
            </p:cNvSpPr>
            <p:nvPr/>
          </p:nvSpPr>
          <p:spPr bwMode="auto">
            <a:xfrm>
              <a:off x="913" y="4140"/>
              <a:ext cx="0" cy="341"/>
            </a:xfrm>
            <a:prstGeom prst="rect">
              <a:avLst/>
            </a:prstGeom>
            <a:solidFill>
              <a:srgbClr val="8A42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05" name="Rectangle 365"/>
            <p:cNvSpPr>
              <a:spLocks noChangeArrowheads="1"/>
            </p:cNvSpPr>
            <p:nvPr/>
          </p:nvSpPr>
          <p:spPr bwMode="auto">
            <a:xfrm>
              <a:off x="909" y="4140"/>
              <a:ext cx="0" cy="341"/>
            </a:xfrm>
            <a:prstGeom prst="rect">
              <a:avLst/>
            </a:prstGeom>
            <a:solidFill>
              <a:srgbClr val="8234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06" name="Rectangle 366"/>
            <p:cNvSpPr>
              <a:spLocks noChangeArrowheads="1"/>
            </p:cNvSpPr>
            <p:nvPr/>
          </p:nvSpPr>
          <p:spPr bwMode="auto">
            <a:xfrm>
              <a:off x="905" y="4140"/>
              <a:ext cx="0" cy="341"/>
            </a:xfrm>
            <a:prstGeom prst="rect">
              <a:avLst/>
            </a:prstGeom>
            <a:solidFill>
              <a:srgbClr val="7A26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07" name="Rectangle 367"/>
            <p:cNvSpPr>
              <a:spLocks noChangeArrowheads="1"/>
            </p:cNvSpPr>
            <p:nvPr/>
          </p:nvSpPr>
          <p:spPr bwMode="auto">
            <a:xfrm>
              <a:off x="902" y="4140"/>
              <a:ext cx="0" cy="341"/>
            </a:xfrm>
            <a:prstGeom prst="rect">
              <a:avLst/>
            </a:prstGeom>
            <a:solidFill>
              <a:srgbClr val="7218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08" name="Rectangle 368"/>
            <p:cNvSpPr>
              <a:spLocks noChangeArrowheads="1"/>
            </p:cNvSpPr>
            <p:nvPr/>
          </p:nvSpPr>
          <p:spPr bwMode="auto">
            <a:xfrm>
              <a:off x="898" y="4140"/>
              <a:ext cx="0" cy="341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09" name="Rectangle 369"/>
            <p:cNvSpPr>
              <a:spLocks noChangeArrowheads="1"/>
            </p:cNvSpPr>
            <p:nvPr/>
          </p:nvSpPr>
          <p:spPr bwMode="auto">
            <a:xfrm>
              <a:off x="898" y="4140"/>
              <a:ext cx="0" cy="341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10" name="Freeform 370"/>
            <p:cNvSpPr>
              <a:spLocks/>
            </p:cNvSpPr>
            <p:nvPr/>
          </p:nvSpPr>
          <p:spPr bwMode="auto">
            <a:xfrm>
              <a:off x="902" y="4140"/>
              <a:ext cx="0" cy="341"/>
            </a:xfrm>
            <a:custGeom>
              <a:avLst/>
              <a:gdLst>
                <a:gd name="T0" fmla="*/ 260 w 260"/>
                <a:gd name="T1" fmla="*/ 74 h 1250"/>
                <a:gd name="T2" fmla="*/ 258 w 260"/>
                <a:gd name="T3" fmla="*/ 59 h 1250"/>
                <a:gd name="T4" fmla="*/ 252 w 260"/>
                <a:gd name="T5" fmla="*/ 44 h 1250"/>
                <a:gd name="T6" fmla="*/ 244 w 260"/>
                <a:gd name="T7" fmla="*/ 29 h 1250"/>
                <a:gd name="T8" fmla="*/ 233 w 260"/>
                <a:gd name="T9" fmla="*/ 17 h 1250"/>
                <a:gd name="T10" fmla="*/ 219 w 260"/>
                <a:gd name="T11" fmla="*/ 10 h 1250"/>
                <a:gd name="T12" fmla="*/ 202 w 260"/>
                <a:gd name="T13" fmla="*/ 4 h 1250"/>
                <a:gd name="T14" fmla="*/ 186 w 260"/>
                <a:gd name="T15" fmla="*/ 2 h 1250"/>
                <a:gd name="T16" fmla="*/ 76 w 260"/>
                <a:gd name="T17" fmla="*/ 0 h 1250"/>
                <a:gd name="T18" fmla="*/ 60 w 260"/>
                <a:gd name="T19" fmla="*/ 2 h 1250"/>
                <a:gd name="T20" fmla="*/ 45 w 260"/>
                <a:gd name="T21" fmla="*/ 8 h 1250"/>
                <a:gd name="T22" fmla="*/ 29 w 260"/>
                <a:gd name="T23" fmla="*/ 15 h 1250"/>
                <a:gd name="T24" fmla="*/ 17 w 260"/>
                <a:gd name="T25" fmla="*/ 27 h 1250"/>
                <a:gd name="T26" fmla="*/ 10 w 260"/>
                <a:gd name="T27" fmla="*/ 40 h 1250"/>
                <a:gd name="T28" fmla="*/ 4 w 260"/>
                <a:gd name="T29" fmla="*/ 57 h 1250"/>
                <a:gd name="T30" fmla="*/ 2 w 260"/>
                <a:gd name="T31" fmla="*/ 72 h 1250"/>
                <a:gd name="T32" fmla="*/ 0 w 260"/>
                <a:gd name="T33" fmla="*/ 1177 h 1250"/>
                <a:gd name="T34" fmla="*/ 2 w 260"/>
                <a:gd name="T35" fmla="*/ 1192 h 1250"/>
                <a:gd name="T36" fmla="*/ 8 w 260"/>
                <a:gd name="T37" fmla="*/ 1207 h 1250"/>
                <a:gd name="T38" fmla="*/ 16 w 260"/>
                <a:gd name="T39" fmla="*/ 1222 h 1250"/>
                <a:gd name="T40" fmla="*/ 27 w 260"/>
                <a:gd name="T41" fmla="*/ 1233 h 1250"/>
                <a:gd name="T42" fmla="*/ 41 w 260"/>
                <a:gd name="T43" fmla="*/ 1241 h 1250"/>
                <a:gd name="T44" fmla="*/ 58 w 260"/>
                <a:gd name="T45" fmla="*/ 1247 h 1250"/>
                <a:gd name="T46" fmla="*/ 74 w 260"/>
                <a:gd name="T47" fmla="*/ 1248 h 1250"/>
                <a:gd name="T48" fmla="*/ 184 w 260"/>
                <a:gd name="T49" fmla="*/ 1250 h 1250"/>
                <a:gd name="T50" fmla="*/ 200 w 260"/>
                <a:gd name="T51" fmla="*/ 1248 h 1250"/>
                <a:gd name="T52" fmla="*/ 215 w 260"/>
                <a:gd name="T53" fmla="*/ 1243 h 1250"/>
                <a:gd name="T54" fmla="*/ 231 w 260"/>
                <a:gd name="T55" fmla="*/ 1235 h 1250"/>
                <a:gd name="T56" fmla="*/ 242 w 260"/>
                <a:gd name="T57" fmla="*/ 1224 h 1250"/>
                <a:gd name="T58" fmla="*/ 250 w 260"/>
                <a:gd name="T59" fmla="*/ 1211 h 1250"/>
                <a:gd name="T60" fmla="*/ 256 w 260"/>
                <a:gd name="T61" fmla="*/ 1194 h 1250"/>
                <a:gd name="T62" fmla="*/ 258 w 260"/>
                <a:gd name="T63" fmla="*/ 1179 h 1250"/>
                <a:gd name="T64" fmla="*/ 260 w 260"/>
                <a:gd name="T65" fmla="*/ 74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60" h="1250">
                  <a:moveTo>
                    <a:pt x="260" y="74"/>
                  </a:moveTo>
                  <a:lnTo>
                    <a:pt x="258" y="59"/>
                  </a:lnTo>
                  <a:lnTo>
                    <a:pt x="252" y="44"/>
                  </a:lnTo>
                  <a:lnTo>
                    <a:pt x="244" y="29"/>
                  </a:lnTo>
                  <a:lnTo>
                    <a:pt x="233" y="17"/>
                  </a:lnTo>
                  <a:lnTo>
                    <a:pt x="219" y="10"/>
                  </a:lnTo>
                  <a:lnTo>
                    <a:pt x="202" y="4"/>
                  </a:lnTo>
                  <a:lnTo>
                    <a:pt x="186" y="2"/>
                  </a:lnTo>
                  <a:lnTo>
                    <a:pt x="76" y="0"/>
                  </a:lnTo>
                  <a:lnTo>
                    <a:pt x="60" y="2"/>
                  </a:lnTo>
                  <a:lnTo>
                    <a:pt x="45" y="8"/>
                  </a:lnTo>
                  <a:lnTo>
                    <a:pt x="29" y="15"/>
                  </a:lnTo>
                  <a:lnTo>
                    <a:pt x="17" y="27"/>
                  </a:lnTo>
                  <a:lnTo>
                    <a:pt x="10" y="40"/>
                  </a:lnTo>
                  <a:lnTo>
                    <a:pt x="4" y="57"/>
                  </a:lnTo>
                  <a:lnTo>
                    <a:pt x="2" y="72"/>
                  </a:lnTo>
                  <a:lnTo>
                    <a:pt x="0" y="1177"/>
                  </a:lnTo>
                  <a:lnTo>
                    <a:pt x="2" y="1192"/>
                  </a:lnTo>
                  <a:lnTo>
                    <a:pt x="8" y="1207"/>
                  </a:lnTo>
                  <a:lnTo>
                    <a:pt x="16" y="1222"/>
                  </a:lnTo>
                  <a:lnTo>
                    <a:pt x="27" y="1233"/>
                  </a:lnTo>
                  <a:lnTo>
                    <a:pt x="41" y="1241"/>
                  </a:lnTo>
                  <a:lnTo>
                    <a:pt x="58" y="1247"/>
                  </a:lnTo>
                  <a:lnTo>
                    <a:pt x="74" y="1248"/>
                  </a:lnTo>
                  <a:lnTo>
                    <a:pt x="184" y="1250"/>
                  </a:lnTo>
                  <a:lnTo>
                    <a:pt x="200" y="1248"/>
                  </a:lnTo>
                  <a:lnTo>
                    <a:pt x="215" y="1243"/>
                  </a:lnTo>
                  <a:lnTo>
                    <a:pt x="231" y="1235"/>
                  </a:lnTo>
                  <a:lnTo>
                    <a:pt x="242" y="1224"/>
                  </a:lnTo>
                  <a:lnTo>
                    <a:pt x="250" y="1211"/>
                  </a:lnTo>
                  <a:lnTo>
                    <a:pt x="256" y="1194"/>
                  </a:lnTo>
                  <a:lnTo>
                    <a:pt x="258" y="1179"/>
                  </a:lnTo>
                  <a:lnTo>
                    <a:pt x="260" y="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11" name="Rectangle 371"/>
            <p:cNvSpPr>
              <a:spLocks noChangeArrowheads="1"/>
            </p:cNvSpPr>
            <p:nvPr/>
          </p:nvSpPr>
          <p:spPr bwMode="auto">
            <a:xfrm>
              <a:off x="1030" y="4140"/>
              <a:ext cx="0" cy="341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12" name="Rectangle 372"/>
            <p:cNvSpPr>
              <a:spLocks noChangeArrowheads="1"/>
            </p:cNvSpPr>
            <p:nvPr/>
          </p:nvSpPr>
          <p:spPr bwMode="auto">
            <a:xfrm>
              <a:off x="1027" y="4140"/>
              <a:ext cx="0" cy="341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13" name="Rectangle 373"/>
            <p:cNvSpPr>
              <a:spLocks noChangeArrowheads="1"/>
            </p:cNvSpPr>
            <p:nvPr/>
          </p:nvSpPr>
          <p:spPr bwMode="auto">
            <a:xfrm>
              <a:off x="1023" y="4140"/>
              <a:ext cx="0" cy="341"/>
            </a:xfrm>
            <a:prstGeom prst="rect">
              <a:avLst/>
            </a:prstGeom>
            <a:solidFill>
              <a:srgbClr val="6E0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14" name="Rectangle 374"/>
            <p:cNvSpPr>
              <a:spLocks noChangeArrowheads="1"/>
            </p:cNvSpPr>
            <p:nvPr/>
          </p:nvSpPr>
          <p:spPr bwMode="auto">
            <a:xfrm>
              <a:off x="1019" y="4140"/>
              <a:ext cx="0" cy="341"/>
            </a:xfrm>
            <a:prstGeom prst="rect">
              <a:avLst/>
            </a:prstGeom>
            <a:solidFill>
              <a:srgbClr val="761C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15" name="Rectangle 375"/>
            <p:cNvSpPr>
              <a:spLocks noChangeArrowheads="1"/>
            </p:cNvSpPr>
            <p:nvPr/>
          </p:nvSpPr>
          <p:spPr bwMode="auto">
            <a:xfrm>
              <a:off x="1015" y="4140"/>
              <a:ext cx="0" cy="341"/>
            </a:xfrm>
            <a:prstGeom prst="rect">
              <a:avLst/>
            </a:prstGeom>
            <a:solidFill>
              <a:srgbClr val="7E2A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16" name="Rectangle 376"/>
            <p:cNvSpPr>
              <a:spLocks noChangeArrowheads="1"/>
            </p:cNvSpPr>
            <p:nvPr/>
          </p:nvSpPr>
          <p:spPr bwMode="auto">
            <a:xfrm>
              <a:off x="1011" y="4140"/>
              <a:ext cx="0" cy="341"/>
            </a:xfrm>
            <a:prstGeom prst="rect">
              <a:avLst/>
            </a:prstGeom>
            <a:solidFill>
              <a:srgbClr val="8638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17" name="Rectangle 377"/>
            <p:cNvSpPr>
              <a:spLocks noChangeArrowheads="1"/>
            </p:cNvSpPr>
            <p:nvPr/>
          </p:nvSpPr>
          <p:spPr bwMode="auto">
            <a:xfrm>
              <a:off x="1007" y="4140"/>
              <a:ext cx="0" cy="341"/>
            </a:xfrm>
            <a:prstGeom prst="rect">
              <a:avLst/>
            </a:prstGeom>
            <a:solidFill>
              <a:srgbClr val="8E46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18" name="Rectangle 378"/>
            <p:cNvSpPr>
              <a:spLocks noChangeArrowheads="1"/>
            </p:cNvSpPr>
            <p:nvPr/>
          </p:nvSpPr>
          <p:spPr bwMode="auto">
            <a:xfrm>
              <a:off x="1003" y="4140"/>
              <a:ext cx="0" cy="341"/>
            </a:xfrm>
            <a:prstGeom prst="rect">
              <a:avLst/>
            </a:prstGeom>
            <a:solidFill>
              <a:srgbClr val="9654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19" name="Rectangle 379"/>
            <p:cNvSpPr>
              <a:spLocks noChangeArrowheads="1"/>
            </p:cNvSpPr>
            <p:nvPr/>
          </p:nvSpPr>
          <p:spPr bwMode="auto">
            <a:xfrm>
              <a:off x="999" y="4140"/>
              <a:ext cx="0" cy="341"/>
            </a:xfrm>
            <a:prstGeom prst="rect">
              <a:avLst/>
            </a:prstGeom>
            <a:solidFill>
              <a:srgbClr val="9E62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20" name="Rectangle 380"/>
            <p:cNvSpPr>
              <a:spLocks noChangeArrowheads="1"/>
            </p:cNvSpPr>
            <p:nvPr/>
          </p:nvSpPr>
          <p:spPr bwMode="auto">
            <a:xfrm>
              <a:off x="996" y="4140"/>
              <a:ext cx="0" cy="341"/>
            </a:xfrm>
            <a:prstGeom prst="rect">
              <a:avLst/>
            </a:prstGeom>
            <a:solidFill>
              <a:srgbClr val="A670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21" name="Rectangle 381"/>
            <p:cNvSpPr>
              <a:spLocks noChangeArrowheads="1"/>
            </p:cNvSpPr>
            <p:nvPr/>
          </p:nvSpPr>
          <p:spPr bwMode="auto">
            <a:xfrm>
              <a:off x="992" y="4140"/>
              <a:ext cx="0" cy="341"/>
            </a:xfrm>
            <a:prstGeom prst="rect">
              <a:avLst/>
            </a:prstGeom>
            <a:solidFill>
              <a:srgbClr val="AE7E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22" name="Rectangle 382"/>
            <p:cNvSpPr>
              <a:spLocks noChangeArrowheads="1"/>
            </p:cNvSpPr>
            <p:nvPr/>
          </p:nvSpPr>
          <p:spPr bwMode="auto">
            <a:xfrm>
              <a:off x="988" y="4140"/>
              <a:ext cx="0" cy="341"/>
            </a:xfrm>
            <a:prstGeom prst="rect">
              <a:avLst/>
            </a:prstGeom>
            <a:solidFill>
              <a:srgbClr val="B68C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23" name="Rectangle 383"/>
            <p:cNvSpPr>
              <a:spLocks noChangeArrowheads="1"/>
            </p:cNvSpPr>
            <p:nvPr/>
          </p:nvSpPr>
          <p:spPr bwMode="auto">
            <a:xfrm>
              <a:off x="984" y="4140"/>
              <a:ext cx="0" cy="341"/>
            </a:xfrm>
            <a:prstGeom prst="rect">
              <a:avLst/>
            </a:prstGeom>
            <a:solidFill>
              <a:srgbClr val="BE9AA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24" name="Rectangle 384"/>
            <p:cNvSpPr>
              <a:spLocks noChangeArrowheads="1"/>
            </p:cNvSpPr>
            <p:nvPr/>
          </p:nvSpPr>
          <p:spPr bwMode="auto">
            <a:xfrm>
              <a:off x="980" y="4140"/>
              <a:ext cx="0" cy="341"/>
            </a:xfrm>
            <a:prstGeom prst="rect">
              <a:avLst/>
            </a:prstGeom>
            <a:solidFill>
              <a:srgbClr val="C6A8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25" name="Rectangle 385"/>
            <p:cNvSpPr>
              <a:spLocks noChangeArrowheads="1"/>
            </p:cNvSpPr>
            <p:nvPr/>
          </p:nvSpPr>
          <p:spPr bwMode="auto">
            <a:xfrm>
              <a:off x="976" y="4140"/>
              <a:ext cx="0" cy="341"/>
            </a:xfrm>
            <a:prstGeom prst="rect">
              <a:avLst/>
            </a:prstGeom>
            <a:solidFill>
              <a:srgbClr val="CEB6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26" name="Rectangle 386"/>
            <p:cNvSpPr>
              <a:spLocks noChangeArrowheads="1"/>
            </p:cNvSpPr>
            <p:nvPr/>
          </p:nvSpPr>
          <p:spPr bwMode="auto">
            <a:xfrm>
              <a:off x="972" y="4140"/>
              <a:ext cx="0" cy="341"/>
            </a:xfrm>
            <a:prstGeom prst="rect">
              <a:avLst/>
            </a:prstGeom>
            <a:solidFill>
              <a:srgbClr val="D6C4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27" name="Rectangle 387"/>
            <p:cNvSpPr>
              <a:spLocks noChangeArrowheads="1"/>
            </p:cNvSpPr>
            <p:nvPr/>
          </p:nvSpPr>
          <p:spPr bwMode="auto">
            <a:xfrm>
              <a:off x="968" y="4140"/>
              <a:ext cx="0" cy="341"/>
            </a:xfrm>
            <a:prstGeom prst="rect">
              <a:avLst/>
            </a:prstGeom>
            <a:solidFill>
              <a:srgbClr val="DED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28" name="Rectangle 388"/>
            <p:cNvSpPr>
              <a:spLocks noChangeArrowheads="1"/>
            </p:cNvSpPr>
            <p:nvPr/>
          </p:nvSpPr>
          <p:spPr bwMode="auto">
            <a:xfrm>
              <a:off x="965" y="4140"/>
              <a:ext cx="0" cy="341"/>
            </a:xfrm>
            <a:prstGeom prst="rect">
              <a:avLst/>
            </a:prstGeom>
            <a:solidFill>
              <a:srgbClr val="E6E0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29" name="Rectangle 389"/>
            <p:cNvSpPr>
              <a:spLocks noChangeArrowheads="1"/>
            </p:cNvSpPr>
            <p:nvPr/>
          </p:nvSpPr>
          <p:spPr bwMode="auto">
            <a:xfrm>
              <a:off x="961" y="4140"/>
              <a:ext cx="0" cy="341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30" name="Rectangle 390"/>
            <p:cNvSpPr>
              <a:spLocks noChangeArrowheads="1"/>
            </p:cNvSpPr>
            <p:nvPr/>
          </p:nvSpPr>
          <p:spPr bwMode="auto">
            <a:xfrm>
              <a:off x="957" y="4140"/>
              <a:ext cx="0" cy="341"/>
            </a:xfrm>
            <a:prstGeom prst="rect">
              <a:avLst/>
            </a:prstGeom>
            <a:solidFill>
              <a:srgbClr val="E2DC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31" name="Rectangle 391"/>
            <p:cNvSpPr>
              <a:spLocks noChangeArrowheads="1"/>
            </p:cNvSpPr>
            <p:nvPr/>
          </p:nvSpPr>
          <p:spPr bwMode="auto">
            <a:xfrm>
              <a:off x="953" y="4140"/>
              <a:ext cx="0" cy="341"/>
            </a:xfrm>
            <a:prstGeom prst="rect">
              <a:avLst/>
            </a:prstGeom>
            <a:solidFill>
              <a:srgbClr val="DA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32" name="Rectangle 392"/>
            <p:cNvSpPr>
              <a:spLocks noChangeArrowheads="1"/>
            </p:cNvSpPr>
            <p:nvPr/>
          </p:nvSpPr>
          <p:spPr bwMode="auto">
            <a:xfrm>
              <a:off x="949" y="4140"/>
              <a:ext cx="0" cy="341"/>
            </a:xfrm>
            <a:prstGeom prst="rect">
              <a:avLst/>
            </a:prstGeom>
            <a:solidFill>
              <a:srgbClr val="D2C0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33" name="Freeform 393"/>
            <p:cNvSpPr>
              <a:spLocks/>
            </p:cNvSpPr>
            <p:nvPr/>
          </p:nvSpPr>
          <p:spPr bwMode="auto">
            <a:xfrm>
              <a:off x="944" y="4140"/>
              <a:ext cx="0" cy="341"/>
            </a:xfrm>
            <a:custGeom>
              <a:avLst/>
              <a:gdLst>
                <a:gd name="T0" fmla="*/ 10 w 10"/>
                <a:gd name="T1" fmla="*/ 1250 h 1250"/>
                <a:gd name="T2" fmla="*/ 10 w 10"/>
                <a:gd name="T3" fmla="*/ 0 h 1250"/>
                <a:gd name="T4" fmla="*/ 2 w 10"/>
                <a:gd name="T5" fmla="*/ 0 h 1250"/>
                <a:gd name="T6" fmla="*/ 0 w 10"/>
                <a:gd name="T7" fmla="*/ 1250 h 1250"/>
                <a:gd name="T8" fmla="*/ 10 w 10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50">
                  <a:moveTo>
                    <a:pt x="10" y="1250"/>
                  </a:moveTo>
                  <a:lnTo>
                    <a:pt x="10" y="0"/>
                  </a:lnTo>
                  <a:lnTo>
                    <a:pt x="2" y="0"/>
                  </a:lnTo>
                  <a:lnTo>
                    <a:pt x="0" y="1250"/>
                  </a:lnTo>
                  <a:lnTo>
                    <a:pt x="10" y="1250"/>
                  </a:lnTo>
                  <a:close/>
                </a:path>
              </a:pathLst>
            </a:custGeom>
            <a:solidFill>
              <a:srgbClr val="CAB2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34" name="Freeform 394"/>
            <p:cNvSpPr>
              <a:spLocks/>
            </p:cNvSpPr>
            <p:nvPr/>
          </p:nvSpPr>
          <p:spPr bwMode="auto">
            <a:xfrm>
              <a:off x="940" y="4140"/>
              <a:ext cx="0" cy="341"/>
            </a:xfrm>
            <a:custGeom>
              <a:avLst/>
              <a:gdLst>
                <a:gd name="T0" fmla="*/ 7 w 9"/>
                <a:gd name="T1" fmla="*/ 1250 h 1250"/>
                <a:gd name="T2" fmla="*/ 9 w 9"/>
                <a:gd name="T3" fmla="*/ 0 h 1250"/>
                <a:gd name="T4" fmla="*/ 2 w 9"/>
                <a:gd name="T5" fmla="*/ 0 h 1250"/>
                <a:gd name="T6" fmla="*/ 0 w 9"/>
                <a:gd name="T7" fmla="*/ 1250 h 1250"/>
                <a:gd name="T8" fmla="*/ 7 w 9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250">
                  <a:moveTo>
                    <a:pt x="7" y="1250"/>
                  </a:moveTo>
                  <a:lnTo>
                    <a:pt x="9" y="0"/>
                  </a:lnTo>
                  <a:lnTo>
                    <a:pt x="2" y="0"/>
                  </a:lnTo>
                  <a:lnTo>
                    <a:pt x="0" y="1250"/>
                  </a:lnTo>
                  <a:lnTo>
                    <a:pt x="7" y="1250"/>
                  </a:lnTo>
                  <a:close/>
                </a:path>
              </a:pathLst>
            </a:custGeom>
            <a:solidFill>
              <a:srgbClr val="C2A4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35" name="Freeform 395"/>
            <p:cNvSpPr>
              <a:spLocks/>
            </p:cNvSpPr>
            <p:nvPr/>
          </p:nvSpPr>
          <p:spPr bwMode="auto">
            <a:xfrm>
              <a:off x="936" y="4140"/>
              <a:ext cx="0" cy="341"/>
            </a:xfrm>
            <a:custGeom>
              <a:avLst/>
              <a:gdLst>
                <a:gd name="T0" fmla="*/ 8 w 10"/>
                <a:gd name="T1" fmla="*/ 1250 h 1250"/>
                <a:gd name="T2" fmla="*/ 10 w 10"/>
                <a:gd name="T3" fmla="*/ 0 h 1250"/>
                <a:gd name="T4" fmla="*/ 0 w 10"/>
                <a:gd name="T5" fmla="*/ 0 h 1250"/>
                <a:gd name="T6" fmla="*/ 0 w 10"/>
                <a:gd name="T7" fmla="*/ 1250 h 1250"/>
                <a:gd name="T8" fmla="*/ 8 w 10"/>
                <a:gd name="T9" fmla="*/ 1250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50">
                  <a:moveTo>
                    <a:pt x="8" y="125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1250"/>
                  </a:lnTo>
                  <a:lnTo>
                    <a:pt x="8" y="1250"/>
                  </a:lnTo>
                  <a:close/>
                </a:path>
              </a:pathLst>
            </a:custGeom>
            <a:solidFill>
              <a:srgbClr val="BA96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36" name="Rectangle 396"/>
            <p:cNvSpPr>
              <a:spLocks noChangeArrowheads="1"/>
            </p:cNvSpPr>
            <p:nvPr/>
          </p:nvSpPr>
          <p:spPr bwMode="auto">
            <a:xfrm>
              <a:off x="933" y="4140"/>
              <a:ext cx="0" cy="341"/>
            </a:xfrm>
            <a:prstGeom prst="rect">
              <a:avLst/>
            </a:prstGeom>
            <a:solidFill>
              <a:srgbClr val="B288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37" name="Rectangle 397"/>
            <p:cNvSpPr>
              <a:spLocks noChangeArrowheads="1"/>
            </p:cNvSpPr>
            <p:nvPr/>
          </p:nvSpPr>
          <p:spPr bwMode="auto">
            <a:xfrm>
              <a:off x="929" y="4140"/>
              <a:ext cx="0" cy="341"/>
            </a:xfrm>
            <a:prstGeom prst="rect">
              <a:avLst/>
            </a:prstGeom>
            <a:solidFill>
              <a:srgbClr val="AA7A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38" name="Rectangle 398"/>
            <p:cNvSpPr>
              <a:spLocks noChangeArrowheads="1"/>
            </p:cNvSpPr>
            <p:nvPr/>
          </p:nvSpPr>
          <p:spPr bwMode="auto">
            <a:xfrm>
              <a:off x="925" y="4140"/>
              <a:ext cx="0" cy="341"/>
            </a:xfrm>
            <a:prstGeom prst="rect">
              <a:avLst/>
            </a:prstGeom>
            <a:solidFill>
              <a:srgbClr val="A26C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39" name="Rectangle 399"/>
            <p:cNvSpPr>
              <a:spLocks noChangeArrowheads="1"/>
            </p:cNvSpPr>
            <p:nvPr/>
          </p:nvSpPr>
          <p:spPr bwMode="auto">
            <a:xfrm>
              <a:off x="921" y="4140"/>
              <a:ext cx="0" cy="341"/>
            </a:xfrm>
            <a:prstGeom prst="rect">
              <a:avLst/>
            </a:prstGeom>
            <a:solidFill>
              <a:srgbClr val="9A5E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40" name="Rectangle 400"/>
            <p:cNvSpPr>
              <a:spLocks noChangeArrowheads="1"/>
            </p:cNvSpPr>
            <p:nvPr/>
          </p:nvSpPr>
          <p:spPr bwMode="auto">
            <a:xfrm>
              <a:off x="917" y="4140"/>
              <a:ext cx="0" cy="341"/>
            </a:xfrm>
            <a:prstGeom prst="rect">
              <a:avLst/>
            </a:prstGeom>
            <a:solidFill>
              <a:srgbClr val="925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41" name="Rectangle 401"/>
            <p:cNvSpPr>
              <a:spLocks noChangeArrowheads="1"/>
            </p:cNvSpPr>
            <p:nvPr/>
          </p:nvSpPr>
          <p:spPr bwMode="auto">
            <a:xfrm>
              <a:off x="913" y="4140"/>
              <a:ext cx="0" cy="341"/>
            </a:xfrm>
            <a:prstGeom prst="rect">
              <a:avLst/>
            </a:prstGeom>
            <a:solidFill>
              <a:srgbClr val="8A42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</p:grpSp>
      <p:grpSp>
        <p:nvGrpSpPr>
          <p:cNvPr id="10642" name="Group 402"/>
          <p:cNvGrpSpPr>
            <a:grpSpLocks/>
          </p:cNvGrpSpPr>
          <p:nvPr/>
        </p:nvGrpSpPr>
        <p:grpSpPr bwMode="auto">
          <a:xfrm>
            <a:off x="271463" y="3208341"/>
            <a:ext cx="6338054" cy="2360355"/>
            <a:chOff x="260" y="2880"/>
            <a:chExt cx="6085" cy="2176"/>
          </a:xfrm>
        </p:grpSpPr>
        <p:sp>
          <p:nvSpPr>
            <p:cNvPr id="10643" name="Rectangle 403"/>
            <p:cNvSpPr>
              <a:spLocks noChangeArrowheads="1"/>
            </p:cNvSpPr>
            <p:nvPr/>
          </p:nvSpPr>
          <p:spPr bwMode="auto">
            <a:xfrm>
              <a:off x="909" y="4140"/>
              <a:ext cx="0" cy="340"/>
            </a:xfrm>
            <a:prstGeom prst="rect">
              <a:avLst/>
            </a:prstGeom>
            <a:solidFill>
              <a:srgbClr val="8234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44" name="Rectangle 404"/>
            <p:cNvSpPr>
              <a:spLocks noChangeArrowheads="1"/>
            </p:cNvSpPr>
            <p:nvPr/>
          </p:nvSpPr>
          <p:spPr bwMode="auto">
            <a:xfrm>
              <a:off x="905" y="4140"/>
              <a:ext cx="0" cy="340"/>
            </a:xfrm>
            <a:prstGeom prst="rect">
              <a:avLst/>
            </a:prstGeom>
            <a:solidFill>
              <a:srgbClr val="7A26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45" name="Rectangle 405"/>
            <p:cNvSpPr>
              <a:spLocks noChangeArrowheads="1"/>
            </p:cNvSpPr>
            <p:nvPr/>
          </p:nvSpPr>
          <p:spPr bwMode="auto">
            <a:xfrm>
              <a:off x="902" y="4140"/>
              <a:ext cx="0" cy="340"/>
            </a:xfrm>
            <a:prstGeom prst="rect">
              <a:avLst/>
            </a:prstGeom>
            <a:solidFill>
              <a:srgbClr val="7218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46" name="Rectangle 406"/>
            <p:cNvSpPr>
              <a:spLocks noChangeArrowheads="1"/>
            </p:cNvSpPr>
            <p:nvPr/>
          </p:nvSpPr>
          <p:spPr bwMode="auto">
            <a:xfrm>
              <a:off x="898" y="4140"/>
              <a:ext cx="0" cy="340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47" name="Rectangle 407"/>
            <p:cNvSpPr>
              <a:spLocks noChangeArrowheads="1"/>
            </p:cNvSpPr>
            <p:nvPr/>
          </p:nvSpPr>
          <p:spPr bwMode="auto">
            <a:xfrm>
              <a:off x="898" y="4140"/>
              <a:ext cx="0" cy="340"/>
            </a:xfrm>
            <a:prstGeom prst="rect">
              <a:avLst/>
            </a:prstGeom>
            <a:solidFill>
              <a:srgbClr val="6A0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48" name="Freeform 408"/>
            <p:cNvSpPr>
              <a:spLocks/>
            </p:cNvSpPr>
            <p:nvPr/>
          </p:nvSpPr>
          <p:spPr bwMode="auto">
            <a:xfrm>
              <a:off x="902" y="4140"/>
              <a:ext cx="0" cy="340"/>
            </a:xfrm>
            <a:custGeom>
              <a:avLst/>
              <a:gdLst>
                <a:gd name="T0" fmla="*/ 260 w 260"/>
                <a:gd name="T1" fmla="*/ 74 h 1250"/>
                <a:gd name="T2" fmla="*/ 258 w 260"/>
                <a:gd name="T3" fmla="*/ 59 h 1250"/>
                <a:gd name="T4" fmla="*/ 252 w 260"/>
                <a:gd name="T5" fmla="*/ 44 h 1250"/>
                <a:gd name="T6" fmla="*/ 244 w 260"/>
                <a:gd name="T7" fmla="*/ 29 h 1250"/>
                <a:gd name="T8" fmla="*/ 233 w 260"/>
                <a:gd name="T9" fmla="*/ 17 h 1250"/>
                <a:gd name="T10" fmla="*/ 219 w 260"/>
                <a:gd name="T11" fmla="*/ 10 h 1250"/>
                <a:gd name="T12" fmla="*/ 202 w 260"/>
                <a:gd name="T13" fmla="*/ 4 h 1250"/>
                <a:gd name="T14" fmla="*/ 186 w 260"/>
                <a:gd name="T15" fmla="*/ 2 h 1250"/>
                <a:gd name="T16" fmla="*/ 76 w 260"/>
                <a:gd name="T17" fmla="*/ 0 h 1250"/>
                <a:gd name="T18" fmla="*/ 60 w 260"/>
                <a:gd name="T19" fmla="*/ 2 h 1250"/>
                <a:gd name="T20" fmla="*/ 45 w 260"/>
                <a:gd name="T21" fmla="*/ 8 h 1250"/>
                <a:gd name="T22" fmla="*/ 29 w 260"/>
                <a:gd name="T23" fmla="*/ 15 h 1250"/>
                <a:gd name="T24" fmla="*/ 17 w 260"/>
                <a:gd name="T25" fmla="*/ 27 h 1250"/>
                <a:gd name="T26" fmla="*/ 10 w 260"/>
                <a:gd name="T27" fmla="*/ 40 h 1250"/>
                <a:gd name="T28" fmla="*/ 4 w 260"/>
                <a:gd name="T29" fmla="*/ 57 h 1250"/>
                <a:gd name="T30" fmla="*/ 2 w 260"/>
                <a:gd name="T31" fmla="*/ 72 h 1250"/>
                <a:gd name="T32" fmla="*/ 0 w 260"/>
                <a:gd name="T33" fmla="*/ 1177 h 1250"/>
                <a:gd name="T34" fmla="*/ 2 w 260"/>
                <a:gd name="T35" fmla="*/ 1192 h 1250"/>
                <a:gd name="T36" fmla="*/ 8 w 260"/>
                <a:gd name="T37" fmla="*/ 1207 h 1250"/>
                <a:gd name="T38" fmla="*/ 16 w 260"/>
                <a:gd name="T39" fmla="*/ 1222 h 1250"/>
                <a:gd name="T40" fmla="*/ 27 w 260"/>
                <a:gd name="T41" fmla="*/ 1233 h 1250"/>
                <a:gd name="T42" fmla="*/ 41 w 260"/>
                <a:gd name="T43" fmla="*/ 1241 h 1250"/>
                <a:gd name="T44" fmla="*/ 58 w 260"/>
                <a:gd name="T45" fmla="*/ 1247 h 1250"/>
                <a:gd name="T46" fmla="*/ 74 w 260"/>
                <a:gd name="T47" fmla="*/ 1248 h 1250"/>
                <a:gd name="T48" fmla="*/ 184 w 260"/>
                <a:gd name="T49" fmla="*/ 1250 h 1250"/>
                <a:gd name="T50" fmla="*/ 200 w 260"/>
                <a:gd name="T51" fmla="*/ 1248 h 1250"/>
                <a:gd name="T52" fmla="*/ 215 w 260"/>
                <a:gd name="T53" fmla="*/ 1243 h 1250"/>
                <a:gd name="T54" fmla="*/ 231 w 260"/>
                <a:gd name="T55" fmla="*/ 1235 h 1250"/>
                <a:gd name="T56" fmla="*/ 242 w 260"/>
                <a:gd name="T57" fmla="*/ 1224 h 1250"/>
                <a:gd name="T58" fmla="*/ 250 w 260"/>
                <a:gd name="T59" fmla="*/ 1211 h 1250"/>
                <a:gd name="T60" fmla="*/ 256 w 260"/>
                <a:gd name="T61" fmla="*/ 1194 h 1250"/>
                <a:gd name="T62" fmla="*/ 258 w 260"/>
                <a:gd name="T63" fmla="*/ 1179 h 1250"/>
                <a:gd name="T64" fmla="*/ 260 w 260"/>
                <a:gd name="T65" fmla="*/ 74 h 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60" h="1250">
                  <a:moveTo>
                    <a:pt x="260" y="74"/>
                  </a:moveTo>
                  <a:lnTo>
                    <a:pt x="258" y="59"/>
                  </a:lnTo>
                  <a:lnTo>
                    <a:pt x="252" y="44"/>
                  </a:lnTo>
                  <a:lnTo>
                    <a:pt x="244" y="29"/>
                  </a:lnTo>
                  <a:lnTo>
                    <a:pt x="233" y="17"/>
                  </a:lnTo>
                  <a:lnTo>
                    <a:pt x="219" y="10"/>
                  </a:lnTo>
                  <a:lnTo>
                    <a:pt x="202" y="4"/>
                  </a:lnTo>
                  <a:lnTo>
                    <a:pt x="186" y="2"/>
                  </a:lnTo>
                  <a:lnTo>
                    <a:pt x="76" y="0"/>
                  </a:lnTo>
                  <a:lnTo>
                    <a:pt x="60" y="2"/>
                  </a:lnTo>
                  <a:lnTo>
                    <a:pt x="45" y="8"/>
                  </a:lnTo>
                  <a:lnTo>
                    <a:pt x="29" y="15"/>
                  </a:lnTo>
                  <a:lnTo>
                    <a:pt x="17" y="27"/>
                  </a:lnTo>
                  <a:lnTo>
                    <a:pt x="10" y="40"/>
                  </a:lnTo>
                  <a:lnTo>
                    <a:pt x="4" y="57"/>
                  </a:lnTo>
                  <a:lnTo>
                    <a:pt x="2" y="72"/>
                  </a:lnTo>
                  <a:lnTo>
                    <a:pt x="0" y="1177"/>
                  </a:lnTo>
                  <a:lnTo>
                    <a:pt x="2" y="1192"/>
                  </a:lnTo>
                  <a:lnTo>
                    <a:pt x="8" y="1207"/>
                  </a:lnTo>
                  <a:lnTo>
                    <a:pt x="16" y="1222"/>
                  </a:lnTo>
                  <a:lnTo>
                    <a:pt x="27" y="1233"/>
                  </a:lnTo>
                  <a:lnTo>
                    <a:pt x="41" y="1241"/>
                  </a:lnTo>
                  <a:lnTo>
                    <a:pt x="58" y="1247"/>
                  </a:lnTo>
                  <a:lnTo>
                    <a:pt x="74" y="1248"/>
                  </a:lnTo>
                  <a:lnTo>
                    <a:pt x="184" y="1250"/>
                  </a:lnTo>
                  <a:lnTo>
                    <a:pt x="200" y="1248"/>
                  </a:lnTo>
                  <a:lnTo>
                    <a:pt x="215" y="1243"/>
                  </a:lnTo>
                  <a:lnTo>
                    <a:pt x="231" y="1235"/>
                  </a:lnTo>
                  <a:lnTo>
                    <a:pt x="242" y="1224"/>
                  </a:lnTo>
                  <a:lnTo>
                    <a:pt x="250" y="1211"/>
                  </a:lnTo>
                  <a:lnTo>
                    <a:pt x="256" y="1194"/>
                  </a:lnTo>
                  <a:lnTo>
                    <a:pt x="258" y="1179"/>
                  </a:lnTo>
                  <a:lnTo>
                    <a:pt x="260" y="74"/>
                  </a:lnTo>
                </a:path>
              </a:pathLst>
            </a:custGeom>
            <a:noFill/>
            <a:ln w="36513">
              <a:solidFill>
                <a:srgbClr val="66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49" name="Line 409"/>
            <p:cNvSpPr>
              <a:spLocks noChangeShapeType="1"/>
            </p:cNvSpPr>
            <p:nvPr/>
          </p:nvSpPr>
          <p:spPr bwMode="auto">
            <a:xfrm flipH="1">
              <a:off x="266" y="4477"/>
              <a:ext cx="634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50" name="Freeform 410"/>
            <p:cNvSpPr>
              <a:spLocks/>
            </p:cNvSpPr>
            <p:nvPr/>
          </p:nvSpPr>
          <p:spPr bwMode="auto">
            <a:xfrm>
              <a:off x="5649" y="4160"/>
              <a:ext cx="0" cy="340"/>
            </a:xfrm>
            <a:custGeom>
              <a:avLst/>
              <a:gdLst>
                <a:gd name="T0" fmla="*/ 90 w 90"/>
                <a:gd name="T1" fmla="*/ 43 h 88"/>
                <a:gd name="T2" fmla="*/ 88 w 90"/>
                <a:gd name="T3" fmla="*/ 56 h 88"/>
                <a:gd name="T4" fmla="*/ 84 w 90"/>
                <a:gd name="T5" fmla="*/ 68 h 88"/>
                <a:gd name="T6" fmla="*/ 74 w 90"/>
                <a:gd name="T7" fmla="*/ 77 h 88"/>
                <a:gd name="T8" fmla="*/ 64 w 90"/>
                <a:gd name="T9" fmla="*/ 85 h 88"/>
                <a:gd name="T10" fmla="*/ 53 w 90"/>
                <a:gd name="T11" fmla="*/ 88 h 88"/>
                <a:gd name="T12" fmla="*/ 39 w 90"/>
                <a:gd name="T13" fmla="*/ 88 h 88"/>
                <a:gd name="T14" fmla="*/ 28 w 90"/>
                <a:gd name="T15" fmla="*/ 85 h 88"/>
                <a:gd name="T16" fmla="*/ 16 w 90"/>
                <a:gd name="T17" fmla="*/ 77 h 88"/>
                <a:gd name="T18" fmla="*/ 8 w 90"/>
                <a:gd name="T19" fmla="*/ 68 h 88"/>
                <a:gd name="T20" fmla="*/ 2 w 90"/>
                <a:gd name="T21" fmla="*/ 56 h 88"/>
                <a:gd name="T22" fmla="*/ 0 w 90"/>
                <a:gd name="T23" fmla="*/ 43 h 88"/>
                <a:gd name="T24" fmla="*/ 2 w 90"/>
                <a:gd name="T25" fmla="*/ 30 h 88"/>
                <a:gd name="T26" fmla="*/ 8 w 90"/>
                <a:gd name="T27" fmla="*/ 19 h 88"/>
                <a:gd name="T28" fmla="*/ 16 w 90"/>
                <a:gd name="T29" fmla="*/ 9 h 88"/>
                <a:gd name="T30" fmla="*/ 28 w 90"/>
                <a:gd name="T31" fmla="*/ 2 h 88"/>
                <a:gd name="T32" fmla="*/ 39 w 90"/>
                <a:gd name="T33" fmla="*/ 0 h 88"/>
                <a:gd name="T34" fmla="*/ 53 w 90"/>
                <a:gd name="T35" fmla="*/ 0 h 88"/>
                <a:gd name="T36" fmla="*/ 64 w 90"/>
                <a:gd name="T37" fmla="*/ 2 h 88"/>
                <a:gd name="T38" fmla="*/ 74 w 90"/>
                <a:gd name="T39" fmla="*/ 9 h 88"/>
                <a:gd name="T40" fmla="*/ 84 w 90"/>
                <a:gd name="T41" fmla="*/ 19 h 88"/>
                <a:gd name="T42" fmla="*/ 88 w 90"/>
                <a:gd name="T43" fmla="*/ 30 h 88"/>
                <a:gd name="T44" fmla="*/ 90 w 90"/>
                <a:gd name="T45" fmla="*/ 43 h 88"/>
                <a:gd name="T46" fmla="*/ 90 w 90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8">
                  <a:moveTo>
                    <a:pt x="90" y="43"/>
                  </a:moveTo>
                  <a:lnTo>
                    <a:pt x="88" y="56"/>
                  </a:lnTo>
                  <a:lnTo>
                    <a:pt x="84" y="68"/>
                  </a:lnTo>
                  <a:lnTo>
                    <a:pt x="74" y="77"/>
                  </a:lnTo>
                  <a:lnTo>
                    <a:pt x="64" y="85"/>
                  </a:lnTo>
                  <a:lnTo>
                    <a:pt x="53" y="88"/>
                  </a:lnTo>
                  <a:lnTo>
                    <a:pt x="39" y="88"/>
                  </a:lnTo>
                  <a:lnTo>
                    <a:pt x="28" y="85"/>
                  </a:lnTo>
                  <a:lnTo>
                    <a:pt x="16" y="77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0"/>
                  </a:lnTo>
                  <a:lnTo>
                    <a:pt x="8" y="19"/>
                  </a:lnTo>
                  <a:lnTo>
                    <a:pt x="16" y="9"/>
                  </a:lnTo>
                  <a:lnTo>
                    <a:pt x="28" y="2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2"/>
                  </a:lnTo>
                  <a:lnTo>
                    <a:pt x="74" y="9"/>
                  </a:lnTo>
                  <a:lnTo>
                    <a:pt x="84" y="19"/>
                  </a:lnTo>
                  <a:lnTo>
                    <a:pt x="88" y="30"/>
                  </a:lnTo>
                  <a:lnTo>
                    <a:pt x="90" y="43"/>
                  </a:lnTo>
                  <a:lnTo>
                    <a:pt x="90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51" name="Freeform 411"/>
            <p:cNvSpPr>
              <a:spLocks/>
            </p:cNvSpPr>
            <p:nvPr/>
          </p:nvSpPr>
          <p:spPr bwMode="auto">
            <a:xfrm>
              <a:off x="5649" y="4340"/>
              <a:ext cx="0" cy="340"/>
            </a:xfrm>
            <a:custGeom>
              <a:avLst/>
              <a:gdLst>
                <a:gd name="T0" fmla="*/ 90 w 90"/>
                <a:gd name="T1" fmla="*/ 45 h 90"/>
                <a:gd name="T2" fmla="*/ 88 w 90"/>
                <a:gd name="T3" fmla="*/ 58 h 90"/>
                <a:gd name="T4" fmla="*/ 84 w 90"/>
                <a:gd name="T5" fmla="*/ 70 h 90"/>
                <a:gd name="T6" fmla="*/ 74 w 90"/>
                <a:gd name="T7" fmla="*/ 79 h 90"/>
                <a:gd name="T8" fmla="*/ 64 w 90"/>
                <a:gd name="T9" fmla="*/ 87 h 90"/>
                <a:gd name="T10" fmla="*/ 53 w 90"/>
                <a:gd name="T11" fmla="*/ 90 h 90"/>
                <a:gd name="T12" fmla="*/ 39 w 90"/>
                <a:gd name="T13" fmla="*/ 90 h 90"/>
                <a:gd name="T14" fmla="*/ 28 w 90"/>
                <a:gd name="T15" fmla="*/ 87 h 90"/>
                <a:gd name="T16" fmla="*/ 16 w 90"/>
                <a:gd name="T17" fmla="*/ 79 h 90"/>
                <a:gd name="T18" fmla="*/ 8 w 90"/>
                <a:gd name="T19" fmla="*/ 70 h 90"/>
                <a:gd name="T20" fmla="*/ 2 w 90"/>
                <a:gd name="T21" fmla="*/ 58 h 90"/>
                <a:gd name="T22" fmla="*/ 0 w 90"/>
                <a:gd name="T23" fmla="*/ 45 h 90"/>
                <a:gd name="T24" fmla="*/ 2 w 90"/>
                <a:gd name="T25" fmla="*/ 32 h 90"/>
                <a:gd name="T26" fmla="*/ 8 w 90"/>
                <a:gd name="T27" fmla="*/ 21 h 90"/>
                <a:gd name="T28" fmla="*/ 16 w 90"/>
                <a:gd name="T29" fmla="*/ 11 h 90"/>
                <a:gd name="T30" fmla="*/ 28 w 90"/>
                <a:gd name="T31" fmla="*/ 4 h 90"/>
                <a:gd name="T32" fmla="*/ 39 w 90"/>
                <a:gd name="T33" fmla="*/ 0 h 90"/>
                <a:gd name="T34" fmla="*/ 53 w 90"/>
                <a:gd name="T35" fmla="*/ 0 h 90"/>
                <a:gd name="T36" fmla="*/ 64 w 90"/>
                <a:gd name="T37" fmla="*/ 4 h 90"/>
                <a:gd name="T38" fmla="*/ 74 w 90"/>
                <a:gd name="T39" fmla="*/ 11 h 90"/>
                <a:gd name="T40" fmla="*/ 84 w 90"/>
                <a:gd name="T41" fmla="*/ 21 h 90"/>
                <a:gd name="T42" fmla="*/ 88 w 90"/>
                <a:gd name="T43" fmla="*/ 32 h 90"/>
                <a:gd name="T44" fmla="*/ 90 w 90"/>
                <a:gd name="T45" fmla="*/ 45 h 90"/>
                <a:gd name="T46" fmla="*/ 90 w 90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0">
                  <a:moveTo>
                    <a:pt x="90" y="45"/>
                  </a:moveTo>
                  <a:lnTo>
                    <a:pt x="88" y="58"/>
                  </a:lnTo>
                  <a:lnTo>
                    <a:pt x="84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3" y="90"/>
                  </a:lnTo>
                  <a:lnTo>
                    <a:pt x="39" y="90"/>
                  </a:lnTo>
                  <a:lnTo>
                    <a:pt x="28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8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4" y="21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52" name="Freeform 412"/>
            <p:cNvSpPr>
              <a:spLocks/>
            </p:cNvSpPr>
            <p:nvPr/>
          </p:nvSpPr>
          <p:spPr bwMode="auto">
            <a:xfrm>
              <a:off x="5882" y="4204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80 h 91"/>
                <a:gd name="T8" fmla="*/ 62 w 89"/>
                <a:gd name="T9" fmla="*/ 87 h 91"/>
                <a:gd name="T10" fmla="*/ 50 w 89"/>
                <a:gd name="T11" fmla="*/ 91 h 91"/>
                <a:gd name="T12" fmla="*/ 37 w 89"/>
                <a:gd name="T13" fmla="*/ 91 h 91"/>
                <a:gd name="T14" fmla="*/ 25 w 89"/>
                <a:gd name="T15" fmla="*/ 87 h 91"/>
                <a:gd name="T16" fmla="*/ 15 w 89"/>
                <a:gd name="T17" fmla="*/ 80 h 91"/>
                <a:gd name="T18" fmla="*/ 6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3 h 91"/>
                <a:gd name="T26" fmla="*/ 6 w 89"/>
                <a:gd name="T27" fmla="*/ 21 h 91"/>
                <a:gd name="T28" fmla="*/ 15 w 89"/>
                <a:gd name="T29" fmla="*/ 12 h 91"/>
                <a:gd name="T30" fmla="*/ 25 w 89"/>
                <a:gd name="T31" fmla="*/ 4 h 91"/>
                <a:gd name="T32" fmla="*/ 37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3 w 89"/>
                <a:gd name="T39" fmla="*/ 12 h 91"/>
                <a:gd name="T40" fmla="*/ 81 w 89"/>
                <a:gd name="T41" fmla="*/ 21 h 91"/>
                <a:gd name="T42" fmla="*/ 87 w 89"/>
                <a:gd name="T43" fmla="*/ 33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5" y="80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6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53" name="Freeform 413"/>
            <p:cNvSpPr>
              <a:spLocks/>
            </p:cNvSpPr>
            <p:nvPr/>
          </p:nvSpPr>
          <p:spPr bwMode="auto">
            <a:xfrm>
              <a:off x="6114" y="4204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1 w 89"/>
                <a:gd name="T5" fmla="*/ 70 h 91"/>
                <a:gd name="T6" fmla="*/ 74 w 89"/>
                <a:gd name="T7" fmla="*/ 80 h 91"/>
                <a:gd name="T8" fmla="*/ 62 w 89"/>
                <a:gd name="T9" fmla="*/ 87 h 91"/>
                <a:gd name="T10" fmla="*/ 50 w 89"/>
                <a:gd name="T11" fmla="*/ 91 h 91"/>
                <a:gd name="T12" fmla="*/ 39 w 89"/>
                <a:gd name="T13" fmla="*/ 91 h 91"/>
                <a:gd name="T14" fmla="*/ 25 w 89"/>
                <a:gd name="T15" fmla="*/ 87 h 91"/>
                <a:gd name="T16" fmla="*/ 16 w 89"/>
                <a:gd name="T17" fmla="*/ 80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3 h 91"/>
                <a:gd name="T26" fmla="*/ 8 w 89"/>
                <a:gd name="T27" fmla="*/ 21 h 91"/>
                <a:gd name="T28" fmla="*/ 16 w 89"/>
                <a:gd name="T29" fmla="*/ 12 h 91"/>
                <a:gd name="T30" fmla="*/ 25 w 89"/>
                <a:gd name="T31" fmla="*/ 4 h 91"/>
                <a:gd name="T32" fmla="*/ 39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4 w 89"/>
                <a:gd name="T39" fmla="*/ 12 h 91"/>
                <a:gd name="T40" fmla="*/ 81 w 89"/>
                <a:gd name="T41" fmla="*/ 21 h 91"/>
                <a:gd name="T42" fmla="*/ 87 w 89"/>
                <a:gd name="T43" fmla="*/ 33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4" y="80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9" y="91"/>
                  </a:lnTo>
                  <a:lnTo>
                    <a:pt x="25" y="87"/>
                  </a:lnTo>
                  <a:lnTo>
                    <a:pt x="16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1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54" name="Freeform 414"/>
            <p:cNvSpPr>
              <a:spLocks/>
            </p:cNvSpPr>
            <p:nvPr/>
          </p:nvSpPr>
          <p:spPr bwMode="auto">
            <a:xfrm>
              <a:off x="6207" y="4295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2 w 89"/>
                <a:gd name="T5" fmla="*/ 70 h 91"/>
                <a:gd name="T6" fmla="*/ 74 w 89"/>
                <a:gd name="T7" fmla="*/ 80 h 91"/>
                <a:gd name="T8" fmla="*/ 62 w 89"/>
                <a:gd name="T9" fmla="*/ 87 h 91"/>
                <a:gd name="T10" fmla="*/ 51 w 89"/>
                <a:gd name="T11" fmla="*/ 91 h 91"/>
                <a:gd name="T12" fmla="*/ 37 w 89"/>
                <a:gd name="T13" fmla="*/ 91 h 91"/>
                <a:gd name="T14" fmla="*/ 25 w 89"/>
                <a:gd name="T15" fmla="*/ 87 h 91"/>
                <a:gd name="T16" fmla="*/ 16 w 89"/>
                <a:gd name="T17" fmla="*/ 80 h 91"/>
                <a:gd name="T18" fmla="*/ 6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3 h 91"/>
                <a:gd name="T26" fmla="*/ 6 w 89"/>
                <a:gd name="T27" fmla="*/ 21 h 91"/>
                <a:gd name="T28" fmla="*/ 16 w 89"/>
                <a:gd name="T29" fmla="*/ 12 h 91"/>
                <a:gd name="T30" fmla="*/ 25 w 89"/>
                <a:gd name="T31" fmla="*/ 4 h 91"/>
                <a:gd name="T32" fmla="*/ 37 w 89"/>
                <a:gd name="T33" fmla="*/ 0 h 91"/>
                <a:gd name="T34" fmla="*/ 51 w 89"/>
                <a:gd name="T35" fmla="*/ 0 h 91"/>
                <a:gd name="T36" fmla="*/ 62 w 89"/>
                <a:gd name="T37" fmla="*/ 4 h 91"/>
                <a:gd name="T38" fmla="*/ 74 w 89"/>
                <a:gd name="T39" fmla="*/ 12 h 91"/>
                <a:gd name="T40" fmla="*/ 82 w 89"/>
                <a:gd name="T41" fmla="*/ 21 h 91"/>
                <a:gd name="T42" fmla="*/ 87 w 89"/>
                <a:gd name="T43" fmla="*/ 33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6" y="80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6" y="21"/>
                  </a:lnTo>
                  <a:lnTo>
                    <a:pt x="16" y="12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55" name="Freeform 415"/>
            <p:cNvSpPr>
              <a:spLocks/>
            </p:cNvSpPr>
            <p:nvPr/>
          </p:nvSpPr>
          <p:spPr bwMode="auto">
            <a:xfrm>
              <a:off x="5649" y="4701"/>
              <a:ext cx="0" cy="340"/>
            </a:xfrm>
            <a:custGeom>
              <a:avLst/>
              <a:gdLst>
                <a:gd name="T0" fmla="*/ 90 w 90"/>
                <a:gd name="T1" fmla="*/ 45 h 91"/>
                <a:gd name="T2" fmla="*/ 88 w 90"/>
                <a:gd name="T3" fmla="*/ 59 h 91"/>
                <a:gd name="T4" fmla="*/ 84 w 90"/>
                <a:gd name="T5" fmla="*/ 70 h 91"/>
                <a:gd name="T6" fmla="*/ 74 w 90"/>
                <a:gd name="T7" fmla="*/ 79 h 91"/>
                <a:gd name="T8" fmla="*/ 64 w 90"/>
                <a:gd name="T9" fmla="*/ 87 h 91"/>
                <a:gd name="T10" fmla="*/ 53 w 90"/>
                <a:gd name="T11" fmla="*/ 91 h 91"/>
                <a:gd name="T12" fmla="*/ 39 w 90"/>
                <a:gd name="T13" fmla="*/ 91 h 91"/>
                <a:gd name="T14" fmla="*/ 28 w 90"/>
                <a:gd name="T15" fmla="*/ 87 h 91"/>
                <a:gd name="T16" fmla="*/ 16 w 90"/>
                <a:gd name="T17" fmla="*/ 79 h 91"/>
                <a:gd name="T18" fmla="*/ 8 w 90"/>
                <a:gd name="T19" fmla="*/ 70 h 91"/>
                <a:gd name="T20" fmla="*/ 2 w 90"/>
                <a:gd name="T21" fmla="*/ 59 h 91"/>
                <a:gd name="T22" fmla="*/ 0 w 90"/>
                <a:gd name="T23" fmla="*/ 45 h 91"/>
                <a:gd name="T24" fmla="*/ 2 w 90"/>
                <a:gd name="T25" fmla="*/ 32 h 91"/>
                <a:gd name="T26" fmla="*/ 8 w 90"/>
                <a:gd name="T27" fmla="*/ 21 h 91"/>
                <a:gd name="T28" fmla="*/ 16 w 90"/>
                <a:gd name="T29" fmla="*/ 11 h 91"/>
                <a:gd name="T30" fmla="*/ 28 w 90"/>
                <a:gd name="T31" fmla="*/ 4 h 91"/>
                <a:gd name="T32" fmla="*/ 39 w 90"/>
                <a:gd name="T33" fmla="*/ 0 h 91"/>
                <a:gd name="T34" fmla="*/ 53 w 90"/>
                <a:gd name="T35" fmla="*/ 0 h 91"/>
                <a:gd name="T36" fmla="*/ 64 w 90"/>
                <a:gd name="T37" fmla="*/ 4 h 91"/>
                <a:gd name="T38" fmla="*/ 74 w 90"/>
                <a:gd name="T39" fmla="*/ 11 h 91"/>
                <a:gd name="T40" fmla="*/ 84 w 90"/>
                <a:gd name="T41" fmla="*/ 21 h 91"/>
                <a:gd name="T42" fmla="*/ 88 w 90"/>
                <a:gd name="T43" fmla="*/ 32 h 91"/>
                <a:gd name="T44" fmla="*/ 90 w 90"/>
                <a:gd name="T45" fmla="*/ 45 h 91"/>
                <a:gd name="T46" fmla="*/ 90 w 90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1">
                  <a:moveTo>
                    <a:pt x="90" y="45"/>
                  </a:moveTo>
                  <a:lnTo>
                    <a:pt x="88" y="59"/>
                  </a:lnTo>
                  <a:lnTo>
                    <a:pt x="84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3" y="91"/>
                  </a:lnTo>
                  <a:lnTo>
                    <a:pt x="39" y="91"/>
                  </a:lnTo>
                  <a:lnTo>
                    <a:pt x="28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8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4" y="21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56" name="Freeform 416"/>
            <p:cNvSpPr>
              <a:spLocks/>
            </p:cNvSpPr>
            <p:nvPr/>
          </p:nvSpPr>
          <p:spPr bwMode="auto">
            <a:xfrm>
              <a:off x="5742" y="4430"/>
              <a:ext cx="0" cy="340"/>
            </a:xfrm>
            <a:custGeom>
              <a:avLst/>
              <a:gdLst>
                <a:gd name="T0" fmla="*/ 89 w 89"/>
                <a:gd name="T1" fmla="*/ 45 h 89"/>
                <a:gd name="T2" fmla="*/ 87 w 89"/>
                <a:gd name="T3" fmla="*/ 57 h 89"/>
                <a:gd name="T4" fmla="*/ 81 w 89"/>
                <a:gd name="T5" fmla="*/ 70 h 89"/>
                <a:gd name="T6" fmla="*/ 73 w 89"/>
                <a:gd name="T7" fmla="*/ 79 h 89"/>
                <a:gd name="T8" fmla="*/ 64 w 89"/>
                <a:gd name="T9" fmla="*/ 85 h 89"/>
                <a:gd name="T10" fmla="*/ 50 w 89"/>
                <a:gd name="T11" fmla="*/ 89 h 89"/>
                <a:gd name="T12" fmla="*/ 38 w 89"/>
                <a:gd name="T13" fmla="*/ 89 h 89"/>
                <a:gd name="T14" fmla="*/ 25 w 89"/>
                <a:gd name="T15" fmla="*/ 85 h 89"/>
                <a:gd name="T16" fmla="*/ 15 w 89"/>
                <a:gd name="T17" fmla="*/ 79 h 89"/>
                <a:gd name="T18" fmla="*/ 7 w 89"/>
                <a:gd name="T19" fmla="*/ 70 h 89"/>
                <a:gd name="T20" fmla="*/ 2 w 89"/>
                <a:gd name="T21" fmla="*/ 57 h 89"/>
                <a:gd name="T22" fmla="*/ 0 w 89"/>
                <a:gd name="T23" fmla="*/ 45 h 89"/>
                <a:gd name="T24" fmla="*/ 2 w 89"/>
                <a:gd name="T25" fmla="*/ 32 h 89"/>
                <a:gd name="T26" fmla="*/ 7 w 89"/>
                <a:gd name="T27" fmla="*/ 21 h 89"/>
                <a:gd name="T28" fmla="*/ 15 w 89"/>
                <a:gd name="T29" fmla="*/ 11 h 89"/>
                <a:gd name="T30" fmla="*/ 25 w 89"/>
                <a:gd name="T31" fmla="*/ 4 h 89"/>
                <a:gd name="T32" fmla="*/ 38 w 89"/>
                <a:gd name="T33" fmla="*/ 0 h 89"/>
                <a:gd name="T34" fmla="*/ 50 w 89"/>
                <a:gd name="T35" fmla="*/ 0 h 89"/>
                <a:gd name="T36" fmla="*/ 64 w 89"/>
                <a:gd name="T37" fmla="*/ 4 h 89"/>
                <a:gd name="T38" fmla="*/ 73 w 89"/>
                <a:gd name="T39" fmla="*/ 11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5 h 89"/>
                <a:gd name="T46" fmla="*/ 89 w 89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5"/>
                  </a:moveTo>
                  <a:lnTo>
                    <a:pt x="87" y="57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4" y="85"/>
                  </a:lnTo>
                  <a:lnTo>
                    <a:pt x="50" y="89"/>
                  </a:lnTo>
                  <a:lnTo>
                    <a:pt x="38" y="89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7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3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57" name="Freeform 417"/>
            <p:cNvSpPr>
              <a:spLocks/>
            </p:cNvSpPr>
            <p:nvPr/>
          </p:nvSpPr>
          <p:spPr bwMode="auto">
            <a:xfrm>
              <a:off x="5928" y="4656"/>
              <a:ext cx="0" cy="340"/>
            </a:xfrm>
            <a:custGeom>
              <a:avLst/>
              <a:gdLst>
                <a:gd name="T0" fmla="*/ 87 w 87"/>
                <a:gd name="T1" fmla="*/ 45 h 90"/>
                <a:gd name="T2" fmla="*/ 85 w 87"/>
                <a:gd name="T3" fmla="*/ 58 h 90"/>
                <a:gd name="T4" fmla="*/ 81 w 87"/>
                <a:gd name="T5" fmla="*/ 69 h 90"/>
                <a:gd name="T6" fmla="*/ 72 w 87"/>
                <a:gd name="T7" fmla="*/ 79 h 90"/>
                <a:gd name="T8" fmla="*/ 62 w 87"/>
                <a:gd name="T9" fmla="*/ 86 h 90"/>
                <a:gd name="T10" fmla="*/ 50 w 87"/>
                <a:gd name="T11" fmla="*/ 90 h 90"/>
                <a:gd name="T12" fmla="*/ 37 w 87"/>
                <a:gd name="T13" fmla="*/ 90 h 90"/>
                <a:gd name="T14" fmla="*/ 25 w 87"/>
                <a:gd name="T15" fmla="*/ 86 h 90"/>
                <a:gd name="T16" fmla="*/ 13 w 87"/>
                <a:gd name="T17" fmla="*/ 79 h 90"/>
                <a:gd name="T18" fmla="*/ 6 w 87"/>
                <a:gd name="T19" fmla="*/ 69 h 90"/>
                <a:gd name="T20" fmla="*/ 0 w 87"/>
                <a:gd name="T21" fmla="*/ 58 h 90"/>
                <a:gd name="T22" fmla="*/ 0 w 87"/>
                <a:gd name="T23" fmla="*/ 45 h 90"/>
                <a:gd name="T24" fmla="*/ 0 w 87"/>
                <a:gd name="T25" fmla="*/ 32 h 90"/>
                <a:gd name="T26" fmla="*/ 6 w 87"/>
                <a:gd name="T27" fmla="*/ 20 h 90"/>
                <a:gd name="T28" fmla="*/ 13 w 87"/>
                <a:gd name="T29" fmla="*/ 11 h 90"/>
                <a:gd name="T30" fmla="*/ 25 w 87"/>
                <a:gd name="T31" fmla="*/ 3 h 90"/>
                <a:gd name="T32" fmla="*/ 37 w 87"/>
                <a:gd name="T33" fmla="*/ 0 h 90"/>
                <a:gd name="T34" fmla="*/ 50 w 87"/>
                <a:gd name="T35" fmla="*/ 0 h 90"/>
                <a:gd name="T36" fmla="*/ 62 w 87"/>
                <a:gd name="T37" fmla="*/ 3 h 90"/>
                <a:gd name="T38" fmla="*/ 72 w 87"/>
                <a:gd name="T39" fmla="*/ 11 h 90"/>
                <a:gd name="T40" fmla="*/ 81 w 87"/>
                <a:gd name="T41" fmla="*/ 20 h 90"/>
                <a:gd name="T42" fmla="*/ 85 w 87"/>
                <a:gd name="T43" fmla="*/ 32 h 90"/>
                <a:gd name="T44" fmla="*/ 87 w 87"/>
                <a:gd name="T45" fmla="*/ 45 h 90"/>
                <a:gd name="T46" fmla="*/ 87 w 87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90">
                  <a:moveTo>
                    <a:pt x="87" y="45"/>
                  </a:moveTo>
                  <a:lnTo>
                    <a:pt x="85" y="58"/>
                  </a:lnTo>
                  <a:lnTo>
                    <a:pt x="81" y="69"/>
                  </a:lnTo>
                  <a:lnTo>
                    <a:pt x="72" y="79"/>
                  </a:lnTo>
                  <a:lnTo>
                    <a:pt x="62" y="86"/>
                  </a:lnTo>
                  <a:lnTo>
                    <a:pt x="50" y="90"/>
                  </a:lnTo>
                  <a:lnTo>
                    <a:pt x="37" y="90"/>
                  </a:lnTo>
                  <a:lnTo>
                    <a:pt x="25" y="86"/>
                  </a:lnTo>
                  <a:lnTo>
                    <a:pt x="13" y="79"/>
                  </a:lnTo>
                  <a:lnTo>
                    <a:pt x="6" y="69"/>
                  </a:lnTo>
                  <a:lnTo>
                    <a:pt x="0" y="58"/>
                  </a:lnTo>
                  <a:lnTo>
                    <a:pt x="0" y="45"/>
                  </a:lnTo>
                  <a:lnTo>
                    <a:pt x="0" y="32"/>
                  </a:lnTo>
                  <a:lnTo>
                    <a:pt x="6" y="20"/>
                  </a:lnTo>
                  <a:lnTo>
                    <a:pt x="13" y="11"/>
                  </a:lnTo>
                  <a:lnTo>
                    <a:pt x="25" y="3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2" y="11"/>
                  </a:lnTo>
                  <a:lnTo>
                    <a:pt x="81" y="20"/>
                  </a:lnTo>
                  <a:lnTo>
                    <a:pt x="85" y="32"/>
                  </a:lnTo>
                  <a:lnTo>
                    <a:pt x="87" y="45"/>
                  </a:lnTo>
                  <a:lnTo>
                    <a:pt x="87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58" name="Freeform 418"/>
            <p:cNvSpPr>
              <a:spLocks/>
            </p:cNvSpPr>
            <p:nvPr/>
          </p:nvSpPr>
          <p:spPr bwMode="auto">
            <a:xfrm>
              <a:off x="6114" y="4656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69 h 90"/>
                <a:gd name="T6" fmla="*/ 74 w 89"/>
                <a:gd name="T7" fmla="*/ 79 h 90"/>
                <a:gd name="T8" fmla="*/ 62 w 89"/>
                <a:gd name="T9" fmla="*/ 86 h 90"/>
                <a:gd name="T10" fmla="*/ 50 w 89"/>
                <a:gd name="T11" fmla="*/ 90 h 90"/>
                <a:gd name="T12" fmla="*/ 39 w 89"/>
                <a:gd name="T13" fmla="*/ 90 h 90"/>
                <a:gd name="T14" fmla="*/ 25 w 89"/>
                <a:gd name="T15" fmla="*/ 86 h 90"/>
                <a:gd name="T16" fmla="*/ 16 w 89"/>
                <a:gd name="T17" fmla="*/ 79 h 90"/>
                <a:gd name="T18" fmla="*/ 8 w 89"/>
                <a:gd name="T19" fmla="*/ 69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0 h 90"/>
                <a:gd name="T28" fmla="*/ 16 w 89"/>
                <a:gd name="T29" fmla="*/ 11 h 90"/>
                <a:gd name="T30" fmla="*/ 25 w 89"/>
                <a:gd name="T31" fmla="*/ 3 h 90"/>
                <a:gd name="T32" fmla="*/ 39 w 89"/>
                <a:gd name="T33" fmla="*/ 0 h 90"/>
                <a:gd name="T34" fmla="*/ 50 w 89"/>
                <a:gd name="T35" fmla="*/ 0 h 90"/>
                <a:gd name="T36" fmla="*/ 62 w 89"/>
                <a:gd name="T37" fmla="*/ 3 h 90"/>
                <a:gd name="T38" fmla="*/ 74 w 89"/>
                <a:gd name="T39" fmla="*/ 11 h 90"/>
                <a:gd name="T40" fmla="*/ 81 w 89"/>
                <a:gd name="T41" fmla="*/ 20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69"/>
                  </a:lnTo>
                  <a:lnTo>
                    <a:pt x="74" y="79"/>
                  </a:lnTo>
                  <a:lnTo>
                    <a:pt x="62" y="86"/>
                  </a:lnTo>
                  <a:lnTo>
                    <a:pt x="50" y="90"/>
                  </a:lnTo>
                  <a:lnTo>
                    <a:pt x="39" y="90"/>
                  </a:lnTo>
                  <a:lnTo>
                    <a:pt x="25" y="86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5" y="3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4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59" name="Freeform 419"/>
            <p:cNvSpPr>
              <a:spLocks/>
            </p:cNvSpPr>
            <p:nvPr/>
          </p:nvSpPr>
          <p:spPr bwMode="auto">
            <a:xfrm>
              <a:off x="6253" y="4204"/>
              <a:ext cx="0" cy="340"/>
            </a:xfrm>
            <a:custGeom>
              <a:avLst/>
              <a:gdLst>
                <a:gd name="T0" fmla="*/ 87 w 87"/>
                <a:gd name="T1" fmla="*/ 46 h 91"/>
                <a:gd name="T2" fmla="*/ 87 w 87"/>
                <a:gd name="T3" fmla="*/ 59 h 91"/>
                <a:gd name="T4" fmla="*/ 82 w 87"/>
                <a:gd name="T5" fmla="*/ 70 h 91"/>
                <a:gd name="T6" fmla="*/ 74 w 87"/>
                <a:gd name="T7" fmla="*/ 80 h 91"/>
                <a:gd name="T8" fmla="*/ 62 w 87"/>
                <a:gd name="T9" fmla="*/ 87 h 91"/>
                <a:gd name="T10" fmla="*/ 51 w 87"/>
                <a:gd name="T11" fmla="*/ 91 h 91"/>
                <a:gd name="T12" fmla="*/ 37 w 87"/>
                <a:gd name="T13" fmla="*/ 91 h 91"/>
                <a:gd name="T14" fmla="*/ 25 w 87"/>
                <a:gd name="T15" fmla="*/ 87 h 91"/>
                <a:gd name="T16" fmla="*/ 16 w 87"/>
                <a:gd name="T17" fmla="*/ 80 h 91"/>
                <a:gd name="T18" fmla="*/ 6 w 87"/>
                <a:gd name="T19" fmla="*/ 70 h 91"/>
                <a:gd name="T20" fmla="*/ 2 w 87"/>
                <a:gd name="T21" fmla="*/ 59 h 91"/>
                <a:gd name="T22" fmla="*/ 0 w 87"/>
                <a:gd name="T23" fmla="*/ 46 h 91"/>
                <a:gd name="T24" fmla="*/ 2 w 87"/>
                <a:gd name="T25" fmla="*/ 33 h 91"/>
                <a:gd name="T26" fmla="*/ 6 w 87"/>
                <a:gd name="T27" fmla="*/ 21 h 91"/>
                <a:gd name="T28" fmla="*/ 16 w 87"/>
                <a:gd name="T29" fmla="*/ 12 h 91"/>
                <a:gd name="T30" fmla="*/ 25 w 87"/>
                <a:gd name="T31" fmla="*/ 4 h 91"/>
                <a:gd name="T32" fmla="*/ 37 w 87"/>
                <a:gd name="T33" fmla="*/ 0 h 91"/>
                <a:gd name="T34" fmla="*/ 51 w 87"/>
                <a:gd name="T35" fmla="*/ 0 h 91"/>
                <a:gd name="T36" fmla="*/ 62 w 87"/>
                <a:gd name="T37" fmla="*/ 4 h 91"/>
                <a:gd name="T38" fmla="*/ 74 w 87"/>
                <a:gd name="T39" fmla="*/ 12 h 91"/>
                <a:gd name="T40" fmla="*/ 82 w 87"/>
                <a:gd name="T41" fmla="*/ 21 h 91"/>
                <a:gd name="T42" fmla="*/ 87 w 87"/>
                <a:gd name="T43" fmla="*/ 33 h 91"/>
                <a:gd name="T44" fmla="*/ 87 w 87"/>
                <a:gd name="T45" fmla="*/ 46 h 91"/>
                <a:gd name="T46" fmla="*/ 87 w 87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91">
                  <a:moveTo>
                    <a:pt x="87" y="46"/>
                  </a:moveTo>
                  <a:lnTo>
                    <a:pt x="87" y="59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6" y="80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6" y="21"/>
                  </a:lnTo>
                  <a:lnTo>
                    <a:pt x="16" y="12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3"/>
                  </a:lnTo>
                  <a:lnTo>
                    <a:pt x="87" y="46"/>
                  </a:lnTo>
                  <a:lnTo>
                    <a:pt x="87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60" name="Freeform 420"/>
            <p:cNvSpPr>
              <a:spLocks/>
            </p:cNvSpPr>
            <p:nvPr/>
          </p:nvSpPr>
          <p:spPr bwMode="auto">
            <a:xfrm>
              <a:off x="5835" y="4521"/>
              <a:ext cx="0" cy="340"/>
            </a:xfrm>
            <a:custGeom>
              <a:avLst/>
              <a:gdLst>
                <a:gd name="T0" fmla="*/ 89 w 89"/>
                <a:gd name="T1" fmla="*/ 43 h 89"/>
                <a:gd name="T2" fmla="*/ 87 w 89"/>
                <a:gd name="T3" fmla="*/ 57 h 89"/>
                <a:gd name="T4" fmla="*/ 81 w 89"/>
                <a:gd name="T5" fmla="*/ 68 h 89"/>
                <a:gd name="T6" fmla="*/ 73 w 89"/>
                <a:gd name="T7" fmla="*/ 79 h 89"/>
                <a:gd name="T8" fmla="*/ 62 w 89"/>
                <a:gd name="T9" fmla="*/ 85 h 89"/>
                <a:gd name="T10" fmla="*/ 50 w 89"/>
                <a:gd name="T11" fmla="*/ 89 h 89"/>
                <a:gd name="T12" fmla="*/ 37 w 89"/>
                <a:gd name="T13" fmla="*/ 89 h 89"/>
                <a:gd name="T14" fmla="*/ 25 w 89"/>
                <a:gd name="T15" fmla="*/ 85 h 89"/>
                <a:gd name="T16" fmla="*/ 15 w 89"/>
                <a:gd name="T17" fmla="*/ 79 h 89"/>
                <a:gd name="T18" fmla="*/ 5 w 89"/>
                <a:gd name="T19" fmla="*/ 68 h 89"/>
                <a:gd name="T20" fmla="*/ 2 w 89"/>
                <a:gd name="T21" fmla="*/ 57 h 89"/>
                <a:gd name="T22" fmla="*/ 0 w 89"/>
                <a:gd name="T23" fmla="*/ 43 h 89"/>
                <a:gd name="T24" fmla="*/ 2 w 89"/>
                <a:gd name="T25" fmla="*/ 32 h 89"/>
                <a:gd name="T26" fmla="*/ 5 w 89"/>
                <a:gd name="T27" fmla="*/ 19 h 89"/>
                <a:gd name="T28" fmla="*/ 15 w 89"/>
                <a:gd name="T29" fmla="*/ 9 h 89"/>
                <a:gd name="T30" fmla="*/ 25 w 89"/>
                <a:gd name="T31" fmla="*/ 4 h 89"/>
                <a:gd name="T32" fmla="*/ 37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3 w 89"/>
                <a:gd name="T39" fmla="*/ 9 h 89"/>
                <a:gd name="T40" fmla="*/ 81 w 89"/>
                <a:gd name="T41" fmla="*/ 19 h 89"/>
                <a:gd name="T42" fmla="*/ 87 w 89"/>
                <a:gd name="T43" fmla="*/ 32 h 89"/>
                <a:gd name="T44" fmla="*/ 89 w 89"/>
                <a:gd name="T45" fmla="*/ 43 h 89"/>
                <a:gd name="T46" fmla="*/ 89 w 89"/>
                <a:gd name="T47" fmla="*/ 43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3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3" y="79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7" y="89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5" y="68"/>
                  </a:lnTo>
                  <a:lnTo>
                    <a:pt x="2" y="57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5" y="19"/>
                  </a:lnTo>
                  <a:lnTo>
                    <a:pt x="15" y="9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9"/>
                  </a:lnTo>
                  <a:lnTo>
                    <a:pt x="81" y="19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61" name="Freeform 421"/>
            <p:cNvSpPr>
              <a:spLocks/>
            </p:cNvSpPr>
            <p:nvPr/>
          </p:nvSpPr>
          <p:spPr bwMode="auto">
            <a:xfrm>
              <a:off x="6345" y="4430"/>
              <a:ext cx="0" cy="340"/>
            </a:xfrm>
            <a:custGeom>
              <a:avLst/>
              <a:gdLst>
                <a:gd name="T0" fmla="*/ 90 w 90"/>
                <a:gd name="T1" fmla="*/ 45 h 89"/>
                <a:gd name="T2" fmla="*/ 88 w 90"/>
                <a:gd name="T3" fmla="*/ 57 h 89"/>
                <a:gd name="T4" fmla="*/ 84 w 90"/>
                <a:gd name="T5" fmla="*/ 70 h 89"/>
                <a:gd name="T6" fmla="*/ 74 w 90"/>
                <a:gd name="T7" fmla="*/ 79 h 89"/>
                <a:gd name="T8" fmla="*/ 64 w 90"/>
                <a:gd name="T9" fmla="*/ 85 h 89"/>
                <a:gd name="T10" fmla="*/ 53 w 90"/>
                <a:gd name="T11" fmla="*/ 89 h 89"/>
                <a:gd name="T12" fmla="*/ 39 w 90"/>
                <a:gd name="T13" fmla="*/ 89 h 89"/>
                <a:gd name="T14" fmla="*/ 28 w 90"/>
                <a:gd name="T15" fmla="*/ 85 h 89"/>
                <a:gd name="T16" fmla="*/ 16 w 90"/>
                <a:gd name="T17" fmla="*/ 79 h 89"/>
                <a:gd name="T18" fmla="*/ 8 w 90"/>
                <a:gd name="T19" fmla="*/ 70 h 89"/>
                <a:gd name="T20" fmla="*/ 2 w 90"/>
                <a:gd name="T21" fmla="*/ 57 h 89"/>
                <a:gd name="T22" fmla="*/ 0 w 90"/>
                <a:gd name="T23" fmla="*/ 45 h 89"/>
                <a:gd name="T24" fmla="*/ 2 w 90"/>
                <a:gd name="T25" fmla="*/ 32 h 89"/>
                <a:gd name="T26" fmla="*/ 8 w 90"/>
                <a:gd name="T27" fmla="*/ 21 h 89"/>
                <a:gd name="T28" fmla="*/ 16 w 90"/>
                <a:gd name="T29" fmla="*/ 11 h 89"/>
                <a:gd name="T30" fmla="*/ 28 w 90"/>
                <a:gd name="T31" fmla="*/ 4 h 89"/>
                <a:gd name="T32" fmla="*/ 39 w 90"/>
                <a:gd name="T33" fmla="*/ 0 h 89"/>
                <a:gd name="T34" fmla="*/ 53 w 90"/>
                <a:gd name="T35" fmla="*/ 0 h 89"/>
                <a:gd name="T36" fmla="*/ 64 w 90"/>
                <a:gd name="T37" fmla="*/ 4 h 89"/>
                <a:gd name="T38" fmla="*/ 74 w 90"/>
                <a:gd name="T39" fmla="*/ 11 h 89"/>
                <a:gd name="T40" fmla="*/ 84 w 90"/>
                <a:gd name="T41" fmla="*/ 21 h 89"/>
                <a:gd name="T42" fmla="*/ 88 w 90"/>
                <a:gd name="T43" fmla="*/ 32 h 89"/>
                <a:gd name="T44" fmla="*/ 90 w 90"/>
                <a:gd name="T45" fmla="*/ 45 h 89"/>
                <a:gd name="T46" fmla="*/ 90 w 90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9">
                  <a:moveTo>
                    <a:pt x="90" y="45"/>
                  </a:moveTo>
                  <a:lnTo>
                    <a:pt x="88" y="57"/>
                  </a:lnTo>
                  <a:lnTo>
                    <a:pt x="84" y="70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3" y="89"/>
                  </a:lnTo>
                  <a:lnTo>
                    <a:pt x="39" y="89"/>
                  </a:lnTo>
                  <a:lnTo>
                    <a:pt x="28" y="85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7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8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4" y="21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62" name="Freeform 422"/>
            <p:cNvSpPr>
              <a:spLocks/>
            </p:cNvSpPr>
            <p:nvPr/>
          </p:nvSpPr>
          <p:spPr bwMode="auto">
            <a:xfrm>
              <a:off x="6299" y="4701"/>
              <a:ext cx="0" cy="340"/>
            </a:xfrm>
            <a:custGeom>
              <a:avLst/>
              <a:gdLst>
                <a:gd name="T0" fmla="*/ 90 w 90"/>
                <a:gd name="T1" fmla="*/ 45 h 91"/>
                <a:gd name="T2" fmla="*/ 88 w 90"/>
                <a:gd name="T3" fmla="*/ 59 h 91"/>
                <a:gd name="T4" fmla="*/ 84 w 90"/>
                <a:gd name="T5" fmla="*/ 70 h 91"/>
                <a:gd name="T6" fmla="*/ 74 w 90"/>
                <a:gd name="T7" fmla="*/ 79 h 91"/>
                <a:gd name="T8" fmla="*/ 64 w 90"/>
                <a:gd name="T9" fmla="*/ 87 h 91"/>
                <a:gd name="T10" fmla="*/ 53 w 90"/>
                <a:gd name="T11" fmla="*/ 91 h 91"/>
                <a:gd name="T12" fmla="*/ 39 w 90"/>
                <a:gd name="T13" fmla="*/ 91 h 91"/>
                <a:gd name="T14" fmla="*/ 27 w 90"/>
                <a:gd name="T15" fmla="*/ 87 h 91"/>
                <a:gd name="T16" fmla="*/ 16 w 90"/>
                <a:gd name="T17" fmla="*/ 79 h 91"/>
                <a:gd name="T18" fmla="*/ 8 w 90"/>
                <a:gd name="T19" fmla="*/ 70 h 91"/>
                <a:gd name="T20" fmla="*/ 2 w 90"/>
                <a:gd name="T21" fmla="*/ 59 h 91"/>
                <a:gd name="T22" fmla="*/ 0 w 90"/>
                <a:gd name="T23" fmla="*/ 45 h 91"/>
                <a:gd name="T24" fmla="*/ 2 w 90"/>
                <a:gd name="T25" fmla="*/ 32 h 91"/>
                <a:gd name="T26" fmla="*/ 8 w 90"/>
                <a:gd name="T27" fmla="*/ 21 h 91"/>
                <a:gd name="T28" fmla="*/ 16 w 90"/>
                <a:gd name="T29" fmla="*/ 11 h 91"/>
                <a:gd name="T30" fmla="*/ 27 w 90"/>
                <a:gd name="T31" fmla="*/ 4 h 91"/>
                <a:gd name="T32" fmla="*/ 39 w 90"/>
                <a:gd name="T33" fmla="*/ 0 h 91"/>
                <a:gd name="T34" fmla="*/ 53 w 90"/>
                <a:gd name="T35" fmla="*/ 0 h 91"/>
                <a:gd name="T36" fmla="*/ 64 w 90"/>
                <a:gd name="T37" fmla="*/ 4 h 91"/>
                <a:gd name="T38" fmla="*/ 74 w 90"/>
                <a:gd name="T39" fmla="*/ 11 h 91"/>
                <a:gd name="T40" fmla="*/ 84 w 90"/>
                <a:gd name="T41" fmla="*/ 21 h 91"/>
                <a:gd name="T42" fmla="*/ 88 w 90"/>
                <a:gd name="T43" fmla="*/ 32 h 91"/>
                <a:gd name="T44" fmla="*/ 90 w 90"/>
                <a:gd name="T45" fmla="*/ 45 h 91"/>
                <a:gd name="T46" fmla="*/ 90 w 90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1">
                  <a:moveTo>
                    <a:pt x="90" y="45"/>
                  </a:moveTo>
                  <a:lnTo>
                    <a:pt x="88" y="59"/>
                  </a:lnTo>
                  <a:lnTo>
                    <a:pt x="84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3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4" y="21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63" name="Freeform 423"/>
            <p:cNvSpPr>
              <a:spLocks/>
            </p:cNvSpPr>
            <p:nvPr/>
          </p:nvSpPr>
          <p:spPr bwMode="auto">
            <a:xfrm>
              <a:off x="5649" y="4566"/>
              <a:ext cx="0" cy="340"/>
            </a:xfrm>
            <a:custGeom>
              <a:avLst/>
              <a:gdLst>
                <a:gd name="T0" fmla="*/ 90 w 90"/>
                <a:gd name="T1" fmla="*/ 43 h 88"/>
                <a:gd name="T2" fmla="*/ 88 w 90"/>
                <a:gd name="T3" fmla="*/ 56 h 88"/>
                <a:gd name="T4" fmla="*/ 84 w 90"/>
                <a:gd name="T5" fmla="*/ 67 h 88"/>
                <a:gd name="T6" fmla="*/ 74 w 90"/>
                <a:gd name="T7" fmla="*/ 77 h 88"/>
                <a:gd name="T8" fmla="*/ 64 w 90"/>
                <a:gd name="T9" fmla="*/ 84 h 88"/>
                <a:gd name="T10" fmla="*/ 53 w 90"/>
                <a:gd name="T11" fmla="*/ 88 h 88"/>
                <a:gd name="T12" fmla="*/ 39 w 90"/>
                <a:gd name="T13" fmla="*/ 88 h 88"/>
                <a:gd name="T14" fmla="*/ 28 w 90"/>
                <a:gd name="T15" fmla="*/ 84 h 88"/>
                <a:gd name="T16" fmla="*/ 16 w 90"/>
                <a:gd name="T17" fmla="*/ 77 h 88"/>
                <a:gd name="T18" fmla="*/ 8 w 90"/>
                <a:gd name="T19" fmla="*/ 67 h 88"/>
                <a:gd name="T20" fmla="*/ 2 w 90"/>
                <a:gd name="T21" fmla="*/ 56 h 88"/>
                <a:gd name="T22" fmla="*/ 0 w 90"/>
                <a:gd name="T23" fmla="*/ 43 h 88"/>
                <a:gd name="T24" fmla="*/ 2 w 90"/>
                <a:gd name="T25" fmla="*/ 32 h 88"/>
                <a:gd name="T26" fmla="*/ 8 w 90"/>
                <a:gd name="T27" fmla="*/ 18 h 88"/>
                <a:gd name="T28" fmla="*/ 16 w 90"/>
                <a:gd name="T29" fmla="*/ 9 h 88"/>
                <a:gd name="T30" fmla="*/ 28 w 90"/>
                <a:gd name="T31" fmla="*/ 3 h 88"/>
                <a:gd name="T32" fmla="*/ 39 w 90"/>
                <a:gd name="T33" fmla="*/ 0 h 88"/>
                <a:gd name="T34" fmla="*/ 53 w 90"/>
                <a:gd name="T35" fmla="*/ 0 h 88"/>
                <a:gd name="T36" fmla="*/ 64 w 90"/>
                <a:gd name="T37" fmla="*/ 3 h 88"/>
                <a:gd name="T38" fmla="*/ 74 w 90"/>
                <a:gd name="T39" fmla="*/ 9 h 88"/>
                <a:gd name="T40" fmla="*/ 84 w 90"/>
                <a:gd name="T41" fmla="*/ 18 h 88"/>
                <a:gd name="T42" fmla="*/ 88 w 90"/>
                <a:gd name="T43" fmla="*/ 32 h 88"/>
                <a:gd name="T44" fmla="*/ 90 w 90"/>
                <a:gd name="T45" fmla="*/ 43 h 88"/>
                <a:gd name="T46" fmla="*/ 90 w 90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8">
                  <a:moveTo>
                    <a:pt x="90" y="43"/>
                  </a:moveTo>
                  <a:lnTo>
                    <a:pt x="88" y="56"/>
                  </a:lnTo>
                  <a:lnTo>
                    <a:pt x="84" y="67"/>
                  </a:lnTo>
                  <a:lnTo>
                    <a:pt x="74" y="77"/>
                  </a:lnTo>
                  <a:lnTo>
                    <a:pt x="64" y="84"/>
                  </a:lnTo>
                  <a:lnTo>
                    <a:pt x="53" y="88"/>
                  </a:lnTo>
                  <a:lnTo>
                    <a:pt x="39" y="88"/>
                  </a:lnTo>
                  <a:lnTo>
                    <a:pt x="28" y="84"/>
                  </a:lnTo>
                  <a:lnTo>
                    <a:pt x="16" y="77"/>
                  </a:lnTo>
                  <a:lnTo>
                    <a:pt x="8" y="67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18"/>
                  </a:lnTo>
                  <a:lnTo>
                    <a:pt x="16" y="9"/>
                  </a:lnTo>
                  <a:lnTo>
                    <a:pt x="28" y="3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3"/>
                  </a:lnTo>
                  <a:lnTo>
                    <a:pt x="74" y="9"/>
                  </a:lnTo>
                  <a:lnTo>
                    <a:pt x="84" y="18"/>
                  </a:lnTo>
                  <a:lnTo>
                    <a:pt x="88" y="32"/>
                  </a:lnTo>
                  <a:lnTo>
                    <a:pt x="90" y="43"/>
                  </a:lnTo>
                  <a:lnTo>
                    <a:pt x="90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64" name="Freeform 424"/>
            <p:cNvSpPr>
              <a:spLocks/>
            </p:cNvSpPr>
            <p:nvPr/>
          </p:nvSpPr>
          <p:spPr bwMode="auto">
            <a:xfrm>
              <a:off x="6020" y="4701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1 w 89"/>
                <a:gd name="T5" fmla="*/ 70 h 91"/>
                <a:gd name="T6" fmla="*/ 74 w 89"/>
                <a:gd name="T7" fmla="*/ 79 h 91"/>
                <a:gd name="T8" fmla="*/ 64 w 89"/>
                <a:gd name="T9" fmla="*/ 87 h 91"/>
                <a:gd name="T10" fmla="*/ 50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5 w 89"/>
                <a:gd name="T17" fmla="*/ 79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8 w 89"/>
                <a:gd name="T27" fmla="*/ 21 h 91"/>
                <a:gd name="T28" fmla="*/ 15 w 89"/>
                <a:gd name="T29" fmla="*/ 11 h 91"/>
                <a:gd name="T30" fmla="*/ 27 w 89"/>
                <a:gd name="T31" fmla="*/ 4 h 91"/>
                <a:gd name="T32" fmla="*/ 39 w 89"/>
                <a:gd name="T33" fmla="*/ 0 h 91"/>
                <a:gd name="T34" fmla="*/ 50 w 89"/>
                <a:gd name="T35" fmla="*/ 0 h 91"/>
                <a:gd name="T36" fmla="*/ 64 w 89"/>
                <a:gd name="T37" fmla="*/ 4 h 91"/>
                <a:gd name="T38" fmla="*/ 74 w 89"/>
                <a:gd name="T39" fmla="*/ 11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0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65" name="Freeform 425"/>
            <p:cNvSpPr>
              <a:spLocks/>
            </p:cNvSpPr>
            <p:nvPr/>
          </p:nvSpPr>
          <p:spPr bwMode="auto">
            <a:xfrm>
              <a:off x="6067" y="4566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1 w 89"/>
                <a:gd name="T5" fmla="*/ 67 h 88"/>
                <a:gd name="T6" fmla="*/ 74 w 89"/>
                <a:gd name="T7" fmla="*/ 77 h 88"/>
                <a:gd name="T8" fmla="*/ 64 w 89"/>
                <a:gd name="T9" fmla="*/ 84 h 88"/>
                <a:gd name="T10" fmla="*/ 50 w 89"/>
                <a:gd name="T11" fmla="*/ 88 h 88"/>
                <a:gd name="T12" fmla="*/ 39 w 89"/>
                <a:gd name="T13" fmla="*/ 88 h 88"/>
                <a:gd name="T14" fmla="*/ 27 w 89"/>
                <a:gd name="T15" fmla="*/ 84 h 88"/>
                <a:gd name="T16" fmla="*/ 16 w 89"/>
                <a:gd name="T17" fmla="*/ 77 h 88"/>
                <a:gd name="T18" fmla="*/ 8 w 89"/>
                <a:gd name="T19" fmla="*/ 67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8 w 89"/>
                <a:gd name="T27" fmla="*/ 18 h 88"/>
                <a:gd name="T28" fmla="*/ 16 w 89"/>
                <a:gd name="T29" fmla="*/ 9 h 88"/>
                <a:gd name="T30" fmla="*/ 27 w 89"/>
                <a:gd name="T31" fmla="*/ 3 h 88"/>
                <a:gd name="T32" fmla="*/ 39 w 89"/>
                <a:gd name="T33" fmla="*/ 0 h 88"/>
                <a:gd name="T34" fmla="*/ 50 w 89"/>
                <a:gd name="T35" fmla="*/ 0 h 88"/>
                <a:gd name="T36" fmla="*/ 64 w 89"/>
                <a:gd name="T37" fmla="*/ 3 h 88"/>
                <a:gd name="T38" fmla="*/ 74 w 89"/>
                <a:gd name="T39" fmla="*/ 9 h 88"/>
                <a:gd name="T40" fmla="*/ 81 w 89"/>
                <a:gd name="T41" fmla="*/ 18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1" y="67"/>
                  </a:lnTo>
                  <a:lnTo>
                    <a:pt x="74" y="77"/>
                  </a:lnTo>
                  <a:lnTo>
                    <a:pt x="64" y="84"/>
                  </a:lnTo>
                  <a:lnTo>
                    <a:pt x="50" y="88"/>
                  </a:lnTo>
                  <a:lnTo>
                    <a:pt x="39" y="88"/>
                  </a:lnTo>
                  <a:lnTo>
                    <a:pt x="27" y="84"/>
                  </a:lnTo>
                  <a:lnTo>
                    <a:pt x="16" y="77"/>
                  </a:lnTo>
                  <a:lnTo>
                    <a:pt x="8" y="67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18"/>
                  </a:lnTo>
                  <a:lnTo>
                    <a:pt x="16" y="9"/>
                  </a:lnTo>
                  <a:lnTo>
                    <a:pt x="27" y="3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3"/>
                  </a:lnTo>
                  <a:lnTo>
                    <a:pt x="74" y="9"/>
                  </a:lnTo>
                  <a:lnTo>
                    <a:pt x="81" y="18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66" name="Freeform 426"/>
            <p:cNvSpPr>
              <a:spLocks/>
            </p:cNvSpPr>
            <p:nvPr/>
          </p:nvSpPr>
          <p:spPr bwMode="auto">
            <a:xfrm>
              <a:off x="5789" y="4249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70 h 90"/>
                <a:gd name="T6" fmla="*/ 73 w 89"/>
                <a:gd name="T7" fmla="*/ 79 h 90"/>
                <a:gd name="T8" fmla="*/ 62 w 89"/>
                <a:gd name="T9" fmla="*/ 87 h 90"/>
                <a:gd name="T10" fmla="*/ 50 w 89"/>
                <a:gd name="T11" fmla="*/ 90 h 90"/>
                <a:gd name="T12" fmla="*/ 38 w 89"/>
                <a:gd name="T13" fmla="*/ 90 h 90"/>
                <a:gd name="T14" fmla="*/ 25 w 89"/>
                <a:gd name="T15" fmla="*/ 87 h 90"/>
                <a:gd name="T16" fmla="*/ 15 w 89"/>
                <a:gd name="T17" fmla="*/ 79 h 90"/>
                <a:gd name="T18" fmla="*/ 7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7 w 89"/>
                <a:gd name="T27" fmla="*/ 21 h 90"/>
                <a:gd name="T28" fmla="*/ 15 w 89"/>
                <a:gd name="T29" fmla="*/ 11 h 90"/>
                <a:gd name="T30" fmla="*/ 25 w 89"/>
                <a:gd name="T31" fmla="*/ 4 h 90"/>
                <a:gd name="T32" fmla="*/ 38 w 89"/>
                <a:gd name="T33" fmla="*/ 0 h 90"/>
                <a:gd name="T34" fmla="*/ 50 w 89"/>
                <a:gd name="T35" fmla="*/ 0 h 90"/>
                <a:gd name="T36" fmla="*/ 62 w 89"/>
                <a:gd name="T37" fmla="*/ 4 h 90"/>
                <a:gd name="T38" fmla="*/ 73 w 89"/>
                <a:gd name="T39" fmla="*/ 11 h 90"/>
                <a:gd name="T40" fmla="*/ 81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2" y="87"/>
                  </a:lnTo>
                  <a:lnTo>
                    <a:pt x="50" y="90"/>
                  </a:lnTo>
                  <a:lnTo>
                    <a:pt x="38" y="90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67" name="Freeform 427"/>
            <p:cNvSpPr>
              <a:spLocks/>
            </p:cNvSpPr>
            <p:nvPr/>
          </p:nvSpPr>
          <p:spPr bwMode="auto">
            <a:xfrm>
              <a:off x="5789" y="4656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69 h 90"/>
                <a:gd name="T6" fmla="*/ 73 w 89"/>
                <a:gd name="T7" fmla="*/ 79 h 90"/>
                <a:gd name="T8" fmla="*/ 62 w 89"/>
                <a:gd name="T9" fmla="*/ 86 h 90"/>
                <a:gd name="T10" fmla="*/ 50 w 89"/>
                <a:gd name="T11" fmla="*/ 90 h 90"/>
                <a:gd name="T12" fmla="*/ 38 w 89"/>
                <a:gd name="T13" fmla="*/ 90 h 90"/>
                <a:gd name="T14" fmla="*/ 25 w 89"/>
                <a:gd name="T15" fmla="*/ 86 h 90"/>
                <a:gd name="T16" fmla="*/ 15 w 89"/>
                <a:gd name="T17" fmla="*/ 79 h 90"/>
                <a:gd name="T18" fmla="*/ 7 w 89"/>
                <a:gd name="T19" fmla="*/ 69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7 w 89"/>
                <a:gd name="T27" fmla="*/ 20 h 90"/>
                <a:gd name="T28" fmla="*/ 15 w 89"/>
                <a:gd name="T29" fmla="*/ 11 h 90"/>
                <a:gd name="T30" fmla="*/ 25 w 89"/>
                <a:gd name="T31" fmla="*/ 3 h 90"/>
                <a:gd name="T32" fmla="*/ 38 w 89"/>
                <a:gd name="T33" fmla="*/ 0 h 90"/>
                <a:gd name="T34" fmla="*/ 50 w 89"/>
                <a:gd name="T35" fmla="*/ 0 h 90"/>
                <a:gd name="T36" fmla="*/ 62 w 89"/>
                <a:gd name="T37" fmla="*/ 3 h 90"/>
                <a:gd name="T38" fmla="*/ 73 w 89"/>
                <a:gd name="T39" fmla="*/ 11 h 90"/>
                <a:gd name="T40" fmla="*/ 81 w 89"/>
                <a:gd name="T41" fmla="*/ 20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69"/>
                  </a:lnTo>
                  <a:lnTo>
                    <a:pt x="73" y="79"/>
                  </a:lnTo>
                  <a:lnTo>
                    <a:pt x="62" y="86"/>
                  </a:lnTo>
                  <a:lnTo>
                    <a:pt x="50" y="90"/>
                  </a:lnTo>
                  <a:lnTo>
                    <a:pt x="38" y="90"/>
                  </a:lnTo>
                  <a:lnTo>
                    <a:pt x="25" y="86"/>
                  </a:lnTo>
                  <a:lnTo>
                    <a:pt x="15" y="79"/>
                  </a:lnTo>
                  <a:lnTo>
                    <a:pt x="7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0"/>
                  </a:lnTo>
                  <a:lnTo>
                    <a:pt x="15" y="11"/>
                  </a:lnTo>
                  <a:lnTo>
                    <a:pt x="25" y="3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3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68" name="Freeform 428"/>
            <p:cNvSpPr>
              <a:spLocks/>
            </p:cNvSpPr>
            <p:nvPr/>
          </p:nvSpPr>
          <p:spPr bwMode="auto">
            <a:xfrm>
              <a:off x="5974" y="4295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3 w 89"/>
                <a:gd name="T5" fmla="*/ 70 h 91"/>
                <a:gd name="T6" fmla="*/ 74 w 89"/>
                <a:gd name="T7" fmla="*/ 80 h 91"/>
                <a:gd name="T8" fmla="*/ 64 w 89"/>
                <a:gd name="T9" fmla="*/ 87 h 91"/>
                <a:gd name="T10" fmla="*/ 52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5 w 89"/>
                <a:gd name="T17" fmla="*/ 80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3 h 91"/>
                <a:gd name="T26" fmla="*/ 8 w 89"/>
                <a:gd name="T27" fmla="*/ 21 h 91"/>
                <a:gd name="T28" fmla="*/ 15 w 89"/>
                <a:gd name="T29" fmla="*/ 12 h 91"/>
                <a:gd name="T30" fmla="*/ 27 w 89"/>
                <a:gd name="T31" fmla="*/ 4 h 91"/>
                <a:gd name="T32" fmla="*/ 39 w 89"/>
                <a:gd name="T33" fmla="*/ 0 h 91"/>
                <a:gd name="T34" fmla="*/ 52 w 89"/>
                <a:gd name="T35" fmla="*/ 0 h 91"/>
                <a:gd name="T36" fmla="*/ 64 w 89"/>
                <a:gd name="T37" fmla="*/ 4 h 91"/>
                <a:gd name="T38" fmla="*/ 74 w 89"/>
                <a:gd name="T39" fmla="*/ 12 h 91"/>
                <a:gd name="T40" fmla="*/ 83 w 89"/>
                <a:gd name="T41" fmla="*/ 21 h 91"/>
                <a:gd name="T42" fmla="*/ 87 w 89"/>
                <a:gd name="T43" fmla="*/ 33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3" y="70"/>
                  </a:lnTo>
                  <a:lnTo>
                    <a:pt x="74" y="80"/>
                  </a:lnTo>
                  <a:lnTo>
                    <a:pt x="64" y="87"/>
                  </a:lnTo>
                  <a:lnTo>
                    <a:pt x="52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5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8" y="21"/>
                  </a:lnTo>
                  <a:lnTo>
                    <a:pt x="15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3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69" name="Freeform 429"/>
            <p:cNvSpPr>
              <a:spLocks/>
            </p:cNvSpPr>
            <p:nvPr/>
          </p:nvSpPr>
          <p:spPr bwMode="auto">
            <a:xfrm>
              <a:off x="6020" y="4204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1 w 89"/>
                <a:gd name="T5" fmla="*/ 70 h 91"/>
                <a:gd name="T6" fmla="*/ 74 w 89"/>
                <a:gd name="T7" fmla="*/ 80 h 91"/>
                <a:gd name="T8" fmla="*/ 64 w 89"/>
                <a:gd name="T9" fmla="*/ 87 h 91"/>
                <a:gd name="T10" fmla="*/ 50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5 w 89"/>
                <a:gd name="T17" fmla="*/ 80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3 h 91"/>
                <a:gd name="T26" fmla="*/ 8 w 89"/>
                <a:gd name="T27" fmla="*/ 21 h 91"/>
                <a:gd name="T28" fmla="*/ 15 w 89"/>
                <a:gd name="T29" fmla="*/ 12 h 91"/>
                <a:gd name="T30" fmla="*/ 27 w 89"/>
                <a:gd name="T31" fmla="*/ 4 h 91"/>
                <a:gd name="T32" fmla="*/ 39 w 89"/>
                <a:gd name="T33" fmla="*/ 0 h 91"/>
                <a:gd name="T34" fmla="*/ 50 w 89"/>
                <a:gd name="T35" fmla="*/ 0 h 91"/>
                <a:gd name="T36" fmla="*/ 64 w 89"/>
                <a:gd name="T37" fmla="*/ 4 h 91"/>
                <a:gd name="T38" fmla="*/ 74 w 89"/>
                <a:gd name="T39" fmla="*/ 12 h 91"/>
                <a:gd name="T40" fmla="*/ 81 w 89"/>
                <a:gd name="T41" fmla="*/ 21 h 91"/>
                <a:gd name="T42" fmla="*/ 87 w 89"/>
                <a:gd name="T43" fmla="*/ 33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4" y="80"/>
                  </a:lnTo>
                  <a:lnTo>
                    <a:pt x="64" y="87"/>
                  </a:lnTo>
                  <a:lnTo>
                    <a:pt x="50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5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8" y="21"/>
                  </a:lnTo>
                  <a:lnTo>
                    <a:pt x="15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1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70" name="Freeform 430"/>
            <p:cNvSpPr>
              <a:spLocks/>
            </p:cNvSpPr>
            <p:nvPr/>
          </p:nvSpPr>
          <p:spPr bwMode="auto">
            <a:xfrm>
              <a:off x="6345" y="4310"/>
              <a:ext cx="0" cy="340"/>
            </a:xfrm>
            <a:custGeom>
              <a:avLst/>
              <a:gdLst>
                <a:gd name="T0" fmla="*/ 90 w 90"/>
                <a:gd name="T1" fmla="*/ 45 h 90"/>
                <a:gd name="T2" fmla="*/ 88 w 90"/>
                <a:gd name="T3" fmla="*/ 58 h 90"/>
                <a:gd name="T4" fmla="*/ 84 w 90"/>
                <a:gd name="T5" fmla="*/ 69 h 90"/>
                <a:gd name="T6" fmla="*/ 74 w 90"/>
                <a:gd name="T7" fmla="*/ 79 h 90"/>
                <a:gd name="T8" fmla="*/ 64 w 90"/>
                <a:gd name="T9" fmla="*/ 86 h 90"/>
                <a:gd name="T10" fmla="*/ 53 w 90"/>
                <a:gd name="T11" fmla="*/ 90 h 90"/>
                <a:gd name="T12" fmla="*/ 39 w 90"/>
                <a:gd name="T13" fmla="*/ 90 h 90"/>
                <a:gd name="T14" fmla="*/ 28 w 90"/>
                <a:gd name="T15" fmla="*/ 86 h 90"/>
                <a:gd name="T16" fmla="*/ 16 w 90"/>
                <a:gd name="T17" fmla="*/ 79 h 90"/>
                <a:gd name="T18" fmla="*/ 8 w 90"/>
                <a:gd name="T19" fmla="*/ 69 h 90"/>
                <a:gd name="T20" fmla="*/ 2 w 90"/>
                <a:gd name="T21" fmla="*/ 58 h 90"/>
                <a:gd name="T22" fmla="*/ 0 w 90"/>
                <a:gd name="T23" fmla="*/ 45 h 90"/>
                <a:gd name="T24" fmla="*/ 2 w 90"/>
                <a:gd name="T25" fmla="*/ 32 h 90"/>
                <a:gd name="T26" fmla="*/ 8 w 90"/>
                <a:gd name="T27" fmla="*/ 20 h 90"/>
                <a:gd name="T28" fmla="*/ 16 w 90"/>
                <a:gd name="T29" fmla="*/ 11 h 90"/>
                <a:gd name="T30" fmla="*/ 28 w 90"/>
                <a:gd name="T31" fmla="*/ 3 h 90"/>
                <a:gd name="T32" fmla="*/ 39 w 90"/>
                <a:gd name="T33" fmla="*/ 0 h 90"/>
                <a:gd name="T34" fmla="*/ 53 w 90"/>
                <a:gd name="T35" fmla="*/ 0 h 90"/>
                <a:gd name="T36" fmla="*/ 64 w 90"/>
                <a:gd name="T37" fmla="*/ 3 h 90"/>
                <a:gd name="T38" fmla="*/ 74 w 90"/>
                <a:gd name="T39" fmla="*/ 11 h 90"/>
                <a:gd name="T40" fmla="*/ 84 w 90"/>
                <a:gd name="T41" fmla="*/ 20 h 90"/>
                <a:gd name="T42" fmla="*/ 88 w 90"/>
                <a:gd name="T43" fmla="*/ 32 h 90"/>
                <a:gd name="T44" fmla="*/ 90 w 90"/>
                <a:gd name="T45" fmla="*/ 45 h 90"/>
                <a:gd name="T46" fmla="*/ 90 w 90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0">
                  <a:moveTo>
                    <a:pt x="90" y="45"/>
                  </a:moveTo>
                  <a:lnTo>
                    <a:pt x="88" y="58"/>
                  </a:lnTo>
                  <a:lnTo>
                    <a:pt x="84" y="69"/>
                  </a:lnTo>
                  <a:lnTo>
                    <a:pt x="74" y="79"/>
                  </a:lnTo>
                  <a:lnTo>
                    <a:pt x="64" y="86"/>
                  </a:lnTo>
                  <a:lnTo>
                    <a:pt x="53" y="90"/>
                  </a:lnTo>
                  <a:lnTo>
                    <a:pt x="39" y="90"/>
                  </a:lnTo>
                  <a:lnTo>
                    <a:pt x="28" y="86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8" y="3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3"/>
                  </a:lnTo>
                  <a:lnTo>
                    <a:pt x="74" y="11"/>
                  </a:lnTo>
                  <a:lnTo>
                    <a:pt x="84" y="20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71" name="Freeform 431"/>
            <p:cNvSpPr>
              <a:spLocks/>
            </p:cNvSpPr>
            <p:nvPr/>
          </p:nvSpPr>
          <p:spPr bwMode="auto">
            <a:xfrm>
              <a:off x="6214" y="4423"/>
              <a:ext cx="0" cy="340"/>
            </a:xfrm>
            <a:custGeom>
              <a:avLst/>
              <a:gdLst>
                <a:gd name="T0" fmla="*/ 89 w 89"/>
                <a:gd name="T1" fmla="*/ 45 h 89"/>
                <a:gd name="T2" fmla="*/ 87 w 89"/>
                <a:gd name="T3" fmla="*/ 56 h 89"/>
                <a:gd name="T4" fmla="*/ 81 w 89"/>
                <a:gd name="T5" fmla="*/ 70 h 89"/>
                <a:gd name="T6" fmla="*/ 73 w 89"/>
                <a:gd name="T7" fmla="*/ 79 h 89"/>
                <a:gd name="T8" fmla="*/ 62 w 89"/>
                <a:gd name="T9" fmla="*/ 85 h 89"/>
                <a:gd name="T10" fmla="*/ 50 w 89"/>
                <a:gd name="T11" fmla="*/ 89 h 89"/>
                <a:gd name="T12" fmla="*/ 37 w 89"/>
                <a:gd name="T13" fmla="*/ 89 h 89"/>
                <a:gd name="T14" fmla="*/ 25 w 89"/>
                <a:gd name="T15" fmla="*/ 85 h 89"/>
                <a:gd name="T16" fmla="*/ 15 w 89"/>
                <a:gd name="T17" fmla="*/ 79 h 89"/>
                <a:gd name="T18" fmla="*/ 6 w 89"/>
                <a:gd name="T19" fmla="*/ 70 h 89"/>
                <a:gd name="T20" fmla="*/ 2 w 89"/>
                <a:gd name="T21" fmla="*/ 56 h 89"/>
                <a:gd name="T22" fmla="*/ 0 w 89"/>
                <a:gd name="T23" fmla="*/ 45 h 89"/>
                <a:gd name="T24" fmla="*/ 2 w 89"/>
                <a:gd name="T25" fmla="*/ 32 h 89"/>
                <a:gd name="T26" fmla="*/ 6 w 89"/>
                <a:gd name="T27" fmla="*/ 21 h 89"/>
                <a:gd name="T28" fmla="*/ 15 w 89"/>
                <a:gd name="T29" fmla="*/ 11 h 89"/>
                <a:gd name="T30" fmla="*/ 25 w 89"/>
                <a:gd name="T31" fmla="*/ 4 h 89"/>
                <a:gd name="T32" fmla="*/ 37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3 w 89"/>
                <a:gd name="T39" fmla="*/ 11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5 h 89"/>
                <a:gd name="T46" fmla="*/ 89 w 89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5"/>
                  </a:moveTo>
                  <a:lnTo>
                    <a:pt x="87" y="56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7" y="89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6" y="70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72" name="Freeform 432"/>
            <p:cNvSpPr>
              <a:spLocks/>
            </p:cNvSpPr>
            <p:nvPr/>
          </p:nvSpPr>
          <p:spPr bwMode="auto">
            <a:xfrm>
              <a:off x="6337" y="4581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3 w 89"/>
                <a:gd name="T5" fmla="*/ 68 h 88"/>
                <a:gd name="T6" fmla="*/ 74 w 89"/>
                <a:gd name="T7" fmla="*/ 77 h 88"/>
                <a:gd name="T8" fmla="*/ 64 w 89"/>
                <a:gd name="T9" fmla="*/ 85 h 88"/>
                <a:gd name="T10" fmla="*/ 52 w 89"/>
                <a:gd name="T11" fmla="*/ 88 h 88"/>
                <a:gd name="T12" fmla="*/ 39 w 89"/>
                <a:gd name="T13" fmla="*/ 88 h 88"/>
                <a:gd name="T14" fmla="*/ 27 w 89"/>
                <a:gd name="T15" fmla="*/ 85 h 88"/>
                <a:gd name="T16" fmla="*/ 15 w 89"/>
                <a:gd name="T17" fmla="*/ 77 h 88"/>
                <a:gd name="T18" fmla="*/ 8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8 w 89"/>
                <a:gd name="T27" fmla="*/ 19 h 88"/>
                <a:gd name="T28" fmla="*/ 15 w 89"/>
                <a:gd name="T29" fmla="*/ 9 h 88"/>
                <a:gd name="T30" fmla="*/ 27 w 89"/>
                <a:gd name="T31" fmla="*/ 3 h 88"/>
                <a:gd name="T32" fmla="*/ 39 w 89"/>
                <a:gd name="T33" fmla="*/ 0 h 88"/>
                <a:gd name="T34" fmla="*/ 52 w 89"/>
                <a:gd name="T35" fmla="*/ 0 h 88"/>
                <a:gd name="T36" fmla="*/ 64 w 89"/>
                <a:gd name="T37" fmla="*/ 3 h 88"/>
                <a:gd name="T38" fmla="*/ 74 w 89"/>
                <a:gd name="T39" fmla="*/ 9 h 88"/>
                <a:gd name="T40" fmla="*/ 83 w 89"/>
                <a:gd name="T41" fmla="*/ 19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3" y="68"/>
                  </a:lnTo>
                  <a:lnTo>
                    <a:pt x="74" y="77"/>
                  </a:lnTo>
                  <a:lnTo>
                    <a:pt x="64" y="85"/>
                  </a:lnTo>
                  <a:lnTo>
                    <a:pt x="52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5" y="77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19"/>
                  </a:lnTo>
                  <a:lnTo>
                    <a:pt x="15" y="9"/>
                  </a:lnTo>
                  <a:lnTo>
                    <a:pt x="27" y="3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3"/>
                  </a:lnTo>
                  <a:lnTo>
                    <a:pt x="74" y="9"/>
                  </a:lnTo>
                  <a:lnTo>
                    <a:pt x="83" y="19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73" name="Freeform 433"/>
            <p:cNvSpPr>
              <a:spLocks/>
            </p:cNvSpPr>
            <p:nvPr/>
          </p:nvSpPr>
          <p:spPr bwMode="auto">
            <a:xfrm>
              <a:off x="6222" y="4145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2 w 89"/>
                <a:gd name="T5" fmla="*/ 68 h 88"/>
                <a:gd name="T6" fmla="*/ 74 w 89"/>
                <a:gd name="T7" fmla="*/ 77 h 88"/>
                <a:gd name="T8" fmla="*/ 62 w 89"/>
                <a:gd name="T9" fmla="*/ 85 h 88"/>
                <a:gd name="T10" fmla="*/ 51 w 89"/>
                <a:gd name="T11" fmla="*/ 88 h 88"/>
                <a:gd name="T12" fmla="*/ 37 w 89"/>
                <a:gd name="T13" fmla="*/ 88 h 88"/>
                <a:gd name="T14" fmla="*/ 25 w 89"/>
                <a:gd name="T15" fmla="*/ 85 h 88"/>
                <a:gd name="T16" fmla="*/ 16 w 89"/>
                <a:gd name="T17" fmla="*/ 77 h 88"/>
                <a:gd name="T18" fmla="*/ 6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6 w 89"/>
                <a:gd name="T27" fmla="*/ 19 h 88"/>
                <a:gd name="T28" fmla="*/ 16 w 89"/>
                <a:gd name="T29" fmla="*/ 9 h 88"/>
                <a:gd name="T30" fmla="*/ 25 w 89"/>
                <a:gd name="T31" fmla="*/ 2 h 88"/>
                <a:gd name="T32" fmla="*/ 37 w 89"/>
                <a:gd name="T33" fmla="*/ 0 h 88"/>
                <a:gd name="T34" fmla="*/ 51 w 89"/>
                <a:gd name="T35" fmla="*/ 0 h 88"/>
                <a:gd name="T36" fmla="*/ 62 w 89"/>
                <a:gd name="T37" fmla="*/ 2 h 88"/>
                <a:gd name="T38" fmla="*/ 74 w 89"/>
                <a:gd name="T39" fmla="*/ 9 h 88"/>
                <a:gd name="T40" fmla="*/ 82 w 89"/>
                <a:gd name="T41" fmla="*/ 19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2" y="68"/>
                  </a:lnTo>
                  <a:lnTo>
                    <a:pt x="74" y="77"/>
                  </a:lnTo>
                  <a:lnTo>
                    <a:pt x="62" y="85"/>
                  </a:lnTo>
                  <a:lnTo>
                    <a:pt x="51" y="88"/>
                  </a:lnTo>
                  <a:lnTo>
                    <a:pt x="37" y="88"/>
                  </a:lnTo>
                  <a:lnTo>
                    <a:pt x="25" y="85"/>
                  </a:lnTo>
                  <a:lnTo>
                    <a:pt x="16" y="77"/>
                  </a:lnTo>
                  <a:lnTo>
                    <a:pt x="6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6" y="19"/>
                  </a:lnTo>
                  <a:lnTo>
                    <a:pt x="16" y="9"/>
                  </a:lnTo>
                  <a:lnTo>
                    <a:pt x="25" y="2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2"/>
                  </a:lnTo>
                  <a:lnTo>
                    <a:pt x="74" y="9"/>
                  </a:lnTo>
                  <a:lnTo>
                    <a:pt x="82" y="19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74" name="Freeform 434"/>
            <p:cNvSpPr>
              <a:spLocks/>
            </p:cNvSpPr>
            <p:nvPr/>
          </p:nvSpPr>
          <p:spPr bwMode="auto">
            <a:xfrm>
              <a:off x="5951" y="4160"/>
              <a:ext cx="0" cy="340"/>
            </a:xfrm>
            <a:custGeom>
              <a:avLst/>
              <a:gdLst>
                <a:gd name="T0" fmla="*/ 90 w 90"/>
                <a:gd name="T1" fmla="*/ 43 h 88"/>
                <a:gd name="T2" fmla="*/ 88 w 90"/>
                <a:gd name="T3" fmla="*/ 56 h 88"/>
                <a:gd name="T4" fmla="*/ 84 w 90"/>
                <a:gd name="T5" fmla="*/ 68 h 88"/>
                <a:gd name="T6" fmla="*/ 74 w 90"/>
                <a:gd name="T7" fmla="*/ 77 h 88"/>
                <a:gd name="T8" fmla="*/ 64 w 90"/>
                <a:gd name="T9" fmla="*/ 85 h 88"/>
                <a:gd name="T10" fmla="*/ 53 w 90"/>
                <a:gd name="T11" fmla="*/ 88 h 88"/>
                <a:gd name="T12" fmla="*/ 39 w 90"/>
                <a:gd name="T13" fmla="*/ 88 h 88"/>
                <a:gd name="T14" fmla="*/ 28 w 90"/>
                <a:gd name="T15" fmla="*/ 85 h 88"/>
                <a:gd name="T16" fmla="*/ 16 w 90"/>
                <a:gd name="T17" fmla="*/ 77 h 88"/>
                <a:gd name="T18" fmla="*/ 8 w 90"/>
                <a:gd name="T19" fmla="*/ 68 h 88"/>
                <a:gd name="T20" fmla="*/ 2 w 90"/>
                <a:gd name="T21" fmla="*/ 56 h 88"/>
                <a:gd name="T22" fmla="*/ 0 w 90"/>
                <a:gd name="T23" fmla="*/ 43 h 88"/>
                <a:gd name="T24" fmla="*/ 2 w 90"/>
                <a:gd name="T25" fmla="*/ 30 h 88"/>
                <a:gd name="T26" fmla="*/ 8 w 90"/>
                <a:gd name="T27" fmla="*/ 19 h 88"/>
                <a:gd name="T28" fmla="*/ 16 w 90"/>
                <a:gd name="T29" fmla="*/ 9 h 88"/>
                <a:gd name="T30" fmla="*/ 28 w 90"/>
                <a:gd name="T31" fmla="*/ 2 h 88"/>
                <a:gd name="T32" fmla="*/ 39 w 90"/>
                <a:gd name="T33" fmla="*/ 0 h 88"/>
                <a:gd name="T34" fmla="*/ 53 w 90"/>
                <a:gd name="T35" fmla="*/ 0 h 88"/>
                <a:gd name="T36" fmla="*/ 64 w 90"/>
                <a:gd name="T37" fmla="*/ 2 h 88"/>
                <a:gd name="T38" fmla="*/ 74 w 90"/>
                <a:gd name="T39" fmla="*/ 9 h 88"/>
                <a:gd name="T40" fmla="*/ 84 w 90"/>
                <a:gd name="T41" fmla="*/ 19 h 88"/>
                <a:gd name="T42" fmla="*/ 88 w 90"/>
                <a:gd name="T43" fmla="*/ 30 h 88"/>
                <a:gd name="T44" fmla="*/ 90 w 90"/>
                <a:gd name="T45" fmla="*/ 43 h 88"/>
                <a:gd name="T46" fmla="*/ 90 w 90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8">
                  <a:moveTo>
                    <a:pt x="90" y="43"/>
                  </a:moveTo>
                  <a:lnTo>
                    <a:pt x="88" y="56"/>
                  </a:lnTo>
                  <a:lnTo>
                    <a:pt x="84" y="68"/>
                  </a:lnTo>
                  <a:lnTo>
                    <a:pt x="74" y="77"/>
                  </a:lnTo>
                  <a:lnTo>
                    <a:pt x="64" y="85"/>
                  </a:lnTo>
                  <a:lnTo>
                    <a:pt x="53" y="88"/>
                  </a:lnTo>
                  <a:lnTo>
                    <a:pt x="39" y="88"/>
                  </a:lnTo>
                  <a:lnTo>
                    <a:pt x="28" y="85"/>
                  </a:lnTo>
                  <a:lnTo>
                    <a:pt x="16" y="77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0"/>
                  </a:lnTo>
                  <a:lnTo>
                    <a:pt x="8" y="19"/>
                  </a:lnTo>
                  <a:lnTo>
                    <a:pt x="16" y="9"/>
                  </a:lnTo>
                  <a:lnTo>
                    <a:pt x="28" y="2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2"/>
                  </a:lnTo>
                  <a:lnTo>
                    <a:pt x="74" y="9"/>
                  </a:lnTo>
                  <a:lnTo>
                    <a:pt x="84" y="19"/>
                  </a:lnTo>
                  <a:lnTo>
                    <a:pt x="88" y="30"/>
                  </a:lnTo>
                  <a:lnTo>
                    <a:pt x="90" y="43"/>
                  </a:lnTo>
                  <a:lnTo>
                    <a:pt x="90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75" name="Freeform 435"/>
            <p:cNvSpPr>
              <a:spLocks/>
            </p:cNvSpPr>
            <p:nvPr/>
          </p:nvSpPr>
          <p:spPr bwMode="auto">
            <a:xfrm>
              <a:off x="5672" y="4227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69 h 90"/>
                <a:gd name="T6" fmla="*/ 74 w 89"/>
                <a:gd name="T7" fmla="*/ 79 h 90"/>
                <a:gd name="T8" fmla="*/ 64 w 89"/>
                <a:gd name="T9" fmla="*/ 86 h 90"/>
                <a:gd name="T10" fmla="*/ 50 w 89"/>
                <a:gd name="T11" fmla="*/ 90 h 90"/>
                <a:gd name="T12" fmla="*/ 39 w 89"/>
                <a:gd name="T13" fmla="*/ 90 h 90"/>
                <a:gd name="T14" fmla="*/ 27 w 89"/>
                <a:gd name="T15" fmla="*/ 86 h 90"/>
                <a:gd name="T16" fmla="*/ 15 w 89"/>
                <a:gd name="T17" fmla="*/ 79 h 90"/>
                <a:gd name="T18" fmla="*/ 8 w 89"/>
                <a:gd name="T19" fmla="*/ 69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0 h 90"/>
                <a:gd name="T28" fmla="*/ 15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0 w 89"/>
                <a:gd name="T35" fmla="*/ 0 h 90"/>
                <a:gd name="T36" fmla="*/ 64 w 89"/>
                <a:gd name="T37" fmla="*/ 4 h 90"/>
                <a:gd name="T38" fmla="*/ 74 w 89"/>
                <a:gd name="T39" fmla="*/ 11 h 90"/>
                <a:gd name="T40" fmla="*/ 81 w 89"/>
                <a:gd name="T41" fmla="*/ 20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69"/>
                  </a:lnTo>
                  <a:lnTo>
                    <a:pt x="74" y="79"/>
                  </a:lnTo>
                  <a:lnTo>
                    <a:pt x="64" y="86"/>
                  </a:lnTo>
                  <a:lnTo>
                    <a:pt x="50" y="90"/>
                  </a:lnTo>
                  <a:lnTo>
                    <a:pt x="39" y="90"/>
                  </a:lnTo>
                  <a:lnTo>
                    <a:pt x="27" y="86"/>
                  </a:lnTo>
                  <a:lnTo>
                    <a:pt x="15" y="79"/>
                  </a:lnTo>
                  <a:lnTo>
                    <a:pt x="8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76" name="Freeform 436"/>
            <p:cNvSpPr>
              <a:spLocks/>
            </p:cNvSpPr>
            <p:nvPr/>
          </p:nvSpPr>
          <p:spPr bwMode="auto">
            <a:xfrm>
              <a:off x="5340" y="4408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1 w 89"/>
                <a:gd name="T5" fmla="*/ 70 h 88"/>
                <a:gd name="T6" fmla="*/ 74 w 89"/>
                <a:gd name="T7" fmla="*/ 79 h 88"/>
                <a:gd name="T8" fmla="*/ 64 w 89"/>
                <a:gd name="T9" fmla="*/ 85 h 88"/>
                <a:gd name="T10" fmla="*/ 50 w 89"/>
                <a:gd name="T11" fmla="*/ 88 h 88"/>
                <a:gd name="T12" fmla="*/ 39 w 89"/>
                <a:gd name="T13" fmla="*/ 88 h 88"/>
                <a:gd name="T14" fmla="*/ 27 w 89"/>
                <a:gd name="T15" fmla="*/ 85 h 88"/>
                <a:gd name="T16" fmla="*/ 16 w 89"/>
                <a:gd name="T17" fmla="*/ 79 h 88"/>
                <a:gd name="T18" fmla="*/ 8 w 89"/>
                <a:gd name="T19" fmla="*/ 70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8 w 89"/>
                <a:gd name="T27" fmla="*/ 20 h 88"/>
                <a:gd name="T28" fmla="*/ 16 w 89"/>
                <a:gd name="T29" fmla="*/ 11 h 88"/>
                <a:gd name="T30" fmla="*/ 27 w 89"/>
                <a:gd name="T31" fmla="*/ 4 h 88"/>
                <a:gd name="T32" fmla="*/ 39 w 89"/>
                <a:gd name="T33" fmla="*/ 0 h 88"/>
                <a:gd name="T34" fmla="*/ 50 w 89"/>
                <a:gd name="T35" fmla="*/ 0 h 88"/>
                <a:gd name="T36" fmla="*/ 64 w 89"/>
                <a:gd name="T37" fmla="*/ 4 h 88"/>
                <a:gd name="T38" fmla="*/ 74 w 89"/>
                <a:gd name="T39" fmla="*/ 11 h 88"/>
                <a:gd name="T40" fmla="*/ 81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0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77" name="Freeform 437"/>
            <p:cNvSpPr>
              <a:spLocks/>
            </p:cNvSpPr>
            <p:nvPr/>
          </p:nvSpPr>
          <p:spPr bwMode="auto">
            <a:xfrm>
              <a:off x="5511" y="4453"/>
              <a:ext cx="0" cy="340"/>
            </a:xfrm>
            <a:custGeom>
              <a:avLst/>
              <a:gdLst>
                <a:gd name="T0" fmla="*/ 89 w 89"/>
                <a:gd name="T1" fmla="*/ 45 h 89"/>
                <a:gd name="T2" fmla="*/ 87 w 89"/>
                <a:gd name="T3" fmla="*/ 57 h 89"/>
                <a:gd name="T4" fmla="*/ 82 w 89"/>
                <a:gd name="T5" fmla="*/ 70 h 89"/>
                <a:gd name="T6" fmla="*/ 74 w 89"/>
                <a:gd name="T7" fmla="*/ 79 h 89"/>
                <a:gd name="T8" fmla="*/ 62 w 89"/>
                <a:gd name="T9" fmla="*/ 85 h 89"/>
                <a:gd name="T10" fmla="*/ 51 w 89"/>
                <a:gd name="T11" fmla="*/ 89 h 89"/>
                <a:gd name="T12" fmla="*/ 37 w 89"/>
                <a:gd name="T13" fmla="*/ 89 h 89"/>
                <a:gd name="T14" fmla="*/ 25 w 89"/>
                <a:gd name="T15" fmla="*/ 85 h 89"/>
                <a:gd name="T16" fmla="*/ 16 w 89"/>
                <a:gd name="T17" fmla="*/ 79 h 89"/>
                <a:gd name="T18" fmla="*/ 6 w 89"/>
                <a:gd name="T19" fmla="*/ 70 h 89"/>
                <a:gd name="T20" fmla="*/ 2 w 89"/>
                <a:gd name="T21" fmla="*/ 57 h 89"/>
                <a:gd name="T22" fmla="*/ 0 w 89"/>
                <a:gd name="T23" fmla="*/ 45 h 89"/>
                <a:gd name="T24" fmla="*/ 2 w 89"/>
                <a:gd name="T25" fmla="*/ 32 h 89"/>
                <a:gd name="T26" fmla="*/ 6 w 89"/>
                <a:gd name="T27" fmla="*/ 21 h 89"/>
                <a:gd name="T28" fmla="*/ 16 w 89"/>
                <a:gd name="T29" fmla="*/ 10 h 89"/>
                <a:gd name="T30" fmla="*/ 25 w 89"/>
                <a:gd name="T31" fmla="*/ 4 h 89"/>
                <a:gd name="T32" fmla="*/ 37 w 89"/>
                <a:gd name="T33" fmla="*/ 0 h 89"/>
                <a:gd name="T34" fmla="*/ 51 w 89"/>
                <a:gd name="T35" fmla="*/ 0 h 89"/>
                <a:gd name="T36" fmla="*/ 62 w 89"/>
                <a:gd name="T37" fmla="*/ 4 h 89"/>
                <a:gd name="T38" fmla="*/ 74 w 89"/>
                <a:gd name="T39" fmla="*/ 10 h 89"/>
                <a:gd name="T40" fmla="*/ 82 w 89"/>
                <a:gd name="T41" fmla="*/ 21 h 89"/>
                <a:gd name="T42" fmla="*/ 87 w 89"/>
                <a:gd name="T43" fmla="*/ 32 h 89"/>
                <a:gd name="T44" fmla="*/ 89 w 89"/>
                <a:gd name="T45" fmla="*/ 45 h 89"/>
                <a:gd name="T46" fmla="*/ 89 w 89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5"/>
                  </a:moveTo>
                  <a:lnTo>
                    <a:pt x="87" y="57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2" y="85"/>
                  </a:lnTo>
                  <a:lnTo>
                    <a:pt x="51" y="89"/>
                  </a:lnTo>
                  <a:lnTo>
                    <a:pt x="37" y="89"/>
                  </a:lnTo>
                  <a:lnTo>
                    <a:pt x="25" y="85"/>
                  </a:lnTo>
                  <a:lnTo>
                    <a:pt x="16" y="79"/>
                  </a:lnTo>
                  <a:lnTo>
                    <a:pt x="6" y="70"/>
                  </a:lnTo>
                  <a:lnTo>
                    <a:pt x="2" y="57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6" y="10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0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78" name="Freeform 438"/>
            <p:cNvSpPr>
              <a:spLocks/>
            </p:cNvSpPr>
            <p:nvPr/>
          </p:nvSpPr>
          <p:spPr bwMode="auto">
            <a:xfrm>
              <a:off x="5657" y="4468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3 w 89"/>
                <a:gd name="T5" fmla="*/ 70 h 89"/>
                <a:gd name="T6" fmla="*/ 74 w 89"/>
                <a:gd name="T7" fmla="*/ 80 h 89"/>
                <a:gd name="T8" fmla="*/ 64 w 89"/>
                <a:gd name="T9" fmla="*/ 85 h 89"/>
                <a:gd name="T10" fmla="*/ 52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5 w 89"/>
                <a:gd name="T17" fmla="*/ 80 h 89"/>
                <a:gd name="T18" fmla="*/ 8 w 89"/>
                <a:gd name="T19" fmla="*/ 70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2 h 89"/>
                <a:gd name="T26" fmla="*/ 8 w 89"/>
                <a:gd name="T27" fmla="*/ 21 h 89"/>
                <a:gd name="T28" fmla="*/ 15 w 89"/>
                <a:gd name="T29" fmla="*/ 10 h 89"/>
                <a:gd name="T30" fmla="*/ 27 w 89"/>
                <a:gd name="T31" fmla="*/ 4 h 89"/>
                <a:gd name="T32" fmla="*/ 39 w 89"/>
                <a:gd name="T33" fmla="*/ 0 h 89"/>
                <a:gd name="T34" fmla="*/ 50 w 89"/>
                <a:gd name="T35" fmla="*/ 0 h 89"/>
                <a:gd name="T36" fmla="*/ 64 w 89"/>
                <a:gd name="T37" fmla="*/ 4 h 89"/>
                <a:gd name="T38" fmla="*/ 74 w 89"/>
                <a:gd name="T39" fmla="*/ 10 h 89"/>
                <a:gd name="T40" fmla="*/ 83 w 89"/>
                <a:gd name="T41" fmla="*/ 21 h 89"/>
                <a:gd name="T42" fmla="*/ 87 w 89"/>
                <a:gd name="T43" fmla="*/ 32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3" y="70"/>
                  </a:lnTo>
                  <a:lnTo>
                    <a:pt x="74" y="80"/>
                  </a:lnTo>
                  <a:lnTo>
                    <a:pt x="64" y="85"/>
                  </a:lnTo>
                  <a:lnTo>
                    <a:pt x="52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5" y="80"/>
                  </a:lnTo>
                  <a:lnTo>
                    <a:pt x="8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0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4" y="10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79" name="Freeform 439"/>
            <p:cNvSpPr>
              <a:spLocks/>
            </p:cNvSpPr>
            <p:nvPr/>
          </p:nvSpPr>
          <p:spPr bwMode="auto">
            <a:xfrm>
              <a:off x="5974" y="4589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3 w 89"/>
                <a:gd name="T5" fmla="*/ 68 h 88"/>
                <a:gd name="T6" fmla="*/ 74 w 89"/>
                <a:gd name="T7" fmla="*/ 77 h 88"/>
                <a:gd name="T8" fmla="*/ 64 w 89"/>
                <a:gd name="T9" fmla="*/ 85 h 88"/>
                <a:gd name="T10" fmla="*/ 52 w 89"/>
                <a:gd name="T11" fmla="*/ 88 h 88"/>
                <a:gd name="T12" fmla="*/ 39 w 89"/>
                <a:gd name="T13" fmla="*/ 88 h 88"/>
                <a:gd name="T14" fmla="*/ 27 w 89"/>
                <a:gd name="T15" fmla="*/ 85 h 88"/>
                <a:gd name="T16" fmla="*/ 15 w 89"/>
                <a:gd name="T17" fmla="*/ 77 h 88"/>
                <a:gd name="T18" fmla="*/ 8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8 w 89"/>
                <a:gd name="T27" fmla="*/ 19 h 88"/>
                <a:gd name="T28" fmla="*/ 15 w 89"/>
                <a:gd name="T29" fmla="*/ 9 h 88"/>
                <a:gd name="T30" fmla="*/ 27 w 89"/>
                <a:gd name="T31" fmla="*/ 4 h 88"/>
                <a:gd name="T32" fmla="*/ 39 w 89"/>
                <a:gd name="T33" fmla="*/ 0 h 88"/>
                <a:gd name="T34" fmla="*/ 52 w 89"/>
                <a:gd name="T35" fmla="*/ 0 h 88"/>
                <a:gd name="T36" fmla="*/ 64 w 89"/>
                <a:gd name="T37" fmla="*/ 2 h 88"/>
                <a:gd name="T38" fmla="*/ 74 w 89"/>
                <a:gd name="T39" fmla="*/ 9 h 88"/>
                <a:gd name="T40" fmla="*/ 83 w 89"/>
                <a:gd name="T41" fmla="*/ 19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3" y="68"/>
                  </a:lnTo>
                  <a:lnTo>
                    <a:pt x="74" y="77"/>
                  </a:lnTo>
                  <a:lnTo>
                    <a:pt x="64" y="85"/>
                  </a:lnTo>
                  <a:lnTo>
                    <a:pt x="52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5" y="77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19"/>
                  </a:lnTo>
                  <a:lnTo>
                    <a:pt x="15" y="9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2"/>
                  </a:lnTo>
                  <a:lnTo>
                    <a:pt x="74" y="9"/>
                  </a:lnTo>
                  <a:lnTo>
                    <a:pt x="83" y="19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80" name="Freeform 440"/>
            <p:cNvSpPr>
              <a:spLocks/>
            </p:cNvSpPr>
            <p:nvPr/>
          </p:nvSpPr>
          <p:spPr bwMode="auto">
            <a:xfrm>
              <a:off x="5882" y="4709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79 h 91"/>
                <a:gd name="T8" fmla="*/ 62 w 89"/>
                <a:gd name="T9" fmla="*/ 87 h 91"/>
                <a:gd name="T10" fmla="*/ 50 w 89"/>
                <a:gd name="T11" fmla="*/ 91 h 91"/>
                <a:gd name="T12" fmla="*/ 37 w 89"/>
                <a:gd name="T13" fmla="*/ 91 h 91"/>
                <a:gd name="T14" fmla="*/ 25 w 89"/>
                <a:gd name="T15" fmla="*/ 87 h 91"/>
                <a:gd name="T16" fmla="*/ 15 w 89"/>
                <a:gd name="T17" fmla="*/ 79 h 91"/>
                <a:gd name="T18" fmla="*/ 6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6 w 89"/>
                <a:gd name="T27" fmla="*/ 21 h 91"/>
                <a:gd name="T28" fmla="*/ 15 w 89"/>
                <a:gd name="T29" fmla="*/ 12 h 91"/>
                <a:gd name="T30" fmla="*/ 25 w 89"/>
                <a:gd name="T31" fmla="*/ 4 h 91"/>
                <a:gd name="T32" fmla="*/ 37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3 w 89"/>
                <a:gd name="T39" fmla="*/ 12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81" name="Freeform 441"/>
            <p:cNvSpPr>
              <a:spLocks/>
            </p:cNvSpPr>
            <p:nvPr/>
          </p:nvSpPr>
          <p:spPr bwMode="auto">
            <a:xfrm>
              <a:off x="6191" y="4709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2 w 89"/>
                <a:gd name="T5" fmla="*/ 70 h 91"/>
                <a:gd name="T6" fmla="*/ 74 w 89"/>
                <a:gd name="T7" fmla="*/ 79 h 91"/>
                <a:gd name="T8" fmla="*/ 62 w 89"/>
                <a:gd name="T9" fmla="*/ 87 h 91"/>
                <a:gd name="T10" fmla="*/ 51 w 89"/>
                <a:gd name="T11" fmla="*/ 91 h 91"/>
                <a:gd name="T12" fmla="*/ 37 w 89"/>
                <a:gd name="T13" fmla="*/ 91 h 91"/>
                <a:gd name="T14" fmla="*/ 25 w 89"/>
                <a:gd name="T15" fmla="*/ 87 h 91"/>
                <a:gd name="T16" fmla="*/ 16 w 89"/>
                <a:gd name="T17" fmla="*/ 79 h 91"/>
                <a:gd name="T18" fmla="*/ 6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6 w 89"/>
                <a:gd name="T27" fmla="*/ 21 h 91"/>
                <a:gd name="T28" fmla="*/ 16 w 89"/>
                <a:gd name="T29" fmla="*/ 12 h 91"/>
                <a:gd name="T30" fmla="*/ 25 w 89"/>
                <a:gd name="T31" fmla="*/ 4 h 91"/>
                <a:gd name="T32" fmla="*/ 37 w 89"/>
                <a:gd name="T33" fmla="*/ 0 h 91"/>
                <a:gd name="T34" fmla="*/ 51 w 89"/>
                <a:gd name="T35" fmla="*/ 0 h 91"/>
                <a:gd name="T36" fmla="*/ 62 w 89"/>
                <a:gd name="T37" fmla="*/ 4 h 91"/>
                <a:gd name="T38" fmla="*/ 74 w 89"/>
                <a:gd name="T39" fmla="*/ 12 h 91"/>
                <a:gd name="T40" fmla="*/ 82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6" y="79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6" y="12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82" name="Freeform 442"/>
            <p:cNvSpPr>
              <a:spLocks/>
            </p:cNvSpPr>
            <p:nvPr/>
          </p:nvSpPr>
          <p:spPr bwMode="auto">
            <a:xfrm>
              <a:off x="6330" y="4182"/>
              <a:ext cx="0" cy="340"/>
            </a:xfrm>
            <a:custGeom>
              <a:avLst/>
              <a:gdLst>
                <a:gd name="T0" fmla="*/ 90 w 90"/>
                <a:gd name="T1" fmla="*/ 45 h 91"/>
                <a:gd name="T2" fmla="*/ 88 w 90"/>
                <a:gd name="T3" fmla="*/ 59 h 91"/>
                <a:gd name="T4" fmla="*/ 84 w 90"/>
                <a:gd name="T5" fmla="*/ 70 h 91"/>
                <a:gd name="T6" fmla="*/ 74 w 90"/>
                <a:gd name="T7" fmla="*/ 79 h 91"/>
                <a:gd name="T8" fmla="*/ 64 w 90"/>
                <a:gd name="T9" fmla="*/ 87 h 91"/>
                <a:gd name="T10" fmla="*/ 53 w 90"/>
                <a:gd name="T11" fmla="*/ 91 h 91"/>
                <a:gd name="T12" fmla="*/ 39 w 90"/>
                <a:gd name="T13" fmla="*/ 91 h 91"/>
                <a:gd name="T14" fmla="*/ 28 w 90"/>
                <a:gd name="T15" fmla="*/ 87 h 91"/>
                <a:gd name="T16" fmla="*/ 16 w 90"/>
                <a:gd name="T17" fmla="*/ 79 h 91"/>
                <a:gd name="T18" fmla="*/ 8 w 90"/>
                <a:gd name="T19" fmla="*/ 70 h 91"/>
                <a:gd name="T20" fmla="*/ 2 w 90"/>
                <a:gd name="T21" fmla="*/ 59 h 91"/>
                <a:gd name="T22" fmla="*/ 0 w 90"/>
                <a:gd name="T23" fmla="*/ 45 h 91"/>
                <a:gd name="T24" fmla="*/ 2 w 90"/>
                <a:gd name="T25" fmla="*/ 32 h 91"/>
                <a:gd name="T26" fmla="*/ 8 w 90"/>
                <a:gd name="T27" fmla="*/ 21 h 91"/>
                <a:gd name="T28" fmla="*/ 16 w 90"/>
                <a:gd name="T29" fmla="*/ 12 h 91"/>
                <a:gd name="T30" fmla="*/ 28 w 90"/>
                <a:gd name="T31" fmla="*/ 4 h 91"/>
                <a:gd name="T32" fmla="*/ 39 w 90"/>
                <a:gd name="T33" fmla="*/ 0 h 91"/>
                <a:gd name="T34" fmla="*/ 53 w 90"/>
                <a:gd name="T35" fmla="*/ 0 h 91"/>
                <a:gd name="T36" fmla="*/ 64 w 90"/>
                <a:gd name="T37" fmla="*/ 4 h 91"/>
                <a:gd name="T38" fmla="*/ 74 w 90"/>
                <a:gd name="T39" fmla="*/ 12 h 91"/>
                <a:gd name="T40" fmla="*/ 84 w 90"/>
                <a:gd name="T41" fmla="*/ 21 h 91"/>
                <a:gd name="T42" fmla="*/ 88 w 90"/>
                <a:gd name="T43" fmla="*/ 32 h 91"/>
                <a:gd name="T44" fmla="*/ 90 w 90"/>
                <a:gd name="T45" fmla="*/ 45 h 91"/>
                <a:gd name="T46" fmla="*/ 90 w 90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1">
                  <a:moveTo>
                    <a:pt x="90" y="45"/>
                  </a:moveTo>
                  <a:lnTo>
                    <a:pt x="88" y="59"/>
                  </a:lnTo>
                  <a:lnTo>
                    <a:pt x="84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3" y="91"/>
                  </a:lnTo>
                  <a:lnTo>
                    <a:pt x="39" y="91"/>
                  </a:lnTo>
                  <a:lnTo>
                    <a:pt x="28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8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4" y="21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83" name="Freeform 443"/>
            <p:cNvSpPr>
              <a:spLocks/>
            </p:cNvSpPr>
            <p:nvPr/>
          </p:nvSpPr>
          <p:spPr bwMode="auto">
            <a:xfrm>
              <a:off x="5518" y="4355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79 h 91"/>
                <a:gd name="T8" fmla="*/ 62 w 89"/>
                <a:gd name="T9" fmla="*/ 87 h 91"/>
                <a:gd name="T10" fmla="*/ 50 w 89"/>
                <a:gd name="T11" fmla="*/ 91 h 91"/>
                <a:gd name="T12" fmla="*/ 37 w 89"/>
                <a:gd name="T13" fmla="*/ 91 h 91"/>
                <a:gd name="T14" fmla="*/ 25 w 89"/>
                <a:gd name="T15" fmla="*/ 87 h 91"/>
                <a:gd name="T16" fmla="*/ 15 w 89"/>
                <a:gd name="T17" fmla="*/ 79 h 91"/>
                <a:gd name="T18" fmla="*/ 6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6 w 89"/>
                <a:gd name="T27" fmla="*/ 21 h 91"/>
                <a:gd name="T28" fmla="*/ 15 w 89"/>
                <a:gd name="T29" fmla="*/ 11 h 91"/>
                <a:gd name="T30" fmla="*/ 25 w 89"/>
                <a:gd name="T31" fmla="*/ 4 h 91"/>
                <a:gd name="T32" fmla="*/ 37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3 w 89"/>
                <a:gd name="T39" fmla="*/ 11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84" name="Freeform 444"/>
            <p:cNvSpPr>
              <a:spLocks/>
            </p:cNvSpPr>
            <p:nvPr/>
          </p:nvSpPr>
          <p:spPr bwMode="auto">
            <a:xfrm>
              <a:off x="5410" y="4483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1 w 89"/>
                <a:gd name="T5" fmla="*/ 67 h 88"/>
                <a:gd name="T6" fmla="*/ 73 w 89"/>
                <a:gd name="T7" fmla="*/ 79 h 88"/>
                <a:gd name="T8" fmla="*/ 62 w 89"/>
                <a:gd name="T9" fmla="*/ 84 h 88"/>
                <a:gd name="T10" fmla="*/ 50 w 89"/>
                <a:gd name="T11" fmla="*/ 88 h 88"/>
                <a:gd name="T12" fmla="*/ 38 w 89"/>
                <a:gd name="T13" fmla="*/ 88 h 88"/>
                <a:gd name="T14" fmla="*/ 25 w 89"/>
                <a:gd name="T15" fmla="*/ 84 h 88"/>
                <a:gd name="T16" fmla="*/ 15 w 89"/>
                <a:gd name="T17" fmla="*/ 79 h 88"/>
                <a:gd name="T18" fmla="*/ 7 w 89"/>
                <a:gd name="T19" fmla="*/ 67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7 w 89"/>
                <a:gd name="T27" fmla="*/ 20 h 88"/>
                <a:gd name="T28" fmla="*/ 15 w 89"/>
                <a:gd name="T29" fmla="*/ 9 h 88"/>
                <a:gd name="T30" fmla="*/ 25 w 89"/>
                <a:gd name="T31" fmla="*/ 3 h 88"/>
                <a:gd name="T32" fmla="*/ 38 w 89"/>
                <a:gd name="T33" fmla="*/ 0 h 88"/>
                <a:gd name="T34" fmla="*/ 50 w 89"/>
                <a:gd name="T35" fmla="*/ 0 h 88"/>
                <a:gd name="T36" fmla="*/ 62 w 89"/>
                <a:gd name="T37" fmla="*/ 3 h 88"/>
                <a:gd name="T38" fmla="*/ 73 w 89"/>
                <a:gd name="T39" fmla="*/ 9 h 88"/>
                <a:gd name="T40" fmla="*/ 81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1" y="67"/>
                  </a:lnTo>
                  <a:lnTo>
                    <a:pt x="73" y="79"/>
                  </a:lnTo>
                  <a:lnTo>
                    <a:pt x="62" y="84"/>
                  </a:lnTo>
                  <a:lnTo>
                    <a:pt x="50" y="88"/>
                  </a:lnTo>
                  <a:lnTo>
                    <a:pt x="38" y="88"/>
                  </a:lnTo>
                  <a:lnTo>
                    <a:pt x="25" y="84"/>
                  </a:lnTo>
                  <a:lnTo>
                    <a:pt x="15" y="79"/>
                  </a:lnTo>
                  <a:lnTo>
                    <a:pt x="7" y="67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0"/>
                  </a:lnTo>
                  <a:lnTo>
                    <a:pt x="15" y="9"/>
                  </a:lnTo>
                  <a:lnTo>
                    <a:pt x="25" y="3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3" y="9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85" name="Freeform 445"/>
            <p:cNvSpPr>
              <a:spLocks/>
            </p:cNvSpPr>
            <p:nvPr/>
          </p:nvSpPr>
          <p:spPr bwMode="auto">
            <a:xfrm>
              <a:off x="4984" y="4393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1 w 89"/>
                <a:gd name="T5" fmla="*/ 69 h 88"/>
                <a:gd name="T6" fmla="*/ 73 w 89"/>
                <a:gd name="T7" fmla="*/ 79 h 88"/>
                <a:gd name="T8" fmla="*/ 64 w 89"/>
                <a:gd name="T9" fmla="*/ 86 h 88"/>
                <a:gd name="T10" fmla="*/ 50 w 89"/>
                <a:gd name="T11" fmla="*/ 88 h 88"/>
                <a:gd name="T12" fmla="*/ 38 w 89"/>
                <a:gd name="T13" fmla="*/ 88 h 88"/>
                <a:gd name="T14" fmla="*/ 27 w 89"/>
                <a:gd name="T15" fmla="*/ 86 h 88"/>
                <a:gd name="T16" fmla="*/ 15 w 89"/>
                <a:gd name="T17" fmla="*/ 79 h 88"/>
                <a:gd name="T18" fmla="*/ 7 w 89"/>
                <a:gd name="T19" fmla="*/ 69 h 88"/>
                <a:gd name="T20" fmla="*/ 1 w 89"/>
                <a:gd name="T21" fmla="*/ 56 h 88"/>
                <a:gd name="T22" fmla="*/ 0 w 89"/>
                <a:gd name="T23" fmla="*/ 45 h 88"/>
                <a:gd name="T24" fmla="*/ 1 w 89"/>
                <a:gd name="T25" fmla="*/ 32 h 88"/>
                <a:gd name="T26" fmla="*/ 7 w 89"/>
                <a:gd name="T27" fmla="*/ 20 h 88"/>
                <a:gd name="T28" fmla="*/ 15 w 89"/>
                <a:gd name="T29" fmla="*/ 11 h 88"/>
                <a:gd name="T30" fmla="*/ 27 w 89"/>
                <a:gd name="T31" fmla="*/ 3 h 88"/>
                <a:gd name="T32" fmla="*/ 38 w 89"/>
                <a:gd name="T33" fmla="*/ 0 h 88"/>
                <a:gd name="T34" fmla="*/ 50 w 89"/>
                <a:gd name="T35" fmla="*/ 0 h 88"/>
                <a:gd name="T36" fmla="*/ 64 w 89"/>
                <a:gd name="T37" fmla="*/ 3 h 88"/>
                <a:gd name="T38" fmla="*/ 73 w 89"/>
                <a:gd name="T39" fmla="*/ 11 h 88"/>
                <a:gd name="T40" fmla="*/ 81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1" y="69"/>
                  </a:lnTo>
                  <a:lnTo>
                    <a:pt x="73" y="79"/>
                  </a:lnTo>
                  <a:lnTo>
                    <a:pt x="64" y="86"/>
                  </a:lnTo>
                  <a:lnTo>
                    <a:pt x="50" y="88"/>
                  </a:lnTo>
                  <a:lnTo>
                    <a:pt x="38" y="88"/>
                  </a:lnTo>
                  <a:lnTo>
                    <a:pt x="27" y="86"/>
                  </a:lnTo>
                  <a:lnTo>
                    <a:pt x="15" y="79"/>
                  </a:lnTo>
                  <a:lnTo>
                    <a:pt x="7" y="69"/>
                  </a:lnTo>
                  <a:lnTo>
                    <a:pt x="1" y="56"/>
                  </a:lnTo>
                  <a:lnTo>
                    <a:pt x="0" y="45"/>
                  </a:lnTo>
                  <a:lnTo>
                    <a:pt x="1" y="32"/>
                  </a:lnTo>
                  <a:lnTo>
                    <a:pt x="7" y="20"/>
                  </a:lnTo>
                  <a:lnTo>
                    <a:pt x="15" y="11"/>
                  </a:lnTo>
                  <a:lnTo>
                    <a:pt x="27" y="3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4" y="3"/>
                  </a:lnTo>
                  <a:lnTo>
                    <a:pt x="73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86" name="Freeform 446"/>
            <p:cNvSpPr>
              <a:spLocks/>
            </p:cNvSpPr>
            <p:nvPr/>
          </p:nvSpPr>
          <p:spPr bwMode="auto">
            <a:xfrm>
              <a:off x="4698" y="4476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1 w 89"/>
                <a:gd name="T5" fmla="*/ 68 h 89"/>
                <a:gd name="T6" fmla="*/ 73 w 89"/>
                <a:gd name="T7" fmla="*/ 80 h 89"/>
                <a:gd name="T8" fmla="*/ 64 w 89"/>
                <a:gd name="T9" fmla="*/ 85 h 89"/>
                <a:gd name="T10" fmla="*/ 50 w 89"/>
                <a:gd name="T11" fmla="*/ 89 h 89"/>
                <a:gd name="T12" fmla="*/ 38 w 89"/>
                <a:gd name="T13" fmla="*/ 89 h 89"/>
                <a:gd name="T14" fmla="*/ 25 w 89"/>
                <a:gd name="T15" fmla="*/ 85 h 89"/>
                <a:gd name="T16" fmla="*/ 15 w 89"/>
                <a:gd name="T17" fmla="*/ 80 h 89"/>
                <a:gd name="T18" fmla="*/ 7 w 89"/>
                <a:gd name="T19" fmla="*/ 68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3 h 89"/>
                <a:gd name="T26" fmla="*/ 7 w 89"/>
                <a:gd name="T27" fmla="*/ 21 h 89"/>
                <a:gd name="T28" fmla="*/ 15 w 89"/>
                <a:gd name="T29" fmla="*/ 10 h 89"/>
                <a:gd name="T30" fmla="*/ 25 w 89"/>
                <a:gd name="T31" fmla="*/ 4 h 89"/>
                <a:gd name="T32" fmla="*/ 38 w 89"/>
                <a:gd name="T33" fmla="*/ 0 h 89"/>
                <a:gd name="T34" fmla="*/ 50 w 89"/>
                <a:gd name="T35" fmla="*/ 0 h 89"/>
                <a:gd name="T36" fmla="*/ 64 w 89"/>
                <a:gd name="T37" fmla="*/ 4 h 89"/>
                <a:gd name="T38" fmla="*/ 73 w 89"/>
                <a:gd name="T39" fmla="*/ 10 h 89"/>
                <a:gd name="T40" fmla="*/ 81 w 89"/>
                <a:gd name="T41" fmla="*/ 21 h 89"/>
                <a:gd name="T42" fmla="*/ 87 w 89"/>
                <a:gd name="T43" fmla="*/ 33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3" y="80"/>
                  </a:lnTo>
                  <a:lnTo>
                    <a:pt x="64" y="85"/>
                  </a:lnTo>
                  <a:lnTo>
                    <a:pt x="50" y="89"/>
                  </a:lnTo>
                  <a:lnTo>
                    <a:pt x="38" y="89"/>
                  </a:lnTo>
                  <a:lnTo>
                    <a:pt x="25" y="85"/>
                  </a:lnTo>
                  <a:lnTo>
                    <a:pt x="15" y="80"/>
                  </a:lnTo>
                  <a:lnTo>
                    <a:pt x="7" y="68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7" y="21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3" y="10"/>
                  </a:lnTo>
                  <a:lnTo>
                    <a:pt x="81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87" name="Freeform 447"/>
            <p:cNvSpPr>
              <a:spLocks/>
            </p:cNvSpPr>
            <p:nvPr/>
          </p:nvSpPr>
          <p:spPr bwMode="auto">
            <a:xfrm>
              <a:off x="4095" y="4385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1 w 89"/>
                <a:gd name="T5" fmla="*/ 70 h 89"/>
                <a:gd name="T6" fmla="*/ 73 w 89"/>
                <a:gd name="T7" fmla="*/ 80 h 89"/>
                <a:gd name="T8" fmla="*/ 62 w 89"/>
                <a:gd name="T9" fmla="*/ 87 h 89"/>
                <a:gd name="T10" fmla="*/ 50 w 89"/>
                <a:gd name="T11" fmla="*/ 89 h 89"/>
                <a:gd name="T12" fmla="*/ 37 w 89"/>
                <a:gd name="T13" fmla="*/ 89 h 89"/>
                <a:gd name="T14" fmla="*/ 25 w 89"/>
                <a:gd name="T15" fmla="*/ 87 h 89"/>
                <a:gd name="T16" fmla="*/ 15 w 89"/>
                <a:gd name="T17" fmla="*/ 80 h 89"/>
                <a:gd name="T18" fmla="*/ 6 w 89"/>
                <a:gd name="T19" fmla="*/ 70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3 h 89"/>
                <a:gd name="T26" fmla="*/ 6 w 89"/>
                <a:gd name="T27" fmla="*/ 21 h 89"/>
                <a:gd name="T28" fmla="*/ 15 w 89"/>
                <a:gd name="T29" fmla="*/ 12 h 89"/>
                <a:gd name="T30" fmla="*/ 25 w 89"/>
                <a:gd name="T31" fmla="*/ 4 h 89"/>
                <a:gd name="T32" fmla="*/ 37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3 w 89"/>
                <a:gd name="T39" fmla="*/ 12 h 89"/>
                <a:gd name="T40" fmla="*/ 81 w 89"/>
                <a:gd name="T41" fmla="*/ 21 h 89"/>
                <a:gd name="T42" fmla="*/ 87 w 89"/>
                <a:gd name="T43" fmla="*/ 33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2" y="87"/>
                  </a:lnTo>
                  <a:lnTo>
                    <a:pt x="50" y="89"/>
                  </a:lnTo>
                  <a:lnTo>
                    <a:pt x="37" y="89"/>
                  </a:lnTo>
                  <a:lnTo>
                    <a:pt x="25" y="87"/>
                  </a:lnTo>
                  <a:lnTo>
                    <a:pt x="15" y="80"/>
                  </a:lnTo>
                  <a:lnTo>
                    <a:pt x="6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6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88" name="Freeform 448"/>
            <p:cNvSpPr>
              <a:spLocks/>
            </p:cNvSpPr>
            <p:nvPr/>
          </p:nvSpPr>
          <p:spPr bwMode="auto">
            <a:xfrm>
              <a:off x="3206" y="3159"/>
              <a:ext cx="0" cy="340"/>
            </a:xfrm>
            <a:custGeom>
              <a:avLst/>
              <a:gdLst>
                <a:gd name="T0" fmla="*/ 89 w 89"/>
                <a:gd name="T1" fmla="*/ 44 h 89"/>
                <a:gd name="T2" fmla="*/ 87 w 89"/>
                <a:gd name="T3" fmla="*/ 57 h 89"/>
                <a:gd name="T4" fmla="*/ 84 w 89"/>
                <a:gd name="T5" fmla="*/ 68 h 89"/>
                <a:gd name="T6" fmla="*/ 74 w 89"/>
                <a:gd name="T7" fmla="*/ 80 h 89"/>
                <a:gd name="T8" fmla="*/ 64 w 89"/>
                <a:gd name="T9" fmla="*/ 85 h 89"/>
                <a:gd name="T10" fmla="*/ 53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6 w 89"/>
                <a:gd name="T17" fmla="*/ 80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4 h 89"/>
                <a:gd name="T24" fmla="*/ 2 w 89"/>
                <a:gd name="T25" fmla="*/ 33 h 89"/>
                <a:gd name="T26" fmla="*/ 8 w 89"/>
                <a:gd name="T27" fmla="*/ 21 h 89"/>
                <a:gd name="T28" fmla="*/ 16 w 89"/>
                <a:gd name="T29" fmla="*/ 10 h 89"/>
                <a:gd name="T30" fmla="*/ 27 w 89"/>
                <a:gd name="T31" fmla="*/ 4 h 89"/>
                <a:gd name="T32" fmla="*/ 39 w 89"/>
                <a:gd name="T33" fmla="*/ 0 h 89"/>
                <a:gd name="T34" fmla="*/ 53 w 89"/>
                <a:gd name="T35" fmla="*/ 0 h 89"/>
                <a:gd name="T36" fmla="*/ 64 w 89"/>
                <a:gd name="T37" fmla="*/ 4 h 89"/>
                <a:gd name="T38" fmla="*/ 74 w 89"/>
                <a:gd name="T39" fmla="*/ 10 h 89"/>
                <a:gd name="T40" fmla="*/ 84 w 89"/>
                <a:gd name="T41" fmla="*/ 21 h 89"/>
                <a:gd name="T42" fmla="*/ 87 w 89"/>
                <a:gd name="T43" fmla="*/ 33 h 89"/>
                <a:gd name="T44" fmla="*/ 89 w 89"/>
                <a:gd name="T45" fmla="*/ 44 h 89"/>
                <a:gd name="T46" fmla="*/ 89 w 89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4"/>
                  </a:moveTo>
                  <a:lnTo>
                    <a:pt x="87" y="57"/>
                  </a:lnTo>
                  <a:lnTo>
                    <a:pt x="84" y="68"/>
                  </a:lnTo>
                  <a:lnTo>
                    <a:pt x="74" y="80"/>
                  </a:lnTo>
                  <a:lnTo>
                    <a:pt x="64" y="85"/>
                  </a:lnTo>
                  <a:lnTo>
                    <a:pt x="53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6" y="80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3"/>
                  </a:lnTo>
                  <a:lnTo>
                    <a:pt x="8" y="21"/>
                  </a:lnTo>
                  <a:lnTo>
                    <a:pt x="16" y="10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0"/>
                  </a:lnTo>
                  <a:lnTo>
                    <a:pt x="84" y="21"/>
                  </a:lnTo>
                  <a:lnTo>
                    <a:pt x="87" y="33"/>
                  </a:lnTo>
                  <a:lnTo>
                    <a:pt x="89" y="44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89" name="Freeform 449"/>
            <p:cNvSpPr>
              <a:spLocks/>
            </p:cNvSpPr>
            <p:nvPr/>
          </p:nvSpPr>
          <p:spPr bwMode="auto">
            <a:xfrm>
              <a:off x="3098" y="4115"/>
              <a:ext cx="0" cy="340"/>
            </a:xfrm>
            <a:custGeom>
              <a:avLst/>
              <a:gdLst>
                <a:gd name="T0" fmla="*/ 87 w 87"/>
                <a:gd name="T1" fmla="*/ 44 h 89"/>
                <a:gd name="T2" fmla="*/ 87 w 87"/>
                <a:gd name="T3" fmla="*/ 57 h 89"/>
                <a:gd name="T4" fmla="*/ 81 w 87"/>
                <a:gd name="T5" fmla="*/ 68 h 89"/>
                <a:gd name="T6" fmla="*/ 74 w 87"/>
                <a:gd name="T7" fmla="*/ 78 h 89"/>
                <a:gd name="T8" fmla="*/ 62 w 87"/>
                <a:gd name="T9" fmla="*/ 85 h 89"/>
                <a:gd name="T10" fmla="*/ 50 w 87"/>
                <a:gd name="T11" fmla="*/ 89 h 89"/>
                <a:gd name="T12" fmla="*/ 37 w 87"/>
                <a:gd name="T13" fmla="*/ 89 h 89"/>
                <a:gd name="T14" fmla="*/ 25 w 87"/>
                <a:gd name="T15" fmla="*/ 85 h 89"/>
                <a:gd name="T16" fmla="*/ 15 w 87"/>
                <a:gd name="T17" fmla="*/ 78 h 89"/>
                <a:gd name="T18" fmla="*/ 6 w 87"/>
                <a:gd name="T19" fmla="*/ 68 h 89"/>
                <a:gd name="T20" fmla="*/ 2 w 87"/>
                <a:gd name="T21" fmla="*/ 57 h 89"/>
                <a:gd name="T22" fmla="*/ 0 w 87"/>
                <a:gd name="T23" fmla="*/ 44 h 89"/>
                <a:gd name="T24" fmla="*/ 2 w 87"/>
                <a:gd name="T25" fmla="*/ 32 h 89"/>
                <a:gd name="T26" fmla="*/ 6 w 87"/>
                <a:gd name="T27" fmla="*/ 19 h 89"/>
                <a:gd name="T28" fmla="*/ 15 w 87"/>
                <a:gd name="T29" fmla="*/ 10 h 89"/>
                <a:gd name="T30" fmla="*/ 25 w 87"/>
                <a:gd name="T31" fmla="*/ 4 h 89"/>
                <a:gd name="T32" fmla="*/ 37 w 87"/>
                <a:gd name="T33" fmla="*/ 0 h 89"/>
                <a:gd name="T34" fmla="*/ 50 w 87"/>
                <a:gd name="T35" fmla="*/ 0 h 89"/>
                <a:gd name="T36" fmla="*/ 62 w 87"/>
                <a:gd name="T37" fmla="*/ 4 h 89"/>
                <a:gd name="T38" fmla="*/ 74 w 87"/>
                <a:gd name="T39" fmla="*/ 10 h 89"/>
                <a:gd name="T40" fmla="*/ 81 w 87"/>
                <a:gd name="T41" fmla="*/ 19 h 89"/>
                <a:gd name="T42" fmla="*/ 87 w 87"/>
                <a:gd name="T43" fmla="*/ 32 h 89"/>
                <a:gd name="T44" fmla="*/ 87 w 87"/>
                <a:gd name="T45" fmla="*/ 44 h 89"/>
                <a:gd name="T46" fmla="*/ 87 w 87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89">
                  <a:moveTo>
                    <a:pt x="87" y="44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4" y="78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7" y="89"/>
                  </a:lnTo>
                  <a:lnTo>
                    <a:pt x="25" y="85"/>
                  </a:lnTo>
                  <a:lnTo>
                    <a:pt x="15" y="78"/>
                  </a:lnTo>
                  <a:lnTo>
                    <a:pt x="6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2"/>
                  </a:lnTo>
                  <a:lnTo>
                    <a:pt x="6" y="19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0"/>
                  </a:lnTo>
                  <a:lnTo>
                    <a:pt x="81" y="19"/>
                  </a:lnTo>
                  <a:lnTo>
                    <a:pt x="87" y="32"/>
                  </a:lnTo>
                  <a:lnTo>
                    <a:pt x="87" y="44"/>
                  </a:lnTo>
                  <a:lnTo>
                    <a:pt x="87" y="44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90" name="Freeform 450"/>
            <p:cNvSpPr>
              <a:spLocks/>
            </p:cNvSpPr>
            <p:nvPr/>
          </p:nvSpPr>
          <p:spPr bwMode="auto">
            <a:xfrm>
              <a:off x="3051" y="2940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1 w 89"/>
                <a:gd name="T5" fmla="*/ 70 h 91"/>
                <a:gd name="T6" fmla="*/ 74 w 89"/>
                <a:gd name="T7" fmla="*/ 79 h 91"/>
                <a:gd name="T8" fmla="*/ 62 w 89"/>
                <a:gd name="T9" fmla="*/ 87 h 91"/>
                <a:gd name="T10" fmla="*/ 50 w 89"/>
                <a:gd name="T11" fmla="*/ 91 h 91"/>
                <a:gd name="T12" fmla="*/ 37 w 89"/>
                <a:gd name="T13" fmla="*/ 91 h 91"/>
                <a:gd name="T14" fmla="*/ 25 w 89"/>
                <a:gd name="T15" fmla="*/ 87 h 91"/>
                <a:gd name="T16" fmla="*/ 15 w 89"/>
                <a:gd name="T17" fmla="*/ 79 h 91"/>
                <a:gd name="T18" fmla="*/ 6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6 w 89"/>
                <a:gd name="T27" fmla="*/ 21 h 91"/>
                <a:gd name="T28" fmla="*/ 15 w 89"/>
                <a:gd name="T29" fmla="*/ 11 h 91"/>
                <a:gd name="T30" fmla="*/ 25 w 89"/>
                <a:gd name="T31" fmla="*/ 4 h 91"/>
                <a:gd name="T32" fmla="*/ 37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4 w 89"/>
                <a:gd name="T39" fmla="*/ 11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91" name="Freeform 451"/>
            <p:cNvSpPr>
              <a:spLocks/>
            </p:cNvSpPr>
            <p:nvPr/>
          </p:nvSpPr>
          <p:spPr bwMode="auto">
            <a:xfrm>
              <a:off x="3654" y="3076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1 w 89"/>
                <a:gd name="T5" fmla="*/ 69 h 88"/>
                <a:gd name="T6" fmla="*/ 73 w 89"/>
                <a:gd name="T7" fmla="*/ 79 h 88"/>
                <a:gd name="T8" fmla="*/ 62 w 89"/>
                <a:gd name="T9" fmla="*/ 84 h 88"/>
                <a:gd name="T10" fmla="*/ 50 w 89"/>
                <a:gd name="T11" fmla="*/ 88 h 88"/>
                <a:gd name="T12" fmla="*/ 39 w 89"/>
                <a:gd name="T13" fmla="*/ 88 h 88"/>
                <a:gd name="T14" fmla="*/ 25 w 89"/>
                <a:gd name="T15" fmla="*/ 84 h 88"/>
                <a:gd name="T16" fmla="*/ 15 w 89"/>
                <a:gd name="T17" fmla="*/ 79 h 88"/>
                <a:gd name="T18" fmla="*/ 8 w 89"/>
                <a:gd name="T19" fmla="*/ 69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8 w 89"/>
                <a:gd name="T27" fmla="*/ 20 h 88"/>
                <a:gd name="T28" fmla="*/ 15 w 89"/>
                <a:gd name="T29" fmla="*/ 11 h 88"/>
                <a:gd name="T30" fmla="*/ 25 w 89"/>
                <a:gd name="T31" fmla="*/ 3 h 88"/>
                <a:gd name="T32" fmla="*/ 39 w 89"/>
                <a:gd name="T33" fmla="*/ 0 h 88"/>
                <a:gd name="T34" fmla="*/ 50 w 89"/>
                <a:gd name="T35" fmla="*/ 0 h 88"/>
                <a:gd name="T36" fmla="*/ 62 w 89"/>
                <a:gd name="T37" fmla="*/ 3 h 88"/>
                <a:gd name="T38" fmla="*/ 73 w 89"/>
                <a:gd name="T39" fmla="*/ 11 h 88"/>
                <a:gd name="T40" fmla="*/ 81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1" y="69"/>
                  </a:lnTo>
                  <a:lnTo>
                    <a:pt x="73" y="79"/>
                  </a:lnTo>
                  <a:lnTo>
                    <a:pt x="62" y="84"/>
                  </a:lnTo>
                  <a:lnTo>
                    <a:pt x="50" y="88"/>
                  </a:lnTo>
                  <a:lnTo>
                    <a:pt x="39" y="88"/>
                  </a:lnTo>
                  <a:lnTo>
                    <a:pt x="25" y="84"/>
                  </a:lnTo>
                  <a:lnTo>
                    <a:pt x="15" y="79"/>
                  </a:lnTo>
                  <a:lnTo>
                    <a:pt x="8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5" y="11"/>
                  </a:lnTo>
                  <a:lnTo>
                    <a:pt x="25" y="3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3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92" name="Freeform 452"/>
            <p:cNvSpPr>
              <a:spLocks/>
            </p:cNvSpPr>
            <p:nvPr/>
          </p:nvSpPr>
          <p:spPr bwMode="auto">
            <a:xfrm>
              <a:off x="4350" y="3121"/>
              <a:ext cx="0" cy="340"/>
            </a:xfrm>
            <a:custGeom>
              <a:avLst/>
              <a:gdLst>
                <a:gd name="T0" fmla="*/ 89 w 89"/>
                <a:gd name="T1" fmla="*/ 45 h 89"/>
                <a:gd name="T2" fmla="*/ 87 w 89"/>
                <a:gd name="T3" fmla="*/ 57 h 89"/>
                <a:gd name="T4" fmla="*/ 81 w 89"/>
                <a:gd name="T5" fmla="*/ 68 h 89"/>
                <a:gd name="T6" fmla="*/ 73 w 89"/>
                <a:gd name="T7" fmla="*/ 79 h 89"/>
                <a:gd name="T8" fmla="*/ 64 w 89"/>
                <a:gd name="T9" fmla="*/ 85 h 89"/>
                <a:gd name="T10" fmla="*/ 50 w 89"/>
                <a:gd name="T11" fmla="*/ 89 h 89"/>
                <a:gd name="T12" fmla="*/ 38 w 89"/>
                <a:gd name="T13" fmla="*/ 89 h 89"/>
                <a:gd name="T14" fmla="*/ 25 w 89"/>
                <a:gd name="T15" fmla="*/ 85 h 89"/>
                <a:gd name="T16" fmla="*/ 15 w 89"/>
                <a:gd name="T17" fmla="*/ 79 h 89"/>
                <a:gd name="T18" fmla="*/ 7 w 89"/>
                <a:gd name="T19" fmla="*/ 68 h 89"/>
                <a:gd name="T20" fmla="*/ 2 w 89"/>
                <a:gd name="T21" fmla="*/ 57 h 89"/>
                <a:gd name="T22" fmla="*/ 0 w 89"/>
                <a:gd name="T23" fmla="*/ 45 h 89"/>
                <a:gd name="T24" fmla="*/ 2 w 89"/>
                <a:gd name="T25" fmla="*/ 32 h 89"/>
                <a:gd name="T26" fmla="*/ 7 w 89"/>
                <a:gd name="T27" fmla="*/ 21 h 89"/>
                <a:gd name="T28" fmla="*/ 15 w 89"/>
                <a:gd name="T29" fmla="*/ 9 h 89"/>
                <a:gd name="T30" fmla="*/ 25 w 89"/>
                <a:gd name="T31" fmla="*/ 4 h 89"/>
                <a:gd name="T32" fmla="*/ 38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3 w 89"/>
                <a:gd name="T39" fmla="*/ 9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5 h 89"/>
                <a:gd name="T46" fmla="*/ 89 w 89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5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3" y="79"/>
                  </a:lnTo>
                  <a:lnTo>
                    <a:pt x="64" y="85"/>
                  </a:lnTo>
                  <a:lnTo>
                    <a:pt x="50" y="89"/>
                  </a:lnTo>
                  <a:lnTo>
                    <a:pt x="38" y="89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7" y="68"/>
                  </a:lnTo>
                  <a:lnTo>
                    <a:pt x="2" y="57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9"/>
                  </a:lnTo>
                  <a:lnTo>
                    <a:pt x="25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9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93" name="Freeform 453"/>
            <p:cNvSpPr>
              <a:spLocks/>
            </p:cNvSpPr>
            <p:nvPr/>
          </p:nvSpPr>
          <p:spPr bwMode="auto">
            <a:xfrm>
              <a:off x="3051" y="4160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1 w 89"/>
                <a:gd name="T5" fmla="*/ 68 h 88"/>
                <a:gd name="T6" fmla="*/ 74 w 89"/>
                <a:gd name="T7" fmla="*/ 77 h 88"/>
                <a:gd name="T8" fmla="*/ 62 w 89"/>
                <a:gd name="T9" fmla="*/ 85 h 88"/>
                <a:gd name="T10" fmla="*/ 50 w 89"/>
                <a:gd name="T11" fmla="*/ 88 h 88"/>
                <a:gd name="T12" fmla="*/ 37 w 89"/>
                <a:gd name="T13" fmla="*/ 88 h 88"/>
                <a:gd name="T14" fmla="*/ 25 w 89"/>
                <a:gd name="T15" fmla="*/ 85 h 88"/>
                <a:gd name="T16" fmla="*/ 15 w 89"/>
                <a:gd name="T17" fmla="*/ 77 h 88"/>
                <a:gd name="T18" fmla="*/ 6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0 h 88"/>
                <a:gd name="T26" fmla="*/ 6 w 89"/>
                <a:gd name="T27" fmla="*/ 19 h 88"/>
                <a:gd name="T28" fmla="*/ 15 w 89"/>
                <a:gd name="T29" fmla="*/ 9 h 88"/>
                <a:gd name="T30" fmla="*/ 25 w 89"/>
                <a:gd name="T31" fmla="*/ 2 h 88"/>
                <a:gd name="T32" fmla="*/ 37 w 89"/>
                <a:gd name="T33" fmla="*/ 0 h 88"/>
                <a:gd name="T34" fmla="*/ 50 w 89"/>
                <a:gd name="T35" fmla="*/ 0 h 88"/>
                <a:gd name="T36" fmla="*/ 62 w 89"/>
                <a:gd name="T37" fmla="*/ 2 h 88"/>
                <a:gd name="T38" fmla="*/ 74 w 89"/>
                <a:gd name="T39" fmla="*/ 9 h 88"/>
                <a:gd name="T40" fmla="*/ 81 w 89"/>
                <a:gd name="T41" fmla="*/ 19 h 88"/>
                <a:gd name="T42" fmla="*/ 87 w 89"/>
                <a:gd name="T43" fmla="*/ 30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1" y="68"/>
                  </a:lnTo>
                  <a:lnTo>
                    <a:pt x="74" y="77"/>
                  </a:lnTo>
                  <a:lnTo>
                    <a:pt x="62" y="85"/>
                  </a:lnTo>
                  <a:lnTo>
                    <a:pt x="50" y="88"/>
                  </a:lnTo>
                  <a:lnTo>
                    <a:pt x="37" y="88"/>
                  </a:lnTo>
                  <a:lnTo>
                    <a:pt x="25" y="85"/>
                  </a:lnTo>
                  <a:lnTo>
                    <a:pt x="15" y="77"/>
                  </a:lnTo>
                  <a:lnTo>
                    <a:pt x="6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0"/>
                  </a:lnTo>
                  <a:lnTo>
                    <a:pt x="6" y="19"/>
                  </a:lnTo>
                  <a:lnTo>
                    <a:pt x="15" y="9"/>
                  </a:lnTo>
                  <a:lnTo>
                    <a:pt x="25" y="2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2"/>
                  </a:lnTo>
                  <a:lnTo>
                    <a:pt x="74" y="9"/>
                  </a:lnTo>
                  <a:lnTo>
                    <a:pt x="81" y="19"/>
                  </a:lnTo>
                  <a:lnTo>
                    <a:pt x="87" y="30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94" name="Freeform 454"/>
            <p:cNvSpPr>
              <a:spLocks/>
            </p:cNvSpPr>
            <p:nvPr/>
          </p:nvSpPr>
          <p:spPr bwMode="auto">
            <a:xfrm>
              <a:off x="3794" y="3798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70 h 90"/>
                <a:gd name="T6" fmla="*/ 74 w 89"/>
                <a:gd name="T7" fmla="*/ 79 h 90"/>
                <a:gd name="T8" fmla="*/ 62 w 89"/>
                <a:gd name="T9" fmla="*/ 87 h 90"/>
                <a:gd name="T10" fmla="*/ 50 w 89"/>
                <a:gd name="T11" fmla="*/ 90 h 90"/>
                <a:gd name="T12" fmla="*/ 37 w 89"/>
                <a:gd name="T13" fmla="*/ 90 h 90"/>
                <a:gd name="T14" fmla="*/ 25 w 89"/>
                <a:gd name="T15" fmla="*/ 87 h 90"/>
                <a:gd name="T16" fmla="*/ 15 w 89"/>
                <a:gd name="T17" fmla="*/ 79 h 90"/>
                <a:gd name="T18" fmla="*/ 6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6 w 89"/>
                <a:gd name="T27" fmla="*/ 21 h 90"/>
                <a:gd name="T28" fmla="*/ 15 w 89"/>
                <a:gd name="T29" fmla="*/ 11 h 90"/>
                <a:gd name="T30" fmla="*/ 25 w 89"/>
                <a:gd name="T31" fmla="*/ 4 h 90"/>
                <a:gd name="T32" fmla="*/ 37 w 89"/>
                <a:gd name="T33" fmla="*/ 0 h 90"/>
                <a:gd name="T34" fmla="*/ 50 w 89"/>
                <a:gd name="T35" fmla="*/ 0 h 90"/>
                <a:gd name="T36" fmla="*/ 62 w 89"/>
                <a:gd name="T37" fmla="*/ 4 h 90"/>
                <a:gd name="T38" fmla="*/ 74 w 89"/>
                <a:gd name="T39" fmla="*/ 11 h 90"/>
                <a:gd name="T40" fmla="*/ 81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0" y="90"/>
                  </a:lnTo>
                  <a:lnTo>
                    <a:pt x="37" y="90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6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95" name="Freeform 455"/>
            <p:cNvSpPr>
              <a:spLocks/>
            </p:cNvSpPr>
            <p:nvPr/>
          </p:nvSpPr>
          <p:spPr bwMode="auto">
            <a:xfrm>
              <a:off x="3701" y="4024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1 w 89"/>
                <a:gd name="T5" fmla="*/ 68 h 89"/>
                <a:gd name="T6" fmla="*/ 73 w 89"/>
                <a:gd name="T7" fmla="*/ 80 h 89"/>
                <a:gd name="T8" fmla="*/ 62 w 89"/>
                <a:gd name="T9" fmla="*/ 85 h 89"/>
                <a:gd name="T10" fmla="*/ 50 w 89"/>
                <a:gd name="T11" fmla="*/ 89 h 89"/>
                <a:gd name="T12" fmla="*/ 39 w 89"/>
                <a:gd name="T13" fmla="*/ 89 h 89"/>
                <a:gd name="T14" fmla="*/ 25 w 89"/>
                <a:gd name="T15" fmla="*/ 85 h 89"/>
                <a:gd name="T16" fmla="*/ 15 w 89"/>
                <a:gd name="T17" fmla="*/ 80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2 h 89"/>
                <a:gd name="T26" fmla="*/ 8 w 89"/>
                <a:gd name="T27" fmla="*/ 21 h 89"/>
                <a:gd name="T28" fmla="*/ 15 w 89"/>
                <a:gd name="T29" fmla="*/ 10 h 89"/>
                <a:gd name="T30" fmla="*/ 25 w 89"/>
                <a:gd name="T31" fmla="*/ 4 h 89"/>
                <a:gd name="T32" fmla="*/ 39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3 w 89"/>
                <a:gd name="T39" fmla="*/ 10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3" y="80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9" y="89"/>
                  </a:lnTo>
                  <a:lnTo>
                    <a:pt x="25" y="85"/>
                  </a:lnTo>
                  <a:lnTo>
                    <a:pt x="15" y="80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0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96" name="Freeform 456"/>
            <p:cNvSpPr>
              <a:spLocks/>
            </p:cNvSpPr>
            <p:nvPr/>
          </p:nvSpPr>
          <p:spPr bwMode="auto">
            <a:xfrm>
              <a:off x="4119" y="3301"/>
              <a:ext cx="0" cy="340"/>
            </a:xfrm>
            <a:custGeom>
              <a:avLst/>
              <a:gdLst>
                <a:gd name="T0" fmla="*/ 90 w 90"/>
                <a:gd name="T1" fmla="*/ 45 h 91"/>
                <a:gd name="T2" fmla="*/ 88 w 90"/>
                <a:gd name="T3" fmla="*/ 59 h 91"/>
                <a:gd name="T4" fmla="*/ 82 w 90"/>
                <a:gd name="T5" fmla="*/ 70 h 91"/>
                <a:gd name="T6" fmla="*/ 74 w 90"/>
                <a:gd name="T7" fmla="*/ 79 h 91"/>
                <a:gd name="T8" fmla="*/ 62 w 90"/>
                <a:gd name="T9" fmla="*/ 87 h 91"/>
                <a:gd name="T10" fmla="*/ 51 w 90"/>
                <a:gd name="T11" fmla="*/ 91 h 91"/>
                <a:gd name="T12" fmla="*/ 37 w 90"/>
                <a:gd name="T13" fmla="*/ 91 h 91"/>
                <a:gd name="T14" fmla="*/ 26 w 90"/>
                <a:gd name="T15" fmla="*/ 87 h 91"/>
                <a:gd name="T16" fmla="*/ 16 w 90"/>
                <a:gd name="T17" fmla="*/ 79 h 91"/>
                <a:gd name="T18" fmla="*/ 6 w 90"/>
                <a:gd name="T19" fmla="*/ 70 h 91"/>
                <a:gd name="T20" fmla="*/ 2 w 90"/>
                <a:gd name="T21" fmla="*/ 59 h 91"/>
                <a:gd name="T22" fmla="*/ 0 w 90"/>
                <a:gd name="T23" fmla="*/ 45 h 91"/>
                <a:gd name="T24" fmla="*/ 2 w 90"/>
                <a:gd name="T25" fmla="*/ 32 h 91"/>
                <a:gd name="T26" fmla="*/ 6 w 90"/>
                <a:gd name="T27" fmla="*/ 21 h 91"/>
                <a:gd name="T28" fmla="*/ 16 w 90"/>
                <a:gd name="T29" fmla="*/ 12 h 91"/>
                <a:gd name="T30" fmla="*/ 26 w 90"/>
                <a:gd name="T31" fmla="*/ 4 h 91"/>
                <a:gd name="T32" fmla="*/ 37 w 90"/>
                <a:gd name="T33" fmla="*/ 0 h 91"/>
                <a:gd name="T34" fmla="*/ 51 w 90"/>
                <a:gd name="T35" fmla="*/ 0 h 91"/>
                <a:gd name="T36" fmla="*/ 62 w 90"/>
                <a:gd name="T37" fmla="*/ 4 h 91"/>
                <a:gd name="T38" fmla="*/ 74 w 90"/>
                <a:gd name="T39" fmla="*/ 12 h 91"/>
                <a:gd name="T40" fmla="*/ 82 w 90"/>
                <a:gd name="T41" fmla="*/ 21 h 91"/>
                <a:gd name="T42" fmla="*/ 88 w 90"/>
                <a:gd name="T43" fmla="*/ 32 h 91"/>
                <a:gd name="T44" fmla="*/ 90 w 90"/>
                <a:gd name="T45" fmla="*/ 45 h 91"/>
                <a:gd name="T46" fmla="*/ 90 w 90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1">
                  <a:moveTo>
                    <a:pt x="90" y="45"/>
                  </a:moveTo>
                  <a:lnTo>
                    <a:pt x="88" y="59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7" y="91"/>
                  </a:lnTo>
                  <a:lnTo>
                    <a:pt x="26" y="87"/>
                  </a:lnTo>
                  <a:lnTo>
                    <a:pt x="16" y="79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6" y="12"/>
                  </a:lnTo>
                  <a:lnTo>
                    <a:pt x="26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97" name="Freeform 457"/>
            <p:cNvSpPr>
              <a:spLocks/>
            </p:cNvSpPr>
            <p:nvPr/>
          </p:nvSpPr>
          <p:spPr bwMode="auto">
            <a:xfrm>
              <a:off x="3423" y="4385"/>
              <a:ext cx="0" cy="340"/>
            </a:xfrm>
            <a:custGeom>
              <a:avLst/>
              <a:gdLst>
                <a:gd name="T0" fmla="*/ 90 w 90"/>
                <a:gd name="T1" fmla="*/ 46 h 89"/>
                <a:gd name="T2" fmla="*/ 88 w 90"/>
                <a:gd name="T3" fmla="*/ 57 h 89"/>
                <a:gd name="T4" fmla="*/ 82 w 90"/>
                <a:gd name="T5" fmla="*/ 70 h 89"/>
                <a:gd name="T6" fmla="*/ 74 w 90"/>
                <a:gd name="T7" fmla="*/ 80 h 89"/>
                <a:gd name="T8" fmla="*/ 62 w 90"/>
                <a:gd name="T9" fmla="*/ 87 h 89"/>
                <a:gd name="T10" fmla="*/ 51 w 90"/>
                <a:gd name="T11" fmla="*/ 89 h 89"/>
                <a:gd name="T12" fmla="*/ 37 w 90"/>
                <a:gd name="T13" fmla="*/ 89 h 89"/>
                <a:gd name="T14" fmla="*/ 26 w 90"/>
                <a:gd name="T15" fmla="*/ 87 h 89"/>
                <a:gd name="T16" fmla="*/ 16 w 90"/>
                <a:gd name="T17" fmla="*/ 80 h 89"/>
                <a:gd name="T18" fmla="*/ 6 w 90"/>
                <a:gd name="T19" fmla="*/ 70 h 89"/>
                <a:gd name="T20" fmla="*/ 2 w 90"/>
                <a:gd name="T21" fmla="*/ 57 h 89"/>
                <a:gd name="T22" fmla="*/ 0 w 90"/>
                <a:gd name="T23" fmla="*/ 46 h 89"/>
                <a:gd name="T24" fmla="*/ 2 w 90"/>
                <a:gd name="T25" fmla="*/ 33 h 89"/>
                <a:gd name="T26" fmla="*/ 6 w 90"/>
                <a:gd name="T27" fmla="*/ 21 h 89"/>
                <a:gd name="T28" fmla="*/ 16 w 90"/>
                <a:gd name="T29" fmla="*/ 12 h 89"/>
                <a:gd name="T30" fmla="*/ 26 w 90"/>
                <a:gd name="T31" fmla="*/ 4 h 89"/>
                <a:gd name="T32" fmla="*/ 37 w 90"/>
                <a:gd name="T33" fmla="*/ 0 h 89"/>
                <a:gd name="T34" fmla="*/ 51 w 90"/>
                <a:gd name="T35" fmla="*/ 0 h 89"/>
                <a:gd name="T36" fmla="*/ 62 w 90"/>
                <a:gd name="T37" fmla="*/ 4 h 89"/>
                <a:gd name="T38" fmla="*/ 74 w 90"/>
                <a:gd name="T39" fmla="*/ 12 h 89"/>
                <a:gd name="T40" fmla="*/ 82 w 90"/>
                <a:gd name="T41" fmla="*/ 21 h 89"/>
                <a:gd name="T42" fmla="*/ 88 w 90"/>
                <a:gd name="T43" fmla="*/ 33 h 89"/>
                <a:gd name="T44" fmla="*/ 90 w 90"/>
                <a:gd name="T45" fmla="*/ 46 h 89"/>
                <a:gd name="T46" fmla="*/ 90 w 90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9">
                  <a:moveTo>
                    <a:pt x="90" y="46"/>
                  </a:moveTo>
                  <a:lnTo>
                    <a:pt x="88" y="57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2" y="87"/>
                  </a:lnTo>
                  <a:lnTo>
                    <a:pt x="51" y="89"/>
                  </a:lnTo>
                  <a:lnTo>
                    <a:pt x="37" y="89"/>
                  </a:lnTo>
                  <a:lnTo>
                    <a:pt x="26" y="87"/>
                  </a:lnTo>
                  <a:lnTo>
                    <a:pt x="16" y="80"/>
                  </a:lnTo>
                  <a:lnTo>
                    <a:pt x="6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6" y="21"/>
                  </a:lnTo>
                  <a:lnTo>
                    <a:pt x="16" y="12"/>
                  </a:lnTo>
                  <a:lnTo>
                    <a:pt x="26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8" y="33"/>
                  </a:lnTo>
                  <a:lnTo>
                    <a:pt x="90" y="46"/>
                  </a:lnTo>
                  <a:lnTo>
                    <a:pt x="90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98" name="Freeform 458"/>
            <p:cNvSpPr>
              <a:spLocks/>
            </p:cNvSpPr>
            <p:nvPr/>
          </p:nvSpPr>
          <p:spPr bwMode="auto">
            <a:xfrm>
              <a:off x="3376" y="3843"/>
              <a:ext cx="0" cy="340"/>
            </a:xfrm>
            <a:custGeom>
              <a:avLst/>
              <a:gdLst>
                <a:gd name="T0" fmla="*/ 90 w 90"/>
                <a:gd name="T1" fmla="*/ 46 h 91"/>
                <a:gd name="T2" fmla="*/ 88 w 90"/>
                <a:gd name="T3" fmla="*/ 59 h 91"/>
                <a:gd name="T4" fmla="*/ 82 w 90"/>
                <a:gd name="T5" fmla="*/ 70 h 91"/>
                <a:gd name="T6" fmla="*/ 74 w 90"/>
                <a:gd name="T7" fmla="*/ 80 h 91"/>
                <a:gd name="T8" fmla="*/ 62 w 90"/>
                <a:gd name="T9" fmla="*/ 87 h 91"/>
                <a:gd name="T10" fmla="*/ 51 w 90"/>
                <a:gd name="T11" fmla="*/ 91 h 91"/>
                <a:gd name="T12" fmla="*/ 39 w 90"/>
                <a:gd name="T13" fmla="*/ 91 h 91"/>
                <a:gd name="T14" fmla="*/ 26 w 90"/>
                <a:gd name="T15" fmla="*/ 87 h 91"/>
                <a:gd name="T16" fmla="*/ 16 w 90"/>
                <a:gd name="T17" fmla="*/ 80 h 91"/>
                <a:gd name="T18" fmla="*/ 6 w 90"/>
                <a:gd name="T19" fmla="*/ 70 h 91"/>
                <a:gd name="T20" fmla="*/ 2 w 90"/>
                <a:gd name="T21" fmla="*/ 59 h 91"/>
                <a:gd name="T22" fmla="*/ 0 w 90"/>
                <a:gd name="T23" fmla="*/ 46 h 91"/>
                <a:gd name="T24" fmla="*/ 2 w 90"/>
                <a:gd name="T25" fmla="*/ 32 h 91"/>
                <a:gd name="T26" fmla="*/ 6 w 90"/>
                <a:gd name="T27" fmla="*/ 21 h 91"/>
                <a:gd name="T28" fmla="*/ 16 w 90"/>
                <a:gd name="T29" fmla="*/ 12 h 91"/>
                <a:gd name="T30" fmla="*/ 26 w 90"/>
                <a:gd name="T31" fmla="*/ 4 h 91"/>
                <a:gd name="T32" fmla="*/ 37 w 90"/>
                <a:gd name="T33" fmla="*/ 0 h 91"/>
                <a:gd name="T34" fmla="*/ 51 w 90"/>
                <a:gd name="T35" fmla="*/ 0 h 91"/>
                <a:gd name="T36" fmla="*/ 62 w 90"/>
                <a:gd name="T37" fmla="*/ 4 h 91"/>
                <a:gd name="T38" fmla="*/ 74 w 90"/>
                <a:gd name="T39" fmla="*/ 12 h 91"/>
                <a:gd name="T40" fmla="*/ 82 w 90"/>
                <a:gd name="T41" fmla="*/ 21 h 91"/>
                <a:gd name="T42" fmla="*/ 88 w 90"/>
                <a:gd name="T43" fmla="*/ 32 h 91"/>
                <a:gd name="T44" fmla="*/ 90 w 90"/>
                <a:gd name="T45" fmla="*/ 46 h 91"/>
                <a:gd name="T46" fmla="*/ 90 w 90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1">
                  <a:moveTo>
                    <a:pt x="90" y="46"/>
                  </a:moveTo>
                  <a:lnTo>
                    <a:pt x="88" y="59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6" y="87"/>
                  </a:lnTo>
                  <a:lnTo>
                    <a:pt x="16" y="80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6" y="12"/>
                  </a:lnTo>
                  <a:lnTo>
                    <a:pt x="26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8" y="32"/>
                  </a:lnTo>
                  <a:lnTo>
                    <a:pt x="90" y="46"/>
                  </a:lnTo>
                  <a:lnTo>
                    <a:pt x="90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699" name="Freeform 459"/>
            <p:cNvSpPr>
              <a:spLocks/>
            </p:cNvSpPr>
            <p:nvPr/>
          </p:nvSpPr>
          <p:spPr bwMode="auto">
            <a:xfrm>
              <a:off x="3747" y="4249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70 h 90"/>
                <a:gd name="T6" fmla="*/ 74 w 89"/>
                <a:gd name="T7" fmla="*/ 79 h 90"/>
                <a:gd name="T8" fmla="*/ 62 w 89"/>
                <a:gd name="T9" fmla="*/ 87 h 90"/>
                <a:gd name="T10" fmla="*/ 50 w 89"/>
                <a:gd name="T11" fmla="*/ 90 h 90"/>
                <a:gd name="T12" fmla="*/ 37 w 89"/>
                <a:gd name="T13" fmla="*/ 90 h 90"/>
                <a:gd name="T14" fmla="*/ 25 w 89"/>
                <a:gd name="T15" fmla="*/ 87 h 90"/>
                <a:gd name="T16" fmla="*/ 15 w 89"/>
                <a:gd name="T17" fmla="*/ 79 h 90"/>
                <a:gd name="T18" fmla="*/ 6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6 w 89"/>
                <a:gd name="T27" fmla="*/ 21 h 90"/>
                <a:gd name="T28" fmla="*/ 15 w 89"/>
                <a:gd name="T29" fmla="*/ 11 h 90"/>
                <a:gd name="T30" fmla="*/ 25 w 89"/>
                <a:gd name="T31" fmla="*/ 4 h 90"/>
                <a:gd name="T32" fmla="*/ 37 w 89"/>
                <a:gd name="T33" fmla="*/ 0 h 90"/>
                <a:gd name="T34" fmla="*/ 50 w 89"/>
                <a:gd name="T35" fmla="*/ 0 h 90"/>
                <a:gd name="T36" fmla="*/ 62 w 89"/>
                <a:gd name="T37" fmla="*/ 4 h 90"/>
                <a:gd name="T38" fmla="*/ 74 w 89"/>
                <a:gd name="T39" fmla="*/ 11 h 90"/>
                <a:gd name="T40" fmla="*/ 81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0" y="90"/>
                  </a:lnTo>
                  <a:lnTo>
                    <a:pt x="37" y="90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6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00" name="Freeform 460"/>
            <p:cNvSpPr>
              <a:spLocks/>
            </p:cNvSpPr>
            <p:nvPr/>
          </p:nvSpPr>
          <p:spPr bwMode="auto">
            <a:xfrm>
              <a:off x="3144" y="4612"/>
              <a:ext cx="0" cy="340"/>
            </a:xfrm>
            <a:custGeom>
              <a:avLst/>
              <a:gdLst>
                <a:gd name="T0" fmla="*/ 89 w 89"/>
                <a:gd name="T1" fmla="*/ 43 h 89"/>
                <a:gd name="T2" fmla="*/ 87 w 89"/>
                <a:gd name="T3" fmla="*/ 57 h 89"/>
                <a:gd name="T4" fmla="*/ 83 w 89"/>
                <a:gd name="T5" fmla="*/ 68 h 89"/>
                <a:gd name="T6" fmla="*/ 74 w 89"/>
                <a:gd name="T7" fmla="*/ 77 h 89"/>
                <a:gd name="T8" fmla="*/ 64 w 89"/>
                <a:gd name="T9" fmla="*/ 85 h 89"/>
                <a:gd name="T10" fmla="*/ 52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6 w 89"/>
                <a:gd name="T17" fmla="*/ 77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3 h 89"/>
                <a:gd name="T24" fmla="*/ 2 w 89"/>
                <a:gd name="T25" fmla="*/ 30 h 89"/>
                <a:gd name="T26" fmla="*/ 8 w 89"/>
                <a:gd name="T27" fmla="*/ 19 h 89"/>
                <a:gd name="T28" fmla="*/ 16 w 89"/>
                <a:gd name="T29" fmla="*/ 9 h 89"/>
                <a:gd name="T30" fmla="*/ 27 w 89"/>
                <a:gd name="T31" fmla="*/ 2 h 89"/>
                <a:gd name="T32" fmla="*/ 39 w 89"/>
                <a:gd name="T33" fmla="*/ 0 h 89"/>
                <a:gd name="T34" fmla="*/ 52 w 89"/>
                <a:gd name="T35" fmla="*/ 0 h 89"/>
                <a:gd name="T36" fmla="*/ 64 w 89"/>
                <a:gd name="T37" fmla="*/ 2 h 89"/>
                <a:gd name="T38" fmla="*/ 74 w 89"/>
                <a:gd name="T39" fmla="*/ 9 h 89"/>
                <a:gd name="T40" fmla="*/ 83 w 89"/>
                <a:gd name="T41" fmla="*/ 19 h 89"/>
                <a:gd name="T42" fmla="*/ 87 w 89"/>
                <a:gd name="T43" fmla="*/ 30 h 89"/>
                <a:gd name="T44" fmla="*/ 89 w 89"/>
                <a:gd name="T45" fmla="*/ 43 h 89"/>
                <a:gd name="T46" fmla="*/ 89 w 89"/>
                <a:gd name="T47" fmla="*/ 43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3"/>
                  </a:moveTo>
                  <a:lnTo>
                    <a:pt x="87" y="57"/>
                  </a:lnTo>
                  <a:lnTo>
                    <a:pt x="83" y="68"/>
                  </a:lnTo>
                  <a:lnTo>
                    <a:pt x="74" y="77"/>
                  </a:lnTo>
                  <a:lnTo>
                    <a:pt x="64" y="85"/>
                  </a:lnTo>
                  <a:lnTo>
                    <a:pt x="52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6" y="77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3"/>
                  </a:lnTo>
                  <a:lnTo>
                    <a:pt x="2" y="30"/>
                  </a:lnTo>
                  <a:lnTo>
                    <a:pt x="8" y="19"/>
                  </a:lnTo>
                  <a:lnTo>
                    <a:pt x="16" y="9"/>
                  </a:lnTo>
                  <a:lnTo>
                    <a:pt x="27" y="2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2"/>
                  </a:lnTo>
                  <a:lnTo>
                    <a:pt x="74" y="9"/>
                  </a:lnTo>
                  <a:lnTo>
                    <a:pt x="83" y="19"/>
                  </a:lnTo>
                  <a:lnTo>
                    <a:pt x="87" y="30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01" name="Freeform 461"/>
            <p:cNvSpPr>
              <a:spLocks/>
            </p:cNvSpPr>
            <p:nvPr/>
          </p:nvSpPr>
          <p:spPr bwMode="auto">
            <a:xfrm>
              <a:off x="4165" y="4612"/>
              <a:ext cx="0" cy="340"/>
            </a:xfrm>
            <a:custGeom>
              <a:avLst/>
              <a:gdLst>
                <a:gd name="T0" fmla="*/ 88 w 88"/>
                <a:gd name="T1" fmla="*/ 43 h 89"/>
                <a:gd name="T2" fmla="*/ 88 w 88"/>
                <a:gd name="T3" fmla="*/ 57 h 89"/>
                <a:gd name="T4" fmla="*/ 82 w 88"/>
                <a:gd name="T5" fmla="*/ 68 h 89"/>
                <a:gd name="T6" fmla="*/ 74 w 88"/>
                <a:gd name="T7" fmla="*/ 77 h 89"/>
                <a:gd name="T8" fmla="*/ 62 w 88"/>
                <a:gd name="T9" fmla="*/ 85 h 89"/>
                <a:gd name="T10" fmla="*/ 51 w 88"/>
                <a:gd name="T11" fmla="*/ 89 h 89"/>
                <a:gd name="T12" fmla="*/ 37 w 88"/>
                <a:gd name="T13" fmla="*/ 89 h 89"/>
                <a:gd name="T14" fmla="*/ 26 w 88"/>
                <a:gd name="T15" fmla="*/ 85 h 89"/>
                <a:gd name="T16" fmla="*/ 14 w 88"/>
                <a:gd name="T17" fmla="*/ 77 h 89"/>
                <a:gd name="T18" fmla="*/ 6 w 88"/>
                <a:gd name="T19" fmla="*/ 68 h 89"/>
                <a:gd name="T20" fmla="*/ 2 w 88"/>
                <a:gd name="T21" fmla="*/ 57 h 89"/>
                <a:gd name="T22" fmla="*/ 0 w 88"/>
                <a:gd name="T23" fmla="*/ 43 h 89"/>
                <a:gd name="T24" fmla="*/ 0 w 88"/>
                <a:gd name="T25" fmla="*/ 30 h 89"/>
                <a:gd name="T26" fmla="*/ 6 w 88"/>
                <a:gd name="T27" fmla="*/ 19 h 89"/>
                <a:gd name="T28" fmla="*/ 14 w 88"/>
                <a:gd name="T29" fmla="*/ 9 h 89"/>
                <a:gd name="T30" fmla="*/ 26 w 88"/>
                <a:gd name="T31" fmla="*/ 2 h 89"/>
                <a:gd name="T32" fmla="*/ 37 w 88"/>
                <a:gd name="T33" fmla="*/ 0 h 89"/>
                <a:gd name="T34" fmla="*/ 51 w 88"/>
                <a:gd name="T35" fmla="*/ 0 h 89"/>
                <a:gd name="T36" fmla="*/ 62 w 88"/>
                <a:gd name="T37" fmla="*/ 2 h 89"/>
                <a:gd name="T38" fmla="*/ 74 w 88"/>
                <a:gd name="T39" fmla="*/ 9 h 89"/>
                <a:gd name="T40" fmla="*/ 82 w 88"/>
                <a:gd name="T41" fmla="*/ 19 h 89"/>
                <a:gd name="T42" fmla="*/ 88 w 88"/>
                <a:gd name="T43" fmla="*/ 30 h 89"/>
                <a:gd name="T44" fmla="*/ 88 w 88"/>
                <a:gd name="T45" fmla="*/ 43 h 89"/>
                <a:gd name="T46" fmla="*/ 88 w 88"/>
                <a:gd name="T47" fmla="*/ 43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8" h="89">
                  <a:moveTo>
                    <a:pt x="88" y="43"/>
                  </a:moveTo>
                  <a:lnTo>
                    <a:pt x="88" y="57"/>
                  </a:lnTo>
                  <a:lnTo>
                    <a:pt x="82" y="68"/>
                  </a:lnTo>
                  <a:lnTo>
                    <a:pt x="74" y="77"/>
                  </a:lnTo>
                  <a:lnTo>
                    <a:pt x="62" y="85"/>
                  </a:lnTo>
                  <a:lnTo>
                    <a:pt x="51" y="89"/>
                  </a:lnTo>
                  <a:lnTo>
                    <a:pt x="37" y="89"/>
                  </a:lnTo>
                  <a:lnTo>
                    <a:pt x="26" y="85"/>
                  </a:lnTo>
                  <a:lnTo>
                    <a:pt x="14" y="77"/>
                  </a:lnTo>
                  <a:lnTo>
                    <a:pt x="6" y="68"/>
                  </a:lnTo>
                  <a:lnTo>
                    <a:pt x="2" y="57"/>
                  </a:lnTo>
                  <a:lnTo>
                    <a:pt x="0" y="43"/>
                  </a:lnTo>
                  <a:lnTo>
                    <a:pt x="0" y="30"/>
                  </a:lnTo>
                  <a:lnTo>
                    <a:pt x="6" y="19"/>
                  </a:lnTo>
                  <a:lnTo>
                    <a:pt x="14" y="9"/>
                  </a:lnTo>
                  <a:lnTo>
                    <a:pt x="26" y="2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2"/>
                  </a:lnTo>
                  <a:lnTo>
                    <a:pt x="74" y="9"/>
                  </a:lnTo>
                  <a:lnTo>
                    <a:pt x="82" y="19"/>
                  </a:lnTo>
                  <a:lnTo>
                    <a:pt x="88" y="30"/>
                  </a:lnTo>
                  <a:lnTo>
                    <a:pt x="88" y="43"/>
                  </a:lnTo>
                  <a:lnTo>
                    <a:pt x="88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02" name="Line 462"/>
            <p:cNvSpPr>
              <a:spLocks noChangeShapeType="1"/>
            </p:cNvSpPr>
            <p:nvPr/>
          </p:nvSpPr>
          <p:spPr bwMode="auto">
            <a:xfrm flipH="1">
              <a:off x="260" y="3204"/>
              <a:ext cx="634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03" name="Freeform 463"/>
            <p:cNvSpPr>
              <a:spLocks/>
            </p:cNvSpPr>
            <p:nvPr/>
          </p:nvSpPr>
          <p:spPr bwMode="auto">
            <a:xfrm>
              <a:off x="1149" y="4204"/>
              <a:ext cx="0" cy="340"/>
            </a:xfrm>
            <a:custGeom>
              <a:avLst/>
              <a:gdLst>
                <a:gd name="T0" fmla="*/ 90 w 90"/>
                <a:gd name="T1" fmla="*/ 46 h 91"/>
                <a:gd name="T2" fmla="*/ 88 w 90"/>
                <a:gd name="T3" fmla="*/ 59 h 91"/>
                <a:gd name="T4" fmla="*/ 82 w 90"/>
                <a:gd name="T5" fmla="*/ 70 h 91"/>
                <a:gd name="T6" fmla="*/ 74 w 90"/>
                <a:gd name="T7" fmla="*/ 80 h 91"/>
                <a:gd name="T8" fmla="*/ 64 w 90"/>
                <a:gd name="T9" fmla="*/ 87 h 91"/>
                <a:gd name="T10" fmla="*/ 51 w 90"/>
                <a:gd name="T11" fmla="*/ 91 h 91"/>
                <a:gd name="T12" fmla="*/ 39 w 90"/>
                <a:gd name="T13" fmla="*/ 91 h 91"/>
                <a:gd name="T14" fmla="*/ 28 w 90"/>
                <a:gd name="T15" fmla="*/ 87 h 91"/>
                <a:gd name="T16" fmla="*/ 16 w 90"/>
                <a:gd name="T17" fmla="*/ 80 h 91"/>
                <a:gd name="T18" fmla="*/ 8 w 90"/>
                <a:gd name="T19" fmla="*/ 70 h 91"/>
                <a:gd name="T20" fmla="*/ 2 w 90"/>
                <a:gd name="T21" fmla="*/ 59 h 91"/>
                <a:gd name="T22" fmla="*/ 0 w 90"/>
                <a:gd name="T23" fmla="*/ 46 h 91"/>
                <a:gd name="T24" fmla="*/ 2 w 90"/>
                <a:gd name="T25" fmla="*/ 33 h 91"/>
                <a:gd name="T26" fmla="*/ 8 w 90"/>
                <a:gd name="T27" fmla="*/ 21 h 91"/>
                <a:gd name="T28" fmla="*/ 16 w 90"/>
                <a:gd name="T29" fmla="*/ 12 h 91"/>
                <a:gd name="T30" fmla="*/ 28 w 90"/>
                <a:gd name="T31" fmla="*/ 4 h 91"/>
                <a:gd name="T32" fmla="*/ 39 w 90"/>
                <a:gd name="T33" fmla="*/ 0 h 91"/>
                <a:gd name="T34" fmla="*/ 51 w 90"/>
                <a:gd name="T35" fmla="*/ 0 h 91"/>
                <a:gd name="T36" fmla="*/ 64 w 90"/>
                <a:gd name="T37" fmla="*/ 4 h 91"/>
                <a:gd name="T38" fmla="*/ 74 w 90"/>
                <a:gd name="T39" fmla="*/ 12 h 91"/>
                <a:gd name="T40" fmla="*/ 82 w 90"/>
                <a:gd name="T41" fmla="*/ 21 h 91"/>
                <a:gd name="T42" fmla="*/ 88 w 90"/>
                <a:gd name="T43" fmla="*/ 33 h 91"/>
                <a:gd name="T44" fmla="*/ 90 w 90"/>
                <a:gd name="T45" fmla="*/ 46 h 91"/>
                <a:gd name="T46" fmla="*/ 90 w 90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1">
                  <a:moveTo>
                    <a:pt x="90" y="46"/>
                  </a:moveTo>
                  <a:lnTo>
                    <a:pt x="88" y="59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4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8" y="87"/>
                  </a:lnTo>
                  <a:lnTo>
                    <a:pt x="16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8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8" y="33"/>
                  </a:lnTo>
                  <a:lnTo>
                    <a:pt x="90" y="46"/>
                  </a:lnTo>
                  <a:lnTo>
                    <a:pt x="90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04" name="Freeform 464"/>
            <p:cNvSpPr>
              <a:spLocks/>
            </p:cNvSpPr>
            <p:nvPr/>
          </p:nvSpPr>
          <p:spPr bwMode="auto">
            <a:xfrm>
              <a:off x="1242" y="4295"/>
              <a:ext cx="0" cy="340"/>
            </a:xfrm>
            <a:custGeom>
              <a:avLst/>
              <a:gdLst>
                <a:gd name="T0" fmla="*/ 90 w 90"/>
                <a:gd name="T1" fmla="*/ 46 h 91"/>
                <a:gd name="T2" fmla="*/ 88 w 90"/>
                <a:gd name="T3" fmla="*/ 59 h 91"/>
                <a:gd name="T4" fmla="*/ 82 w 90"/>
                <a:gd name="T5" fmla="*/ 70 h 91"/>
                <a:gd name="T6" fmla="*/ 74 w 90"/>
                <a:gd name="T7" fmla="*/ 80 h 91"/>
                <a:gd name="T8" fmla="*/ 63 w 90"/>
                <a:gd name="T9" fmla="*/ 87 h 91"/>
                <a:gd name="T10" fmla="*/ 51 w 90"/>
                <a:gd name="T11" fmla="*/ 91 h 91"/>
                <a:gd name="T12" fmla="*/ 39 w 90"/>
                <a:gd name="T13" fmla="*/ 91 h 91"/>
                <a:gd name="T14" fmla="*/ 26 w 90"/>
                <a:gd name="T15" fmla="*/ 87 h 91"/>
                <a:gd name="T16" fmla="*/ 16 w 90"/>
                <a:gd name="T17" fmla="*/ 80 h 91"/>
                <a:gd name="T18" fmla="*/ 8 w 90"/>
                <a:gd name="T19" fmla="*/ 70 h 91"/>
                <a:gd name="T20" fmla="*/ 2 w 90"/>
                <a:gd name="T21" fmla="*/ 59 h 91"/>
                <a:gd name="T22" fmla="*/ 0 w 90"/>
                <a:gd name="T23" fmla="*/ 46 h 91"/>
                <a:gd name="T24" fmla="*/ 2 w 90"/>
                <a:gd name="T25" fmla="*/ 33 h 91"/>
                <a:gd name="T26" fmla="*/ 8 w 90"/>
                <a:gd name="T27" fmla="*/ 21 h 91"/>
                <a:gd name="T28" fmla="*/ 16 w 90"/>
                <a:gd name="T29" fmla="*/ 12 h 91"/>
                <a:gd name="T30" fmla="*/ 26 w 90"/>
                <a:gd name="T31" fmla="*/ 4 h 91"/>
                <a:gd name="T32" fmla="*/ 39 w 90"/>
                <a:gd name="T33" fmla="*/ 0 h 91"/>
                <a:gd name="T34" fmla="*/ 51 w 90"/>
                <a:gd name="T35" fmla="*/ 0 h 91"/>
                <a:gd name="T36" fmla="*/ 63 w 90"/>
                <a:gd name="T37" fmla="*/ 4 h 91"/>
                <a:gd name="T38" fmla="*/ 74 w 90"/>
                <a:gd name="T39" fmla="*/ 12 h 91"/>
                <a:gd name="T40" fmla="*/ 82 w 90"/>
                <a:gd name="T41" fmla="*/ 21 h 91"/>
                <a:gd name="T42" fmla="*/ 88 w 90"/>
                <a:gd name="T43" fmla="*/ 33 h 91"/>
                <a:gd name="T44" fmla="*/ 90 w 90"/>
                <a:gd name="T45" fmla="*/ 46 h 91"/>
                <a:gd name="T46" fmla="*/ 90 w 90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1">
                  <a:moveTo>
                    <a:pt x="90" y="46"/>
                  </a:moveTo>
                  <a:lnTo>
                    <a:pt x="88" y="59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3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6" y="87"/>
                  </a:lnTo>
                  <a:lnTo>
                    <a:pt x="16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6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3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8" y="33"/>
                  </a:lnTo>
                  <a:lnTo>
                    <a:pt x="90" y="46"/>
                  </a:lnTo>
                  <a:lnTo>
                    <a:pt x="90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05" name="Freeform 465"/>
            <p:cNvSpPr>
              <a:spLocks/>
            </p:cNvSpPr>
            <p:nvPr/>
          </p:nvSpPr>
          <p:spPr bwMode="auto">
            <a:xfrm>
              <a:off x="1335" y="4385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1 w 89"/>
                <a:gd name="T5" fmla="*/ 70 h 89"/>
                <a:gd name="T6" fmla="*/ 73 w 89"/>
                <a:gd name="T7" fmla="*/ 80 h 89"/>
                <a:gd name="T8" fmla="*/ 62 w 89"/>
                <a:gd name="T9" fmla="*/ 87 h 89"/>
                <a:gd name="T10" fmla="*/ 50 w 89"/>
                <a:gd name="T11" fmla="*/ 89 h 89"/>
                <a:gd name="T12" fmla="*/ 36 w 89"/>
                <a:gd name="T13" fmla="*/ 89 h 89"/>
                <a:gd name="T14" fmla="*/ 25 w 89"/>
                <a:gd name="T15" fmla="*/ 87 h 89"/>
                <a:gd name="T16" fmla="*/ 15 w 89"/>
                <a:gd name="T17" fmla="*/ 80 h 89"/>
                <a:gd name="T18" fmla="*/ 5 w 89"/>
                <a:gd name="T19" fmla="*/ 70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3 h 89"/>
                <a:gd name="T26" fmla="*/ 5 w 89"/>
                <a:gd name="T27" fmla="*/ 21 h 89"/>
                <a:gd name="T28" fmla="*/ 15 w 89"/>
                <a:gd name="T29" fmla="*/ 12 h 89"/>
                <a:gd name="T30" fmla="*/ 25 w 89"/>
                <a:gd name="T31" fmla="*/ 4 h 89"/>
                <a:gd name="T32" fmla="*/ 36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3 w 89"/>
                <a:gd name="T39" fmla="*/ 12 h 89"/>
                <a:gd name="T40" fmla="*/ 81 w 89"/>
                <a:gd name="T41" fmla="*/ 21 h 89"/>
                <a:gd name="T42" fmla="*/ 87 w 89"/>
                <a:gd name="T43" fmla="*/ 33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2" y="87"/>
                  </a:lnTo>
                  <a:lnTo>
                    <a:pt x="50" y="89"/>
                  </a:lnTo>
                  <a:lnTo>
                    <a:pt x="36" y="89"/>
                  </a:lnTo>
                  <a:lnTo>
                    <a:pt x="25" y="87"/>
                  </a:lnTo>
                  <a:lnTo>
                    <a:pt x="15" y="80"/>
                  </a:lnTo>
                  <a:lnTo>
                    <a:pt x="5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5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6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06" name="Freeform 466"/>
            <p:cNvSpPr>
              <a:spLocks/>
            </p:cNvSpPr>
            <p:nvPr/>
          </p:nvSpPr>
          <p:spPr bwMode="auto">
            <a:xfrm>
              <a:off x="1427" y="4160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3 w 89"/>
                <a:gd name="T5" fmla="*/ 68 h 88"/>
                <a:gd name="T6" fmla="*/ 73 w 89"/>
                <a:gd name="T7" fmla="*/ 77 h 88"/>
                <a:gd name="T8" fmla="*/ 64 w 89"/>
                <a:gd name="T9" fmla="*/ 85 h 88"/>
                <a:gd name="T10" fmla="*/ 52 w 89"/>
                <a:gd name="T11" fmla="*/ 88 h 88"/>
                <a:gd name="T12" fmla="*/ 39 w 89"/>
                <a:gd name="T13" fmla="*/ 88 h 88"/>
                <a:gd name="T14" fmla="*/ 27 w 89"/>
                <a:gd name="T15" fmla="*/ 85 h 88"/>
                <a:gd name="T16" fmla="*/ 15 w 89"/>
                <a:gd name="T17" fmla="*/ 77 h 88"/>
                <a:gd name="T18" fmla="*/ 8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0 h 88"/>
                <a:gd name="T26" fmla="*/ 8 w 89"/>
                <a:gd name="T27" fmla="*/ 19 h 88"/>
                <a:gd name="T28" fmla="*/ 15 w 89"/>
                <a:gd name="T29" fmla="*/ 9 h 88"/>
                <a:gd name="T30" fmla="*/ 27 w 89"/>
                <a:gd name="T31" fmla="*/ 2 h 88"/>
                <a:gd name="T32" fmla="*/ 39 w 89"/>
                <a:gd name="T33" fmla="*/ 0 h 88"/>
                <a:gd name="T34" fmla="*/ 52 w 89"/>
                <a:gd name="T35" fmla="*/ 0 h 88"/>
                <a:gd name="T36" fmla="*/ 64 w 89"/>
                <a:gd name="T37" fmla="*/ 2 h 88"/>
                <a:gd name="T38" fmla="*/ 73 w 89"/>
                <a:gd name="T39" fmla="*/ 9 h 88"/>
                <a:gd name="T40" fmla="*/ 83 w 89"/>
                <a:gd name="T41" fmla="*/ 19 h 88"/>
                <a:gd name="T42" fmla="*/ 87 w 89"/>
                <a:gd name="T43" fmla="*/ 30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3" y="68"/>
                  </a:lnTo>
                  <a:lnTo>
                    <a:pt x="73" y="77"/>
                  </a:lnTo>
                  <a:lnTo>
                    <a:pt x="64" y="85"/>
                  </a:lnTo>
                  <a:lnTo>
                    <a:pt x="52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5" y="77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0"/>
                  </a:lnTo>
                  <a:lnTo>
                    <a:pt x="8" y="19"/>
                  </a:lnTo>
                  <a:lnTo>
                    <a:pt x="15" y="9"/>
                  </a:lnTo>
                  <a:lnTo>
                    <a:pt x="27" y="2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2"/>
                  </a:lnTo>
                  <a:lnTo>
                    <a:pt x="73" y="9"/>
                  </a:lnTo>
                  <a:lnTo>
                    <a:pt x="83" y="19"/>
                  </a:lnTo>
                  <a:lnTo>
                    <a:pt x="87" y="30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07" name="Freeform 467"/>
            <p:cNvSpPr>
              <a:spLocks/>
            </p:cNvSpPr>
            <p:nvPr/>
          </p:nvSpPr>
          <p:spPr bwMode="auto">
            <a:xfrm>
              <a:off x="1520" y="4566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1 w 89"/>
                <a:gd name="T5" fmla="*/ 67 h 88"/>
                <a:gd name="T6" fmla="*/ 74 w 89"/>
                <a:gd name="T7" fmla="*/ 77 h 88"/>
                <a:gd name="T8" fmla="*/ 64 w 89"/>
                <a:gd name="T9" fmla="*/ 84 h 88"/>
                <a:gd name="T10" fmla="*/ 50 w 89"/>
                <a:gd name="T11" fmla="*/ 88 h 88"/>
                <a:gd name="T12" fmla="*/ 39 w 89"/>
                <a:gd name="T13" fmla="*/ 88 h 88"/>
                <a:gd name="T14" fmla="*/ 27 w 89"/>
                <a:gd name="T15" fmla="*/ 84 h 88"/>
                <a:gd name="T16" fmla="*/ 15 w 89"/>
                <a:gd name="T17" fmla="*/ 77 h 88"/>
                <a:gd name="T18" fmla="*/ 8 w 89"/>
                <a:gd name="T19" fmla="*/ 67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8 w 89"/>
                <a:gd name="T27" fmla="*/ 18 h 88"/>
                <a:gd name="T28" fmla="*/ 15 w 89"/>
                <a:gd name="T29" fmla="*/ 9 h 88"/>
                <a:gd name="T30" fmla="*/ 27 w 89"/>
                <a:gd name="T31" fmla="*/ 3 h 88"/>
                <a:gd name="T32" fmla="*/ 39 w 89"/>
                <a:gd name="T33" fmla="*/ 0 h 88"/>
                <a:gd name="T34" fmla="*/ 50 w 89"/>
                <a:gd name="T35" fmla="*/ 0 h 88"/>
                <a:gd name="T36" fmla="*/ 64 w 89"/>
                <a:gd name="T37" fmla="*/ 3 h 88"/>
                <a:gd name="T38" fmla="*/ 74 w 89"/>
                <a:gd name="T39" fmla="*/ 9 h 88"/>
                <a:gd name="T40" fmla="*/ 81 w 89"/>
                <a:gd name="T41" fmla="*/ 18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1" y="67"/>
                  </a:lnTo>
                  <a:lnTo>
                    <a:pt x="74" y="77"/>
                  </a:lnTo>
                  <a:lnTo>
                    <a:pt x="64" y="84"/>
                  </a:lnTo>
                  <a:lnTo>
                    <a:pt x="50" y="88"/>
                  </a:lnTo>
                  <a:lnTo>
                    <a:pt x="39" y="88"/>
                  </a:lnTo>
                  <a:lnTo>
                    <a:pt x="27" y="84"/>
                  </a:lnTo>
                  <a:lnTo>
                    <a:pt x="15" y="77"/>
                  </a:lnTo>
                  <a:lnTo>
                    <a:pt x="8" y="67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18"/>
                  </a:lnTo>
                  <a:lnTo>
                    <a:pt x="15" y="9"/>
                  </a:lnTo>
                  <a:lnTo>
                    <a:pt x="27" y="3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3"/>
                  </a:lnTo>
                  <a:lnTo>
                    <a:pt x="74" y="9"/>
                  </a:lnTo>
                  <a:lnTo>
                    <a:pt x="81" y="18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08" name="Freeform 468"/>
            <p:cNvSpPr>
              <a:spLocks/>
            </p:cNvSpPr>
            <p:nvPr/>
          </p:nvSpPr>
          <p:spPr bwMode="auto">
            <a:xfrm>
              <a:off x="1613" y="4656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69 h 90"/>
                <a:gd name="T6" fmla="*/ 74 w 89"/>
                <a:gd name="T7" fmla="*/ 79 h 90"/>
                <a:gd name="T8" fmla="*/ 62 w 89"/>
                <a:gd name="T9" fmla="*/ 86 h 90"/>
                <a:gd name="T10" fmla="*/ 50 w 89"/>
                <a:gd name="T11" fmla="*/ 90 h 90"/>
                <a:gd name="T12" fmla="*/ 39 w 89"/>
                <a:gd name="T13" fmla="*/ 90 h 90"/>
                <a:gd name="T14" fmla="*/ 25 w 89"/>
                <a:gd name="T15" fmla="*/ 86 h 90"/>
                <a:gd name="T16" fmla="*/ 15 w 89"/>
                <a:gd name="T17" fmla="*/ 79 h 90"/>
                <a:gd name="T18" fmla="*/ 8 w 89"/>
                <a:gd name="T19" fmla="*/ 69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0 h 90"/>
                <a:gd name="T28" fmla="*/ 15 w 89"/>
                <a:gd name="T29" fmla="*/ 11 h 90"/>
                <a:gd name="T30" fmla="*/ 25 w 89"/>
                <a:gd name="T31" fmla="*/ 3 h 90"/>
                <a:gd name="T32" fmla="*/ 39 w 89"/>
                <a:gd name="T33" fmla="*/ 0 h 90"/>
                <a:gd name="T34" fmla="*/ 50 w 89"/>
                <a:gd name="T35" fmla="*/ 0 h 90"/>
                <a:gd name="T36" fmla="*/ 62 w 89"/>
                <a:gd name="T37" fmla="*/ 3 h 90"/>
                <a:gd name="T38" fmla="*/ 74 w 89"/>
                <a:gd name="T39" fmla="*/ 11 h 90"/>
                <a:gd name="T40" fmla="*/ 81 w 89"/>
                <a:gd name="T41" fmla="*/ 20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69"/>
                  </a:lnTo>
                  <a:lnTo>
                    <a:pt x="74" y="79"/>
                  </a:lnTo>
                  <a:lnTo>
                    <a:pt x="62" y="86"/>
                  </a:lnTo>
                  <a:lnTo>
                    <a:pt x="50" y="90"/>
                  </a:lnTo>
                  <a:lnTo>
                    <a:pt x="39" y="90"/>
                  </a:lnTo>
                  <a:lnTo>
                    <a:pt x="25" y="86"/>
                  </a:lnTo>
                  <a:lnTo>
                    <a:pt x="15" y="79"/>
                  </a:lnTo>
                  <a:lnTo>
                    <a:pt x="8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5" y="11"/>
                  </a:lnTo>
                  <a:lnTo>
                    <a:pt x="25" y="3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4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09" name="Freeform 469"/>
            <p:cNvSpPr>
              <a:spLocks/>
            </p:cNvSpPr>
            <p:nvPr/>
          </p:nvSpPr>
          <p:spPr bwMode="auto">
            <a:xfrm>
              <a:off x="1752" y="4160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4 w 89"/>
                <a:gd name="T5" fmla="*/ 68 h 88"/>
                <a:gd name="T6" fmla="*/ 74 w 89"/>
                <a:gd name="T7" fmla="*/ 77 h 88"/>
                <a:gd name="T8" fmla="*/ 64 w 89"/>
                <a:gd name="T9" fmla="*/ 85 h 88"/>
                <a:gd name="T10" fmla="*/ 53 w 89"/>
                <a:gd name="T11" fmla="*/ 88 h 88"/>
                <a:gd name="T12" fmla="*/ 39 w 89"/>
                <a:gd name="T13" fmla="*/ 88 h 88"/>
                <a:gd name="T14" fmla="*/ 27 w 89"/>
                <a:gd name="T15" fmla="*/ 85 h 88"/>
                <a:gd name="T16" fmla="*/ 16 w 89"/>
                <a:gd name="T17" fmla="*/ 77 h 88"/>
                <a:gd name="T18" fmla="*/ 8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0 h 88"/>
                <a:gd name="T26" fmla="*/ 8 w 89"/>
                <a:gd name="T27" fmla="*/ 19 h 88"/>
                <a:gd name="T28" fmla="*/ 16 w 89"/>
                <a:gd name="T29" fmla="*/ 9 h 88"/>
                <a:gd name="T30" fmla="*/ 27 w 89"/>
                <a:gd name="T31" fmla="*/ 2 h 88"/>
                <a:gd name="T32" fmla="*/ 39 w 89"/>
                <a:gd name="T33" fmla="*/ 0 h 88"/>
                <a:gd name="T34" fmla="*/ 53 w 89"/>
                <a:gd name="T35" fmla="*/ 0 h 88"/>
                <a:gd name="T36" fmla="*/ 64 w 89"/>
                <a:gd name="T37" fmla="*/ 2 h 88"/>
                <a:gd name="T38" fmla="*/ 74 w 89"/>
                <a:gd name="T39" fmla="*/ 9 h 88"/>
                <a:gd name="T40" fmla="*/ 84 w 89"/>
                <a:gd name="T41" fmla="*/ 19 h 88"/>
                <a:gd name="T42" fmla="*/ 87 w 89"/>
                <a:gd name="T43" fmla="*/ 30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4" y="68"/>
                  </a:lnTo>
                  <a:lnTo>
                    <a:pt x="74" y="77"/>
                  </a:lnTo>
                  <a:lnTo>
                    <a:pt x="64" y="85"/>
                  </a:lnTo>
                  <a:lnTo>
                    <a:pt x="53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6" y="77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0"/>
                  </a:lnTo>
                  <a:lnTo>
                    <a:pt x="8" y="19"/>
                  </a:lnTo>
                  <a:lnTo>
                    <a:pt x="16" y="9"/>
                  </a:lnTo>
                  <a:lnTo>
                    <a:pt x="27" y="2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2"/>
                  </a:lnTo>
                  <a:lnTo>
                    <a:pt x="74" y="9"/>
                  </a:lnTo>
                  <a:lnTo>
                    <a:pt x="84" y="19"/>
                  </a:lnTo>
                  <a:lnTo>
                    <a:pt x="87" y="30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10" name="Freeform 470"/>
            <p:cNvSpPr>
              <a:spLocks/>
            </p:cNvSpPr>
            <p:nvPr/>
          </p:nvSpPr>
          <p:spPr bwMode="auto">
            <a:xfrm>
              <a:off x="1613" y="4204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1 w 89"/>
                <a:gd name="T5" fmla="*/ 70 h 91"/>
                <a:gd name="T6" fmla="*/ 74 w 89"/>
                <a:gd name="T7" fmla="*/ 80 h 91"/>
                <a:gd name="T8" fmla="*/ 62 w 89"/>
                <a:gd name="T9" fmla="*/ 87 h 91"/>
                <a:gd name="T10" fmla="*/ 50 w 89"/>
                <a:gd name="T11" fmla="*/ 91 h 91"/>
                <a:gd name="T12" fmla="*/ 39 w 89"/>
                <a:gd name="T13" fmla="*/ 91 h 91"/>
                <a:gd name="T14" fmla="*/ 25 w 89"/>
                <a:gd name="T15" fmla="*/ 87 h 91"/>
                <a:gd name="T16" fmla="*/ 15 w 89"/>
                <a:gd name="T17" fmla="*/ 80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3 h 91"/>
                <a:gd name="T26" fmla="*/ 8 w 89"/>
                <a:gd name="T27" fmla="*/ 21 h 91"/>
                <a:gd name="T28" fmla="*/ 15 w 89"/>
                <a:gd name="T29" fmla="*/ 12 h 91"/>
                <a:gd name="T30" fmla="*/ 25 w 89"/>
                <a:gd name="T31" fmla="*/ 4 h 91"/>
                <a:gd name="T32" fmla="*/ 39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4 w 89"/>
                <a:gd name="T39" fmla="*/ 12 h 91"/>
                <a:gd name="T40" fmla="*/ 81 w 89"/>
                <a:gd name="T41" fmla="*/ 21 h 91"/>
                <a:gd name="T42" fmla="*/ 87 w 89"/>
                <a:gd name="T43" fmla="*/ 33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4" y="80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9" y="91"/>
                  </a:lnTo>
                  <a:lnTo>
                    <a:pt x="25" y="87"/>
                  </a:lnTo>
                  <a:lnTo>
                    <a:pt x="15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8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1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11" name="Freeform 471"/>
            <p:cNvSpPr>
              <a:spLocks/>
            </p:cNvSpPr>
            <p:nvPr/>
          </p:nvSpPr>
          <p:spPr bwMode="auto">
            <a:xfrm>
              <a:off x="2031" y="4476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1 w 89"/>
                <a:gd name="T5" fmla="*/ 68 h 89"/>
                <a:gd name="T6" fmla="*/ 73 w 89"/>
                <a:gd name="T7" fmla="*/ 80 h 89"/>
                <a:gd name="T8" fmla="*/ 62 w 89"/>
                <a:gd name="T9" fmla="*/ 85 h 89"/>
                <a:gd name="T10" fmla="*/ 50 w 89"/>
                <a:gd name="T11" fmla="*/ 89 h 89"/>
                <a:gd name="T12" fmla="*/ 36 w 89"/>
                <a:gd name="T13" fmla="*/ 89 h 89"/>
                <a:gd name="T14" fmla="*/ 25 w 89"/>
                <a:gd name="T15" fmla="*/ 85 h 89"/>
                <a:gd name="T16" fmla="*/ 15 w 89"/>
                <a:gd name="T17" fmla="*/ 80 h 89"/>
                <a:gd name="T18" fmla="*/ 5 w 89"/>
                <a:gd name="T19" fmla="*/ 68 h 89"/>
                <a:gd name="T20" fmla="*/ 1 w 89"/>
                <a:gd name="T21" fmla="*/ 57 h 89"/>
                <a:gd name="T22" fmla="*/ 0 w 89"/>
                <a:gd name="T23" fmla="*/ 46 h 89"/>
                <a:gd name="T24" fmla="*/ 1 w 89"/>
                <a:gd name="T25" fmla="*/ 33 h 89"/>
                <a:gd name="T26" fmla="*/ 5 w 89"/>
                <a:gd name="T27" fmla="*/ 21 h 89"/>
                <a:gd name="T28" fmla="*/ 15 w 89"/>
                <a:gd name="T29" fmla="*/ 10 h 89"/>
                <a:gd name="T30" fmla="*/ 25 w 89"/>
                <a:gd name="T31" fmla="*/ 4 h 89"/>
                <a:gd name="T32" fmla="*/ 36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3 w 89"/>
                <a:gd name="T39" fmla="*/ 10 h 89"/>
                <a:gd name="T40" fmla="*/ 81 w 89"/>
                <a:gd name="T41" fmla="*/ 21 h 89"/>
                <a:gd name="T42" fmla="*/ 87 w 89"/>
                <a:gd name="T43" fmla="*/ 33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3" y="80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6" y="89"/>
                  </a:lnTo>
                  <a:lnTo>
                    <a:pt x="25" y="85"/>
                  </a:lnTo>
                  <a:lnTo>
                    <a:pt x="15" y="80"/>
                  </a:lnTo>
                  <a:lnTo>
                    <a:pt x="5" y="68"/>
                  </a:lnTo>
                  <a:lnTo>
                    <a:pt x="1" y="57"/>
                  </a:lnTo>
                  <a:lnTo>
                    <a:pt x="0" y="46"/>
                  </a:lnTo>
                  <a:lnTo>
                    <a:pt x="1" y="33"/>
                  </a:lnTo>
                  <a:lnTo>
                    <a:pt x="5" y="21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6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0"/>
                  </a:lnTo>
                  <a:lnTo>
                    <a:pt x="81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12" name="Freeform 472"/>
            <p:cNvSpPr>
              <a:spLocks/>
            </p:cNvSpPr>
            <p:nvPr/>
          </p:nvSpPr>
          <p:spPr bwMode="auto">
            <a:xfrm>
              <a:off x="1706" y="4709"/>
              <a:ext cx="0" cy="340"/>
            </a:xfrm>
            <a:custGeom>
              <a:avLst/>
              <a:gdLst>
                <a:gd name="T0" fmla="*/ 87 w 87"/>
                <a:gd name="T1" fmla="*/ 45 h 91"/>
                <a:gd name="T2" fmla="*/ 87 w 87"/>
                <a:gd name="T3" fmla="*/ 59 h 91"/>
                <a:gd name="T4" fmla="*/ 82 w 87"/>
                <a:gd name="T5" fmla="*/ 70 h 91"/>
                <a:gd name="T6" fmla="*/ 74 w 87"/>
                <a:gd name="T7" fmla="*/ 79 h 91"/>
                <a:gd name="T8" fmla="*/ 62 w 87"/>
                <a:gd name="T9" fmla="*/ 87 h 91"/>
                <a:gd name="T10" fmla="*/ 51 w 87"/>
                <a:gd name="T11" fmla="*/ 91 h 91"/>
                <a:gd name="T12" fmla="*/ 37 w 87"/>
                <a:gd name="T13" fmla="*/ 91 h 91"/>
                <a:gd name="T14" fmla="*/ 25 w 87"/>
                <a:gd name="T15" fmla="*/ 87 h 91"/>
                <a:gd name="T16" fmla="*/ 16 w 87"/>
                <a:gd name="T17" fmla="*/ 79 h 91"/>
                <a:gd name="T18" fmla="*/ 6 w 87"/>
                <a:gd name="T19" fmla="*/ 70 h 91"/>
                <a:gd name="T20" fmla="*/ 2 w 87"/>
                <a:gd name="T21" fmla="*/ 59 h 91"/>
                <a:gd name="T22" fmla="*/ 0 w 87"/>
                <a:gd name="T23" fmla="*/ 45 h 91"/>
                <a:gd name="T24" fmla="*/ 2 w 87"/>
                <a:gd name="T25" fmla="*/ 32 h 91"/>
                <a:gd name="T26" fmla="*/ 6 w 87"/>
                <a:gd name="T27" fmla="*/ 21 h 91"/>
                <a:gd name="T28" fmla="*/ 16 w 87"/>
                <a:gd name="T29" fmla="*/ 12 h 91"/>
                <a:gd name="T30" fmla="*/ 25 w 87"/>
                <a:gd name="T31" fmla="*/ 4 h 91"/>
                <a:gd name="T32" fmla="*/ 37 w 87"/>
                <a:gd name="T33" fmla="*/ 0 h 91"/>
                <a:gd name="T34" fmla="*/ 51 w 87"/>
                <a:gd name="T35" fmla="*/ 0 h 91"/>
                <a:gd name="T36" fmla="*/ 62 w 87"/>
                <a:gd name="T37" fmla="*/ 4 h 91"/>
                <a:gd name="T38" fmla="*/ 74 w 87"/>
                <a:gd name="T39" fmla="*/ 12 h 91"/>
                <a:gd name="T40" fmla="*/ 82 w 87"/>
                <a:gd name="T41" fmla="*/ 21 h 91"/>
                <a:gd name="T42" fmla="*/ 87 w 87"/>
                <a:gd name="T43" fmla="*/ 32 h 91"/>
                <a:gd name="T44" fmla="*/ 87 w 87"/>
                <a:gd name="T45" fmla="*/ 45 h 91"/>
                <a:gd name="T46" fmla="*/ 87 w 87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91">
                  <a:moveTo>
                    <a:pt x="87" y="45"/>
                  </a:moveTo>
                  <a:lnTo>
                    <a:pt x="87" y="59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6" y="79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6" y="12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7" y="45"/>
                  </a:lnTo>
                  <a:lnTo>
                    <a:pt x="87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13" name="Freeform 473"/>
            <p:cNvSpPr>
              <a:spLocks/>
            </p:cNvSpPr>
            <p:nvPr/>
          </p:nvSpPr>
          <p:spPr bwMode="auto">
            <a:xfrm>
              <a:off x="1752" y="4385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4 w 89"/>
                <a:gd name="T5" fmla="*/ 70 h 89"/>
                <a:gd name="T6" fmla="*/ 74 w 89"/>
                <a:gd name="T7" fmla="*/ 80 h 89"/>
                <a:gd name="T8" fmla="*/ 64 w 89"/>
                <a:gd name="T9" fmla="*/ 87 h 89"/>
                <a:gd name="T10" fmla="*/ 53 w 89"/>
                <a:gd name="T11" fmla="*/ 89 h 89"/>
                <a:gd name="T12" fmla="*/ 39 w 89"/>
                <a:gd name="T13" fmla="*/ 89 h 89"/>
                <a:gd name="T14" fmla="*/ 27 w 89"/>
                <a:gd name="T15" fmla="*/ 87 h 89"/>
                <a:gd name="T16" fmla="*/ 16 w 89"/>
                <a:gd name="T17" fmla="*/ 80 h 89"/>
                <a:gd name="T18" fmla="*/ 8 w 89"/>
                <a:gd name="T19" fmla="*/ 70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3 h 89"/>
                <a:gd name="T26" fmla="*/ 8 w 89"/>
                <a:gd name="T27" fmla="*/ 21 h 89"/>
                <a:gd name="T28" fmla="*/ 16 w 89"/>
                <a:gd name="T29" fmla="*/ 12 h 89"/>
                <a:gd name="T30" fmla="*/ 27 w 89"/>
                <a:gd name="T31" fmla="*/ 4 h 89"/>
                <a:gd name="T32" fmla="*/ 39 w 89"/>
                <a:gd name="T33" fmla="*/ 0 h 89"/>
                <a:gd name="T34" fmla="*/ 53 w 89"/>
                <a:gd name="T35" fmla="*/ 0 h 89"/>
                <a:gd name="T36" fmla="*/ 64 w 89"/>
                <a:gd name="T37" fmla="*/ 4 h 89"/>
                <a:gd name="T38" fmla="*/ 74 w 89"/>
                <a:gd name="T39" fmla="*/ 12 h 89"/>
                <a:gd name="T40" fmla="*/ 84 w 89"/>
                <a:gd name="T41" fmla="*/ 21 h 89"/>
                <a:gd name="T42" fmla="*/ 87 w 89"/>
                <a:gd name="T43" fmla="*/ 33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4" y="70"/>
                  </a:lnTo>
                  <a:lnTo>
                    <a:pt x="74" y="80"/>
                  </a:lnTo>
                  <a:lnTo>
                    <a:pt x="64" y="87"/>
                  </a:lnTo>
                  <a:lnTo>
                    <a:pt x="53" y="89"/>
                  </a:lnTo>
                  <a:lnTo>
                    <a:pt x="39" y="89"/>
                  </a:lnTo>
                  <a:lnTo>
                    <a:pt x="27" y="87"/>
                  </a:lnTo>
                  <a:lnTo>
                    <a:pt x="16" y="80"/>
                  </a:lnTo>
                  <a:lnTo>
                    <a:pt x="8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4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14" name="Rectangle 474"/>
            <p:cNvSpPr>
              <a:spLocks noChangeArrowheads="1"/>
            </p:cNvSpPr>
            <p:nvPr/>
          </p:nvSpPr>
          <p:spPr bwMode="auto">
            <a:xfrm>
              <a:off x="1348" y="4206"/>
              <a:ext cx="240" cy="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27063"/>
              <a:r>
                <a:rPr lang="it-IT" sz="2700" b="1">
                  <a:solidFill>
                    <a:srgbClr val="339966"/>
                  </a:solidFill>
                  <a:latin typeface="Arial" charset="0"/>
                </a:rPr>
                <a:t>N</a:t>
              </a:r>
              <a:endParaRPr lang="it-IT" sz="1700"/>
            </a:p>
          </p:txBody>
        </p:sp>
        <p:sp>
          <p:nvSpPr>
            <p:cNvPr id="10715" name="Rectangle 475"/>
            <p:cNvSpPr>
              <a:spLocks noChangeArrowheads="1"/>
            </p:cNvSpPr>
            <p:nvPr/>
          </p:nvSpPr>
          <p:spPr bwMode="auto">
            <a:xfrm>
              <a:off x="1569" y="4344"/>
              <a:ext cx="8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27063"/>
              <a:r>
                <a:rPr lang="it-IT" sz="1300" b="1">
                  <a:solidFill>
                    <a:srgbClr val="339966"/>
                  </a:solidFill>
                  <a:latin typeface="Arial" charset="0"/>
                </a:rPr>
                <a:t>2</a:t>
              </a:r>
              <a:endParaRPr lang="it-IT" sz="1700"/>
            </a:p>
          </p:txBody>
        </p:sp>
        <p:sp>
          <p:nvSpPr>
            <p:cNvPr id="10716" name="Freeform 476"/>
            <p:cNvSpPr>
              <a:spLocks/>
            </p:cNvSpPr>
            <p:nvPr/>
          </p:nvSpPr>
          <p:spPr bwMode="auto">
            <a:xfrm>
              <a:off x="1102" y="4408"/>
              <a:ext cx="0" cy="340"/>
            </a:xfrm>
            <a:custGeom>
              <a:avLst/>
              <a:gdLst>
                <a:gd name="T0" fmla="*/ 90 w 90"/>
                <a:gd name="T1" fmla="*/ 45 h 88"/>
                <a:gd name="T2" fmla="*/ 88 w 90"/>
                <a:gd name="T3" fmla="*/ 56 h 88"/>
                <a:gd name="T4" fmla="*/ 84 w 90"/>
                <a:gd name="T5" fmla="*/ 70 h 88"/>
                <a:gd name="T6" fmla="*/ 74 w 90"/>
                <a:gd name="T7" fmla="*/ 79 h 88"/>
                <a:gd name="T8" fmla="*/ 64 w 90"/>
                <a:gd name="T9" fmla="*/ 85 h 88"/>
                <a:gd name="T10" fmla="*/ 53 w 90"/>
                <a:gd name="T11" fmla="*/ 88 h 88"/>
                <a:gd name="T12" fmla="*/ 39 w 90"/>
                <a:gd name="T13" fmla="*/ 88 h 88"/>
                <a:gd name="T14" fmla="*/ 27 w 90"/>
                <a:gd name="T15" fmla="*/ 85 h 88"/>
                <a:gd name="T16" fmla="*/ 16 w 90"/>
                <a:gd name="T17" fmla="*/ 79 h 88"/>
                <a:gd name="T18" fmla="*/ 8 w 90"/>
                <a:gd name="T19" fmla="*/ 70 h 88"/>
                <a:gd name="T20" fmla="*/ 2 w 90"/>
                <a:gd name="T21" fmla="*/ 56 h 88"/>
                <a:gd name="T22" fmla="*/ 0 w 90"/>
                <a:gd name="T23" fmla="*/ 45 h 88"/>
                <a:gd name="T24" fmla="*/ 2 w 90"/>
                <a:gd name="T25" fmla="*/ 32 h 88"/>
                <a:gd name="T26" fmla="*/ 8 w 90"/>
                <a:gd name="T27" fmla="*/ 20 h 88"/>
                <a:gd name="T28" fmla="*/ 16 w 90"/>
                <a:gd name="T29" fmla="*/ 11 h 88"/>
                <a:gd name="T30" fmla="*/ 27 w 90"/>
                <a:gd name="T31" fmla="*/ 4 h 88"/>
                <a:gd name="T32" fmla="*/ 39 w 90"/>
                <a:gd name="T33" fmla="*/ 0 h 88"/>
                <a:gd name="T34" fmla="*/ 53 w 90"/>
                <a:gd name="T35" fmla="*/ 0 h 88"/>
                <a:gd name="T36" fmla="*/ 64 w 90"/>
                <a:gd name="T37" fmla="*/ 4 h 88"/>
                <a:gd name="T38" fmla="*/ 74 w 90"/>
                <a:gd name="T39" fmla="*/ 11 h 88"/>
                <a:gd name="T40" fmla="*/ 84 w 90"/>
                <a:gd name="T41" fmla="*/ 20 h 88"/>
                <a:gd name="T42" fmla="*/ 88 w 90"/>
                <a:gd name="T43" fmla="*/ 32 h 88"/>
                <a:gd name="T44" fmla="*/ 90 w 90"/>
                <a:gd name="T45" fmla="*/ 45 h 88"/>
                <a:gd name="T46" fmla="*/ 90 w 90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8">
                  <a:moveTo>
                    <a:pt x="90" y="45"/>
                  </a:moveTo>
                  <a:lnTo>
                    <a:pt x="88" y="56"/>
                  </a:lnTo>
                  <a:lnTo>
                    <a:pt x="84" y="70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3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4" y="20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17" name="Freeform 477"/>
            <p:cNvSpPr>
              <a:spLocks/>
            </p:cNvSpPr>
            <p:nvPr/>
          </p:nvSpPr>
          <p:spPr bwMode="auto">
            <a:xfrm>
              <a:off x="1063" y="4234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3 w 89"/>
                <a:gd name="T5" fmla="*/ 70 h 90"/>
                <a:gd name="T6" fmla="*/ 73 w 89"/>
                <a:gd name="T7" fmla="*/ 79 h 90"/>
                <a:gd name="T8" fmla="*/ 64 w 89"/>
                <a:gd name="T9" fmla="*/ 87 h 90"/>
                <a:gd name="T10" fmla="*/ 52 w 89"/>
                <a:gd name="T11" fmla="*/ 90 h 90"/>
                <a:gd name="T12" fmla="*/ 39 w 89"/>
                <a:gd name="T13" fmla="*/ 90 h 90"/>
                <a:gd name="T14" fmla="*/ 27 w 89"/>
                <a:gd name="T15" fmla="*/ 87 h 90"/>
                <a:gd name="T16" fmla="*/ 15 w 89"/>
                <a:gd name="T17" fmla="*/ 79 h 90"/>
                <a:gd name="T18" fmla="*/ 8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1 h 90"/>
                <a:gd name="T28" fmla="*/ 15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2 w 89"/>
                <a:gd name="T35" fmla="*/ 0 h 90"/>
                <a:gd name="T36" fmla="*/ 64 w 89"/>
                <a:gd name="T37" fmla="*/ 4 h 90"/>
                <a:gd name="T38" fmla="*/ 73 w 89"/>
                <a:gd name="T39" fmla="*/ 11 h 90"/>
                <a:gd name="T40" fmla="*/ 83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3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2" y="90"/>
                  </a:lnTo>
                  <a:lnTo>
                    <a:pt x="39" y="90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3" y="11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18" name="Freeform 478"/>
            <p:cNvSpPr>
              <a:spLocks/>
            </p:cNvSpPr>
            <p:nvPr/>
          </p:nvSpPr>
          <p:spPr bwMode="auto">
            <a:xfrm>
              <a:off x="1048" y="4559"/>
              <a:ext cx="0" cy="340"/>
            </a:xfrm>
            <a:custGeom>
              <a:avLst/>
              <a:gdLst>
                <a:gd name="T0" fmla="*/ 89 w 89"/>
                <a:gd name="T1" fmla="*/ 44 h 89"/>
                <a:gd name="T2" fmla="*/ 87 w 89"/>
                <a:gd name="T3" fmla="*/ 57 h 89"/>
                <a:gd name="T4" fmla="*/ 83 w 89"/>
                <a:gd name="T5" fmla="*/ 68 h 89"/>
                <a:gd name="T6" fmla="*/ 73 w 89"/>
                <a:gd name="T7" fmla="*/ 78 h 89"/>
                <a:gd name="T8" fmla="*/ 64 w 89"/>
                <a:gd name="T9" fmla="*/ 85 h 89"/>
                <a:gd name="T10" fmla="*/ 52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5 w 89"/>
                <a:gd name="T17" fmla="*/ 78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4 h 89"/>
                <a:gd name="T24" fmla="*/ 2 w 89"/>
                <a:gd name="T25" fmla="*/ 32 h 89"/>
                <a:gd name="T26" fmla="*/ 8 w 89"/>
                <a:gd name="T27" fmla="*/ 19 h 89"/>
                <a:gd name="T28" fmla="*/ 15 w 89"/>
                <a:gd name="T29" fmla="*/ 10 h 89"/>
                <a:gd name="T30" fmla="*/ 27 w 89"/>
                <a:gd name="T31" fmla="*/ 4 h 89"/>
                <a:gd name="T32" fmla="*/ 39 w 89"/>
                <a:gd name="T33" fmla="*/ 0 h 89"/>
                <a:gd name="T34" fmla="*/ 52 w 89"/>
                <a:gd name="T35" fmla="*/ 0 h 89"/>
                <a:gd name="T36" fmla="*/ 64 w 89"/>
                <a:gd name="T37" fmla="*/ 4 h 89"/>
                <a:gd name="T38" fmla="*/ 73 w 89"/>
                <a:gd name="T39" fmla="*/ 10 h 89"/>
                <a:gd name="T40" fmla="*/ 83 w 89"/>
                <a:gd name="T41" fmla="*/ 19 h 89"/>
                <a:gd name="T42" fmla="*/ 87 w 89"/>
                <a:gd name="T43" fmla="*/ 32 h 89"/>
                <a:gd name="T44" fmla="*/ 89 w 89"/>
                <a:gd name="T45" fmla="*/ 44 h 89"/>
                <a:gd name="T46" fmla="*/ 89 w 89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4"/>
                  </a:moveTo>
                  <a:lnTo>
                    <a:pt x="87" y="57"/>
                  </a:lnTo>
                  <a:lnTo>
                    <a:pt x="83" y="68"/>
                  </a:lnTo>
                  <a:lnTo>
                    <a:pt x="73" y="78"/>
                  </a:lnTo>
                  <a:lnTo>
                    <a:pt x="64" y="85"/>
                  </a:lnTo>
                  <a:lnTo>
                    <a:pt x="52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5" y="78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2"/>
                  </a:lnTo>
                  <a:lnTo>
                    <a:pt x="8" y="19"/>
                  </a:lnTo>
                  <a:lnTo>
                    <a:pt x="15" y="10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3" y="10"/>
                  </a:lnTo>
                  <a:lnTo>
                    <a:pt x="83" y="19"/>
                  </a:lnTo>
                  <a:lnTo>
                    <a:pt x="87" y="32"/>
                  </a:lnTo>
                  <a:lnTo>
                    <a:pt x="89" y="44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19" name="Freeform 479"/>
            <p:cNvSpPr>
              <a:spLocks/>
            </p:cNvSpPr>
            <p:nvPr/>
          </p:nvSpPr>
          <p:spPr bwMode="auto">
            <a:xfrm>
              <a:off x="1195" y="4566"/>
              <a:ext cx="0" cy="340"/>
            </a:xfrm>
            <a:custGeom>
              <a:avLst/>
              <a:gdLst>
                <a:gd name="T0" fmla="*/ 90 w 90"/>
                <a:gd name="T1" fmla="*/ 43 h 88"/>
                <a:gd name="T2" fmla="*/ 88 w 90"/>
                <a:gd name="T3" fmla="*/ 56 h 88"/>
                <a:gd name="T4" fmla="*/ 82 w 90"/>
                <a:gd name="T5" fmla="*/ 67 h 88"/>
                <a:gd name="T6" fmla="*/ 74 w 90"/>
                <a:gd name="T7" fmla="*/ 77 h 88"/>
                <a:gd name="T8" fmla="*/ 64 w 90"/>
                <a:gd name="T9" fmla="*/ 84 h 88"/>
                <a:gd name="T10" fmla="*/ 51 w 90"/>
                <a:gd name="T11" fmla="*/ 88 h 88"/>
                <a:gd name="T12" fmla="*/ 39 w 90"/>
                <a:gd name="T13" fmla="*/ 88 h 88"/>
                <a:gd name="T14" fmla="*/ 26 w 90"/>
                <a:gd name="T15" fmla="*/ 84 h 88"/>
                <a:gd name="T16" fmla="*/ 16 w 90"/>
                <a:gd name="T17" fmla="*/ 77 h 88"/>
                <a:gd name="T18" fmla="*/ 8 w 90"/>
                <a:gd name="T19" fmla="*/ 67 h 88"/>
                <a:gd name="T20" fmla="*/ 2 w 90"/>
                <a:gd name="T21" fmla="*/ 56 h 88"/>
                <a:gd name="T22" fmla="*/ 0 w 90"/>
                <a:gd name="T23" fmla="*/ 43 h 88"/>
                <a:gd name="T24" fmla="*/ 2 w 90"/>
                <a:gd name="T25" fmla="*/ 32 h 88"/>
                <a:gd name="T26" fmla="*/ 8 w 90"/>
                <a:gd name="T27" fmla="*/ 18 h 88"/>
                <a:gd name="T28" fmla="*/ 16 w 90"/>
                <a:gd name="T29" fmla="*/ 9 h 88"/>
                <a:gd name="T30" fmla="*/ 26 w 90"/>
                <a:gd name="T31" fmla="*/ 3 h 88"/>
                <a:gd name="T32" fmla="*/ 39 w 90"/>
                <a:gd name="T33" fmla="*/ 0 h 88"/>
                <a:gd name="T34" fmla="*/ 51 w 90"/>
                <a:gd name="T35" fmla="*/ 0 h 88"/>
                <a:gd name="T36" fmla="*/ 64 w 90"/>
                <a:gd name="T37" fmla="*/ 3 h 88"/>
                <a:gd name="T38" fmla="*/ 74 w 90"/>
                <a:gd name="T39" fmla="*/ 9 h 88"/>
                <a:gd name="T40" fmla="*/ 82 w 90"/>
                <a:gd name="T41" fmla="*/ 18 h 88"/>
                <a:gd name="T42" fmla="*/ 88 w 90"/>
                <a:gd name="T43" fmla="*/ 32 h 88"/>
                <a:gd name="T44" fmla="*/ 90 w 90"/>
                <a:gd name="T45" fmla="*/ 43 h 88"/>
                <a:gd name="T46" fmla="*/ 90 w 90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8">
                  <a:moveTo>
                    <a:pt x="90" y="43"/>
                  </a:moveTo>
                  <a:lnTo>
                    <a:pt x="88" y="56"/>
                  </a:lnTo>
                  <a:lnTo>
                    <a:pt x="82" y="67"/>
                  </a:lnTo>
                  <a:lnTo>
                    <a:pt x="74" y="77"/>
                  </a:lnTo>
                  <a:lnTo>
                    <a:pt x="64" y="84"/>
                  </a:lnTo>
                  <a:lnTo>
                    <a:pt x="51" y="88"/>
                  </a:lnTo>
                  <a:lnTo>
                    <a:pt x="39" y="88"/>
                  </a:lnTo>
                  <a:lnTo>
                    <a:pt x="26" y="84"/>
                  </a:lnTo>
                  <a:lnTo>
                    <a:pt x="16" y="77"/>
                  </a:lnTo>
                  <a:lnTo>
                    <a:pt x="8" y="67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18"/>
                  </a:lnTo>
                  <a:lnTo>
                    <a:pt x="16" y="9"/>
                  </a:lnTo>
                  <a:lnTo>
                    <a:pt x="26" y="3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3"/>
                  </a:lnTo>
                  <a:lnTo>
                    <a:pt x="74" y="9"/>
                  </a:lnTo>
                  <a:lnTo>
                    <a:pt x="82" y="18"/>
                  </a:lnTo>
                  <a:lnTo>
                    <a:pt x="88" y="32"/>
                  </a:lnTo>
                  <a:lnTo>
                    <a:pt x="90" y="43"/>
                  </a:lnTo>
                  <a:lnTo>
                    <a:pt x="90" y="43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20" name="Freeform 480"/>
            <p:cNvSpPr>
              <a:spLocks/>
            </p:cNvSpPr>
            <p:nvPr/>
          </p:nvSpPr>
          <p:spPr bwMode="auto">
            <a:xfrm>
              <a:off x="1172" y="4332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70 h 90"/>
                <a:gd name="T6" fmla="*/ 74 w 89"/>
                <a:gd name="T7" fmla="*/ 79 h 90"/>
                <a:gd name="T8" fmla="*/ 64 w 89"/>
                <a:gd name="T9" fmla="*/ 87 h 90"/>
                <a:gd name="T10" fmla="*/ 50 w 89"/>
                <a:gd name="T11" fmla="*/ 90 h 90"/>
                <a:gd name="T12" fmla="*/ 39 w 89"/>
                <a:gd name="T13" fmla="*/ 90 h 90"/>
                <a:gd name="T14" fmla="*/ 27 w 89"/>
                <a:gd name="T15" fmla="*/ 87 h 90"/>
                <a:gd name="T16" fmla="*/ 15 w 89"/>
                <a:gd name="T17" fmla="*/ 79 h 90"/>
                <a:gd name="T18" fmla="*/ 8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1 h 90"/>
                <a:gd name="T28" fmla="*/ 15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0 w 89"/>
                <a:gd name="T35" fmla="*/ 0 h 90"/>
                <a:gd name="T36" fmla="*/ 64 w 89"/>
                <a:gd name="T37" fmla="*/ 4 h 90"/>
                <a:gd name="T38" fmla="*/ 74 w 89"/>
                <a:gd name="T39" fmla="*/ 11 h 90"/>
                <a:gd name="T40" fmla="*/ 81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0" y="90"/>
                  </a:lnTo>
                  <a:lnTo>
                    <a:pt x="39" y="90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21" name="Freeform 481"/>
            <p:cNvSpPr>
              <a:spLocks/>
            </p:cNvSpPr>
            <p:nvPr/>
          </p:nvSpPr>
          <p:spPr bwMode="auto">
            <a:xfrm>
              <a:off x="1288" y="4204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80 h 91"/>
                <a:gd name="T8" fmla="*/ 62 w 89"/>
                <a:gd name="T9" fmla="*/ 87 h 91"/>
                <a:gd name="T10" fmla="*/ 50 w 89"/>
                <a:gd name="T11" fmla="*/ 91 h 91"/>
                <a:gd name="T12" fmla="*/ 36 w 89"/>
                <a:gd name="T13" fmla="*/ 91 h 91"/>
                <a:gd name="T14" fmla="*/ 25 w 89"/>
                <a:gd name="T15" fmla="*/ 87 h 91"/>
                <a:gd name="T16" fmla="*/ 15 w 89"/>
                <a:gd name="T17" fmla="*/ 80 h 91"/>
                <a:gd name="T18" fmla="*/ 5 w 89"/>
                <a:gd name="T19" fmla="*/ 70 h 91"/>
                <a:gd name="T20" fmla="*/ 1 w 89"/>
                <a:gd name="T21" fmla="*/ 59 h 91"/>
                <a:gd name="T22" fmla="*/ 0 w 89"/>
                <a:gd name="T23" fmla="*/ 46 h 91"/>
                <a:gd name="T24" fmla="*/ 1 w 89"/>
                <a:gd name="T25" fmla="*/ 33 h 91"/>
                <a:gd name="T26" fmla="*/ 5 w 89"/>
                <a:gd name="T27" fmla="*/ 21 h 91"/>
                <a:gd name="T28" fmla="*/ 15 w 89"/>
                <a:gd name="T29" fmla="*/ 12 h 91"/>
                <a:gd name="T30" fmla="*/ 25 w 89"/>
                <a:gd name="T31" fmla="*/ 4 h 91"/>
                <a:gd name="T32" fmla="*/ 36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3 w 89"/>
                <a:gd name="T39" fmla="*/ 12 h 91"/>
                <a:gd name="T40" fmla="*/ 81 w 89"/>
                <a:gd name="T41" fmla="*/ 21 h 91"/>
                <a:gd name="T42" fmla="*/ 87 w 89"/>
                <a:gd name="T43" fmla="*/ 33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6" y="91"/>
                  </a:lnTo>
                  <a:lnTo>
                    <a:pt x="25" y="87"/>
                  </a:lnTo>
                  <a:lnTo>
                    <a:pt x="15" y="80"/>
                  </a:lnTo>
                  <a:lnTo>
                    <a:pt x="5" y="70"/>
                  </a:lnTo>
                  <a:lnTo>
                    <a:pt x="1" y="59"/>
                  </a:lnTo>
                  <a:lnTo>
                    <a:pt x="0" y="46"/>
                  </a:lnTo>
                  <a:lnTo>
                    <a:pt x="1" y="33"/>
                  </a:lnTo>
                  <a:lnTo>
                    <a:pt x="5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6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22" name="Freeform 482"/>
            <p:cNvSpPr>
              <a:spLocks/>
            </p:cNvSpPr>
            <p:nvPr/>
          </p:nvSpPr>
          <p:spPr bwMode="auto">
            <a:xfrm>
              <a:off x="1218" y="4468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1 w 89"/>
                <a:gd name="T5" fmla="*/ 70 h 89"/>
                <a:gd name="T6" fmla="*/ 74 w 89"/>
                <a:gd name="T7" fmla="*/ 80 h 89"/>
                <a:gd name="T8" fmla="*/ 62 w 89"/>
                <a:gd name="T9" fmla="*/ 85 h 89"/>
                <a:gd name="T10" fmla="*/ 50 w 89"/>
                <a:gd name="T11" fmla="*/ 89 h 89"/>
                <a:gd name="T12" fmla="*/ 39 w 89"/>
                <a:gd name="T13" fmla="*/ 89 h 89"/>
                <a:gd name="T14" fmla="*/ 25 w 89"/>
                <a:gd name="T15" fmla="*/ 85 h 89"/>
                <a:gd name="T16" fmla="*/ 15 w 89"/>
                <a:gd name="T17" fmla="*/ 80 h 89"/>
                <a:gd name="T18" fmla="*/ 8 w 89"/>
                <a:gd name="T19" fmla="*/ 70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2 h 89"/>
                <a:gd name="T26" fmla="*/ 8 w 89"/>
                <a:gd name="T27" fmla="*/ 21 h 89"/>
                <a:gd name="T28" fmla="*/ 15 w 89"/>
                <a:gd name="T29" fmla="*/ 10 h 89"/>
                <a:gd name="T30" fmla="*/ 25 w 89"/>
                <a:gd name="T31" fmla="*/ 4 h 89"/>
                <a:gd name="T32" fmla="*/ 39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4 w 89"/>
                <a:gd name="T39" fmla="*/ 10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1" y="70"/>
                  </a:lnTo>
                  <a:lnTo>
                    <a:pt x="74" y="80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9" y="89"/>
                  </a:lnTo>
                  <a:lnTo>
                    <a:pt x="25" y="85"/>
                  </a:lnTo>
                  <a:lnTo>
                    <a:pt x="15" y="80"/>
                  </a:lnTo>
                  <a:lnTo>
                    <a:pt x="8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0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23" name="Freeform 483"/>
            <p:cNvSpPr>
              <a:spLocks/>
            </p:cNvSpPr>
            <p:nvPr/>
          </p:nvSpPr>
          <p:spPr bwMode="auto">
            <a:xfrm>
              <a:off x="1427" y="4566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3 w 89"/>
                <a:gd name="T5" fmla="*/ 67 h 88"/>
                <a:gd name="T6" fmla="*/ 73 w 89"/>
                <a:gd name="T7" fmla="*/ 77 h 88"/>
                <a:gd name="T8" fmla="*/ 64 w 89"/>
                <a:gd name="T9" fmla="*/ 84 h 88"/>
                <a:gd name="T10" fmla="*/ 52 w 89"/>
                <a:gd name="T11" fmla="*/ 88 h 88"/>
                <a:gd name="T12" fmla="*/ 39 w 89"/>
                <a:gd name="T13" fmla="*/ 88 h 88"/>
                <a:gd name="T14" fmla="*/ 27 w 89"/>
                <a:gd name="T15" fmla="*/ 84 h 88"/>
                <a:gd name="T16" fmla="*/ 15 w 89"/>
                <a:gd name="T17" fmla="*/ 77 h 88"/>
                <a:gd name="T18" fmla="*/ 8 w 89"/>
                <a:gd name="T19" fmla="*/ 67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8 w 89"/>
                <a:gd name="T27" fmla="*/ 18 h 88"/>
                <a:gd name="T28" fmla="*/ 15 w 89"/>
                <a:gd name="T29" fmla="*/ 9 h 88"/>
                <a:gd name="T30" fmla="*/ 27 w 89"/>
                <a:gd name="T31" fmla="*/ 3 h 88"/>
                <a:gd name="T32" fmla="*/ 39 w 89"/>
                <a:gd name="T33" fmla="*/ 0 h 88"/>
                <a:gd name="T34" fmla="*/ 52 w 89"/>
                <a:gd name="T35" fmla="*/ 0 h 88"/>
                <a:gd name="T36" fmla="*/ 64 w 89"/>
                <a:gd name="T37" fmla="*/ 3 h 88"/>
                <a:gd name="T38" fmla="*/ 73 w 89"/>
                <a:gd name="T39" fmla="*/ 9 h 88"/>
                <a:gd name="T40" fmla="*/ 83 w 89"/>
                <a:gd name="T41" fmla="*/ 18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3" y="67"/>
                  </a:lnTo>
                  <a:lnTo>
                    <a:pt x="73" y="77"/>
                  </a:lnTo>
                  <a:lnTo>
                    <a:pt x="64" y="84"/>
                  </a:lnTo>
                  <a:lnTo>
                    <a:pt x="52" y="88"/>
                  </a:lnTo>
                  <a:lnTo>
                    <a:pt x="39" y="88"/>
                  </a:lnTo>
                  <a:lnTo>
                    <a:pt x="27" y="84"/>
                  </a:lnTo>
                  <a:lnTo>
                    <a:pt x="15" y="77"/>
                  </a:lnTo>
                  <a:lnTo>
                    <a:pt x="8" y="67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18"/>
                  </a:lnTo>
                  <a:lnTo>
                    <a:pt x="15" y="9"/>
                  </a:lnTo>
                  <a:lnTo>
                    <a:pt x="27" y="3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3"/>
                  </a:lnTo>
                  <a:lnTo>
                    <a:pt x="73" y="9"/>
                  </a:lnTo>
                  <a:lnTo>
                    <a:pt x="83" y="18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24" name="Freeform 484"/>
            <p:cNvSpPr>
              <a:spLocks/>
            </p:cNvSpPr>
            <p:nvPr/>
          </p:nvSpPr>
          <p:spPr bwMode="auto">
            <a:xfrm>
              <a:off x="1094" y="4678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3 w 89"/>
                <a:gd name="T5" fmla="*/ 70 h 90"/>
                <a:gd name="T6" fmla="*/ 73 w 89"/>
                <a:gd name="T7" fmla="*/ 79 h 90"/>
                <a:gd name="T8" fmla="*/ 64 w 89"/>
                <a:gd name="T9" fmla="*/ 87 h 90"/>
                <a:gd name="T10" fmla="*/ 52 w 89"/>
                <a:gd name="T11" fmla="*/ 90 h 90"/>
                <a:gd name="T12" fmla="*/ 39 w 89"/>
                <a:gd name="T13" fmla="*/ 90 h 90"/>
                <a:gd name="T14" fmla="*/ 27 w 89"/>
                <a:gd name="T15" fmla="*/ 87 h 90"/>
                <a:gd name="T16" fmla="*/ 15 w 89"/>
                <a:gd name="T17" fmla="*/ 79 h 90"/>
                <a:gd name="T18" fmla="*/ 8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1 h 90"/>
                <a:gd name="T28" fmla="*/ 15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2 w 89"/>
                <a:gd name="T35" fmla="*/ 0 h 90"/>
                <a:gd name="T36" fmla="*/ 64 w 89"/>
                <a:gd name="T37" fmla="*/ 4 h 90"/>
                <a:gd name="T38" fmla="*/ 73 w 89"/>
                <a:gd name="T39" fmla="*/ 11 h 90"/>
                <a:gd name="T40" fmla="*/ 83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3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2" y="90"/>
                  </a:lnTo>
                  <a:lnTo>
                    <a:pt x="39" y="90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3" y="11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25" name="Freeform 485"/>
            <p:cNvSpPr>
              <a:spLocks/>
            </p:cNvSpPr>
            <p:nvPr/>
          </p:nvSpPr>
          <p:spPr bwMode="auto">
            <a:xfrm>
              <a:off x="1312" y="4694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8 h 91"/>
                <a:gd name="T4" fmla="*/ 81 w 89"/>
                <a:gd name="T5" fmla="*/ 70 h 91"/>
                <a:gd name="T6" fmla="*/ 74 w 89"/>
                <a:gd name="T7" fmla="*/ 79 h 91"/>
                <a:gd name="T8" fmla="*/ 62 w 89"/>
                <a:gd name="T9" fmla="*/ 87 h 91"/>
                <a:gd name="T10" fmla="*/ 50 w 89"/>
                <a:gd name="T11" fmla="*/ 91 h 91"/>
                <a:gd name="T12" fmla="*/ 37 w 89"/>
                <a:gd name="T13" fmla="*/ 91 h 91"/>
                <a:gd name="T14" fmla="*/ 25 w 89"/>
                <a:gd name="T15" fmla="*/ 87 h 91"/>
                <a:gd name="T16" fmla="*/ 16 w 89"/>
                <a:gd name="T17" fmla="*/ 79 h 91"/>
                <a:gd name="T18" fmla="*/ 6 w 89"/>
                <a:gd name="T19" fmla="*/ 70 h 91"/>
                <a:gd name="T20" fmla="*/ 2 w 89"/>
                <a:gd name="T21" fmla="*/ 58 h 91"/>
                <a:gd name="T22" fmla="*/ 0 w 89"/>
                <a:gd name="T23" fmla="*/ 45 h 91"/>
                <a:gd name="T24" fmla="*/ 2 w 89"/>
                <a:gd name="T25" fmla="*/ 32 h 91"/>
                <a:gd name="T26" fmla="*/ 6 w 89"/>
                <a:gd name="T27" fmla="*/ 21 h 91"/>
                <a:gd name="T28" fmla="*/ 16 w 89"/>
                <a:gd name="T29" fmla="*/ 11 h 91"/>
                <a:gd name="T30" fmla="*/ 25 w 89"/>
                <a:gd name="T31" fmla="*/ 4 h 91"/>
                <a:gd name="T32" fmla="*/ 37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4 w 89"/>
                <a:gd name="T39" fmla="*/ 11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8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6" y="79"/>
                  </a:lnTo>
                  <a:lnTo>
                    <a:pt x="6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6" y="11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26" name="Freeform 486"/>
            <p:cNvSpPr>
              <a:spLocks/>
            </p:cNvSpPr>
            <p:nvPr/>
          </p:nvSpPr>
          <p:spPr bwMode="auto">
            <a:xfrm>
              <a:off x="1304" y="4544"/>
              <a:ext cx="0" cy="340"/>
            </a:xfrm>
            <a:custGeom>
              <a:avLst/>
              <a:gdLst>
                <a:gd name="T0" fmla="*/ 89 w 89"/>
                <a:gd name="T1" fmla="*/ 44 h 89"/>
                <a:gd name="T2" fmla="*/ 87 w 89"/>
                <a:gd name="T3" fmla="*/ 57 h 89"/>
                <a:gd name="T4" fmla="*/ 81 w 89"/>
                <a:gd name="T5" fmla="*/ 68 h 89"/>
                <a:gd name="T6" fmla="*/ 73 w 89"/>
                <a:gd name="T7" fmla="*/ 78 h 89"/>
                <a:gd name="T8" fmla="*/ 62 w 89"/>
                <a:gd name="T9" fmla="*/ 85 h 89"/>
                <a:gd name="T10" fmla="*/ 50 w 89"/>
                <a:gd name="T11" fmla="*/ 89 h 89"/>
                <a:gd name="T12" fmla="*/ 36 w 89"/>
                <a:gd name="T13" fmla="*/ 89 h 89"/>
                <a:gd name="T14" fmla="*/ 25 w 89"/>
                <a:gd name="T15" fmla="*/ 85 h 89"/>
                <a:gd name="T16" fmla="*/ 15 w 89"/>
                <a:gd name="T17" fmla="*/ 78 h 89"/>
                <a:gd name="T18" fmla="*/ 5 w 89"/>
                <a:gd name="T19" fmla="*/ 68 h 89"/>
                <a:gd name="T20" fmla="*/ 2 w 89"/>
                <a:gd name="T21" fmla="*/ 57 h 89"/>
                <a:gd name="T22" fmla="*/ 0 w 89"/>
                <a:gd name="T23" fmla="*/ 44 h 89"/>
                <a:gd name="T24" fmla="*/ 2 w 89"/>
                <a:gd name="T25" fmla="*/ 32 h 89"/>
                <a:gd name="T26" fmla="*/ 5 w 89"/>
                <a:gd name="T27" fmla="*/ 19 h 89"/>
                <a:gd name="T28" fmla="*/ 15 w 89"/>
                <a:gd name="T29" fmla="*/ 10 h 89"/>
                <a:gd name="T30" fmla="*/ 25 w 89"/>
                <a:gd name="T31" fmla="*/ 4 h 89"/>
                <a:gd name="T32" fmla="*/ 36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3 w 89"/>
                <a:gd name="T39" fmla="*/ 10 h 89"/>
                <a:gd name="T40" fmla="*/ 81 w 89"/>
                <a:gd name="T41" fmla="*/ 19 h 89"/>
                <a:gd name="T42" fmla="*/ 87 w 89"/>
                <a:gd name="T43" fmla="*/ 32 h 89"/>
                <a:gd name="T44" fmla="*/ 89 w 89"/>
                <a:gd name="T45" fmla="*/ 44 h 89"/>
                <a:gd name="T46" fmla="*/ 89 w 89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4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3" y="78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6" y="89"/>
                  </a:lnTo>
                  <a:lnTo>
                    <a:pt x="25" y="85"/>
                  </a:lnTo>
                  <a:lnTo>
                    <a:pt x="15" y="78"/>
                  </a:lnTo>
                  <a:lnTo>
                    <a:pt x="5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2"/>
                  </a:lnTo>
                  <a:lnTo>
                    <a:pt x="5" y="19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6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0"/>
                  </a:lnTo>
                  <a:lnTo>
                    <a:pt x="81" y="19"/>
                  </a:lnTo>
                  <a:lnTo>
                    <a:pt x="87" y="32"/>
                  </a:lnTo>
                  <a:lnTo>
                    <a:pt x="89" y="44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27" name="Freeform 487"/>
            <p:cNvSpPr>
              <a:spLocks/>
            </p:cNvSpPr>
            <p:nvPr/>
          </p:nvSpPr>
          <p:spPr bwMode="auto">
            <a:xfrm>
              <a:off x="1652" y="4340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70 h 90"/>
                <a:gd name="T6" fmla="*/ 73 w 89"/>
                <a:gd name="T7" fmla="*/ 79 h 90"/>
                <a:gd name="T8" fmla="*/ 62 w 89"/>
                <a:gd name="T9" fmla="*/ 87 h 90"/>
                <a:gd name="T10" fmla="*/ 50 w 89"/>
                <a:gd name="T11" fmla="*/ 90 h 90"/>
                <a:gd name="T12" fmla="*/ 36 w 89"/>
                <a:gd name="T13" fmla="*/ 90 h 90"/>
                <a:gd name="T14" fmla="*/ 25 w 89"/>
                <a:gd name="T15" fmla="*/ 87 h 90"/>
                <a:gd name="T16" fmla="*/ 15 w 89"/>
                <a:gd name="T17" fmla="*/ 79 h 90"/>
                <a:gd name="T18" fmla="*/ 5 w 89"/>
                <a:gd name="T19" fmla="*/ 70 h 90"/>
                <a:gd name="T20" fmla="*/ 1 w 89"/>
                <a:gd name="T21" fmla="*/ 58 h 90"/>
                <a:gd name="T22" fmla="*/ 0 w 89"/>
                <a:gd name="T23" fmla="*/ 45 h 90"/>
                <a:gd name="T24" fmla="*/ 1 w 89"/>
                <a:gd name="T25" fmla="*/ 32 h 90"/>
                <a:gd name="T26" fmla="*/ 5 w 89"/>
                <a:gd name="T27" fmla="*/ 21 h 90"/>
                <a:gd name="T28" fmla="*/ 15 w 89"/>
                <a:gd name="T29" fmla="*/ 11 h 90"/>
                <a:gd name="T30" fmla="*/ 25 w 89"/>
                <a:gd name="T31" fmla="*/ 4 h 90"/>
                <a:gd name="T32" fmla="*/ 36 w 89"/>
                <a:gd name="T33" fmla="*/ 0 h 90"/>
                <a:gd name="T34" fmla="*/ 50 w 89"/>
                <a:gd name="T35" fmla="*/ 0 h 90"/>
                <a:gd name="T36" fmla="*/ 62 w 89"/>
                <a:gd name="T37" fmla="*/ 4 h 90"/>
                <a:gd name="T38" fmla="*/ 73 w 89"/>
                <a:gd name="T39" fmla="*/ 11 h 90"/>
                <a:gd name="T40" fmla="*/ 81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2" y="87"/>
                  </a:lnTo>
                  <a:lnTo>
                    <a:pt x="50" y="90"/>
                  </a:lnTo>
                  <a:lnTo>
                    <a:pt x="36" y="90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5" y="70"/>
                  </a:lnTo>
                  <a:lnTo>
                    <a:pt x="1" y="58"/>
                  </a:lnTo>
                  <a:lnTo>
                    <a:pt x="0" y="45"/>
                  </a:lnTo>
                  <a:lnTo>
                    <a:pt x="1" y="32"/>
                  </a:lnTo>
                  <a:lnTo>
                    <a:pt x="5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6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28" name="Freeform 488"/>
            <p:cNvSpPr>
              <a:spLocks/>
            </p:cNvSpPr>
            <p:nvPr/>
          </p:nvSpPr>
          <p:spPr bwMode="auto">
            <a:xfrm>
              <a:off x="1450" y="4234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8 w 89"/>
                <a:gd name="T3" fmla="*/ 58 h 90"/>
                <a:gd name="T4" fmla="*/ 84 w 89"/>
                <a:gd name="T5" fmla="*/ 70 h 90"/>
                <a:gd name="T6" fmla="*/ 74 w 89"/>
                <a:gd name="T7" fmla="*/ 79 h 90"/>
                <a:gd name="T8" fmla="*/ 64 w 89"/>
                <a:gd name="T9" fmla="*/ 87 h 90"/>
                <a:gd name="T10" fmla="*/ 53 w 89"/>
                <a:gd name="T11" fmla="*/ 90 h 90"/>
                <a:gd name="T12" fmla="*/ 39 w 89"/>
                <a:gd name="T13" fmla="*/ 90 h 90"/>
                <a:gd name="T14" fmla="*/ 27 w 89"/>
                <a:gd name="T15" fmla="*/ 87 h 90"/>
                <a:gd name="T16" fmla="*/ 16 w 89"/>
                <a:gd name="T17" fmla="*/ 79 h 90"/>
                <a:gd name="T18" fmla="*/ 8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1 h 90"/>
                <a:gd name="T28" fmla="*/ 16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3 w 89"/>
                <a:gd name="T35" fmla="*/ 0 h 90"/>
                <a:gd name="T36" fmla="*/ 64 w 89"/>
                <a:gd name="T37" fmla="*/ 4 h 90"/>
                <a:gd name="T38" fmla="*/ 74 w 89"/>
                <a:gd name="T39" fmla="*/ 11 h 90"/>
                <a:gd name="T40" fmla="*/ 84 w 89"/>
                <a:gd name="T41" fmla="*/ 21 h 90"/>
                <a:gd name="T42" fmla="*/ 88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8" y="58"/>
                  </a:lnTo>
                  <a:lnTo>
                    <a:pt x="84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3" y="90"/>
                  </a:lnTo>
                  <a:lnTo>
                    <a:pt x="39" y="90"/>
                  </a:lnTo>
                  <a:lnTo>
                    <a:pt x="27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4" y="21"/>
                  </a:lnTo>
                  <a:lnTo>
                    <a:pt x="88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29" name="Freeform 489"/>
            <p:cNvSpPr>
              <a:spLocks/>
            </p:cNvSpPr>
            <p:nvPr/>
          </p:nvSpPr>
          <p:spPr bwMode="auto">
            <a:xfrm>
              <a:off x="1752" y="4513"/>
              <a:ext cx="0" cy="340"/>
            </a:xfrm>
            <a:custGeom>
              <a:avLst/>
              <a:gdLst>
                <a:gd name="T0" fmla="*/ 89 w 89"/>
                <a:gd name="T1" fmla="*/ 43 h 89"/>
                <a:gd name="T2" fmla="*/ 87 w 89"/>
                <a:gd name="T3" fmla="*/ 56 h 89"/>
                <a:gd name="T4" fmla="*/ 84 w 89"/>
                <a:gd name="T5" fmla="*/ 68 h 89"/>
                <a:gd name="T6" fmla="*/ 74 w 89"/>
                <a:gd name="T7" fmla="*/ 79 h 89"/>
                <a:gd name="T8" fmla="*/ 64 w 89"/>
                <a:gd name="T9" fmla="*/ 85 h 89"/>
                <a:gd name="T10" fmla="*/ 53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6 w 89"/>
                <a:gd name="T17" fmla="*/ 79 h 89"/>
                <a:gd name="T18" fmla="*/ 8 w 89"/>
                <a:gd name="T19" fmla="*/ 68 h 89"/>
                <a:gd name="T20" fmla="*/ 2 w 89"/>
                <a:gd name="T21" fmla="*/ 56 h 89"/>
                <a:gd name="T22" fmla="*/ 0 w 89"/>
                <a:gd name="T23" fmla="*/ 43 h 89"/>
                <a:gd name="T24" fmla="*/ 2 w 89"/>
                <a:gd name="T25" fmla="*/ 32 h 89"/>
                <a:gd name="T26" fmla="*/ 8 w 89"/>
                <a:gd name="T27" fmla="*/ 21 h 89"/>
                <a:gd name="T28" fmla="*/ 16 w 89"/>
                <a:gd name="T29" fmla="*/ 9 h 89"/>
                <a:gd name="T30" fmla="*/ 27 w 89"/>
                <a:gd name="T31" fmla="*/ 4 h 89"/>
                <a:gd name="T32" fmla="*/ 39 w 89"/>
                <a:gd name="T33" fmla="*/ 0 h 89"/>
                <a:gd name="T34" fmla="*/ 53 w 89"/>
                <a:gd name="T35" fmla="*/ 0 h 89"/>
                <a:gd name="T36" fmla="*/ 64 w 89"/>
                <a:gd name="T37" fmla="*/ 4 h 89"/>
                <a:gd name="T38" fmla="*/ 74 w 89"/>
                <a:gd name="T39" fmla="*/ 9 h 89"/>
                <a:gd name="T40" fmla="*/ 84 w 89"/>
                <a:gd name="T41" fmla="*/ 21 h 89"/>
                <a:gd name="T42" fmla="*/ 87 w 89"/>
                <a:gd name="T43" fmla="*/ 32 h 89"/>
                <a:gd name="T44" fmla="*/ 89 w 89"/>
                <a:gd name="T45" fmla="*/ 43 h 89"/>
                <a:gd name="T46" fmla="*/ 89 w 89"/>
                <a:gd name="T47" fmla="*/ 43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3"/>
                  </a:moveTo>
                  <a:lnTo>
                    <a:pt x="87" y="56"/>
                  </a:lnTo>
                  <a:lnTo>
                    <a:pt x="84" y="68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3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6" y="79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9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9"/>
                  </a:lnTo>
                  <a:lnTo>
                    <a:pt x="84" y="21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30" name="Freeform 490"/>
            <p:cNvSpPr>
              <a:spLocks/>
            </p:cNvSpPr>
            <p:nvPr/>
          </p:nvSpPr>
          <p:spPr bwMode="auto">
            <a:xfrm>
              <a:off x="1798" y="4656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8 w 89"/>
                <a:gd name="T3" fmla="*/ 58 h 90"/>
                <a:gd name="T4" fmla="*/ 84 w 89"/>
                <a:gd name="T5" fmla="*/ 69 h 90"/>
                <a:gd name="T6" fmla="*/ 74 w 89"/>
                <a:gd name="T7" fmla="*/ 79 h 90"/>
                <a:gd name="T8" fmla="*/ 64 w 89"/>
                <a:gd name="T9" fmla="*/ 86 h 90"/>
                <a:gd name="T10" fmla="*/ 53 w 89"/>
                <a:gd name="T11" fmla="*/ 90 h 90"/>
                <a:gd name="T12" fmla="*/ 39 w 89"/>
                <a:gd name="T13" fmla="*/ 90 h 90"/>
                <a:gd name="T14" fmla="*/ 27 w 89"/>
                <a:gd name="T15" fmla="*/ 86 h 90"/>
                <a:gd name="T16" fmla="*/ 16 w 89"/>
                <a:gd name="T17" fmla="*/ 79 h 90"/>
                <a:gd name="T18" fmla="*/ 8 w 89"/>
                <a:gd name="T19" fmla="*/ 69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0 h 90"/>
                <a:gd name="T28" fmla="*/ 16 w 89"/>
                <a:gd name="T29" fmla="*/ 11 h 90"/>
                <a:gd name="T30" fmla="*/ 27 w 89"/>
                <a:gd name="T31" fmla="*/ 3 h 90"/>
                <a:gd name="T32" fmla="*/ 39 w 89"/>
                <a:gd name="T33" fmla="*/ 0 h 90"/>
                <a:gd name="T34" fmla="*/ 53 w 89"/>
                <a:gd name="T35" fmla="*/ 0 h 90"/>
                <a:gd name="T36" fmla="*/ 64 w 89"/>
                <a:gd name="T37" fmla="*/ 3 h 90"/>
                <a:gd name="T38" fmla="*/ 74 w 89"/>
                <a:gd name="T39" fmla="*/ 11 h 90"/>
                <a:gd name="T40" fmla="*/ 84 w 89"/>
                <a:gd name="T41" fmla="*/ 20 h 90"/>
                <a:gd name="T42" fmla="*/ 88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8" y="58"/>
                  </a:lnTo>
                  <a:lnTo>
                    <a:pt x="84" y="69"/>
                  </a:lnTo>
                  <a:lnTo>
                    <a:pt x="74" y="79"/>
                  </a:lnTo>
                  <a:lnTo>
                    <a:pt x="64" y="86"/>
                  </a:lnTo>
                  <a:lnTo>
                    <a:pt x="53" y="90"/>
                  </a:lnTo>
                  <a:lnTo>
                    <a:pt x="39" y="90"/>
                  </a:lnTo>
                  <a:lnTo>
                    <a:pt x="27" y="86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7" y="3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3"/>
                  </a:lnTo>
                  <a:lnTo>
                    <a:pt x="74" y="11"/>
                  </a:lnTo>
                  <a:lnTo>
                    <a:pt x="84" y="20"/>
                  </a:lnTo>
                  <a:lnTo>
                    <a:pt x="88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31" name="Freeform 491"/>
            <p:cNvSpPr>
              <a:spLocks/>
            </p:cNvSpPr>
            <p:nvPr/>
          </p:nvSpPr>
          <p:spPr bwMode="auto">
            <a:xfrm>
              <a:off x="1427" y="4709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3 w 89"/>
                <a:gd name="T5" fmla="*/ 70 h 91"/>
                <a:gd name="T6" fmla="*/ 73 w 89"/>
                <a:gd name="T7" fmla="*/ 79 h 91"/>
                <a:gd name="T8" fmla="*/ 64 w 89"/>
                <a:gd name="T9" fmla="*/ 87 h 91"/>
                <a:gd name="T10" fmla="*/ 52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5 w 89"/>
                <a:gd name="T17" fmla="*/ 79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8 w 89"/>
                <a:gd name="T27" fmla="*/ 21 h 91"/>
                <a:gd name="T28" fmla="*/ 15 w 89"/>
                <a:gd name="T29" fmla="*/ 12 h 91"/>
                <a:gd name="T30" fmla="*/ 27 w 89"/>
                <a:gd name="T31" fmla="*/ 4 h 91"/>
                <a:gd name="T32" fmla="*/ 39 w 89"/>
                <a:gd name="T33" fmla="*/ 0 h 91"/>
                <a:gd name="T34" fmla="*/ 52 w 89"/>
                <a:gd name="T35" fmla="*/ 0 h 91"/>
                <a:gd name="T36" fmla="*/ 64 w 89"/>
                <a:gd name="T37" fmla="*/ 4 h 91"/>
                <a:gd name="T38" fmla="*/ 73 w 89"/>
                <a:gd name="T39" fmla="*/ 12 h 91"/>
                <a:gd name="T40" fmla="*/ 83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3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2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3" y="12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32" name="Freeform 492"/>
            <p:cNvSpPr>
              <a:spLocks/>
            </p:cNvSpPr>
            <p:nvPr/>
          </p:nvSpPr>
          <p:spPr bwMode="auto">
            <a:xfrm>
              <a:off x="1806" y="4310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3 w 89"/>
                <a:gd name="T5" fmla="*/ 69 h 90"/>
                <a:gd name="T6" fmla="*/ 73 w 89"/>
                <a:gd name="T7" fmla="*/ 79 h 90"/>
                <a:gd name="T8" fmla="*/ 64 w 89"/>
                <a:gd name="T9" fmla="*/ 86 h 90"/>
                <a:gd name="T10" fmla="*/ 52 w 89"/>
                <a:gd name="T11" fmla="*/ 90 h 90"/>
                <a:gd name="T12" fmla="*/ 39 w 89"/>
                <a:gd name="T13" fmla="*/ 90 h 90"/>
                <a:gd name="T14" fmla="*/ 27 w 89"/>
                <a:gd name="T15" fmla="*/ 86 h 90"/>
                <a:gd name="T16" fmla="*/ 15 w 89"/>
                <a:gd name="T17" fmla="*/ 79 h 90"/>
                <a:gd name="T18" fmla="*/ 8 w 89"/>
                <a:gd name="T19" fmla="*/ 69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0 h 90"/>
                <a:gd name="T28" fmla="*/ 15 w 89"/>
                <a:gd name="T29" fmla="*/ 11 h 90"/>
                <a:gd name="T30" fmla="*/ 27 w 89"/>
                <a:gd name="T31" fmla="*/ 3 h 90"/>
                <a:gd name="T32" fmla="*/ 39 w 89"/>
                <a:gd name="T33" fmla="*/ 0 h 90"/>
                <a:gd name="T34" fmla="*/ 52 w 89"/>
                <a:gd name="T35" fmla="*/ 0 h 90"/>
                <a:gd name="T36" fmla="*/ 64 w 89"/>
                <a:gd name="T37" fmla="*/ 3 h 90"/>
                <a:gd name="T38" fmla="*/ 73 w 89"/>
                <a:gd name="T39" fmla="*/ 11 h 90"/>
                <a:gd name="T40" fmla="*/ 83 w 89"/>
                <a:gd name="T41" fmla="*/ 20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3" y="69"/>
                  </a:lnTo>
                  <a:lnTo>
                    <a:pt x="73" y="79"/>
                  </a:lnTo>
                  <a:lnTo>
                    <a:pt x="64" y="86"/>
                  </a:lnTo>
                  <a:lnTo>
                    <a:pt x="52" y="90"/>
                  </a:lnTo>
                  <a:lnTo>
                    <a:pt x="39" y="90"/>
                  </a:lnTo>
                  <a:lnTo>
                    <a:pt x="27" y="86"/>
                  </a:lnTo>
                  <a:lnTo>
                    <a:pt x="15" y="79"/>
                  </a:lnTo>
                  <a:lnTo>
                    <a:pt x="8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5" y="11"/>
                  </a:lnTo>
                  <a:lnTo>
                    <a:pt x="27" y="3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3"/>
                  </a:lnTo>
                  <a:lnTo>
                    <a:pt x="73" y="11"/>
                  </a:lnTo>
                  <a:lnTo>
                    <a:pt x="83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33" name="Freeform 493"/>
            <p:cNvSpPr>
              <a:spLocks/>
            </p:cNvSpPr>
            <p:nvPr/>
          </p:nvSpPr>
          <p:spPr bwMode="auto">
            <a:xfrm>
              <a:off x="1930" y="4400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1 w 89"/>
                <a:gd name="T5" fmla="*/ 69 h 88"/>
                <a:gd name="T6" fmla="*/ 74 w 89"/>
                <a:gd name="T7" fmla="*/ 79 h 88"/>
                <a:gd name="T8" fmla="*/ 62 w 89"/>
                <a:gd name="T9" fmla="*/ 85 h 88"/>
                <a:gd name="T10" fmla="*/ 50 w 89"/>
                <a:gd name="T11" fmla="*/ 88 h 88"/>
                <a:gd name="T12" fmla="*/ 39 w 89"/>
                <a:gd name="T13" fmla="*/ 88 h 88"/>
                <a:gd name="T14" fmla="*/ 25 w 89"/>
                <a:gd name="T15" fmla="*/ 85 h 88"/>
                <a:gd name="T16" fmla="*/ 15 w 89"/>
                <a:gd name="T17" fmla="*/ 79 h 88"/>
                <a:gd name="T18" fmla="*/ 8 w 89"/>
                <a:gd name="T19" fmla="*/ 69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8 w 89"/>
                <a:gd name="T27" fmla="*/ 20 h 88"/>
                <a:gd name="T28" fmla="*/ 15 w 89"/>
                <a:gd name="T29" fmla="*/ 11 h 88"/>
                <a:gd name="T30" fmla="*/ 25 w 89"/>
                <a:gd name="T31" fmla="*/ 3 h 88"/>
                <a:gd name="T32" fmla="*/ 39 w 89"/>
                <a:gd name="T33" fmla="*/ 0 h 88"/>
                <a:gd name="T34" fmla="*/ 50 w 89"/>
                <a:gd name="T35" fmla="*/ 0 h 88"/>
                <a:gd name="T36" fmla="*/ 62 w 89"/>
                <a:gd name="T37" fmla="*/ 3 h 88"/>
                <a:gd name="T38" fmla="*/ 74 w 89"/>
                <a:gd name="T39" fmla="*/ 11 h 88"/>
                <a:gd name="T40" fmla="*/ 81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1" y="69"/>
                  </a:lnTo>
                  <a:lnTo>
                    <a:pt x="74" y="79"/>
                  </a:lnTo>
                  <a:lnTo>
                    <a:pt x="62" y="85"/>
                  </a:lnTo>
                  <a:lnTo>
                    <a:pt x="50" y="88"/>
                  </a:lnTo>
                  <a:lnTo>
                    <a:pt x="39" y="88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8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5" y="11"/>
                  </a:lnTo>
                  <a:lnTo>
                    <a:pt x="25" y="3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4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34" name="Freeform 494"/>
            <p:cNvSpPr>
              <a:spLocks/>
            </p:cNvSpPr>
            <p:nvPr/>
          </p:nvSpPr>
          <p:spPr bwMode="auto">
            <a:xfrm>
              <a:off x="1868" y="4498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1 w 89"/>
                <a:gd name="T5" fmla="*/ 68 h 88"/>
                <a:gd name="T6" fmla="*/ 74 w 89"/>
                <a:gd name="T7" fmla="*/ 79 h 88"/>
                <a:gd name="T8" fmla="*/ 64 w 89"/>
                <a:gd name="T9" fmla="*/ 85 h 88"/>
                <a:gd name="T10" fmla="*/ 50 w 89"/>
                <a:gd name="T11" fmla="*/ 88 h 88"/>
                <a:gd name="T12" fmla="*/ 39 w 89"/>
                <a:gd name="T13" fmla="*/ 88 h 88"/>
                <a:gd name="T14" fmla="*/ 27 w 89"/>
                <a:gd name="T15" fmla="*/ 85 h 88"/>
                <a:gd name="T16" fmla="*/ 15 w 89"/>
                <a:gd name="T17" fmla="*/ 79 h 88"/>
                <a:gd name="T18" fmla="*/ 8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8 w 89"/>
                <a:gd name="T27" fmla="*/ 20 h 88"/>
                <a:gd name="T28" fmla="*/ 15 w 89"/>
                <a:gd name="T29" fmla="*/ 9 h 88"/>
                <a:gd name="T30" fmla="*/ 27 w 89"/>
                <a:gd name="T31" fmla="*/ 4 h 88"/>
                <a:gd name="T32" fmla="*/ 39 w 89"/>
                <a:gd name="T33" fmla="*/ 0 h 88"/>
                <a:gd name="T34" fmla="*/ 50 w 89"/>
                <a:gd name="T35" fmla="*/ 0 h 88"/>
                <a:gd name="T36" fmla="*/ 64 w 89"/>
                <a:gd name="T37" fmla="*/ 4 h 88"/>
                <a:gd name="T38" fmla="*/ 74 w 89"/>
                <a:gd name="T39" fmla="*/ 9 h 88"/>
                <a:gd name="T40" fmla="*/ 81 w 89"/>
                <a:gd name="T41" fmla="*/ 20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1" y="68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0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5" y="79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5" y="9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4" y="9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35" name="Freeform 495"/>
            <p:cNvSpPr>
              <a:spLocks/>
            </p:cNvSpPr>
            <p:nvPr/>
          </p:nvSpPr>
          <p:spPr bwMode="auto">
            <a:xfrm>
              <a:off x="2085" y="4400"/>
              <a:ext cx="0" cy="340"/>
            </a:xfrm>
            <a:custGeom>
              <a:avLst/>
              <a:gdLst>
                <a:gd name="T0" fmla="*/ 87 w 87"/>
                <a:gd name="T1" fmla="*/ 45 h 88"/>
                <a:gd name="T2" fmla="*/ 85 w 87"/>
                <a:gd name="T3" fmla="*/ 56 h 88"/>
                <a:gd name="T4" fmla="*/ 82 w 87"/>
                <a:gd name="T5" fmla="*/ 69 h 88"/>
                <a:gd name="T6" fmla="*/ 72 w 87"/>
                <a:gd name="T7" fmla="*/ 79 h 88"/>
                <a:gd name="T8" fmla="*/ 62 w 87"/>
                <a:gd name="T9" fmla="*/ 85 h 88"/>
                <a:gd name="T10" fmla="*/ 51 w 87"/>
                <a:gd name="T11" fmla="*/ 88 h 88"/>
                <a:gd name="T12" fmla="*/ 37 w 87"/>
                <a:gd name="T13" fmla="*/ 88 h 88"/>
                <a:gd name="T14" fmla="*/ 25 w 87"/>
                <a:gd name="T15" fmla="*/ 85 h 88"/>
                <a:gd name="T16" fmla="*/ 14 w 87"/>
                <a:gd name="T17" fmla="*/ 79 h 88"/>
                <a:gd name="T18" fmla="*/ 6 w 87"/>
                <a:gd name="T19" fmla="*/ 69 h 88"/>
                <a:gd name="T20" fmla="*/ 0 w 87"/>
                <a:gd name="T21" fmla="*/ 56 h 88"/>
                <a:gd name="T22" fmla="*/ 0 w 87"/>
                <a:gd name="T23" fmla="*/ 45 h 88"/>
                <a:gd name="T24" fmla="*/ 0 w 87"/>
                <a:gd name="T25" fmla="*/ 32 h 88"/>
                <a:gd name="T26" fmla="*/ 6 w 87"/>
                <a:gd name="T27" fmla="*/ 20 h 88"/>
                <a:gd name="T28" fmla="*/ 14 w 87"/>
                <a:gd name="T29" fmla="*/ 11 h 88"/>
                <a:gd name="T30" fmla="*/ 25 w 87"/>
                <a:gd name="T31" fmla="*/ 3 h 88"/>
                <a:gd name="T32" fmla="*/ 37 w 87"/>
                <a:gd name="T33" fmla="*/ 0 h 88"/>
                <a:gd name="T34" fmla="*/ 51 w 87"/>
                <a:gd name="T35" fmla="*/ 0 h 88"/>
                <a:gd name="T36" fmla="*/ 62 w 87"/>
                <a:gd name="T37" fmla="*/ 3 h 88"/>
                <a:gd name="T38" fmla="*/ 72 w 87"/>
                <a:gd name="T39" fmla="*/ 11 h 88"/>
                <a:gd name="T40" fmla="*/ 82 w 87"/>
                <a:gd name="T41" fmla="*/ 20 h 88"/>
                <a:gd name="T42" fmla="*/ 85 w 87"/>
                <a:gd name="T43" fmla="*/ 32 h 88"/>
                <a:gd name="T44" fmla="*/ 87 w 87"/>
                <a:gd name="T45" fmla="*/ 45 h 88"/>
                <a:gd name="T46" fmla="*/ 87 w 87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88">
                  <a:moveTo>
                    <a:pt x="87" y="45"/>
                  </a:moveTo>
                  <a:lnTo>
                    <a:pt x="85" y="56"/>
                  </a:lnTo>
                  <a:lnTo>
                    <a:pt x="82" y="69"/>
                  </a:lnTo>
                  <a:lnTo>
                    <a:pt x="72" y="79"/>
                  </a:lnTo>
                  <a:lnTo>
                    <a:pt x="62" y="85"/>
                  </a:lnTo>
                  <a:lnTo>
                    <a:pt x="51" y="88"/>
                  </a:lnTo>
                  <a:lnTo>
                    <a:pt x="37" y="88"/>
                  </a:lnTo>
                  <a:lnTo>
                    <a:pt x="25" y="85"/>
                  </a:lnTo>
                  <a:lnTo>
                    <a:pt x="14" y="79"/>
                  </a:lnTo>
                  <a:lnTo>
                    <a:pt x="6" y="69"/>
                  </a:lnTo>
                  <a:lnTo>
                    <a:pt x="0" y="56"/>
                  </a:lnTo>
                  <a:lnTo>
                    <a:pt x="0" y="45"/>
                  </a:lnTo>
                  <a:lnTo>
                    <a:pt x="0" y="32"/>
                  </a:lnTo>
                  <a:lnTo>
                    <a:pt x="6" y="20"/>
                  </a:lnTo>
                  <a:lnTo>
                    <a:pt x="14" y="11"/>
                  </a:lnTo>
                  <a:lnTo>
                    <a:pt x="25" y="3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3"/>
                  </a:lnTo>
                  <a:lnTo>
                    <a:pt x="72" y="11"/>
                  </a:lnTo>
                  <a:lnTo>
                    <a:pt x="82" y="20"/>
                  </a:lnTo>
                  <a:lnTo>
                    <a:pt x="85" y="32"/>
                  </a:lnTo>
                  <a:lnTo>
                    <a:pt x="87" y="45"/>
                  </a:lnTo>
                  <a:lnTo>
                    <a:pt x="87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36" name="Freeform 496"/>
            <p:cNvSpPr>
              <a:spLocks/>
            </p:cNvSpPr>
            <p:nvPr/>
          </p:nvSpPr>
          <p:spPr bwMode="auto">
            <a:xfrm>
              <a:off x="2410" y="4468"/>
              <a:ext cx="0" cy="340"/>
            </a:xfrm>
            <a:custGeom>
              <a:avLst/>
              <a:gdLst>
                <a:gd name="T0" fmla="*/ 87 w 87"/>
                <a:gd name="T1" fmla="*/ 46 h 89"/>
                <a:gd name="T2" fmla="*/ 87 w 87"/>
                <a:gd name="T3" fmla="*/ 57 h 89"/>
                <a:gd name="T4" fmla="*/ 81 w 87"/>
                <a:gd name="T5" fmla="*/ 70 h 89"/>
                <a:gd name="T6" fmla="*/ 73 w 87"/>
                <a:gd name="T7" fmla="*/ 80 h 89"/>
                <a:gd name="T8" fmla="*/ 62 w 87"/>
                <a:gd name="T9" fmla="*/ 85 h 89"/>
                <a:gd name="T10" fmla="*/ 50 w 87"/>
                <a:gd name="T11" fmla="*/ 89 h 89"/>
                <a:gd name="T12" fmla="*/ 36 w 87"/>
                <a:gd name="T13" fmla="*/ 89 h 89"/>
                <a:gd name="T14" fmla="*/ 25 w 87"/>
                <a:gd name="T15" fmla="*/ 85 h 89"/>
                <a:gd name="T16" fmla="*/ 15 w 87"/>
                <a:gd name="T17" fmla="*/ 80 h 89"/>
                <a:gd name="T18" fmla="*/ 5 w 87"/>
                <a:gd name="T19" fmla="*/ 70 h 89"/>
                <a:gd name="T20" fmla="*/ 1 w 87"/>
                <a:gd name="T21" fmla="*/ 57 h 89"/>
                <a:gd name="T22" fmla="*/ 0 w 87"/>
                <a:gd name="T23" fmla="*/ 46 h 89"/>
                <a:gd name="T24" fmla="*/ 1 w 87"/>
                <a:gd name="T25" fmla="*/ 32 h 89"/>
                <a:gd name="T26" fmla="*/ 5 w 87"/>
                <a:gd name="T27" fmla="*/ 21 h 89"/>
                <a:gd name="T28" fmla="*/ 15 w 87"/>
                <a:gd name="T29" fmla="*/ 10 h 89"/>
                <a:gd name="T30" fmla="*/ 25 w 87"/>
                <a:gd name="T31" fmla="*/ 4 h 89"/>
                <a:gd name="T32" fmla="*/ 36 w 87"/>
                <a:gd name="T33" fmla="*/ 0 h 89"/>
                <a:gd name="T34" fmla="*/ 50 w 87"/>
                <a:gd name="T35" fmla="*/ 0 h 89"/>
                <a:gd name="T36" fmla="*/ 62 w 87"/>
                <a:gd name="T37" fmla="*/ 4 h 89"/>
                <a:gd name="T38" fmla="*/ 73 w 87"/>
                <a:gd name="T39" fmla="*/ 10 h 89"/>
                <a:gd name="T40" fmla="*/ 81 w 87"/>
                <a:gd name="T41" fmla="*/ 21 h 89"/>
                <a:gd name="T42" fmla="*/ 87 w 87"/>
                <a:gd name="T43" fmla="*/ 32 h 89"/>
                <a:gd name="T44" fmla="*/ 87 w 87"/>
                <a:gd name="T45" fmla="*/ 46 h 89"/>
                <a:gd name="T46" fmla="*/ 87 w 87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89">
                  <a:moveTo>
                    <a:pt x="87" y="46"/>
                  </a:moveTo>
                  <a:lnTo>
                    <a:pt x="87" y="57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6" y="89"/>
                  </a:lnTo>
                  <a:lnTo>
                    <a:pt x="25" y="85"/>
                  </a:lnTo>
                  <a:lnTo>
                    <a:pt x="15" y="80"/>
                  </a:lnTo>
                  <a:lnTo>
                    <a:pt x="5" y="70"/>
                  </a:lnTo>
                  <a:lnTo>
                    <a:pt x="1" y="57"/>
                  </a:lnTo>
                  <a:lnTo>
                    <a:pt x="0" y="46"/>
                  </a:lnTo>
                  <a:lnTo>
                    <a:pt x="1" y="32"/>
                  </a:lnTo>
                  <a:lnTo>
                    <a:pt x="5" y="21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6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0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7" y="46"/>
                  </a:lnTo>
                  <a:lnTo>
                    <a:pt x="87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37" name="Freeform 497"/>
            <p:cNvSpPr>
              <a:spLocks/>
            </p:cNvSpPr>
            <p:nvPr/>
          </p:nvSpPr>
          <p:spPr bwMode="auto">
            <a:xfrm>
              <a:off x="2672" y="4400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1 w 89"/>
                <a:gd name="T5" fmla="*/ 69 h 88"/>
                <a:gd name="T6" fmla="*/ 74 w 89"/>
                <a:gd name="T7" fmla="*/ 79 h 88"/>
                <a:gd name="T8" fmla="*/ 62 w 89"/>
                <a:gd name="T9" fmla="*/ 85 h 88"/>
                <a:gd name="T10" fmla="*/ 50 w 89"/>
                <a:gd name="T11" fmla="*/ 88 h 88"/>
                <a:gd name="T12" fmla="*/ 39 w 89"/>
                <a:gd name="T13" fmla="*/ 88 h 88"/>
                <a:gd name="T14" fmla="*/ 25 w 89"/>
                <a:gd name="T15" fmla="*/ 85 h 88"/>
                <a:gd name="T16" fmla="*/ 15 w 89"/>
                <a:gd name="T17" fmla="*/ 79 h 88"/>
                <a:gd name="T18" fmla="*/ 6 w 89"/>
                <a:gd name="T19" fmla="*/ 69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6 w 89"/>
                <a:gd name="T27" fmla="*/ 20 h 88"/>
                <a:gd name="T28" fmla="*/ 15 w 89"/>
                <a:gd name="T29" fmla="*/ 11 h 88"/>
                <a:gd name="T30" fmla="*/ 25 w 89"/>
                <a:gd name="T31" fmla="*/ 3 h 88"/>
                <a:gd name="T32" fmla="*/ 39 w 89"/>
                <a:gd name="T33" fmla="*/ 0 h 88"/>
                <a:gd name="T34" fmla="*/ 50 w 89"/>
                <a:gd name="T35" fmla="*/ 0 h 88"/>
                <a:gd name="T36" fmla="*/ 62 w 89"/>
                <a:gd name="T37" fmla="*/ 3 h 88"/>
                <a:gd name="T38" fmla="*/ 74 w 89"/>
                <a:gd name="T39" fmla="*/ 11 h 88"/>
                <a:gd name="T40" fmla="*/ 81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1" y="69"/>
                  </a:lnTo>
                  <a:lnTo>
                    <a:pt x="74" y="79"/>
                  </a:lnTo>
                  <a:lnTo>
                    <a:pt x="62" y="85"/>
                  </a:lnTo>
                  <a:lnTo>
                    <a:pt x="50" y="88"/>
                  </a:lnTo>
                  <a:lnTo>
                    <a:pt x="39" y="88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6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0"/>
                  </a:lnTo>
                  <a:lnTo>
                    <a:pt x="15" y="11"/>
                  </a:lnTo>
                  <a:lnTo>
                    <a:pt x="25" y="3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4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38" name="Freeform 498"/>
            <p:cNvSpPr>
              <a:spLocks/>
            </p:cNvSpPr>
            <p:nvPr/>
          </p:nvSpPr>
          <p:spPr bwMode="auto">
            <a:xfrm>
              <a:off x="3036" y="4408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1 w 89"/>
                <a:gd name="T5" fmla="*/ 70 h 88"/>
                <a:gd name="T6" fmla="*/ 74 w 89"/>
                <a:gd name="T7" fmla="*/ 79 h 88"/>
                <a:gd name="T8" fmla="*/ 62 w 89"/>
                <a:gd name="T9" fmla="*/ 85 h 88"/>
                <a:gd name="T10" fmla="*/ 50 w 89"/>
                <a:gd name="T11" fmla="*/ 88 h 88"/>
                <a:gd name="T12" fmla="*/ 37 w 89"/>
                <a:gd name="T13" fmla="*/ 88 h 88"/>
                <a:gd name="T14" fmla="*/ 25 w 89"/>
                <a:gd name="T15" fmla="*/ 85 h 88"/>
                <a:gd name="T16" fmla="*/ 15 w 89"/>
                <a:gd name="T17" fmla="*/ 79 h 88"/>
                <a:gd name="T18" fmla="*/ 6 w 89"/>
                <a:gd name="T19" fmla="*/ 70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6 w 89"/>
                <a:gd name="T27" fmla="*/ 20 h 88"/>
                <a:gd name="T28" fmla="*/ 15 w 89"/>
                <a:gd name="T29" fmla="*/ 11 h 88"/>
                <a:gd name="T30" fmla="*/ 25 w 89"/>
                <a:gd name="T31" fmla="*/ 4 h 88"/>
                <a:gd name="T32" fmla="*/ 37 w 89"/>
                <a:gd name="T33" fmla="*/ 0 h 88"/>
                <a:gd name="T34" fmla="*/ 50 w 89"/>
                <a:gd name="T35" fmla="*/ 0 h 88"/>
                <a:gd name="T36" fmla="*/ 62 w 89"/>
                <a:gd name="T37" fmla="*/ 4 h 88"/>
                <a:gd name="T38" fmla="*/ 74 w 89"/>
                <a:gd name="T39" fmla="*/ 11 h 88"/>
                <a:gd name="T40" fmla="*/ 81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2" y="85"/>
                  </a:lnTo>
                  <a:lnTo>
                    <a:pt x="50" y="88"/>
                  </a:lnTo>
                  <a:lnTo>
                    <a:pt x="37" y="88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6" y="70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0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39" name="Freeform 499"/>
            <p:cNvSpPr>
              <a:spLocks/>
            </p:cNvSpPr>
            <p:nvPr/>
          </p:nvSpPr>
          <p:spPr bwMode="auto">
            <a:xfrm>
              <a:off x="2997" y="4054"/>
              <a:ext cx="0" cy="340"/>
            </a:xfrm>
            <a:custGeom>
              <a:avLst/>
              <a:gdLst>
                <a:gd name="T0" fmla="*/ 90 w 90"/>
                <a:gd name="T1" fmla="*/ 43 h 88"/>
                <a:gd name="T2" fmla="*/ 88 w 90"/>
                <a:gd name="T3" fmla="*/ 56 h 88"/>
                <a:gd name="T4" fmla="*/ 82 w 90"/>
                <a:gd name="T5" fmla="*/ 68 h 88"/>
                <a:gd name="T6" fmla="*/ 74 w 90"/>
                <a:gd name="T7" fmla="*/ 79 h 88"/>
                <a:gd name="T8" fmla="*/ 62 w 90"/>
                <a:gd name="T9" fmla="*/ 85 h 88"/>
                <a:gd name="T10" fmla="*/ 51 w 90"/>
                <a:gd name="T11" fmla="*/ 88 h 88"/>
                <a:gd name="T12" fmla="*/ 39 w 90"/>
                <a:gd name="T13" fmla="*/ 88 h 88"/>
                <a:gd name="T14" fmla="*/ 26 w 90"/>
                <a:gd name="T15" fmla="*/ 85 h 88"/>
                <a:gd name="T16" fmla="*/ 16 w 90"/>
                <a:gd name="T17" fmla="*/ 79 h 88"/>
                <a:gd name="T18" fmla="*/ 8 w 90"/>
                <a:gd name="T19" fmla="*/ 68 h 88"/>
                <a:gd name="T20" fmla="*/ 2 w 90"/>
                <a:gd name="T21" fmla="*/ 56 h 88"/>
                <a:gd name="T22" fmla="*/ 0 w 90"/>
                <a:gd name="T23" fmla="*/ 43 h 88"/>
                <a:gd name="T24" fmla="*/ 2 w 90"/>
                <a:gd name="T25" fmla="*/ 32 h 88"/>
                <a:gd name="T26" fmla="*/ 8 w 90"/>
                <a:gd name="T27" fmla="*/ 20 h 88"/>
                <a:gd name="T28" fmla="*/ 16 w 90"/>
                <a:gd name="T29" fmla="*/ 9 h 88"/>
                <a:gd name="T30" fmla="*/ 26 w 90"/>
                <a:gd name="T31" fmla="*/ 3 h 88"/>
                <a:gd name="T32" fmla="*/ 39 w 90"/>
                <a:gd name="T33" fmla="*/ 0 h 88"/>
                <a:gd name="T34" fmla="*/ 51 w 90"/>
                <a:gd name="T35" fmla="*/ 0 h 88"/>
                <a:gd name="T36" fmla="*/ 62 w 90"/>
                <a:gd name="T37" fmla="*/ 3 h 88"/>
                <a:gd name="T38" fmla="*/ 74 w 90"/>
                <a:gd name="T39" fmla="*/ 9 h 88"/>
                <a:gd name="T40" fmla="*/ 82 w 90"/>
                <a:gd name="T41" fmla="*/ 20 h 88"/>
                <a:gd name="T42" fmla="*/ 88 w 90"/>
                <a:gd name="T43" fmla="*/ 32 h 88"/>
                <a:gd name="T44" fmla="*/ 90 w 90"/>
                <a:gd name="T45" fmla="*/ 43 h 88"/>
                <a:gd name="T46" fmla="*/ 90 w 90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8">
                  <a:moveTo>
                    <a:pt x="90" y="43"/>
                  </a:moveTo>
                  <a:lnTo>
                    <a:pt x="88" y="56"/>
                  </a:lnTo>
                  <a:lnTo>
                    <a:pt x="82" y="68"/>
                  </a:lnTo>
                  <a:lnTo>
                    <a:pt x="74" y="79"/>
                  </a:lnTo>
                  <a:lnTo>
                    <a:pt x="62" y="85"/>
                  </a:lnTo>
                  <a:lnTo>
                    <a:pt x="51" y="88"/>
                  </a:lnTo>
                  <a:lnTo>
                    <a:pt x="39" y="88"/>
                  </a:lnTo>
                  <a:lnTo>
                    <a:pt x="26" y="85"/>
                  </a:lnTo>
                  <a:lnTo>
                    <a:pt x="16" y="79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9"/>
                  </a:lnTo>
                  <a:lnTo>
                    <a:pt x="26" y="3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2" y="3"/>
                  </a:lnTo>
                  <a:lnTo>
                    <a:pt x="74" y="9"/>
                  </a:lnTo>
                  <a:lnTo>
                    <a:pt x="82" y="20"/>
                  </a:lnTo>
                  <a:lnTo>
                    <a:pt x="88" y="32"/>
                  </a:lnTo>
                  <a:lnTo>
                    <a:pt x="90" y="43"/>
                  </a:lnTo>
                  <a:lnTo>
                    <a:pt x="90" y="43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40" name="Freeform 500"/>
            <p:cNvSpPr>
              <a:spLocks/>
            </p:cNvSpPr>
            <p:nvPr/>
          </p:nvSpPr>
          <p:spPr bwMode="auto">
            <a:xfrm>
              <a:off x="3182" y="3693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3 w 89"/>
                <a:gd name="T5" fmla="*/ 67 h 88"/>
                <a:gd name="T6" fmla="*/ 73 w 89"/>
                <a:gd name="T7" fmla="*/ 77 h 88"/>
                <a:gd name="T8" fmla="*/ 64 w 89"/>
                <a:gd name="T9" fmla="*/ 84 h 88"/>
                <a:gd name="T10" fmla="*/ 52 w 89"/>
                <a:gd name="T11" fmla="*/ 88 h 88"/>
                <a:gd name="T12" fmla="*/ 38 w 89"/>
                <a:gd name="T13" fmla="*/ 88 h 88"/>
                <a:gd name="T14" fmla="*/ 27 w 89"/>
                <a:gd name="T15" fmla="*/ 84 h 88"/>
                <a:gd name="T16" fmla="*/ 15 w 89"/>
                <a:gd name="T17" fmla="*/ 77 h 88"/>
                <a:gd name="T18" fmla="*/ 7 w 89"/>
                <a:gd name="T19" fmla="*/ 67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7 w 89"/>
                <a:gd name="T27" fmla="*/ 18 h 88"/>
                <a:gd name="T28" fmla="*/ 15 w 89"/>
                <a:gd name="T29" fmla="*/ 9 h 88"/>
                <a:gd name="T30" fmla="*/ 27 w 89"/>
                <a:gd name="T31" fmla="*/ 1 h 88"/>
                <a:gd name="T32" fmla="*/ 38 w 89"/>
                <a:gd name="T33" fmla="*/ 0 h 88"/>
                <a:gd name="T34" fmla="*/ 52 w 89"/>
                <a:gd name="T35" fmla="*/ 0 h 88"/>
                <a:gd name="T36" fmla="*/ 64 w 89"/>
                <a:gd name="T37" fmla="*/ 1 h 88"/>
                <a:gd name="T38" fmla="*/ 73 w 89"/>
                <a:gd name="T39" fmla="*/ 9 h 88"/>
                <a:gd name="T40" fmla="*/ 83 w 89"/>
                <a:gd name="T41" fmla="*/ 18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3" y="67"/>
                  </a:lnTo>
                  <a:lnTo>
                    <a:pt x="73" y="77"/>
                  </a:lnTo>
                  <a:lnTo>
                    <a:pt x="64" y="84"/>
                  </a:lnTo>
                  <a:lnTo>
                    <a:pt x="52" y="88"/>
                  </a:lnTo>
                  <a:lnTo>
                    <a:pt x="38" y="88"/>
                  </a:lnTo>
                  <a:lnTo>
                    <a:pt x="27" y="84"/>
                  </a:lnTo>
                  <a:lnTo>
                    <a:pt x="15" y="77"/>
                  </a:lnTo>
                  <a:lnTo>
                    <a:pt x="7" y="67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7" y="18"/>
                  </a:lnTo>
                  <a:lnTo>
                    <a:pt x="15" y="9"/>
                  </a:lnTo>
                  <a:lnTo>
                    <a:pt x="27" y="1"/>
                  </a:lnTo>
                  <a:lnTo>
                    <a:pt x="38" y="0"/>
                  </a:lnTo>
                  <a:lnTo>
                    <a:pt x="52" y="0"/>
                  </a:lnTo>
                  <a:lnTo>
                    <a:pt x="64" y="1"/>
                  </a:lnTo>
                  <a:lnTo>
                    <a:pt x="73" y="9"/>
                  </a:lnTo>
                  <a:lnTo>
                    <a:pt x="83" y="18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41" name="Freeform 501"/>
            <p:cNvSpPr>
              <a:spLocks/>
            </p:cNvSpPr>
            <p:nvPr/>
          </p:nvSpPr>
          <p:spPr bwMode="auto">
            <a:xfrm>
              <a:off x="3075" y="3324"/>
              <a:ext cx="0" cy="340"/>
            </a:xfrm>
            <a:custGeom>
              <a:avLst/>
              <a:gdLst>
                <a:gd name="T0" fmla="*/ 90 w 90"/>
                <a:gd name="T1" fmla="*/ 46 h 91"/>
                <a:gd name="T2" fmla="*/ 88 w 90"/>
                <a:gd name="T3" fmla="*/ 59 h 91"/>
                <a:gd name="T4" fmla="*/ 82 w 90"/>
                <a:gd name="T5" fmla="*/ 70 h 91"/>
                <a:gd name="T6" fmla="*/ 74 w 90"/>
                <a:gd name="T7" fmla="*/ 80 h 91"/>
                <a:gd name="T8" fmla="*/ 62 w 90"/>
                <a:gd name="T9" fmla="*/ 87 h 91"/>
                <a:gd name="T10" fmla="*/ 51 w 90"/>
                <a:gd name="T11" fmla="*/ 91 h 91"/>
                <a:gd name="T12" fmla="*/ 37 w 90"/>
                <a:gd name="T13" fmla="*/ 91 h 91"/>
                <a:gd name="T14" fmla="*/ 26 w 90"/>
                <a:gd name="T15" fmla="*/ 87 h 91"/>
                <a:gd name="T16" fmla="*/ 16 w 90"/>
                <a:gd name="T17" fmla="*/ 80 h 91"/>
                <a:gd name="T18" fmla="*/ 6 w 90"/>
                <a:gd name="T19" fmla="*/ 70 h 91"/>
                <a:gd name="T20" fmla="*/ 2 w 90"/>
                <a:gd name="T21" fmla="*/ 59 h 91"/>
                <a:gd name="T22" fmla="*/ 0 w 90"/>
                <a:gd name="T23" fmla="*/ 46 h 91"/>
                <a:gd name="T24" fmla="*/ 2 w 90"/>
                <a:gd name="T25" fmla="*/ 32 h 91"/>
                <a:gd name="T26" fmla="*/ 6 w 90"/>
                <a:gd name="T27" fmla="*/ 21 h 91"/>
                <a:gd name="T28" fmla="*/ 16 w 90"/>
                <a:gd name="T29" fmla="*/ 12 h 91"/>
                <a:gd name="T30" fmla="*/ 26 w 90"/>
                <a:gd name="T31" fmla="*/ 4 h 91"/>
                <a:gd name="T32" fmla="*/ 37 w 90"/>
                <a:gd name="T33" fmla="*/ 0 h 91"/>
                <a:gd name="T34" fmla="*/ 51 w 90"/>
                <a:gd name="T35" fmla="*/ 0 h 91"/>
                <a:gd name="T36" fmla="*/ 62 w 90"/>
                <a:gd name="T37" fmla="*/ 4 h 91"/>
                <a:gd name="T38" fmla="*/ 74 w 90"/>
                <a:gd name="T39" fmla="*/ 12 h 91"/>
                <a:gd name="T40" fmla="*/ 82 w 90"/>
                <a:gd name="T41" fmla="*/ 21 h 91"/>
                <a:gd name="T42" fmla="*/ 88 w 90"/>
                <a:gd name="T43" fmla="*/ 32 h 91"/>
                <a:gd name="T44" fmla="*/ 90 w 90"/>
                <a:gd name="T45" fmla="*/ 46 h 91"/>
                <a:gd name="T46" fmla="*/ 90 w 90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1">
                  <a:moveTo>
                    <a:pt x="90" y="46"/>
                  </a:moveTo>
                  <a:lnTo>
                    <a:pt x="88" y="59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7" y="91"/>
                  </a:lnTo>
                  <a:lnTo>
                    <a:pt x="26" y="87"/>
                  </a:lnTo>
                  <a:lnTo>
                    <a:pt x="16" y="80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6" y="12"/>
                  </a:lnTo>
                  <a:lnTo>
                    <a:pt x="26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8" y="32"/>
                  </a:lnTo>
                  <a:lnTo>
                    <a:pt x="90" y="46"/>
                  </a:lnTo>
                  <a:lnTo>
                    <a:pt x="90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42" name="Freeform 502"/>
            <p:cNvSpPr>
              <a:spLocks/>
            </p:cNvSpPr>
            <p:nvPr/>
          </p:nvSpPr>
          <p:spPr bwMode="auto">
            <a:xfrm>
              <a:off x="3399" y="3219"/>
              <a:ext cx="0" cy="340"/>
            </a:xfrm>
            <a:custGeom>
              <a:avLst/>
              <a:gdLst>
                <a:gd name="T0" fmla="*/ 89 w 89"/>
                <a:gd name="T1" fmla="*/ 44 h 89"/>
                <a:gd name="T2" fmla="*/ 87 w 89"/>
                <a:gd name="T3" fmla="*/ 57 h 89"/>
                <a:gd name="T4" fmla="*/ 81 w 89"/>
                <a:gd name="T5" fmla="*/ 68 h 89"/>
                <a:gd name="T6" fmla="*/ 74 w 89"/>
                <a:gd name="T7" fmla="*/ 77 h 89"/>
                <a:gd name="T8" fmla="*/ 62 w 89"/>
                <a:gd name="T9" fmla="*/ 85 h 89"/>
                <a:gd name="T10" fmla="*/ 50 w 89"/>
                <a:gd name="T11" fmla="*/ 89 h 89"/>
                <a:gd name="T12" fmla="*/ 37 w 89"/>
                <a:gd name="T13" fmla="*/ 89 h 89"/>
                <a:gd name="T14" fmla="*/ 25 w 89"/>
                <a:gd name="T15" fmla="*/ 85 h 89"/>
                <a:gd name="T16" fmla="*/ 15 w 89"/>
                <a:gd name="T17" fmla="*/ 77 h 89"/>
                <a:gd name="T18" fmla="*/ 6 w 89"/>
                <a:gd name="T19" fmla="*/ 68 h 89"/>
                <a:gd name="T20" fmla="*/ 2 w 89"/>
                <a:gd name="T21" fmla="*/ 57 h 89"/>
                <a:gd name="T22" fmla="*/ 0 w 89"/>
                <a:gd name="T23" fmla="*/ 44 h 89"/>
                <a:gd name="T24" fmla="*/ 2 w 89"/>
                <a:gd name="T25" fmla="*/ 32 h 89"/>
                <a:gd name="T26" fmla="*/ 6 w 89"/>
                <a:gd name="T27" fmla="*/ 19 h 89"/>
                <a:gd name="T28" fmla="*/ 15 w 89"/>
                <a:gd name="T29" fmla="*/ 10 h 89"/>
                <a:gd name="T30" fmla="*/ 25 w 89"/>
                <a:gd name="T31" fmla="*/ 4 h 89"/>
                <a:gd name="T32" fmla="*/ 37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4 w 89"/>
                <a:gd name="T39" fmla="*/ 10 h 89"/>
                <a:gd name="T40" fmla="*/ 81 w 89"/>
                <a:gd name="T41" fmla="*/ 19 h 89"/>
                <a:gd name="T42" fmla="*/ 87 w 89"/>
                <a:gd name="T43" fmla="*/ 32 h 89"/>
                <a:gd name="T44" fmla="*/ 89 w 89"/>
                <a:gd name="T45" fmla="*/ 44 h 89"/>
                <a:gd name="T46" fmla="*/ 89 w 89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4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4" y="77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7" y="89"/>
                  </a:lnTo>
                  <a:lnTo>
                    <a:pt x="25" y="85"/>
                  </a:lnTo>
                  <a:lnTo>
                    <a:pt x="15" y="77"/>
                  </a:lnTo>
                  <a:lnTo>
                    <a:pt x="6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2"/>
                  </a:lnTo>
                  <a:lnTo>
                    <a:pt x="6" y="19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0"/>
                  </a:lnTo>
                  <a:lnTo>
                    <a:pt x="81" y="19"/>
                  </a:lnTo>
                  <a:lnTo>
                    <a:pt x="87" y="32"/>
                  </a:lnTo>
                  <a:lnTo>
                    <a:pt x="89" y="44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43" name="Freeform 503"/>
            <p:cNvSpPr>
              <a:spLocks/>
            </p:cNvSpPr>
            <p:nvPr/>
          </p:nvSpPr>
          <p:spPr bwMode="auto">
            <a:xfrm>
              <a:off x="3353" y="3015"/>
              <a:ext cx="0" cy="340"/>
            </a:xfrm>
            <a:custGeom>
              <a:avLst/>
              <a:gdLst>
                <a:gd name="T0" fmla="*/ 89 w 89"/>
                <a:gd name="T1" fmla="*/ 45 h 89"/>
                <a:gd name="T2" fmla="*/ 87 w 89"/>
                <a:gd name="T3" fmla="*/ 58 h 89"/>
                <a:gd name="T4" fmla="*/ 81 w 89"/>
                <a:gd name="T5" fmla="*/ 70 h 89"/>
                <a:gd name="T6" fmla="*/ 74 w 89"/>
                <a:gd name="T7" fmla="*/ 79 h 89"/>
                <a:gd name="T8" fmla="*/ 62 w 89"/>
                <a:gd name="T9" fmla="*/ 87 h 89"/>
                <a:gd name="T10" fmla="*/ 50 w 89"/>
                <a:gd name="T11" fmla="*/ 89 h 89"/>
                <a:gd name="T12" fmla="*/ 39 w 89"/>
                <a:gd name="T13" fmla="*/ 89 h 89"/>
                <a:gd name="T14" fmla="*/ 25 w 89"/>
                <a:gd name="T15" fmla="*/ 87 h 89"/>
                <a:gd name="T16" fmla="*/ 15 w 89"/>
                <a:gd name="T17" fmla="*/ 79 h 89"/>
                <a:gd name="T18" fmla="*/ 8 w 89"/>
                <a:gd name="T19" fmla="*/ 70 h 89"/>
                <a:gd name="T20" fmla="*/ 2 w 89"/>
                <a:gd name="T21" fmla="*/ 58 h 89"/>
                <a:gd name="T22" fmla="*/ 0 w 89"/>
                <a:gd name="T23" fmla="*/ 45 h 89"/>
                <a:gd name="T24" fmla="*/ 2 w 89"/>
                <a:gd name="T25" fmla="*/ 32 h 89"/>
                <a:gd name="T26" fmla="*/ 8 w 89"/>
                <a:gd name="T27" fmla="*/ 21 h 89"/>
                <a:gd name="T28" fmla="*/ 15 w 89"/>
                <a:gd name="T29" fmla="*/ 11 h 89"/>
                <a:gd name="T30" fmla="*/ 25 w 89"/>
                <a:gd name="T31" fmla="*/ 4 h 89"/>
                <a:gd name="T32" fmla="*/ 39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4 w 89"/>
                <a:gd name="T39" fmla="*/ 11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5 h 89"/>
                <a:gd name="T46" fmla="*/ 89 w 89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5"/>
                  </a:moveTo>
                  <a:lnTo>
                    <a:pt x="87" y="58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0" y="89"/>
                  </a:lnTo>
                  <a:lnTo>
                    <a:pt x="39" y="89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44" name="Freeform 504"/>
            <p:cNvSpPr>
              <a:spLocks/>
            </p:cNvSpPr>
            <p:nvPr/>
          </p:nvSpPr>
          <p:spPr bwMode="auto">
            <a:xfrm>
              <a:off x="3082" y="3053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1 w 89"/>
                <a:gd name="T5" fmla="*/ 70 h 89"/>
                <a:gd name="T6" fmla="*/ 74 w 89"/>
                <a:gd name="T7" fmla="*/ 80 h 89"/>
                <a:gd name="T8" fmla="*/ 62 w 89"/>
                <a:gd name="T9" fmla="*/ 85 h 89"/>
                <a:gd name="T10" fmla="*/ 50 w 89"/>
                <a:gd name="T11" fmla="*/ 89 h 89"/>
                <a:gd name="T12" fmla="*/ 37 w 89"/>
                <a:gd name="T13" fmla="*/ 89 h 89"/>
                <a:gd name="T14" fmla="*/ 25 w 89"/>
                <a:gd name="T15" fmla="*/ 85 h 89"/>
                <a:gd name="T16" fmla="*/ 15 w 89"/>
                <a:gd name="T17" fmla="*/ 80 h 89"/>
                <a:gd name="T18" fmla="*/ 6 w 89"/>
                <a:gd name="T19" fmla="*/ 70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2 h 89"/>
                <a:gd name="T26" fmla="*/ 6 w 89"/>
                <a:gd name="T27" fmla="*/ 21 h 89"/>
                <a:gd name="T28" fmla="*/ 15 w 89"/>
                <a:gd name="T29" fmla="*/ 12 h 89"/>
                <a:gd name="T30" fmla="*/ 25 w 89"/>
                <a:gd name="T31" fmla="*/ 4 h 89"/>
                <a:gd name="T32" fmla="*/ 37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4 w 89"/>
                <a:gd name="T39" fmla="*/ 12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1" y="70"/>
                  </a:lnTo>
                  <a:lnTo>
                    <a:pt x="74" y="80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7" y="89"/>
                  </a:lnTo>
                  <a:lnTo>
                    <a:pt x="25" y="85"/>
                  </a:lnTo>
                  <a:lnTo>
                    <a:pt x="15" y="80"/>
                  </a:lnTo>
                  <a:lnTo>
                    <a:pt x="6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45" name="Freeform 505"/>
            <p:cNvSpPr>
              <a:spLocks/>
            </p:cNvSpPr>
            <p:nvPr/>
          </p:nvSpPr>
          <p:spPr bwMode="auto">
            <a:xfrm>
              <a:off x="3654" y="3316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80 h 91"/>
                <a:gd name="T8" fmla="*/ 62 w 89"/>
                <a:gd name="T9" fmla="*/ 87 h 91"/>
                <a:gd name="T10" fmla="*/ 50 w 89"/>
                <a:gd name="T11" fmla="*/ 91 h 91"/>
                <a:gd name="T12" fmla="*/ 39 w 89"/>
                <a:gd name="T13" fmla="*/ 91 h 91"/>
                <a:gd name="T14" fmla="*/ 25 w 89"/>
                <a:gd name="T15" fmla="*/ 87 h 91"/>
                <a:gd name="T16" fmla="*/ 15 w 89"/>
                <a:gd name="T17" fmla="*/ 80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2 h 91"/>
                <a:gd name="T26" fmla="*/ 8 w 89"/>
                <a:gd name="T27" fmla="*/ 21 h 91"/>
                <a:gd name="T28" fmla="*/ 15 w 89"/>
                <a:gd name="T29" fmla="*/ 12 h 91"/>
                <a:gd name="T30" fmla="*/ 25 w 89"/>
                <a:gd name="T31" fmla="*/ 4 h 91"/>
                <a:gd name="T32" fmla="*/ 39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3 w 89"/>
                <a:gd name="T39" fmla="*/ 12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9" y="91"/>
                  </a:lnTo>
                  <a:lnTo>
                    <a:pt x="25" y="87"/>
                  </a:lnTo>
                  <a:lnTo>
                    <a:pt x="15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46" name="Freeform 506"/>
            <p:cNvSpPr>
              <a:spLocks/>
            </p:cNvSpPr>
            <p:nvPr/>
          </p:nvSpPr>
          <p:spPr bwMode="auto">
            <a:xfrm>
              <a:off x="3855" y="3076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3 w 89"/>
                <a:gd name="T5" fmla="*/ 69 h 88"/>
                <a:gd name="T6" fmla="*/ 74 w 89"/>
                <a:gd name="T7" fmla="*/ 79 h 88"/>
                <a:gd name="T8" fmla="*/ 64 w 89"/>
                <a:gd name="T9" fmla="*/ 84 h 88"/>
                <a:gd name="T10" fmla="*/ 52 w 89"/>
                <a:gd name="T11" fmla="*/ 88 h 88"/>
                <a:gd name="T12" fmla="*/ 39 w 89"/>
                <a:gd name="T13" fmla="*/ 88 h 88"/>
                <a:gd name="T14" fmla="*/ 27 w 89"/>
                <a:gd name="T15" fmla="*/ 84 h 88"/>
                <a:gd name="T16" fmla="*/ 16 w 89"/>
                <a:gd name="T17" fmla="*/ 79 h 88"/>
                <a:gd name="T18" fmla="*/ 8 w 89"/>
                <a:gd name="T19" fmla="*/ 69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8 w 89"/>
                <a:gd name="T27" fmla="*/ 20 h 88"/>
                <a:gd name="T28" fmla="*/ 16 w 89"/>
                <a:gd name="T29" fmla="*/ 11 h 88"/>
                <a:gd name="T30" fmla="*/ 27 w 89"/>
                <a:gd name="T31" fmla="*/ 3 h 88"/>
                <a:gd name="T32" fmla="*/ 39 w 89"/>
                <a:gd name="T33" fmla="*/ 0 h 88"/>
                <a:gd name="T34" fmla="*/ 52 w 89"/>
                <a:gd name="T35" fmla="*/ 0 h 88"/>
                <a:gd name="T36" fmla="*/ 64 w 89"/>
                <a:gd name="T37" fmla="*/ 3 h 88"/>
                <a:gd name="T38" fmla="*/ 74 w 89"/>
                <a:gd name="T39" fmla="*/ 11 h 88"/>
                <a:gd name="T40" fmla="*/ 83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3" y="69"/>
                  </a:lnTo>
                  <a:lnTo>
                    <a:pt x="74" y="79"/>
                  </a:lnTo>
                  <a:lnTo>
                    <a:pt x="64" y="84"/>
                  </a:lnTo>
                  <a:lnTo>
                    <a:pt x="52" y="88"/>
                  </a:lnTo>
                  <a:lnTo>
                    <a:pt x="39" y="88"/>
                  </a:lnTo>
                  <a:lnTo>
                    <a:pt x="27" y="84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7" y="3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3"/>
                  </a:lnTo>
                  <a:lnTo>
                    <a:pt x="74" y="11"/>
                  </a:lnTo>
                  <a:lnTo>
                    <a:pt x="83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47" name="Freeform 507"/>
            <p:cNvSpPr>
              <a:spLocks/>
            </p:cNvSpPr>
            <p:nvPr/>
          </p:nvSpPr>
          <p:spPr bwMode="auto">
            <a:xfrm>
              <a:off x="3608" y="2955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79 h 91"/>
                <a:gd name="T8" fmla="*/ 64 w 89"/>
                <a:gd name="T9" fmla="*/ 87 h 91"/>
                <a:gd name="T10" fmla="*/ 50 w 89"/>
                <a:gd name="T11" fmla="*/ 91 h 91"/>
                <a:gd name="T12" fmla="*/ 38 w 89"/>
                <a:gd name="T13" fmla="*/ 91 h 91"/>
                <a:gd name="T14" fmla="*/ 27 w 89"/>
                <a:gd name="T15" fmla="*/ 87 h 91"/>
                <a:gd name="T16" fmla="*/ 15 w 89"/>
                <a:gd name="T17" fmla="*/ 79 h 91"/>
                <a:gd name="T18" fmla="*/ 7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7 w 89"/>
                <a:gd name="T27" fmla="*/ 21 h 91"/>
                <a:gd name="T28" fmla="*/ 15 w 89"/>
                <a:gd name="T29" fmla="*/ 12 h 91"/>
                <a:gd name="T30" fmla="*/ 27 w 89"/>
                <a:gd name="T31" fmla="*/ 4 h 91"/>
                <a:gd name="T32" fmla="*/ 38 w 89"/>
                <a:gd name="T33" fmla="*/ 0 h 91"/>
                <a:gd name="T34" fmla="*/ 50 w 89"/>
                <a:gd name="T35" fmla="*/ 0 h 91"/>
                <a:gd name="T36" fmla="*/ 64 w 89"/>
                <a:gd name="T37" fmla="*/ 4 h 91"/>
                <a:gd name="T38" fmla="*/ 73 w 89"/>
                <a:gd name="T39" fmla="*/ 12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0" y="91"/>
                  </a:lnTo>
                  <a:lnTo>
                    <a:pt x="38" y="91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2"/>
                  </a:lnTo>
                  <a:lnTo>
                    <a:pt x="27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48" name="Freeform 508"/>
            <p:cNvSpPr>
              <a:spLocks/>
            </p:cNvSpPr>
            <p:nvPr/>
          </p:nvSpPr>
          <p:spPr bwMode="auto">
            <a:xfrm>
              <a:off x="3933" y="2970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2 w 89"/>
                <a:gd name="T5" fmla="*/ 70 h 91"/>
                <a:gd name="T6" fmla="*/ 74 w 89"/>
                <a:gd name="T7" fmla="*/ 80 h 91"/>
                <a:gd name="T8" fmla="*/ 64 w 89"/>
                <a:gd name="T9" fmla="*/ 87 h 91"/>
                <a:gd name="T10" fmla="*/ 51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6 w 89"/>
                <a:gd name="T17" fmla="*/ 80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2 h 91"/>
                <a:gd name="T26" fmla="*/ 8 w 89"/>
                <a:gd name="T27" fmla="*/ 21 h 91"/>
                <a:gd name="T28" fmla="*/ 16 w 89"/>
                <a:gd name="T29" fmla="*/ 12 h 91"/>
                <a:gd name="T30" fmla="*/ 27 w 89"/>
                <a:gd name="T31" fmla="*/ 4 h 91"/>
                <a:gd name="T32" fmla="*/ 39 w 89"/>
                <a:gd name="T33" fmla="*/ 0 h 91"/>
                <a:gd name="T34" fmla="*/ 51 w 89"/>
                <a:gd name="T35" fmla="*/ 0 h 91"/>
                <a:gd name="T36" fmla="*/ 64 w 89"/>
                <a:gd name="T37" fmla="*/ 4 h 91"/>
                <a:gd name="T38" fmla="*/ 74 w 89"/>
                <a:gd name="T39" fmla="*/ 12 h 91"/>
                <a:gd name="T40" fmla="*/ 82 w 89"/>
                <a:gd name="T41" fmla="*/ 21 h 91"/>
                <a:gd name="T42" fmla="*/ 87 w 89"/>
                <a:gd name="T43" fmla="*/ 32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4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6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49" name="Freeform 509"/>
            <p:cNvSpPr>
              <a:spLocks/>
            </p:cNvSpPr>
            <p:nvPr/>
          </p:nvSpPr>
          <p:spPr bwMode="auto">
            <a:xfrm>
              <a:off x="4126" y="2940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1 w 89"/>
                <a:gd name="T5" fmla="*/ 70 h 91"/>
                <a:gd name="T6" fmla="*/ 74 w 89"/>
                <a:gd name="T7" fmla="*/ 79 h 91"/>
                <a:gd name="T8" fmla="*/ 62 w 89"/>
                <a:gd name="T9" fmla="*/ 87 h 91"/>
                <a:gd name="T10" fmla="*/ 50 w 89"/>
                <a:gd name="T11" fmla="*/ 91 h 91"/>
                <a:gd name="T12" fmla="*/ 37 w 89"/>
                <a:gd name="T13" fmla="*/ 91 h 91"/>
                <a:gd name="T14" fmla="*/ 25 w 89"/>
                <a:gd name="T15" fmla="*/ 87 h 91"/>
                <a:gd name="T16" fmla="*/ 15 w 89"/>
                <a:gd name="T17" fmla="*/ 79 h 91"/>
                <a:gd name="T18" fmla="*/ 6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6 w 89"/>
                <a:gd name="T27" fmla="*/ 21 h 91"/>
                <a:gd name="T28" fmla="*/ 15 w 89"/>
                <a:gd name="T29" fmla="*/ 11 h 91"/>
                <a:gd name="T30" fmla="*/ 25 w 89"/>
                <a:gd name="T31" fmla="*/ 4 h 91"/>
                <a:gd name="T32" fmla="*/ 37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4 w 89"/>
                <a:gd name="T39" fmla="*/ 11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50" name="Freeform 510"/>
            <p:cNvSpPr>
              <a:spLocks/>
            </p:cNvSpPr>
            <p:nvPr/>
          </p:nvSpPr>
          <p:spPr bwMode="auto">
            <a:xfrm>
              <a:off x="4250" y="3083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3 w 89"/>
                <a:gd name="T5" fmla="*/ 69 h 88"/>
                <a:gd name="T6" fmla="*/ 74 w 89"/>
                <a:gd name="T7" fmla="*/ 79 h 88"/>
                <a:gd name="T8" fmla="*/ 64 w 89"/>
                <a:gd name="T9" fmla="*/ 84 h 88"/>
                <a:gd name="T10" fmla="*/ 52 w 89"/>
                <a:gd name="T11" fmla="*/ 88 h 88"/>
                <a:gd name="T12" fmla="*/ 39 w 89"/>
                <a:gd name="T13" fmla="*/ 88 h 88"/>
                <a:gd name="T14" fmla="*/ 27 w 89"/>
                <a:gd name="T15" fmla="*/ 84 h 88"/>
                <a:gd name="T16" fmla="*/ 16 w 89"/>
                <a:gd name="T17" fmla="*/ 79 h 88"/>
                <a:gd name="T18" fmla="*/ 8 w 89"/>
                <a:gd name="T19" fmla="*/ 69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8 w 89"/>
                <a:gd name="T27" fmla="*/ 20 h 88"/>
                <a:gd name="T28" fmla="*/ 16 w 89"/>
                <a:gd name="T29" fmla="*/ 11 h 88"/>
                <a:gd name="T30" fmla="*/ 27 w 89"/>
                <a:gd name="T31" fmla="*/ 3 h 88"/>
                <a:gd name="T32" fmla="*/ 39 w 89"/>
                <a:gd name="T33" fmla="*/ 0 h 88"/>
                <a:gd name="T34" fmla="*/ 52 w 89"/>
                <a:gd name="T35" fmla="*/ 0 h 88"/>
                <a:gd name="T36" fmla="*/ 64 w 89"/>
                <a:gd name="T37" fmla="*/ 3 h 88"/>
                <a:gd name="T38" fmla="*/ 74 w 89"/>
                <a:gd name="T39" fmla="*/ 11 h 88"/>
                <a:gd name="T40" fmla="*/ 83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3" y="69"/>
                  </a:lnTo>
                  <a:lnTo>
                    <a:pt x="74" y="79"/>
                  </a:lnTo>
                  <a:lnTo>
                    <a:pt x="64" y="84"/>
                  </a:lnTo>
                  <a:lnTo>
                    <a:pt x="52" y="88"/>
                  </a:lnTo>
                  <a:lnTo>
                    <a:pt x="39" y="88"/>
                  </a:lnTo>
                  <a:lnTo>
                    <a:pt x="27" y="84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7" y="3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3"/>
                  </a:lnTo>
                  <a:lnTo>
                    <a:pt x="74" y="11"/>
                  </a:lnTo>
                  <a:lnTo>
                    <a:pt x="83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51" name="Freeform 511"/>
            <p:cNvSpPr>
              <a:spLocks/>
            </p:cNvSpPr>
            <p:nvPr/>
          </p:nvSpPr>
          <p:spPr bwMode="auto">
            <a:xfrm>
              <a:off x="4350" y="3377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8 h 91"/>
                <a:gd name="T4" fmla="*/ 81 w 89"/>
                <a:gd name="T5" fmla="*/ 70 h 91"/>
                <a:gd name="T6" fmla="*/ 73 w 89"/>
                <a:gd name="T7" fmla="*/ 79 h 91"/>
                <a:gd name="T8" fmla="*/ 64 w 89"/>
                <a:gd name="T9" fmla="*/ 87 h 91"/>
                <a:gd name="T10" fmla="*/ 50 w 89"/>
                <a:gd name="T11" fmla="*/ 91 h 91"/>
                <a:gd name="T12" fmla="*/ 38 w 89"/>
                <a:gd name="T13" fmla="*/ 91 h 91"/>
                <a:gd name="T14" fmla="*/ 25 w 89"/>
                <a:gd name="T15" fmla="*/ 87 h 91"/>
                <a:gd name="T16" fmla="*/ 15 w 89"/>
                <a:gd name="T17" fmla="*/ 79 h 91"/>
                <a:gd name="T18" fmla="*/ 7 w 89"/>
                <a:gd name="T19" fmla="*/ 70 h 91"/>
                <a:gd name="T20" fmla="*/ 2 w 89"/>
                <a:gd name="T21" fmla="*/ 58 h 91"/>
                <a:gd name="T22" fmla="*/ 0 w 89"/>
                <a:gd name="T23" fmla="*/ 45 h 91"/>
                <a:gd name="T24" fmla="*/ 2 w 89"/>
                <a:gd name="T25" fmla="*/ 32 h 91"/>
                <a:gd name="T26" fmla="*/ 7 w 89"/>
                <a:gd name="T27" fmla="*/ 21 h 91"/>
                <a:gd name="T28" fmla="*/ 15 w 89"/>
                <a:gd name="T29" fmla="*/ 11 h 91"/>
                <a:gd name="T30" fmla="*/ 25 w 89"/>
                <a:gd name="T31" fmla="*/ 4 h 91"/>
                <a:gd name="T32" fmla="*/ 38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3 w 89"/>
                <a:gd name="T39" fmla="*/ 11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8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0" y="91"/>
                  </a:lnTo>
                  <a:lnTo>
                    <a:pt x="38" y="91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52" name="Freeform 512"/>
            <p:cNvSpPr>
              <a:spLocks/>
            </p:cNvSpPr>
            <p:nvPr/>
          </p:nvSpPr>
          <p:spPr bwMode="auto">
            <a:xfrm>
              <a:off x="4536" y="3392"/>
              <a:ext cx="0" cy="340"/>
            </a:xfrm>
            <a:custGeom>
              <a:avLst/>
              <a:gdLst>
                <a:gd name="T0" fmla="*/ 87 w 87"/>
                <a:gd name="T1" fmla="*/ 45 h 91"/>
                <a:gd name="T2" fmla="*/ 85 w 87"/>
                <a:gd name="T3" fmla="*/ 59 h 91"/>
                <a:gd name="T4" fmla="*/ 81 w 87"/>
                <a:gd name="T5" fmla="*/ 70 h 91"/>
                <a:gd name="T6" fmla="*/ 72 w 87"/>
                <a:gd name="T7" fmla="*/ 79 h 91"/>
                <a:gd name="T8" fmla="*/ 62 w 87"/>
                <a:gd name="T9" fmla="*/ 87 h 91"/>
                <a:gd name="T10" fmla="*/ 50 w 87"/>
                <a:gd name="T11" fmla="*/ 91 h 91"/>
                <a:gd name="T12" fmla="*/ 37 w 87"/>
                <a:gd name="T13" fmla="*/ 91 h 91"/>
                <a:gd name="T14" fmla="*/ 25 w 87"/>
                <a:gd name="T15" fmla="*/ 87 h 91"/>
                <a:gd name="T16" fmla="*/ 13 w 87"/>
                <a:gd name="T17" fmla="*/ 79 h 91"/>
                <a:gd name="T18" fmla="*/ 6 w 87"/>
                <a:gd name="T19" fmla="*/ 70 h 91"/>
                <a:gd name="T20" fmla="*/ 0 w 87"/>
                <a:gd name="T21" fmla="*/ 59 h 91"/>
                <a:gd name="T22" fmla="*/ 0 w 87"/>
                <a:gd name="T23" fmla="*/ 45 h 91"/>
                <a:gd name="T24" fmla="*/ 0 w 87"/>
                <a:gd name="T25" fmla="*/ 32 h 91"/>
                <a:gd name="T26" fmla="*/ 6 w 87"/>
                <a:gd name="T27" fmla="*/ 21 h 91"/>
                <a:gd name="T28" fmla="*/ 13 w 87"/>
                <a:gd name="T29" fmla="*/ 12 h 91"/>
                <a:gd name="T30" fmla="*/ 25 w 87"/>
                <a:gd name="T31" fmla="*/ 4 h 91"/>
                <a:gd name="T32" fmla="*/ 37 w 87"/>
                <a:gd name="T33" fmla="*/ 0 h 91"/>
                <a:gd name="T34" fmla="*/ 50 w 87"/>
                <a:gd name="T35" fmla="*/ 0 h 91"/>
                <a:gd name="T36" fmla="*/ 62 w 87"/>
                <a:gd name="T37" fmla="*/ 4 h 91"/>
                <a:gd name="T38" fmla="*/ 72 w 87"/>
                <a:gd name="T39" fmla="*/ 12 h 91"/>
                <a:gd name="T40" fmla="*/ 81 w 87"/>
                <a:gd name="T41" fmla="*/ 21 h 91"/>
                <a:gd name="T42" fmla="*/ 85 w 87"/>
                <a:gd name="T43" fmla="*/ 32 h 91"/>
                <a:gd name="T44" fmla="*/ 87 w 87"/>
                <a:gd name="T45" fmla="*/ 45 h 91"/>
                <a:gd name="T46" fmla="*/ 87 w 87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91">
                  <a:moveTo>
                    <a:pt x="87" y="45"/>
                  </a:moveTo>
                  <a:lnTo>
                    <a:pt x="85" y="59"/>
                  </a:lnTo>
                  <a:lnTo>
                    <a:pt x="81" y="70"/>
                  </a:lnTo>
                  <a:lnTo>
                    <a:pt x="72" y="79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3" y="79"/>
                  </a:lnTo>
                  <a:lnTo>
                    <a:pt x="6" y="70"/>
                  </a:lnTo>
                  <a:lnTo>
                    <a:pt x="0" y="59"/>
                  </a:lnTo>
                  <a:lnTo>
                    <a:pt x="0" y="45"/>
                  </a:lnTo>
                  <a:lnTo>
                    <a:pt x="0" y="32"/>
                  </a:lnTo>
                  <a:lnTo>
                    <a:pt x="6" y="21"/>
                  </a:lnTo>
                  <a:lnTo>
                    <a:pt x="13" y="12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2" y="12"/>
                  </a:lnTo>
                  <a:lnTo>
                    <a:pt x="81" y="21"/>
                  </a:lnTo>
                  <a:lnTo>
                    <a:pt x="85" y="32"/>
                  </a:lnTo>
                  <a:lnTo>
                    <a:pt x="87" y="45"/>
                  </a:lnTo>
                  <a:lnTo>
                    <a:pt x="87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53" name="Freeform 513"/>
            <p:cNvSpPr>
              <a:spLocks/>
            </p:cNvSpPr>
            <p:nvPr/>
          </p:nvSpPr>
          <p:spPr bwMode="auto">
            <a:xfrm>
              <a:off x="4443" y="4069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1 w 89"/>
                <a:gd name="T5" fmla="*/ 68 h 88"/>
                <a:gd name="T6" fmla="*/ 73 w 89"/>
                <a:gd name="T7" fmla="*/ 79 h 88"/>
                <a:gd name="T8" fmla="*/ 62 w 89"/>
                <a:gd name="T9" fmla="*/ 85 h 88"/>
                <a:gd name="T10" fmla="*/ 50 w 89"/>
                <a:gd name="T11" fmla="*/ 88 h 88"/>
                <a:gd name="T12" fmla="*/ 37 w 89"/>
                <a:gd name="T13" fmla="*/ 88 h 88"/>
                <a:gd name="T14" fmla="*/ 25 w 89"/>
                <a:gd name="T15" fmla="*/ 85 h 88"/>
                <a:gd name="T16" fmla="*/ 15 w 89"/>
                <a:gd name="T17" fmla="*/ 79 h 88"/>
                <a:gd name="T18" fmla="*/ 6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6 w 89"/>
                <a:gd name="T27" fmla="*/ 19 h 88"/>
                <a:gd name="T28" fmla="*/ 15 w 89"/>
                <a:gd name="T29" fmla="*/ 9 h 88"/>
                <a:gd name="T30" fmla="*/ 25 w 89"/>
                <a:gd name="T31" fmla="*/ 4 h 88"/>
                <a:gd name="T32" fmla="*/ 37 w 89"/>
                <a:gd name="T33" fmla="*/ 0 h 88"/>
                <a:gd name="T34" fmla="*/ 50 w 89"/>
                <a:gd name="T35" fmla="*/ 0 h 88"/>
                <a:gd name="T36" fmla="*/ 62 w 89"/>
                <a:gd name="T37" fmla="*/ 4 h 88"/>
                <a:gd name="T38" fmla="*/ 73 w 89"/>
                <a:gd name="T39" fmla="*/ 9 h 88"/>
                <a:gd name="T40" fmla="*/ 81 w 89"/>
                <a:gd name="T41" fmla="*/ 19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1" y="68"/>
                  </a:lnTo>
                  <a:lnTo>
                    <a:pt x="73" y="79"/>
                  </a:lnTo>
                  <a:lnTo>
                    <a:pt x="62" y="85"/>
                  </a:lnTo>
                  <a:lnTo>
                    <a:pt x="50" y="88"/>
                  </a:lnTo>
                  <a:lnTo>
                    <a:pt x="37" y="88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6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6" y="19"/>
                  </a:lnTo>
                  <a:lnTo>
                    <a:pt x="15" y="9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9"/>
                  </a:lnTo>
                  <a:lnTo>
                    <a:pt x="81" y="19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54" name="Freeform 514"/>
            <p:cNvSpPr>
              <a:spLocks/>
            </p:cNvSpPr>
            <p:nvPr/>
          </p:nvSpPr>
          <p:spPr bwMode="auto">
            <a:xfrm>
              <a:off x="3964" y="3407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2 w 89"/>
                <a:gd name="T5" fmla="*/ 70 h 91"/>
                <a:gd name="T6" fmla="*/ 74 w 89"/>
                <a:gd name="T7" fmla="*/ 80 h 91"/>
                <a:gd name="T8" fmla="*/ 64 w 89"/>
                <a:gd name="T9" fmla="*/ 87 h 91"/>
                <a:gd name="T10" fmla="*/ 51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6 w 89"/>
                <a:gd name="T17" fmla="*/ 80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2 h 91"/>
                <a:gd name="T26" fmla="*/ 8 w 89"/>
                <a:gd name="T27" fmla="*/ 21 h 91"/>
                <a:gd name="T28" fmla="*/ 16 w 89"/>
                <a:gd name="T29" fmla="*/ 12 h 91"/>
                <a:gd name="T30" fmla="*/ 27 w 89"/>
                <a:gd name="T31" fmla="*/ 4 h 91"/>
                <a:gd name="T32" fmla="*/ 39 w 89"/>
                <a:gd name="T33" fmla="*/ 0 h 91"/>
                <a:gd name="T34" fmla="*/ 51 w 89"/>
                <a:gd name="T35" fmla="*/ 0 h 91"/>
                <a:gd name="T36" fmla="*/ 64 w 89"/>
                <a:gd name="T37" fmla="*/ 4 h 91"/>
                <a:gd name="T38" fmla="*/ 74 w 89"/>
                <a:gd name="T39" fmla="*/ 12 h 91"/>
                <a:gd name="T40" fmla="*/ 82 w 89"/>
                <a:gd name="T41" fmla="*/ 21 h 91"/>
                <a:gd name="T42" fmla="*/ 87 w 89"/>
                <a:gd name="T43" fmla="*/ 32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4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6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55" name="Freeform 515"/>
            <p:cNvSpPr>
              <a:spLocks/>
            </p:cNvSpPr>
            <p:nvPr/>
          </p:nvSpPr>
          <p:spPr bwMode="auto">
            <a:xfrm>
              <a:off x="3701" y="3934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1 w 89"/>
                <a:gd name="T5" fmla="*/ 70 h 89"/>
                <a:gd name="T6" fmla="*/ 73 w 89"/>
                <a:gd name="T7" fmla="*/ 80 h 89"/>
                <a:gd name="T8" fmla="*/ 62 w 89"/>
                <a:gd name="T9" fmla="*/ 87 h 89"/>
                <a:gd name="T10" fmla="*/ 50 w 89"/>
                <a:gd name="T11" fmla="*/ 89 h 89"/>
                <a:gd name="T12" fmla="*/ 39 w 89"/>
                <a:gd name="T13" fmla="*/ 89 h 89"/>
                <a:gd name="T14" fmla="*/ 25 w 89"/>
                <a:gd name="T15" fmla="*/ 87 h 89"/>
                <a:gd name="T16" fmla="*/ 15 w 89"/>
                <a:gd name="T17" fmla="*/ 80 h 89"/>
                <a:gd name="T18" fmla="*/ 8 w 89"/>
                <a:gd name="T19" fmla="*/ 70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2 h 89"/>
                <a:gd name="T26" fmla="*/ 8 w 89"/>
                <a:gd name="T27" fmla="*/ 21 h 89"/>
                <a:gd name="T28" fmla="*/ 15 w 89"/>
                <a:gd name="T29" fmla="*/ 12 h 89"/>
                <a:gd name="T30" fmla="*/ 25 w 89"/>
                <a:gd name="T31" fmla="*/ 4 h 89"/>
                <a:gd name="T32" fmla="*/ 39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3 w 89"/>
                <a:gd name="T39" fmla="*/ 12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2" y="87"/>
                  </a:lnTo>
                  <a:lnTo>
                    <a:pt x="50" y="89"/>
                  </a:lnTo>
                  <a:lnTo>
                    <a:pt x="39" y="89"/>
                  </a:lnTo>
                  <a:lnTo>
                    <a:pt x="25" y="87"/>
                  </a:lnTo>
                  <a:lnTo>
                    <a:pt x="15" y="80"/>
                  </a:lnTo>
                  <a:lnTo>
                    <a:pt x="8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56" name="Freeform 516"/>
            <p:cNvSpPr>
              <a:spLocks/>
            </p:cNvSpPr>
            <p:nvPr/>
          </p:nvSpPr>
          <p:spPr bwMode="auto">
            <a:xfrm>
              <a:off x="4443" y="3301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79 h 91"/>
                <a:gd name="T8" fmla="*/ 62 w 89"/>
                <a:gd name="T9" fmla="*/ 87 h 91"/>
                <a:gd name="T10" fmla="*/ 50 w 89"/>
                <a:gd name="T11" fmla="*/ 91 h 91"/>
                <a:gd name="T12" fmla="*/ 37 w 89"/>
                <a:gd name="T13" fmla="*/ 91 h 91"/>
                <a:gd name="T14" fmla="*/ 25 w 89"/>
                <a:gd name="T15" fmla="*/ 87 h 91"/>
                <a:gd name="T16" fmla="*/ 15 w 89"/>
                <a:gd name="T17" fmla="*/ 79 h 91"/>
                <a:gd name="T18" fmla="*/ 6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6 w 89"/>
                <a:gd name="T27" fmla="*/ 21 h 91"/>
                <a:gd name="T28" fmla="*/ 15 w 89"/>
                <a:gd name="T29" fmla="*/ 12 h 91"/>
                <a:gd name="T30" fmla="*/ 25 w 89"/>
                <a:gd name="T31" fmla="*/ 4 h 91"/>
                <a:gd name="T32" fmla="*/ 37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3 w 89"/>
                <a:gd name="T39" fmla="*/ 12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7" y="91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6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57" name="Freeform 517"/>
            <p:cNvSpPr>
              <a:spLocks/>
            </p:cNvSpPr>
            <p:nvPr/>
          </p:nvSpPr>
          <p:spPr bwMode="auto">
            <a:xfrm>
              <a:off x="4350" y="2985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69 h 90"/>
                <a:gd name="T6" fmla="*/ 73 w 89"/>
                <a:gd name="T7" fmla="*/ 79 h 90"/>
                <a:gd name="T8" fmla="*/ 64 w 89"/>
                <a:gd name="T9" fmla="*/ 86 h 90"/>
                <a:gd name="T10" fmla="*/ 50 w 89"/>
                <a:gd name="T11" fmla="*/ 90 h 90"/>
                <a:gd name="T12" fmla="*/ 38 w 89"/>
                <a:gd name="T13" fmla="*/ 90 h 90"/>
                <a:gd name="T14" fmla="*/ 25 w 89"/>
                <a:gd name="T15" fmla="*/ 86 h 90"/>
                <a:gd name="T16" fmla="*/ 15 w 89"/>
                <a:gd name="T17" fmla="*/ 79 h 90"/>
                <a:gd name="T18" fmla="*/ 7 w 89"/>
                <a:gd name="T19" fmla="*/ 69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7 w 89"/>
                <a:gd name="T27" fmla="*/ 20 h 90"/>
                <a:gd name="T28" fmla="*/ 15 w 89"/>
                <a:gd name="T29" fmla="*/ 11 h 90"/>
                <a:gd name="T30" fmla="*/ 25 w 89"/>
                <a:gd name="T31" fmla="*/ 3 h 90"/>
                <a:gd name="T32" fmla="*/ 38 w 89"/>
                <a:gd name="T33" fmla="*/ 0 h 90"/>
                <a:gd name="T34" fmla="*/ 50 w 89"/>
                <a:gd name="T35" fmla="*/ 0 h 90"/>
                <a:gd name="T36" fmla="*/ 62 w 89"/>
                <a:gd name="T37" fmla="*/ 3 h 90"/>
                <a:gd name="T38" fmla="*/ 73 w 89"/>
                <a:gd name="T39" fmla="*/ 11 h 90"/>
                <a:gd name="T40" fmla="*/ 81 w 89"/>
                <a:gd name="T41" fmla="*/ 20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69"/>
                  </a:lnTo>
                  <a:lnTo>
                    <a:pt x="73" y="79"/>
                  </a:lnTo>
                  <a:lnTo>
                    <a:pt x="64" y="86"/>
                  </a:lnTo>
                  <a:lnTo>
                    <a:pt x="50" y="90"/>
                  </a:lnTo>
                  <a:lnTo>
                    <a:pt x="38" y="90"/>
                  </a:lnTo>
                  <a:lnTo>
                    <a:pt x="25" y="86"/>
                  </a:lnTo>
                  <a:lnTo>
                    <a:pt x="15" y="79"/>
                  </a:lnTo>
                  <a:lnTo>
                    <a:pt x="7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0"/>
                  </a:lnTo>
                  <a:lnTo>
                    <a:pt x="15" y="11"/>
                  </a:lnTo>
                  <a:lnTo>
                    <a:pt x="25" y="3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3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58" name="Freeform 518"/>
            <p:cNvSpPr>
              <a:spLocks/>
            </p:cNvSpPr>
            <p:nvPr/>
          </p:nvSpPr>
          <p:spPr bwMode="auto">
            <a:xfrm>
              <a:off x="3438" y="3663"/>
              <a:ext cx="0" cy="340"/>
            </a:xfrm>
            <a:custGeom>
              <a:avLst/>
              <a:gdLst>
                <a:gd name="T0" fmla="*/ 90 w 90"/>
                <a:gd name="T1" fmla="*/ 44 h 89"/>
                <a:gd name="T2" fmla="*/ 88 w 90"/>
                <a:gd name="T3" fmla="*/ 57 h 89"/>
                <a:gd name="T4" fmla="*/ 82 w 90"/>
                <a:gd name="T5" fmla="*/ 68 h 89"/>
                <a:gd name="T6" fmla="*/ 74 w 90"/>
                <a:gd name="T7" fmla="*/ 78 h 89"/>
                <a:gd name="T8" fmla="*/ 62 w 90"/>
                <a:gd name="T9" fmla="*/ 85 h 89"/>
                <a:gd name="T10" fmla="*/ 51 w 90"/>
                <a:gd name="T11" fmla="*/ 89 h 89"/>
                <a:gd name="T12" fmla="*/ 37 w 90"/>
                <a:gd name="T13" fmla="*/ 89 h 89"/>
                <a:gd name="T14" fmla="*/ 26 w 90"/>
                <a:gd name="T15" fmla="*/ 85 h 89"/>
                <a:gd name="T16" fmla="*/ 16 w 90"/>
                <a:gd name="T17" fmla="*/ 78 h 89"/>
                <a:gd name="T18" fmla="*/ 6 w 90"/>
                <a:gd name="T19" fmla="*/ 68 h 89"/>
                <a:gd name="T20" fmla="*/ 2 w 90"/>
                <a:gd name="T21" fmla="*/ 57 h 89"/>
                <a:gd name="T22" fmla="*/ 0 w 90"/>
                <a:gd name="T23" fmla="*/ 44 h 89"/>
                <a:gd name="T24" fmla="*/ 2 w 90"/>
                <a:gd name="T25" fmla="*/ 32 h 89"/>
                <a:gd name="T26" fmla="*/ 6 w 90"/>
                <a:gd name="T27" fmla="*/ 19 h 89"/>
                <a:gd name="T28" fmla="*/ 16 w 90"/>
                <a:gd name="T29" fmla="*/ 10 h 89"/>
                <a:gd name="T30" fmla="*/ 26 w 90"/>
                <a:gd name="T31" fmla="*/ 4 h 89"/>
                <a:gd name="T32" fmla="*/ 37 w 90"/>
                <a:gd name="T33" fmla="*/ 0 h 89"/>
                <a:gd name="T34" fmla="*/ 51 w 90"/>
                <a:gd name="T35" fmla="*/ 0 h 89"/>
                <a:gd name="T36" fmla="*/ 62 w 90"/>
                <a:gd name="T37" fmla="*/ 4 h 89"/>
                <a:gd name="T38" fmla="*/ 74 w 90"/>
                <a:gd name="T39" fmla="*/ 10 h 89"/>
                <a:gd name="T40" fmla="*/ 82 w 90"/>
                <a:gd name="T41" fmla="*/ 19 h 89"/>
                <a:gd name="T42" fmla="*/ 88 w 90"/>
                <a:gd name="T43" fmla="*/ 32 h 89"/>
                <a:gd name="T44" fmla="*/ 90 w 90"/>
                <a:gd name="T45" fmla="*/ 44 h 89"/>
                <a:gd name="T46" fmla="*/ 90 w 90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9">
                  <a:moveTo>
                    <a:pt x="90" y="44"/>
                  </a:moveTo>
                  <a:lnTo>
                    <a:pt x="88" y="57"/>
                  </a:lnTo>
                  <a:lnTo>
                    <a:pt x="82" y="68"/>
                  </a:lnTo>
                  <a:lnTo>
                    <a:pt x="74" y="78"/>
                  </a:lnTo>
                  <a:lnTo>
                    <a:pt x="62" y="85"/>
                  </a:lnTo>
                  <a:lnTo>
                    <a:pt x="51" y="89"/>
                  </a:lnTo>
                  <a:lnTo>
                    <a:pt x="37" y="89"/>
                  </a:lnTo>
                  <a:lnTo>
                    <a:pt x="26" y="85"/>
                  </a:lnTo>
                  <a:lnTo>
                    <a:pt x="16" y="78"/>
                  </a:lnTo>
                  <a:lnTo>
                    <a:pt x="6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2"/>
                  </a:lnTo>
                  <a:lnTo>
                    <a:pt x="6" y="19"/>
                  </a:lnTo>
                  <a:lnTo>
                    <a:pt x="16" y="10"/>
                  </a:lnTo>
                  <a:lnTo>
                    <a:pt x="26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0"/>
                  </a:lnTo>
                  <a:lnTo>
                    <a:pt x="82" y="19"/>
                  </a:lnTo>
                  <a:lnTo>
                    <a:pt x="88" y="32"/>
                  </a:lnTo>
                  <a:lnTo>
                    <a:pt x="90" y="44"/>
                  </a:lnTo>
                  <a:lnTo>
                    <a:pt x="90" y="44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59" name="Freeform 519"/>
            <p:cNvSpPr>
              <a:spLocks/>
            </p:cNvSpPr>
            <p:nvPr/>
          </p:nvSpPr>
          <p:spPr bwMode="auto">
            <a:xfrm>
              <a:off x="3678" y="3723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8 w 89"/>
                <a:gd name="T3" fmla="*/ 58 h 91"/>
                <a:gd name="T4" fmla="*/ 82 w 89"/>
                <a:gd name="T5" fmla="*/ 70 h 91"/>
                <a:gd name="T6" fmla="*/ 74 w 89"/>
                <a:gd name="T7" fmla="*/ 79 h 91"/>
                <a:gd name="T8" fmla="*/ 62 w 89"/>
                <a:gd name="T9" fmla="*/ 87 h 91"/>
                <a:gd name="T10" fmla="*/ 51 w 89"/>
                <a:gd name="T11" fmla="*/ 91 h 91"/>
                <a:gd name="T12" fmla="*/ 39 w 89"/>
                <a:gd name="T13" fmla="*/ 91 h 91"/>
                <a:gd name="T14" fmla="*/ 25 w 89"/>
                <a:gd name="T15" fmla="*/ 87 h 91"/>
                <a:gd name="T16" fmla="*/ 16 w 89"/>
                <a:gd name="T17" fmla="*/ 79 h 91"/>
                <a:gd name="T18" fmla="*/ 8 w 89"/>
                <a:gd name="T19" fmla="*/ 70 h 91"/>
                <a:gd name="T20" fmla="*/ 2 w 89"/>
                <a:gd name="T21" fmla="*/ 58 h 91"/>
                <a:gd name="T22" fmla="*/ 0 w 89"/>
                <a:gd name="T23" fmla="*/ 45 h 91"/>
                <a:gd name="T24" fmla="*/ 2 w 89"/>
                <a:gd name="T25" fmla="*/ 32 h 91"/>
                <a:gd name="T26" fmla="*/ 8 w 89"/>
                <a:gd name="T27" fmla="*/ 21 h 91"/>
                <a:gd name="T28" fmla="*/ 16 w 89"/>
                <a:gd name="T29" fmla="*/ 11 h 91"/>
                <a:gd name="T30" fmla="*/ 25 w 89"/>
                <a:gd name="T31" fmla="*/ 4 h 91"/>
                <a:gd name="T32" fmla="*/ 39 w 89"/>
                <a:gd name="T33" fmla="*/ 0 h 91"/>
                <a:gd name="T34" fmla="*/ 51 w 89"/>
                <a:gd name="T35" fmla="*/ 0 h 91"/>
                <a:gd name="T36" fmla="*/ 62 w 89"/>
                <a:gd name="T37" fmla="*/ 4 h 91"/>
                <a:gd name="T38" fmla="*/ 74 w 89"/>
                <a:gd name="T39" fmla="*/ 11 h 91"/>
                <a:gd name="T40" fmla="*/ 82 w 89"/>
                <a:gd name="T41" fmla="*/ 21 h 91"/>
                <a:gd name="T42" fmla="*/ 88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8" y="58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5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2" y="21"/>
                  </a:lnTo>
                  <a:lnTo>
                    <a:pt x="88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60" name="Freeform 520"/>
            <p:cNvSpPr>
              <a:spLocks/>
            </p:cNvSpPr>
            <p:nvPr/>
          </p:nvSpPr>
          <p:spPr bwMode="auto">
            <a:xfrm>
              <a:off x="3987" y="3828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79 h 91"/>
                <a:gd name="T8" fmla="*/ 64 w 89"/>
                <a:gd name="T9" fmla="*/ 87 h 91"/>
                <a:gd name="T10" fmla="*/ 50 w 89"/>
                <a:gd name="T11" fmla="*/ 91 h 91"/>
                <a:gd name="T12" fmla="*/ 38 w 89"/>
                <a:gd name="T13" fmla="*/ 91 h 91"/>
                <a:gd name="T14" fmla="*/ 25 w 89"/>
                <a:gd name="T15" fmla="*/ 87 h 91"/>
                <a:gd name="T16" fmla="*/ 15 w 89"/>
                <a:gd name="T17" fmla="*/ 79 h 91"/>
                <a:gd name="T18" fmla="*/ 7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7 w 89"/>
                <a:gd name="T27" fmla="*/ 21 h 91"/>
                <a:gd name="T28" fmla="*/ 15 w 89"/>
                <a:gd name="T29" fmla="*/ 11 h 91"/>
                <a:gd name="T30" fmla="*/ 25 w 89"/>
                <a:gd name="T31" fmla="*/ 4 h 91"/>
                <a:gd name="T32" fmla="*/ 38 w 89"/>
                <a:gd name="T33" fmla="*/ 0 h 91"/>
                <a:gd name="T34" fmla="*/ 50 w 89"/>
                <a:gd name="T35" fmla="*/ 0 h 91"/>
                <a:gd name="T36" fmla="*/ 64 w 89"/>
                <a:gd name="T37" fmla="*/ 4 h 91"/>
                <a:gd name="T38" fmla="*/ 73 w 89"/>
                <a:gd name="T39" fmla="*/ 11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0" y="91"/>
                  </a:lnTo>
                  <a:lnTo>
                    <a:pt x="38" y="91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3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61" name="Freeform 521"/>
            <p:cNvSpPr>
              <a:spLocks/>
            </p:cNvSpPr>
            <p:nvPr/>
          </p:nvSpPr>
          <p:spPr bwMode="auto">
            <a:xfrm>
              <a:off x="4203" y="3775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3 w 89"/>
                <a:gd name="T5" fmla="*/ 69 h 90"/>
                <a:gd name="T6" fmla="*/ 74 w 89"/>
                <a:gd name="T7" fmla="*/ 79 h 90"/>
                <a:gd name="T8" fmla="*/ 64 w 89"/>
                <a:gd name="T9" fmla="*/ 86 h 90"/>
                <a:gd name="T10" fmla="*/ 52 w 89"/>
                <a:gd name="T11" fmla="*/ 90 h 90"/>
                <a:gd name="T12" fmla="*/ 39 w 89"/>
                <a:gd name="T13" fmla="*/ 90 h 90"/>
                <a:gd name="T14" fmla="*/ 27 w 89"/>
                <a:gd name="T15" fmla="*/ 86 h 90"/>
                <a:gd name="T16" fmla="*/ 16 w 89"/>
                <a:gd name="T17" fmla="*/ 79 h 90"/>
                <a:gd name="T18" fmla="*/ 8 w 89"/>
                <a:gd name="T19" fmla="*/ 69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0 h 90"/>
                <a:gd name="T28" fmla="*/ 16 w 89"/>
                <a:gd name="T29" fmla="*/ 11 h 90"/>
                <a:gd name="T30" fmla="*/ 27 w 89"/>
                <a:gd name="T31" fmla="*/ 3 h 90"/>
                <a:gd name="T32" fmla="*/ 39 w 89"/>
                <a:gd name="T33" fmla="*/ 0 h 90"/>
                <a:gd name="T34" fmla="*/ 52 w 89"/>
                <a:gd name="T35" fmla="*/ 0 h 90"/>
                <a:gd name="T36" fmla="*/ 64 w 89"/>
                <a:gd name="T37" fmla="*/ 3 h 90"/>
                <a:gd name="T38" fmla="*/ 74 w 89"/>
                <a:gd name="T39" fmla="*/ 11 h 90"/>
                <a:gd name="T40" fmla="*/ 83 w 89"/>
                <a:gd name="T41" fmla="*/ 20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3" y="69"/>
                  </a:lnTo>
                  <a:lnTo>
                    <a:pt x="74" y="79"/>
                  </a:lnTo>
                  <a:lnTo>
                    <a:pt x="64" y="86"/>
                  </a:lnTo>
                  <a:lnTo>
                    <a:pt x="52" y="90"/>
                  </a:lnTo>
                  <a:lnTo>
                    <a:pt x="39" y="90"/>
                  </a:lnTo>
                  <a:lnTo>
                    <a:pt x="27" y="86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7" y="3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3"/>
                  </a:lnTo>
                  <a:lnTo>
                    <a:pt x="74" y="11"/>
                  </a:lnTo>
                  <a:lnTo>
                    <a:pt x="83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62" name="Freeform 522"/>
            <p:cNvSpPr>
              <a:spLocks/>
            </p:cNvSpPr>
            <p:nvPr/>
          </p:nvSpPr>
          <p:spPr bwMode="auto">
            <a:xfrm>
              <a:off x="4281" y="3994"/>
              <a:ext cx="0" cy="340"/>
            </a:xfrm>
            <a:custGeom>
              <a:avLst/>
              <a:gdLst>
                <a:gd name="T0" fmla="*/ 89 w 89"/>
                <a:gd name="T1" fmla="*/ 45 h 89"/>
                <a:gd name="T2" fmla="*/ 87 w 89"/>
                <a:gd name="T3" fmla="*/ 57 h 89"/>
                <a:gd name="T4" fmla="*/ 82 w 89"/>
                <a:gd name="T5" fmla="*/ 70 h 89"/>
                <a:gd name="T6" fmla="*/ 74 w 89"/>
                <a:gd name="T7" fmla="*/ 79 h 89"/>
                <a:gd name="T8" fmla="*/ 64 w 89"/>
                <a:gd name="T9" fmla="*/ 85 h 89"/>
                <a:gd name="T10" fmla="*/ 51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6 w 89"/>
                <a:gd name="T17" fmla="*/ 79 h 89"/>
                <a:gd name="T18" fmla="*/ 8 w 89"/>
                <a:gd name="T19" fmla="*/ 70 h 89"/>
                <a:gd name="T20" fmla="*/ 2 w 89"/>
                <a:gd name="T21" fmla="*/ 57 h 89"/>
                <a:gd name="T22" fmla="*/ 0 w 89"/>
                <a:gd name="T23" fmla="*/ 45 h 89"/>
                <a:gd name="T24" fmla="*/ 2 w 89"/>
                <a:gd name="T25" fmla="*/ 32 h 89"/>
                <a:gd name="T26" fmla="*/ 8 w 89"/>
                <a:gd name="T27" fmla="*/ 21 h 89"/>
                <a:gd name="T28" fmla="*/ 16 w 89"/>
                <a:gd name="T29" fmla="*/ 11 h 89"/>
                <a:gd name="T30" fmla="*/ 27 w 89"/>
                <a:gd name="T31" fmla="*/ 4 h 89"/>
                <a:gd name="T32" fmla="*/ 39 w 89"/>
                <a:gd name="T33" fmla="*/ 0 h 89"/>
                <a:gd name="T34" fmla="*/ 51 w 89"/>
                <a:gd name="T35" fmla="*/ 0 h 89"/>
                <a:gd name="T36" fmla="*/ 64 w 89"/>
                <a:gd name="T37" fmla="*/ 4 h 89"/>
                <a:gd name="T38" fmla="*/ 74 w 89"/>
                <a:gd name="T39" fmla="*/ 9 h 89"/>
                <a:gd name="T40" fmla="*/ 82 w 89"/>
                <a:gd name="T41" fmla="*/ 21 h 89"/>
                <a:gd name="T42" fmla="*/ 87 w 89"/>
                <a:gd name="T43" fmla="*/ 32 h 89"/>
                <a:gd name="T44" fmla="*/ 89 w 89"/>
                <a:gd name="T45" fmla="*/ 45 h 89"/>
                <a:gd name="T46" fmla="*/ 89 w 89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5"/>
                  </a:moveTo>
                  <a:lnTo>
                    <a:pt x="87" y="57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1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7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9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63" name="Freeform 523"/>
            <p:cNvSpPr>
              <a:spLocks/>
            </p:cNvSpPr>
            <p:nvPr/>
          </p:nvSpPr>
          <p:spPr bwMode="auto">
            <a:xfrm>
              <a:off x="3902" y="3994"/>
              <a:ext cx="0" cy="340"/>
            </a:xfrm>
            <a:custGeom>
              <a:avLst/>
              <a:gdLst>
                <a:gd name="T0" fmla="*/ 89 w 89"/>
                <a:gd name="T1" fmla="*/ 45 h 89"/>
                <a:gd name="T2" fmla="*/ 87 w 89"/>
                <a:gd name="T3" fmla="*/ 57 h 89"/>
                <a:gd name="T4" fmla="*/ 83 w 89"/>
                <a:gd name="T5" fmla="*/ 70 h 89"/>
                <a:gd name="T6" fmla="*/ 74 w 89"/>
                <a:gd name="T7" fmla="*/ 79 h 89"/>
                <a:gd name="T8" fmla="*/ 64 w 89"/>
                <a:gd name="T9" fmla="*/ 85 h 89"/>
                <a:gd name="T10" fmla="*/ 52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6 w 89"/>
                <a:gd name="T17" fmla="*/ 79 h 89"/>
                <a:gd name="T18" fmla="*/ 8 w 89"/>
                <a:gd name="T19" fmla="*/ 70 h 89"/>
                <a:gd name="T20" fmla="*/ 2 w 89"/>
                <a:gd name="T21" fmla="*/ 57 h 89"/>
                <a:gd name="T22" fmla="*/ 0 w 89"/>
                <a:gd name="T23" fmla="*/ 45 h 89"/>
                <a:gd name="T24" fmla="*/ 2 w 89"/>
                <a:gd name="T25" fmla="*/ 32 h 89"/>
                <a:gd name="T26" fmla="*/ 8 w 89"/>
                <a:gd name="T27" fmla="*/ 21 h 89"/>
                <a:gd name="T28" fmla="*/ 16 w 89"/>
                <a:gd name="T29" fmla="*/ 11 h 89"/>
                <a:gd name="T30" fmla="*/ 27 w 89"/>
                <a:gd name="T31" fmla="*/ 4 h 89"/>
                <a:gd name="T32" fmla="*/ 39 w 89"/>
                <a:gd name="T33" fmla="*/ 0 h 89"/>
                <a:gd name="T34" fmla="*/ 52 w 89"/>
                <a:gd name="T35" fmla="*/ 0 h 89"/>
                <a:gd name="T36" fmla="*/ 64 w 89"/>
                <a:gd name="T37" fmla="*/ 4 h 89"/>
                <a:gd name="T38" fmla="*/ 74 w 89"/>
                <a:gd name="T39" fmla="*/ 9 h 89"/>
                <a:gd name="T40" fmla="*/ 83 w 89"/>
                <a:gd name="T41" fmla="*/ 21 h 89"/>
                <a:gd name="T42" fmla="*/ 87 w 89"/>
                <a:gd name="T43" fmla="*/ 32 h 89"/>
                <a:gd name="T44" fmla="*/ 89 w 89"/>
                <a:gd name="T45" fmla="*/ 45 h 89"/>
                <a:gd name="T46" fmla="*/ 89 w 89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5"/>
                  </a:moveTo>
                  <a:lnTo>
                    <a:pt x="87" y="57"/>
                  </a:lnTo>
                  <a:lnTo>
                    <a:pt x="83" y="70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2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7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4" y="9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64" name="Freeform 524"/>
            <p:cNvSpPr>
              <a:spLocks/>
            </p:cNvSpPr>
            <p:nvPr/>
          </p:nvSpPr>
          <p:spPr bwMode="auto">
            <a:xfrm>
              <a:off x="3616" y="3851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2 w 89"/>
                <a:gd name="T5" fmla="*/ 70 h 91"/>
                <a:gd name="T6" fmla="*/ 74 w 89"/>
                <a:gd name="T7" fmla="*/ 80 h 91"/>
                <a:gd name="T8" fmla="*/ 64 w 89"/>
                <a:gd name="T9" fmla="*/ 87 h 91"/>
                <a:gd name="T10" fmla="*/ 51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6 w 89"/>
                <a:gd name="T17" fmla="*/ 80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2 h 91"/>
                <a:gd name="T26" fmla="*/ 8 w 89"/>
                <a:gd name="T27" fmla="*/ 21 h 91"/>
                <a:gd name="T28" fmla="*/ 16 w 89"/>
                <a:gd name="T29" fmla="*/ 12 h 91"/>
                <a:gd name="T30" fmla="*/ 27 w 89"/>
                <a:gd name="T31" fmla="*/ 4 h 91"/>
                <a:gd name="T32" fmla="*/ 39 w 89"/>
                <a:gd name="T33" fmla="*/ 0 h 91"/>
                <a:gd name="T34" fmla="*/ 51 w 89"/>
                <a:gd name="T35" fmla="*/ 0 h 91"/>
                <a:gd name="T36" fmla="*/ 64 w 89"/>
                <a:gd name="T37" fmla="*/ 4 h 91"/>
                <a:gd name="T38" fmla="*/ 74 w 89"/>
                <a:gd name="T39" fmla="*/ 12 h 91"/>
                <a:gd name="T40" fmla="*/ 82 w 89"/>
                <a:gd name="T41" fmla="*/ 21 h 91"/>
                <a:gd name="T42" fmla="*/ 87 w 89"/>
                <a:gd name="T43" fmla="*/ 32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4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6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65" name="Freeform 525"/>
            <p:cNvSpPr>
              <a:spLocks/>
            </p:cNvSpPr>
            <p:nvPr/>
          </p:nvSpPr>
          <p:spPr bwMode="auto">
            <a:xfrm>
              <a:off x="3306" y="4115"/>
              <a:ext cx="0" cy="340"/>
            </a:xfrm>
            <a:custGeom>
              <a:avLst/>
              <a:gdLst>
                <a:gd name="T0" fmla="*/ 89 w 89"/>
                <a:gd name="T1" fmla="*/ 44 h 89"/>
                <a:gd name="T2" fmla="*/ 87 w 89"/>
                <a:gd name="T3" fmla="*/ 57 h 89"/>
                <a:gd name="T4" fmla="*/ 81 w 89"/>
                <a:gd name="T5" fmla="*/ 68 h 89"/>
                <a:gd name="T6" fmla="*/ 73 w 89"/>
                <a:gd name="T7" fmla="*/ 78 h 89"/>
                <a:gd name="T8" fmla="*/ 62 w 89"/>
                <a:gd name="T9" fmla="*/ 85 h 89"/>
                <a:gd name="T10" fmla="*/ 50 w 89"/>
                <a:gd name="T11" fmla="*/ 89 h 89"/>
                <a:gd name="T12" fmla="*/ 39 w 89"/>
                <a:gd name="T13" fmla="*/ 89 h 89"/>
                <a:gd name="T14" fmla="*/ 25 w 89"/>
                <a:gd name="T15" fmla="*/ 85 h 89"/>
                <a:gd name="T16" fmla="*/ 15 w 89"/>
                <a:gd name="T17" fmla="*/ 78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4 h 89"/>
                <a:gd name="T24" fmla="*/ 2 w 89"/>
                <a:gd name="T25" fmla="*/ 32 h 89"/>
                <a:gd name="T26" fmla="*/ 8 w 89"/>
                <a:gd name="T27" fmla="*/ 19 h 89"/>
                <a:gd name="T28" fmla="*/ 15 w 89"/>
                <a:gd name="T29" fmla="*/ 10 h 89"/>
                <a:gd name="T30" fmla="*/ 25 w 89"/>
                <a:gd name="T31" fmla="*/ 4 h 89"/>
                <a:gd name="T32" fmla="*/ 39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3 w 89"/>
                <a:gd name="T39" fmla="*/ 10 h 89"/>
                <a:gd name="T40" fmla="*/ 81 w 89"/>
                <a:gd name="T41" fmla="*/ 19 h 89"/>
                <a:gd name="T42" fmla="*/ 87 w 89"/>
                <a:gd name="T43" fmla="*/ 32 h 89"/>
                <a:gd name="T44" fmla="*/ 89 w 89"/>
                <a:gd name="T45" fmla="*/ 44 h 89"/>
                <a:gd name="T46" fmla="*/ 89 w 89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4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3" y="78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9" y="89"/>
                  </a:lnTo>
                  <a:lnTo>
                    <a:pt x="25" y="85"/>
                  </a:lnTo>
                  <a:lnTo>
                    <a:pt x="15" y="78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2"/>
                  </a:lnTo>
                  <a:lnTo>
                    <a:pt x="8" y="19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0"/>
                  </a:lnTo>
                  <a:lnTo>
                    <a:pt x="81" y="19"/>
                  </a:lnTo>
                  <a:lnTo>
                    <a:pt x="87" y="32"/>
                  </a:lnTo>
                  <a:lnTo>
                    <a:pt x="89" y="44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66" name="Freeform 526"/>
            <p:cNvSpPr>
              <a:spLocks/>
            </p:cNvSpPr>
            <p:nvPr/>
          </p:nvSpPr>
          <p:spPr bwMode="auto">
            <a:xfrm>
              <a:off x="3569" y="4115"/>
              <a:ext cx="0" cy="340"/>
            </a:xfrm>
            <a:custGeom>
              <a:avLst/>
              <a:gdLst>
                <a:gd name="T0" fmla="*/ 89 w 89"/>
                <a:gd name="T1" fmla="*/ 44 h 89"/>
                <a:gd name="T2" fmla="*/ 87 w 89"/>
                <a:gd name="T3" fmla="*/ 57 h 89"/>
                <a:gd name="T4" fmla="*/ 84 w 89"/>
                <a:gd name="T5" fmla="*/ 68 h 89"/>
                <a:gd name="T6" fmla="*/ 74 w 89"/>
                <a:gd name="T7" fmla="*/ 78 h 89"/>
                <a:gd name="T8" fmla="*/ 64 w 89"/>
                <a:gd name="T9" fmla="*/ 85 h 89"/>
                <a:gd name="T10" fmla="*/ 51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6 w 89"/>
                <a:gd name="T17" fmla="*/ 78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4 h 89"/>
                <a:gd name="T24" fmla="*/ 2 w 89"/>
                <a:gd name="T25" fmla="*/ 32 h 89"/>
                <a:gd name="T26" fmla="*/ 8 w 89"/>
                <a:gd name="T27" fmla="*/ 19 h 89"/>
                <a:gd name="T28" fmla="*/ 16 w 89"/>
                <a:gd name="T29" fmla="*/ 10 h 89"/>
                <a:gd name="T30" fmla="*/ 27 w 89"/>
                <a:gd name="T31" fmla="*/ 4 h 89"/>
                <a:gd name="T32" fmla="*/ 39 w 89"/>
                <a:gd name="T33" fmla="*/ 0 h 89"/>
                <a:gd name="T34" fmla="*/ 51 w 89"/>
                <a:gd name="T35" fmla="*/ 0 h 89"/>
                <a:gd name="T36" fmla="*/ 64 w 89"/>
                <a:gd name="T37" fmla="*/ 4 h 89"/>
                <a:gd name="T38" fmla="*/ 74 w 89"/>
                <a:gd name="T39" fmla="*/ 10 h 89"/>
                <a:gd name="T40" fmla="*/ 84 w 89"/>
                <a:gd name="T41" fmla="*/ 19 h 89"/>
                <a:gd name="T42" fmla="*/ 87 w 89"/>
                <a:gd name="T43" fmla="*/ 32 h 89"/>
                <a:gd name="T44" fmla="*/ 89 w 89"/>
                <a:gd name="T45" fmla="*/ 44 h 89"/>
                <a:gd name="T46" fmla="*/ 89 w 89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4"/>
                  </a:moveTo>
                  <a:lnTo>
                    <a:pt x="87" y="57"/>
                  </a:lnTo>
                  <a:lnTo>
                    <a:pt x="84" y="68"/>
                  </a:lnTo>
                  <a:lnTo>
                    <a:pt x="74" y="78"/>
                  </a:lnTo>
                  <a:lnTo>
                    <a:pt x="64" y="85"/>
                  </a:lnTo>
                  <a:lnTo>
                    <a:pt x="51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6" y="78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2"/>
                  </a:lnTo>
                  <a:lnTo>
                    <a:pt x="8" y="19"/>
                  </a:lnTo>
                  <a:lnTo>
                    <a:pt x="16" y="10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0"/>
                  </a:lnTo>
                  <a:lnTo>
                    <a:pt x="84" y="19"/>
                  </a:lnTo>
                  <a:lnTo>
                    <a:pt x="87" y="32"/>
                  </a:lnTo>
                  <a:lnTo>
                    <a:pt x="89" y="44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67" name="Freeform 527"/>
            <p:cNvSpPr>
              <a:spLocks/>
            </p:cNvSpPr>
            <p:nvPr/>
          </p:nvSpPr>
          <p:spPr bwMode="auto">
            <a:xfrm>
              <a:off x="3198" y="3919"/>
              <a:ext cx="0" cy="340"/>
            </a:xfrm>
            <a:custGeom>
              <a:avLst/>
              <a:gdLst>
                <a:gd name="T0" fmla="*/ 89 w 89"/>
                <a:gd name="T1" fmla="*/ 45 h 89"/>
                <a:gd name="T2" fmla="*/ 87 w 89"/>
                <a:gd name="T3" fmla="*/ 59 h 89"/>
                <a:gd name="T4" fmla="*/ 83 w 89"/>
                <a:gd name="T5" fmla="*/ 70 h 89"/>
                <a:gd name="T6" fmla="*/ 73 w 89"/>
                <a:gd name="T7" fmla="*/ 79 h 89"/>
                <a:gd name="T8" fmla="*/ 64 w 89"/>
                <a:gd name="T9" fmla="*/ 87 h 89"/>
                <a:gd name="T10" fmla="*/ 52 w 89"/>
                <a:gd name="T11" fmla="*/ 89 h 89"/>
                <a:gd name="T12" fmla="*/ 38 w 89"/>
                <a:gd name="T13" fmla="*/ 89 h 89"/>
                <a:gd name="T14" fmla="*/ 27 w 89"/>
                <a:gd name="T15" fmla="*/ 87 h 89"/>
                <a:gd name="T16" fmla="*/ 15 w 89"/>
                <a:gd name="T17" fmla="*/ 79 h 89"/>
                <a:gd name="T18" fmla="*/ 7 w 89"/>
                <a:gd name="T19" fmla="*/ 70 h 89"/>
                <a:gd name="T20" fmla="*/ 2 w 89"/>
                <a:gd name="T21" fmla="*/ 59 h 89"/>
                <a:gd name="T22" fmla="*/ 0 w 89"/>
                <a:gd name="T23" fmla="*/ 45 h 89"/>
                <a:gd name="T24" fmla="*/ 2 w 89"/>
                <a:gd name="T25" fmla="*/ 32 h 89"/>
                <a:gd name="T26" fmla="*/ 7 w 89"/>
                <a:gd name="T27" fmla="*/ 21 h 89"/>
                <a:gd name="T28" fmla="*/ 15 w 89"/>
                <a:gd name="T29" fmla="*/ 11 h 89"/>
                <a:gd name="T30" fmla="*/ 27 w 89"/>
                <a:gd name="T31" fmla="*/ 4 h 89"/>
                <a:gd name="T32" fmla="*/ 38 w 89"/>
                <a:gd name="T33" fmla="*/ 0 h 89"/>
                <a:gd name="T34" fmla="*/ 52 w 89"/>
                <a:gd name="T35" fmla="*/ 0 h 89"/>
                <a:gd name="T36" fmla="*/ 64 w 89"/>
                <a:gd name="T37" fmla="*/ 4 h 89"/>
                <a:gd name="T38" fmla="*/ 73 w 89"/>
                <a:gd name="T39" fmla="*/ 11 h 89"/>
                <a:gd name="T40" fmla="*/ 83 w 89"/>
                <a:gd name="T41" fmla="*/ 21 h 89"/>
                <a:gd name="T42" fmla="*/ 87 w 89"/>
                <a:gd name="T43" fmla="*/ 32 h 89"/>
                <a:gd name="T44" fmla="*/ 89 w 89"/>
                <a:gd name="T45" fmla="*/ 45 h 89"/>
                <a:gd name="T46" fmla="*/ 89 w 89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5"/>
                  </a:moveTo>
                  <a:lnTo>
                    <a:pt x="87" y="59"/>
                  </a:lnTo>
                  <a:lnTo>
                    <a:pt x="83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2" y="89"/>
                  </a:lnTo>
                  <a:lnTo>
                    <a:pt x="38" y="89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8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3" y="11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68" name="Freeform 528"/>
            <p:cNvSpPr>
              <a:spLocks/>
            </p:cNvSpPr>
            <p:nvPr/>
          </p:nvSpPr>
          <p:spPr bwMode="auto">
            <a:xfrm>
              <a:off x="2966" y="3813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8 w 89"/>
                <a:gd name="T3" fmla="*/ 58 h 91"/>
                <a:gd name="T4" fmla="*/ 82 w 89"/>
                <a:gd name="T5" fmla="*/ 70 h 91"/>
                <a:gd name="T6" fmla="*/ 74 w 89"/>
                <a:gd name="T7" fmla="*/ 79 h 91"/>
                <a:gd name="T8" fmla="*/ 62 w 89"/>
                <a:gd name="T9" fmla="*/ 87 h 91"/>
                <a:gd name="T10" fmla="*/ 51 w 89"/>
                <a:gd name="T11" fmla="*/ 91 h 91"/>
                <a:gd name="T12" fmla="*/ 39 w 89"/>
                <a:gd name="T13" fmla="*/ 91 h 91"/>
                <a:gd name="T14" fmla="*/ 26 w 89"/>
                <a:gd name="T15" fmla="*/ 87 h 91"/>
                <a:gd name="T16" fmla="*/ 16 w 89"/>
                <a:gd name="T17" fmla="*/ 79 h 91"/>
                <a:gd name="T18" fmla="*/ 8 w 89"/>
                <a:gd name="T19" fmla="*/ 70 h 91"/>
                <a:gd name="T20" fmla="*/ 2 w 89"/>
                <a:gd name="T21" fmla="*/ 58 h 91"/>
                <a:gd name="T22" fmla="*/ 0 w 89"/>
                <a:gd name="T23" fmla="*/ 45 h 91"/>
                <a:gd name="T24" fmla="*/ 2 w 89"/>
                <a:gd name="T25" fmla="*/ 32 h 91"/>
                <a:gd name="T26" fmla="*/ 8 w 89"/>
                <a:gd name="T27" fmla="*/ 21 h 91"/>
                <a:gd name="T28" fmla="*/ 16 w 89"/>
                <a:gd name="T29" fmla="*/ 11 h 91"/>
                <a:gd name="T30" fmla="*/ 26 w 89"/>
                <a:gd name="T31" fmla="*/ 4 h 91"/>
                <a:gd name="T32" fmla="*/ 39 w 89"/>
                <a:gd name="T33" fmla="*/ 0 h 91"/>
                <a:gd name="T34" fmla="*/ 51 w 89"/>
                <a:gd name="T35" fmla="*/ 0 h 91"/>
                <a:gd name="T36" fmla="*/ 62 w 89"/>
                <a:gd name="T37" fmla="*/ 4 h 91"/>
                <a:gd name="T38" fmla="*/ 74 w 89"/>
                <a:gd name="T39" fmla="*/ 11 h 91"/>
                <a:gd name="T40" fmla="*/ 82 w 89"/>
                <a:gd name="T41" fmla="*/ 21 h 91"/>
                <a:gd name="T42" fmla="*/ 88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8" y="58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6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6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2" y="21"/>
                  </a:lnTo>
                  <a:lnTo>
                    <a:pt x="88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69" name="Freeform 529"/>
            <p:cNvSpPr>
              <a:spLocks/>
            </p:cNvSpPr>
            <p:nvPr/>
          </p:nvSpPr>
          <p:spPr bwMode="auto">
            <a:xfrm>
              <a:off x="4397" y="4197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80 h 91"/>
                <a:gd name="T8" fmla="*/ 62 w 89"/>
                <a:gd name="T9" fmla="*/ 87 h 91"/>
                <a:gd name="T10" fmla="*/ 50 w 89"/>
                <a:gd name="T11" fmla="*/ 91 h 91"/>
                <a:gd name="T12" fmla="*/ 39 w 89"/>
                <a:gd name="T13" fmla="*/ 91 h 91"/>
                <a:gd name="T14" fmla="*/ 25 w 89"/>
                <a:gd name="T15" fmla="*/ 87 h 91"/>
                <a:gd name="T16" fmla="*/ 15 w 89"/>
                <a:gd name="T17" fmla="*/ 80 h 91"/>
                <a:gd name="T18" fmla="*/ 7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2 h 91"/>
                <a:gd name="T26" fmla="*/ 7 w 89"/>
                <a:gd name="T27" fmla="*/ 21 h 91"/>
                <a:gd name="T28" fmla="*/ 15 w 89"/>
                <a:gd name="T29" fmla="*/ 12 h 91"/>
                <a:gd name="T30" fmla="*/ 25 w 89"/>
                <a:gd name="T31" fmla="*/ 4 h 91"/>
                <a:gd name="T32" fmla="*/ 39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3 w 89"/>
                <a:gd name="T39" fmla="*/ 12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9" y="91"/>
                  </a:lnTo>
                  <a:lnTo>
                    <a:pt x="25" y="87"/>
                  </a:lnTo>
                  <a:lnTo>
                    <a:pt x="15" y="80"/>
                  </a:lnTo>
                  <a:lnTo>
                    <a:pt x="7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70" name="Freeform 530"/>
            <p:cNvSpPr>
              <a:spLocks/>
            </p:cNvSpPr>
            <p:nvPr/>
          </p:nvSpPr>
          <p:spPr bwMode="auto">
            <a:xfrm>
              <a:off x="4057" y="4085"/>
              <a:ext cx="0" cy="340"/>
            </a:xfrm>
            <a:custGeom>
              <a:avLst/>
              <a:gdLst>
                <a:gd name="T0" fmla="*/ 89 w 89"/>
                <a:gd name="T1" fmla="*/ 43 h 89"/>
                <a:gd name="T2" fmla="*/ 88 w 89"/>
                <a:gd name="T3" fmla="*/ 57 h 89"/>
                <a:gd name="T4" fmla="*/ 82 w 89"/>
                <a:gd name="T5" fmla="*/ 68 h 89"/>
                <a:gd name="T6" fmla="*/ 74 w 89"/>
                <a:gd name="T7" fmla="*/ 79 h 89"/>
                <a:gd name="T8" fmla="*/ 62 w 89"/>
                <a:gd name="T9" fmla="*/ 85 h 89"/>
                <a:gd name="T10" fmla="*/ 51 w 89"/>
                <a:gd name="T11" fmla="*/ 89 h 89"/>
                <a:gd name="T12" fmla="*/ 39 w 89"/>
                <a:gd name="T13" fmla="*/ 89 h 89"/>
                <a:gd name="T14" fmla="*/ 25 w 89"/>
                <a:gd name="T15" fmla="*/ 85 h 89"/>
                <a:gd name="T16" fmla="*/ 16 w 89"/>
                <a:gd name="T17" fmla="*/ 79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3 h 89"/>
                <a:gd name="T24" fmla="*/ 2 w 89"/>
                <a:gd name="T25" fmla="*/ 32 h 89"/>
                <a:gd name="T26" fmla="*/ 8 w 89"/>
                <a:gd name="T27" fmla="*/ 19 h 89"/>
                <a:gd name="T28" fmla="*/ 16 w 89"/>
                <a:gd name="T29" fmla="*/ 9 h 89"/>
                <a:gd name="T30" fmla="*/ 25 w 89"/>
                <a:gd name="T31" fmla="*/ 4 h 89"/>
                <a:gd name="T32" fmla="*/ 39 w 89"/>
                <a:gd name="T33" fmla="*/ 0 h 89"/>
                <a:gd name="T34" fmla="*/ 51 w 89"/>
                <a:gd name="T35" fmla="*/ 0 h 89"/>
                <a:gd name="T36" fmla="*/ 62 w 89"/>
                <a:gd name="T37" fmla="*/ 4 h 89"/>
                <a:gd name="T38" fmla="*/ 74 w 89"/>
                <a:gd name="T39" fmla="*/ 9 h 89"/>
                <a:gd name="T40" fmla="*/ 82 w 89"/>
                <a:gd name="T41" fmla="*/ 19 h 89"/>
                <a:gd name="T42" fmla="*/ 88 w 89"/>
                <a:gd name="T43" fmla="*/ 32 h 89"/>
                <a:gd name="T44" fmla="*/ 89 w 89"/>
                <a:gd name="T45" fmla="*/ 43 h 89"/>
                <a:gd name="T46" fmla="*/ 89 w 89"/>
                <a:gd name="T47" fmla="*/ 43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3"/>
                  </a:moveTo>
                  <a:lnTo>
                    <a:pt x="88" y="57"/>
                  </a:lnTo>
                  <a:lnTo>
                    <a:pt x="82" y="68"/>
                  </a:lnTo>
                  <a:lnTo>
                    <a:pt x="74" y="79"/>
                  </a:lnTo>
                  <a:lnTo>
                    <a:pt x="62" y="85"/>
                  </a:lnTo>
                  <a:lnTo>
                    <a:pt x="51" y="89"/>
                  </a:lnTo>
                  <a:lnTo>
                    <a:pt x="39" y="89"/>
                  </a:lnTo>
                  <a:lnTo>
                    <a:pt x="25" y="85"/>
                  </a:lnTo>
                  <a:lnTo>
                    <a:pt x="16" y="79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19"/>
                  </a:lnTo>
                  <a:lnTo>
                    <a:pt x="16" y="9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9"/>
                  </a:lnTo>
                  <a:lnTo>
                    <a:pt x="82" y="19"/>
                  </a:lnTo>
                  <a:lnTo>
                    <a:pt x="88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71" name="Freeform 531"/>
            <p:cNvSpPr>
              <a:spLocks/>
            </p:cNvSpPr>
            <p:nvPr/>
          </p:nvSpPr>
          <p:spPr bwMode="auto">
            <a:xfrm>
              <a:off x="3933" y="4355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2 w 89"/>
                <a:gd name="T5" fmla="*/ 70 h 91"/>
                <a:gd name="T6" fmla="*/ 74 w 89"/>
                <a:gd name="T7" fmla="*/ 79 h 91"/>
                <a:gd name="T8" fmla="*/ 64 w 89"/>
                <a:gd name="T9" fmla="*/ 87 h 91"/>
                <a:gd name="T10" fmla="*/ 51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6 w 89"/>
                <a:gd name="T17" fmla="*/ 79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8 w 89"/>
                <a:gd name="T27" fmla="*/ 21 h 91"/>
                <a:gd name="T28" fmla="*/ 16 w 89"/>
                <a:gd name="T29" fmla="*/ 11 h 91"/>
                <a:gd name="T30" fmla="*/ 27 w 89"/>
                <a:gd name="T31" fmla="*/ 4 h 91"/>
                <a:gd name="T32" fmla="*/ 39 w 89"/>
                <a:gd name="T33" fmla="*/ 0 h 91"/>
                <a:gd name="T34" fmla="*/ 51 w 89"/>
                <a:gd name="T35" fmla="*/ 0 h 91"/>
                <a:gd name="T36" fmla="*/ 64 w 89"/>
                <a:gd name="T37" fmla="*/ 4 h 91"/>
                <a:gd name="T38" fmla="*/ 74 w 89"/>
                <a:gd name="T39" fmla="*/ 11 h 91"/>
                <a:gd name="T40" fmla="*/ 82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72" name="Freeform 532"/>
            <p:cNvSpPr>
              <a:spLocks/>
            </p:cNvSpPr>
            <p:nvPr/>
          </p:nvSpPr>
          <p:spPr bwMode="auto">
            <a:xfrm>
              <a:off x="3670" y="4491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1 w 89"/>
                <a:gd name="T5" fmla="*/ 68 h 88"/>
                <a:gd name="T6" fmla="*/ 73 w 89"/>
                <a:gd name="T7" fmla="*/ 79 h 88"/>
                <a:gd name="T8" fmla="*/ 62 w 89"/>
                <a:gd name="T9" fmla="*/ 85 h 88"/>
                <a:gd name="T10" fmla="*/ 50 w 89"/>
                <a:gd name="T11" fmla="*/ 88 h 88"/>
                <a:gd name="T12" fmla="*/ 39 w 89"/>
                <a:gd name="T13" fmla="*/ 88 h 88"/>
                <a:gd name="T14" fmla="*/ 25 w 89"/>
                <a:gd name="T15" fmla="*/ 85 h 88"/>
                <a:gd name="T16" fmla="*/ 15 w 89"/>
                <a:gd name="T17" fmla="*/ 79 h 88"/>
                <a:gd name="T18" fmla="*/ 8 w 89"/>
                <a:gd name="T19" fmla="*/ 68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8 w 89"/>
                <a:gd name="T27" fmla="*/ 20 h 88"/>
                <a:gd name="T28" fmla="*/ 15 w 89"/>
                <a:gd name="T29" fmla="*/ 9 h 88"/>
                <a:gd name="T30" fmla="*/ 25 w 89"/>
                <a:gd name="T31" fmla="*/ 3 h 88"/>
                <a:gd name="T32" fmla="*/ 39 w 89"/>
                <a:gd name="T33" fmla="*/ 0 h 88"/>
                <a:gd name="T34" fmla="*/ 50 w 89"/>
                <a:gd name="T35" fmla="*/ 0 h 88"/>
                <a:gd name="T36" fmla="*/ 62 w 89"/>
                <a:gd name="T37" fmla="*/ 3 h 88"/>
                <a:gd name="T38" fmla="*/ 73 w 89"/>
                <a:gd name="T39" fmla="*/ 9 h 88"/>
                <a:gd name="T40" fmla="*/ 81 w 89"/>
                <a:gd name="T41" fmla="*/ 20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1" y="68"/>
                  </a:lnTo>
                  <a:lnTo>
                    <a:pt x="73" y="79"/>
                  </a:lnTo>
                  <a:lnTo>
                    <a:pt x="62" y="85"/>
                  </a:lnTo>
                  <a:lnTo>
                    <a:pt x="50" y="88"/>
                  </a:lnTo>
                  <a:lnTo>
                    <a:pt x="39" y="88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5" y="9"/>
                  </a:lnTo>
                  <a:lnTo>
                    <a:pt x="25" y="3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3" y="9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73" name="Freeform 533"/>
            <p:cNvSpPr>
              <a:spLocks/>
            </p:cNvSpPr>
            <p:nvPr/>
          </p:nvSpPr>
          <p:spPr bwMode="auto">
            <a:xfrm>
              <a:off x="3855" y="4589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3 w 89"/>
                <a:gd name="T5" fmla="*/ 68 h 88"/>
                <a:gd name="T6" fmla="*/ 74 w 89"/>
                <a:gd name="T7" fmla="*/ 77 h 88"/>
                <a:gd name="T8" fmla="*/ 64 w 89"/>
                <a:gd name="T9" fmla="*/ 85 h 88"/>
                <a:gd name="T10" fmla="*/ 52 w 89"/>
                <a:gd name="T11" fmla="*/ 88 h 88"/>
                <a:gd name="T12" fmla="*/ 39 w 89"/>
                <a:gd name="T13" fmla="*/ 88 h 88"/>
                <a:gd name="T14" fmla="*/ 27 w 89"/>
                <a:gd name="T15" fmla="*/ 85 h 88"/>
                <a:gd name="T16" fmla="*/ 16 w 89"/>
                <a:gd name="T17" fmla="*/ 77 h 88"/>
                <a:gd name="T18" fmla="*/ 8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8 w 89"/>
                <a:gd name="T27" fmla="*/ 19 h 88"/>
                <a:gd name="T28" fmla="*/ 16 w 89"/>
                <a:gd name="T29" fmla="*/ 9 h 88"/>
                <a:gd name="T30" fmla="*/ 27 w 89"/>
                <a:gd name="T31" fmla="*/ 4 h 88"/>
                <a:gd name="T32" fmla="*/ 39 w 89"/>
                <a:gd name="T33" fmla="*/ 0 h 88"/>
                <a:gd name="T34" fmla="*/ 52 w 89"/>
                <a:gd name="T35" fmla="*/ 0 h 88"/>
                <a:gd name="T36" fmla="*/ 64 w 89"/>
                <a:gd name="T37" fmla="*/ 2 h 88"/>
                <a:gd name="T38" fmla="*/ 74 w 89"/>
                <a:gd name="T39" fmla="*/ 9 h 88"/>
                <a:gd name="T40" fmla="*/ 83 w 89"/>
                <a:gd name="T41" fmla="*/ 19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3" y="68"/>
                  </a:lnTo>
                  <a:lnTo>
                    <a:pt x="74" y="77"/>
                  </a:lnTo>
                  <a:lnTo>
                    <a:pt x="64" y="85"/>
                  </a:lnTo>
                  <a:lnTo>
                    <a:pt x="52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6" y="77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19"/>
                  </a:lnTo>
                  <a:lnTo>
                    <a:pt x="16" y="9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2"/>
                  </a:lnTo>
                  <a:lnTo>
                    <a:pt x="74" y="9"/>
                  </a:lnTo>
                  <a:lnTo>
                    <a:pt x="83" y="19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74" name="Freeform 534"/>
            <p:cNvSpPr>
              <a:spLocks/>
            </p:cNvSpPr>
            <p:nvPr/>
          </p:nvSpPr>
          <p:spPr bwMode="auto">
            <a:xfrm>
              <a:off x="4420" y="4648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8 w 89"/>
                <a:gd name="T3" fmla="*/ 58 h 90"/>
                <a:gd name="T4" fmla="*/ 82 w 89"/>
                <a:gd name="T5" fmla="*/ 69 h 90"/>
                <a:gd name="T6" fmla="*/ 74 w 89"/>
                <a:gd name="T7" fmla="*/ 79 h 90"/>
                <a:gd name="T8" fmla="*/ 62 w 89"/>
                <a:gd name="T9" fmla="*/ 86 h 90"/>
                <a:gd name="T10" fmla="*/ 51 w 89"/>
                <a:gd name="T11" fmla="*/ 90 h 90"/>
                <a:gd name="T12" fmla="*/ 39 w 89"/>
                <a:gd name="T13" fmla="*/ 90 h 90"/>
                <a:gd name="T14" fmla="*/ 25 w 89"/>
                <a:gd name="T15" fmla="*/ 86 h 90"/>
                <a:gd name="T16" fmla="*/ 16 w 89"/>
                <a:gd name="T17" fmla="*/ 79 h 90"/>
                <a:gd name="T18" fmla="*/ 6 w 89"/>
                <a:gd name="T19" fmla="*/ 69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6 w 89"/>
                <a:gd name="T27" fmla="*/ 20 h 90"/>
                <a:gd name="T28" fmla="*/ 16 w 89"/>
                <a:gd name="T29" fmla="*/ 11 h 90"/>
                <a:gd name="T30" fmla="*/ 25 w 89"/>
                <a:gd name="T31" fmla="*/ 3 h 90"/>
                <a:gd name="T32" fmla="*/ 39 w 89"/>
                <a:gd name="T33" fmla="*/ 0 h 90"/>
                <a:gd name="T34" fmla="*/ 51 w 89"/>
                <a:gd name="T35" fmla="*/ 0 h 90"/>
                <a:gd name="T36" fmla="*/ 62 w 89"/>
                <a:gd name="T37" fmla="*/ 3 h 90"/>
                <a:gd name="T38" fmla="*/ 74 w 89"/>
                <a:gd name="T39" fmla="*/ 11 h 90"/>
                <a:gd name="T40" fmla="*/ 82 w 89"/>
                <a:gd name="T41" fmla="*/ 20 h 90"/>
                <a:gd name="T42" fmla="*/ 88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8" y="58"/>
                  </a:lnTo>
                  <a:lnTo>
                    <a:pt x="82" y="69"/>
                  </a:lnTo>
                  <a:lnTo>
                    <a:pt x="74" y="79"/>
                  </a:lnTo>
                  <a:lnTo>
                    <a:pt x="62" y="86"/>
                  </a:lnTo>
                  <a:lnTo>
                    <a:pt x="51" y="90"/>
                  </a:lnTo>
                  <a:lnTo>
                    <a:pt x="39" y="90"/>
                  </a:lnTo>
                  <a:lnTo>
                    <a:pt x="25" y="86"/>
                  </a:lnTo>
                  <a:lnTo>
                    <a:pt x="16" y="79"/>
                  </a:lnTo>
                  <a:lnTo>
                    <a:pt x="6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0"/>
                  </a:lnTo>
                  <a:lnTo>
                    <a:pt x="16" y="11"/>
                  </a:lnTo>
                  <a:lnTo>
                    <a:pt x="25" y="3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2" y="3"/>
                  </a:lnTo>
                  <a:lnTo>
                    <a:pt x="74" y="11"/>
                  </a:lnTo>
                  <a:lnTo>
                    <a:pt x="82" y="20"/>
                  </a:lnTo>
                  <a:lnTo>
                    <a:pt x="88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75" name="Freeform 535"/>
            <p:cNvSpPr>
              <a:spLocks/>
            </p:cNvSpPr>
            <p:nvPr/>
          </p:nvSpPr>
          <p:spPr bwMode="auto">
            <a:xfrm>
              <a:off x="4536" y="4107"/>
              <a:ext cx="0" cy="340"/>
            </a:xfrm>
            <a:custGeom>
              <a:avLst/>
              <a:gdLst>
                <a:gd name="T0" fmla="*/ 87 w 87"/>
                <a:gd name="T1" fmla="*/ 44 h 89"/>
                <a:gd name="T2" fmla="*/ 85 w 87"/>
                <a:gd name="T3" fmla="*/ 57 h 89"/>
                <a:gd name="T4" fmla="*/ 81 w 87"/>
                <a:gd name="T5" fmla="*/ 68 h 89"/>
                <a:gd name="T6" fmla="*/ 72 w 87"/>
                <a:gd name="T7" fmla="*/ 78 h 89"/>
                <a:gd name="T8" fmla="*/ 62 w 87"/>
                <a:gd name="T9" fmla="*/ 85 h 89"/>
                <a:gd name="T10" fmla="*/ 50 w 87"/>
                <a:gd name="T11" fmla="*/ 89 h 89"/>
                <a:gd name="T12" fmla="*/ 37 w 87"/>
                <a:gd name="T13" fmla="*/ 89 h 89"/>
                <a:gd name="T14" fmla="*/ 25 w 87"/>
                <a:gd name="T15" fmla="*/ 85 h 89"/>
                <a:gd name="T16" fmla="*/ 13 w 87"/>
                <a:gd name="T17" fmla="*/ 78 h 89"/>
                <a:gd name="T18" fmla="*/ 6 w 87"/>
                <a:gd name="T19" fmla="*/ 68 h 89"/>
                <a:gd name="T20" fmla="*/ 0 w 87"/>
                <a:gd name="T21" fmla="*/ 57 h 89"/>
                <a:gd name="T22" fmla="*/ 0 w 87"/>
                <a:gd name="T23" fmla="*/ 44 h 89"/>
                <a:gd name="T24" fmla="*/ 0 w 87"/>
                <a:gd name="T25" fmla="*/ 32 h 89"/>
                <a:gd name="T26" fmla="*/ 6 w 87"/>
                <a:gd name="T27" fmla="*/ 19 h 89"/>
                <a:gd name="T28" fmla="*/ 13 w 87"/>
                <a:gd name="T29" fmla="*/ 10 h 89"/>
                <a:gd name="T30" fmla="*/ 25 w 87"/>
                <a:gd name="T31" fmla="*/ 4 h 89"/>
                <a:gd name="T32" fmla="*/ 37 w 87"/>
                <a:gd name="T33" fmla="*/ 0 h 89"/>
                <a:gd name="T34" fmla="*/ 50 w 87"/>
                <a:gd name="T35" fmla="*/ 0 h 89"/>
                <a:gd name="T36" fmla="*/ 62 w 87"/>
                <a:gd name="T37" fmla="*/ 4 h 89"/>
                <a:gd name="T38" fmla="*/ 72 w 87"/>
                <a:gd name="T39" fmla="*/ 10 h 89"/>
                <a:gd name="T40" fmla="*/ 81 w 87"/>
                <a:gd name="T41" fmla="*/ 19 h 89"/>
                <a:gd name="T42" fmla="*/ 85 w 87"/>
                <a:gd name="T43" fmla="*/ 32 h 89"/>
                <a:gd name="T44" fmla="*/ 87 w 87"/>
                <a:gd name="T45" fmla="*/ 44 h 89"/>
                <a:gd name="T46" fmla="*/ 87 w 87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89">
                  <a:moveTo>
                    <a:pt x="87" y="44"/>
                  </a:moveTo>
                  <a:lnTo>
                    <a:pt x="85" y="57"/>
                  </a:lnTo>
                  <a:lnTo>
                    <a:pt x="81" y="68"/>
                  </a:lnTo>
                  <a:lnTo>
                    <a:pt x="72" y="78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7" y="89"/>
                  </a:lnTo>
                  <a:lnTo>
                    <a:pt x="25" y="85"/>
                  </a:lnTo>
                  <a:lnTo>
                    <a:pt x="13" y="78"/>
                  </a:lnTo>
                  <a:lnTo>
                    <a:pt x="6" y="68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0" y="32"/>
                  </a:lnTo>
                  <a:lnTo>
                    <a:pt x="6" y="19"/>
                  </a:lnTo>
                  <a:lnTo>
                    <a:pt x="13" y="10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2" y="10"/>
                  </a:lnTo>
                  <a:lnTo>
                    <a:pt x="81" y="19"/>
                  </a:lnTo>
                  <a:lnTo>
                    <a:pt x="85" y="32"/>
                  </a:lnTo>
                  <a:lnTo>
                    <a:pt x="87" y="44"/>
                  </a:lnTo>
                  <a:lnTo>
                    <a:pt x="87" y="44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76" name="Freeform 536"/>
            <p:cNvSpPr>
              <a:spLocks/>
            </p:cNvSpPr>
            <p:nvPr/>
          </p:nvSpPr>
          <p:spPr bwMode="auto">
            <a:xfrm>
              <a:off x="4536" y="3166"/>
              <a:ext cx="0" cy="340"/>
            </a:xfrm>
            <a:custGeom>
              <a:avLst/>
              <a:gdLst>
                <a:gd name="T0" fmla="*/ 87 w 87"/>
                <a:gd name="T1" fmla="*/ 43 h 88"/>
                <a:gd name="T2" fmla="*/ 85 w 87"/>
                <a:gd name="T3" fmla="*/ 56 h 88"/>
                <a:gd name="T4" fmla="*/ 81 w 87"/>
                <a:gd name="T5" fmla="*/ 67 h 88"/>
                <a:gd name="T6" fmla="*/ 72 w 87"/>
                <a:gd name="T7" fmla="*/ 79 h 88"/>
                <a:gd name="T8" fmla="*/ 62 w 87"/>
                <a:gd name="T9" fmla="*/ 84 h 88"/>
                <a:gd name="T10" fmla="*/ 50 w 87"/>
                <a:gd name="T11" fmla="*/ 88 h 88"/>
                <a:gd name="T12" fmla="*/ 37 w 87"/>
                <a:gd name="T13" fmla="*/ 88 h 88"/>
                <a:gd name="T14" fmla="*/ 25 w 87"/>
                <a:gd name="T15" fmla="*/ 84 h 88"/>
                <a:gd name="T16" fmla="*/ 13 w 87"/>
                <a:gd name="T17" fmla="*/ 79 h 88"/>
                <a:gd name="T18" fmla="*/ 6 w 87"/>
                <a:gd name="T19" fmla="*/ 67 h 88"/>
                <a:gd name="T20" fmla="*/ 0 w 87"/>
                <a:gd name="T21" fmla="*/ 56 h 88"/>
                <a:gd name="T22" fmla="*/ 0 w 87"/>
                <a:gd name="T23" fmla="*/ 43 h 88"/>
                <a:gd name="T24" fmla="*/ 0 w 87"/>
                <a:gd name="T25" fmla="*/ 32 h 88"/>
                <a:gd name="T26" fmla="*/ 6 w 87"/>
                <a:gd name="T27" fmla="*/ 18 h 88"/>
                <a:gd name="T28" fmla="*/ 13 w 87"/>
                <a:gd name="T29" fmla="*/ 9 h 88"/>
                <a:gd name="T30" fmla="*/ 25 w 87"/>
                <a:gd name="T31" fmla="*/ 3 h 88"/>
                <a:gd name="T32" fmla="*/ 37 w 87"/>
                <a:gd name="T33" fmla="*/ 0 h 88"/>
                <a:gd name="T34" fmla="*/ 50 w 87"/>
                <a:gd name="T35" fmla="*/ 0 h 88"/>
                <a:gd name="T36" fmla="*/ 62 w 87"/>
                <a:gd name="T37" fmla="*/ 3 h 88"/>
                <a:gd name="T38" fmla="*/ 72 w 87"/>
                <a:gd name="T39" fmla="*/ 9 h 88"/>
                <a:gd name="T40" fmla="*/ 81 w 87"/>
                <a:gd name="T41" fmla="*/ 18 h 88"/>
                <a:gd name="T42" fmla="*/ 85 w 87"/>
                <a:gd name="T43" fmla="*/ 32 h 88"/>
                <a:gd name="T44" fmla="*/ 87 w 87"/>
                <a:gd name="T45" fmla="*/ 43 h 88"/>
                <a:gd name="T46" fmla="*/ 87 w 87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88">
                  <a:moveTo>
                    <a:pt x="87" y="43"/>
                  </a:moveTo>
                  <a:lnTo>
                    <a:pt x="85" y="56"/>
                  </a:lnTo>
                  <a:lnTo>
                    <a:pt x="81" y="67"/>
                  </a:lnTo>
                  <a:lnTo>
                    <a:pt x="72" y="79"/>
                  </a:lnTo>
                  <a:lnTo>
                    <a:pt x="62" y="84"/>
                  </a:lnTo>
                  <a:lnTo>
                    <a:pt x="50" y="88"/>
                  </a:lnTo>
                  <a:lnTo>
                    <a:pt x="37" y="88"/>
                  </a:lnTo>
                  <a:lnTo>
                    <a:pt x="25" y="84"/>
                  </a:lnTo>
                  <a:lnTo>
                    <a:pt x="13" y="79"/>
                  </a:lnTo>
                  <a:lnTo>
                    <a:pt x="6" y="67"/>
                  </a:lnTo>
                  <a:lnTo>
                    <a:pt x="0" y="56"/>
                  </a:lnTo>
                  <a:lnTo>
                    <a:pt x="0" y="43"/>
                  </a:lnTo>
                  <a:lnTo>
                    <a:pt x="0" y="32"/>
                  </a:lnTo>
                  <a:lnTo>
                    <a:pt x="6" y="18"/>
                  </a:lnTo>
                  <a:lnTo>
                    <a:pt x="13" y="9"/>
                  </a:lnTo>
                  <a:lnTo>
                    <a:pt x="25" y="3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2" y="9"/>
                  </a:lnTo>
                  <a:lnTo>
                    <a:pt x="81" y="18"/>
                  </a:lnTo>
                  <a:lnTo>
                    <a:pt x="85" y="32"/>
                  </a:lnTo>
                  <a:lnTo>
                    <a:pt x="87" y="43"/>
                  </a:lnTo>
                  <a:lnTo>
                    <a:pt x="87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77" name="Freeform 537"/>
            <p:cNvSpPr>
              <a:spLocks/>
            </p:cNvSpPr>
            <p:nvPr/>
          </p:nvSpPr>
          <p:spPr bwMode="auto">
            <a:xfrm>
              <a:off x="4250" y="3204"/>
              <a:ext cx="0" cy="340"/>
            </a:xfrm>
            <a:custGeom>
              <a:avLst/>
              <a:gdLst>
                <a:gd name="T0" fmla="*/ 89 w 89"/>
                <a:gd name="T1" fmla="*/ 43 h 89"/>
                <a:gd name="T2" fmla="*/ 87 w 89"/>
                <a:gd name="T3" fmla="*/ 57 h 89"/>
                <a:gd name="T4" fmla="*/ 83 w 89"/>
                <a:gd name="T5" fmla="*/ 68 h 89"/>
                <a:gd name="T6" fmla="*/ 74 w 89"/>
                <a:gd name="T7" fmla="*/ 77 h 89"/>
                <a:gd name="T8" fmla="*/ 64 w 89"/>
                <a:gd name="T9" fmla="*/ 85 h 89"/>
                <a:gd name="T10" fmla="*/ 52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6 w 89"/>
                <a:gd name="T17" fmla="*/ 77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3 h 89"/>
                <a:gd name="T24" fmla="*/ 2 w 89"/>
                <a:gd name="T25" fmla="*/ 32 h 89"/>
                <a:gd name="T26" fmla="*/ 8 w 89"/>
                <a:gd name="T27" fmla="*/ 19 h 89"/>
                <a:gd name="T28" fmla="*/ 16 w 89"/>
                <a:gd name="T29" fmla="*/ 9 h 89"/>
                <a:gd name="T30" fmla="*/ 27 w 89"/>
                <a:gd name="T31" fmla="*/ 4 h 89"/>
                <a:gd name="T32" fmla="*/ 39 w 89"/>
                <a:gd name="T33" fmla="*/ 0 h 89"/>
                <a:gd name="T34" fmla="*/ 52 w 89"/>
                <a:gd name="T35" fmla="*/ 0 h 89"/>
                <a:gd name="T36" fmla="*/ 64 w 89"/>
                <a:gd name="T37" fmla="*/ 4 h 89"/>
                <a:gd name="T38" fmla="*/ 74 w 89"/>
                <a:gd name="T39" fmla="*/ 9 h 89"/>
                <a:gd name="T40" fmla="*/ 83 w 89"/>
                <a:gd name="T41" fmla="*/ 19 h 89"/>
                <a:gd name="T42" fmla="*/ 87 w 89"/>
                <a:gd name="T43" fmla="*/ 32 h 89"/>
                <a:gd name="T44" fmla="*/ 89 w 89"/>
                <a:gd name="T45" fmla="*/ 43 h 89"/>
                <a:gd name="T46" fmla="*/ 89 w 89"/>
                <a:gd name="T47" fmla="*/ 43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3"/>
                  </a:moveTo>
                  <a:lnTo>
                    <a:pt x="87" y="57"/>
                  </a:lnTo>
                  <a:lnTo>
                    <a:pt x="83" y="68"/>
                  </a:lnTo>
                  <a:lnTo>
                    <a:pt x="74" y="77"/>
                  </a:lnTo>
                  <a:lnTo>
                    <a:pt x="64" y="85"/>
                  </a:lnTo>
                  <a:lnTo>
                    <a:pt x="52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6" y="77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19"/>
                  </a:lnTo>
                  <a:lnTo>
                    <a:pt x="16" y="9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4" y="9"/>
                  </a:lnTo>
                  <a:lnTo>
                    <a:pt x="83" y="19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78" name="Freeform 538"/>
            <p:cNvSpPr>
              <a:spLocks/>
            </p:cNvSpPr>
            <p:nvPr/>
          </p:nvSpPr>
          <p:spPr bwMode="auto">
            <a:xfrm>
              <a:off x="4088" y="3076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8 w 89"/>
                <a:gd name="T3" fmla="*/ 56 h 88"/>
                <a:gd name="T4" fmla="*/ 82 w 89"/>
                <a:gd name="T5" fmla="*/ 69 h 88"/>
                <a:gd name="T6" fmla="*/ 74 w 89"/>
                <a:gd name="T7" fmla="*/ 79 h 88"/>
                <a:gd name="T8" fmla="*/ 62 w 89"/>
                <a:gd name="T9" fmla="*/ 84 h 88"/>
                <a:gd name="T10" fmla="*/ 51 w 89"/>
                <a:gd name="T11" fmla="*/ 88 h 88"/>
                <a:gd name="T12" fmla="*/ 37 w 89"/>
                <a:gd name="T13" fmla="*/ 88 h 88"/>
                <a:gd name="T14" fmla="*/ 26 w 89"/>
                <a:gd name="T15" fmla="*/ 84 h 88"/>
                <a:gd name="T16" fmla="*/ 16 w 89"/>
                <a:gd name="T17" fmla="*/ 79 h 88"/>
                <a:gd name="T18" fmla="*/ 6 w 89"/>
                <a:gd name="T19" fmla="*/ 69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6 w 89"/>
                <a:gd name="T27" fmla="*/ 20 h 88"/>
                <a:gd name="T28" fmla="*/ 16 w 89"/>
                <a:gd name="T29" fmla="*/ 11 h 88"/>
                <a:gd name="T30" fmla="*/ 26 w 89"/>
                <a:gd name="T31" fmla="*/ 3 h 88"/>
                <a:gd name="T32" fmla="*/ 37 w 89"/>
                <a:gd name="T33" fmla="*/ 0 h 88"/>
                <a:gd name="T34" fmla="*/ 51 w 89"/>
                <a:gd name="T35" fmla="*/ 0 h 88"/>
                <a:gd name="T36" fmla="*/ 62 w 89"/>
                <a:gd name="T37" fmla="*/ 3 h 88"/>
                <a:gd name="T38" fmla="*/ 74 w 89"/>
                <a:gd name="T39" fmla="*/ 11 h 88"/>
                <a:gd name="T40" fmla="*/ 82 w 89"/>
                <a:gd name="T41" fmla="*/ 20 h 88"/>
                <a:gd name="T42" fmla="*/ 88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8" y="56"/>
                  </a:lnTo>
                  <a:lnTo>
                    <a:pt x="82" y="69"/>
                  </a:lnTo>
                  <a:lnTo>
                    <a:pt x="74" y="79"/>
                  </a:lnTo>
                  <a:lnTo>
                    <a:pt x="62" y="84"/>
                  </a:lnTo>
                  <a:lnTo>
                    <a:pt x="51" y="88"/>
                  </a:lnTo>
                  <a:lnTo>
                    <a:pt x="37" y="88"/>
                  </a:lnTo>
                  <a:lnTo>
                    <a:pt x="26" y="84"/>
                  </a:lnTo>
                  <a:lnTo>
                    <a:pt x="16" y="79"/>
                  </a:lnTo>
                  <a:lnTo>
                    <a:pt x="6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0"/>
                  </a:lnTo>
                  <a:lnTo>
                    <a:pt x="16" y="11"/>
                  </a:lnTo>
                  <a:lnTo>
                    <a:pt x="26" y="3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3"/>
                  </a:lnTo>
                  <a:lnTo>
                    <a:pt x="74" y="11"/>
                  </a:lnTo>
                  <a:lnTo>
                    <a:pt x="82" y="20"/>
                  </a:lnTo>
                  <a:lnTo>
                    <a:pt x="88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79" name="Freeform 539"/>
            <p:cNvSpPr>
              <a:spLocks/>
            </p:cNvSpPr>
            <p:nvPr/>
          </p:nvSpPr>
          <p:spPr bwMode="auto">
            <a:xfrm>
              <a:off x="3917" y="3278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3 w 89"/>
                <a:gd name="T5" fmla="*/ 70 h 90"/>
                <a:gd name="T6" fmla="*/ 74 w 89"/>
                <a:gd name="T7" fmla="*/ 79 h 90"/>
                <a:gd name="T8" fmla="*/ 64 w 89"/>
                <a:gd name="T9" fmla="*/ 87 h 90"/>
                <a:gd name="T10" fmla="*/ 51 w 89"/>
                <a:gd name="T11" fmla="*/ 90 h 90"/>
                <a:gd name="T12" fmla="*/ 39 w 89"/>
                <a:gd name="T13" fmla="*/ 90 h 90"/>
                <a:gd name="T14" fmla="*/ 27 w 89"/>
                <a:gd name="T15" fmla="*/ 87 h 90"/>
                <a:gd name="T16" fmla="*/ 16 w 89"/>
                <a:gd name="T17" fmla="*/ 79 h 90"/>
                <a:gd name="T18" fmla="*/ 8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1 h 90"/>
                <a:gd name="T28" fmla="*/ 16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1 w 89"/>
                <a:gd name="T35" fmla="*/ 0 h 90"/>
                <a:gd name="T36" fmla="*/ 64 w 89"/>
                <a:gd name="T37" fmla="*/ 4 h 90"/>
                <a:gd name="T38" fmla="*/ 74 w 89"/>
                <a:gd name="T39" fmla="*/ 11 h 90"/>
                <a:gd name="T40" fmla="*/ 83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3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1" y="90"/>
                  </a:lnTo>
                  <a:lnTo>
                    <a:pt x="39" y="90"/>
                  </a:lnTo>
                  <a:lnTo>
                    <a:pt x="27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80" name="Freeform 540"/>
            <p:cNvSpPr>
              <a:spLocks/>
            </p:cNvSpPr>
            <p:nvPr/>
          </p:nvSpPr>
          <p:spPr bwMode="auto">
            <a:xfrm>
              <a:off x="3670" y="3189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1 w 89"/>
                <a:gd name="T5" fmla="*/ 68 h 88"/>
                <a:gd name="T6" fmla="*/ 73 w 89"/>
                <a:gd name="T7" fmla="*/ 77 h 88"/>
                <a:gd name="T8" fmla="*/ 62 w 89"/>
                <a:gd name="T9" fmla="*/ 85 h 88"/>
                <a:gd name="T10" fmla="*/ 50 w 89"/>
                <a:gd name="T11" fmla="*/ 88 h 88"/>
                <a:gd name="T12" fmla="*/ 39 w 89"/>
                <a:gd name="T13" fmla="*/ 88 h 88"/>
                <a:gd name="T14" fmla="*/ 25 w 89"/>
                <a:gd name="T15" fmla="*/ 85 h 88"/>
                <a:gd name="T16" fmla="*/ 15 w 89"/>
                <a:gd name="T17" fmla="*/ 77 h 88"/>
                <a:gd name="T18" fmla="*/ 8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8 w 89"/>
                <a:gd name="T27" fmla="*/ 19 h 88"/>
                <a:gd name="T28" fmla="*/ 15 w 89"/>
                <a:gd name="T29" fmla="*/ 9 h 88"/>
                <a:gd name="T30" fmla="*/ 25 w 89"/>
                <a:gd name="T31" fmla="*/ 4 h 88"/>
                <a:gd name="T32" fmla="*/ 39 w 89"/>
                <a:gd name="T33" fmla="*/ 0 h 88"/>
                <a:gd name="T34" fmla="*/ 50 w 89"/>
                <a:gd name="T35" fmla="*/ 0 h 88"/>
                <a:gd name="T36" fmla="*/ 62 w 89"/>
                <a:gd name="T37" fmla="*/ 4 h 88"/>
                <a:gd name="T38" fmla="*/ 73 w 89"/>
                <a:gd name="T39" fmla="*/ 9 h 88"/>
                <a:gd name="T40" fmla="*/ 81 w 89"/>
                <a:gd name="T41" fmla="*/ 19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1" y="68"/>
                  </a:lnTo>
                  <a:lnTo>
                    <a:pt x="73" y="77"/>
                  </a:lnTo>
                  <a:lnTo>
                    <a:pt x="62" y="85"/>
                  </a:lnTo>
                  <a:lnTo>
                    <a:pt x="50" y="88"/>
                  </a:lnTo>
                  <a:lnTo>
                    <a:pt x="39" y="88"/>
                  </a:lnTo>
                  <a:lnTo>
                    <a:pt x="25" y="85"/>
                  </a:lnTo>
                  <a:lnTo>
                    <a:pt x="15" y="77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19"/>
                  </a:lnTo>
                  <a:lnTo>
                    <a:pt x="15" y="9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9"/>
                  </a:lnTo>
                  <a:lnTo>
                    <a:pt x="81" y="19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81" name="Freeform 541"/>
            <p:cNvSpPr>
              <a:spLocks/>
            </p:cNvSpPr>
            <p:nvPr/>
          </p:nvSpPr>
          <p:spPr bwMode="auto">
            <a:xfrm>
              <a:off x="3499" y="3098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3 w 89"/>
                <a:gd name="T5" fmla="*/ 70 h 88"/>
                <a:gd name="T6" fmla="*/ 73 w 89"/>
                <a:gd name="T7" fmla="*/ 79 h 88"/>
                <a:gd name="T8" fmla="*/ 64 w 89"/>
                <a:gd name="T9" fmla="*/ 85 h 88"/>
                <a:gd name="T10" fmla="*/ 52 w 89"/>
                <a:gd name="T11" fmla="*/ 88 h 88"/>
                <a:gd name="T12" fmla="*/ 38 w 89"/>
                <a:gd name="T13" fmla="*/ 88 h 88"/>
                <a:gd name="T14" fmla="*/ 27 w 89"/>
                <a:gd name="T15" fmla="*/ 85 h 88"/>
                <a:gd name="T16" fmla="*/ 15 w 89"/>
                <a:gd name="T17" fmla="*/ 79 h 88"/>
                <a:gd name="T18" fmla="*/ 7 w 89"/>
                <a:gd name="T19" fmla="*/ 70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7 w 89"/>
                <a:gd name="T27" fmla="*/ 21 h 88"/>
                <a:gd name="T28" fmla="*/ 15 w 89"/>
                <a:gd name="T29" fmla="*/ 9 h 88"/>
                <a:gd name="T30" fmla="*/ 27 w 89"/>
                <a:gd name="T31" fmla="*/ 4 h 88"/>
                <a:gd name="T32" fmla="*/ 38 w 89"/>
                <a:gd name="T33" fmla="*/ 0 h 88"/>
                <a:gd name="T34" fmla="*/ 52 w 89"/>
                <a:gd name="T35" fmla="*/ 0 h 88"/>
                <a:gd name="T36" fmla="*/ 64 w 89"/>
                <a:gd name="T37" fmla="*/ 4 h 88"/>
                <a:gd name="T38" fmla="*/ 73 w 89"/>
                <a:gd name="T39" fmla="*/ 9 h 88"/>
                <a:gd name="T40" fmla="*/ 83 w 89"/>
                <a:gd name="T41" fmla="*/ 21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3" y="70"/>
                  </a:lnTo>
                  <a:lnTo>
                    <a:pt x="73" y="79"/>
                  </a:lnTo>
                  <a:lnTo>
                    <a:pt x="64" y="85"/>
                  </a:lnTo>
                  <a:lnTo>
                    <a:pt x="52" y="88"/>
                  </a:lnTo>
                  <a:lnTo>
                    <a:pt x="38" y="88"/>
                  </a:lnTo>
                  <a:lnTo>
                    <a:pt x="27" y="85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9"/>
                  </a:lnTo>
                  <a:lnTo>
                    <a:pt x="27" y="4"/>
                  </a:lnTo>
                  <a:lnTo>
                    <a:pt x="38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3" y="9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82" name="Freeform 542"/>
            <p:cNvSpPr>
              <a:spLocks/>
            </p:cNvSpPr>
            <p:nvPr/>
          </p:nvSpPr>
          <p:spPr bwMode="auto">
            <a:xfrm>
              <a:off x="3268" y="2963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2 w 89"/>
                <a:gd name="T5" fmla="*/ 70 h 91"/>
                <a:gd name="T6" fmla="*/ 74 w 89"/>
                <a:gd name="T7" fmla="*/ 79 h 91"/>
                <a:gd name="T8" fmla="*/ 64 w 89"/>
                <a:gd name="T9" fmla="*/ 87 h 91"/>
                <a:gd name="T10" fmla="*/ 51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6 w 89"/>
                <a:gd name="T17" fmla="*/ 79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2 h 91"/>
                <a:gd name="T26" fmla="*/ 8 w 89"/>
                <a:gd name="T27" fmla="*/ 21 h 91"/>
                <a:gd name="T28" fmla="*/ 16 w 89"/>
                <a:gd name="T29" fmla="*/ 12 h 91"/>
                <a:gd name="T30" fmla="*/ 27 w 89"/>
                <a:gd name="T31" fmla="*/ 4 h 91"/>
                <a:gd name="T32" fmla="*/ 39 w 89"/>
                <a:gd name="T33" fmla="*/ 0 h 91"/>
                <a:gd name="T34" fmla="*/ 51 w 89"/>
                <a:gd name="T35" fmla="*/ 0 h 91"/>
                <a:gd name="T36" fmla="*/ 64 w 89"/>
                <a:gd name="T37" fmla="*/ 4 h 91"/>
                <a:gd name="T38" fmla="*/ 74 w 89"/>
                <a:gd name="T39" fmla="*/ 12 h 91"/>
                <a:gd name="T40" fmla="*/ 82 w 89"/>
                <a:gd name="T41" fmla="*/ 21 h 91"/>
                <a:gd name="T42" fmla="*/ 87 w 89"/>
                <a:gd name="T43" fmla="*/ 32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83" name="Freeform 543"/>
            <p:cNvSpPr>
              <a:spLocks/>
            </p:cNvSpPr>
            <p:nvPr/>
          </p:nvSpPr>
          <p:spPr bwMode="auto">
            <a:xfrm>
              <a:off x="2904" y="3098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2 w 89"/>
                <a:gd name="T5" fmla="*/ 70 h 88"/>
                <a:gd name="T6" fmla="*/ 74 w 89"/>
                <a:gd name="T7" fmla="*/ 79 h 88"/>
                <a:gd name="T8" fmla="*/ 64 w 89"/>
                <a:gd name="T9" fmla="*/ 85 h 88"/>
                <a:gd name="T10" fmla="*/ 51 w 89"/>
                <a:gd name="T11" fmla="*/ 88 h 88"/>
                <a:gd name="T12" fmla="*/ 39 w 89"/>
                <a:gd name="T13" fmla="*/ 88 h 88"/>
                <a:gd name="T14" fmla="*/ 27 w 89"/>
                <a:gd name="T15" fmla="*/ 85 h 88"/>
                <a:gd name="T16" fmla="*/ 16 w 89"/>
                <a:gd name="T17" fmla="*/ 79 h 88"/>
                <a:gd name="T18" fmla="*/ 8 w 89"/>
                <a:gd name="T19" fmla="*/ 70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8 w 89"/>
                <a:gd name="T27" fmla="*/ 21 h 88"/>
                <a:gd name="T28" fmla="*/ 16 w 89"/>
                <a:gd name="T29" fmla="*/ 9 h 88"/>
                <a:gd name="T30" fmla="*/ 27 w 89"/>
                <a:gd name="T31" fmla="*/ 4 h 88"/>
                <a:gd name="T32" fmla="*/ 39 w 89"/>
                <a:gd name="T33" fmla="*/ 0 h 88"/>
                <a:gd name="T34" fmla="*/ 51 w 89"/>
                <a:gd name="T35" fmla="*/ 0 h 88"/>
                <a:gd name="T36" fmla="*/ 64 w 89"/>
                <a:gd name="T37" fmla="*/ 4 h 88"/>
                <a:gd name="T38" fmla="*/ 74 w 89"/>
                <a:gd name="T39" fmla="*/ 9 h 88"/>
                <a:gd name="T40" fmla="*/ 82 w 89"/>
                <a:gd name="T41" fmla="*/ 21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1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9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9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84" name="Freeform 544"/>
            <p:cNvSpPr>
              <a:spLocks/>
            </p:cNvSpPr>
            <p:nvPr/>
          </p:nvSpPr>
          <p:spPr bwMode="auto">
            <a:xfrm>
              <a:off x="3051" y="3249"/>
              <a:ext cx="0" cy="340"/>
            </a:xfrm>
            <a:custGeom>
              <a:avLst/>
              <a:gdLst>
                <a:gd name="T0" fmla="*/ 89 w 89"/>
                <a:gd name="T1" fmla="*/ 44 h 89"/>
                <a:gd name="T2" fmla="*/ 87 w 89"/>
                <a:gd name="T3" fmla="*/ 57 h 89"/>
                <a:gd name="T4" fmla="*/ 81 w 89"/>
                <a:gd name="T5" fmla="*/ 68 h 89"/>
                <a:gd name="T6" fmla="*/ 74 w 89"/>
                <a:gd name="T7" fmla="*/ 78 h 89"/>
                <a:gd name="T8" fmla="*/ 62 w 89"/>
                <a:gd name="T9" fmla="*/ 85 h 89"/>
                <a:gd name="T10" fmla="*/ 50 w 89"/>
                <a:gd name="T11" fmla="*/ 89 h 89"/>
                <a:gd name="T12" fmla="*/ 37 w 89"/>
                <a:gd name="T13" fmla="*/ 89 h 89"/>
                <a:gd name="T14" fmla="*/ 25 w 89"/>
                <a:gd name="T15" fmla="*/ 85 h 89"/>
                <a:gd name="T16" fmla="*/ 15 w 89"/>
                <a:gd name="T17" fmla="*/ 78 h 89"/>
                <a:gd name="T18" fmla="*/ 6 w 89"/>
                <a:gd name="T19" fmla="*/ 68 h 89"/>
                <a:gd name="T20" fmla="*/ 2 w 89"/>
                <a:gd name="T21" fmla="*/ 57 h 89"/>
                <a:gd name="T22" fmla="*/ 0 w 89"/>
                <a:gd name="T23" fmla="*/ 44 h 89"/>
                <a:gd name="T24" fmla="*/ 2 w 89"/>
                <a:gd name="T25" fmla="*/ 33 h 89"/>
                <a:gd name="T26" fmla="*/ 6 w 89"/>
                <a:gd name="T27" fmla="*/ 19 h 89"/>
                <a:gd name="T28" fmla="*/ 15 w 89"/>
                <a:gd name="T29" fmla="*/ 10 h 89"/>
                <a:gd name="T30" fmla="*/ 25 w 89"/>
                <a:gd name="T31" fmla="*/ 2 h 89"/>
                <a:gd name="T32" fmla="*/ 37 w 89"/>
                <a:gd name="T33" fmla="*/ 0 h 89"/>
                <a:gd name="T34" fmla="*/ 50 w 89"/>
                <a:gd name="T35" fmla="*/ 0 h 89"/>
                <a:gd name="T36" fmla="*/ 62 w 89"/>
                <a:gd name="T37" fmla="*/ 2 h 89"/>
                <a:gd name="T38" fmla="*/ 74 w 89"/>
                <a:gd name="T39" fmla="*/ 10 h 89"/>
                <a:gd name="T40" fmla="*/ 81 w 89"/>
                <a:gd name="T41" fmla="*/ 19 h 89"/>
                <a:gd name="T42" fmla="*/ 87 w 89"/>
                <a:gd name="T43" fmla="*/ 33 h 89"/>
                <a:gd name="T44" fmla="*/ 89 w 89"/>
                <a:gd name="T45" fmla="*/ 44 h 89"/>
                <a:gd name="T46" fmla="*/ 89 w 89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4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4" y="78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7" y="89"/>
                  </a:lnTo>
                  <a:lnTo>
                    <a:pt x="25" y="85"/>
                  </a:lnTo>
                  <a:lnTo>
                    <a:pt x="15" y="78"/>
                  </a:lnTo>
                  <a:lnTo>
                    <a:pt x="6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3"/>
                  </a:lnTo>
                  <a:lnTo>
                    <a:pt x="6" y="19"/>
                  </a:lnTo>
                  <a:lnTo>
                    <a:pt x="15" y="10"/>
                  </a:lnTo>
                  <a:lnTo>
                    <a:pt x="25" y="2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2"/>
                  </a:lnTo>
                  <a:lnTo>
                    <a:pt x="74" y="10"/>
                  </a:lnTo>
                  <a:lnTo>
                    <a:pt x="81" y="19"/>
                  </a:lnTo>
                  <a:lnTo>
                    <a:pt x="87" y="33"/>
                  </a:lnTo>
                  <a:lnTo>
                    <a:pt x="89" y="44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85" name="Freeform 545"/>
            <p:cNvSpPr>
              <a:spLocks/>
            </p:cNvSpPr>
            <p:nvPr/>
          </p:nvSpPr>
          <p:spPr bwMode="auto">
            <a:xfrm>
              <a:off x="3144" y="4024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3 w 89"/>
                <a:gd name="T5" fmla="*/ 68 h 89"/>
                <a:gd name="T6" fmla="*/ 74 w 89"/>
                <a:gd name="T7" fmla="*/ 80 h 89"/>
                <a:gd name="T8" fmla="*/ 64 w 89"/>
                <a:gd name="T9" fmla="*/ 85 h 89"/>
                <a:gd name="T10" fmla="*/ 52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6 w 89"/>
                <a:gd name="T17" fmla="*/ 80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2 h 89"/>
                <a:gd name="T26" fmla="*/ 8 w 89"/>
                <a:gd name="T27" fmla="*/ 21 h 89"/>
                <a:gd name="T28" fmla="*/ 16 w 89"/>
                <a:gd name="T29" fmla="*/ 10 h 89"/>
                <a:gd name="T30" fmla="*/ 27 w 89"/>
                <a:gd name="T31" fmla="*/ 4 h 89"/>
                <a:gd name="T32" fmla="*/ 39 w 89"/>
                <a:gd name="T33" fmla="*/ 0 h 89"/>
                <a:gd name="T34" fmla="*/ 52 w 89"/>
                <a:gd name="T35" fmla="*/ 0 h 89"/>
                <a:gd name="T36" fmla="*/ 64 w 89"/>
                <a:gd name="T37" fmla="*/ 4 h 89"/>
                <a:gd name="T38" fmla="*/ 74 w 89"/>
                <a:gd name="T39" fmla="*/ 10 h 89"/>
                <a:gd name="T40" fmla="*/ 83 w 89"/>
                <a:gd name="T41" fmla="*/ 21 h 89"/>
                <a:gd name="T42" fmla="*/ 87 w 89"/>
                <a:gd name="T43" fmla="*/ 32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3" y="68"/>
                  </a:lnTo>
                  <a:lnTo>
                    <a:pt x="74" y="80"/>
                  </a:lnTo>
                  <a:lnTo>
                    <a:pt x="64" y="85"/>
                  </a:lnTo>
                  <a:lnTo>
                    <a:pt x="52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6" y="80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0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4" y="10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86" name="Freeform 546"/>
            <p:cNvSpPr>
              <a:spLocks/>
            </p:cNvSpPr>
            <p:nvPr/>
          </p:nvSpPr>
          <p:spPr bwMode="auto">
            <a:xfrm>
              <a:off x="3268" y="3369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2 w 89"/>
                <a:gd name="T5" fmla="*/ 70 h 90"/>
                <a:gd name="T6" fmla="*/ 74 w 89"/>
                <a:gd name="T7" fmla="*/ 79 h 90"/>
                <a:gd name="T8" fmla="*/ 64 w 89"/>
                <a:gd name="T9" fmla="*/ 87 h 90"/>
                <a:gd name="T10" fmla="*/ 51 w 89"/>
                <a:gd name="T11" fmla="*/ 90 h 90"/>
                <a:gd name="T12" fmla="*/ 39 w 89"/>
                <a:gd name="T13" fmla="*/ 90 h 90"/>
                <a:gd name="T14" fmla="*/ 27 w 89"/>
                <a:gd name="T15" fmla="*/ 87 h 90"/>
                <a:gd name="T16" fmla="*/ 16 w 89"/>
                <a:gd name="T17" fmla="*/ 79 h 90"/>
                <a:gd name="T18" fmla="*/ 8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1 h 90"/>
                <a:gd name="T28" fmla="*/ 16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1 w 89"/>
                <a:gd name="T35" fmla="*/ 0 h 90"/>
                <a:gd name="T36" fmla="*/ 64 w 89"/>
                <a:gd name="T37" fmla="*/ 4 h 90"/>
                <a:gd name="T38" fmla="*/ 74 w 89"/>
                <a:gd name="T39" fmla="*/ 11 h 90"/>
                <a:gd name="T40" fmla="*/ 82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1" y="90"/>
                  </a:lnTo>
                  <a:lnTo>
                    <a:pt x="39" y="90"/>
                  </a:lnTo>
                  <a:lnTo>
                    <a:pt x="27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87" name="Freeform 547"/>
            <p:cNvSpPr>
              <a:spLocks/>
            </p:cNvSpPr>
            <p:nvPr/>
          </p:nvSpPr>
          <p:spPr bwMode="auto">
            <a:xfrm>
              <a:off x="3600" y="3414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2 w 89"/>
                <a:gd name="T5" fmla="*/ 70 h 91"/>
                <a:gd name="T6" fmla="*/ 74 w 89"/>
                <a:gd name="T7" fmla="*/ 80 h 91"/>
                <a:gd name="T8" fmla="*/ 64 w 89"/>
                <a:gd name="T9" fmla="*/ 87 h 91"/>
                <a:gd name="T10" fmla="*/ 51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6 w 89"/>
                <a:gd name="T17" fmla="*/ 80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3 h 91"/>
                <a:gd name="T26" fmla="*/ 8 w 89"/>
                <a:gd name="T27" fmla="*/ 21 h 91"/>
                <a:gd name="T28" fmla="*/ 16 w 89"/>
                <a:gd name="T29" fmla="*/ 12 h 91"/>
                <a:gd name="T30" fmla="*/ 27 w 89"/>
                <a:gd name="T31" fmla="*/ 4 h 91"/>
                <a:gd name="T32" fmla="*/ 39 w 89"/>
                <a:gd name="T33" fmla="*/ 0 h 91"/>
                <a:gd name="T34" fmla="*/ 51 w 89"/>
                <a:gd name="T35" fmla="*/ 0 h 91"/>
                <a:gd name="T36" fmla="*/ 64 w 89"/>
                <a:gd name="T37" fmla="*/ 4 h 91"/>
                <a:gd name="T38" fmla="*/ 74 w 89"/>
                <a:gd name="T39" fmla="*/ 12 h 91"/>
                <a:gd name="T40" fmla="*/ 82 w 89"/>
                <a:gd name="T41" fmla="*/ 21 h 91"/>
                <a:gd name="T42" fmla="*/ 87 w 89"/>
                <a:gd name="T43" fmla="*/ 33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4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6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88" name="Freeform 548"/>
            <p:cNvSpPr>
              <a:spLocks/>
            </p:cNvSpPr>
            <p:nvPr/>
          </p:nvSpPr>
          <p:spPr bwMode="auto">
            <a:xfrm>
              <a:off x="4443" y="3437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69 h 90"/>
                <a:gd name="T6" fmla="*/ 73 w 89"/>
                <a:gd name="T7" fmla="*/ 79 h 90"/>
                <a:gd name="T8" fmla="*/ 62 w 89"/>
                <a:gd name="T9" fmla="*/ 86 h 90"/>
                <a:gd name="T10" fmla="*/ 50 w 89"/>
                <a:gd name="T11" fmla="*/ 90 h 90"/>
                <a:gd name="T12" fmla="*/ 37 w 89"/>
                <a:gd name="T13" fmla="*/ 90 h 90"/>
                <a:gd name="T14" fmla="*/ 25 w 89"/>
                <a:gd name="T15" fmla="*/ 86 h 90"/>
                <a:gd name="T16" fmla="*/ 15 w 89"/>
                <a:gd name="T17" fmla="*/ 79 h 90"/>
                <a:gd name="T18" fmla="*/ 6 w 89"/>
                <a:gd name="T19" fmla="*/ 69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6 w 89"/>
                <a:gd name="T27" fmla="*/ 20 h 90"/>
                <a:gd name="T28" fmla="*/ 15 w 89"/>
                <a:gd name="T29" fmla="*/ 11 h 90"/>
                <a:gd name="T30" fmla="*/ 25 w 89"/>
                <a:gd name="T31" fmla="*/ 3 h 90"/>
                <a:gd name="T32" fmla="*/ 37 w 89"/>
                <a:gd name="T33" fmla="*/ 0 h 90"/>
                <a:gd name="T34" fmla="*/ 50 w 89"/>
                <a:gd name="T35" fmla="*/ 0 h 90"/>
                <a:gd name="T36" fmla="*/ 62 w 89"/>
                <a:gd name="T37" fmla="*/ 3 h 90"/>
                <a:gd name="T38" fmla="*/ 73 w 89"/>
                <a:gd name="T39" fmla="*/ 11 h 90"/>
                <a:gd name="T40" fmla="*/ 81 w 89"/>
                <a:gd name="T41" fmla="*/ 20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69"/>
                  </a:lnTo>
                  <a:lnTo>
                    <a:pt x="73" y="79"/>
                  </a:lnTo>
                  <a:lnTo>
                    <a:pt x="62" y="86"/>
                  </a:lnTo>
                  <a:lnTo>
                    <a:pt x="50" y="90"/>
                  </a:lnTo>
                  <a:lnTo>
                    <a:pt x="37" y="90"/>
                  </a:lnTo>
                  <a:lnTo>
                    <a:pt x="25" y="86"/>
                  </a:lnTo>
                  <a:lnTo>
                    <a:pt x="15" y="79"/>
                  </a:lnTo>
                  <a:lnTo>
                    <a:pt x="6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0"/>
                  </a:lnTo>
                  <a:lnTo>
                    <a:pt x="15" y="11"/>
                  </a:lnTo>
                  <a:lnTo>
                    <a:pt x="25" y="3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3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89" name="Freeform 549"/>
            <p:cNvSpPr>
              <a:spLocks/>
            </p:cNvSpPr>
            <p:nvPr/>
          </p:nvSpPr>
          <p:spPr bwMode="auto">
            <a:xfrm>
              <a:off x="3817" y="3904"/>
              <a:ext cx="0" cy="340"/>
            </a:xfrm>
            <a:custGeom>
              <a:avLst/>
              <a:gdLst>
                <a:gd name="T0" fmla="*/ 88 w 88"/>
                <a:gd name="T1" fmla="*/ 45 h 91"/>
                <a:gd name="T2" fmla="*/ 88 w 88"/>
                <a:gd name="T3" fmla="*/ 58 h 91"/>
                <a:gd name="T4" fmla="*/ 82 w 88"/>
                <a:gd name="T5" fmla="*/ 70 h 91"/>
                <a:gd name="T6" fmla="*/ 74 w 88"/>
                <a:gd name="T7" fmla="*/ 79 h 91"/>
                <a:gd name="T8" fmla="*/ 62 w 88"/>
                <a:gd name="T9" fmla="*/ 87 h 91"/>
                <a:gd name="T10" fmla="*/ 51 w 88"/>
                <a:gd name="T11" fmla="*/ 91 h 91"/>
                <a:gd name="T12" fmla="*/ 37 w 88"/>
                <a:gd name="T13" fmla="*/ 91 h 91"/>
                <a:gd name="T14" fmla="*/ 26 w 88"/>
                <a:gd name="T15" fmla="*/ 87 h 91"/>
                <a:gd name="T16" fmla="*/ 14 w 88"/>
                <a:gd name="T17" fmla="*/ 79 h 91"/>
                <a:gd name="T18" fmla="*/ 6 w 88"/>
                <a:gd name="T19" fmla="*/ 70 h 91"/>
                <a:gd name="T20" fmla="*/ 0 w 88"/>
                <a:gd name="T21" fmla="*/ 58 h 91"/>
                <a:gd name="T22" fmla="*/ 0 w 88"/>
                <a:gd name="T23" fmla="*/ 45 h 91"/>
                <a:gd name="T24" fmla="*/ 0 w 88"/>
                <a:gd name="T25" fmla="*/ 32 h 91"/>
                <a:gd name="T26" fmla="*/ 6 w 88"/>
                <a:gd name="T27" fmla="*/ 21 h 91"/>
                <a:gd name="T28" fmla="*/ 14 w 88"/>
                <a:gd name="T29" fmla="*/ 11 h 91"/>
                <a:gd name="T30" fmla="*/ 26 w 88"/>
                <a:gd name="T31" fmla="*/ 4 h 91"/>
                <a:gd name="T32" fmla="*/ 37 w 88"/>
                <a:gd name="T33" fmla="*/ 0 h 91"/>
                <a:gd name="T34" fmla="*/ 51 w 88"/>
                <a:gd name="T35" fmla="*/ 0 h 91"/>
                <a:gd name="T36" fmla="*/ 62 w 88"/>
                <a:gd name="T37" fmla="*/ 4 h 91"/>
                <a:gd name="T38" fmla="*/ 74 w 88"/>
                <a:gd name="T39" fmla="*/ 11 h 91"/>
                <a:gd name="T40" fmla="*/ 82 w 88"/>
                <a:gd name="T41" fmla="*/ 21 h 91"/>
                <a:gd name="T42" fmla="*/ 88 w 88"/>
                <a:gd name="T43" fmla="*/ 32 h 91"/>
                <a:gd name="T44" fmla="*/ 88 w 88"/>
                <a:gd name="T45" fmla="*/ 45 h 91"/>
                <a:gd name="T46" fmla="*/ 88 w 88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8" h="91">
                  <a:moveTo>
                    <a:pt x="88" y="45"/>
                  </a:moveTo>
                  <a:lnTo>
                    <a:pt x="88" y="58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7" y="91"/>
                  </a:lnTo>
                  <a:lnTo>
                    <a:pt x="26" y="87"/>
                  </a:lnTo>
                  <a:lnTo>
                    <a:pt x="14" y="79"/>
                  </a:lnTo>
                  <a:lnTo>
                    <a:pt x="6" y="70"/>
                  </a:lnTo>
                  <a:lnTo>
                    <a:pt x="0" y="58"/>
                  </a:lnTo>
                  <a:lnTo>
                    <a:pt x="0" y="45"/>
                  </a:lnTo>
                  <a:lnTo>
                    <a:pt x="0" y="32"/>
                  </a:lnTo>
                  <a:lnTo>
                    <a:pt x="6" y="21"/>
                  </a:lnTo>
                  <a:lnTo>
                    <a:pt x="14" y="11"/>
                  </a:lnTo>
                  <a:lnTo>
                    <a:pt x="26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2" y="21"/>
                  </a:lnTo>
                  <a:lnTo>
                    <a:pt x="88" y="32"/>
                  </a:lnTo>
                  <a:lnTo>
                    <a:pt x="88" y="45"/>
                  </a:lnTo>
                  <a:lnTo>
                    <a:pt x="88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90" name="Freeform 550"/>
            <p:cNvSpPr>
              <a:spLocks/>
            </p:cNvSpPr>
            <p:nvPr/>
          </p:nvSpPr>
          <p:spPr bwMode="auto">
            <a:xfrm>
              <a:off x="4490" y="3708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1 w 89"/>
                <a:gd name="T5" fmla="*/ 68 h 88"/>
                <a:gd name="T6" fmla="*/ 74 w 89"/>
                <a:gd name="T7" fmla="*/ 77 h 88"/>
                <a:gd name="T8" fmla="*/ 62 w 89"/>
                <a:gd name="T9" fmla="*/ 85 h 88"/>
                <a:gd name="T10" fmla="*/ 50 w 89"/>
                <a:gd name="T11" fmla="*/ 88 h 88"/>
                <a:gd name="T12" fmla="*/ 37 w 89"/>
                <a:gd name="T13" fmla="*/ 88 h 88"/>
                <a:gd name="T14" fmla="*/ 25 w 89"/>
                <a:gd name="T15" fmla="*/ 85 h 88"/>
                <a:gd name="T16" fmla="*/ 15 w 89"/>
                <a:gd name="T17" fmla="*/ 77 h 88"/>
                <a:gd name="T18" fmla="*/ 6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0 h 88"/>
                <a:gd name="T26" fmla="*/ 6 w 89"/>
                <a:gd name="T27" fmla="*/ 19 h 88"/>
                <a:gd name="T28" fmla="*/ 15 w 89"/>
                <a:gd name="T29" fmla="*/ 9 h 88"/>
                <a:gd name="T30" fmla="*/ 25 w 89"/>
                <a:gd name="T31" fmla="*/ 2 h 88"/>
                <a:gd name="T32" fmla="*/ 37 w 89"/>
                <a:gd name="T33" fmla="*/ 0 h 88"/>
                <a:gd name="T34" fmla="*/ 50 w 89"/>
                <a:gd name="T35" fmla="*/ 0 h 88"/>
                <a:gd name="T36" fmla="*/ 62 w 89"/>
                <a:gd name="T37" fmla="*/ 2 h 88"/>
                <a:gd name="T38" fmla="*/ 74 w 89"/>
                <a:gd name="T39" fmla="*/ 9 h 88"/>
                <a:gd name="T40" fmla="*/ 81 w 89"/>
                <a:gd name="T41" fmla="*/ 19 h 88"/>
                <a:gd name="T42" fmla="*/ 87 w 89"/>
                <a:gd name="T43" fmla="*/ 30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1" y="68"/>
                  </a:lnTo>
                  <a:lnTo>
                    <a:pt x="74" y="77"/>
                  </a:lnTo>
                  <a:lnTo>
                    <a:pt x="62" y="85"/>
                  </a:lnTo>
                  <a:lnTo>
                    <a:pt x="50" y="88"/>
                  </a:lnTo>
                  <a:lnTo>
                    <a:pt x="37" y="88"/>
                  </a:lnTo>
                  <a:lnTo>
                    <a:pt x="25" y="85"/>
                  </a:lnTo>
                  <a:lnTo>
                    <a:pt x="15" y="77"/>
                  </a:lnTo>
                  <a:lnTo>
                    <a:pt x="6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0"/>
                  </a:lnTo>
                  <a:lnTo>
                    <a:pt x="6" y="19"/>
                  </a:lnTo>
                  <a:lnTo>
                    <a:pt x="15" y="9"/>
                  </a:lnTo>
                  <a:lnTo>
                    <a:pt x="25" y="2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2"/>
                  </a:lnTo>
                  <a:lnTo>
                    <a:pt x="74" y="9"/>
                  </a:lnTo>
                  <a:lnTo>
                    <a:pt x="81" y="19"/>
                  </a:lnTo>
                  <a:lnTo>
                    <a:pt x="87" y="30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91" name="Freeform 551"/>
            <p:cNvSpPr>
              <a:spLocks/>
            </p:cNvSpPr>
            <p:nvPr/>
          </p:nvSpPr>
          <p:spPr bwMode="auto">
            <a:xfrm>
              <a:off x="3499" y="3964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3 w 89"/>
                <a:gd name="T5" fmla="*/ 69 h 88"/>
                <a:gd name="T6" fmla="*/ 73 w 89"/>
                <a:gd name="T7" fmla="*/ 79 h 88"/>
                <a:gd name="T8" fmla="*/ 64 w 89"/>
                <a:gd name="T9" fmla="*/ 85 h 88"/>
                <a:gd name="T10" fmla="*/ 52 w 89"/>
                <a:gd name="T11" fmla="*/ 88 h 88"/>
                <a:gd name="T12" fmla="*/ 38 w 89"/>
                <a:gd name="T13" fmla="*/ 88 h 88"/>
                <a:gd name="T14" fmla="*/ 27 w 89"/>
                <a:gd name="T15" fmla="*/ 85 h 88"/>
                <a:gd name="T16" fmla="*/ 15 w 89"/>
                <a:gd name="T17" fmla="*/ 79 h 88"/>
                <a:gd name="T18" fmla="*/ 7 w 89"/>
                <a:gd name="T19" fmla="*/ 69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7 w 89"/>
                <a:gd name="T27" fmla="*/ 20 h 88"/>
                <a:gd name="T28" fmla="*/ 15 w 89"/>
                <a:gd name="T29" fmla="*/ 11 h 88"/>
                <a:gd name="T30" fmla="*/ 27 w 89"/>
                <a:gd name="T31" fmla="*/ 3 h 88"/>
                <a:gd name="T32" fmla="*/ 38 w 89"/>
                <a:gd name="T33" fmla="*/ 0 h 88"/>
                <a:gd name="T34" fmla="*/ 52 w 89"/>
                <a:gd name="T35" fmla="*/ 0 h 88"/>
                <a:gd name="T36" fmla="*/ 64 w 89"/>
                <a:gd name="T37" fmla="*/ 3 h 88"/>
                <a:gd name="T38" fmla="*/ 73 w 89"/>
                <a:gd name="T39" fmla="*/ 11 h 88"/>
                <a:gd name="T40" fmla="*/ 83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3" y="69"/>
                  </a:lnTo>
                  <a:lnTo>
                    <a:pt x="73" y="79"/>
                  </a:lnTo>
                  <a:lnTo>
                    <a:pt x="64" y="85"/>
                  </a:lnTo>
                  <a:lnTo>
                    <a:pt x="52" y="88"/>
                  </a:lnTo>
                  <a:lnTo>
                    <a:pt x="38" y="88"/>
                  </a:lnTo>
                  <a:lnTo>
                    <a:pt x="27" y="85"/>
                  </a:lnTo>
                  <a:lnTo>
                    <a:pt x="15" y="79"/>
                  </a:lnTo>
                  <a:lnTo>
                    <a:pt x="7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0"/>
                  </a:lnTo>
                  <a:lnTo>
                    <a:pt x="15" y="11"/>
                  </a:lnTo>
                  <a:lnTo>
                    <a:pt x="27" y="3"/>
                  </a:lnTo>
                  <a:lnTo>
                    <a:pt x="38" y="0"/>
                  </a:lnTo>
                  <a:lnTo>
                    <a:pt x="52" y="0"/>
                  </a:lnTo>
                  <a:lnTo>
                    <a:pt x="64" y="3"/>
                  </a:lnTo>
                  <a:lnTo>
                    <a:pt x="73" y="11"/>
                  </a:lnTo>
                  <a:lnTo>
                    <a:pt x="83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92" name="Freeform 552"/>
            <p:cNvSpPr>
              <a:spLocks/>
            </p:cNvSpPr>
            <p:nvPr/>
          </p:nvSpPr>
          <p:spPr bwMode="auto">
            <a:xfrm>
              <a:off x="3260" y="4265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79 h 91"/>
                <a:gd name="T8" fmla="*/ 64 w 89"/>
                <a:gd name="T9" fmla="*/ 87 h 91"/>
                <a:gd name="T10" fmla="*/ 50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5 w 89"/>
                <a:gd name="T17" fmla="*/ 79 h 91"/>
                <a:gd name="T18" fmla="*/ 7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7 w 89"/>
                <a:gd name="T27" fmla="*/ 21 h 91"/>
                <a:gd name="T28" fmla="*/ 15 w 89"/>
                <a:gd name="T29" fmla="*/ 11 h 91"/>
                <a:gd name="T30" fmla="*/ 27 w 89"/>
                <a:gd name="T31" fmla="*/ 4 h 91"/>
                <a:gd name="T32" fmla="*/ 39 w 89"/>
                <a:gd name="T33" fmla="*/ 0 h 91"/>
                <a:gd name="T34" fmla="*/ 50 w 89"/>
                <a:gd name="T35" fmla="*/ 0 h 91"/>
                <a:gd name="T36" fmla="*/ 64 w 89"/>
                <a:gd name="T37" fmla="*/ 4 h 91"/>
                <a:gd name="T38" fmla="*/ 73 w 89"/>
                <a:gd name="T39" fmla="*/ 11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0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3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93" name="Freeform 553"/>
            <p:cNvSpPr>
              <a:spLocks/>
            </p:cNvSpPr>
            <p:nvPr/>
          </p:nvSpPr>
          <p:spPr bwMode="auto">
            <a:xfrm>
              <a:off x="3492" y="4242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3 w 89"/>
                <a:gd name="T5" fmla="*/ 70 h 90"/>
                <a:gd name="T6" fmla="*/ 74 w 89"/>
                <a:gd name="T7" fmla="*/ 79 h 90"/>
                <a:gd name="T8" fmla="*/ 64 w 89"/>
                <a:gd name="T9" fmla="*/ 87 h 90"/>
                <a:gd name="T10" fmla="*/ 52 w 89"/>
                <a:gd name="T11" fmla="*/ 90 h 90"/>
                <a:gd name="T12" fmla="*/ 39 w 89"/>
                <a:gd name="T13" fmla="*/ 90 h 90"/>
                <a:gd name="T14" fmla="*/ 27 w 89"/>
                <a:gd name="T15" fmla="*/ 87 h 90"/>
                <a:gd name="T16" fmla="*/ 16 w 89"/>
                <a:gd name="T17" fmla="*/ 79 h 90"/>
                <a:gd name="T18" fmla="*/ 8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1 h 90"/>
                <a:gd name="T28" fmla="*/ 16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2 w 89"/>
                <a:gd name="T35" fmla="*/ 0 h 90"/>
                <a:gd name="T36" fmla="*/ 64 w 89"/>
                <a:gd name="T37" fmla="*/ 4 h 90"/>
                <a:gd name="T38" fmla="*/ 74 w 89"/>
                <a:gd name="T39" fmla="*/ 11 h 90"/>
                <a:gd name="T40" fmla="*/ 83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3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2" y="90"/>
                  </a:lnTo>
                  <a:lnTo>
                    <a:pt x="39" y="90"/>
                  </a:lnTo>
                  <a:lnTo>
                    <a:pt x="27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94" name="Freeform 554"/>
            <p:cNvSpPr>
              <a:spLocks/>
            </p:cNvSpPr>
            <p:nvPr/>
          </p:nvSpPr>
          <p:spPr bwMode="auto">
            <a:xfrm>
              <a:off x="3948" y="4182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2 w 89"/>
                <a:gd name="T5" fmla="*/ 70 h 91"/>
                <a:gd name="T6" fmla="*/ 74 w 89"/>
                <a:gd name="T7" fmla="*/ 79 h 91"/>
                <a:gd name="T8" fmla="*/ 64 w 89"/>
                <a:gd name="T9" fmla="*/ 87 h 91"/>
                <a:gd name="T10" fmla="*/ 51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6 w 89"/>
                <a:gd name="T17" fmla="*/ 79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8 w 89"/>
                <a:gd name="T27" fmla="*/ 21 h 91"/>
                <a:gd name="T28" fmla="*/ 16 w 89"/>
                <a:gd name="T29" fmla="*/ 12 h 91"/>
                <a:gd name="T30" fmla="*/ 27 w 89"/>
                <a:gd name="T31" fmla="*/ 4 h 91"/>
                <a:gd name="T32" fmla="*/ 39 w 89"/>
                <a:gd name="T33" fmla="*/ 0 h 91"/>
                <a:gd name="T34" fmla="*/ 51 w 89"/>
                <a:gd name="T35" fmla="*/ 0 h 91"/>
                <a:gd name="T36" fmla="*/ 64 w 89"/>
                <a:gd name="T37" fmla="*/ 4 h 91"/>
                <a:gd name="T38" fmla="*/ 74 w 89"/>
                <a:gd name="T39" fmla="*/ 12 h 91"/>
                <a:gd name="T40" fmla="*/ 82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95" name="Freeform 555"/>
            <p:cNvSpPr>
              <a:spLocks/>
            </p:cNvSpPr>
            <p:nvPr/>
          </p:nvSpPr>
          <p:spPr bwMode="auto">
            <a:xfrm>
              <a:off x="4436" y="4393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8 w 89"/>
                <a:gd name="T3" fmla="*/ 56 h 88"/>
                <a:gd name="T4" fmla="*/ 82 w 89"/>
                <a:gd name="T5" fmla="*/ 69 h 88"/>
                <a:gd name="T6" fmla="*/ 74 w 89"/>
                <a:gd name="T7" fmla="*/ 79 h 88"/>
                <a:gd name="T8" fmla="*/ 62 w 89"/>
                <a:gd name="T9" fmla="*/ 86 h 88"/>
                <a:gd name="T10" fmla="*/ 51 w 89"/>
                <a:gd name="T11" fmla="*/ 88 h 88"/>
                <a:gd name="T12" fmla="*/ 37 w 89"/>
                <a:gd name="T13" fmla="*/ 88 h 88"/>
                <a:gd name="T14" fmla="*/ 25 w 89"/>
                <a:gd name="T15" fmla="*/ 86 h 88"/>
                <a:gd name="T16" fmla="*/ 16 w 89"/>
                <a:gd name="T17" fmla="*/ 79 h 88"/>
                <a:gd name="T18" fmla="*/ 6 w 89"/>
                <a:gd name="T19" fmla="*/ 69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6 w 89"/>
                <a:gd name="T27" fmla="*/ 20 h 88"/>
                <a:gd name="T28" fmla="*/ 16 w 89"/>
                <a:gd name="T29" fmla="*/ 11 h 88"/>
                <a:gd name="T30" fmla="*/ 25 w 89"/>
                <a:gd name="T31" fmla="*/ 3 h 88"/>
                <a:gd name="T32" fmla="*/ 37 w 89"/>
                <a:gd name="T33" fmla="*/ 0 h 88"/>
                <a:gd name="T34" fmla="*/ 51 w 89"/>
                <a:gd name="T35" fmla="*/ 0 h 88"/>
                <a:gd name="T36" fmla="*/ 62 w 89"/>
                <a:gd name="T37" fmla="*/ 3 h 88"/>
                <a:gd name="T38" fmla="*/ 74 w 89"/>
                <a:gd name="T39" fmla="*/ 11 h 88"/>
                <a:gd name="T40" fmla="*/ 82 w 89"/>
                <a:gd name="T41" fmla="*/ 20 h 88"/>
                <a:gd name="T42" fmla="*/ 88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8" y="56"/>
                  </a:lnTo>
                  <a:lnTo>
                    <a:pt x="82" y="69"/>
                  </a:lnTo>
                  <a:lnTo>
                    <a:pt x="74" y="79"/>
                  </a:lnTo>
                  <a:lnTo>
                    <a:pt x="62" y="86"/>
                  </a:lnTo>
                  <a:lnTo>
                    <a:pt x="51" y="88"/>
                  </a:lnTo>
                  <a:lnTo>
                    <a:pt x="37" y="88"/>
                  </a:lnTo>
                  <a:lnTo>
                    <a:pt x="25" y="86"/>
                  </a:lnTo>
                  <a:lnTo>
                    <a:pt x="16" y="79"/>
                  </a:lnTo>
                  <a:lnTo>
                    <a:pt x="6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0"/>
                  </a:lnTo>
                  <a:lnTo>
                    <a:pt x="16" y="11"/>
                  </a:lnTo>
                  <a:lnTo>
                    <a:pt x="25" y="3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3"/>
                  </a:lnTo>
                  <a:lnTo>
                    <a:pt x="74" y="11"/>
                  </a:lnTo>
                  <a:lnTo>
                    <a:pt x="82" y="20"/>
                  </a:lnTo>
                  <a:lnTo>
                    <a:pt x="88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96" name="Freeform 556"/>
            <p:cNvSpPr>
              <a:spLocks/>
            </p:cNvSpPr>
            <p:nvPr/>
          </p:nvSpPr>
          <p:spPr bwMode="auto">
            <a:xfrm>
              <a:off x="3392" y="4619"/>
              <a:ext cx="0" cy="340"/>
            </a:xfrm>
            <a:custGeom>
              <a:avLst/>
              <a:gdLst>
                <a:gd name="T0" fmla="*/ 90 w 90"/>
                <a:gd name="T1" fmla="*/ 43 h 89"/>
                <a:gd name="T2" fmla="*/ 88 w 90"/>
                <a:gd name="T3" fmla="*/ 57 h 89"/>
                <a:gd name="T4" fmla="*/ 82 w 90"/>
                <a:gd name="T5" fmla="*/ 68 h 89"/>
                <a:gd name="T6" fmla="*/ 74 w 90"/>
                <a:gd name="T7" fmla="*/ 77 h 89"/>
                <a:gd name="T8" fmla="*/ 62 w 90"/>
                <a:gd name="T9" fmla="*/ 85 h 89"/>
                <a:gd name="T10" fmla="*/ 51 w 90"/>
                <a:gd name="T11" fmla="*/ 89 h 89"/>
                <a:gd name="T12" fmla="*/ 37 w 90"/>
                <a:gd name="T13" fmla="*/ 89 h 89"/>
                <a:gd name="T14" fmla="*/ 26 w 90"/>
                <a:gd name="T15" fmla="*/ 85 h 89"/>
                <a:gd name="T16" fmla="*/ 16 w 90"/>
                <a:gd name="T17" fmla="*/ 77 h 89"/>
                <a:gd name="T18" fmla="*/ 6 w 90"/>
                <a:gd name="T19" fmla="*/ 68 h 89"/>
                <a:gd name="T20" fmla="*/ 2 w 90"/>
                <a:gd name="T21" fmla="*/ 57 h 89"/>
                <a:gd name="T22" fmla="*/ 0 w 90"/>
                <a:gd name="T23" fmla="*/ 43 h 89"/>
                <a:gd name="T24" fmla="*/ 2 w 90"/>
                <a:gd name="T25" fmla="*/ 30 h 89"/>
                <a:gd name="T26" fmla="*/ 6 w 90"/>
                <a:gd name="T27" fmla="*/ 19 h 89"/>
                <a:gd name="T28" fmla="*/ 16 w 90"/>
                <a:gd name="T29" fmla="*/ 10 h 89"/>
                <a:gd name="T30" fmla="*/ 26 w 90"/>
                <a:gd name="T31" fmla="*/ 2 h 89"/>
                <a:gd name="T32" fmla="*/ 37 w 90"/>
                <a:gd name="T33" fmla="*/ 0 h 89"/>
                <a:gd name="T34" fmla="*/ 51 w 90"/>
                <a:gd name="T35" fmla="*/ 0 h 89"/>
                <a:gd name="T36" fmla="*/ 62 w 90"/>
                <a:gd name="T37" fmla="*/ 2 h 89"/>
                <a:gd name="T38" fmla="*/ 74 w 90"/>
                <a:gd name="T39" fmla="*/ 10 h 89"/>
                <a:gd name="T40" fmla="*/ 82 w 90"/>
                <a:gd name="T41" fmla="*/ 19 h 89"/>
                <a:gd name="T42" fmla="*/ 88 w 90"/>
                <a:gd name="T43" fmla="*/ 30 h 89"/>
                <a:gd name="T44" fmla="*/ 90 w 90"/>
                <a:gd name="T45" fmla="*/ 43 h 89"/>
                <a:gd name="T46" fmla="*/ 90 w 90"/>
                <a:gd name="T47" fmla="*/ 43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9">
                  <a:moveTo>
                    <a:pt x="90" y="43"/>
                  </a:moveTo>
                  <a:lnTo>
                    <a:pt x="88" y="57"/>
                  </a:lnTo>
                  <a:lnTo>
                    <a:pt x="82" y="68"/>
                  </a:lnTo>
                  <a:lnTo>
                    <a:pt x="74" y="77"/>
                  </a:lnTo>
                  <a:lnTo>
                    <a:pt x="62" y="85"/>
                  </a:lnTo>
                  <a:lnTo>
                    <a:pt x="51" y="89"/>
                  </a:lnTo>
                  <a:lnTo>
                    <a:pt x="37" y="89"/>
                  </a:lnTo>
                  <a:lnTo>
                    <a:pt x="26" y="85"/>
                  </a:lnTo>
                  <a:lnTo>
                    <a:pt x="16" y="77"/>
                  </a:lnTo>
                  <a:lnTo>
                    <a:pt x="6" y="68"/>
                  </a:lnTo>
                  <a:lnTo>
                    <a:pt x="2" y="57"/>
                  </a:lnTo>
                  <a:lnTo>
                    <a:pt x="0" y="43"/>
                  </a:lnTo>
                  <a:lnTo>
                    <a:pt x="2" y="30"/>
                  </a:lnTo>
                  <a:lnTo>
                    <a:pt x="6" y="19"/>
                  </a:lnTo>
                  <a:lnTo>
                    <a:pt x="16" y="10"/>
                  </a:lnTo>
                  <a:lnTo>
                    <a:pt x="26" y="2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2"/>
                  </a:lnTo>
                  <a:lnTo>
                    <a:pt x="74" y="10"/>
                  </a:lnTo>
                  <a:lnTo>
                    <a:pt x="82" y="19"/>
                  </a:lnTo>
                  <a:lnTo>
                    <a:pt x="88" y="30"/>
                  </a:lnTo>
                  <a:lnTo>
                    <a:pt x="90" y="43"/>
                  </a:lnTo>
                  <a:lnTo>
                    <a:pt x="90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97" name="Freeform 557"/>
            <p:cNvSpPr>
              <a:spLocks/>
            </p:cNvSpPr>
            <p:nvPr/>
          </p:nvSpPr>
          <p:spPr bwMode="auto">
            <a:xfrm>
              <a:off x="2982" y="4656"/>
              <a:ext cx="0" cy="340"/>
            </a:xfrm>
            <a:custGeom>
              <a:avLst/>
              <a:gdLst>
                <a:gd name="T0" fmla="*/ 90 w 90"/>
                <a:gd name="T1" fmla="*/ 45 h 90"/>
                <a:gd name="T2" fmla="*/ 88 w 90"/>
                <a:gd name="T3" fmla="*/ 58 h 90"/>
                <a:gd name="T4" fmla="*/ 82 w 90"/>
                <a:gd name="T5" fmla="*/ 69 h 90"/>
                <a:gd name="T6" fmla="*/ 74 w 90"/>
                <a:gd name="T7" fmla="*/ 79 h 90"/>
                <a:gd name="T8" fmla="*/ 62 w 90"/>
                <a:gd name="T9" fmla="*/ 86 h 90"/>
                <a:gd name="T10" fmla="*/ 51 w 90"/>
                <a:gd name="T11" fmla="*/ 90 h 90"/>
                <a:gd name="T12" fmla="*/ 39 w 90"/>
                <a:gd name="T13" fmla="*/ 90 h 90"/>
                <a:gd name="T14" fmla="*/ 26 w 90"/>
                <a:gd name="T15" fmla="*/ 86 h 90"/>
                <a:gd name="T16" fmla="*/ 16 w 90"/>
                <a:gd name="T17" fmla="*/ 79 h 90"/>
                <a:gd name="T18" fmla="*/ 8 w 90"/>
                <a:gd name="T19" fmla="*/ 69 h 90"/>
                <a:gd name="T20" fmla="*/ 2 w 90"/>
                <a:gd name="T21" fmla="*/ 58 h 90"/>
                <a:gd name="T22" fmla="*/ 0 w 90"/>
                <a:gd name="T23" fmla="*/ 45 h 90"/>
                <a:gd name="T24" fmla="*/ 2 w 90"/>
                <a:gd name="T25" fmla="*/ 32 h 90"/>
                <a:gd name="T26" fmla="*/ 8 w 90"/>
                <a:gd name="T27" fmla="*/ 20 h 90"/>
                <a:gd name="T28" fmla="*/ 16 w 90"/>
                <a:gd name="T29" fmla="*/ 11 h 90"/>
                <a:gd name="T30" fmla="*/ 26 w 90"/>
                <a:gd name="T31" fmla="*/ 3 h 90"/>
                <a:gd name="T32" fmla="*/ 39 w 90"/>
                <a:gd name="T33" fmla="*/ 0 h 90"/>
                <a:gd name="T34" fmla="*/ 51 w 90"/>
                <a:gd name="T35" fmla="*/ 0 h 90"/>
                <a:gd name="T36" fmla="*/ 62 w 90"/>
                <a:gd name="T37" fmla="*/ 3 h 90"/>
                <a:gd name="T38" fmla="*/ 74 w 90"/>
                <a:gd name="T39" fmla="*/ 11 h 90"/>
                <a:gd name="T40" fmla="*/ 82 w 90"/>
                <a:gd name="T41" fmla="*/ 20 h 90"/>
                <a:gd name="T42" fmla="*/ 88 w 90"/>
                <a:gd name="T43" fmla="*/ 32 h 90"/>
                <a:gd name="T44" fmla="*/ 90 w 90"/>
                <a:gd name="T45" fmla="*/ 45 h 90"/>
                <a:gd name="T46" fmla="*/ 90 w 90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0">
                  <a:moveTo>
                    <a:pt x="90" y="45"/>
                  </a:moveTo>
                  <a:lnTo>
                    <a:pt x="88" y="58"/>
                  </a:lnTo>
                  <a:lnTo>
                    <a:pt x="82" y="69"/>
                  </a:lnTo>
                  <a:lnTo>
                    <a:pt x="74" y="79"/>
                  </a:lnTo>
                  <a:lnTo>
                    <a:pt x="62" y="86"/>
                  </a:lnTo>
                  <a:lnTo>
                    <a:pt x="51" y="90"/>
                  </a:lnTo>
                  <a:lnTo>
                    <a:pt x="39" y="90"/>
                  </a:lnTo>
                  <a:lnTo>
                    <a:pt x="26" y="86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6" y="3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2" y="3"/>
                  </a:lnTo>
                  <a:lnTo>
                    <a:pt x="74" y="11"/>
                  </a:lnTo>
                  <a:lnTo>
                    <a:pt x="82" y="20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98" name="Freeform 558"/>
            <p:cNvSpPr>
              <a:spLocks/>
            </p:cNvSpPr>
            <p:nvPr/>
          </p:nvSpPr>
          <p:spPr bwMode="auto">
            <a:xfrm>
              <a:off x="2889" y="4340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2 w 89"/>
                <a:gd name="T5" fmla="*/ 70 h 90"/>
                <a:gd name="T6" fmla="*/ 74 w 89"/>
                <a:gd name="T7" fmla="*/ 79 h 90"/>
                <a:gd name="T8" fmla="*/ 64 w 89"/>
                <a:gd name="T9" fmla="*/ 87 h 90"/>
                <a:gd name="T10" fmla="*/ 51 w 89"/>
                <a:gd name="T11" fmla="*/ 90 h 90"/>
                <a:gd name="T12" fmla="*/ 39 w 89"/>
                <a:gd name="T13" fmla="*/ 90 h 90"/>
                <a:gd name="T14" fmla="*/ 27 w 89"/>
                <a:gd name="T15" fmla="*/ 87 h 90"/>
                <a:gd name="T16" fmla="*/ 16 w 89"/>
                <a:gd name="T17" fmla="*/ 79 h 90"/>
                <a:gd name="T18" fmla="*/ 8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1 h 90"/>
                <a:gd name="T28" fmla="*/ 16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1 w 89"/>
                <a:gd name="T35" fmla="*/ 0 h 90"/>
                <a:gd name="T36" fmla="*/ 64 w 89"/>
                <a:gd name="T37" fmla="*/ 4 h 90"/>
                <a:gd name="T38" fmla="*/ 74 w 89"/>
                <a:gd name="T39" fmla="*/ 11 h 90"/>
                <a:gd name="T40" fmla="*/ 82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1" y="90"/>
                  </a:lnTo>
                  <a:lnTo>
                    <a:pt x="39" y="90"/>
                  </a:lnTo>
                  <a:lnTo>
                    <a:pt x="27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799" name="Freeform 559"/>
            <p:cNvSpPr>
              <a:spLocks/>
            </p:cNvSpPr>
            <p:nvPr/>
          </p:nvSpPr>
          <p:spPr bwMode="auto">
            <a:xfrm>
              <a:off x="2873" y="4054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2 w 89"/>
                <a:gd name="T5" fmla="*/ 68 h 88"/>
                <a:gd name="T6" fmla="*/ 74 w 89"/>
                <a:gd name="T7" fmla="*/ 79 h 88"/>
                <a:gd name="T8" fmla="*/ 64 w 89"/>
                <a:gd name="T9" fmla="*/ 85 h 88"/>
                <a:gd name="T10" fmla="*/ 51 w 89"/>
                <a:gd name="T11" fmla="*/ 88 h 88"/>
                <a:gd name="T12" fmla="*/ 39 w 89"/>
                <a:gd name="T13" fmla="*/ 88 h 88"/>
                <a:gd name="T14" fmla="*/ 27 w 89"/>
                <a:gd name="T15" fmla="*/ 85 h 88"/>
                <a:gd name="T16" fmla="*/ 16 w 89"/>
                <a:gd name="T17" fmla="*/ 79 h 88"/>
                <a:gd name="T18" fmla="*/ 8 w 89"/>
                <a:gd name="T19" fmla="*/ 68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8 w 89"/>
                <a:gd name="T27" fmla="*/ 20 h 88"/>
                <a:gd name="T28" fmla="*/ 16 w 89"/>
                <a:gd name="T29" fmla="*/ 9 h 88"/>
                <a:gd name="T30" fmla="*/ 27 w 89"/>
                <a:gd name="T31" fmla="*/ 3 h 88"/>
                <a:gd name="T32" fmla="*/ 39 w 89"/>
                <a:gd name="T33" fmla="*/ 0 h 88"/>
                <a:gd name="T34" fmla="*/ 51 w 89"/>
                <a:gd name="T35" fmla="*/ 0 h 88"/>
                <a:gd name="T36" fmla="*/ 64 w 89"/>
                <a:gd name="T37" fmla="*/ 3 h 88"/>
                <a:gd name="T38" fmla="*/ 74 w 89"/>
                <a:gd name="T39" fmla="*/ 9 h 88"/>
                <a:gd name="T40" fmla="*/ 82 w 89"/>
                <a:gd name="T41" fmla="*/ 20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2" y="68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1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6" y="79"/>
                  </a:lnTo>
                  <a:lnTo>
                    <a:pt x="8" y="68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9"/>
                  </a:lnTo>
                  <a:lnTo>
                    <a:pt x="27" y="3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3"/>
                  </a:lnTo>
                  <a:lnTo>
                    <a:pt x="74" y="9"/>
                  </a:lnTo>
                  <a:lnTo>
                    <a:pt x="82" y="20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00" name="Freeform 560"/>
            <p:cNvSpPr>
              <a:spLocks/>
            </p:cNvSpPr>
            <p:nvPr/>
          </p:nvSpPr>
          <p:spPr bwMode="auto">
            <a:xfrm>
              <a:off x="3585" y="4385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2 w 89"/>
                <a:gd name="T5" fmla="*/ 70 h 89"/>
                <a:gd name="T6" fmla="*/ 74 w 89"/>
                <a:gd name="T7" fmla="*/ 80 h 89"/>
                <a:gd name="T8" fmla="*/ 64 w 89"/>
                <a:gd name="T9" fmla="*/ 87 h 89"/>
                <a:gd name="T10" fmla="*/ 51 w 89"/>
                <a:gd name="T11" fmla="*/ 89 h 89"/>
                <a:gd name="T12" fmla="*/ 39 w 89"/>
                <a:gd name="T13" fmla="*/ 89 h 89"/>
                <a:gd name="T14" fmla="*/ 27 w 89"/>
                <a:gd name="T15" fmla="*/ 87 h 89"/>
                <a:gd name="T16" fmla="*/ 16 w 89"/>
                <a:gd name="T17" fmla="*/ 80 h 89"/>
                <a:gd name="T18" fmla="*/ 8 w 89"/>
                <a:gd name="T19" fmla="*/ 70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3 h 89"/>
                <a:gd name="T26" fmla="*/ 8 w 89"/>
                <a:gd name="T27" fmla="*/ 21 h 89"/>
                <a:gd name="T28" fmla="*/ 16 w 89"/>
                <a:gd name="T29" fmla="*/ 12 h 89"/>
                <a:gd name="T30" fmla="*/ 27 w 89"/>
                <a:gd name="T31" fmla="*/ 4 h 89"/>
                <a:gd name="T32" fmla="*/ 39 w 89"/>
                <a:gd name="T33" fmla="*/ 0 h 89"/>
                <a:gd name="T34" fmla="*/ 51 w 89"/>
                <a:gd name="T35" fmla="*/ 0 h 89"/>
                <a:gd name="T36" fmla="*/ 64 w 89"/>
                <a:gd name="T37" fmla="*/ 4 h 89"/>
                <a:gd name="T38" fmla="*/ 74 w 89"/>
                <a:gd name="T39" fmla="*/ 12 h 89"/>
                <a:gd name="T40" fmla="*/ 82 w 89"/>
                <a:gd name="T41" fmla="*/ 21 h 89"/>
                <a:gd name="T42" fmla="*/ 87 w 89"/>
                <a:gd name="T43" fmla="*/ 33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4" y="87"/>
                  </a:lnTo>
                  <a:lnTo>
                    <a:pt x="51" y="89"/>
                  </a:lnTo>
                  <a:lnTo>
                    <a:pt x="39" y="89"/>
                  </a:lnTo>
                  <a:lnTo>
                    <a:pt x="27" y="87"/>
                  </a:lnTo>
                  <a:lnTo>
                    <a:pt x="16" y="80"/>
                  </a:lnTo>
                  <a:lnTo>
                    <a:pt x="8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01" name="Freeform 561"/>
            <p:cNvSpPr>
              <a:spLocks/>
            </p:cNvSpPr>
            <p:nvPr/>
          </p:nvSpPr>
          <p:spPr bwMode="auto">
            <a:xfrm>
              <a:off x="3809" y="4438"/>
              <a:ext cx="0" cy="340"/>
            </a:xfrm>
            <a:custGeom>
              <a:avLst/>
              <a:gdLst>
                <a:gd name="T0" fmla="*/ 87 w 87"/>
                <a:gd name="T1" fmla="*/ 45 h 89"/>
                <a:gd name="T2" fmla="*/ 87 w 87"/>
                <a:gd name="T3" fmla="*/ 57 h 89"/>
                <a:gd name="T4" fmla="*/ 81 w 87"/>
                <a:gd name="T5" fmla="*/ 70 h 89"/>
                <a:gd name="T6" fmla="*/ 74 w 87"/>
                <a:gd name="T7" fmla="*/ 79 h 89"/>
                <a:gd name="T8" fmla="*/ 62 w 87"/>
                <a:gd name="T9" fmla="*/ 85 h 89"/>
                <a:gd name="T10" fmla="*/ 50 w 87"/>
                <a:gd name="T11" fmla="*/ 89 h 89"/>
                <a:gd name="T12" fmla="*/ 37 w 87"/>
                <a:gd name="T13" fmla="*/ 89 h 89"/>
                <a:gd name="T14" fmla="*/ 25 w 87"/>
                <a:gd name="T15" fmla="*/ 85 h 89"/>
                <a:gd name="T16" fmla="*/ 15 w 87"/>
                <a:gd name="T17" fmla="*/ 79 h 89"/>
                <a:gd name="T18" fmla="*/ 6 w 87"/>
                <a:gd name="T19" fmla="*/ 70 h 89"/>
                <a:gd name="T20" fmla="*/ 2 w 87"/>
                <a:gd name="T21" fmla="*/ 57 h 89"/>
                <a:gd name="T22" fmla="*/ 0 w 87"/>
                <a:gd name="T23" fmla="*/ 45 h 89"/>
                <a:gd name="T24" fmla="*/ 2 w 87"/>
                <a:gd name="T25" fmla="*/ 32 h 89"/>
                <a:gd name="T26" fmla="*/ 6 w 87"/>
                <a:gd name="T27" fmla="*/ 21 h 89"/>
                <a:gd name="T28" fmla="*/ 15 w 87"/>
                <a:gd name="T29" fmla="*/ 11 h 89"/>
                <a:gd name="T30" fmla="*/ 25 w 87"/>
                <a:gd name="T31" fmla="*/ 4 h 89"/>
                <a:gd name="T32" fmla="*/ 37 w 87"/>
                <a:gd name="T33" fmla="*/ 0 h 89"/>
                <a:gd name="T34" fmla="*/ 50 w 87"/>
                <a:gd name="T35" fmla="*/ 0 h 89"/>
                <a:gd name="T36" fmla="*/ 62 w 87"/>
                <a:gd name="T37" fmla="*/ 4 h 89"/>
                <a:gd name="T38" fmla="*/ 74 w 87"/>
                <a:gd name="T39" fmla="*/ 11 h 89"/>
                <a:gd name="T40" fmla="*/ 81 w 87"/>
                <a:gd name="T41" fmla="*/ 21 h 89"/>
                <a:gd name="T42" fmla="*/ 87 w 87"/>
                <a:gd name="T43" fmla="*/ 32 h 89"/>
                <a:gd name="T44" fmla="*/ 87 w 87"/>
                <a:gd name="T45" fmla="*/ 45 h 89"/>
                <a:gd name="T46" fmla="*/ 87 w 87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89">
                  <a:moveTo>
                    <a:pt x="87" y="45"/>
                  </a:moveTo>
                  <a:lnTo>
                    <a:pt x="87" y="57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7" y="89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6" y="70"/>
                  </a:lnTo>
                  <a:lnTo>
                    <a:pt x="2" y="57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6" y="21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7" y="45"/>
                  </a:lnTo>
                  <a:lnTo>
                    <a:pt x="87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02" name="Freeform 562"/>
            <p:cNvSpPr>
              <a:spLocks/>
            </p:cNvSpPr>
            <p:nvPr/>
          </p:nvSpPr>
          <p:spPr bwMode="auto">
            <a:xfrm>
              <a:off x="3987" y="4461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1 w 89"/>
                <a:gd name="T5" fmla="*/ 70 h 89"/>
                <a:gd name="T6" fmla="*/ 73 w 89"/>
                <a:gd name="T7" fmla="*/ 80 h 89"/>
                <a:gd name="T8" fmla="*/ 64 w 89"/>
                <a:gd name="T9" fmla="*/ 85 h 89"/>
                <a:gd name="T10" fmla="*/ 50 w 89"/>
                <a:gd name="T11" fmla="*/ 89 h 89"/>
                <a:gd name="T12" fmla="*/ 38 w 89"/>
                <a:gd name="T13" fmla="*/ 89 h 89"/>
                <a:gd name="T14" fmla="*/ 25 w 89"/>
                <a:gd name="T15" fmla="*/ 85 h 89"/>
                <a:gd name="T16" fmla="*/ 15 w 89"/>
                <a:gd name="T17" fmla="*/ 80 h 89"/>
                <a:gd name="T18" fmla="*/ 7 w 89"/>
                <a:gd name="T19" fmla="*/ 70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2 h 89"/>
                <a:gd name="T26" fmla="*/ 7 w 89"/>
                <a:gd name="T27" fmla="*/ 21 h 89"/>
                <a:gd name="T28" fmla="*/ 15 w 89"/>
                <a:gd name="T29" fmla="*/ 10 h 89"/>
                <a:gd name="T30" fmla="*/ 25 w 89"/>
                <a:gd name="T31" fmla="*/ 4 h 89"/>
                <a:gd name="T32" fmla="*/ 38 w 89"/>
                <a:gd name="T33" fmla="*/ 0 h 89"/>
                <a:gd name="T34" fmla="*/ 50 w 89"/>
                <a:gd name="T35" fmla="*/ 0 h 89"/>
                <a:gd name="T36" fmla="*/ 64 w 89"/>
                <a:gd name="T37" fmla="*/ 4 h 89"/>
                <a:gd name="T38" fmla="*/ 73 w 89"/>
                <a:gd name="T39" fmla="*/ 10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4" y="85"/>
                  </a:lnTo>
                  <a:lnTo>
                    <a:pt x="50" y="89"/>
                  </a:lnTo>
                  <a:lnTo>
                    <a:pt x="38" y="89"/>
                  </a:lnTo>
                  <a:lnTo>
                    <a:pt x="25" y="85"/>
                  </a:lnTo>
                  <a:lnTo>
                    <a:pt x="15" y="80"/>
                  </a:lnTo>
                  <a:lnTo>
                    <a:pt x="7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3" y="10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03" name="Freeform 563"/>
            <p:cNvSpPr>
              <a:spLocks/>
            </p:cNvSpPr>
            <p:nvPr/>
          </p:nvSpPr>
          <p:spPr bwMode="auto">
            <a:xfrm>
              <a:off x="4195" y="4212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3 w 89"/>
                <a:gd name="T5" fmla="*/ 69 h 90"/>
                <a:gd name="T6" fmla="*/ 73 w 89"/>
                <a:gd name="T7" fmla="*/ 79 h 90"/>
                <a:gd name="T8" fmla="*/ 63 w 89"/>
                <a:gd name="T9" fmla="*/ 86 h 90"/>
                <a:gd name="T10" fmla="*/ 52 w 89"/>
                <a:gd name="T11" fmla="*/ 90 h 90"/>
                <a:gd name="T12" fmla="*/ 38 w 89"/>
                <a:gd name="T13" fmla="*/ 90 h 90"/>
                <a:gd name="T14" fmla="*/ 27 w 89"/>
                <a:gd name="T15" fmla="*/ 86 h 90"/>
                <a:gd name="T16" fmla="*/ 15 w 89"/>
                <a:gd name="T17" fmla="*/ 79 h 90"/>
                <a:gd name="T18" fmla="*/ 7 w 89"/>
                <a:gd name="T19" fmla="*/ 69 h 90"/>
                <a:gd name="T20" fmla="*/ 1 w 89"/>
                <a:gd name="T21" fmla="*/ 58 h 90"/>
                <a:gd name="T22" fmla="*/ 0 w 89"/>
                <a:gd name="T23" fmla="*/ 45 h 90"/>
                <a:gd name="T24" fmla="*/ 1 w 89"/>
                <a:gd name="T25" fmla="*/ 32 h 90"/>
                <a:gd name="T26" fmla="*/ 7 w 89"/>
                <a:gd name="T27" fmla="*/ 20 h 90"/>
                <a:gd name="T28" fmla="*/ 15 w 89"/>
                <a:gd name="T29" fmla="*/ 11 h 90"/>
                <a:gd name="T30" fmla="*/ 27 w 89"/>
                <a:gd name="T31" fmla="*/ 3 h 90"/>
                <a:gd name="T32" fmla="*/ 38 w 89"/>
                <a:gd name="T33" fmla="*/ 0 h 90"/>
                <a:gd name="T34" fmla="*/ 52 w 89"/>
                <a:gd name="T35" fmla="*/ 0 h 90"/>
                <a:gd name="T36" fmla="*/ 63 w 89"/>
                <a:gd name="T37" fmla="*/ 3 h 90"/>
                <a:gd name="T38" fmla="*/ 73 w 89"/>
                <a:gd name="T39" fmla="*/ 11 h 90"/>
                <a:gd name="T40" fmla="*/ 83 w 89"/>
                <a:gd name="T41" fmla="*/ 20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3" y="69"/>
                  </a:lnTo>
                  <a:lnTo>
                    <a:pt x="73" y="79"/>
                  </a:lnTo>
                  <a:lnTo>
                    <a:pt x="63" y="86"/>
                  </a:lnTo>
                  <a:lnTo>
                    <a:pt x="52" y="90"/>
                  </a:lnTo>
                  <a:lnTo>
                    <a:pt x="38" y="90"/>
                  </a:lnTo>
                  <a:lnTo>
                    <a:pt x="27" y="86"/>
                  </a:lnTo>
                  <a:lnTo>
                    <a:pt x="15" y="79"/>
                  </a:lnTo>
                  <a:lnTo>
                    <a:pt x="7" y="69"/>
                  </a:lnTo>
                  <a:lnTo>
                    <a:pt x="1" y="58"/>
                  </a:lnTo>
                  <a:lnTo>
                    <a:pt x="0" y="45"/>
                  </a:lnTo>
                  <a:lnTo>
                    <a:pt x="1" y="32"/>
                  </a:lnTo>
                  <a:lnTo>
                    <a:pt x="7" y="20"/>
                  </a:lnTo>
                  <a:lnTo>
                    <a:pt x="15" y="11"/>
                  </a:lnTo>
                  <a:lnTo>
                    <a:pt x="27" y="3"/>
                  </a:lnTo>
                  <a:lnTo>
                    <a:pt x="38" y="0"/>
                  </a:lnTo>
                  <a:lnTo>
                    <a:pt x="52" y="0"/>
                  </a:lnTo>
                  <a:lnTo>
                    <a:pt x="63" y="3"/>
                  </a:lnTo>
                  <a:lnTo>
                    <a:pt x="73" y="11"/>
                  </a:lnTo>
                  <a:lnTo>
                    <a:pt x="83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04" name="Freeform 564"/>
            <p:cNvSpPr>
              <a:spLocks/>
            </p:cNvSpPr>
            <p:nvPr/>
          </p:nvSpPr>
          <p:spPr bwMode="auto">
            <a:xfrm>
              <a:off x="4304" y="4385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1 w 89"/>
                <a:gd name="T5" fmla="*/ 70 h 89"/>
                <a:gd name="T6" fmla="*/ 73 w 89"/>
                <a:gd name="T7" fmla="*/ 80 h 89"/>
                <a:gd name="T8" fmla="*/ 64 w 89"/>
                <a:gd name="T9" fmla="*/ 87 h 89"/>
                <a:gd name="T10" fmla="*/ 50 w 89"/>
                <a:gd name="T11" fmla="*/ 89 h 89"/>
                <a:gd name="T12" fmla="*/ 38 w 89"/>
                <a:gd name="T13" fmla="*/ 89 h 89"/>
                <a:gd name="T14" fmla="*/ 27 w 89"/>
                <a:gd name="T15" fmla="*/ 87 h 89"/>
                <a:gd name="T16" fmla="*/ 15 w 89"/>
                <a:gd name="T17" fmla="*/ 80 h 89"/>
                <a:gd name="T18" fmla="*/ 7 w 89"/>
                <a:gd name="T19" fmla="*/ 70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3 h 89"/>
                <a:gd name="T26" fmla="*/ 7 w 89"/>
                <a:gd name="T27" fmla="*/ 21 h 89"/>
                <a:gd name="T28" fmla="*/ 15 w 89"/>
                <a:gd name="T29" fmla="*/ 12 h 89"/>
                <a:gd name="T30" fmla="*/ 27 w 89"/>
                <a:gd name="T31" fmla="*/ 4 h 89"/>
                <a:gd name="T32" fmla="*/ 38 w 89"/>
                <a:gd name="T33" fmla="*/ 0 h 89"/>
                <a:gd name="T34" fmla="*/ 50 w 89"/>
                <a:gd name="T35" fmla="*/ 0 h 89"/>
                <a:gd name="T36" fmla="*/ 64 w 89"/>
                <a:gd name="T37" fmla="*/ 4 h 89"/>
                <a:gd name="T38" fmla="*/ 73 w 89"/>
                <a:gd name="T39" fmla="*/ 12 h 89"/>
                <a:gd name="T40" fmla="*/ 81 w 89"/>
                <a:gd name="T41" fmla="*/ 21 h 89"/>
                <a:gd name="T42" fmla="*/ 87 w 89"/>
                <a:gd name="T43" fmla="*/ 33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4" y="87"/>
                  </a:lnTo>
                  <a:lnTo>
                    <a:pt x="50" y="89"/>
                  </a:lnTo>
                  <a:lnTo>
                    <a:pt x="38" y="89"/>
                  </a:lnTo>
                  <a:lnTo>
                    <a:pt x="27" y="87"/>
                  </a:lnTo>
                  <a:lnTo>
                    <a:pt x="15" y="80"/>
                  </a:lnTo>
                  <a:lnTo>
                    <a:pt x="7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7" y="21"/>
                  </a:lnTo>
                  <a:lnTo>
                    <a:pt x="15" y="12"/>
                  </a:lnTo>
                  <a:lnTo>
                    <a:pt x="27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05" name="Freeform 565"/>
            <p:cNvSpPr>
              <a:spLocks/>
            </p:cNvSpPr>
            <p:nvPr/>
          </p:nvSpPr>
          <p:spPr bwMode="auto">
            <a:xfrm>
              <a:off x="4381" y="4566"/>
              <a:ext cx="0" cy="340"/>
            </a:xfrm>
            <a:custGeom>
              <a:avLst/>
              <a:gdLst>
                <a:gd name="T0" fmla="*/ 89 w 89"/>
                <a:gd name="T1" fmla="*/ 43 h 88"/>
                <a:gd name="T2" fmla="*/ 87 w 89"/>
                <a:gd name="T3" fmla="*/ 56 h 88"/>
                <a:gd name="T4" fmla="*/ 81 w 89"/>
                <a:gd name="T5" fmla="*/ 67 h 88"/>
                <a:gd name="T6" fmla="*/ 73 w 89"/>
                <a:gd name="T7" fmla="*/ 77 h 88"/>
                <a:gd name="T8" fmla="*/ 62 w 89"/>
                <a:gd name="T9" fmla="*/ 84 h 88"/>
                <a:gd name="T10" fmla="*/ 50 w 89"/>
                <a:gd name="T11" fmla="*/ 88 h 88"/>
                <a:gd name="T12" fmla="*/ 38 w 89"/>
                <a:gd name="T13" fmla="*/ 88 h 88"/>
                <a:gd name="T14" fmla="*/ 25 w 89"/>
                <a:gd name="T15" fmla="*/ 84 h 88"/>
                <a:gd name="T16" fmla="*/ 15 w 89"/>
                <a:gd name="T17" fmla="*/ 77 h 88"/>
                <a:gd name="T18" fmla="*/ 7 w 89"/>
                <a:gd name="T19" fmla="*/ 67 h 88"/>
                <a:gd name="T20" fmla="*/ 2 w 89"/>
                <a:gd name="T21" fmla="*/ 56 h 88"/>
                <a:gd name="T22" fmla="*/ 0 w 89"/>
                <a:gd name="T23" fmla="*/ 43 h 88"/>
                <a:gd name="T24" fmla="*/ 2 w 89"/>
                <a:gd name="T25" fmla="*/ 32 h 88"/>
                <a:gd name="T26" fmla="*/ 7 w 89"/>
                <a:gd name="T27" fmla="*/ 18 h 88"/>
                <a:gd name="T28" fmla="*/ 15 w 89"/>
                <a:gd name="T29" fmla="*/ 9 h 88"/>
                <a:gd name="T30" fmla="*/ 25 w 89"/>
                <a:gd name="T31" fmla="*/ 3 h 88"/>
                <a:gd name="T32" fmla="*/ 38 w 89"/>
                <a:gd name="T33" fmla="*/ 0 h 88"/>
                <a:gd name="T34" fmla="*/ 50 w 89"/>
                <a:gd name="T35" fmla="*/ 0 h 88"/>
                <a:gd name="T36" fmla="*/ 62 w 89"/>
                <a:gd name="T37" fmla="*/ 3 h 88"/>
                <a:gd name="T38" fmla="*/ 73 w 89"/>
                <a:gd name="T39" fmla="*/ 9 h 88"/>
                <a:gd name="T40" fmla="*/ 81 w 89"/>
                <a:gd name="T41" fmla="*/ 18 h 88"/>
                <a:gd name="T42" fmla="*/ 87 w 89"/>
                <a:gd name="T43" fmla="*/ 32 h 88"/>
                <a:gd name="T44" fmla="*/ 89 w 89"/>
                <a:gd name="T45" fmla="*/ 43 h 88"/>
                <a:gd name="T46" fmla="*/ 89 w 89"/>
                <a:gd name="T47" fmla="*/ 4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3"/>
                  </a:moveTo>
                  <a:lnTo>
                    <a:pt x="87" y="56"/>
                  </a:lnTo>
                  <a:lnTo>
                    <a:pt x="81" y="67"/>
                  </a:lnTo>
                  <a:lnTo>
                    <a:pt x="73" y="77"/>
                  </a:lnTo>
                  <a:lnTo>
                    <a:pt x="62" y="84"/>
                  </a:lnTo>
                  <a:lnTo>
                    <a:pt x="50" y="88"/>
                  </a:lnTo>
                  <a:lnTo>
                    <a:pt x="38" y="88"/>
                  </a:lnTo>
                  <a:lnTo>
                    <a:pt x="25" y="84"/>
                  </a:lnTo>
                  <a:lnTo>
                    <a:pt x="15" y="77"/>
                  </a:lnTo>
                  <a:lnTo>
                    <a:pt x="7" y="67"/>
                  </a:lnTo>
                  <a:lnTo>
                    <a:pt x="2" y="56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7" y="18"/>
                  </a:lnTo>
                  <a:lnTo>
                    <a:pt x="15" y="9"/>
                  </a:lnTo>
                  <a:lnTo>
                    <a:pt x="25" y="3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3" y="9"/>
                  </a:lnTo>
                  <a:lnTo>
                    <a:pt x="81" y="18"/>
                  </a:lnTo>
                  <a:lnTo>
                    <a:pt x="87" y="32"/>
                  </a:lnTo>
                  <a:lnTo>
                    <a:pt x="89" y="43"/>
                  </a:lnTo>
                  <a:lnTo>
                    <a:pt x="89" y="43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06" name="Freeform 566"/>
            <p:cNvSpPr>
              <a:spLocks/>
            </p:cNvSpPr>
            <p:nvPr/>
          </p:nvSpPr>
          <p:spPr bwMode="auto">
            <a:xfrm>
              <a:off x="4211" y="4476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3 w 89"/>
                <a:gd name="T5" fmla="*/ 68 h 89"/>
                <a:gd name="T6" fmla="*/ 73 w 89"/>
                <a:gd name="T7" fmla="*/ 80 h 89"/>
                <a:gd name="T8" fmla="*/ 64 w 89"/>
                <a:gd name="T9" fmla="*/ 85 h 89"/>
                <a:gd name="T10" fmla="*/ 52 w 89"/>
                <a:gd name="T11" fmla="*/ 89 h 89"/>
                <a:gd name="T12" fmla="*/ 38 w 89"/>
                <a:gd name="T13" fmla="*/ 89 h 89"/>
                <a:gd name="T14" fmla="*/ 27 w 89"/>
                <a:gd name="T15" fmla="*/ 85 h 89"/>
                <a:gd name="T16" fmla="*/ 15 w 89"/>
                <a:gd name="T17" fmla="*/ 80 h 89"/>
                <a:gd name="T18" fmla="*/ 7 w 89"/>
                <a:gd name="T19" fmla="*/ 68 h 89"/>
                <a:gd name="T20" fmla="*/ 1 w 89"/>
                <a:gd name="T21" fmla="*/ 57 h 89"/>
                <a:gd name="T22" fmla="*/ 0 w 89"/>
                <a:gd name="T23" fmla="*/ 46 h 89"/>
                <a:gd name="T24" fmla="*/ 1 w 89"/>
                <a:gd name="T25" fmla="*/ 33 h 89"/>
                <a:gd name="T26" fmla="*/ 7 w 89"/>
                <a:gd name="T27" fmla="*/ 21 h 89"/>
                <a:gd name="T28" fmla="*/ 15 w 89"/>
                <a:gd name="T29" fmla="*/ 10 h 89"/>
                <a:gd name="T30" fmla="*/ 27 w 89"/>
                <a:gd name="T31" fmla="*/ 4 h 89"/>
                <a:gd name="T32" fmla="*/ 38 w 89"/>
                <a:gd name="T33" fmla="*/ 0 h 89"/>
                <a:gd name="T34" fmla="*/ 52 w 89"/>
                <a:gd name="T35" fmla="*/ 0 h 89"/>
                <a:gd name="T36" fmla="*/ 64 w 89"/>
                <a:gd name="T37" fmla="*/ 4 h 89"/>
                <a:gd name="T38" fmla="*/ 73 w 89"/>
                <a:gd name="T39" fmla="*/ 10 h 89"/>
                <a:gd name="T40" fmla="*/ 83 w 89"/>
                <a:gd name="T41" fmla="*/ 21 h 89"/>
                <a:gd name="T42" fmla="*/ 87 w 89"/>
                <a:gd name="T43" fmla="*/ 33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3" y="68"/>
                  </a:lnTo>
                  <a:lnTo>
                    <a:pt x="73" y="80"/>
                  </a:lnTo>
                  <a:lnTo>
                    <a:pt x="64" y="85"/>
                  </a:lnTo>
                  <a:lnTo>
                    <a:pt x="52" y="89"/>
                  </a:lnTo>
                  <a:lnTo>
                    <a:pt x="38" y="89"/>
                  </a:lnTo>
                  <a:lnTo>
                    <a:pt x="27" y="85"/>
                  </a:lnTo>
                  <a:lnTo>
                    <a:pt x="15" y="80"/>
                  </a:lnTo>
                  <a:lnTo>
                    <a:pt x="7" y="68"/>
                  </a:lnTo>
                  <a:lnTo>
                    <a:pt x="1" y="57"/>
                  </a:lnTo>
                  <a:lnTo>
                    <a:pt x="0" y="46"/>
                  </a:lnTo>
                  <a:lnTo>
                    <a:pt x="1" y="33"/>
                  </a:lnTo>
                  <a:lnTo>
                    <a:pt x="7" y="21"/>
                  </a:lnTo>
                  <a:lnTo>
                    <a:pt x="15" y="10"/>
                  </a:lnTo>
                  <a:lnTo>
                    <a:pt x="27" y="4"/>
                  </a:lnTo>
                  <a:lnTo>
                    <a:pt x="38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3" y="10"/>
                  </a:lnTo>
                  <a:lnTo>
                    <a:pt x="83" y="21"/>
                  </a:lnTo>
                  <a:lnTo>
                    <a:pt x="87" y="33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07" name="Freeform 567"/>
            <p:cNvSpPr>
              <a:spLocks/>
            </p:cNvSpPr>
            <p:nvPr/>
          </p:nvSpPr>
          <p:spPr bwMode="auto">
            <a:xfrm>
              <a:off x="4002" y="4626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79 h 91"/>
                <a:gd name="T8" fmla="*/ 64 w 89"/>
                <a:gd name="T9" fmla="*/ 87 h 91"/>
                <a:gd name="T10" fmla="*/ 50 w 89"/>
                <a:gd name="T11" fmla="*/ 91 h 91"/>
                <a:gd name="T12" fmla="*/ 38 w 89"/>
                <a:gd name="T13" fmla="*/ 91 h 91"/>
                <a:gd name="T14" fmla="*/ 25 w 89"/>
                <a:gd name="T15" fmla="*/ 87 h 91"/>
                <a:gd name="T16" fmla="*/ 15 w 89"/>
                <a:gd name="T17" fmla="*/ 79 h 91"/>
                <a:gd name="T18" fmla="*/ 7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2 h 91"/>
                <a:gd name="T26" fmla="*/ 7 w 89"/>
                <a:gd name="T27" fmla="*/ 21 h 91"/>
                <a:gd name="T28" fmla="*/ 15 w 89"/>
                <a:gd name="T29" fmla="*/ 12 h 91"/>
                <a:gd name="T30" fmla="*/ 25 w 89"/>
                <a:gd name="T31" fmla="*/ 4 h 91"/>
                <a:gd name="T32" fmla="*/ 38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3 w 89"/>
                <a:gd name="T39" fmla="*/ 12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0" y="91"/>
                  </a:lnTo>
                  <a:lnTo>
                    <a:pt x="38" y="91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08" name="Freeform 568"/>
            <p:cNvSpPr>
              <a:spLocks/>
            </p:cNvSpPr>
            <p:nvPr/>
          </p:nvSpPr>
          <p:spPr bwMode="auto">
            <a:xfrm>
              <a:off x="3623" y="4671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70 h 90"/>
                <a:gd name="T6" fmla="*/ 73 w 89"/>
                <a:gd name="T7" fmla="*/ 79 h 90"/>
                <a:gd name="T8" fmla="*/ 64 w 89"/>
                <a:gd name="T9" fmla="*/ 87 h 90"/>
                <a:gd name="T10" fmla="*/ 50 w 89"/>
                <a:gd name="T11" fmla="*/ 90 h 90"/>
                <a:gd name="T12" fmla="*/ 38 w 89"/>
                <a:gd name="T13" fmla="*/ 90 h 90"/>
                <a:gd name="T14" fmla="*/ 27 w 89"/>
                <a:gd name="T15" fmla="*/ 87 h 90"/>
                <a:gd name="T16" fmla="*/ 15 w 89"/>
                <a:gd name="T17" fmla="*/ 79 h 90"/>
                <a:gd name="T18" fmla="*/ 7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7 w 89"/>
                <a:gd name="T27" fmla="*/ 21 h 90"/>
                <a:gd name="T28" fmla="*/ 15 w 89"/>
                <a:gd name="T29" fmla="*/ 11 h 90"/>
                <a:gd name="T30" fmla="*/ 27 w 89"/>
                <a:gd name="T31" fmla="*/ 4 h 90"/>
                <a:gd name="T32" fmla="*/ 38 w 89"/>
                <a:gd name="T33" fmla="*/ 0 h 90"/>
                <a:gd name="T34" fmla="*/ 50 w 89"/>
                <a:gd name="T35" fmla="*/ 0 h 90"/>
                <a:gd name="T36" fmla="*/ 64 w 89"/>
                <a:gd name="T37" fmla="*/ 4 h 90"/>
                <a:gd name="T38" fmla="*/ 73 w 89"/>
                <a:gd name="T39" fmla="*/ 11 h 90"/>
                <a:gd name="T40" fmla="*/ 81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0" y="90"/>
                  </a:lnTo>
                  <a:lnTo>
                    <a:pt x="38" y="90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3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09" name="Freeform 569"/>
            <p:cNvSpPr>
              <a:spLocks/>
            </p:cNvSpPr>
            <p:nvPr/>
          </p:nvSpPr>
          <p:spPr bwMode="auto">
            <a:xfrm>
              <a:off x="3299" y="4544"/>
              <a:ext cx="0" cy="340"/>
            </a:xfrm>
            <a:custGeom>
              <a:avLst/>
              <a:gdLst>
                <a:gd name="T0" fmla="*/ 89 w 89"/>
                <a:gd name="T1" fmla="*/ 44 h 89"/>
                <a:gd name="T2" fmla="*/ 88 w 89"/>
                <a:gd name="T3" fmla="*/ 57 h 89"/>
                <a:gd name="T4" fmla="*/ 82 w 89"/>
                <a:gd name="T5" fmla="*/ 68 h 89"/>
                <a:gd name="T6" fmla="*/ 74 w 89"/>
                <a:gd name="T7" fmla="*/ 78 h 89"/>
                <a:gd name="T8" fmla="*/ 64 w 89"/>
                <a:gd name="T9" fmla="*/ 85 h 89"/>
                <a:gd name="T10" fmla="*/ 51 w 89"/>
                <a:gd name="T11" fmla="*/ 89 h 89"/>
                <a:gd name="T12" fmla="*/ 39 w 89"/>
                <a:gd name="T13" fmla="*/ 89 h 89"/>
                <a:gd name="T14" fmla="*/ 25 w 89"/>
                <a:gd name="T15" fmla="*/ 85 h 89"/>
                <a:gd name="T16" fmla="*/ 16 w 89"/>
                <a:gd name="T17" fmla="*/ 78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4 h 89"/>
                <a:gd name="T24" fmla="*/ 2 w 89"/>
                <a:gd name="T25" fmla="*/ 32 h 89"/>
                <a:gd name="T26" fmla="*/ 8 w 89"/>
                <a:gd name="T27" fmla="*/ 19 h 89"/>
                <a:gd name="T28" fmla="*/ 16 w 89"/>
                <a:gd name="T29" fmla="*/ 10 h 89"/>
                <a:gd name="T30" fmla="*/ 25 w 89"/>
                <a:gd name="T31" fmla="*/ 4 h 89"/>
                <a:gd name="T32" fmla="*/ 39 w 89"/>
                <a:gd name="T33" fmla="*/ 0 h 89"/>
                <a:gd name="T34" fmla="*/ 51 w 89"/>
                <a:gd name="T35" fmla="*/ 0 h 89"/>
                <a:gd name="T36" fmla="*/ 64 w 89"/>
                <a:gd name="T37" fmla="*/ 4 h 89"/>
                <a:gd name="T38" fmla="*/ 74 w 89"/>
                <a:gd name="T39" fmla="*/ 10 h 89"/>
                <a:gd name="T40" fmla="*/ 82 w 89"/>
                <a:gd name="T41" fmla="*/ 19 h 89"/>
                <a:gd name="T42" fmla="*/ 88 w 89"/>
                <a:gd name="T43" fmla="*/ 32 h 89"/>
                <a:gd name="T44" fmla="*/ 89 w 89"/>
                <a:gd name="T45" fmla="*/ 44 h 89"/>
                <a:gd name="T46" fmla="*/ 89 w 89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4"/>
                  </a:moveTo>
                  <a:lnTo>
                    <a:pt x="88" y="57"/>
                  </a:lnTo>
                  <a:lnTo>
                    <a:pt x="82" y="68"/>
                  </a:lnTo>
                  <a:lnTo>
                    <a:pt x="74" y="78"/>
                  </a:lnTo>
                  <a:lnTo>
                    <a:pt x="64" y="85"/>
                  </a:lnTo>
                  <a:lnTo>
                    <a:pt x="51" y="89"/>
                  </a:lnTo>
                  <a:lnTo>
                    <a:pt x="39" y="89"/>
                  </a:lnTo>
                  <a:lnTo>
                    <a:pt x="25" y="85"/>
                  </a:lnTo>
                  <a:lnTo>
                    <a:pt x="16" y="78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2"/>
                  </a:lnTo>
                  <a:lnTo>
                    <a:pt x="8" y="19"/>
                  </a:lnTo>
                  <a:lnTo>
                    <a:pt x="16" y="10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0"/>
                  </a:lnTo>
                  <a:lnTo>
                    <a:pt x="82" y="19"/>
                  </a:lnTo>
                  <a:lnTo>
                    <a:pt x="88" y="32"/>
                  </a:lnTo>
                  <a:lnTo>
                    <a:pt x="89" y="44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10" name="Freeform 570"/>
            <p:cNvSpPr>
              <a:spLocks/>
            </p:cNvSpPr>
            <p:nvPr/>
          </p:nvSpPr>
          <p:spPr bwMode="auto">
            <a:xfrm>
              <a:off x="3221" y="4678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4 w 89"/>
                <a:gd name="T5" fmla="*/ 70 h 90"/>
                <a:gd name="T6" fmla="*/ 74 w 89"/>
                <a:gd name="T7" fmla="*/ 79 h 90"/>
                <a:gd name="T8" fmla="*/ 64 w 89"/>
                <a:gd name="T9" fmla="*/ 87 h 90"/>
                <a:gd name="T10" fmla="*/ 51 w 89"/>
                <a:gd name="T11" fmla="*/ 90 h 90"/>
                <a:gd name="T12" fmla="*/ 39 w 89"/>
                <a:gd name="T13" fmla="*/ 90 h 90"/>
                <a:gd name="T14" fmla="*/ 27 w 89"/>
                <a:gd name="T15" fmla="*/ 87 h 90"/>
                <a:gd name="T16" fmla="*/ 16 w 89"/>
                <a:gd name="T17" fmla="*/ 79 h 90"/>
                <a:gd name="T18" fmla="*/ 8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1 h 90"/>
                <a:gd name="T28" fmla="*/ 16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1 w 89"/>
                <a:gd name="T35" fmla="*/ 0 h 90"/>
                <a:gd name="T36" fmla="*/ 64 w 89"/>
                <a:gd name="T37" fmla="*/ 4 h 90"/>
                <a:gd name="T38" fmla="*/ 74 w 89"/>
                <a:gd name="T39" fmla="*/ 11 h 90"/>
                <a:gd name="T40" fmla="*/ 82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4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1" y="90"/>
                  </a:lnTo>
                  <a:lnTo>
                    <a:pt x="39" y="90"/>
                  </a:lnTo>
                  <a:lnTo>
                    <a:pt x="27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11" name="Freeform 571"/>
            <p:cNvSpPr>
              <a:spLocks/>
            </p:cNvSpPr>
            <p:nvPr/>
          </p:nvSpPr>
          <p:spPr bwMode="auto">
            <a:xfrm>
              <a:off x="3833" y="4716"/>
              <a:ext cx="0" cy="340"/>
            </a:xfrm>
            <a:custGeom>
              <a:avLst/>
              <a:gdLst>
                <a:gd name="T0" fmla="*/ 88 w 88"/>
                <a:gd name="T1" fmla="*/ 46 h 91"/>
                <a:gd name="T2" fmla="*/ 86 w 88"/>
                <a:gd name="T3" fmla="*/ 59 h 91"/>
                <a:gd name="T4" fmla="*/ 82 w 88"/>
                <a:gd name="T5" fmla="*/ 70 h 91"/>
                <a:gd name="T6" fmla="*/ 72 w 88"/>
                <a:gd name="T7" fmla="*/ 79 h 91"/>
                <a:gd name="T8" fmla="*/ 62 w 88"/>
                <a:gd name="T9" fmla="*/ 87 h 91"/>
                <a:gd name="T10" fmla="*/ 51 w 88"/>
                <a:gd name="T11" fmla="*/ 91 h 91"/>
                <a:gd name="T12" fmla="*/ 37 w 88"/>
                <a:gd name="T13" fmla="*/ 91 h 91"/>
                <a:gd name="T14" fmla="*/ 26 w 88"/>
                <a:gd name="T15" fmla="*/ 87 h 91"/>
                <a:gd name="T16" fmla="*/ 14 w 88"/>
                <a:gd name="T17" fmla="*/ 79 h 91"/>
                <a:gd name="T18" fmla="*/ 6 w 88"/>
                <a:gd name="T19" fmla="*/ 70 h 91"/>
                <a:gd name="T20" fmla="*/ 0 w 88"/>
                <a:gd name="T21" fmla="*/ 59 h 91"/>
                <a:gd name="T22" fmla="*/ 0 w 88"/>
                <a:gd name="T23" fmla="*/ 46 h 91"/>
                <a:gd name="T24" fmla="*/ 0 w 88"/>
                <a:gd name="T25" fmla="*/ 32 h 91"/>
                <a:gd name="T26" fmla="*/ 6 w 88"/>
                <a:gd name="T27" fmla="*/ 21 h 91"/>
                <a:gd name="T28" fmla="*/ 14 w 88"/>
                <a:gd name="T29" fmla="*/ 12 h 91"/>
                <a:gd name="T30" fmla="*/ 26 w 88"/>
                <a:gd name="T31" fmla="*/ 4 h 91"/>
                <a:gd name="T32" fmla="*/ 37 w 88"/>
                <a:gd name="T33" fmla="*/ 0 h 91"/>
                <a:gd name="T34" fmla="*/ 51 w 88"/>
                <a:gd name="T35" fmla="*/ 0 h 91"/>
                <a:gd name="T36" fmla="*/ 62 w 88"/>
                <a:gd name="T37" fmla="*/ 4 h 91"/>
                <a:gd name="T38" fmla="*/ 72 w 88"/>
                <a:gd name="T39" fmla="*/ 12 h 91"/>
                <a:gd name="T40" fmla="*/ 82 w 88"/>
                <a:gd name="T41" fmla="*/ 21 h 91"/>
                <a:gd name="T42" fmla="*/ 86 w 88"/>
                <a:gd name="T43" fmla="*/ 32 h 91"/>
                <a:gd name="T44" fmla="*/ 88 w 88"/>
                <a:gd name="T45" fmla="*/ 46 h 91"/>
                <a:gd name="T46" fmla="*/ 88 w 88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8" h="91">
                  <a:moveTo>
                    <a:pt x="88" y="46"/>
                  </a:moveTo>
                  <a:lnTo>
                    <a:pt x="86" y="59"/>
                  </a:lnTo>
                  <a:lnTo>
                    <a:pt x="82" y="70"/>
                  </a:lnTo>
                  <a:lnTo>
                    <a:pt x="72" y="79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7" y="91"/>
                  </a:lnTo>
                  <a:lnTo>
                    <a:pt x="26" y="87"/>
                  </a:lnTo>
                  <a:lnTo>
                    <a:pt x="14" y="79"/>
                  </a:lnTo>
                  <a:lnTo>
                    <a:pt x="6" y="70"/>
                  </a:lnTo>
                  <a:lnTo>
                    <a:pt x="0" y="59"/>
                  </a:lnTo>
                  <a:lnTo>
                    <a:pt x="0" y="46"/>
                  </a:lnTo>
                  <a:lnTo>
                    <a:pt x="0" y="32"/>
                  </a:lnTo>
                  <a:lnTo>
                    <a:pt x="6" y="21"/>
                  </a:lnTo>
                  <a:lnTo>
                    <a:pt x="14" y="12"/>
                  </a:lnTo>
                  <a:lnTo>
                    <a:pt x="26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2" y="12"/>
                  </a:lnTo>
                  <a:lnTo>
                    <a:pt x="82" y="21"/>
                  </a:lnTo>
                  <a:lnTo>
                    <a:pt x="86" y="32"/>
                  </a:lnTo>
                  <a:lnTo>
                    <a:pt x="88" y="46"/>
                  </a:lnTo>
                  <a:lnTo>
                    <a:pt x="88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12" name="Freeform 572"/>
            <p:cNvSpPr>
              <a:spLocks/>
            </p:cNvSpPr>
            <p:nvPr/>
          </p:nvSpPr>
          <p:spPr bwMode="auto">
            <a:xfrm>
              <a:off x="4319" y="4671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70 h 90"/>
                <a:gd name="T6" fmla="*/ 73 w 89"/>
                <a:gd name="T7" fmla="*/ 79 h 90"/>
                <a:gd name="T8" fmla="*/ 64 w 89"/>
                <a:gd name="T9" fmla="*/ 87 h 90"/>
                <a:gd name="T10" fmla="*/ 50 w 89"/>
                <a:gd name="T11" fmla="*/ 90 h 90"/>
                <a:gd name="T12" fmla="*/ 38 w 89"/>
                <a:gd name="T13" fmla="*/ 90 h 90"/>
                <a:gd name="T14" fmla="*/ 27 w 89"/>
                <a:gd name="T15" fmla="*/ 87 h 90"/>
                <a:gd name="T16" fmla="*/ 15 w 89"/>
                <a:gd name="T17" fmla="*/ 79 h 90"/>
                <a:gd name="T18" fmla="*/ 7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7 w 89"/>
                <a:gd name="T27" fmla="*/ 21 h 90"/>
                <a:gd name="T28" fmla="*/ 15 w 89"/>
                <a:gd name="T29" fmla="*/ 11 h 90"/>
                <a:gd name="T30" fmla="*/ 27 w 89"/>
                <a:gd name="T31" fmla="*/ 4 h 90"/>
                <a:gd name="T32" fmla="*/ 38 w 89"/>
                <a:gd name="T33" fmla="*/ 0 h 90"/>
                <a:gd name="T34" fmla="*/ 50 w 89"/>
                <a:gd name="T35" fmla="*/ 0 h 90"/>
                <a:gd name="T36" fmla="*/ 64 w 89"/>
                <a:gd name="T37" fmla="*/ 4 h 90"/>
                <a:gd name="T38" fmla="*/ 73 w 89"/>
                <a:gd name="T39" fmla="*/ 11 h 90"/>
                <a:gd name="T40" fmla="*/ 81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0" y="90"/>
                  </a:lnTo>
                  <a:lnTo>
                    <a:pt x="38" y="90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3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13" name="Freeform 573"/>
            <p:cNvSpPr>
              <a:spLocks/>
            </p:cNvSpPr>
            <p:nvPr/>
          </p:nvSpPr>
          <p:spPr bwMode="auto">
            <a:xfrm>
              <a:off x="4582" y="4400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3 w 89"/>
                <a:gd name="T5" fmla="*/ 69 h 88"/>
                <a:gd name="T6" fmla="*/ 74 w 89"/>
                <a:gd name="T7" fmla="*/ 79 h 88"/>
                <a:gd name="T8" fmla="*/ 64 w 89"/>
                <a:gd name="T9" fmla="*/ 85 h 88"/>
                <a:gd name="T10" fmla="*/ 52 w 89"/>
                <a:gd name="T11" fmla="*/ 88 h 88"/>
                <a:gd name="T12" fmla="*/ 39 w 89"/>
                <a:gd name="T13" fmla="*/ 88 h 88"/>
                <a:gd name="T14" fmla="*/ 27 w 89"/>
                <a:gd name="T15" fmla="*/ 85 h 88"/>
                <a:gd name="T16" fmla="*/ 16 w 89"/>
                <a:gd name="T17" fmla="*/ 79 h 88"/>
                <a:gd name="T18" fmla="*/ 8 w 89"/>
                <a:gd name="T19" fmla="*/ 69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8 w 89"/>
                <a:gd name="T27" fmla="*/ 20 h 88"/>
                <a:gd name="T28" fmla="*/ 16 w 89"/>
                <a:gd name="T29" fmla="*/ 11 h 88"/>
                <a:gd name="T30" fmla="*/ 27 w 89"/>
                <a:gd name="T31" fmla="*/ 3 h 88"/>
                <a:gd name="T32" fmla="*/ 39 w 89"/>
                <a:gd name="T33" fmla="*/ 0 h 88"/>
                <a:gd name="T34" fmla="*/ 52 w 89"/>
                <a:gd name="T35" fmla="*/ 0 h 88"/>
                <a:gd name="T36" fmla="*/ 64 w 89"/>
                <a:gd name="T37" fmla="*/ 3 h 88"/>
                <a:gd name="T38" fmla="*/ 74 w 89"/>
                <a:gd name="T39" fmla="*/ 11 h 88"/>
                <a:gd name="T40" fmla="*/ 83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3" y="69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2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7" y="3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3"/>
                  </a:lnTo>
                  <a:lnTo>
                    <a:pt x="74" y="11"/>
                  </a:lnTo>
                  <a:lnTo>
                    <a:pt x="83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14" name="Freeform 574"/>
            <p:cNvSpPr>
              <a:spLocks/>
            </p:cNvSpPr>
            <p:nvPr/>
          </p:nvSpPr>
          <p:spPr bwMode="auto">
            <a:xfrm>
              <a:off x="4737" y="4400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2 w 89"/>
                <a:gd name="T5" fmla="*/ 69 h 88"/>
                <a:gd name="T6" fmla="*/ 74 w 89"/>
                <a:gd name="T7" fmla="*/ 79 h 88"/>
                <a:gd name="T8" fmla="*/ 62 w 89"/>
                <a:gd name="T9" fmla="*/ 85 h 88"/>
                <a:gd name="T10" fmla="*/ 51 w 89"/>
                <a:gd name="T11" fmla="*/ 88 h 88"/>
                <a:gd name="T12" fmla="*/ 39 w 89"/>
                <a:gd name="T13" fmla="*/ 88 h 88"/>
                <a:gd name="T14" fmla="*/ 25 w 89"/>
                <a:gd name="T15" fmla="*/ 85 h 88"/>
                <a:gd name="T16" fmla="*/ 16 w 89"/>
                <a:gd name="T17" fmla="*/ 79 h 88"/>
                <a:gd name="T18" fmla="*/ 8 w 89"/>
                <a:gd name="T19" fmla="*/ 69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8 w 89"/>
                <a:gd name="T27" fmla="*/ 20 h 88"/>
                <a:gd name="T28" fmla="*/ 16 w 89"/>
                <a:gd name="T29" fmla="*/ 11 h 88"/>
                <a:gd name="T30" fmla="*/ 25 w 89"/>
                <a:gd name="T31" fmla="*/ 3 h 88"/>
                <a:gd name="T32" fmla="*/ 39 w 89"/>
                <a:gd name="T33" fmla="*/ 0 h 88"/>
                <a:gd name="T34" fmla="*/ 51 w 89"/>
                <a:gd name="T35" fmla="*/ 0 h 88"/>
                <a:gd name="T36" fmla="*/ 62 w 89"/>
                <a:gd name="T37" fmla="*/ 3 h 88"/>
                <a:gd name="T38" fmla="*/ 74 w 89"/>
                <a:gd name="T39" fmla="*/ 11 h 88"/>
                <a:gd name="T40" fmla="*/ 82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2" y="69"/>
                  </a:lnTo>
                  <a:lnTo>
                    <a:pt x="74" y="79"/>
                  </a:lnTo>
                  <a:lnTo>
                    <a:pt x="62" y="85"/>
                  </a:lnTo>
                  <a:lnTo>
                    <a:pt x="51" y="88"/>
                  </a:lnTo>
                  <a:lnTo>
                    <a:pt x="39" y="88"/>
                  </a:lnTo>
                  <a:lnTo>
                    <a:pt x="25" y="85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5" y="3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2" y="3"/>
                  </a:lnTo>
                  <a:lnTo>
                    <a:pt x="74" y="11"/>
                  </a:lnTo>
                  <a:lnTo>
                    <a:pt x="82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15" name="Freeform 575"/>
            <p:cNvSpPr>
              <a:spLocks/>
            </p:cNvSpPr>
            <p:nvPr/>
          </p:nvSpPr>
          <p:spPr bwMode="auto">
            <a:xfrm>
              <a:off x="2641" y="3136"/>
              <a:ext cx="0" cy="340"/>
            </a:xfrm>
            <a:custGeom>
              <a:avLst/>
              <a:gdLst>
                <a:gd name="T0" fmla="*/ 89 w 89"/>
                <a:gd name="T1" fmla="*/ 45 h 89"/>
                <a:gd name="T2" fmla="*/ 87 w 89"/>
                <a:gd name="T3" fmla="*/ 57 h 89"/>
                <a:gd name="T4" fmla="*/ 81 w 89"/>
                <a:gd name="T5" fmla="*/ 68 h 89"/>
                <a:gd name="T6" fmla="*/ 74 w 89"/>
                <a:gd name="T7" fmla="*/ 79 h 89"/>
                <a:gd name="T8" fmla="*/ 62 w 89"/>
                <a:gd name="T9" fmla="*/ 85 h 89"/>
                <a:gd name="T10" fmla="*/ 50 w 89"/>
                <a:gd name="T11" fmla="*/ 89 h 89"/>
                <a:gd name="T12" fmla="*/ 39 w 89"/>
                <a:gd name="T13" fmla="*/ 89 h 89"/>
                <a:gd name="T14" fmla="*/ 25 w 89"/>
                <a:gd name="T15" fmla="*/ 85 h 89"/>
                <a:gd name="T16" fmla="*/ 15 w 89"/>
                <a:gd name="T17" fmla="*/ 79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5 h 89"/>
                <a:gd name="T24" fmla="*/ 2 w 89"/>
                <a:gd name="T25" fmla="*/ 32 h 89"/>
                <a:gd name="T26" fmla="*/ 8 w 89"/>
                <a:gd name="T27" fmla="*/ 21 h 89"/>
                <a:gd name="T28" fmla="*/ 15 w 89"/>
                <a:gd name="T29" fmla="*/ 10 h 89"/>
                <a:gd name="T30" fmla="*/ 25 w 89"/>
                <a:gd name="T31" fmla="*/ 4 h 89"/>
                <a:gd name="T32" fmla="*/ 39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4 w 89"/>
                <a:gd name="T39" fmla="*/ 10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4 h 89"/>
                <a:gd name="T46" fmla="*/ 89 w 89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5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4" y="79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9" y="89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4" y="10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4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16" name="Freeform 576"/>
            <p:cNvSpPr>
              <a:spLocks/>
            </p:cNvSpPr>
            <p:nvPr/>
          </p:nvSpPr>
          <p:spPr bwMode="auto">
            <a:xfrm>
              <a:off x="2865" y="3309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3 w 89"/>
                <a:gd name="T5" fmla="*/ 70 h 91"/>
                <a:gd name="T6" fmla="*/ 73 w 89"/>
                <a:gd name="T7" fmla="*/ 79 h 91"/>
                <a:gd name="T8" fmla="*/ 64 w 89"/>
                <a:gd name="T9" fmla="*/ 87 h 91"/>
                <a:gd name="T10" fmla="*/ 50 w 89"/>
                <a:gd name="T11" fmla="*/ 91 h 91"/>
                <a:gd name="T12" fmla="*/ 38 w 89"/>
                <a:gd name="T13" fmla="*/ 91 h 91"/>
                <a:gd name="T14" fmla="*/ 27 w 89"/>
                <a:gd name="T15" fmla="*/ 87 h 91"/>
                <a:gd name="T16" fmla="*/ 15 w 89"/>
                <a:gd name="T17" fmla="*/ 79 h 91"/>
                <a:gd name="T18" fmla="*/ 7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2 h 91"/>
                <a:gd name="T26" fmla="*/ 7 w 89"/>
                <a:gd name="T27" fmla="*/ 21 h 91"/>
                <a:gd name="T28" fmla="*/ 15 w 89"/>
                <a:gd name="T29" fmla="*/ 12 h 91"/>
                <a:gd name="T30" fmla="*/ 27 w 89"/>
                <a:gd name="T31" fmla="*/ 4 h 91"/>
                <a:gd name="T32" fmla="*/ 38 w 89"/>
                <a:gd name="T33" fmla="*/ 0 h 91"/>
                <a:gd name="T34" fmla="*/ 50 w 89"/>
                <a:gd name="T35" fmla="*/ 0 h 91"/>
                <a:gd name="T36" fmla="*/ 64 w 89"/>
                <a:gd name="T37" fmla="*/ 4 h 91"/>
                <a:gd name="T38" fmla="*/ 73 w 89"/>
                <a:gd name="T39" fmla="*/ 12 h 91"/>
                <a:gd name="T40" fmla="*/ 83 w 89"/>
                <a:gd name="T41" fmla="*/ 21 h 91"/>
                <a:gd name="T42" fmla="*/ 87 w 89"/>
                <a:gd name="T43" fmla="*/ 32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3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0" y="91"/>
                  </a:lnTo>
                  <a:lnTo>
                    <a:pt x="38" y="91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2"/>
                  </a:lnTo>
                  <a:lnTo>
                    <a:pt x="27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3" y="12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00CC00"/>
            </a:solidFill>
            <a:ln w="1588">
              <a:solidFill>
                <a:srgbClr val="00CC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17" name="Freeform 577"/>
            <p:cNvSpPr>
              <a:spLocks/>
            </p:cNvSpPr>
            <p:nvPr/>
          </p:nvSpPr>
          <p:spPr bwMode="auto">
            <a:xfrm>
              <a:off x="2711" y="3204"/>
              <a:ext cx="0" cy="340"/>
            </a:xfrm>
            <a:custGeom>
              <a:avLst/>
              <a:gdLst>
                <a:gd name="T0" fmla="*/ 90 w 90"/>
                <a:gd name="T1" fmla="*/ 43 h 89"/>
                <a:gd name="T2" fmla="*/ 88 w 90"/>
                <a:gd name="T3" fmla="*/ 57 h 89"/>
                <a:gd name="T4" fmla="*/ 82 w 90"/>
                <a:gd name="T5" fmla="*/ 68 h 89"/>
                <a:gd name="T6" fmla="*/ 74 w 90"/>
                <a:gd name="T7" fmla="*/ 77 h 89"/>
                <a:gd name="T8" fmla="*/ 62 w 90"/>
                <a:gd name="T9" fmla="*/ 85 h 89"/>
                <a:gd name="T10" fmla="*/ 51 w 90"/>
                <a:gd name="T11" fmla="*/ 89 h 89"/>
                <a:gd name="T12" fmla="*/ 37 w 90"/>
                <a:gd name="T13" fmla="*/ 89 h 89"/>
                <a:gd name="T14" fmla="*/ 26 w 90"/>
                <a:gd name="T15" fmla="*/ 85 h 89"/>
                <a:gd name="T16" fmla="*/ 16 w 90"/>
                <a:gd name="T17" fmla="*/ 77 h 89"/>
                <a:gd name="T18" fmla="*/ 6 w 90"/>
                <a:gd name="T19" fmla="*/ 68 h 89"/>
                <a:gd name="T20" fmla="*/ 2 w 90"/>
                <a:gd name="T21" fmla="*/ 57 h 89"/>
                <a:gd name="T22" fmla="*/ 0 w 90"/>
                <a:gd name="T23" fmla="*/ 43 h 89"/>
                <a:gd name="T24" fmla="*/ 2 w 90"/>
                <a:gd name="T25" fmla="*/ 32 h 89"/>
                <a:gd name="T26" fmla="*/ 6 w 90"/>
                <a:gd name="T27" fmla="*/ 19 h 89"/>
                <a:gd name="T28" fmla="*/ 16 w 90"/>
                <a:gd name="T29" fmla="*/ 9 h 89"/>
                <a:gd name="T30" fmla="*/ 26 w 90"/>
                <a:gd name="T31" fmla="*/ 4 h 89"/>
                <a:gd name="T32" fmla="*/ 37 w 90"/>
                <a:gd name="T33" fmla="*/ 0 h 89"/>
                <a:gd name="T34" fmla="*/ 51 w 90"/>
                <a:gd name="T35" fmla="*/ 0 h 89"/>
                <a:gd name="T36" fmla="*/ 62 w 90"/>
                <a:gd name="T37" fmla="*/ 4 h 89"/>
                <a:gd name="T38" fmla="*/ 74 w 90"/>
                <a:gd name="T39" fmla="*/ 9 h 89"/>
                <a:gd name="T40" fmla="*/ 82 w 90"/>
                <a:gd name="T41" fmla="*/ 19 h 89"/>
                <a:gd name="T42" fmla="*/ 88 w 90"/>
                <a:gd name="T43" fmla="*/ 32 h 89"/>
                <a:gd name="T44" fmla="*/ 90 w 90"/>
                <a:gd name="T45" fmla="*/ 43 h 89"/>
                <a:gd name="T46" fmla="*/ 90 w 90"/>
                <a:gd name="T47" fmla="*/ 43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9">
                  <a:moveTo>
                    <a:pt x="90" y="43"/>
                  </a:moveTo>
                  <a:lnTo>
                    <a:pt x="88" y="57"/>
                  </a:lnTo>
                  <a:lnTo>
                    <a:pt x="82" y="68"/>
                  </a:lnTo>
                  <a:lnTo>
                    <a:pt x="74" y="77"/>
                  </a:lnTo>
                  <a:lnTo>
                    <a:pt x="62" y="85"/>
                  </a:lnTo>
                  <a:lnTo>
                    <a:pt x="51" y="89"/>
                  </a:lnTo>
                  <a:lnTo>
                    <a:pt x="37" y="89"/>
                  </a:lnTo>
                  <a:lnTo>
                    <a:pt x="26" y="85"/>
                  </a:lnTo>
                  <a:lnTo>
                    <a:pt x="16" y="77"/>
                  </a:lnTo>
                  <a:lnTo>
                    <a:pt x="6" y="68"/>
                  </a:lnTo>
                  <a:lnTo>
                    <a:pt x="2" y="57"/>
                  </a:lnTo>
                  <a:lnTo>
                    <a:pt x="0" y="43"/>
                  </a:lnTo>
                  <a:lnTo>
                    <a:pt x="2" y="32"/>
                  </a:lnTo>
                  <a:lnTo>
                    <a:pt x="6" y="19"/>
                  </a:lnTo>
                  <a:lnTo>
                    <a:pt x="16" y="9"/>
                  </a:lnTo>
                  <a:lnTo>
                    <a:pt x="26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9"/>
                  </a:lnTo>
                  <a:lnTo>
                    <a:pt x="82" y="19"/>
                  </a:lnTo>
                  <a:lnTo>
                    <a:pt x="88" y="32"/>
                  </a:lnTo>
                  <a:lnTo>
                    <a:pt x="90" y="43"/>
                  </a:lnTo>
                  <a:lnTo>
                    <a:pt x="90" y="43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18" name="Freeform 578"/>
            <p:cNvSpPr>
              <a:spLocks/>
            </p:cNvSpPr>
            <p:nvPr/>
          </p:nvSpPr>
          <p:spPr bwMode="auto">
            <a:xfrm>
              <a:off x="2564" y="4461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1 w 89"/>
                <a:gd name="T5" fmla="*/ 70 h 89"/>
                <a:gd name="T6" fmla="*/ 73 w 89"/>
                <a:gd name="T7" fmla="*/ 80 h 89"/>
                <a:gd name="T8" fmla="*/ 64 w 89"/>
                <a:gd name="T9" fmla="*/ 85 h 89"/>
                <a:gd name="T10" fmla="*/ 50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5 w 89"/>
                <a:gd name="T17" fmla="*/ 80 h 89"/>
                <a:gd name="T18" fmla="*/ 8 w 89"/>
                <a:gd name="T19" fmla="*/ 70 h 89"/>
                <a:gd name="T20" fmla="*/ 2 w 89"/>
                <a:gd name="T21" fmla="*/ 57 h 89"/>
                <a:gd name="T22" fmla="*/ 0 w 89"/>
                <a:gd name="T23" fmla="*/ 46 h 89"/>
                <a:gd name="T24" fmla="*/ 2 w 89"/>
                <a:gd name="T25" fmla="*/ 32 h 89"/>
                <a:gd name="T26" fmla="*/ 8 w 89"/>
                <a:gd name="T27" fmla="*/ 21 h 89"/>
                <a:gd name="T28" fmla="*/ 15 w 89"/>
                <a:gd name="T29" fmla="*/ 10 h 89"/>
                <a:gd name="T30" fmla="*/ 27 w 89"/>
                <a:gd name="T31" fmla="*/ 4 h 89"/>
                <a:gd name="T32" fmla="*/ 39 w 89"/>
                <a:gd name="T33" fmla="*/ 0 h 89"/>
                <a:gd name="T34" fmla="*/ 50 w 89"/>
                <a:gd name="T35" fmla="*/ 0 h 89"/>
                <a:gd name="T36" fmla="*/ 64 w 89"/>
                <a:gd name="T37" fmla="*/ 4 h 89"/>
                <a:gd name="T38" fmla="*/ 73 w 89"/>
                <a:gd name="T39" fmla="*/ 10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4" y="85"/>
                  </a:lnTo>
                  <a:lnTo>
                    <a:pt x="50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5" y="80"/>
                  </a:lnTo>
                  <a:lnTo>
                    <a:pt x="8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0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3" y="10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19" name="Freeform 579"/>
            <p:cNvSpPr>
              <a:spLocks/>
            </p:cNvSpPr>
            <p:nvPr/>
          </p:nvSpPr>
          <p:spPr bwMode="auto">
            <a:xfrm>
              <a:off x="2773" y="4468"/>
              <a:ext cx="0" cy="340"/>
            </a:xfrm>
            <a:custGeom>
              <a:avLst/>
              <a:gdLst>
                <a:gd name="T0" fmla="*/ 87 w 87"/>
                <a:gd name="T1" fmla="*/ 46 h 89"/>
                <a:gd name="T2" fmla="*/ 85 w 87"/>
                <a:gd name="T3" fmla="*/ 57 h 89"/>
                <a:gd name="T4" fmla="*/ 81 w 87"/>
                <a:gd name="T5" fmla="*/ 70 h 89"/>
                <a:gd name="T6" fmla="*/ 73 w 87"/>
                <a:gd name="T7" fmla="*/ 80 h 89"/>
                <a:gd name="T8" fmla="*/ 62 w 87"/>
                <a:gd name="T9" fmla="*/ 85 h 89"/>
                <a:gd name="T10" fmla="*/ 50 w 87"/>
                <a:gd name="T11" fmla="*/ 89 h 89"/>
                <a:gd name="T12" fmla="*/ 36 w 87"/>
                <a:gd name="T13" fmla="*/ 89 h 89"/>
                <a:gd name="T14" fmla="*/ 25 w 87"/>
                <a:gd name="T15" fmla="*/ 85 h 89"/>
                <a:gd name="T16" fmla="*/ 13 w 87"/>
                <a:gd name="T17" fmla="*/ 80 h 89"/>
                <a:gd name="T18" fmla="*/ 5 w 87"/>
                <a:gd name="T19" fmla="*/ 70 h 89"/>
                <a:gd name="T20" fmla="*/ 0 w 87"/>
                <a:gd name="T21" fmla="*/ 57 h 89"/>
                <a:gd name="T22" fmla="*/ 0 w 87"/>
                <a:gd name="T23" fmla="*/ 46 h 89"/>
                <a:gd name="T24" fmla="*/ 0 w 87"/>
                <a:gd name="T25" fmla="*/ 32 h 89"/>
                <a:gd name="T26" fmla="*/ 5 w 87"/>
                <a:gd name="T27" fmla="*/ 21 h 89"/>
                <a:gd name="T28" fmla="*/ 13 w 87"/>
                <a:gd name="T29" fmla="*/ 10 h 89"/>
                <a:gd name="T30" fmla="*/ 25 w 87"/>
                <a:gd name="T31" fmla="*/ 4 h 89"/>
                <a:gd name="T32" fmla="*/ 36 w 87"/>
                <a:gd name="T33" fmla="*/ 0 h 89"/>
                <a:gd name="T34" fmla="*/ 50 w 87"/>
                <a:gd name="T35" fmla="*/ 0 h 89"/>
                <a:gd name="T36" fmla="*/ 62 w 87"/>
                <a:gd name="T37" fmla="*/ 4 h 89"/>
                <a:gd name="T38" fmla="*/ 73 w 87"/>
                <a:gd name="T39" fmla="*/ 10 h 89"/>
                <a:gd name="T40" fmla="*/ 81 w 87"/>
                <a:gd name="T41" fmla="*/ 21 h 89"/>
                <a:gd name="T42" fmla="*/ 85 w 87"/>
                <a:gd name="T43" fmla="*/ 32 h 89"/>
                <a:gd name="T44" fmla="*/ 87 w 87"/>
                <a:gd name="T45" fmla="*/ 46 h 89"/>
                <a:gd name="T46" fmla="*/ 87 w 87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89">
                  <a:moveTo>
                    <a:pt x="87" y="46"/>
                  </a:moveTo>
                  <a:lnTo>
                    <a:pt x="85" y="57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6" y="89"/>
                  </a:lnTo>
                  <a:lnTo>
                    <a:pt x="25" y="85"/>
                  </a:lnTo>
                  <a:lnTo>
                    <a:pt x="13" y="80"/>
                  </a:lnTo>
                  <a:lnTo>
                    <a:pt x="5" y="70"/>
                  </a:lnTo>
                  <a:lnTo>
                    <a:pt x="0" y="57"/>
                  </a:lnTo>
                  <a:lnTo>
                    <a:pt x="0" y="46"/>
                  </a:lnTo>
                  <a:lnTo>
                    <a:pt x="0" y="32"/>
                  </a:lnTo>
                  <a:lnTo>
                    <a:pt x="5" y="21"/>
                  </a:lnTo>
                  <a:lnTo>
                    <a:pt x="13" y="10"/>
                  </a:lnTo>
                  <a:lnTo>
                    <a:pt x="25" y="4"/>
                  </a:lnTo>
                  <a:lnTo>
                    <a:pt x="36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0"/>
                  </a:lnTo>
                  <a:lnTo>
                    <a:pt x="81" y="21"/>
                  </a:lnTo>
                  <a:lnTo>
                    <a:pt x="85" y="32"/>
                  </a:lnTo>
                  <a:lnTo>
                    <a:pt x="87" y="46"/>
                  </a:lnTo>
                  <a:lnTo>
                    <a:pt x="87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20" name="Freeform 580"/>
            <p:cNvSpPr>
              <a:spLocks/>
            </p:cNvSpPr>
            <p:nvPr/>
          </p:nvSpPr>
          <p:spPr bwMode="auto">
            <a:xfrm>
              <a:off x="2502" y="4378"/>
              <a:ext cx="0" cy="340"/>
            </a:xfrm>
            <a:custGeom>
              <a:avLst/>
              <a:gdLst>
                <a:gd name="T0" fmla="*/ 89 w 89"/>
                <a:gd name="T1" fmla="*/ 46 h 89"/>
                <a:gd name="T2" fmla="*/ 87 w 89"/>
                <a:gd name="T3" fmla="*/ 57 h 89"/>
                <a:gd name="T4" fmla="*/ 83 w 89"/>
                <a:gd name="T5" fmla="*/ 70 h 89"/>
                <a:gd name="T6" fmla="*/ 73 w 89"/>
                <a:gd name="T7" fmla="*/ 80 h 89"/>
                <a:gd name="T8" fmla="*/ 64 w 89"/>
                <a:gd name="T9" fmla="*/ 87 h 89"/>
                <a:gd name="T10" fmla="*/ 52 w 89"/>
                <a:gd name="T11" fmla="*/ 89 h 89"/>
                <a:gd name="T12" fmla="*/ 38 w 89"/>
                <a:gd name="T13" fmla="*/ 89 h 89"/>
                <a:gd name="T14" fmla="*/ 27 w 89"/>
                <a:gd name="T15" fmla="*/ 87 h 89"/>
                <a:gd name="T16" fmla="*/ 15 w 89"/>
                <a:gd name="T17" fmla="*/ 80 h 89"/>
                <a:gd name="T18" fmla="*/ 7 w 89"/>
                <a:gd name="T19" fmla="*/ 70 h 89"/>
                <a:gd name="T20" fmla="*/ 2 w 89"/>
                <a:gd name="T21" fmla="*/ 59 h 89"/>
                <a:gd name="T22" fmla="*/ 0 w 89"/>
                <a:gd name="T23" fmla="*/ 46 h 89"/>
                <a:gd name="T24" fmla="*/ 2 w 89"/>
                <a:gd name="T25" fmla="*/ 32 h 89"/>
                <a:gd name="T26" fmla="*/ 7 w 89"/>
                <a:gd name="T27" fmla="*/ 21 h 89"/>
                <a:gd name="T28" fmla="*/ 15 w 89"/>
                <a:gd name="T29" fmla="*/ 12 h 89"/>
                <a:gd name="T30" fmla="*/ 27 w 89"/>
                <a:gd name="T31" fmla="*/ 4 h 89"/>
                <a:gd name="T32" fmla="*/ 38 w 89"/>
                <a:gd name="T33" fmla="*/ 0 h 89"/>
                <a:gd name="T34" fmla="*/ 52 w 89"/>
                <a:gd name="T35" fmla="*/ 0 h 89"/>
                <a:gd name="T36" fmla="*/ 64 w 89"/>
                <a:gd name="T37" fmla="*/ 4 h 89"/>
                <a:gd name="T38" fmla="*/ 73 w 89"/>
                <a:gd name="T39" fmla="*/ 12 h 89"/>
                <a:gd name="T40" fmla="*/ 83 w 89"/>
                <a:gd name="T41" fmla="*/ 21 h 89"/>
                <a:gd name="T42" fmla="*/ 87 w 89"/>
                <a:gd name="T43" fmla="*/ 32 h 89"/>
                <a:gd name="T44" fmla="*/ 89 w 89"/>
                <a:gd name="T45" fmla="*/ 46 h 89"/>
                <a:gd name="T46" fmla="*/ 89 w 89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6"/>
                  </a:moveTo>
                  <a:lnTo>
                    <a:pt x="87" y="57"/>
                  </a:lnTo>
                  <a:lnTo>
                    <a:pt x="83" y="70"/>
                  </a:lnTo>
                  <a:lnTo>
                    <a:pt x="73" y="80"/>
                  </a:lnTo>
                  <a:lnTo>
                    <a:pt x="64" y="87"/>
                  </a:lnTo>
                  <a:lnTo>
                    <a:pt x="52" y="89"/>
                  </a:lnTo>
                  <a:lnTo>
                    <a:pt x="38" y="89"/>
                  </a:lnTo>
                  <a:lnTo>
                    <a:pt x="27" y="87"/>
                  </a:lnTo>
                  <a:lnTo>
                    <a:pt x="15" y="80"/>
                  </a:lnTo>
                  <a:lnTo>
                    <a:pt x="7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2"/>
                  </a:lnTo>
                  <a:lnTo>
                    <a:pt x="27" y="4"/>
                  </a:lnTo>
                  <a:lnTo>
                    <a:pt x="38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3" y="12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333399"/>
            </a:solidFill>
            <a:ln w="1588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21" name="Rectangle 581"/>
            <p:cNvSpPr>
              <a:spLocks noChangeArrowheads="1"/>
            </p:cNvSpPr>
            <p:nvPr/>
          </p:nvSpPr>
          <p:spPr bwMode="auto">
            <a:xfrm>
              <a:off x="1217" y="2987"/>
              <a:ext cx="240" cy="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27063"/>
              <a:r>
                <a:rPr lang="it-IT" sz="2700" b="1">
                  <a:solidFill>
                    <a:srgbClr val="FF0000"/>
                  </a:solidFill>
                  <a:latin typeface="Arial" charset="0"/>
                </a:rPr>
                <a:t>H</a:t>
              </a:r>
              <a:endParaRPr lang="it-IT" sz="1700"/>
            </a:p>
          </p:txBody>
        </p:sp>
        <p:sp>
          <p:nvSpPr>
            <p:cNvPr id="10822" name="Rectangle 582"/>
            <p:cNvSpPr>
              <a:spLocks noChangeArrowheads="1"/>
            </p:cNvSpPr>
            <p:nvPr/>
          </p:nvSpPr>
          <p:spPr bwMode="auto">
            <a:xfrm>
              <a:off x="1438" y="3125"/>
              <a:ext cx="8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27063"/>
              <a:r>
                <a:rPr lang="it-IT" sz="1300" b="1">
                  <a:solidFill>
                    <a:srgbClr val="FF0000"/>
                  </a:solidFill>
                  <a:latin typeface="Arial" charset="0"/>
                </a:rPr>
                <a:t>2</a:t>
              </a:r>
              <a:endParaRPr lang="it-IT" sz="1700"/>
            </a:p>
          </p:txBody>
        </p:sp>
        <p:sp>
          <p:nvSpPr>
            <p:cNvPr id="10823" name="Freeform 583"/>
            <p:cNvSpPr>
              <a:spLocks/>
            </p:cNvSpPr>
            <p:nvPr/>
          </p:nvSpPr>
          <p:spPr bwMode="auto">
            <a:xfrm>
              <a:off x="1172" y="2932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70 h 90"/>
                <a:gd name="T6" fmla="*/ 74 w 89"/>
                <a:gd name="T7" fmla="*/ 79 h 90"/>
                <a:gd name="T8" fmla="*/ 64 w 89"/>
                <a:gd name="T9" fmla="*/ 87 h 90"/>
                <a:gd name="T10" fmla="*/ 50 w 89"/>
                <a:gd name="T11" fmla="*/ 90 h 90"/>
                <a:gd name="T12" fmla="*/ 39 w 89"/>
                <a:gd name="T13" fmla="*/ 90 h 90"/>
                <a:gd name="T14" fmla="*/ 27 w 89"/>
                <a:gd name="T15" fmla="*/ 87 h 90"/>
                <a:gd name="T16" fmla="*/ 15 w 89"/>
                <a:gd name="T17" fmla="*/ 79 h 90"/>
                <a:gd name="T18" fmla="*/ 8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1 h 90"/>
                <a:gd name="T28" fmla="*/ 15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0 w 89"/>
                <a:gd name="T35" fmla="*/ 0 h 90"/>
                <a:gd name="T36" fmla="*/ 64 w 89"/>
                <a:gd name="T37" fmla="*/ 4 h 90"/>
                <a:gd name="T38" fmla="*/ 74 w 89"/>
                <a:gd name="T39" fmla="*/ 11 h 90"/>
                <a:gd name="T40" fmla="*/ 81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0" y="90"/>
                  </a:lnTo>
                  <a:lnTo>
                    <a:pt x="39" y="90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24" name="Freeform 584"/>
            <p:cNvSpPr>
              <a:spLocks/>
            </p:cNvSpPr>
            <p:nvPr/>
          </p:nvSpPr>
          <p:spPr bwMode="auto">
            <a:xfrm>
              <a:off x="1404" y="2932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4 w 89"/>
                <a:gd name="T5" fmla="*/ 70 h 90"/>
                <a:gd name="T6" fmla="*/ 74 w 89"/>
                <a:gd name="T7" fmla="*/ 79 h 90"/>
                <a:gd name="T8" fmla="*/ 64 w 89"/>
                <a:gd name="T9" fmla="*/ 87 h 90"/>
                <a:gd name="T10" fmla="*/ 53 w 89"/>
                <a:gd name="T11" fmla="*/ 90 h 90"/>
                <a:gd name="T12" fmla="*/ 39 w 89"/>
                <a:gd name="T13" fmla="*/ 90 h 90"/>
                <a:gd name="T14" fmla="*/ 27 w 89"/>
                <a:gd name="T15" fmla="*/ 87 h 90"/>
                <a:gd name="T16" fmla="*/ 16 w 89"/>
                <a:gd name="T17" fmla="*/ 79 h 90"/>
                <a:gd name="T18" fmla="*/ 8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1 h 90"/>
                <a:gd name="T28" fmla="*/ 16 w 89"/>
                <a:gd name="T29" fmla="*/ 11 h 90"/>
                <a:gd name="T30" fmla="*/ 27 w 89"/>
                <a:gd name="T31" fmla="*/ 4 h 90"/>
                <a:gd name="T32" fmla="*/ 39 w 89"/>
                <a:gd name="T33" fmla="*/ 0 h 90"/>
                <a:gd name="T34" fmla="*/ 53 w 89"/>
                <a:gd name="T35" fmla="*/ 0 h 90"/>
                <a:gd name="T36" fmla="*/ 64 w 89"/>
                <a:gd name="T37" fmla="*/ 4 h 90"/>
                <a:gd name="T38" fmla="*/ 74 w 89"/>
                <a:gd name="T39" fmla="*/ 11 h 90"/>
                <a:gd name="T40" fmla="*/ 84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4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3" y="90"/>
                  </a:lnTo>
                  <a:lnTo>
                    <a:pt x="39" y="90"/>
                  </a:lnTo>
                  <a:lnTo>
                    <a:pt x="27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4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25" name="Freeform 585"/>
            <p:cNvSpPr>
              <a:spLocks/>
            </p:cNvSpPr>
            <p:nvPr/>
          </p:nvSpPr>
          <p:spPr bwMode="auto">
            <a:xfrm>
              <a:off x="1249" y="2985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1 w 89"/>
                <a:gd name="T5" fmla="*/ 69 h 90"/>
                <a:gd name="T6" fmla="*/ 74 w 89"/>
                <a:gd name="T7" fmla="*/ 79 h 90"/>
                <a:gd name="T8" fmla="*/ 62 w 89"/>
                <a:gd name="T9" fmla="*/ 86 h 90"/>
                <a:gd name="T10" fmla="*/ 50 w 89"/>
                <a:gd name="T11" fmla="*/ 90 h 90"/>
                <a:gd name="T12" fmla="*/ 39 w 89"/>
                <a:gd name="T13" fmla="*/ 90 h 90"/>
                <a:gd name="T14" fmla="*/ 25 w 89"/>
                <a:gd name="T15" fmla="*/ 86 h 90"/>
                <a:gd name="T16" fmla="*/ 16 w 89"/>
                <a:gd name="T17" fmla="*/ 79 h 90"/>
                <a:gd name="T18" fmla="*/ 8 w 89"/>
                <a:gd name="T19" fmla="*/ 69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8 w 89"/>
                <a:gd name="T27" fmla="*/ 20 h 90"/>
                <a:gd name="T28" fmla="*/ 16 w 89"/>
                <a:gd name="T29" fmla="*/ 11 h 90"/>
                <a:gd name="T30" fmla="*/ 25 w 89"/>
                <a:gd name="T31" fmla="*/ 3 h 90"/>
                <a:gd name="T32" fmla="*/ 39 w 89"/>
                <a:gd name="T33" fmla="*/ 0 h 90"/>
                <a:gd name="T34" fmla="*/ 50 w 89"/>
                <a:gd name="T35" fmla="*/ 0 h 90"/>
                <a:gd name="T36" fmla="*/ 62 w 89"/>
                <a:gd name="T37" fmla="*/ 3 h 90"/>
                <a:gd name="T38" fmla="*/ 74 w 89"/>
                <a:gd name="T39" fmla="*/ 11 h 90"/>
                <a:gd name="T40" fmla="*/ 81 w 89"/>
                <a:gd name="T41" fmla="*/ 20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1" y="69"/>
                  </a:lnTo>
                  <a:lnTo>
                    <a:pt x="74" y="79"/>
                  </a:lnTo>
                  <a:lnTo>
                    <a:pt x="62" y="86"/>
                  </a:lnTo>
                  <a:lnTo>
                    <a:pt x="50" y="90"/>
                  </a:lnTo>
                  <a:lnTo>
                    <a:pt x="39" y="90"/>
                  </a:lnTo>
                  <a:lnTo>
                    <a:pt x="25" y="86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5" y="3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2" y="3"/>
                  </a:lnTo>
                  <a:lnTo>
                    <a:pt x="74" y="11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26" name="Freeform 586"/>
            <p:cNvSpPr>
              <a:spLocks/>
            </p:cNvSpPr>
            <p:nvPr/>
          </p:nvSpPr>
          <p:spPr bwMode="auto">
            <a:xfrm>
              <a:off x="1102" y="3068"/>
              <a:ext cx="0" cy="340"/>
            </a:xfrm>
            <a:custGeom>
              <a:avLst/>
              <a:gdLst>
                <a:gd name="T0" fmla="*/ 90 w 90"/>
                <a:gd name="T1" fmla="*/ 46 h 89"/>
                <a:gd name="T2" fmla="*/ 88 w 90"/>
                <a:gd name="T3" fmla="*/ 57 h 89"/>
                <a:gd name="T4" fmla="*/ 84 w 90"/>
                <a:gd name="T5" fmla="*/ 70 h 89"/>
                <a:gd name="T6" fmla="*/ 74 w 90"/>
                <a:gd name="T7" fmla="*/ 80 h 89"/>
                <a:gd name="T8" fmla="*/ 64 w 90"/>
                <a:gd name="T9" fmla="*/ 85 h 89"/>
                <a:gd name="T10" fmla="*/ 53 w 90"/>
                <a:gd name="T11" fmla="*/ 89 h 89"/>
                <a:gd name="T12" fmla="*/ 39 w 90"/>
                <a:gd name="T13" fmla="*/ 89 h 89"/>
                <a:gd name="T14" fmla="*/ 27 w 90"/>
                <a:gd name="T15" fmla="*/ 85 h 89"/>
                <a:gd name="T16" fmla="*/ 16 w 90"/>
                <a:gd name="T17" fmla="*/ 80 h 89"/>
                <a:gd name="T18" fmla="*/ 8 w 90"/>
                <a:gd name="T19" fmla="*/ 70 h 89"/>
                <a:gd name="T20" fmla="*/ 2 w 90"/>
                <a:gd name="T21" fmla="*/ 57 h 89"/>
                <a:gd name="T22" fmla="*/ 0 w 90"/>
                <a:gd name="T23" fmla="*/ 46 h 89"/>
                <a:gd name="T24" fmla="*/ 2 w 90"/>
                <a:gd name="T25" fmla="*/ 33 h 89"/>
                <a:gd name="T26" fmla="*/ 8 w 90"/>
                <a:gd name="T27" fmla="*/ 21 h 89"/>
                <a:gd name="T28" fmla="*/ 16 w 90"/>
                <a:gd name="T29" fmla="*/ 12 h 89"/>
                <a:gd name="T30" fmla="*/ 27 w 90"/>
                <a:gd name="T31" fmla="*/ 4 h 89"/>
                <a:gd name="T32" fmla="*/ 39 w 90"/>
                <a:gd name="T33" fmla="*/ 0 h 89"/>
                <a:gd name="T34" fmla="*/ 53 w 90"/>
                <a:gd name="T35" fmla="*/ 0 h 89"/>
                <a:gd name="T36" fmla="*/ 64 w 90"/>
                <a:gd name="T37" fmla="*/ 4 h 89"/>
                <a:gd name="T38" fmla="*/ 74 w 90"/>
                <a:gd name="T39" fmla="*/ 12 h 89"/>
                <a:gd name="T40" fmla="*/ 84 w 90"/>
                <a:gd name="T41" fmla="*/ 21 h 89"/>
                <a:gd name="T42" fmla="*/ 88 w 90"/>
                <a:gd name="T43" fmla="*/ 33 h 89"/>
                <a:gd name="T44" fmla="*/ 90 w 90"/>
                <a:gd name="T45" fmla="*/ 46 h 89"/>
                <a:gd name="T46" fmla="*/ 90 w 90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9">
                  <a:moveTo>
                    <a:pt x="90" y="46"/>
                  </a:moveTo>
                  <a:lnTo>
                    <a:pt x="88" y="57"/>
                  </a:lnTo>
                  <a:lnTo>
                    <a:pt x="84" y="70"/>
                  </a:lnTo>
                  <a:lnTo>
                    <a:pt x="74" y="80"/>
                  </a:lnTo>
                  <a:lnTo>
                    <a:pt x="64" y="85"/>
                  </a:lnTo>
                  <a:lnTo>
                    <a:pt x="53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6" y="80"/>
                  </a:lnTo>
                  <a:lnTo>
                    <a:pt x="8" y="70"/>
                  </a:lnTo>
                  <a:lnTo>
                    <a:pt x="2" y="57"/>
                  </a:lnTo>
                  <a:lnTo>
                    <a:pt x="0" y="46"/>
                  </a:lnTo>
                  <a:lnTo>
                    <a:pt x="2" y="33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2"/>
                  </a:lnTo>
                  <a:lnTo>
                    <a:pt x="84" y="21"/>
                  </a:lnTo>
                  <a:lnTo>
                    <a:pt x="88" y="33"/>
                  </a:lnTo>
                  <a:lnTo>
                    <a:pt x="90" y="46"/>
                  </a:lnTo>
                  <a:lnTo>
                    <a:pt x="90" y="46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27" name="Freeform 587"/>
            <p:cNvSpPr>
              <a:spLocks/>
            </p:cNvSpPr>
            <p:nvPr/>
          </p:nvSpPr>
          <p:spPr bwMode="auto">
            <a:xfrm>
              <a:off x="1063" y="2940"/>
              <a:ext cx="0" cy="340"/>
            </a:xfrm>
            <a:custGeom>
              <a:avLst/>
              <a:gdLst>
                <a:gd name="T0" fmla="*/ 89 w 89"/>
                <a:gd name="T1" fmla="*/ 45 h 91"/>
                <a:gd name="T2" fmla="*/ 87 w 89"/>
                <a:gd name="T3" fmla="*/ 59 h 91"/>
                <a:gd name="T4" fmla="*/ 83 w 89"/>
                <a:gd name="T5" fmla="*/ 70 h 91"/>
                <a:gd name="T6" fmla="*/ 73 w 89"/>
                <a:gd name="T7" fmla="*/ 79 h 91"/>
                <a:gd name="T8" fmla="*/ 64 w 89"/>
                <a:gd name="T9" fmla="*/ 87 h 91"/>
                <a:gd name="T10" fmla="*/ 52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5 w 89"/>
                <a:gd name="T17" fmla="*/ 79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5 h 91"/>
                <a:gd name="T24" fmla="*/ 2 w 89"/>
                <a:gd name="T25" fmla="*/ 32 h 91"/>
                <a:gd name="T26" fmla="*/ 8 w 89"/>
                <a:gd name="T27" fmla="*/ 21 h 91"/>
                <a:gd name="T28" fmla="*/ 15 w 89"/>
                <a:gd name="T29" fmla="*/ 11 h 91"/>
                <a:gd name="T30" fmla="*/ 27 w 89"/>
                <a:gd name="T31" fmla="*/ 4 h 91"/>
                <a:gd name="T32" fmla="*/ 39 w 89"/>
                <a:gd name="T33" fmla="*/ 0 h 91"/>
                <a:gd name="T34" fmla="*/ 52 w 89"/>
                <a:gd name="T35" fmla="*/ 0 h 91"/>
                <a:gd name="T36" fmla="*/ 64 w 89"/>
                <a:gd name="T37" fmla="*/ 4 h 91"/>
                <a:gd name="T38" fmla="*/ 73 w 89"/>
                <a:gd name="T39" fmla="*/ 11 h 91"/>
                <a:gd name="T40" fmla="*/ 83 w 89"/>
                <a:gd name="T41" fmla="*/ 21 h 91"/>
                <a:gd name="T42" fmla="*/ 87 w 89"/>
                <a:gd name="T43" fmla="*/ 32 h 91"/>
                <a:gd name="T44" fmla="*/ 89 w 89"/>
                <a:gd name="T45" fmla="*/ 45 h 91"/>
                <a:gd name="T46" fmla="*/ 89 w 89"/>
                <a:gd name="T47" fmla="*/ 4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5"/>
                  </a:moveTo>
                  <a:lnTo>
                    <a:pt x="87" y="59"/>
                  </a:lnTo>
                  <a:lnTo>
                    <a:pt x="83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2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3" y="11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28" name="Freeform 588"/>
            <p:cNvSpPr>
              <a:spLocks/>
            </p:cNvSpPr>
            <p:nvPr/>
          </p:nvSpPr>
          <p:spPr bwMode="auto">
            <a:xfrm>
              <a:off x="1543" y="2910"/>
              <a:ext cx="0" cy="340"/>
            </a:xfrm>
            <a:custGeom>
              <a:avLst/>
              <a:gdLst>
                <a:gd name="T0" fmla="*/ 90 w 90"/>
                <a:gd name="T1" fmla="*/ 45 h 90"/>
                <a:gd name="T2" fmla="*/ 88 w 90"/>
                <a:gd name="T3" fmla="*/ 58 h 90"/>
                <a:gd name="T4" fmla="*/ 82 w 90"/>
                <a:gd name="T5" fmla="*/ 69 h 90"/>
                <a:gd name="T6" fmla="*/ 74 w 90"/>
                <a:gd name="T7" fmla="*/ 79 h 90"/>
                <a:gd name="T8" fmla="*/ 64 w 90"/>
                <a:gd name="T9" fmla="*/ 86 h 90"/>
                <a:gd name="T10" fmla="*/ 51 w 90"/>
                <a:gd name="T11" fmla="*/ 90 h 90"/>
                <a:gd name="T12" fmla="*/ 39 w 90"/>
                <a:gd name="T13" fmla="*/ 90 h 90"/>
                <a:gd name="T14" fmla="*/ 26 w 90"/>
                <a:gd name="T15" fmla="*/ 86 h 90"/>
                <a:gd name="T16" fmla="*/ 16 w 90"/>
                <a:gd name="T17" fmla="*/ 79 h 90"/>
                <a:gd name="T18" fmla="*/ 8 w 90"/>
                <a:gd name="T19" fmla="*/ 69 h 90"/>
                <a:gd name="T20" fmla="*/ 2 w 90"/>
                <a:gd name="T21" fmla="*/ 58 h 90"/>
                <a:gd name="T22" fmla="*/ 0 w 90"/>
                <a:gd name="T23" fmla="*/ 45 h 90"/>
                <a:gd name="T24" fmla="*/ 2 w 90"/>
                <a:gd name="T25" fmla="*/ 32 h 90"/>
                <a:gd name="T26" fmla="*/ 8 w 90"/>
                <a:gd name="T27" fmla="*/ 20 h 90"/>
                <a:gd name="T28" fmla="*/ 16 w 90"/>
                <a:gd name="T29" fmla="*/ 11 h 90"/>
                <a:gd name="T30" fmla="*/ 26 w 90"/>
                <a:gd name="T31" fmla="*/ 3 h 90"/>
                <a:gd name="T32" fmla="*/ 39 w 90"/>
                <a:gd name="T33" fmla="*/ 0 h 90"/>
                <a:gd name="T34" fmla="*/ 51 w 90"/>
                <a:gd name="T35" fmla="*/ 0 h 90"/>
                <a:gd name="T36" fmla="*/ 64 w 90"/>
                <a:gd name="T37" fmla="*/ 3 h 90"/>
                <a:gd name="T38" fmla="*/ 74 w 90"/>
                <a:gd name="T39" fmla="*/ 11 h 90"/>
                <a:gd name="T40" fmla="*/ 82 w 90"/>
                <a:gd name="T41" fmla="*/ 20 h 90"/>
                <a:gd name="T42" fmla="*/ 88 w 90"/>
                <a:gd name="T43" fmla="*/ 32 h 90"/>
                <a:gd name="T44" fmla="*/ 90 w 90"/>
                <a:gd name="T45" fmla="*/ 45 h 90"/>
                <a:gd name="T46" fmla="*/ 90 w 90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0">
                  <a:moveTo>
                    <a:pt x="90" y="45"/>
                  </a:moveTo>
                  <a:lnTo>
                    <a:pt x="88" y="58"/>
                  </a:lnTo>
                  <a:lnTo>
                    <a:pt x="82" y="69"/>
                  </a:lnTo>
                  <a:lnTo>
                    <a:pt x="74" y="79"/>
                  </a:lnTo>
                  <a:lnTo>
                    <a:pt x="64" y="86"/>
                  </a:lnTo>
                  <a:lnTo>
                    <a:pt x="51" y="90"/>
                  </a:lnTo>
                  <a:lnTo>
                    <a:pt x="39" y="90"/>
                  </a:lnTo>
                  <a:lnTo>
                    <a:pt x="26" y="86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6" y="3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3"/>
                  </a:lnTo>
                  <a:lnTo>
                    <a:pt x="74" y="11"/>
                  </a:lnTo>
                  <a:lnTo>
                    <a:pt x="82" y="20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29" name="Freeform 589"/>
            <p:cNvSpPr>
              <a:spLocks/>
            </p:cNvSpPr>
            <p:nvPr/>
          </p:nvSpPr>
          <p:spPr bwMode="auto">
            <a:xfrm>
              <a:off x="1759" y="2917"/>
              <a:ext cx="0" cy="340"/>
            </a:xfrm>
            <a:custGeom>
              <a:avLst/>
              <a:gdLst>
                <a:gd name="T0" fmla="*/ 89 w 89"/>
                <a:gd name="T1" fmla="*/ 45 h 90"/>
                <a:gd name="T2" fmla="*/ 87 w 89"/>
                <a:gd name="T3" fmla="*/ 58 h 90"/>
                <a:gd name="T4" fmla="*/ 83 w 89"/>
                <a:gd name="T5" fmla="*/ 70 h 90"/>
                <a:gd name="T6" fmla="*/ 73 w 89"/>
                <a:gd name="T7" fmla="*/ 79 h 90"/>
                <a:gd name="T8" fmla="*/ 64 w 89"/>
                <a:gd name="T9" fmla="*/ 87 h 90"/>
                <a:gd name="T10" fmla="*/ 52 w 89"/>
                <a:gd name="T11" fmla="*/ 90 h 90"/>
                <a:gd name="T12" fmla="*/ 38 w 89"/>
                <a:gd name="T13" fmla="*/ 90 h 90"/>
                <a:gd name="T14" fmla="*/ 27 w 89"/>
                <a:gd name="T15" fmla="*/ 87 h 90"/>
                <a:gd name="T16" fmla="*/ 15 w 89"/>
                <a:gd name="T17" fmla="*/ 79 h 90"/>
                <a:gd name="T18" fmla="*/ 7 w 89"/>
                <a:gd name="T19" fmla="*/ 70 h 90"/>
                <a:gd name="T20" fmla="*/ 2 w 89"/>
                <a:gd name="T21" fmla="*/ 58 h 90"/>
                <a:gd name="T22" fmla="*/ 0 w 89"/>
                <a:gd name="T23" fmla="*/ 45 h 90"/>
                <a:gd name="T24" fmla="*/ 2 w 89"/>
                <a:gd name="T25" fmla="*/ 32 h 90"/>
                <a:gd name="T26" fmla="*/ 7 w 89"/>
                <a:gd name="T27" fmla="*/ 21 h 90"/>
                <a:gd name="T28" fmla="*/ 15 w 89"/>
                <a:gd name="T29" fmla="*/ 11 h 90"/>
                <a:gd name="T30" fmla="*/ 27 w 89"/>
                <a:gd name="T31" fmla="*/ 4 h 90"/>
                <a:gd name="T32" fmla="*/ 38 w 89"/>
                <a:gd name="T33" fmla="*/ 0 h 90"/>
                <a:gd name="T34" fmla="*/ 52 w 89"/>
                <a:gd name="T35" fmla="*/ 0 h 90"/>
                <a:gd name="T36" fmla="*/ 64 w 89"/>
                <a:gd name="T37" fmla="*/ 4 h 90"/>
                <a:gd name="T38" fmla="*/ 73 w 89"/>
                <a:gd name="T39" fmla="*/ 11 h 90"/>
                <a:gd name="T40" fmla="*/ 83 w 89"/>
                <a:gd name="T41" fmla="*/ 21 h 90"/>
                <a:gd name="T42" fmla="*/ 87 w 89"/>
                <a:gd name="T43" fmla="*/ 32 h 90"/>
                <a:gd name="T44" fmla="*/ 89 w 89"/>
                <a:gd name="T45" fmla="*/ 45 h 90"/>
                <a:gd name="T46" fmla="*/ 89 w 89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0">
                  <a:moveTo>
                    <a:pt x="89" y="45"/>
                  </a:moveTo>
                  <a:lnTo>
                    <a:pt x="87" y="58"/>
                  </a:lnTo>
                  <a:lnTo>
                    <a:pt x="83" y="70"/>
                  </a:lnTo>
                  <a:lnTo>
                    <a:pt x="73" y="79"/>
                  </a:lnTo>
                  <a:lnTo>
                    <a:pt x="64" y="87"/>
                  </a:lnTo>
                  <a:lnTo>
                    <a:pt x="52" y="90"/>
                  </a:lnTo>
                  <a:lnTo>
                    <a:pt x="38" y="90"/>
                  </a:lnTo>
                  <a:lnTo>
                    <a:pt x="27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7" y="21"/>
                  </a:lnTo>
                  <a:lnTo>
                    <a:pt x="15" y="11"/>
                  </a:lnTo>
                  <a:lnTo>
                    <a:pt x="27" y="4"/>
                  </a:lnTo>
                  <a:lnTo>
                    <a:pt x="38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3" y="11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30" name="Freeform 590"/>
            <p:cNvSpPr>
              <a:spLocks/>
            </p:cNvSpPr>
            <p:nvPr/>
          </p:nvSpPr>
          <p:spPr bwMode="auto">
            <a:xfrm>
              <a:off x="1722" y="3061"/>
              <a:ext cx="0" cy="340"/>
            </a:xfrm>
            <a:custGeom>
              <a:avLst/>
              <a:gdLst>
                <a:gd name="T0" fmla="*/ 87 w 87"/>
                <a:gd name="T1" fmla="*/ 46 h 89"/>
                <a:gd name="T2" fmla="*/ 87 w 87"/>
                <a:gd name="T3" fmla="*/ 57 h 89"/>
                <a:gd name="T4" fmla="*/ 82 w 87"/>
                <a:gd name="T5" fmla="*/ 70 h 89"/>
                <a:gd name="T6" fmla="*/ 74 w 87"/>
                <a:gd name="T7" fmla="*/ 80 h 89"/>
                <a:gd name="T8" fmla="*/ 62 w 87"/>
                <a:gd name="T9" fmla="*/ 85 h 89"/>
                <a:gd name="T10" fmla="*/ 51 w 87"/>
                <a:gd name="T11" fmla="*/ 89 h 89"/>
                <a:gd name="T12" fmla="*/ 37 w 87"/>
                <a:gd name="T13" fmla="*/ 89 h 89"/>
                <a:gd name="T14" fmla="*/ 25 w 87"/>
                <a:gd name="T15" fmla="*/ 85 h 89"/>
                <a:gd name="T16" fmla="*/ 14 w 87"/>
                <a:gd name="T17" fmla="*/ 80 h 89"/>
                <a:gd name="T18" fmla="*/ 6 w 87"/>
                <a:gd name="T19" fmla="*/ 70 h 89"/>
                <a:gd name="T20" fmla="*/ 0 w 87"/>
                <a:gd name="T21" fmla="*/ 57 h 89"/>
                <a:gd name="T22" fmla="*/ 0 w 87"/>
                <a:gd name="T23" fmla="*/ 46 h 89"/>
                <a:gd name="T24" fmla="*/ 0 w 87"/>
                <a:gd name="T25" fmla="*/ 32 h 89"/>
                <a:gd name="T26" fmla="*/ 6 w 87"/>
                <a:gd name="T27" fmla="*/ 21 h 89"/>
                <a:gd name="T28" fmla="*/ 14 w 87"/>
                <a:gd name="T29" fmla="*/ 12 h 89"/>
                <a:gd name="T30" fmla="*/ 25 w 87"/>
                <a:gd name="T31" fmla="*/ 4 h 89"/>
                <a:gd name="T32" fmla="*/ 37 w 87"/>
                <a:gd name="T33" fmla="*/ 0 h 89"/>
                <a:gd name="T34" fmla="*/ 51 w 87"/>
                <a:gd name="T35" fmla="*/ 0 h 89"/>
                <a:gd name="T36" fmla="*/ 62 w 87"/>
                <a:gd name="T37" fmla="*/ 4 h 89"/>
                <a:gd name="T38" fmla="*/ 74 w 87"/>
                <a:gd name="T39" fmla="*/ 12 h 89"/>
                <a:gd name="T40" fmla="*/ 82 w 87"/>
                <a:gd name="T41" fmla="*/ 21 h 89"/>
                <a:gd name="T42" fmla="*/ 87 w 87"/>
                <a:gd name="T43" fmla="*/ 32 h 89"/>
                <a:gd name="T44" fmla="*/ 87 w 87"/>
                <a:gd name="T45" fmla="*/ 46 h 89"/>
                <a:gd name="T46" fmla="*/ 87 w 87"/>
                <a:gd name="T47" fmla="*/ 4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7" h="89">
                  <a:moveTo>
                    <a:pt x="87" y="46"/>
                  </a:moveTo>
                  <a:lnTo>
                    <a:pt x="87" y="57"/>
                  </a:lnTo>
                  <a:lnTo>
                    <a:pt x="82" y="70"/>
                  </a:lnTo>
                  <a:lnTo>
                    <a:pt x="74" y="80"/>
                  </a:lnTo>
                  <a:lnTo>
                    <a:pt x="62" y="85"/>
                  </a:lnTo>
                  <a:lnTo>
                    <a:pt x="51" y="89"/>
                  </a:lnTo>
                  <a:lnTo>
                    <a:pt x="37" y="89"/>
                  </a:lnTo>
                  <a:lnTo>
                    <a:pt x="25" y="85"/>
                  </a:lnTo>
                  <a:lnTo>
                    <a:pt x="14" y="80"/>
                  </a:lnTo>
                  <a:lnTo>
                    <a:pt x="6" y="70"/>
                  </a:lnTo>
                  <a:lnTo>
                    <a:pt x="0" y="57"/>
                  </a:lnTo>
                  <a:lnTo>
                    <a:pt x="0" y="46"/>
                  </a:lnTo>
                  <a:lnTo>
                    <a:pt x="0" y="32"/>
                  </a:lnTo>
                  <a:lnTo>
                    <a:pt x="6" y="21"/>
                  </a:lnTo>
                  <a:lnTo>
                    <a:pt x="14" y="12"/>
                  </a:lnTo>
                  <a:lnTo>
                    <a:pt x="25" y="4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7" y="32"/>
                  </a:lnTo>
                  <a:lnTo>
                    <a:pt x="87" y="46"/>
                  </a:lnTo>
                  <a:lnTo>
                    <a:pt x="87" y="46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31" name="Freeform 591"/>
            <p:cNvSpPr>
              <a:spLocks/>
            </p:cNvSpPr>
            <p:nvPr/>
          </p:nvSpPr>
          <p:spPr bwMode="auto">
            <a:xfrm>
              <a:off x="1574" y="3031"/>
              <a:ext cx="0" cy="340"/>
            </a:xfrm>
            <a:custGeom>
              <a:avLst/>
              <a:gdLst>
                <a:gd name="T0" fmla="*/ 90 w 90"/>
                <a:gd name="T1" fmla="*/ 45 h 89"/>
                <a:gd name="T2" fmla="*/ 88 w 90"/>
                <a:gd name="T3" fmla="*/ 57 h 89"/>
                <a:gd name="T4" fmla="*/ 82 w 90"/>
                <a:gd name="T5" fmla="*/ 70 h 89"/>
                <a:gd name="T6" fmla="*/ 74 w 90"/>
                <a:gd name="T7" fmla="*/ 79 h 89"/>
                <a:gd name="T8" fmla="*/ 62 w 90"/>
                <a:gd name="T9" fmla="*/ 87 h 89"/>
                <a:gd name="T10" fmla="*/ 51 w 90"/>
                <a:gd name="T11" fmla="*/ 89 h 89"/>
                <a:gd name="T12" fmla="*/ 39 w 90"/>
                <a:gd name="T13" fmla="*/ 89 h 89"/>
                <a:gd name="T14" fmla="*/ 26 w 90"/>
                <a:gd name="T15" fmla="*/ 87 h 89"/>
                <a:gd name="T16" fmla="*/ 16 w 90"/>
                <a:gd name="T17" fmla="*/ 79 h 89"/>
                <a:gd name="T18" fmla="*/ 8 w 90"/>
                <a:gd name="T19" fmla="*/ 70 h 89"/>
                <a:gd name="T20" fmla="*/ 2 w 90"/>
                <a:gd name="T21" fmla="*/ 57 h 89"/>
                <a:gd name="T22" fmla="*/ 0 w 90"/>
                <a:gd name="T23" fmla="*/ 45 h 89"/>
                <a:gd name="T24" fmla="*/ 2 w 90"/>
                <a:gd name="T25" fmla="*/ 32 h 89"/>
                <a:gd name="T26" fmla="*/ 8 w 90"/>
                <a:gd name="T27" fmla="*/ 21 h 89"/>
                <a:gd name="T28" fmla="*/ 16 w 90"/>
                <a:gd name="T29" fmla="*/ 11 h 89"/>
                <a:gd name="T30" fmla="*/ 26 w 90"/>
                <a:gd name="T31" fmla="*/ 4 h 89"/>
                <a:gd name="T32" fmla="*/ 39 w 90"/>
                <a:gd name="T33" fmla="*/ 0 h 89"/>
                <a:gd name="T34" fmla="*/ 51 w 90"/>
                <a:gd name="T35" fmla="*/ 0 h 89"/>
                <a:gd name="T36" fmla="*/ 62 w 90"/>
                <a:gd name="T37" fmla="*/ 4 h 89"/>
                <a:gd name="T38" fmla="*/ 74 w 90"/>
                <a:gd name="T39" fmla="*/ 11 h 89"/>
                <a:gd name="T40" fmla="*/ 82 w 90"/>
                <a:gd name="T41" fmla="*/ 21 h 89"/>
                <a:gd name="T42" fmla="*/ 88 w 90"/>
                <a:gd name="T43" fmla="*/ 32 h 89"/>
                <a:gd name="T44" fmla="*/ 90 w 90"/>
                <a:gd name="T45" fmla="*/ 45 h 89"/>
                <a:gd name="T46" fmla="*/ 90 w 90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9">
                  <a:moveTo>
                    <a:pt x="90" y="45"/>
                  </a:moveTo>
                  <a:lnTo>
                    <a:pt x="88" y="57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1" y="89"/>
                  </a:lnTo>
                  <a:lnTo>
                    <a:pt x="39" y="89"/>
                  </a:lnTo>
                  <a:lnTo>
                    <a:pt x="26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7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6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1"/>
                  </a:lnTo>
                  <a:lnTo>
                    <a:pt x="82" y="21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32" name="Freeform 592"/>
            <p:cNvSpPr>
              <a:spLocks/>
            </p:cNvSpPr>
            <p:nvPr/>
          </p:nvSpPr>
          <p:spPr bwMode="auto">
            <a:xfrm>
              <a:off x="1636" y="3136"/>
              <a:ext cx="0" cy="340"/>
            </a:xfrm>
            <a:custGeom>
              <a:avLst/>
              <a:gdLst>
                <a:gd name="T0" fmla="*/ 89 w 89"/>
                <a:gd name="T1" fmla="*/ 45 h 89"/>
                <a:gd name="T2" fmla="*/ 87 w 89"/>
                <a:gd name="T3" fmla="*/ 57 h 89"/>
                <a:gd name="T4" fmla="*/ 81 w 89"/>
                <a:gd name="T5" fmla="*/ 68 h 89"/>
                <a:gd name="T6" fmla="*/ 73 w 89"/>
                <a:gd name="T7" fmla="*/ 79 h 89"/>
                <a:gd name="T8" fmla="*/ 62 w 89"/>
                <a:gd name="T9" fmla="*/ 85 h 89"/>
                <a:gd name="T10" fmla="*/ 50 w 89"/>
                <a:gd name="T11" fmla="*/ 89 h 89"/>
                <a:gd name="T12" fmla="*/ 36 w 89"/>
                <a:gd name="T13" fmla="*/ 89 h 89"/>
                <a:gd name="T14" fmla="*/ 25 w 89"/>
                <a:gd name="T15" fmla="*/ 85 h 89"/>
                <a:gd name="T16" fmla="*/ 15 w 89"/>
                <a:gd name="T17" fmla="*/ 79 h 89"/>
                <a:gd name="T18" fmla="*/ 5 w 89"/>
                <a:gd name="T19" fmla="*/ 68 h 89"/>
                <a:gd name="T20" fmla="*/ 1 w 89"/>
                <a:gd name="T21" fmla="*/ 57 h 89"/>
                <a:gd name="T22" fmla="*/ 0 w 89"/>
                <a:gd name="T23" fmla="*/ 45 h 89"/>
                <a:gd name="T24" fmla="*/ 1 w 89"/>
                <a:gd name="T25" fmla="*/ 32 h 89"/>
                <a:gd name="T26" fmla="*/ 5 w 89"/>
                <a:gd name="T27" fmla="*/ 21 h 89"/>
                <a:gd name="T28" fmla="*/ 15 w 89"/>
                <a:gd name="T29" fmla="*/ 10 h 89"/>
                <a:gd name="T30" fmla="*/ 25 w 89"/>
                <a:gd name="T31" fmla="*/ 4 h 89"/>
                <a:gd name="T32" fmla="*/ 36 w 89"/>
                <a:gd name="T33" fmla="*/ 0 h 89"/>
                <a:gd name="T34" fmla="*/ 50 w 89"/>
                <a:gd name="T35" fmla="*/ 0 h 89"/>
                <a:gd name="T36" fmla="*/ 62 w 89"/>
                <a:gd name="T37" fmla="*/ 4 h 89"/>
                <a:gd name="T38" fmla="*/ 73 w 89"/>
                <a:gd name="T39" fmla="*/ 10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4 h 89"/>
                <a:gd name="T46" fmla="*/ 89 w 89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5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3" y="79"/>
                  </a:lnTo>
                  <a:lnTo>
                    <a:pt x="62" y="85"/>
                  </a:lnTo>
                  <a:lnTo>
                    <a:pt x="50" y="89"/>
                  </a:lnTo>
                  <a:lnTo>
                    <a:pt x="36" y="89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5" y="68"/>
                  </a:lnTo>
                  <a:lnTo>
                    <a:pt x="1" y="57"/>
                  </a:lnTo>
                  <a:lnTo>
                    <a:pt x="0" y="45"/>
                  </a:lnTo>
                  <a:lnTo>
                    <a:pt x="1" y="32"/>
                  </a:lnTo>
                  <a:lnTo>
                    <a:pt x="5" y="21"/>
                  </a:lnTo>
                  <a:lnTo>
                    <a:pt x="15" y="10"/>
                  </a:lnTo>
                  <a:lnTo>
                    <a:pt x="25" y="4"/>
                  </a:lnTo>
                  <a:lnTo>
                    <a:pt x="36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0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4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33" name="Freeform 593"/>
            <p:cNvSpPr>
              <a:spLocks/>
            </p:cNvSpPr>
            <p:nvPr/>
          </p:nvSpPr>
          <p:spPr bwMode="auto">
            <a:xfrm>
              <a:off x="1752" y="3227"/>
              <a:ext cx="0" cy="340"/>
            </a:xfrm>
            <a:custGeom>
              <a:avLst/>
              <a:gdLst>
                <a:gd name="T0" fmla="*/ 89 w 89"/>
                <a:gd name="T1" fmla="*/ 44 h 89"/>
                <a:gd name="T2" fmla="*/ 87 w 89"/>
                <a:gd name="T3" fmla="*/ 57 h 89"/>
                <a:gd name="T4" fmla="*/ 84 w 89"/>
                <a:gd name="T5" fmla="*/ 68 h 89"/>
                <a:gd name="T6" fmla="*/ 74 w 89"/>
                <a:gd name="T7" fmla="*/ 78 h 89"/>
                <a:gd name="T8" fmla="*/ 64 w 89"/>
                <a:gd name="T9" fmla="*/ 85 h 89"/>
                <a:gd name="T10" fmla="*/ 53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6 w 89"/>
                <a:gd name="T17" fmla="*/ 78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4 h 89"/>
                <a:gd name="T24" fmla="*/ 2 w 89"/>
                <a:gd name="T25" fmla="*/ 32 h 89"/>
                <a:gd name="T26" fmla="*/ 8 w 89"/>
                <a:gd name="T27" fmla="*/ 19 h 89"/>
                <a:gd name="T28" fmla="*/ 16 w 89"/>
                <a:gd name="T29" fmla="*/ 10 h 89"/>
                <a:gd name="T30" fmla="*/ 27 w 89"/>
                <a:gd name="T31" fmla="*/ 4 h 89"/>
                <a:gd name="T32" fmla="*/ 39 w 89"/>
                <a:gd name="T33" fmla="*/ 0 h 89"/>
                <a:gd name="T34" fmla="*/ 53 w 89"/>
                <a:gd name="T35" fmla="*/ 0 h 89"/>
                <a:gd name="T36" fmla="*/ 64 w 89"/>
                <a:gd name="T37" fmla="*/ 4 h 89"/>
                <a:gd name="T38" fmla="*/ 74 w 89"/>
                <a:gd name="T39" fmla="*/ 10 h 89"/>
                <a:gd name="T40" fmla="*/ 84 w 89"/>
                <a:gd name="T41" fmla="*/ 19 h 89"/>
                <a:gd name="T42" fmla="*/ 87 w 89"/>
                <a:gd name="T43" fmla="*/ 32 h 89"/>
                <a:gd name="T44" fmla="*/ 89 w 89"/>
                <a:gd name="T45" fmla="*/ 44 h 89"/>
                <a:gd name="T46" fmla="*/ 89 w 89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4"/>
                  </a:moveTo>
                  <a:lnTo>
                    <a:pt x="87" y="57"/>
                  </a:lnTo>
                  <a:lnTo>
                    <a:pt x="84" y="68"/>
                  </a:lnTo>
                  <a:lnTo>
                    <a:pt x="74" y="78"/>
                  </a:lnTo>
                  <a:lnTo>
                    <a:pt x="64" y="85"/>
                  </a:lnTo>
                  <a:lnTo>
                    <a:pt x="53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6" y="78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2"/>
                  </a:lnTo>
                  <a:lnTo>
                    <a:pt x="8" y="19"/>
                  </a:lnTo>
                  <a:lnTo>
                    <a:pt x="16" y="10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4"/>
                  </a:lnTo>
                  <a:lnTo>
                    <a:pt x="74" y="10"/>
                  </a:lnTo>
                  <a:lnTo>
                    <a:pt x="84" y="19"/>
                  </a:lnTo>
                  <a:lnTo>
                    <a:pt x="87" y="32"/>
                  </a:lnTo>
                  <a:lnTo>
                    <a:pt x="89" y="44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34" name="Freeform 594"/>
            <p:cNvSpPr>
              <a:spLocks/>
            </p:cNvSpPr>
            <p:nvPr/>
          </p:nvSpPr>
          <p:spPr bwMode="auto">
            <a:xfrm>
              <a:off x="1497" y="3091"/>
              <a:ext cx="0" cy="340"/>
            </a:xfrm>
            <a:custGeom>
              <a:avLst/>
              <a:gdLst>
                <a:gd name="T0" fmla="*/ 90 w 90"/>
                <a:gd name="T1" fmla="*/ 45 h 88"/>
                <a:gd name="T2" fmla="*/ 88 w 90"/>
                <a:gd name="T3" fmla="*/ 56 h 88"/>
                <a:gd name="T4" fmla="*/ 82 w 90"/>
                <a:gd name="T5" fmla="*/ 69 h 88"/>
                <a:gd name="T6" fmla="*/ 74 w 90"/>
                <a:gd name="T7" fmla="*/ 79 h 88"/>
                <a:gd name="T8" fmla="*/ 64 w 90"/>
                <a:gd name="T9" fmla="*/ 85 h 88"/>
                <a:gd name="T10" fmla="*/ 51 w 90"/>
                <a:gd name="T11" fmla="*/ 88 h 88"/>
                <a:gd name="T12" fmla="*/ 39 w 90"/>
                <a:gd name="T13" fmla="*/ 88 h 88"/>
                <a:gd name="T14" fmla="*/ 27 w 90"/>
                <a:gd name="T15" fmla="*/ 85 h 88"/>
                <a:gd name="T16" fmla="*/ 16 w 90"/>
                <a:gd name="T17" fmla="*/ 79 h 88"/>
                <a:gd name="T18" fmla="*/ 8 w 90"/>
                <a:gd name="T19" fmla="*/ 69 h 88"/>
                <a:gd name="T20" fmla="*/ 2 w 90"/>
                <a:gd name="T21" fmla="*/ 56 h 88"/>
                <a:gd name="T22" fmla="*/ 0 w 90"/>
                <a:gd name="T23" fmla="*/ 45 h 88"/>
                <a:gd name="T24" fmla="*/ 2 w 90"/>
                <a:gd name="T25" fmla="*/ 32 h 88"/>
                <a:gd name="T26" fmla="*/ 8 w 90"/>
                <a:gd name="T27" fmla="*/ 20 h 88"/>
                <a:gd name="T28" fmla="*/ 16 w 90"/>
                <a:gd name="T29" fmla="*/ 11 h 88"/>
                <a:gd name="T30" fmla="*/ 27 w 90"/>
                <a:gd name="T31" fmla="*/ 4 h 88"/>
                <a:gd name="T32" fmla="*/ 39 w 90"/>
                <a:gd name="T33" fmla="*/ 0 h 88"/>
                <a:gd name="T34" fmla="*/ 51 w 90"/>
                <a:gd name="T35" fmla="*/ 0 h 88"/>
                <a:gd name="T36" fmla="*/ 64 w 90"/>
                <a:gd name="T37" fmla="*/ 4 h 88"/>
                <a:gd name="T38" fmla="*/ 74 w 90"/>
                <a:gd name="T39" fmla="*/ 9 h 88"/>
                <a:gd name="T40" fmla="*/ 82 w 90"/>
                <a:gd name="T41" fmla="*/ 20 h 88"/>
                <a:gd name="T42" fmla="*/ 88 w 90"/>
                <a:gd name="T43" fmla="*/ 32 h 88"/>
                <a:gd name="T44" fmla="*/ 90 w 90"/>
                <a:gd name="T45" fmla="*/ 45 h 88"/>
                <a:gd name="T46" fmla="*/ 90 w 90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88">
                  <a:moveTo>
                    <a:pt x="90" y="45"/>
                  </a:moveTo>
                  <a:lnTo>
                    <a:pt x="88" y="56"/>
                  </a:lnTo>
                  <a:lnTo>
                    <a:pt x="82" y="69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1" y="88"/>
                  </a:lnTo>
                  <a:lnTo>
                    <a:pt x="39" y="88"/>
                  </a:lnTo>
                  <a:lnTo>
                    <a:pt x="27" y="85"/>
                  </a:lnTo>
                  <a:lnTo>
                    <a:pt x="16" y="79"/>
                  </a:lnTo>
                  <a:lnTo>
                    <a:pt x="8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6" y="11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9"/>
                  </a:lnTo>
                  <a:lnTo>
                    <a:pt x="82" y="20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35" name="Freeform 595"/>
            <p:cNvSpPr>
              <a:spLocks/>
            </p:cNvSpPr>
            <p:nvPr/>
          </p:nvSpPr>
          <p:spPr bwMode="auto">
            <a:xfrm>
              <a:off x="1273" y="2880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80 h 91"/>
                <a:gd name="T8" fmla="*/ 62 w 89"/>
                <a:gd name="T9" fmla="*/ 87 h 91"/>
                <a:gd name="T10" fmla="*/ 50 w 89"/>
                <a:gd name="T11" fmla="*/ 91 h 91"/>
                <a:gd name="T12" fmla="*/ 38 w 89"/>
                <a:gd name="T13" fmla="*/ 91 h 91"/>
                <a:gd name="T14" fmla="*/ 25 w 89"/>
                <a:gd name="T15" fmla="*/ 87 h 91"/>
                <a:gd name="T16" fmla="*/ 15 w 89"/>
                <a:gd name="T17" fmla="*/ 80 h 91"/>
                <a:gd name="T18" fmla="*/ 5 w 89"/>
                <a:gd name="T19" fmla="*/ 70 h 91"/>
                <a:gd name="T20" fmla="*/ 1 w 89"/>
                <a:gd name="T21" fmla="*/ 59 h 91"/>
                <a:gd name="T22" fmla="*/ 0 w 89"/>
                <a:gd name="T23" fmla="*/ 46 h 91"/>
                <a:gd name="T24" fmla="*/ 1 w 89"/>
                <a:gd name="T25" fmla="*/ 32 h 91"/>
                <a:gd name="T26" fmla="*/ 5 w 89"/>
                <a:gd name="T27" fmla="*/ 21 h 91"/>
                <a:gd name="T28" fmla="*/ 15 w 89"/>
                <a:gd name="T29" fmla="*/ 12 h 91"/>
                <a:gd name="T30" fmla="*/ 25 w 89"/>
                <a:gd name="T31" fmla="*/ 4 h 91"/>
                <a:gd name="T32" fmla="*/ 38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3 w 89"/>
                <a:gd name="T39" fmla="*/ 12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80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8" y="91"/>
                  </a:lnTo>
                  <a:lnTo>
                    <a:pt x="25" y="87"/>
                  </a:lnTo>
                  <a:lnTo>
                    <a:pt x="15" y="80"/>
                  </a:lnTo>
                  <a:lnTo>
                    <a:pt x="5" y="70"/>
                  </a:lnTo>
                  <a:lnTo>
                    <a:pt x="1" y="59"/>
                  </a:lnTo>
                  <a:lnTo>
                    <a:pt x="0" y="46"/>
                  </a:lnTo>
                  <a:lnTo>
                    <a:pt x="1" y="32"/>
                  </a:lnTo>
                  <a:lnTo>
                    <a:pt x="5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36" name="Freeform 596"/>
            <p:cNvSpPr>
              <a:spLocks/>
            </p:cNvSpPr>
            <p:nvPr/>
          </p:nvSpPr>
          <p:spPr bwMode="auto">
            <a:xfrm>
              <a:off x="1071" y="3249"/>
              <a:ext cx="0" cy="340"/>
            </a:xfrm>
            <a:custGeom>
              <a:avLst/>
              <a:gdLst>
                <a:gd name="T0" fmla="*/ 89 w 89"/>
                <a:gd name="T1" fmla="*/ 44 h 89"/>
                <a:gd name="T2" fmla="*/ 88 w 89"/>
                <a:gd name="T3" fmla="*/ 57 h 89"/>
                <a:gd name="T4" fmla="*/ 84 w 89"/>
                <a:gd name="T5" fmla="*/ 68 h 89"/>
                <a:gd name="T6" fmla="*/ 74 w 89"/>
                <a:gd name="T7" fmla="*/ 78 h 89"/>
                <a:gd name="T8" fmla="*/ 64 w 89"/>
                <a:gd name="T9" fmla="*/ 85 h 89"/>
                <a:gd name="T10" fmla="*/ 53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6 w 89"/>
                <a:gd name="T17" fmla="*/ 78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4 h 89"/>
                <a:gd name="T24" fmla="*/ 2 w 89"/>
                <a:gd name="T25" fmla="*/ 33 h 89"/>
                <a:gd name="T26" fmla="*/ 8 w 89"/>
                <a:gd name="T27" fmla="*/ 19 h 89"/>
                <a:gd name="T28" fmla="*/ 16 w 89"/>
                <a:gd name="T29" fmla="*/ 10 h 89"/>
                <a:gd name="T30" fmla="*/ 27 w 89"/>
                <a:gd name="T31" fmla="*/ 2 h 89"/>
                <a:gd name="T32" fmla="*/ 39 w 89"/>
                <a:gd name="T33" fmla="*/ 0 h 89"/>
                <a:gd name="T34" fmla="*/ 53 w 89"/>
                <a:gd name="T35" fmla="*/ 0 h 89"/>
                <a:gd name="T36" fmla="*/ 64 w 89"/>
                <a:gd name="T37" fmla="*/ 2 h 89"/>
                <a:gd name="T38" fmla="*/ 74 w 89"/>
                <a:gd name="T39" fmla="*/ 10 h 89"/>
                <a:gd name="T40" fmla="*/ 84 w 89"/>
                <a:gd name="T41" fmla="*/ 19 h 89"/>
                <a:gd name="T42" fmla="*/ 88 w 89"/>
                <a:gd name="T43" fmla="*/ 33 h 89"/>
                <a:gd name="T44" fmla="*/ 89 w 89"/>
                <a:gd name="T45" fmla="*/ 44 h 89"/>
                <a:gd name="T46" fmla="*/ 89 w 89"/>
                <a:gd name="T47" fmla="*/ 4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4"/>
                  </a:moveTo>
                  <a:lnTo>
                    <a:pt x="88" y="57"/>
                  </a:lnTo>
                  <a:lnTo>
                    <a:pt x="84" y="68"/>
                  </a:lnTo>
                  <a:lnTo>
                    <a:pt x="74" y="78"/>
                  </a:lnTo>
                  <a:lnTo>
                    <a:pt x="64" y="85"/>
                  </a:lnTo>
                  <a:lnTo>
                    <a:pt x="53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6" y="78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4"/>
                  </a:lnTo>
                  <a:lnTo>
                    <a:pt x="2" y="33"/>
                  </a:lnTo>
                  <a:lnTo>
                    <a:pt x="8" y="19"/>
                  </a:lnTo>
                  <a:lnTo>
                    <a:pt x="16" y="10"/>
                  </a:lnTo>
                  <a:lnTo>
                    <a:pt x="27" y="2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64" y="2"/>
                  </a:lnTo>
                  <a:lnTo>
                    <a:pt x="74" y="10"/>
                  </a:lnTo>
                  <a:lnTo>
                    <a:pt x="84" y="19"/>
                  </a:lnTo>
                  <a:lnTo>
                    <a:pt x="88" y="33"/>
                  </a:lnTo>
                  <a:lnTo>
                    <a:pt x="89" y="44"/>
                  </a:lnTo>
                  <a:lnTo>
                    <a:pt x="89" y="44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37" name="Freeform 597"/>
            <p:cNvSpPr>
              <a:spLocks/>
            </p:cNvSpPr>
            <p:nvPr/>
          </p:nvSpPr>
          <p:spPr bwMode="auto">
            <a:xfrm>
              <a:off x="1156" y="3136"/>
              <a:ext cx="0" cy="340"/>
            </a:xfrm>
            <a:custGeom>
              <a:avLst/>
              <a:gdLst>
                <a:gd name="T0" fmla="*/ 89 w 89"/>
                <a:gd name="T1" fmla="*/ 45 h 89"/>
                <a:gd name="T2" fmla="*/ 87 w 89"/>
                <a:gd name="T3" fmla="*/ 57 h 89"/>
                <a:gd name="T4" fmla="*/ 81 w 89"/>
                <a:gd name="T5" fmla="*/ 68 h 89"/>
                <a:gd name="T6" fmla="*/ 74 w 89"/>
                <a:gd name="T7" fmla="*/ 79 h 89"/>
                <a:gd name="T8" fmla="*/ 64 w 89"/>
                <a:gd name="T9" fmla="*/ 85 h 89"/>
                <a:gd name="T10" fmla="*/ 50 w 89"/>
                <a:gd name="T11" fmla="*/ 89 h 89"/>
                <a:gd name="T12" fmla="*/ 39 w 89"/>
                <a:gd name="T13" fmla="*/ 89 h 89"/>
                <a:gd name="T14" fmla="*/ 27 w 89"/>
                <a:gd name="T15" fmla="*/ 85 h 89"/>
                <a:gd name="T16" fmla="*/ 15 w 89"/>
                <a:gd name="T17" fmla="*/ 79 h 89"/>
                <a:gd name="T18" fmla="*/ 8 w 89"/>
                <a:gd name="T19" fmla="*/ 68 h 89"/>
                <a:gd name="T20" fmla="*/ 2 w 89"/>
                <a:gd name="T21" fmla="*/ 57 h 89"/>
                <a:gd name="T22" fmla="*/ 0 w 89"/>
                <a:gd name="T23" fmla="*/ 45 h 89"/>
                <a:gd name="T24" fmla="*/ 2 w 89"/>
                <a:gd name="T25" fmla="*/ 32 h 89"/>
                <a:gd name="T26" fmla="*/ 8 w 89"/>
                <a:gd name="T27" fmla="*/ 21 h 89"/>
                <a:gd name="T28" fmla="*/ 15 w 89"/>
                <a:gd name="T29" fmla="*/ 10 h 89"/>
                <a:gd name="T30" fmla="*/ 27 w 89"/>
                <a:gd name="T31" fmla="*/ 4 h 89"/>
                <a:gd name="T32" fmla="*/ 39 w 89"/>
                <a:gd name="T33" fmla="*/ 0 h 89"/>
                <a:gd name="T34" fmla="*/ 50 w 89"/>
                <a:gd name="T35" fmla="*/ 0 h 89"/>
                <a:gd name="T36" fmla="*/ 64 w 89"/>
                <a:gd name="T37" fmla="*/ 4 h 89"/>
                <a:gd name="T38" fmla="*/ 74 w 89"/>
                <a:gd name="T39" fmla="*/ 10 h 89"/>
                <a:gd name="T40" fmla="*/ 81 w 89"/>
                <a:gd name="T41" fmla="*/ 21 h 89"/>
                <a:gd name="T42" fmla="*/ 87 w 89"/>
                <a:gd name="T43" fmla="*/ 32 h 89"/>
                <a:gd name="T44" fmla="*/ 89 w 89"/>
                <a:gd name="T45" fmla="*/ 44 h 89"/>
                <a:gd name="T46" fmla="*/ 89 w 89"/>
                <a:gd name="T47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9">
                  <a:moveTo>
                    <a:pt x="89" y="45"/>
                  </a:moveTo>
                  <a:lnTo>
                    <a:pt x="87" y="57"/>
                  </a:lnTo>
                  <a:lnTo>
                    <a:pt x="81" y="68"/>
                  </a:lnTo>
                  <a:lnTo>
                    <a:pt x="74" y="79"/>
                  </a:lnTo>
                  <a:lnTo>
                    <a:pt x="64" y="85"/>
                  </a:lnTo>
                  <a:lnTo>
                    <a:pt x="50" y="89"/>
                  </a:lnTo>
                  <a:lnTo>
                    <a:pt x="39" y="89"/>
                  </a:lnTo>
                  <a:lnTo>
                    <a:pt x="27" y="85"/>
                  </a:lnTo>
                  <a:lnTo>
                    <a:pt x="15" y="79"/>
                  </a:lnTo>
                  <a:lnTo>
                    <a:pt x="8" y="68"/>
                  </a:lnTo>
                  <a:lnTo>
                    <a:pt x="2" y="57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0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4" y="4"/>
                  </a:lnTo>
                  <a:lnTo>
                    <a:pt x="74" y="10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4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38" name="Freeform 598"/>
            <p:cNvSpPr>
              <a:spLocks/>
            </p:cNvSpPr>
            <p:nvPr/>
          </p:nvSpPr>
          <p:spPr bwMode="auto">
            <a:xfrm>
              <a:off x="1180" y="3271"/>
              <a:ext cx="0" cy="340"/>
            </a:xfrm>
            <a:custGeom>
              <a:avLst/>
              <a:gdLst>
                <a:gd name="T0" fmla="*/ 90 w 90"/>
                <a:gd name="T1" fmla="*/ 45 h 90"/>
                <a:gd name="T2" fmla="*/ 88 w 90"/>
                <a:gd name="T3" fmla="*/ 58 h 90"/>
                <a:gd name="T4" fmla="*/ 82 w 90"/>
                <a:gd name="T5" fmla="*/ 70 h 90"/>
                <a:gd name="T6" fmla="*/ 74 w 90"/>
                <a:gd name="T7" fmla="*/ 79 h 90"/>
                <a:gd name="T8" fmla="*/ 64 w 90"/>
                <a:gd name="T9" fmla="*/ 87 h 90"/>
                <a:gd name="T10" fmla="*/ 51 w 90"/>
                <a:gd name="T11" fmla="*/ 90 h 90"/>
                <a:gd name="T12" fmla="*/ 39 w 90"/>
                <a:gd name="T13" fmla="*/ 90 h 90"/>
                <a:gd name="T14" fmla="*/ 28 w 90"/>
                <a:gd name="T15" fmla="*/ 87 h 90"/>
                <a:gd name="T16" fmla="*/ 16 w 90"/>
                <a:gd name="T17" fmla="*/ 79 h 90"/>
                <a:gd name="T18" fmla="*/ 8 w 90"/>
                <a:gd name="T19" fmla="*/ 70 h 90"/>
                <a:gd name="T20" fmla="*/ 2 w 90"/>
                <a:gd name="T21" fmla="*/ 58 h 90"/>
                <a:gd name="T22" fmla="*/ 0 w 90"/>
                <a:gd name="T23" fmla="*/ 45 h 90"/>
                <a:gd name="T24" fmla="*/ 2 w 90"/>
                <a:gd name="T25" fmla="*/ 32 h 90"/>
                <a:gd name="T26" fmla="*/ 8 w 90"/>
                <a:gd name="T27" fmla="*/ 21 h 90"/>
                <a:gd name="T28" fmla="*/ 16 w 90"/>
                <a:gd name="T29" fmla="*/ 11 h 90"/>
                <a:gd name="T30" fmla="*/ 28 w 90"/>
                <a:gd name="T31" fmla="*/ 4 h 90"/>
                <a:gd name="T32" fmla="*/ 39 w 90"/>
                <a:gd name="T33" fmla="*/ 0 h 90"/>
                <a:gd name="T34" fmla="*/ 51 w 90"/>
                <a:gd name="T35" fmla="*/ 0 h 90"/>
                <a:gd name="T36" fmla="*/ 64 w 90"/>
                <a:gd name="T37" fmla="*/ 4 h 90"/>
                <a:gd name="T38" fmla="*/ 74 w 90"/>
                <a:gd name="T39" fmla="*/ 11 h 90"/>
                <a:gd name="T40" fmla="*/ 82 w 90"/>
                <a:gd name="T41" fmla="*/ 21 h 90"/>
                <a:gd name="T42" fmla="*/ 88 w 90"/>
                <a:gd name="T43" fmla="*/ 32 h 90"/>
                <a:gd name="T44" fmla="*/ 90 w 90"/>
                <a:gd name="T45" fmla="*/ 45 h 90"/>
                <a:gd name="T46" fmla="*/ 90 w 90"/>
                <a:gd name="T47" fmla="*/ 4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0">
                  <a:moveTo>
                    <a:pt x="90" y="45"/>
                  </a:moveTo>
                  <a:lnTo>
                    <a:pt x="88" y="58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4" y="87"/>
                  </a:lnTo>
                  <a:lnTo>
                    <a:pt x="51" y="90"/>
                  </a:lnTo>
                  <a:lnTo>
                    <a:pt x="39" y="90"/>
                  </a:lnTo>
                  <a:lnTo>
                    <a:pt x="28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8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1"/>
                  </a:lnTo>
                  <a:lnTo>
                    <a:pt x="28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4" y="4"/>
                  </a:lnTo>
                  <a:lnTo>
                    <a:pt x="74" y="11"/>
                  </a:lnTo>
                  <a:lnTo>
                    <a:pt x="82" y="21"/>
                  </a:lnTo>
                  <a:lnTo>
                    <a:pt x="88" y="32"/>
                  </a:lnTo>
                  <a:lnTo>
                    <a:pt x="90" y="45"/>
                  </a:lnTo>
                  <a:lnTo>
                    <a:pt x="90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39" name="Freeform 599"/>
            <p:cNvSpPr>
              <a:spLocks/>
            </p:cNvSpPr>
            <p:nvPr/>
          </p:nvSpPr>
          <p:spPr bwMode="auto">
            <a:xfrm>
              <a:off x="1079" y="3407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3 w 89"/>
                <a:gd name="T5" fmla="*/ 70 h 91"/>
                <a:gd name="T6" fmla="*/ 73 w 89"/>
                <a:gd name="T7" fmla="*/ 80 h 91"/>
                <a:gd name="T8" fmla="*/ 64 w 89"/>
                <a:gd name="T9" fmla="*/ 87 h 91"/>
                <a:gd name="T10" fmla="*/ 52 w 89"/>
                <a:gd name="T11" fmla="*/ 91 h 91"/>
                <a:gd name="T12" fmla="*/ 39 w 89"/>
                <a:gd name="T13" fmla="*/ 91 h 91"/>
                <a:gd name="T14" fmla="*/ 27 w 89"/>
                <a:gd name="T15" fmla="*/ 87 h 91"/>
                <a:gd name="T16" fmla="*/ 15 w 89"/>
                <a:gd name="T17" fmla="*/ 80 h 91"/>
                <a:gd name="T18" fmla="*/ 8 w 89"/>
                <a:gd name="T19" fmla="*/ 70 h 91"/>
                <a:gd name="T20" fmla="*/ 2 w 89"/>
                <a:gd name="T21" fmla="*/ 59 h 91"/>
                <a:gd name="T22" fmla="*/ 0 w 89"/>
                <a:gd name="T23" fmla="*/ 46 h 91"/>
                <a:gd name="T24" fmla="*/ 2 w 89"/>
                <a:gd name="T25" fmla="*/ 32 h 91"/>
                <a:gd name="T26" fmla="*/ 8 w 89"/>
                <a:gd name="T27" fmla="*/ 21 h 91"/>
                <a:gd name="T28" fmla="*/ 15 w 89"/>
                <a:gd name="T29" fmla="*/ 12 h 91"/>
                <a:gd name="T30" fmla="*/ 27 w 89"/>
                <a:gd name="T31" fmla="*/ 4 h 91"/>
                <a:gd name="T32" fmla="*/ 39 w 89"/>
                <a:gd name="T33" fmla="*/ 0 h 91"/>
                <a:gd name="T34" fmla="*/ 52 w 89"/>
                <a:gd name="T35" fmla="*/ 0 h 91"/>
                <a:gd name="T36" fmla="*/ 64 w 89"/>
                <a:gd name="T37" fmla="*/ 4 h 91"/>
                <a:gd name="T38" fmla="*/ 73 w 89"/>
                <a:gd name="T39" fmla="*/ 12 h 91"/>
                <a:gd name="T40" fmla="*/ 83 w 89"/>
                <a:gd name="T41" fmla="*/ 21 h 91"/>
                <a:gd name="T42" fmla="*/ 87 w 89"/>
                <a:gd name="T43" fmla="*/ 32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3" y="70"/>
                  </a:lnTo>
                  <a:lnTo>
                    <a:pt x="73" y="80"/>
                  </a:lnTo>
                  <a:lnTo>
                    <a:pt x="64" y="87"/>
                  </a:lnTo>
                  <a:lnTo>
                    <a:pt x="52" y="91"/>
                  </a:lnTo>
                  <a:lnTo>
                    <a:pt x="39" y="91"/>
                  </a:lnTo>
                  <a:lnTo>
                    <a:pt x="27" y="87"/>
                  </a:lnTo>
                  <a:lnTo>
                    <a:pt x="15" y="80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5" y="12"/>
                  </a:lnTo>
                  <a:lnTo>
                    <a:pt x="27" y="4"/>
                  </a:lnTo>
                  <a:lnTo>
                    <a:pt x="39" y="0"/>
                  </a:lnTo>
                  <a:lnTo>
                    <a:pt x="52" y="0"/>
                  </a:lnTo>
                  <a:lnTo>
                    <a:pt x="64" y="4"/>
                  </a:lnTo>
                  <a:lnTo>
                    <a:pt x="73" y="12"/>
                  </a:lnTo>
                  <a:lnTo>
                    <a:pt x="83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40" name="Freeform 600"/>
            <p:cNvSpPr>
              <a:spLocks/>
            </p:cNvSpPr>
            <p:nvPr/>
          </p:nvSpPr>
          <p:spPr bwMode="auto">
            <a:xfrm>
              <a:off x="1257" y="3309"/>
              <a:ext cx="0" cy="340"/>
            </a:xfrm>
            <a:custGeom>
              <a:avLst/>
              <a:gdLst>
                <a:gd name="T0" fmla="*/ 89 w 89"/>
                <a:gd name="T1" fmla="*/ 46 h 91"/>
                <a:gd name="T2" fmla="*/ 87 w 89"/>
                <a:gd name="T3" fmla="*/ 59 h 91"/>
                <a:gd name="T4" fmla="*/ 81 w 89"/>
                <a:gd name="T5" fmla="*/ 70 h 91"/>
                <a:gd name="T6" fmla="*/ 73 w 89"/>
                <a:gd name="T7" fmla="*/ 79 h 91"/>
                <a:gd name="T8" fmla="*/ 62 w 89"/>
                <a:gd name="T9" fmla="*/ 87 h 91"/>
                <a:gd name="T10" fmla="*/ 50 w 89"/>
                <a:gd name="T11" fmla="*/ 91 h 91"/>
                <a:gd name="T12" fmla="*/ 38 w 89"/>
                <a:gd name="T13" fmla="*/ 91 h 91"/>
                <a:gd name="T14" fmla="*/ 25 w 89"/>
                <a:gd name="T15" fmla="*/ 87 h 91"/>
                <a:gd name="T16" fmla="*/ 15 w 89"/>
                <a:gd name="T17" fmla="*/ 79 h 91"/>
                <a:gd name="T18" fmla="*/ 7 w 89"/>
                <a:gd name="T19" fmla="*/ 70 h 91"/>
                <a:gd name="T20" fmla="*/ 1 w 89"/>
                <a:gd name="T21" fmla="*/ 59 h 91"/>
                <a:gd name="T22" fmla="*/ 0 w 89"/>
                <a:gd name="T23" fmla="*/ 46 h 91"/>
                <a:gd name="T24" fmla="*/ 1 w 89"/>
                <a:gd name="T25" fmla="*/ 32 h 91"/>
                <a:gd name="T26" fmla="*/ 7 w 89"/>
                <a:gd name="T27" fmla="*/ 21 h 91"/>
                <a:gd name="T28" fmla="*/ 15 w 89"/>
                <a:gd name="T29" fmla="*/ 12 h 91"/>
                <a:gd name="T30" fmla="*/ 25 w 89"/>
                <a:gd name="T31" fmla="*/ 4 h 91"/>
                <a:gd name="T32" fmla="*/ 38 w 89"/>
                <a:gd name="T33" fmla="*/ 0 h 91"/>
                <a:gd name="T34" fmla="*/ 50 w 89"/>
                <a:gd name="T35" fmla="*/ 0 h 91"/>
                <a:gd name="T36" fmla="*/ 62 w 89"/>
                <a:gd name="T37" fmla="*/ 4 h 91"/>
                <a:gd name="T38" fmla="*/ 73 w 89"/>
                <a:gd name="T39" fmla="*/ 12 h 91"/>
                <a:gd name="T40" fmla="*/ 81 w 89"/>
                <a:gd name="T41" fmla="*/ 21 h 91"/>
                <a:gd name="T42" fmla="*/ 87 w 89"/>
                <a:gd name="T43" fmla="*/ 32 h 91"/>
                <a:gd name="T44" fmla="*/ 89 w 89"/>
                <a:gd name="T45" fmla="*/ 46 h 91"/>
                <a:gd name="T46" fmla="*/ 89 w 89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91">
                  <a:moveTo>
                    <a:pt x="89" y="46"/>
                  </a:moveTo>
                  <a:lnTo>
                    <a:pt x="87" y="59"/>
                  </a:lnTo>
                  <a:lnTo>
                    <a:pt x="81" y="70"/>
                  </a:lnTo>
                  <a:lnTo>
                    <a:pt x="73" y="79"/>
                  </a:lnTo>
                  <a:lnTo>
                    <a:pt x="62" y="87"/>
                  </a:lnTo>
                  <a:lnTo>
                    <a:pt x="50" y="91"/>
                  </a:lnTo>
                  <a:lnTo>
                    <a:pt x="38" y="91"/>
                  </a:lnTo>
                  <a:lnTo>
                    <a:pt x="25" y="87"/>
                  </a:lnTo>
                  <a:lnTo>
                    <a:pt x="15" y="79"/>
                  </a:lnTo>
                  <a:lnTo>
                    <a:pt x="7" y="70"/>
                  </a:lnTo>
                  <a:lnTo>
                    <a:pt x="1" y="59"/>
                  </a:lnTo>
                  <a:lnTo>
                    <a:pt x="0" y="46"/>
                  </a:lnTo>
                  <a:lnTo>
                    <a:pt x="1" y="32"/>
                  </a:lnTo>
                  <a:lnTo>
                    <a:pt x="7" y="21"/>
                  </a:lnTo>
                  <a:lnTo>
                    <a:pt x="15" y="12"/>
                  </a:lnTo>
                  <a:lnTo>
                    <a:pt x="25" y="4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12"/>
                  </a:lnTo>
                  <a:lnTo>
                    <a:pt x="81" y="21"/>
                  </a:lnTo>
                  <a:lnTo>
                    <a:pt x="87" y="32"/>
                  </a:lnTo>
                  <a:lnTo>
                    <a:pt x="89" y="46"/>
                  </a:lnTo>
                  <a:lnTo>
                    <a:pt x="89" y="46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41" name="Freeform 601"/>
            <p:cNvSpPr>
              <a:spLocks/>
            </p:cNvSpPr>
            <p:nvPr/>
          </p:nvSpPr>
          <p:spPr bwMode="auto">
            <a:xfrm>
              <a:off x="1335" y="3091"/>
              <a:ext cx="0" cy="340"/>
            </a:xfrm>
            <a:custGeom>
              <a:avLst/>
              <a:gdLst>
                <a:gd name="T0" fmla="*/ 89 w 89"/>
                <a:gd name="T1" fmla="*/ 45 h 88"/>
                <a:gd name="T2" fmla="*/ 87 w 89"/>
                <a:gd name="T3" fmla="*/ 56 h 88"/>
                <a:gd name="T4" fmla="*/ 81 w 89"/>
                <a:gd name="T5" fmla="*/ 69 h 88"/>
                <a:gd name="T6" fmla="*/ 73 w 89"/>
                <a:gd name="T7" fmla="*/ 79 h 88"/>
                <a:gd name="T8" fmla="*/ 62 w 89"/>
                <a:gd name="T9" fmla="*/ 85 h 88"/>
                <a:gd name="T10" fmla="*/ 50 w 89"/>
                <a:gd name="T11" fmla="*/ 88 h 88"/>
                <a:gd name="T12" fmla="*/ 36 w 89"/>
                <a:gd name="T13" fmla="*/ 88 h 88"/>
                <a:gd name="T14" fmla="*/ 25 w 89"/>
                <a:gd name="T15" fmla="*/ 85 h 88"/>
                <a:gd name="T16" fmla="*/ 15 w 89"/>
                <a:gd name="T17" fmla="*/ 79 h 88"/>
                <a:gd name="T18" fmla="*/ 5 w 89"/>
                <a:gd name="T19" fmla="*/ 69 h 88"/>
                <a:gd name="T20" fmla="*/ 2 w 89"/>
                <a:gd name="T21" fmla="*/ 56 h 88"/>
                <a:gd name="T22" fmla="*/ 0 w 89"/>
                <a:gd name="T23" fmla="*/ 45 h 88"/>
                <a:gd name="T24" fmla="*/ 2 w 89"/>
                <a:gd name="T25" fmla="*/ 32 h 88"/>
                <a:gd name="T26" fmla="*/ 5 w 89"/>
                <a:gd name="T27" fmla="*/ 20 h 88"/>
                <a:gd name="T28" fmla="*/ 15 w 89"/>
                <a:gd name="T29" fmla="*/ 11 h 88"/>
                <a:gd name="T30" fmla="*/ 25 w 89"/>
                <a:gd name="T31" fmla="*/ 4 h 88"/>
                <a:gd name="T32" fmla="*/ 36 w 89"/>
                <a:gd name="T33" fmla="*/ 0 h 88"/>
                <a:gd name="T34" fmla="*/ 50 w 89"/>
                <a:gd name="T35" fmla="*/ 0 h 88"/>
                <a:gd name="T36" fmla="*/ 62 w 89"/>
                <a:gd name="T37" fmla="*/ 4 h 88"/>
                <a:gd name="T38" fmla="*/ 73 w 89"/>
                <a:gd name="T39" fmla="*/ 9 h 88"/>
                <a:gd name="T40" fmla="*/ 81 w 89"/>
                <a:gd name="T41" fmla="*/ 20 h 88"/>
                <a:gd name="T42" fmla="*/ 87 w 89"/>
                <a:gd name="T43" fmla="*/ 32 h 88"/>
                <a:gd name="T44" fmla="*/ 89 w 89"/>
                <a:gd name="T45" fmla="*/ 45 h 88"/>
                <a:gd name="T46" fmla="*/ 89 w 89"/>
                <a:gd name="T47" fmla="*/ 4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9" h="88">
                  <a:moveTo>
                    <a:pt x="89" y="45"/>
                  </a:moveTo>
                  <a:lnTo>
                    <a:pt x="87" y="56"/>
                  </a:lnTo>
                  <a:lnTo>
                    <a:pt x="81" y="69"/>
                  </a:lnTo>
                  <a:lnTo>
                    <a:pt x="73" y="79"/>
                  </a:lnTo>
                  <a:lnTo>
                    <a:pt x="62" y="85"/>
                  </a:lnTo>
                  <a:lnTo>
                    <a:pt x="50" y="88"/>
                  </a:lnTo>
                  <a:lnTo>
                    <a:pt x="36" y="88"/>
                  </a:lnTo>
                  <a:lnTo>
                    <a:pt x="25" y="85"/>
                  </a:lnTo>
                  <a:lnTo>
                    <a:pt x="15" y="79"/>
                  </a:lnTo>
                  <a:lnTo>
                    <a:pt x="5" y="69"/>
                  </a:lnTo>
                  <a:lnTo>
                    <a:pt x="2" y="56"/>
                  </a:lnTo>
                  <a:lnTo>
                    <a:pt x="0" y="45"/>
                  </a:lnTo>
                  <a:lnTo>
                    <a:pt x="2" y="32"/>
                  </a:lnTo>
                  <a:lnTo>
                    <a:pt x="5" y="20"/>
                  </a:lnTo>
                  <a:lnTo>
                    <a:pt x="15" y="11"/>
                  </a:lnTo>
                  <a:lnTo>
                    <a:pt x="25" y="4"/>
                  </a:lnTo>
                  <a:lnTo>
                    <a:pt x="36" y="0"/>
                  </a:lnTo>
                  <a:lnTo>
                    <a:pt x="50" y="0"/>
                  </a:lnTo>
                  <a:lnTo>
                    <a:pt x="62" y="4"/>
                  </a:lnTo>
                  <a:lnTo>
                    <a:pt x="73" y="9"/>
                  </a:lnTo>
                  <a:lnTo>
                    <a:pt x="81" y="20"/>
                  </a:lnTo>
                  <a:lnTo>
                    <a:pt x="87" y="32"/>
                  </a:lnTo>
                  <a:lnTo>
                    <a:pt x="89" y="45"/>
                  </a:lnTo>
                  <a:lnTo>
                    <a:pt x="89" y="45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  <p:sp>
          <p:nvSpPr>
            <p:cNvPr id="10842" name="Freeform 602"/>
            <p:cNvSpPr>
              <a:spLocks/>
            </p:cNvSpPr>
            <p:nvPr/>
          </p:nvSpPr>
          <p:spPr bwMode="auto">
            <a:xfrm>
              <a:off x="1574" y="3309"/>
              <a:ext cx="0" cy="340"/>
            </a:xfrm>
            <a:custGeom>
              <a:avLst/>
              <a:gdLst>
                <a:gd name="T0" fmla="*/ 90 w 90"/>
                <a:gd name="T1" fmla="*/ 46 h 91"/>
                <a:gd name="T2" fmla="*/ 88 w 90"/>
                <a:gd name="T3" fmla="*/ 59 h 91"/>
                <a:gd name="T4" fmla="*/ 82 w 90"/>
                <a:gd name="T5" fmla="*/ 70 h 91"/>
                <a:gd name="T6" fmla="*/ 74 w 90"/>
                <a:gd name="T7" fmla="*/ 79 h 91"/>
                <a:gd name="T8" fmla="*/ 62 w 90"/>
                <a:gd name="T9" fmla="*/ 87 h 91"/>
                <a:gd name="T10" fmla="*/ 51 w 90"/>
                <a:gd name="T11" fmla="*/ 91 h 91"/>
                <a:gd name="T12" fmla="*/ 39 w 90"/>
                <a:gd name="T13" fmla="*/ 91 h 91"/>
                <a:gd name="T14" fmla="*/ 26 w 90"/>
                <a:gd name="T15" fmla="*/ 87 h 91"/>
                <a:gd name="T16" fmla="*/ 16 w 90"/>
                <a:gd name="T17" fmla="*/ 79 h 91"/>
                <a:gd name="T18" fmla="*/ 8 w 90"/>
                <a:gd name="T19" fmla="*/ 70 h 91"/>
                <a:gd name="T20" fmla="*/ 2 w 90"/>
                <a:gd name="T21" fmla="*/ 59 h 91"/>
                <a:gd name="T22" fmla="*/ 0 w 90"/>
                <a:gd name="T23" fmla="*/ 46 h 91"/>
                <a:gd name="T24" fmla="*/ 2 w 90"/>
                <a:gd name="T25" fmla="*/ 32 h 91"/>
                <a:gd name="T26" fmla="*/ 8 w 90"/>
                <a:gd name="T27" fmla="*/ 21 h 91"/>
                <a:gd name="T28" fmla="*/ 16 w 90"/>
                <a:gd name="T29" fmla="*/ 12 h 91"/>
                <a:gd name="T30" fmla="*/ 26 w 90"/>
                <a:gd name="T31" fmla="*/ 4 h 91"/>
                <a:gd name="T32" fmla="*/ 39 w 90"/>
                <a:gd name="T33" fmla="*/ 0 h 91"/>
                <a:gd name="T34" fmla="*/ 51 w 90"/>
                <a:gd name="T35" fmla="*/ 0 h 91"/>
                <a:gd name="T36" fmla="*/ 62 w 90"/>
                <a:gd name="T37" fmla="*/ 4 h 91"/>
                <a:gd name="T38" fmla="*/ 74 w 90"/>
                <a:gd name="T39" fmla="*/ 12 h 91"/>
                <a:gd name="T40" fmla="*/ 82 w 90"/>
                <a:gd name="T41" fmla="*/ 21 h 91"/>
                <a:gd name="T42" fmla="*/ 88 w 90"/>
                <a:gd name="T43" fmla="*/ 32 h 91"/>
                <a:gd name="T44" fmla="*/ 90 w 90"/>
                <a:gd name="T45" fmla="*/ 46 h 91"/>
                <a:gd name="T46" fmla="*/ 90 w 90"/>
                <a:gd name="T47" fmla="*/ 46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0" h="91">
                  <a:moveTo>
                    <a:pt x="90" y="46"/>
                  </a:moveTo>
                  <a:lnTo>
                    <a:pt x="88" y="59"/>
                  </a:lnTo>
                  <a:lnTo>
                    <a:pt x="82" y="70"/>
                  </a:lnTo>
                  <a:lnTo>
                    <a:pt x="74" y="79"/>
                  </a:lnTo>
                  <a:lnTo>
                    <a:pt x="62" y="87"/>
                  </a:lnTo>
                  <a:lnTo>
                    <a:pt x="51" y="91"/>
                  </a:lnTo>
                  <a:lnTo>
                    <a:pt x="39" y="91"/>
                  </a:lnTo>
                  <a:lnTo>
                    <a:pt x="26" y="87"/>
                  </a:lnTo>
                  <a:lnTo>
                    <a:pt x="16" y="79"/>
                  </a:lnTo>
                  <a:lnTo>
                    <a:pt x="8" y="70"/>
                  </a:lnTo>
                  <a:lnTo>
                    <a:pt x="2" y="59"/>
                  </a:lnTo>
                  <a:lnTo>
                    <a:pt x="0" y="46"/>
                  </a:lnTo>
                  <a:lnTo>
                    <a:pt x="2" y="32"/>
                  </a:lnTo>
                  <a:lnTo>
                    <a:pt x="8" y="21"/>
                  </a:lnTo>
                  <a:lnTo>
                    <a:pt x="16" y="12"/>
                  </a:lnTo>
                  <a:lnTo>
                    <a:pt x="26" y="4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2" y="4"/>
                  </a:lnTo>
                  <a:lnTo>
                    <a:pt x="74" y="12"/>
                  </a:lnTo>
                  <a:lnTo>
                    <a:pt x="82" y="21"/>
                  </a:lnTo>
                  <a:lnTo>
                    <a:pt x="88" y="32"/>
                  </a:lnTo>
                  <a:lnTo>
                    <a:pt x="90" y="46"/>
                  </a:lnTo>
                  <a:lnTo>
                    <a:pt x="90" y="46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it-IT"/>
            </a:p>
          </p:txBody>
        </p:sp>
      </p:grpSp>
      <p:sp>
        <p:nvSpPr>
          <p:cNvPr id="10843" name="Freeform 603"/>
          <p:cNvSpPr>
            <a:spLocks/>
          </p:cNvSpPr>
          <p:nvPr/>
        </p:nvSpPr>
        <p:spPr bwMode="auto">
          <a:xfrm>
            <a:off x="1511301" y="3622676"/>
            <a:ext cx="46038" cy="47624"/>
          </a:xfrm>
          <a:custGeom>
            <a:avLst/>
            <a:gdLst>
              <a:gd name="T0" fmla="*/ 89 w 89"/>
              <a:gd name="T1" fmla="*/ 43 h 88"/>
              <a:gd name="T2" fmla="*/ 88 w 89"/>
              <a:gd name="T3" fmla="*/ 56 h 88"/>
              <a:gd name="T4" fmla="*/ 84 w 89"/>
              <a:gd name="T5" fmla="*/ 68 h 88"/>
              <a:gd name="T6" fmla="*/ 74 w 89"/>
              <a:gd name="T7" fmla="*/ 77 h 88"/>
              <a:gd name="T8" fmla="*/ 64 w 89"/>
              <a:gd name="T9" fmla="*/ 85 h 88"/>
              <a:gd name="T10" fmla="*/ 53 w 89"/>
              <a:gd name="T11" fmla="*/ 88 h 88"/>
              <a:gd name="T12" fmla="*/ 39 w 89"/>
              <a:gd name="T13" fmla="*/ 88 h 88"/>
              <a:gd name="T14" fmla="*/ 27 w 89"/>
              <a:gd name="T15" fmla="*/ 85 h 88"/>
              <a:gd name="T16" fmla="*/ 16 w 89"/>
              <a:gd name="T17" fmla="*/ 77 h 88"/>
              <a:gd name="T18" fmla="*/ 8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0 h 88"/>
              <a:gd name="T26" fmla="*/ 8 w 89"/>
              <a:gd name="T27" fmla="*/ 19 h 88"/>
              <a:gd name="T28" fmla="*/ 16 w 89"/>
              <a:gd name="T29" fmla="*/ 9 h 88"/>
              <a:gd name="T30" fmla="*/ 27 w 89"/>
              <a:gd name="T31" fmla="*/ 2 h 88"/>
              <a:gd name="T32" fmla="*/ 39 w 89"/>
              <a:gd name="T33" fmla="*/ 0 h 88"/>
              <a:gd name="T34" fmla="*/ 53 w 89"/>
              <a:gd name="T35" fmla="*/ 0 h 88"/>
              <a:gd name="T36" fmla="*/ 64 w 89"/>
              <a:gd name="T37" fmla="*/ 2 h 88"/>
              <a:gd name="T38" fmla="*/ 74 w 89"/>
              <a:gd name="T39" fmla="*/ 9 h 88"/>
              <a:gd name="T40" fmla="*/ 84 w 89"/>
              <a:gd name="T41" fmla="*/ 19 h 88"/>
              <a:gd name="T42" fmla="*/ 88 w 89"/>
              <a:gd name="T43" fmla="*/ 30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8" y="56"/>
                </a:lnTo>
                <a:lnTo>
                  <a:pt x="84" y="68"/>
                </a:lnTo>
                <a:lnTo>
                  <a:pt x="74" y="77"/>
                </a:lnTo>
                <a:lnTo>
                  <a:pt x="64" y="85"/>
                </a:lnTo>
                <a:lnTo>
                  <a:pt x="53" y="88"/>
                </a:lnTo>
                <a:lnTo>
                  <a:pt x="39" y="88"/>
                </a:lnTo>
                <a:lnTo>
                  <a:pt x="27" y="85"/>
                </a:lnTo>
                <a:lnTo>
                  <a:pt x="16" y="77"/>
                </a:lnTo>
                <a:lnTo>
                  <a:pt x="8" y="68"/>
                </a:lnTo>
                <a:lnTo>
                  <a:pt x="2" y="56"/>
                </a:lnTo>
                <a:lnTo>
                  <a:pt x="0" y="43"/>
                </a:lnTo>
                <a:lnTo>
                  <a:pt x="2" y="30"/>
                </a:lnTo>
                <a:lnTo>
                  <a:pt x="8" y="19"/>
                </a:lnTo>
                <a:lnTo>
                  <a:pt x="16" y="9"/>
                </a:lnTo>
                <a:lnTo>
                  <a:pt x="27" y="2"/>
                </a:lnTo>
                <a:lnTo>
                  <a:pt x="39" y="0"/>
                </a:lnTo>
                <a:lnTo>
                  <a:pt x="53" y="0"/>
                </a:lnTo>
                <a:lnTo>
                  <a:pt x="64" y="2"/>
                </a:lnTo>
                <a:lnTo>
                  <a:pt x="74" y="9"/>
                </a:lnTo>
                <a:lnTo>
                  <a:pt x="84" y="19"/>
                </a:lnTo>
                <a:lnTo>
                  <a:pt x="88" y="30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44" name="Freeform 604"/>
          <p:cNvSpPr>
            <a:spLocks/>
          </p:cNvSpPr>
          <p:nvPr/>
        </p:nvSpPr>
        <p:spPr bwMode="auto">
          <a:xfrm>
            <a:off x="1438276" y="3776663"/>
            <a:ext cx="47625" cy="52387"/>
          </a:xfrm>
          <a:custGeom>
            <a:avLst/>
            <a:gdLst>
              <a:gd name="T0" fmla="*/ 87 w 87"/>
              <a:gd name="T1" fmla="*/ 46 h 91"/>
              <a:gd name="T2" fmla="*/ 85 w 87"/>
              <a:gd name="T3" fmla="*/ 59 h 91"/>
              <a:gd name="T4" fmla="*/ 81 w 87"/>
              <a:gd name="T5" fmla="*/ 70 h 91"/>
              <a:gd name="T6" fmla="*/ 71 w 87"/>
              <a:gd name="T7" fmla="*/ 80 h 91"/>
              <a:gd name="T8" fmla="*/ 62 w 87"/>
              <a:gd name="T9" fmla="*/ 87 h 91"/>
              <a:gd name="T10" fmla="*/ 50 w 87"/>
              <a:gd name="T11" fmla="*/ 91 h 91"/>
              <a:gd name="T12" fmla="*/ 36 w 87"/>
              <a:gd name="T13" fmla="*/ 91 h 91"/>
              <a:gd name="T14" fmla="*/ 25 w 87"/>
              <a:gd name="T15" fmla="*/ 87 h 91"/>
              <a:gd name="T16" fmla="*/ 13 w 87"/>
              <a:gd name="T17" fmla="*/ 80 h 91"/>
              <a:gd name="T18" fmla="*/ 5 w 87"/>
              <a:gd name="T19" fmla="*/ 70 h 91"/>
              <a:gd name="T20" fmla="*/ 0 w 87"/>
              <a:gd name="T21" fmla="*/ 59 h 91"/>
              <a:gd name="T22" fmla="*/ 0 w 87"/>
              <a:gd name="T23" fmla="*/ 46 h 91"/>
              <a:gd name="T24" fmla="*/ 0 w 87"/>
              <a:gd name="T25" fmla="*/ 32 h 91"/>
              <a:gd name="T26" fmla="*/ 5 w 87"/>
              <a:gd name="T27" fmla="*/ 21 h 91"/>
              <a:gd name="T28" fmla="*/ 13 w 87"/>
              <a:gd name="T29" fmla="*/ 12 h 91"/>
              <a:gd name="T30" fmla="*/ 25 w 87"/>
              <a:gd name="T31" fmla="*/ 4 h 91"/>
              <a:gd name="T32" fmla="*/ 36 w 87"/>
              <a:gd name="T33" fmla="*/ 0 h 91"/>
              <a:gd name="T34" fmla="*/ 50 w 87"/>
              <a:gd name="T35" fmla="*/ 0 h 91"/>
              <a:gd name="T36" fmla="*/ 62 w 87"/>
              <a:gd name="T37" fmla="*/ 4 h 91"/>
              <a:gd name="T38" fmla="*/ 71 w 87"/>
              <a:gd name="T39" fmla="*/ 12 h 91"/>
              <a:gd name="T40" fmla="*/ 81 w 87"/>
              <a:gd name="T41" fmla="*/ 21 h 91"/>
              <a:gd name="T42" fmla="*/ 85 w 87"/>
              <a:gd name="T43" fmla="*/ 32 h 91"/>
              <a:gd name="T44" fmla="*/ 87 w 87"/>
              <a:gd name="T45" fmla="*/ 46 h 91"/>
              <a:gd name="T46" fmla="*/ 87 w 87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7" h="91">
                <a:moveTo>
                  <a:pt x="87" y="46"/>
                </a:moveTo>
                <a:lnTo>
                  <a:pt x="85" y="59"/>
                </a:lnTo>
                <a:lnTo>
                  <a:pt x="81" y="70"/>
                </a:lnTo>
                <a:lnTo>
                  <a:pt x="71" y="80"/>
                </a:lnTo>
                <a:lnTo>
                  <a:pt x="62" y="87"/>
                </a:lnTo>
                <a:lnTo>
                  <a:pt x="50" y="91"/>
                </a:lnTo>
                <a:lnTo>
                  <a:pt x="36" y="91"/>
                </a:lnTo>
                <a:lnTo>
                  <a:pt x="25" y="87"/>
                </a:lnTo>
                <a:lnTo>
                  <a:pt x="13" y="80"/>
                </a:lnTo>
                <a:lnTo>
                  <a:pt x="5" y="70"/>
                </a:lnTo>
                <a:lnTo>
                  <a:pt x="0" y="59"/>
                </a:lnTo>
                <a:lnTo>
                  <a:pt x="0" y="46"/>
                </a:lnTo>
                <a:lnTo>
                  <a:pt x="0" y="32"/>
                </a:lnTo>
                <a:lnTo>
                  <a:pt x="5" y="21"/>
                </a:lnTo>
                <a:lnTo>
                  <a:pt x="13" y="12"/>
                </a:lnTo>
                <a:lnTo>
                  <a:pt x="25" y="4"/>
                </a:lnTo>
                <a:lnTo>
                  <a:pt x="36" y="0"/>
                </a:lnTo>
                <a:lnTo>
                  <a:pt x="50" y="0"/>
                </a:lnTo>
                <a:lnTo>
                  <a:pt x="62" y="4"/>
                </a:lnTo>
                <a:lnTo>
                  <a:pt x="71" y="12"/>
                </a:lnTo>
                <a:lnTo>
                  <a:pt x="81" y="21"/>
                </a:lnTo>
                <a:lnTo>
                  <a:pt x="85" y="32"/>
                </a:lnTo>
                <a:lnTo>
                  <a:pt x="87" y="46"/>
                </a:lnTo>
                <a:lnTo>
                  <a:pt x="87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45" name="Freeform 605"/>
          <p:cNvSpPr>
            <a:spLocks/>
          </p:cNvSpPr>
          <p:nvPr/>
        </p:nvSpPr>
        <p:spPr bwMode="auto">
          <a:xfrm>
            <a:off x="1738314" y="3817938"/>
            <a:ext cx="46037" cy="50801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70 h 90"/>
              <a:gd name="T6" fmla="*/ 73 w 89"/>
              <a:gd name="T7" fmla="*/ 79 h 90"/>
              <a:gd name="T8" fmla="*/ 62 w 89"/>
              <a:gd name="T9" fmla="*/ 87 h 90"/>
              <a:gd name="T10" fmla="*/ 50 w 89"/>
              <a:gd name="T11" fmla="*/ 90 h 90"/>
              <a:gd name="T12" fmla="*/ 36 w 89"/>
              <a:gd name="T13" fmla="*/ 90 h 90"/>
              <a:gd name="T14" fmla="*/ 25 w 89"/>
              <a:gd name="T15" fmla="*/ 87 h 90"/>
              <a:gd name="T16" fmla="*/ 15 w 89"/>
              <a:gd name="T17" fmla="*/ 79 h 90"/>
              <a:gd name="T18" fmla="*/ 5 w 89"/>
              <a:gd name="T19" fmla="*/ 70 h 90"/>
              <a:gd name="T20" fmla="*/ 1 w 89"/>
              <a:gd name="T21" fmla="*/ 58 h 90"/>
              <a:gd name="T22" fmla="*/ 0 w 89"/>
              <a:gd name="T23" fmla="*/ 45 h 90"/>
              <a:gd name="T24" fmla="*/ 1 w 89"/>
              <a:gd name="T25" fmla="*/ 32 h 90"/>
              <a:gd name="T26" fmla="*/ 5 w 89"/>
              <a:gd name="T27" fmla="*/ 21 h 90"/>
              <a:gd name="T28" fmla="*/ 15 w 89"/>
              <a:gd name="T29" fmla="*/ 11 h 90"/>
              <a:gd name="T30" fmla="*/ 25 w 89"/>
              <a:gd name="T31" fmla="*/ 4 h 90"/>
              <a:gd name="T32" fmla="*/ 36 w 89"/>
              <a:gd name="T33" fmla="*/ 0 h 90"/>
              <a:gd name="T34" fmla="*/ 50 w 89"/>
              <a:gd name="T35" fmla="*/ 0 h 90"/>
              <a:gd name="T36" fmla="*/ 62 w 89"/>
              <a:gd name="T37" fmla="*/ 4 h 90"/>
              <a:gd name="T38" fmla="*/ 73 w 89"/>
              <a:gd name="T39" fmla="*/ 11 h 90"/>
              <a:gd name="T40" fmla="*/ 81 w 89"/>
              <a:gd name="T41" fmla="*/ 21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70"/>
                </a:lnTo>
                <a:lnTo>
                  <a:pt x="73" y="79"/>
                </a:lnTo>
                <a:lnTo>
                  <a:pt x="62" y="87"/>
                </a:lnTo>
                <a:lnTo>
                  <a:pt x="50" y="90"/>
                </a:lnTo>
                <a:lnTo>
                  <a:pt x="36" y="90"/>
                </a:lnTo>
                <a:lnTo>
                  <a:pt x="25" y="87"/>
                </a:lnTo>
                <a:lnTo>
                  <a:pt x="15" y="79"/>
                </a:lnTo>
                <a:lnTo>
                  <a:pt x="5" y="70"/>
                </a:lnTo>
                <a:lnTo>
                  <a:pt x="1" y="58"/>
                </a:lnTo>
                <a:lnTo>
                  <a:pt x="0" y="45"/>
                </a:lnTo>
                <a:lnTo>
                  <a:pt x="1" y="32"/>
                </a:lnTo>
                <a:lnTo>
                  <a:pt x="5" y="21"/>
                </a:lnTo>
                <a:lnTo>
                  <a:pt x="15" y="11"/>
                </a:lnTo>
                <a:lnTo>
                  <a:pt x="25" y="4"/>
                </a:lnTo>
                <a:lnTo>
                  <a:pt x="36" y="0"/>
                </a:lnTo>
                <a:lnTo>
                  <a:pt x="50" y="0"/>
                </a:lnTo>
                <a:lnTo>
                  <a:pt x="62" y="4"/>
                </a:lnTo>
                <a:lnTo>
                  <a:pt x="73" y="11"/>
                </a:lnTo>
                <a:lnTo>
                  <a:pt x="81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46" name="Freeform 606"/>
          <p:cNvSpPr>
            <a:spLocks/>
          </p:cNvSpPr>
          <p:nvPr/>
        </p:nvSpPr>
        <p:spPr bwMode="auto">
          <a:xfrm>
            <a:off x="1841500" y="3749676"/>
            <a:ext cx="46038" cy="44450"/>
          </a:xfrm>
          <a:custGeom>
            <a:avLst/>
            <a:gdLst>
              <a:gd name="T0" fmla="*/ 89 w 89"/>
              <a:gd name="T1" fmla="*/ 45 h 91"/>
              <a:gd name="T2" fmla="*/ 87 w 89"/>
              <a:gd name="T3" fmla="*/ 58 h 91"/>
              <a:gd name="T4" fmla="*/ 84 w 89"/>
              <a:gd name="T5" fmla="*/ 70 h 91"/>
              <a:gd name="T6" fmla="*/ 74 w 89"/>
              <a:gd name="T7" fmla="*/ 79 h 91"/>
              <a:gd name="T8" fmla="*/ 64 w 89"/>
              <a:gd name="T9" fmla="*/ 87 h 91"/>
              <a:gd name="T10" fmla="*/ 53 w 89"/>
              <a:gd name="T11" fmla="*/ 91 h 91"/>
              <a:gd name="T12" fmla="*/ 39 w 89"/>
              <a:gd name="T13" fmla="*/ 91 h 91"/>
              <a:gd name="T14" fmla="*/ 27 w 89"/>
              <a:gd name="T15" fmla="*/ 87 h 91"/>
              <a:gd name="T16" fmla="*/ 16 w 89"/>
              <a:gd name="T17" fmla="*/ 79 h 91"/>
              <a:gd name="T18" fmla="*/ 8 w 89"/>
              <a:gd name="T19" fmla="*/ 70 h 91"/>
              <a:gd name="T20" fmla="*/ 2 w 89"/>
              <a:gd name="T21" fmla="*/ 58 h 91"/>
              <a:gd name="T22" fmla="*/ 0 w 89"/>
              <a:gd name="T23" fmla="*/ 45 h 91"/>
              <a:gd name="T24" fmla="*/ 2 w 89"/>
              <a:gd name="T25" fmla="*/ 32 h 91"/>
              <a:gd name="T26" fmla="*/ 8 w 89"/>
              <a:gd name="T27" fmla="*/ 21 h 91"/>
              <a:gd name="T28" fmla="*/ 16 w 89"/>
              <a:gd name="T29" fmla="*/ 11 h 91"/>
              <a:gd name="T30" fmla="*/ 27 w 89"/>
              <a:gd name="T31" fmla="*/ 4 h 91"/>
              <a:gd name="T32" fmla="*/ 39 w 89"/>
              <a:gd name="T33" fmla="*/ 0 h 91"/>
              <a:gd name="T34" fmla="*/ 53 w 89"/>
              <a:gd name="T35" fmla="*/ 0 h 91"/>
              <a:gd name="T36" fmla="*/ 64 w 89"/>
              <a:gd name="T37" fmla="*/ 4 h 91"/>
              <a:gd name="T38" fmla="*/ 74 w 89"/>
              <a:gd name="T39" fmla="*/ 11 h 91"/>
              <a:gd name="T40" fmla="*/ 84 w 89"/>
              <a:gd name="T41" fmla="*/ 21 h 91"/>
              <a:gd name="T42" fmla="*/ 87 w 89"/>
              <a:gd name="T43" fmla="*/ 32 h 91"/>
              <a:gd name="T44" fmla="*/ 89 w 89"/>
              <a:gd name="T45" fmla="*/ 45 h 91"/>
              <a:gd name="T46" fmla="*/ 89 w 89"/>
              <a:gd name="T47" fmla="*/ 45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1">
                <a:moveTo>
                  <a:pt x="89" y="45"/>
                </a:moveTo>
                <a:lnTo>
                  <a:pt x="87" y="58"/>
                </a:lnTo>
                <a:lnTo>
                  <a:pt x="84" y="70"/>
                </a:lnTo>
                <a:lnTo>
                  <a:pt x="74" y="79"/>
                </a:lnTo>
                <a:lnTo>
                  <a:pt x="64" y="87"/>
                </a:lnTo>
                <a:lnTo>
                  <a:pt x="53" y="91"/>
                </a:lnTo>
                <a:lnTo>
                  <a:pt x="39" y="91"/>
                </a:lnTo>
                <a:lnTo>
                  <a:pt x="27" y="87"/>
                </a:lnTo>
                <a:lnTo>
                  <a:pt x="16" y="79"/>
                </a:lnTo>
                <a:lnTo>
                  <a:pt x="8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6" y="11"/>
                </a:lnTo>
                <a:lnTo>
                  <a:pt x="27" y="4"/>
                </a:lnTo>
                <a:lnTo>
                  <a:pt x="39" y="0"/>
                </a:lnTo>
                <a:lnTo>
                  <a:pt x="53" y="0"/>
                </a:lnTo>
                <a:lnTo>
                  <a:pt x="64" y="4"/>
                </a:lnTo>
                <a:lnTo>
                  <a:pt x="74" y="11"/>
                </a:lnTo>
                <a:lnTo>
                  <a:pt x="84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47" name="Freeform 607"/>
          <p:cNvSpPr>
            <a:spLocks/>
          </p:cNvSpPr>
          <p:nvPr/>
        </p:nvSpPr>
        <p:spPr bwMode="auto">
          <a:xfrm>
            <a:off x="1679576" y="3602038"/>
            <a:ext cx="49213" cy="44450"/>
          </a:xfrm>
          <a:custGeom>
            <a:avLst/>
            <a:gdLst>
              <a:gd name="T0" fmla="*/ 89 w 89"/>
              <a:gd name="T1" fmla="*/ 44 h 89"/>
              <a:gd name="T2" fmla="*/ 87 w 89"/>
              <a:gd name="T3" fmla="*/ 57 h 89"/>
              <a:gd name="T4" fmla="*/ 81 w 89"/>
              <a:gd name="T5" fmla="*/ 68 h 89"/>
              <a:gd name="T6" fmla="*/ 74 w 89"/>
              <a:gd name="T7" fmla="*/ 78 h 89"/>
              <a:gd name="T8" fmla="*/ 62 w 89"/>
              <a:gd name="T9" fmla="*/ 85 h 89"/>
              <a:gd name="T10" fmla="*/ 50 w 89"/>
              <a:gd name="T11" fmla="*/ 89 h 89"/>
              <a:gd name="T12" fmla="*/ 39 w 89"/>
              <a:gd name="T13" fmla="*/ 89 h 89"/>
              <a:gd name="T14" fmla="*/ 25 w 89"/>
              <a:gd name="T15" fmla="*/ 85 h 89"/>
              <a:gd name="T16" fmla="*/ 15 w 89"/>
              <a:gd name="T17" fmla="*/ 78 h 89"/>
              <a:gd name="T18" fmla="*/ 8 w 89"/>
              <a:gd name="T19" fmla="*/ 68 h 89"/>
              <a:gd name="T20" fmla="*/ 2 w 89"/>
              <a:gd name="T21" fmla="*/ 57 h 89"/>
              <a:gd name="T22" fmla="*/ 0 w 89"/>
              <a:gd name="T23" fmla="*/ 44 h 89"/>
              <a:gd name="T24" fmla="*/ 2 w 89"/>
              <a:gd name="T25" fmla="*/ 32 h 89"/>
              <a:gd name="T26" fmla="*/ 8 w 89"/>
              <a:gd name="T27" fmla="*/ 19 h 89"/>
              <a:gd name="T28" fmla="*/ 15 w 89"/>
              <a:gd name="T29" fmla="*/ 10 h 89"/>
              <a:gd name="T30" fmla="*/ 25 w 89"/>
              <a:gd name="T31" fmla="*/ 2 h 89"/>
              <a:gd name="T32" fmla="*/ 39 w 89"/>
              <a:gd name="T33" fmla="*/ 0 h 89"/>
              <a:gd name="T34" fmla="*/ 50 w 89"/>
              <a:gd name="T35" fmla="*/ 0 h 89"/>
              <a:gd name="T36" fmla="*/ 62 w 89"/>
              <a:gd name="T37" fmla="*/ 2 h 89"/>
              <a:gd name="T38" fmla="*/ 74 w 89"/>
              <a:gd name="T39" fmla="*/ 10 h 89"/>
              <a:gd name="T40" fmla="*/ 81 w 89"/>
              <a:gd name="T41" fmla="*/ 19 h 89"/>
              <a:gd name="T42" fmla="*/ 87 w 89"/>
              <a:gd name="T43" fmla="*/ 32 h 89"/>
              <a:gd name="T44" fmla="*/ 89 w 89"/>
              <a:gd name="T45" fmla="*/ 44 h 89"/>
              <a:gd name="T46" fmla="*/ 89 w 89"/>
              <a:gd name="T47" fmla="*/ 44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4"/>
                </a:moveTo>
                <a:lnTo>
                  <a:pt x="87" y="57"/>
                </a:lnTo>
                <a:lnTo>
                  <a:pt x="81" y="68"/>
                </a:lnTo>
                <a:lnTo>
                  <a:pt x="74" y="78"/>
                </a:lnTo>
                <a:lnTo>
                  <a:pt x="62" y="85"/>
                </a:lnTo>
                <a:lnTo>
                  <a:pt x="50" y="89"/>
                </a:lnTo>
                <a:lnTo>
                  <a:pt x="39" y="89"/>
                </a:lnTo>
                <a:lnTo>
                  <a:pt x="25" y="85"/>
                </a:lnTo>
                <a:lnTo>
                  <a:pt x="15" y="78"/>
                </a:lnTo>
                <a:lnTo>
                  <a:pt x="8" y="68"/>
                </a:lnTo>
                <a:lnTo>
                  <a:pt x="2" y="57"/>
                </a:lnTo>
                <a:lnTo>
                  <a:pt x="0" y="44"/>
                </a:lnTo>
                <a:lnTo>
                  <a:pt x="2" y="32"/>
                </a:lnTo>
                <a:lnTo>
                  <a:pt x="8" y="19"/>
                </a:lnTo>
                <a:lnTo>
                  <a:pt x="15" y="10"/>
                </a:lnTo>
                <a:lnTo>
                  <a:pt x="25" y="2"/>
                </a:lnTo>
                <a:lnTo>
                  <a:pt x="39" y="0"/>
                </a:lnTo>
                <a:lnTo>
                  <a:pt x="50" y="0"/>
                </a:lnTo>
                <a:lnTo>
                  <a:pt x="62" y="2"/>
                </a:lnTo>
                <a:lnTo>
                  <a:pt x="74" y="10"/>
                </a:lnTo>
                <a:lnTo>
                  <a:pt x="81" y="19"/>
                </a:lnTo>
                <a:lnTo>
                  <a:pt x="87" y="32"/>
                </a:lnTo>
                <a:lnTo>
                  <a:pt x="89" y="44"/>
                </a:lnTo>
                <a:lnTo>
                  <a:pt x="89" y="44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48" name="Freeform 608"/>
          <p:cNvSpPr>
            <a:spLocks/>
          </p:cNvSpPr>
          <p:nvPr/>
        </p:nvSpPr>
        <p:spPr bwMode="auto">
          <a:xfrm>
            <a:off x="1576389" y="3800475"/>
            <a:ext cx="46037" cy="52389"/>
          </a:xfrm>
          <a:custGeom>
            <a:avLst/>
            <a:gdLst>
              <a:gd name="T0" fmla="*/ 90 w 90"/>
              <a:gd name="T1" fmla="*/ 45 h 90"/>
              <a:gd name="T2" fmla="*/ 88 w 90"/>
              <a:gd name="T3" fmla="*/ 58 h 90"/>
              <a:gd name="T4" fmla="*/ 82 w 90"/>
              <a:gd name="T5" fmla="*/ 69 h 90"/>
              <a:gd name="T6" fmla="*/ 74 w 90"/>
              <a:gd name="T7" fmla="*/ 79 h 90"/>
              <a:gd name="T8" fmla="*/ 64 w 90"/>
              <a:gd name="T9" fmla="*/ 86 h 90"/>
              <a:gd name="T10" fmla="*/ 51 w 90"/>
              <a:gd name="T11" fmla="*/ 90 h 90"/>
              <a:gd name="T12" fmla="*/ 39 w 90"/>
              <a:gd name="T13" fmla="*/ 90 h 90"/>
              <a:gd name="T14" fmla="*/ 28 w 90"/>
              <a:gd name="T15" fmla="*/ 86 h 90"/>
              <a:gd name="T16" fmla="*/ 16 w 90"/>
              <a:gd name="T17" fmla="*/ 79 h 90"/>
              <a:gd name="T18" fmla="*/ 8 w 90"/>
              <a:gd name="T19" fmla="*/ 69 h 90"/>
              <a:gd name="T20" fmla="*/ 2 w 90"/>
              <a:gd name="T21" fmla="*/ 58 h 90"/>
              <a:gd name="T22" fmla="*/ 0 w 90"/>
              <a:gd name="T23" fmla="*/ 45 h 90"/>
              <a:gd name="T24" fmla="*/ 2 w 90"/>
              <a:gd name="T25" fmla="*/ 32 h 90"/>
              <a:gd name="T26" fmla="*/ 8 w 90"/>
              <a:gd name="T27" fmla="*/ 20 h 90"/>
              <a:gd name="T28" fmla="*/ 16 w 90"/>
              <a:gd name="T29" fmla="*/ 11 h 90"/>
              <a:gd name="T30" fmla="*/ 28 w 90"/>
              <a:gd name="T31" fmla="*/ 3 h 90"/>
              <a:gd name="T32" fmla="*/ 39 w 90"/>
              <a:gd name="T33" fmla="*/ 0 h 90"/>
              <a:gd name="T34" fmla="*/ 51 w 90"/>
              <a:gd name="T35" fmla="*/ 0 h 90"/>
              <a:gd name="T36" fmla="*/ 64 w 90"/>
              <a:gd name="T37" fmla="*/ 3 h 90"/>
              <a:gd name="T38" fmla="*/ 74 w 90"/>
              <a:gd name="T39" fmla="*/ 11 h 90"/>
              <a:gd name="T40" fmla="*/ 82 w 90"/>
              <a:gd name="T41" fmla="*/ 20 h 90"/>
              <a:gd name="T42" fmla="*/ 88 w 90"/>
              <a:gd name="T43" fmla="*/ 32 h 90"/>
              <a:gd name="T44" fmla="*/ 90 w 90"/>
              <a:gd name="T45" fmla="*/ 45 h 90"/>
              <a:gd name="T46" fmla="*/ 90 w 90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90">
                <a:moveTo>
                  <a:pt x="90" y="45"/>
                </a:moveTo>
                <a:lnTo>
                  <a:pt x="88" y="58"/>
                </a:lnTo>
                <a:lnTo>
                  <a:pt x="82" y="69"/>
                </a:lnTo>
                <a:lnTo>
                  <a:pt x="74" y="79"/>
                </a:lnTo>
                <a:lnTo>
                  <a:pt x="64" y="86"/>
                </a:lnTo>
                <a:lnTo>
                  <a:pt x="51" y="90"/>
                </a:lnTo>
                <a:lnTo>
                  <a:pt x="39" y="90"/>
                </a:lnTo>
                <a:lnTo>
                  <a:pt x="28" y="86"/>
                </a:lnTo>
                <a:lnTo>
                  <a:pt x="16" y="79"/>
                </a:lnTo>
                <a:lnTo>
                  <a:pt x="8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0"/>
                </a:lnTo>
                <a:lnTo>
                  <a:pt x="16" y="11"/>
                </a:lnTo>
                <a:lnTo>
                  <a:pt x="28" y="3"/>
                </a:lnTo>
                <a:lnTo>
                  <a:pt x="39" y="0"/>
                </a:lnTo>
                <a:lnTo>
                  <a:pt x="51" y="0"/>
                </a:lnTo>
                <a:lnTo>
                  <a:pt x="64" y="3"/>
                </a:lnTo>
                <a:lnTo>
                  <a:pt x="74" y="11"/>
                </a:lnTo>
                <a:lnTo>
                  <a:pt x="82" y="20"/>
                </a:lnTo>
                <a:lnTo>
                  <a:pt x="88" y="32"/>
                </a:lnTo>
                <a:lnTo>
                  <a:pt x="90" y="45"/>
                </a:lnTo>
                <a:lnTo>
                  <a:pt x="90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49" name="Freeform 609"/>
          <p:cNvSpPr>
            <a:spLocks/>
          </p:cNvSpPr>
          <p:nvPr/>
        </p:nvSpPr>
        <p:spPr bwMode="auto">
          <a:xfrm>
            <a:off x="1350963" y="3817938"/>
            <a:ext cx="44450" cy="50801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70 h 90"/>
              <a:gd name="T6" fmla="*/ 74 w 89"/>
              <a:gd name="T7" fmla="*/ 79 h 90"/>
              <a:gd name="T8" fmla="*/ 62 w 89"/>
              <a:gd name="T9" fmla="*/ 87 h 90"/>
              <a:gd name="T10" fmla="*/ 50 w 89"/>
              <a:gd name="T11" fmla="*/ 90 h 90"/>
              <a:gd name="T12" fmla="*/ 37 w 89"/>
              <a:gd name="T13" fmla="*/ 90 h 90"/>
              <a:gd name="T14" fmla="*/ 25 w 89"/>
              <a:gd name="T15" fmla="*/ 87 h 90"/>
              <a:gd name="T16" fmla="*/ 16 w 89"/>
              <a:gd name="T17" fmla="*/ 79 h 90"/>
              <a:gd name="T18" fmla="*/ 6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6 w 89"/>
              <a:gd name="T27" fmla="*/ 21 h 90"/>
              <a:gd name="T28" fmla="*/ 16 w 89"/>
              <a:gd name="T29" fmla="*/ 11 h 90"/>
              <a:gd name="T30" fmla="*/ 25 w 89"/>
              <a:gd name="T31" fmla="*/ 4 h 90"/>
              <a:gd name="T32" fmla="*/ 37 w 89"/>
              <a:gd name="T33" fmla="*/ 0 h 90"/>
              <a:gd name="T34" fmla="*/ 50 w 89"/>
              <a:gd name="T35" fmla="*/ 0 h 90"/>
              <a:gd name="T36" fmla="*/ 62 w 89"/>
              <a:gd name="T37" fmla="*/ 4 h 90"/>
              <a:gd name="T38" fmla="*/ 74 w 89"/>
              <a:gd name="T39" fmla="*/ 11 h 90"/>
              <a:gd name="T40" fmla="*/ 81 w 89"/>
              <a:gd name="T41" fmla="*/ 21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70"/>
                </a:lnTo>
                <a:lnTo>
                  <a:pt x="74" y="79"/>
                </a:lnTo>
                <a:lnTo>
                  <a:pt x="62" y="87"/>
                </a:lnTo>
                <a:lnTo>
                  <a:pt x="50" y="90"/>
                </a:lnTo>
                <a:lnTo>
                  <a:pt x="37" y="90"/>
                </a:lnTo>
                <a:lnTo>
                  <a:pt x="25" y="87"/>
                </a:lnTo>
                <a:lnTo>
                  <a:pt x="16" y="79"/>
                </a:lnTo>
                <a:lnTo>
                  <a:pt x="6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1"/>
                </a:lnTo>
                <a:lnTo>
                  <a:pt x="16" y="11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11"/>
                </a:lnTo>
                <a:lnTo>
                  <a:pt x="81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50" name="Freeform 610"/>
          <p:cNvSpPr>
            <a:spLocks/>
          </p:cNvSpPr>
          <p:nvPr/>
        </p:nvSpPr>
        <p:spPr bwMode="auto">
          <a:xfrm>
            <a:off x="1212850" y="3770315"/>
            <a:ext cx="46038" cy="47624"/>
          </a:xfrm>
          <a:custGeom>
            <a:avLst/>
            <a:gdLst>
              <a:gd name="T0" fmla="*/ 90 w 90"/>
              <a:gd name="T1" fmla="*/ 46 h 91"/>
              <a:gd name="T2" fmla="*/ 88 w 90"/>
              <a:gd name="T3" fmla="*/ 59 h 91"/>
              <a:gd name="T4" fmla="*/ 82 w 90"/>
              <a:gd name="T5" fmla="*/ 70 h 91"/>
              <a:gd name="T6" fmla="*/ 74 w 90"/>
              <a:gd name="T7" fmla="*/ 79 h 91"/>
              <a:gd name="T8" fmla="*/ 64 w 90"/>
              <a:gd name="T9" fmla="*/ 87 h 91"/>
              <a:gd name="T10" fmla="*/ 51 w 90"/>
              <a:gd name="T11" fmla="*/ 91 h 91"/>
              <a:gd name="T12" fmla="*/ 39 w 90"/>
              <a:gd name="T13" fmla="*/ 91 h 91"/>
              <a:gd name="T14" fmla="*/ 28 w 90"/>
              <a:gd name="T15" fmla="*/ 87 h 91"/>
              <a:gd name="T16" fmla="*/ 16 w 90"/>
              <a:gd name="T17" fmla="*/ 79 h 91"/>
              <a:gd name="T18" fmla="*/ 8 w 90"/>
              <a:gd name="T19" fmla="*/ 70 h 91"/>
              <a:gd name="T20" fmla="*/ 2 w 90"/>
              <a:gd name="T21" fmla="*/ 59 h 91"/>
              <a:gd name="T22" fmla="*/ 0 w 90"/>
              <a:gd name="T23" fmla="*/ 46 h 91"/>
              <a:gd name="T24" fmla="*/ 2 w 90"/>
              <a:gd name="T25" fmla="*/ 32 h 91"/>
              <a:gd name="T26" fmla="*/ 8 w 90"/>
              <a:gd name="T27" fmla="*/ 21 h 91"/>
              <a:gd name="T28" fmla="*/ 16 w 90"/>
              <a:gd name="T29" fmla="*/ 12 h 91"/>
              <a:gd name="T30" fmla="*/ 28 w 90"/>
              <a:gd name="T31" fmla="*/ 4 h 91"/>
              <a:gd name="T32" fmla="*/ 39 w 90"/>
              <a:gd name="T33" fmla="*/ 0 h 91"/>
              <a:gd name="T34" fmla="*/ 51 w 90"/>
              <a:gd name="T35" fmla="*/ 0 h 91"/>
              <a:gd name="T36" fmla="*/ 64 w 90"/>
              <a:gd name="T37" fmla="*/ 4 h 91"/>
              <a:gd name="T38" fmla="*/ 74 w 90"/>
              <a:gd name="T39" fmla="*/ 12 h 91"/>
              <a:gd name="T40" fmla="*/ 82 w 90"/>
              <a:gd name="T41" fmla="*/ 21 h 91"/>
              <a:gd name="T42" fmla="*/ 88 w 90"/>
              <a:gd name="T43" fmla="*/ 32 h 91"/>
              <a:gd name="T44" fmla="*/ 90 w 90"/>
              <a:gd name="T45" fmla="*/ 46 h 91"/>
              <a:gd name="T46" fmla="*/ 90 w 90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91">
                <a:moveTo>
                  <a:pt x="90" y="46"/>
                </a:moveTo>
                <a:lnTo>
                  <a:pt x="88" y="59"/>
                </a:lnTo>
                <a:lnTo>
                  <a:pt x="82" y="70"/>
                </a:lnTo>
                <a:lnTo>
                  <a:pt x="74" y="79"/>
                </a:lnTo>
                <a:lnTo>
                  <a:pt x="64" y="87"/>
                </a:lnTo>
                <a:lnTo>
                  <a:pt x="51" y="91"/>
                </a:lnTo>
                <a:lnTo>
                  <a:pt x="39" y="91"/>
                </a:lnTo>
                <a:lnTo>
                  <a:pt x="28" y="87"/>
                </a:lnTo>
                <a:lnTo>
                  <a:pt x="16" y="79"/>
                </a:lnTo>
                <a:lnTo>
                  <a:pt x="8" y="70"/>
                </a:lnTo>
                <a:lnTo>
                  <a:pt x="2" y="59"/>
                </a:lnTo>
                <a:lnTo>
                  <a:pt x="0" y="46"/>
                </a:lnTo>
                <a:lnTo>
                  <a:pt x="2" y="32"/>
                </a:lnTo>
                <a:lnTo>
                  <a:pt x="8" y="21"/>
                </a:lnTo>
                <a:lnTo>
                  <a:pt x="16" y="12"/>
                </a:lnTo>
                <a:lnTo>
                  <a:pt x="28" y="4"/>
                </a:lnTo>
                <a:lnTo>
                  <a:pt x="39" y="0"/>
                </a:lnTo>
                <a:lnTo>
                  <a:pt x="51" y="0"/>
                </a:lnTo>
                <a:lnTo>
                  <a:pt x="64" y="4"/>
                </a:lnTo>
                <a:lnTo>
                  <a:pt x="74" y="12"/>
                </a:lnTo>
                <a:lnTo>
                  <a:pt x="82" y="21"/>
                </a:lnTo>
                <a:lnTo>
                  <a:pt x="88" y="32"/>
                </a:lnTo>
                <a:lnTo>
                  <a:pt x="90" y="46"/>
                </a:lnTo>
                <a:lnTo>
                  <a:pt x="90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51" name="Freeform 611"/>
          <p:cNvSpPr>
            <a:spLocks/>
          </p:cNvSpPr>
          <p:nvPr/>
        </p:nvSpPr>
        <p:spPr bwMode="auto">
          <a:xfrm>
            <a:off x="1841500" y="3457576"/>
            <a:ext cx="46038" cy="52389"/>
          </a:xfrm>
          <a:custGeom>
            <a:avLst/>
            <a:gdLst>
              <a:gd name="T0" fmla="*/ 89 w 89"/>
              <a:gd name="T1" fmla="*/ 45 h 89"/>
              <a:gd name="T2" fmla="*/ 87 w 89"/>
              <a:gd name="T3" fmla="*/ 57 h 89"/>
              <a:gd name="T4" fmla="*/ 84 w 89"/>
              <a:gd name="T5" fmla="*/ 70 h 89"/>
              <a:gd name="T6" fmla="*/ 74 w 89"/>
              <a:gd name="T7" fmla="*/ 79 h 89"/>
              <a:gd name="T8" fmla="*/ 64 w 89"/>
              <a:gd name="T9" fmla="*/ 85 h 89"/>
              <a:gd name="T10" fmla="*/ 53 w 89"/>
              <a:gd name="T11" fmla="*/ 89 h 89"/>
              <a:gd name="T12" fmla="*/ 39 w 89"/>
              <a:gd name="T13" fmla="*/ 89 h 89"/>
              <a:gd name="T14" fmla="*/ 27 w 89"/>
              <a:gd name="T15" fmla="*/ 85 h 89"/>
              <a:gd name="T16" fmla="*/ 16 w 89"/>
              <a:gd name="T17" fmla="*/ 79 h 89"/>
              <a:gd name="T18" fmla="*/ 8 w 89"/>
              <a:gd name="T19" fmla="*/ 70 h 89"/>
              <a:gd name="T20" fmla="*/ 2 w 89"/>
              <a:gd name="T21" fmla="*/ 57 h 89"/>
              <a:gd name="T22" fmla="*/ 0 w 89"/>
              <a:gd name="T23" fmla="*/ 45 h 89"/>
              <a:gd name="T24" fmla="*/ 2 w 89"/>
              <a:gd name="T25" fmla="*/ 32 h 89"/>
              <a:gd name="T26" fmla="*/ 8 w 89"/>
              <a:gd name="T27" fmla="*/ 21 h 89"/>
              <a:gd name="T28" fmla="*/ 16 w 89"/>
              <a:gd name="T29" fmla="*/ 9 h 89"/>
              <a:gd name="T30" fmla="*/ 27 w 89"/>
              <a:gd name="T31" fmla="*/ 4 h 89"/>
              <a:gd name="T32" fmla="*/ 39 w 89"/>
              <a:gd name="T33" fmla="*/ 0 h 89"/>
              <a:gd name="T34" fmla="*/ 53 w 89"/>
              <a:gd name="T35" fmla="*/ 0 h 89"/>
              <a:gd name="T36" fmla="*/ 64 w 89"/>
              <a:gd name="T37" fmla="*/ 4 h 89"/>
              <a:gd name="T38" fmla="*/ 74 w 89"/>
              <a:gd name="T39" fmla="*/ 9 h 89"/>
              <a:gd name="T40" fmla="*/ 84 w 89"/>
              <a:gd name="T41" fmla="*/ 21 h 89"/>
              <a:gd name="T42" fmla="*/ 87 w 89"/>
              <a:gd name="T43" fmla="*/ 32 h 89"/>
              <a:gd name="T44" fmla="*/ 89 w 89"/>
              <a:gd name="T45" fmla="*/ 45 h 89"/>
              <a:gd name="T46" fmla="*/ 89 w 89"/>
              <a:gd name="T47" fmla="*/ 4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5"/>
                </a:moveTo>
                <a:lnTo>
                  <a:pt x="87" y="57"/>
                </a:lnTo>
                <a:lnTo>
                  <a:pt x="84" y="70"/>
                </a:lnTo>
                <a:lnTo>
                  <a:pt x="74" y="79"/>
                </a:lnTo>
                <a:lnTo>
                  <a:pt x="64" y="85"/>
                </a:lnTo>
                <a:lnTo>
                  <a:pt x="53" y="89"/>
                </a:lnTo>
                <a:lnTo>
                  <a:pt x="39" y="89"/>
                </a:lnTo>
                <a:lnTo>
                  <a:pt x="27" y="85"/>
                </a:lnTo>
                <a:lnTo>
                  <a:pt x="16" y="79"/>
                </a:lnTo>
                <a:lnTo>
                  <a:pt x="8" y="70"/>
                </a:lnTo>
                <a:lnTo>
                  <a:pt x="2" y="57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6" y="9"/>
                </a:lnTo>
                <a:lnTo>
                  <a:pt x="27" y="4"/>
                </a:lnTo>
                <a:lnTo>
                  <a:pt x="39" y="0"/>
                </a:lnTo>
                <a:lnTo>
                  <a:pt x="53" y="0"/>
                </a:lnTo>
                <a:lnTo>
                  <a:pt x="64" y="4"/>
                </a:lnTo>
                <a:lnTo>
                  <a:pt x="74" y="9"/>
                </a:lnTo>
                <a:lnTo>
                  <a:pt x="84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52" name="Freeform 612"/>
          <p:cNvSpPr>
            <a:spLocks/>
          </p:cNvSpPr>
          <p:nvPr/>
        </p:nvSpPr>
        <p:spPr bwMode="auto">
          <a:xfrm>
            <a:off x="2035175" y="3467101"/>
            <a:ext cx="46038" cy="49213"/>
          </a:xfrm>
          <a:custGeom>
            <a:avLst/>
            <a:gdLst>
              <a:gd name="T0" fmla="*/ 90 w 90"/>
              <a:gd name="T1" fmla="*/ 45 h 89"/>
              <a:gd name="T2" fmla="*/ 88 w 90"/>
              <a:gd name="T3" fmla="*/ 57 h 89"/>
              <a:gd name="T4" fmla="*/ 82 w 90"/>
              <a:gd name="T5" fmla="*/ 68 h 89"/>
              <a:gd name="T6" fmla="*/ 74 w 90"/>
              <a:gd name="T7" fmla="*/ 79 h 89"/>
              <a:gd name="T8" fmla="*/ 62 w 90"/>
              <a:gd name="T9" fmla="*/ 85 h 89"/>
              <a:gd name="T10" fmla="*/ 51 w 90"/>
              <a:gd name="T11" fmla="*/ 89 h 89"/>
              <a:gd name="T12" fmla="*/ 39 w 90"/>
              <a:gd name="T13" fmla="*/ 89 h 89"/>
              <a:gd name="T14" fmla="*/ 26 w 90"/>
              <a:gd name="T15" fmla="*/ 85 h 89"/>
              <a:gd name="T16" fmla="*/ 16 w 90"/>
              <a:gd name="T17" fmla="*/ 79 h 89"/>
              <a:gd name="T18" fmla="*/ 8 w 90"/>
              <a:gd name="T19" fmla="*/ 68 h 89"/>
              <a:gd name="T20" fmla="*/ 2 w 90"/>
              <a:gd name="T21" fmla="*/ 57 h 89"/>
              <a:gd name="T22" fmla="*/ 0 w 90"/>
              <a:gd name="T23" fmla="*/ 45 h 89"/>
              <a:gd name="T24" fmla="*/ 2 w 90"/>
              <a:gd name="T25" fmla="*/ 32 h 89"/>
              <a:gd name="T26" fmla="*/ 8 w 90"/>
              <a:gd name="T27" fmla="*/ 21 h 89"/>
              <a:gd name="T28" fmla="*/ 16 w 90"/>
              <a:gd name="T29" fmla="*/ 9 h 89"/>
              <a:gd name="T30" fmla="*/ 26 w 90"/>
              <a:gd name="T31" fmla="*/ 4 h 89"/>
              <a:gd name="T32" fmla="*/ 39 w 90"/>
              <a:gd name="T33" fmla="*/ 0 h 89"/>
              <a:gd name="T34" fmla="*/ 51 w 90"/>
              <a:gd name="T35" fmla="*/ 0 h 89"/>
              <a:gd name="T36" fmla="*/ 62 w 90"/>
              <a:gd name="T37" fmla="*/ 4 h 89"/>
              <a:gd name="T38" fmla="*/ 74 w 90"/>
              <a:gd name="T39" fmla="*/ 9 h 89"/>
              <a:gd name="T40" fmla="*/ 82 w 90"/>
              <a:gd name="T41" fmla="*/ 21 h 89"/>
              <a:gd name="T42" fmla="*/ 88 w 90"/>
              <a:gd name="T43" fmla="*/ 32 h 89"/>
              <a:gd name="T44" fmla="*/ 90 w 90"/>
              <a:gd name="T45" fmla="*/ 45 h 89"/>
              <a:gd name="T46" fmla="*/ 90 w 90"/>
              <a:gd name="T47" fmla="*/ 4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89">
                <a:moveTo>
                  <a:pt x="90" y="45"/>
                </a:moveTo>
                <a:lnTo>
                  <a:pt x="88" y="57"/>
                </a:lnTo>
                <a:lnTo>
                  <a:pt x="82" y="68"/>
                </a:lnTo>
                <a:lnTo>
                  <a:pt x="74" y="79"/>
                </a:lnTo>
                <a:lnTo>
                  <a:pt x="62" y="85"/>
                </a:lnTo>
                <a:lnTo>
                  <a:pt x="51" y="89"/>
                </a:lnTo>
                <a:lnTo>
                  <a:pt x="39" y="89"/>
                </a:lnTo>
                <a:lnTo>
                  <a:pt x="26" y="85"/>
                </a:lnTo>
                <a:lnTo>
                  <a:pt x="16" y="79"/>
                </a:lnTo>
                <a:lnTo>
                  <a:pt x="8" y="68"/>
                </a:lnTo>
                <a:lnTo>
                  <a:pt x="2" y="57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6" y="9"/>
                </a:lnTo>
                <a:lnTo>
                  <a:pt x="26" y="4"/>
                </a:lnTo>
                <a:lnTo>
                  <a:pt x="39" y="0"/>
                </a:lnTo>
                <a:lnTo>
                  <a:pt x="51" y="0"/>
                </a:lnTo>
                <a:lnTo>
                  <a:pt x="62" y="4"/>
                </a:lnTo>
                <a:lnTo>
                  <a:pt x="74" y="9"/>
                </a:lnTo>
                <a:lnTo>
                  <a:pt x="82" y="21"/>
                </a:lnTo>
                <a:lnTo>
                  <a:pt x="88" y="32"/>
                </a:lnTo>
                <a:lnTo>
                  <a:pt x="90" y="45"/>
                </a:lnTo>
                <a:lnTo>
                  <a:pt x="90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53" name="Freeform 613"/>
          <p:cNvSpPr>
            <a:spLocks/>
          </p:cNvSpPr>
          <p:nvPr/>
        </p:nvSpPr>
        <p:spPr bwMode="auto">
          <a:xfrm>
            <a:off x="2138364" y="3557589"/>
            <a:ext cx="47625" cy="47624"/>
          </a:xfrm>
          <a:custGeom>
            <a:avLst/>
            <a:gdLst>
              <a:gd name="T0" fmla="*/ 87 w 87"/>
              <a:gd name="T1" fmla="*/ 43 h 89"/>
              <a:gd name="T2" fmla="*/ 87 w 87"/>
              <a:gd name="T3" fmla="*/ 57 h 89"/>
              <a:gd name="T4" fmla="*/ 81 w 87"/>
              <a:gd name="T5" fmla="*/ 68 h 89"/>
              <a:gd name="T6" fmla="*/ 74 w 87"/>
              <a:gd name="T7" fmla="*/ 77 h 89"/>
              <a:gd name="T8" fmla="*/ 62 w 87"/>
              <a:gd name="T9" fmla="*/ 85 h 89"/>
              <a:gd name="T10" fmla="*/ 50 w 87"/>
              <a:gd name="T11" fmla="*/ 89 h 89"/>
              <a:gd name="T12" fmla="*/ 37 w 87"/>
              <a:gd name="T13" fmla="*/ 89 h 89"/>
              <a:gd name="T14" fmla="*/ 25 w 87"/>
              <a:gd name="T15" fmla="*/ 85 h 89"/>
              <a:gd name="T16" fmla="*/ 16 w 87"/>
              <a:gd name="T17" fmla="*/ 77 h 89"/>
              <a:gd name="T18" fmla="*/ 6 w 87"/>
              <a:gd name="T19" fmla="*/ 68 h 89"/>
              <a:gd name="T20" fmla="*/ 2 w 87"/>
              <a:gd name="T21" fmla="*/ 57 h 89"/>
              <a:gd name="T22" fmla="*/ 0 w 87"/>
              <a:gd name="T23" fmla="*/ 43 h 89"/>
              <a:gd name="T24" fmla="*/ 2 w 87"/>
              <a:gd name="T25" fmla="*/ 32 h 89"/>
              <a:gd name="T26" fmla="*/ 6 w 87"/>
              <a:gd name="T27" fmla="*/ 19 h 89"/>
              <a:gd name="T28" fmla="*/ 16 w 87"/>
              <a:gd name="T29" fmla="*/ 9 h 89"/>
              <a:gd name="T30" fmla="*/ 25 w 87"/>
              <a:gd name="T31" fmla="*/ 4 h 89"/>
              <a:gd name="T32" fmla="*/ 37 w 87"/>
              <a:gd name="T33" fmla="*/ 0 h 89"/>
              <a:gd name="T34" fmla="*/ 50 w 87"/>
              <a:gd name="T35" fmla="*/ 0 h 89"/>
              <a:gd name="T36" fmla="*/ 62 w 87"/>
              <a:gd name="T37" fmla="*/ 4 h 89"/>
              <a:gd name="T38" fmla="*/ 74 w 87"/>
              <a:gd name="T39" fmla="*/ 9 h 89"/>
              <a:gd name="T40" fmla="*/ 81 w 87"/>
              <a:gd name="T41" fmla="*/ 19 h 89"/>
              <a:gd name="T42" fmla="*/ 87 w 87"/>
              <a:gd name="T43" fmla="*/ 32 h 89"/>
              <a:gd name="T44" fmla="*/ 87 w 87"/>
              <a:gd name="T45" fmla="*/ 43 h 89"/>
              <a:gd name="T46" fmla="*/ 87 w 87"/>
              <a:gd name="T47" fmla="*/ 43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7" h="89">
                <a:moveTo>
                  <a:pt x="87" y="43"/>
                </a:moveTo>
                <a:lnTo>
                  <a:pt x="87" y="57"/>
                </a:lnTo>
                <a:lnTo>
                  <a:pt x="81" y="68"/>
                </a:lnTo>
                <a:lnTo>
                  <a:pt x="74" y="77"/>
                </a:lnTo>
                <a:lnTo>
                  <a:pt x="62" y="85"/>
                </a:lnTo>
                <a:lnTo>
                  <a:pt x="50" y="89"/>
                </a:lnTo>
                <a:lnTo>
                  <a:pt x="37" y="89"/>
                </a:lnTo>
                <a:lnTo>
                  <a:pt x="25" y="85"/>
                </a:lnTo>
                <a:lnTo>
                  <a:pt x="16" y="77"/>
                </a:lnTo>
                <a:lnTo>
                  <a:pt x="6" y="68"/>
                </a:lnTo>
                <a:lnTo>
                  <a:pt x="2" y="57"/>
                </a:lnTo>
                <a:lnTo>
                  <a:pt x="0" y="43"/>
                </a:lnTo>
                <a:lnTo>
                  <a:pt x="2" y="32"/>
                </a:lnTo>
                <a:lnTo>
                  <a:pt x="6" y="19"/>
                </a:lnTo>
                <a:lnTo>
                  <a:pt x="16" y="9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9"/>
                </a:lnTo>
                <a:lnTo>
                  <a:pt x="81" y="19"/>
                </a:lnTo>
                <a:lnTo>
                  <a:pt x="87" y="32"/>
                </a:lnTo>
                <a:lnTo>
                  <a:pt x="87" y="43"/>
                </a:lnTo>
                <a:lnTo>
                  <a:pt x="87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54" name="Freeform 614"/>
          <p:cNvSpPr>
            <a:spLocks/>
          </p:cNvSpPr>
          <p:nvPr/>
        </p:nvSpPr>
        <p:spPr bwMode="auto">
          <a:xfrm>
            <a:off x="1971676" y="3575052"/>
            <a:ext cx="46038" cy="47624"/>
          </a:xfrm>
          <a:custGeom>
            <a:avLst/>
            <a:gdLst>
              <a:gd name="T0" fmla="*/ 90 w 90"/>
              <a:gd name="T1" fmla="*/ 44 h 89"/>
              <a:gd name="T2" fmla="*/ 88 w 90"/>
              <a:gd name="T3" fmla="*/ 57 h 89"/>
              <a:gd name="T4" fmla="*/ 82 w 90"/>
              <a:gd name="T5" fmla="*/ 68 h 89"/>
              <a:gd name="T6" fmla="*/ 74 w 90"/>
              <a:gd name="T7" fmla="*/ 77 h 89"/>
              <a:gd name="T8" fmla="*/ 64 w 90"/>
              <a:gd name="T9" fmla="*/ 85 h 89"/>
              <a:gd name="T10" fmla="*/ 51 w 90"/>
              <a:gd name="T11" fmla="*/ 89 h 89"/>
              <a:gd name="T12" fmla="*/ 39 w 90"/>
              <a:gd name="T13" fmla="*/ 89 h 89"/>
              <a:gd name="T14" fmla="*/ 26 w 90"/>
              <a:gd name="T15" fmla="*/ 85 h 89"/>
              <a:gd name="T16" fmla="*/ 16 w 90"/>
              <a:gd name="T17" fmla="*/ 77 h 89"/>
              <a:gd name="T18" fmla="*/ 8 w 90"/>
              <a:gd name="T19" fmla="*/ 68 h 89"/>
              <a:gd name="T20" fmla="*/ 2 w 90"/>
              <a:gd name="T21" fmla="*/ 57 h 89"/>
              <a:gd name="T22" fmla="*/ 0 w 90"/>
              <a:gd name="T23" fmla="*/ 44 h 89"/>
              <a:gd name="T24" fmla="*/ 2 w 90"/>
              <a:gd name="T25" fmla="*/ 32 h 89"/>
              <a:gd name="T26" fmla="*/ 8 w 90"/>
              <a:gd name="T27" fmla="*/ 19 h 89"/>
              <a:gd name="T28" fmla="*/ 16 w 90"/>
              <a:gd name="T29" fmla="*/ 10 h 89"/>
              <a:gd name="T30" fmla="*/ 26 w 90"/>
              <a:gd name="T31" fmla="*/ 4 h 89"/>
              <a:gd name="T32" fmla="*/ 39 w 90"/>
              <a:gd name="T33" fmla="*/ 0 h 89"/>
              <a:gd name="T34" fmla="*/ 51 w 90"/>
              <a:gd name="T35" fmla="*/ 0 h 89"/>
              <a:gd name="T36" fmla="*/ 64 w 90"/>
              <a:gd name="T37" fmla="*/ 4 h 89"/>
              <a:gd name="T38" fmla="*/ 74 w 90"/>
              <a:gd name="T39" fmla="*/ 10 h 89"/>
              <a:gd name="T40" fmla="*/ 82 w 90"/>
              <a:gd name="T41" fmla="*/ 19 h 89"/>
              <a:gd name="T42" fmla="*/ 88 w 90"/>
              <a:gd name="T43" fmla="*/ 32 h 89"/>
              <a:gd name="T44" fmla="*/ 90 w 90"/>
              <a:gd name="T45" fmla="*/ 44 h 89"/>
              <a:gd name="T46" fmla="*/ 90 w 90"/>
              <a:gd name="T47" fmla="*/ 44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89">
                <a:moveTo>
                  <a:pt x="90" y="44"/>
                </a:moveTo>
                <a:lnTo>
                  <a:pt x="88" y="57"/>
                </a:lnTo>
                <a:lnTo>
                  <a:pt x="82" y="68"/>
                </a:lnTo>
                <a:lnTo>
                  <a:pt x="74" y="77"/>
                </a:lnTo>
                <a:lnTo>
                  <a:pt x="64" y="85"/>
                </a:lnTo>
                <a:lnTo>
                  <a:pt x="51" y="89"/>
                </a:lnTo>
                <a:lnTo>
                  <a:pt x="39" y="89"/>
                </a:lnTo>
                <a:lnTo>
                  <a:pt x="26" y="85"/>
                </a:lnTo>
                <a:lnTo>
                  <a:pt x="16" y="77"/>
                </a:lnTo>
                <a:lnTo>
                  <a:pt x="8" y="68"/>
                </a:lnTo>
                <a:lnTo>
                  <a:pt x="2" y="57"/>
                </a:lnTo>
                <a:lnTo>
                  <a:pt x="0" y="44"/>
                </a:lnTo>
                <a:lnTo>
                  <a:pt x="2" y="32"/>
                </a:lnTo>
                <a:lnTo>
                  <a:pt x="8" y="19"/>
                </a:lnTo>
                <a:lnTo>
                  <a:pt x="16" y="10"/>
                </a:lnTo>
                <a:lnTo>
                  <a:pt x="26" y="4"/>
                </a:lnTo>
                <a:lnTo>
                  <a:pt x="39" y="0"/>
                </a:lnTo>
                <a:lnTo>
                  <a:pt x="51" y="0"/>
                </a:lnTo>
                <a:lnTo>
                  <a:pt x="64" y="4"/>
                </a:lnTo>
                <a:lnTo>
                  <a:pt x="74" y="10"/>
                </a:lnTo>
                <a:lnTo>
                  <a:pt x="82" y="19"/>
                </a:lnTo>
                <a:lnTo>
                  <a:pt x="88" y="32"/>
                </a:lnTo>
                <a:lnTo>
                  <a:pt x="90" y="44"/>
                </a:lnTo>
                <a:lnTo>
                  <a:pt x="90" y="44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55" name="Freeform 615"/>
          <p:cNvSpPr>
            <a:spLocks/>
          </p:cNvSpPr>
          <p:nvPr/>
        </p:nvSpPr>
        <p:spPr bwMode="auto">
          <a:xfrm>
            <a:off x="1738314" y="3321052"/>
            <a:ext cx="46037" cy="47624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69 h 90"/>
              <a:gd name="T6" fmla="*/ 73 w 89"/>
              <a:gd name="T7" fmla="*/ 79 h 90"/>
              <a:gd name="T8" fmla="*/ 62 w 89"/>
              <a:gd name="T9" fmla="*/ 86 h 90"/>
              <a:gd name="T10" fmla="*/ 50 w 89"/>
              <a:gd name="T11" fmla="*/ 90 h 90"/>
              <a:gd name="T12" fmla="*/ 36 w 89"/>
              <a:gd name="T13" fmla="*/ 90 h 90"/>
              <a:gd name="T14" fmla="*/ 25 w 89"/>
              <a:gd name="T15" fmla="*/ 86 h 90"/>
              <a:gd name="T16" fmla="*/ 15 w 89"/>
              <a:gd name="T17" fmla="*/ 79 h 90"/>
              <a:gd name="T18" fmla="*/ 5 w 89"/>
              <a:gd name="T19" fmla="*/ 69 h 90"/>
              <a:gd name="T20" fmla="*/ 1 w 89"/>
              <a:gd name="T21" fmla="*/ 58 h 90"/>
              <a:gd name="T22" fmla="*/ 0 w 89"/>
              <a:gd name="T23" fmla="*/ 45 h 90"/>
              <a:gd name="T24" fmla="*/ 1 w 89"/>
              <a:gd name="T25" fmla="*/ 32 h 90"/>
              <a:gd name="T26" fmla="*/ 5 w 89"/>
              <a:gd name="T27" fmla="*/ 20 h 90"/>
              <a:gd name="T28" fmla="*/ 15 w 89"/>
              <a:gd name="T29" fmla="*/ 11 h 90"/>
              <a:gd name="T30" fmla="*/ 25 w 89"/>
              <a:gd name="T31" fmla="*/ 3 h 90"/>
              <a:gd name="T32" fmla="*/ 36 w 89"/>
              <a:gd name="T33" fmla="*/ 0 h 90"/>
              <a:gd name="T34" fmla="*/ 50 w 89"/>
              <a:gd name="T35" fmla="*/ 0 h 90"/>
              <a:gd name="T36" fmla="*/ 62 w 89"/>
              <a:gd name="T37" fmla="*/ 3 h 90"/>
              <a:gd name="T38" fmla="*/ 73 w 89"/>
              <a:gd name="T39" fmla="*/ 11 h 90"/>
              <a:gd name="T40" fmla="*/ 81 w 89"/>
              <a:gd name="T41" fmla="*/ 20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69"/>
                </a:lnTo>
                <a:lnTo>
                  <a:pt x="73" y="79"/>
                </a:lnTo>
                <a:lnTo>
                  <a:pt x="62" y="86"/>
                </a:lnTo>
                <a:lnTo>
                  <a:pt x="50" y="90"/>
                </a:lnTo>
                <a:lnTo>
                  <a:pt x="36" y="90"/>
                </a:lnTo>
                <a:lnTo>
                  <a:pt x="25" y="86"/>
                </a:lnTo>
                <a:lnTo>
                  <a:pt x="15" y="79"/>
                </a:lnTo>
                <a:lnTo>
                  <a:pt x="5" y="69"/>
                </a:lnTo>
                <a:lnTo>
                  <a:pt x="1" y="58"/>
                </a:lnTo>
                <a:lnTo>
                  <a:pt x="0" y="45"/>
                </a:lnTo>
                <a:lnTo>
                  <a:pt x="1" y="32"/>
                </a:lnTo>
                <a:lnTo>
                  <a:pt x="5" y="20"/>
                </a:lnTo>
                <a:lnTo>
                  <a:pt x="15" y="11"/>
                </a:lnTo>
                <a:lnTo>
                  <a:pt x="25" y="3"/>
                </a:lnTo>
                <a:lnTo>
                  <a:pt x="36" y="0"/>
                </a:lnTo>
                <a:lnTo>
                  <a:pt x="50" y="0"/>
                </a:lnTo>
                <a:lnTo>
                  <a:pt x="62" y="3"/>
                </a:lnTo>
                <a:lnTo>
                  <a:pt x="73" y="11"/>
                </a:lnTo>
                <a:lnTo>
                  <a:pt x="81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56" name="Freeform 616"/>
          <p:cNvSpPr>
            <a:spLocks/>
          </p:cNvSpPr>
          <p:nvPr/>
        </p:nvSpPr>
        <p:spPr bwMode="auto">
          <a:xfrm>
            <a:off x="1511301" y="3352800"/>
            <a:ext cx="46038" cy="50801"/>
          </a:xfrm>
          <a:custGeom>
            <a:avLst/>
            <a:gdLst>
              <a:gd name="T0" fmla="*/ 89 w 89"/>
              <a:gd name="T1" fmla="*/ 45 h 89"/>
              <a:gd name="T2" fmla="*/ 88 w 89"/>
              <a:gd name="T3" fmla="*/ 58 h 89"/>
              <a:gd name="T4" fmla="*/ 84 w 89"/>
              <a:gd name="T5" fmla="*/ 70 h 89"/>
              <a:gd name="T6" fmla="*/ 74 w 89"/>
              <a:gd name="T7" fmla="*/ 79 h 89"/>
              <a:gd name="T8" fmla="*/ 64 w 89"/>
              <a:gd name="T9" fmla="*/ 87 h 89"/>
              <a:gd name="T10" fmla="*/ 53 w 89"/>
              <a:gd name="T11" fmla="*/ 89 h 89"/>
              <a:gd name="T12" fmla="*/ 39 w 89"/>
              <a:gd name="T13" fmla="*/ 89 h 89"/>
              <a:gd name="T14" fmla="*/ 27 w 89"/>
              <a:gd name="T15" fmla="*/ 87 h 89"/>
              <a:gd name="T16" fmla="*/ 16 w 89"/>
              <a:gd name="T17" fmla="*/ 79 h 89"/>
              <a:gd name="T18" fmla="*/ 8 w 89"/>
              <a:gd name="T19" fmla="*/ 70 h 89"/>
              <a:gd name="T20" fmla="*/ 2 w 89"/>
              <a:gd name="T21" fmla="*/ 58 h 89"/>
              <a:gd name="T22" fmla="*/ 0 w 89"/>
              <a:gd name="T23" fmla="*/ 45 h 89"/>
              <a:gd name="T24" fmla="*/ 2 w 89"/>
              <a:gd name="T25" fmla="*/ 32 h 89"/>
              <a:gd name="T26" fmla="*/ 8 w 89"/>
              <a:gd name="T27" fmla="*/ 21 h 89"/>
              <a:gd name="T28" fmla="*/ 16 w 89"/>
              <a:gd name="T29" fmla="*/ 11 h 89"/>
              <a:gd name="T30" fmla="*/ 27 w 89"/>
              <a:gd name="T31" fmla="*/ 4 h 89"/>
              <a:gd name="T32" fmla="*/ 39 w 89"/>
              <a:gd name="T33" fmla="*/ 0 h 89"/>
              <a:gd name="T34" fmla="*/ 53 w 89"/>
              <a:gd name="T35" fmla="*/ 0 h 89"/>
              <a:gd name="T36" fmla="*/ 64 w 89"/>
              <a:gd name="T37" fmla="*/ 4 h 89"/>
              <a:gd name="T38" fmla="*/ 74 w 89"/>
              <a:gd name="T39" fmla="*/ 11 h 89"/>
              <a:gd name="T40" fmla="*/ 84 w 89"/>
              <a:gd name="T41" fmla="*/ 21 h 89"/>
              <a:gd name="T42" fmla="*/ 88 w 89"/>
              <a:gd name="T43" fmla="*/ 32 h 89"/>
              <a:gd name="T44" fmla="*/ 89 w 89"/>
              <a:gd name="T45" fmla="*/ 45 h 89"/>
              <a:gd name="T46" fmla="*/ 89 w 89"/>
              <a:gd name="T47" fmla="*/ 4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5"/>
                </a:moveTo>
                <a:lnTo>
                  <a:pt x="88" y="58"/>
                </a:lnTo>
                <a:lnTo>
                  <a:pt x="84" y="70"/>
                </a:lnTo>
                <a:lnTo>
                  <a:pt x="74" y="79"/>
                </a:lnTo>
                <a:lnTo>
                  <a:pt x="64" y="87"/>
                </a:lnTo>
                <a:lnTo>
                  <a:pt x="53" y="89"/>
                </a:lnTo>
                <a:lnTo>
                  <a:pt x="39" y="89"/>
                </a:lnTo>
                <a:lnTo>
                  <a:pt x="27" y="87"/>
                </a:lnTo>
                <a:lnTo>
                  <a:pt x="16" y="79"/>
                </a:lnTo>
                <a:lnTo>
                  <a:pt x="8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6" y="11"/>
                </a:lnTo>
                <a:lnTo>
                  <a:pt x="27" y="4"/>
                </a:lnTo>
                <a:lnTo>
                  <a:pt x="39" y="0"/>
                </a:lnTo>
                <a:lnTo>
                  <a:pt x="53" y="0"/>
                </a:lnTo>
                <a:lnTo>
                  <a:pt x="64" y="4"/>
                </a:lnTo>
                <a:lnTo>
                  <a:pt x="74" y="11"/>
                </a:lnTo>
                <a:lnTo>
                  <a:pt x="84" y="21"/>
                </a:lnTo>
                <a:lnTo>
                  <a:pt x="88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57" name="Freeform 617"/>
          <p:cNvSpPr>
            <a:spLocks/>
          </p:cNvSpPr>
          <p:nvPr/>
        </p:nvSpPr>
        <p:spPr bwMode="auto">
          <a:xfrm>
            <a:off x="1100139" y="3492502"/>
            <a:ext cx="46037" cy="47624"/>
          </a:xfrm>
          <a:custGeom>
            <a:avLst/>
            <a:gdLst>
              <a:gd name="T0" fmla="*/ 89 w 89"/>
              <a:gd name="T1" fmla="*/ 44 h 89"/>
              <a:gd name="T2" fmla="*/ 88 w 89"/>
              <a:gd name="T3" fmla="*/ 57 h 89"/>
              <a:gd name="T4" fmla="*/ 84 w 89"/>
              <a:gd name="T5" fmla="*/ 68 h 89"/>
              <a:gd name="T6" fmla="*/ 74 w 89"/>
              <a:gd name="T7" fmla="*/ 80 h 89"/>
              <a:gd name="T8" fmla="*/ 64 w 89"/>
              <a:gd name="T9" fmla="*/ 85 h 89"/>
              <a:gd name="T10" fmla="*/ 53 w 89"/>
              <a:gd name="T11" fmla="*/ 89 h 89"/>
              <a:gd name="T12" fmla="*/ 39 w 89"/>
              <a:gd name="T13" fmla="*/ 89 h 89"/>
              <a:gd name="T14" fmla="*/ 27 w 89"/>
              <a:gd name="T15" fmla="*/ 85 h 89"/>
              <a:gd name="T16" fmla="*/ 16 w 89"/>
              <a:gd name="T17" fmla="*/ 80 h 89"/>
              <a:gd name="T18" fmla="*/ 8 w 89"/>
              <a:gd name="T19" fmla="*/ 68 h 89"/>
              <a:gd name="T20" fmla="*/ 2 w 89"/>
              <a:gd name="T21" fmla="*/ 57 h 89"/>
              <a:gd name="T22" fmla="*/ 0 w 89"/>
              <a:gd name="T23" fmla="*/ 44 h 89"/>
              <a:gd name="T24" fmla="*/ 2 w 89"/>
              <a:gd name="T25" fmla="*/ 32 h 89"/>
              <a:gd name="T26" fmla="*/ 8 w 89"/>
              <a:gd name="T27" fmla="*/ 21 h 89"/>
              <a:gd name="T28" fmla="*/ 16 w 89"/>
              <a:gd name="T29" fmla="*/ 10 h 89"/>
              <a:gd name="T30" fmla="*/ 27 w 89"/>
              <a:gd name="T31" fmla="*/ 4 h 89"/>
              <a:gd name="T32" fmla="*/ 39 w 89"/>
              <a:gd name="T33" fmla="*/ 0 h 89"/>
              <a:gd name="T34" fmla="*/ 53 w 89"/>
              <a:gd name="T35" fmla="*/ 0 h 89"/>
              <a:gd name="T36" fmla="*/ 64 w 89"/>
              <a:gd name="T37" fmla="*/ 4 h 89"/>
              <a:gd name="T38" fmla="*/ 74 w 89"/>
              <a:gd name="T39" fmla="*/ 10 h 89"/>
              <a:gd name="T40" fmla="*/ 84 w 89"/>
              <a:gd name="T41" fmla="*/ 21 h 89"/>
              <a:gd name="T42" fmla="*/ 88 w 89"/>
              <a:gd name="T43" fmla="*/ 32 h 89"/>
              <a:gd name="T44" fmla="*/ 89 w 89"/>
              <a:gd name="T45" fmla="*/ 44 h 89"/>
              <a:gd name="T46" fmla="*/ 89 w 89"/>
              <a:gd name="T47" fmla="*/ 44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4"/>
                </a:moveTo>
                <a:lnTo>
                  <a:pt x="88" y="57"/>
                </a:lnTo>
                <a:lnTo>
                  <a:pt x="84" y="68"/>
                </a:lnTo>
                <a:lnTo>
                  <a:pt x="74" y="80"/>
                </a:lnTo>
                <a:lnTo>
                  <a:pt x="64" y="85"/>
                </a:lnTo>
                <a:lnTo>
                  <a:pt x="53" y="89"/>
                </a:lnTo>
                <a:lnTo>
                  <a:pt x="39" y="89"/>
                </a:lnTo>
                <a:lnTo>
                  <a:pt x="27" y="85"/>
                </a:lnTo>
                <a:lnTo>
                  <a:pt x="16" y="80"/>
                </a:lnTo>
                <a:lnTo>
                  <a:pt x="8" y="68"/>
                </a:lnTo>
                <a:lnTo>
                  <a:pt x="2" y="57"/>
                </a:lnTo>
                <a:lnTo>
                  <a:pt x="0" y="44"/>
                </a:lnTo>
                <a:lnTo>
                  <a:pt x="2" y="32"/>
                </a:lnTo>
                <a:lnTo>
                  <a:pt x="8" y="21"/>
                </a:lnTo>
                <a:lnTo>
                  <a:pt x="16" y="10"/>
                </a:lnTo>
                <a:lnTo>
                  <a:pt x="27" y="4"/>
                </a:lnTo>
                <a:lnTo>
                  <a:pt x="39" y="0"/>
                </a:lnTo>
                <a:lnTo>
                  <a:pt x="53" y="0"/>
                </a:lnTo>
                <a:lnTo>
                  <a:pt x="64" y="4"/>
                </a:lnTo>
                <a:lnTo>
                  <a:pt x="74" y="10"/>
                </a:lnTo>
                <a:lnTo>
                  <a:pt x="84" y="21"/>
                </a:lnTo>
                <a:lnTo>
                  <a:pt x="88" y="32"/>
                </a:lnTo>
                <a:lnTo>
                  <a:pt x="89" y="44"/>
                </a:lnTo>
                <a:lnTo>
                  <a:pt x="89" y="44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58" name="Freeform 618"/>
          <p:cNvSpPr>
            <a:spLocks/>
          </p:cNvSpPr>
          <p:nvPr/>
        </p:nvSpPr>
        <p:spPr bwMode="auto">
          <a:xfrm>
            <a:off x="1576389" y="3516313"/>
            <a:ext cx="46037" cy="50801"/>
          </a:xfrm>
          <a:custGeom>
            <a:avLst/>
            <a:gdLst>
              <a:gd name="T0" fmla="*/ 90 w 90"/>
              <a:gd name="T1" fmla="*/ 43 h 88"/>
              <a:gd name="T2" fmla="*/ 88 w 90"/>
              <a:gd name="T3" fmla="*/ 56 h 88"/>
              <a:gd name="T4" fmla="*/ 82 w 90"/>
              <a:gd name="T5" fmla="*/ 67 h 88"/>
              <a:gd name="T6" fmla="*/ 74 w 90"/>
              <a:gd name="T7" fmla="*/ 79 h 88"/>
              <a:gd name="T8" fmla="*/ 64 w 90"/>
              <a:gd name="T9" fmla="*/ 84 h 88"/>
              <a:gd name="T10" fmla="*/ 51 w 90"/>
              <a:gd name="T11" fmla="*/ 88 h 88"/>
              <a:gd name="T12" fmla="*/ 39 w 90"/>
              <a:gd name="T13" fmla="*/ 88 h 88"/>
              <a:gd name="T14" fmla="*/ 28 w 90"/>
              <a:gd name="T15" fmla="*/ 84 h 88"/>
              <a:gd name="T16" fmla="*/ 16 w 90"/>
              <a:gd name="T17" fmla="*/ 79 h 88"/>
              <a:gd name="T18" fmla="*/ 8 w 90"/>
              <a:gd name="T19" fmla="*/ 67 h 88"/>
              <a:gd name="T20" fmla="*/ 2 w 90"/>
              <a:gd name="T21" fmla="*/ 56 h 88"/>
              <a:gd name="T22" fmla="*/ 0 w 90"/>
              <a:gd name="T23" fmla="*/ 43 h 88"/>
              <a:gd name="T24" fmla="*/ 2 w 90"/>
              <a:gd name="T25" fmla="*/ 32 h 88"/>
              <a:gd name="T26" fmla="*/ 8 w 90"/>
              <a:gd name="T27" fmla="*/ 18 h 88"/>
              <a:gd name="T28" fmla="*/ 16 w 90"/>
              <a:gd name="T29" fmla="*/ 9 h 88"/>
              <a:gd name="T30" fmla="*/ 28 w 90"/>
              <a:gd name="T31" fmla="*/ 3 h 88"/>
              <a:gd name="T32" fmla="*/ 39 w 90"/>
              <a:gd name="T33" fmla="*/ 0 h 88"/>
              <a:gd name="T34" fmla="*/ 51 w 90"/>
              <a:gd name="T35" fmla="*/ 0 h 88"/>
              <a:gd name="T36" fmla="*/ 64 w 90"/>
              <a:gd name="T37" fmla="*/ 3 h 88"/>
              <a:gd name="T38" fmla="*/ 74 w 90"/>
              <a:gd name="T39" fmla="*/ 9 h 88"/>
              <a:gd name="T40" fmla="*/ 82 w 90"/>
              <a:gd name="T41" fmla="*/ 18 h 88"/>
              <a:gd name="T42" fmla="*/ 88 w 90"/>
              <a:gd name="T43" fmla="*/ 32 h 88"/>
              <a:gd name="T44" fmla="*/ 90 w 90"/>
              <a:gd name="T45" fmla="*/ 43 h 88"/>
              <a:gd name="T46" fmla="*/ 90 w 90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88">
                <a:moveTo>
                  <a:pt x="90" y="43"/>
                </a:moveTo>
                <a:lnTo>
                  <a:pt x="88" y="56"/>
                </a:lnTo>
                <a:lnTo>
                  <a:pt x="82" y="67"/>
                </a:lnTo>
                <a:lnTo>
                  <a:pt x="74" y="79"/>
                </a:lnTo>
                <a:lnTo>
                  <a:pt x="64" y="84"/>
                </a:lnTo>
                <a:lnTo>
                  <a:pt x="51" y="88"/>
                </a:lnTo>
                <a:lnTo>
                  <a:pt x="39" y="88"/>
                </a:lnTo>
                <a:lnTo>
                  <a:pt x="28" y="84"/>
                </a:lnTo>
                <a:lnTo>
                  <a:pt x="16" y="79"/>
                </a:lnTo>
                <a:lnTo>
                  <a:pt x="8" y="67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8" y="18"/>
                </a:lnTo>
                <a:lnTo>
                  <a:pt x="16" y="9"/>
                </a:lnTo>
                <a:lnTo>
                  <a:pt x="28" y="3"/>
                </a:lnTo>
                <a:lnTo>
                  <a:pt x="39" y="0"/>
                </a:lnTo>
                <a:lnTo>
                  <a:pt x="51" y="0"/>
                </a:lnTo>
                <a:lnTo>
                  <a:pt x="64" y="3"/>
                </a:lnTo>
                <a:lnTo>
                  <a:pt x="74" y="9"/>
                </a:lnTo>
                <a:lnTo>
                  <a:pt x="82" y="18"/>
                </a:lnTo>
                <a:lnTo>
                  <a:pt x="88" y="32"/>
                </a:lnTo>
                <a:lnTo>
                  <a:pt x="90" y="43"/>
                </a:lnTo>
                <a:lnTo>
                  <a:pt x="90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59" name="Freeform 619"/>
          <p:cNvSpPr>
            <a:spLocks/>
          </p:cNvSpPr>
          <p:nvPr/>
        </p:nvSpPr>
        <p:spPr bwMode="auto">
          <a:xfrm>
            <a:off x="1728789" y="3238501"/>
            <a:ext cx="47625" cy="50801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69 h 90"/>
              <a:gd name="T6" fmla="*/ 74 w 89"/>
              <a:gd name="T7" fmla="*/ 79 h 90"/>
              <a:gd name="T8" fmla="*/ 62 w 89"/>
              <a:gd name="T9" fmla="*/ 86 h 90"/>
              <a:gd name="T10" fmla="*/ 50 w 89"/>
              <a:gd name="T11" fmla="*/ 90 h 90"/>
              <a:gd name="T12" fmla="*/ 37 w 89"/>
              <a:gd name="T13" fmla="*/ 90 h 90"/>
              <a:gd name="T14" fmla="*/ 25 w 89"/>
              <a:gd name="T15" fmla="*/ 86 h 90"/>
              <a:gd name="T16" fmla="*/ 16 w 89"/>
              <a:gd name="T17" fmla="*/ 79 h 90"/>
              <a:gd name="T18" fmla="*/ 6 w 89"/>
              <a:gd name="T19" fmla="*/ 69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6 w 89"/>
              <a:gd name="T27" fmla="*/ 20 h 90"/>
              <a:gd name="T28" fmla="*/ 16 w 89"/>
              <a:gd name="T29" fmla="*/ 11 h 90"/>
              <a:gd name="T30" fmla="*/ 25 w 89"/>
              <a:gd name="T31" fmla="*/ 3 h 90"/>
              <a:gd name="T32" fmla="*/ 37 w 89"/>
              <a:gd name="T33" fmla="*/ 0 h 90"/>
              <a:gd name="T34" fmla="*/ 50 w 89"/>
              <a:gd name="T35" fmla="*/ 0 h 90"/>
              <a:gd name="T36" fmla="*/ 62 w 89"/>
              <a:gd name="T37" fmla="*/ 3 h 90"/>
              <a:gd name="T38" fmla="*/ 74 w 89"/>
              <a:gd name="T39" fmla="*/ 11 h 90"/>
              <a:gd name="T40" fmla="*/ 81 w 89"/>
              <a:gd name="T41" fmla="*/ 20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69"/>
                </a:lnTo>
                <a:lnTo>
                  <a:pt x="74" y="79"/>
                </a:lnTo>
                <a:lnTo>
                  <a:pt x="62" y="86"/>
                </a:lnTo>
                <a:lnTo>
                  <a:pt x="50" y="90"/>
                </a:lnTo>
                <a:lnTo>
                  <a:pt x="37" y="90"/>
                </a:lnTo>
                <a:lnTo>
                  <a:pt x="25" y="86"/>
                </a:lnTo>
                <a:lnTo>
                  <a:pt x="16" y="79"/>
                </a:lnTo>
                <a:lnTo>
                  <a:pt x="6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0"/>
                </a:lnTo>
                <a:lnTo>
                  <a:pt x="16" y="11"/>
                </a:lnTo>
                <a:lnTo>
                  <a:pt x="25" y="3"/>
                </a:lnTo>
                <a:lnTo>
                  <a:pt x="37" y="0"/>
                </a:lnTo>
                <a:lnTo>
                  <a:pt x="50" y="0"/>
                </a:lnTo>
                <a:lnTo>
                  <a:pt x="62" y="3"/>
                </a:lnTo>
                <a:lnTo>
                  <a:pt x="74" y="11"/>
                </a:lnTo>
                <a:lnTo>
                  <a:pt x="81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60" name="Freeform 620"/>
          <p:cNvSpPr>
            <a:spLocks/>
          </p:cNvSpPr>
          <p:nvPr/>
        </p:nvSpPr>
        <p:spPr bwMode="auto">
          <a:xfrm>
            <a:off x="1762125" y="3638551"/>
            <a:ext cx="46038" cy="49213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2 w 89"/>
              <a:gd name="T5" fmla="*/ 70 h 90"/>
              <a:gd name="T6" fmla="*/ 74 w 89"/>
              <a:gd name="T7" fmla="*/ 79 h 90"/>
              <a:gd name="T8" fmla="*/ 62 w 89"/>
              <a:gd name="T9" fmla="*/ 87 h 90"/>
              <a:gd name="T10" fmla="*/ 50 w 89"/>
              <a:gd name="T11" fmla="*/ 90 h 90"/>
              <a:gd name="T12" fmla="*/ 37 w 89"/>
              <a:gd name="T13" fmla="*/ 90 h 90"/>
              <a:gd name="T14" fmla="*/ 25 w 89"/>
              <a:gd name="T15" fmla="*/ 87 h 90"/>
              <a:gd name="T16" fmla="*/ 16 w 89"/>
              <a:gd name="T17" fmla="*/ 79 h 90"/>
              <a:gd name="T18" fmla="*/ 6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6 w 89"/>
              <a:gd name="T27" fmla="*/ 21 h 90"/>
              <a:gd name="T28" fmla="*/ 16 w 89"/>
              <a:gd name="T29" fmla="*/ 11 h 90"/>
              <a:gd name="T30" fmla="*/ 25 w 89"/>
              <a:gd name="T31" fmla="*/ 4 h 90"/>
              <a:gd name="T32" fmla="*/ 37 w 89"/>
              <a:gd name="T33" fmla="*/ 0 h 90"/>
              <a:gd name="T34" fmla="*/ 50 w 89"/>
              <a:gd name="T35" fmla="*/ 0 h 90"/>
              <a:gd name="T36" fmla="*/ 62 w 89"/>
              <a:gd name="T37" fmla="*/ 4 h 90"/>
              <a:gd name="T38" fmla="*/ 74 w 89"/>
              <a:gd name="T39" fmla="*/ 11 h 90"/>
              <a:gd name="T40" fmla="*/ 82 w 89"/>
              <a:gd name="T41" fmla="*/ 21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2" y="70"/>
                </a:lnTo>
                <a:lnTo>
                  <a:pt x="74" y="79"/>
                </a:lnTo>
                <a:lnTo>
                  <a:pt x="62" y="87"/>
                </a:lnTo>
                <a:lnTo>
                  <a:pt x="50" y="90"/>
                </a:lnTo>
                <a:lnTo>
                  <a:pt x="37" y="90"/>
                </a:lnTo>
                <a:lnTo>
                  <a:pt x="25" y="87"/>
                </a:lnTo>
                <a:lnTo>
                  <a:pt x="16" y="79"/>
                </a:lnTo>
                <a:lnTo>
                  <a:pt x="6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1"/>
                </a:lnTo>
                <a:lnTo>
                  <a:pt x="16" y="11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11"/>
                </a:lnTo>
                <a:lnTo>
                  <a:pt x="82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61" name="Freeform 621"/>
          <p:cNvSpPr>
            <a:spLocks/>
          </p:cNvSpPr>
          <p:nvPr/>
        </p:nvSpPr>
        <p:spPr bwMode="auto">
          <a:xfrm>
            <a:off x="1414464" y="3687764"/>
            <a:ext cx="47625" cy="47624"/>
          </a:xfrm>
          <a:custGeom>
            <a:avLst/>
            <a:gdLst>
              <a:gd name="T0" fmla="*/ 87 w 87"/>
              <a:gd name="T1" fmla="*/ 46 h 91"/>
              <a:gd name="T2" fmla="*/ 87 w 87"/>
              <a:gd name="T3" fmla="*/ 59 h 91"/>
              <a:gd name="T4" fmla="*/ 82 w 87"/>
              <a:gd name="T5" fmla="*/ 70 h 91"/>
              <a:gd name="T6" fmla="*/ 74 w 87"/>
              <a:gd name="T7" fmla="*/ 80 h 91"/>
              <a:gd name="T8" fmla="*/ 62 w 87"/>
              <a:gd name="T9" fmla="*/ 87 h 91"/>
              <a:gd name="T10" fmla="*/ 51 w 87"/>
              <a:gd name="T11" fmla="*/ 91 h 91"/>
              <a:gd name="T12" fmla="*/ 37 w 87"/>
              <a:gd name="T13" fmla="*/ 91 h 91"/>
              <a:gd name="T14" fmla="*/ 25 w 87"/>
              <a:gd name="T15" fmla="*/ 87 h 91"/>
              <a:gd name="T16" fmla="*/ 16 w 87"/>
              <a:gd name="T17" fmla="*/ 80 h 91"/>
              <a:gd name="T18" fmla="*/ 6 w 87"/>
              <a:gd name="T19" fmla="*/ 70 h 91"/>
              <a:gd name="T20" fmla="*/ 2 w 87"/>
              <a:gd name="T21" fmla="*/ 59 h 91"/>
              <a:gd name="T22" fmla="*/ 0 w 87"/>
              <a:gd name="T23" fmla="*/ 46 h 91"/>
              <a:gd name="T24" fmla="*/ 2 w 87"/>
              <a:gd name="T25" fmla="*/ 32 h 91"/>
              <a:gd name="T26" fmla="*/ 6 w 87"/>
              <a:gd name="T27" fmla="*/ 21 h 91"/>
              <a:gd name="T28" fmla="*/ 16 w 87"/>
              <a:gd name="T29" fmla="*/ 12 h 91"/>
              <a:gd name="T30" fmla="*/ 25 w 87"/>
              <a:gd name="T31" fmla="*/ 4 h 91"/>
              <a:gd name="T32" fmla="*/ 37 w 87"/>
              <a:gd name="T33" fmla="*/ 0 h 91"/>
              <a:gd name="T34" fmla="*/ 51 w 87"/>
              <a:gd name="T35" fmla="*/ 0 h 91"/>
              <a:gd name="T36" fmla="*/ 62 w 87"/>
              <a:gd name="T37" fmla="*/ 4 h 91"/>
              <a:gd name="T38" fmla="*/ 74 w 87"/>
              <a:gd name="T39" fmla="*/ 12 h 91"/>
              <a:gd name="T40" fmla="*/ 82 w 87"/>
              <a:gd name="T41" fmla="*/ 21 h 91"/>
              <a:gd name="T42" fmla="*/ 87 w 87"/>
              <a:gd name="T43" fmla="*/ 32 h 91"/>
              <a:gd name="T44" fmla="*/ 87 w 87"/>
              <a:gd name="T45" fmla="*/ 46 h 91"/>
              <a:gd name="T46" fmla="*/ 87 w 87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7" h="91">
                <a:moveTo>
                  <a:pt x="87" y="46"/>
                </a:moveTo>
                <a:lnTo>
                  <a:pt x="87" y="59"/>
                </a:lnTo>
                <a:lnTo>
                  <a:pt x="82" y="70"/>
                </a:lnTo>
                <a:lnTo>
                  <a:pt x="74" y="80"/>
                </a:lnTo>
                <a:lnTo>
                  <a:pt x="62" y="87"/>
                </a:lnTo>
                <a:lnTo>
                  <a:pt x="51" y="91"/>
                </a:lnTo>
                <a:lnTo>
                  <a:pt x="37" y="91"/>
                </a:lnTo>
                <a:lnTo>
                  <a:pt x="25" y="87"/>
                </a:lnTo>
                <a:lnTo>
                  <a:pt x="16" y="80"/>
                </a:lnTo>
                <a:lnTo>
                  <a:pt x="6" y="70"/>
                </a:lnTo>
                <a:lnTo>
                  <a:pt x="2" y="59"/>
                </a:lnTo>
                <a:lnTo>
                  <a:pt x="0" y="46"/>
                </a:lnTo>
                <a:lnTo>
                  <a:pt x="2" y="32"/>
                </a:lnTo>
                <a:lnTo>
                  <a:pt x="6" y="21"/>
                </a:lnTo>
                <a:lnTo>
                  <a:pt x="16" y="12"/>
                </a:lnTo>
                <a:lnTo>
                  <a:pt x="25" y="4"/>
                </a:lnTo>
                <a:lnTo>
                  <a:pt x="37" y="0"/>
                </a:lnTo>
                <a:lnTo>
                  <a:pt x="51" y="0"/>
                </a:lnTo>
                <a:lnTo>
                  <a:pt x="62" y="4"/>
                </a:lnTo>
                <a:lnTo>
                  <a:pt x="74" y="12"/>
                </a:lnTo>
                <a:lnTo>
                  <a:pt x="82" y="21"/>
                </a:lnTo>
                <a:lnTo>
                  <a:pt x="87" y="32"/>
                </a:lnTo>
                <a:lnTo>
                  <a:pt x="87" y="46"/>
                </a:lnTo>
                <a:lnTo>
                  <a:pt x="87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62" name="Freeform 622"/>
          <p:cNvSpPr>
            <a:spLocks/>
          </p:cNvSpPr>
          <p:nvPr/>
        </p:nvSpPr>
        <p:spPr bwMode="auto">
          <a:xfrm>
            <a:off x="2978150" y="3271839"/>
            <a:ext cx="44450" cy="49213"/>
          </a:xfrm>
          <a:custGeom>
            <a:avLst/>
            <a:gdLst>
              <a:gd name="T0" fmla="*/ 89 w 89"/>
              <a:gd name="T1" fmla="*/ 45 h 91"/>
              <a:gd name="T2" fmla="*/ 87 w 89"/>
              <a:gd name="T3" fmla="*/ 59 h 91"/>
              <a:gd name="T4" fmla="*/ 84 w 89"/>
              <a:gd name="T5" fmla="*/ 70 h 91"/>
              <a:gd name="T6" fmla="*/ 74 w 89"/>
              <a:gd name="T7" fmla="*/ 79 h 91"/>
              <a:gd name="T8" fmla="*/ 64 w 89"/>
              <a:gd name="T9" fmla="*/ 87 h 91"/>
              <a:gd name="T10" fmla="*/ 53 w 89"/>
              <a:gd name="T11" fmla="*/ 91 h 91"/>
              <a:gd name="T12" fmla="*/ 39 w 89"/>
              <a:gd name="T13" fmla="*/ 91 h 91"/>
              <a:gd name="T14" fmla="*/ 27 w 89"/>
              <a:gd name="T15" fmla="*/ 87 h 91"/>
              <a:gd name="T16" fmla="*/ 16 w 89"/>
              <a:gd name="T17" fmla="*/ 79 h 91"/>
              <a:gd name="T18" fmla="*/ 8 w 89"/>
              <a:gd name="T19" fmla="*/ 70 h 91"/>
              <a:gd name="T20" fmla="*/ 2 w 89"/>
              <a:gd name="T21" fmla="*/ 59 h 91"/>
              <a:gd name="T22" fmla="*/ 0 w 89"/>
              <a:gd name="T23" fmla="*/ 45 h 91"/>
              <a:gd name="T24" fmla="*/ 2 w 89"/>
              <a:gd name="T25" fmla="*/ 32 h 91"/>
              <a:gd name="T26" fmla="*/ 8 w 89"/>
              <a:gd name="T27" fmla="*/ 21 h 91"/>
              <a:gd name="T28" fmla="*/ 16 w 89"/>
              <a:gd name="T29" fmla="*/ 11 h 91"/>
              <a:gd name="T30" fmla="*/ 27 w 89"/>
              <a:gd name="T31" fmla="*/ 4 h 91"/>
              <a:gd name="T32" fmla="*/ 39 w 89"/>
              <a:gd name="T33" fmla="*/ 0 h 91"/>
              <a:gd name="T34" fmla="*/ 53 w 89"/>
              <a:gd name="T35" fmla="*/ 0 h 91"/>
              <a:gd name="T36" fmla="*/ 64 w 89"/>
              <a:gd name="T37" fmla="*/ 4 h 91"/>
              <a:gd name="T38" fmla="*/ 74 w 89"/>
              <a:gd name="T39" fmla="*/ 11 h 91"/>
              <a:gd name="T40" fmla="*/ 84 w 89"/>
              <a:gd name="T41" fmla="*/ 21 h 91"/>
              <a:gd name="T42" fmla="*/ 87 w 89"/>
              <a:gd name="T43" fmla="*/ 32 h 91"/>
              <a:gd name="T44" fmla="*/ 89 w 89"/>
              <a:gd name="T45" fmla="*/ 45 h 91"/>
              <a:gd name="T46" fmla="*/ 89 w 89"/>
              <a:gd name="T47" fmla="*/ 45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1">
                <a:moveTo>
                  <a:pt x="89" y="45"/>
                </a:moveTo>
                <a:lnTo>
                  <a:pt x="87" y="59"/>
                </a:lnTo>
                <a:lnTo>
                  <a:pt x="84" y="70"/>
                </a:lnTo>
                <a:lnTo>
                  <a:pt x="74" y="79"/>
                </a:lnTo>
                <a:lnTo>
                  <a:pt x="64" y="87"/>
                </a:lnTo>
                <a:lnTo>
                  <a:pt x="53" y="91"/>
                </a:lnTo>
                <a:lnTo>
                  <a:pt x="39" y="91"/>
                </a:lnTo>
                <a:lnTo>
                  <a:pt x="27" y="87"/>
                </a:lnTo>
                <a:lnTo>
                  <a:pt x="16" y="79"/>
                </a:lnTo>
                <a:lnTo>
                  <a:pt x="8" y="70"/>
                </a:lnTo>
                <a:lnTo>
                  <a:pt x="2" y="59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6" y="11"/>
                </a:lnTo>
                <a:lnTo>
                  <a:pt x="27" y="4"/>
                </a:lnTo>
                <a:lnTo>
                  <a:pt x="39" y="0"/>
                </a:lnTo>
                <a:lnTo>
                  <a:pt x="53" y="0"/>
                </a:lnTo>
                <a:lnTo>
                  <a:pt x="64" y="4"/>
                </a:lnTo>
                <a:lnTo>
                  <a:pt x="74" y="11"/>
                </a:lnTo>
                <a:lnTo>
                  <a:pt x="84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63" name="Freeform 623"/>
          <p:cNvSpPr>
            <a:spLocks/>
          </p:cNvSpPr>
          <p:nvPr/>
        </p:nvSpPr>
        <p:spPr bwMode="auto">
          <a:xfrm>
            <a:off x="2905126" y="3457576"/>
            <a:ext cx="46038" cy="52389"/>
          </a:xfrm>
          <a:custGeom>
            <a:avLst/>
            <a:gdLst>
              <a:gd name="T0" fmla="*/ 87 w 87"/>
              <a:gd name="T1" fmla="*/ 45 h 89"/>
              <a:gd name="T2" fmla="*/ 85 w 87"/>
              <a:gd name="T3" fmla="*/ 57 h 89"/>
              <a:gd name="T4" fmla="*/ 81 w 87"/>
              <a:gd name="T5" fmla="*/ 70 h 89"/>
              <a:gd name="T6" fmla="*/ 71 w 87"/>
              <a:gd name="T7" fmla="*/ 79 h 89"/>
              <a:gd name="T8" fmla="*/ 62 w 87"/>
              <a:gd name="T9" fmla="*/ 85 h 89"/>
              <a:gd name="T10" fmla="*/ 50 w 87"/>
              <a:gd name="T11" fmla="*/ 89 h 89"/>
              <a:gd name="T12" fmla="*/ 36 w 87"/>
              <a:gd name="T13" fmla="*/ 89 h 89"/>
              <a:gd name="T14" fmla="*/ 25 w 87"/>
              <a:gd name="T15" fmla="*/ 85 h 89"/>
              <a:gd name="T16" fmla="*/ 13 w 87"/>
              <a:gd name="T17" fmla="*/ 79 h 89"/>
              <a:gd name="T18" fmla="*/ 5 w 87"/>
              <a:gd name="T19" fmla="*/ 70 h 89"/>
              <a:gd name="T20" fmla="*/ 0 w 87"/>
              <a:gd name="T21" fmla="*/ 57 h 89"/>
              <a:gd name="T22" fmla="*/ 0 w 87"/>
              <a:gd name="T23" fmla="*/ 45 h 89"/>
              <a:gd name="T24" fmla="*/ 0 w 87"/>
              <a:gd name="T25" fmla="*/ 32 h 89"/>
              <a:gd name="T26" fmla="*/ 5 w 87"/>
              <a:gd name="T27" fmla="*/ 21 h 89"/>
              <a:gd name="T28" fmla="*/ 13 w 87"/>
              <a:gd name="T29" fmla="*/ 9 h 89"/>
              <a:gd name="T30" fmla="*/ 25 w 87"/>
              <a:gd name="T31" fmla="*/ 4 h 89"/>
              <a:gd name="T32" fmla="*/ 36 w 87"/>
              <a:gd name="T33" fmla="*/ 0 h 89"/>
              <a:gd name="T34" fmla="*/ 50 w 87"/>
              <a:gd name="T35" fmla="*/ 0 h 89"/>
              <a:gd name="T36" fmla="*/ 62 w 87"/>
              <a:gd name="T37" fmla="*/ 4 h 89"/>
              <a:gd name="T38" fmla="*/ 71 w 87"/>
              <a:gd name="T39" fmla="*/ 9 h 89"/>
              <a:gd name="T40" fmla="*/ 81 w 87"/>
              <a:gd name="T41" fmla="*/ 21 h 89"/>
              <a:gd name="T42" fmla="*/ 85 w 87"/>
              <a:gd name="T43" fmla="*/ 32 h 89"/>
              <a:gd name="T44" fmla="*/ 87 w 87"/>
              <a:gd name="T45" fmla="*/ 45 h 89"/>
              <a:gd name="T46" fmla="*/ 87 w 87"/>
              <a:gd name="T47" fmla="*/ 4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7" h="89">
                <a:moveTo>
                  <a:pt x="87" y="45"/>
                </a:moveTo>
                <a:lnTo>
                  <a:pt x="85" y="57"/>
                </a:lnTo>
                <a:lnTo>
                  <a:pt x="81" y="70"/>
                </a:lnTo>
                <a:lnTo>
                  <a:pt x="71" y="79"/>
                </a:lnTo>
                <a:lnTo>
                  <a:pt x="62" y="85"/>
                </a:lnTo>
                <a:lnTo>
                  <a:pt x="50" y="89"/>
                </a:lnTo>
                <a:lnTo>
                  <a:pt x="36" y="89"/>
                </a:lnTo>
                <a:lnTo>
                  <a:pt x="25" y="85"/>
                </a:lnTo>
                <a:lnTo>
                  <a:pt x="13" y="79"/>
                </a:lnTo>
                <a:lnTo>
                  <a:pt x="5" y="70"/>
                </a:lnTo>
                <a:lnTo>
                  <a:pt x="0" y="57"/>
                </a:lnTo>
                <a:lnTo>
                  <a:pt x="0" y="45"/>
                </a:lnTo>
                <a:lnTo>
                  <a:pt x="0" y="32"/>
                </a:lnTo>
                <a:lnTo>
                  <a:pt x="5" y="21"/>
                </a:lnTo>
                <a:lnTo>
                  <a:pt x="13" y="9"/>
                </a:lnTo>
                <a:lnTo>
                  <a:pt x="25" y="4"/>
                </a:lnTo>
                <a:lnTo>
                  <a:pt x="36" y="0"/>
                </a:lnTo>
                <a:lnTo>
                  <a:pt x="50" y="0"/>
                </a:lnTo>
                <a:lnTo>
                  <a:pt x="62" y="4"/>
                </a:lnTo>
                <a:lnTo>
                  <a:pt x="71" y="9"/>
                </a:lnTo>
                <a:lnTo>
                  <a:pt x="81" y="21"/>
                </a:lnTo>
                <a:lnTo>
                  <a:pt x="85" y="32"/>
                </a:lnTo>
                <a:lnTo>
                  <a:pt x="87" y="45"/>
                </a:lnTo>
                <a:lnTo>
                  <a:pt x="87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64" name="Freeform 624"/>
          <p:cNvSpPr>
            <a:spLocks/>
          </p:cNvSpPr>
          <p:nvPr/>
        </p:nvSpPr>
        <p:spPr bwMode="auto">
          <a:xfrm>
            <a:off x="2671764" y="3581402"/>
            <a:ext cx="46037" cy="47624"/>
          </a:xfrm>
          <a:custGeom>
            <a:avLst/>
            <a:gdLst>
              <a:gd name="T0" fmla="*/ 89 w 89"/>
              <a:gd name="T1" fmla="*/ 44 h 89"/>
              <a:gd name="T2" fmla="*/ 87 w 89"/>
              <a:gd name="T3" fmla="*/ 57 h 89"/>
              <a:gd name="T4" fmla="*/ 81 w 89"/>
              <a:gd name="T5" fmla="*/ 68 h 89"/>
              <a:gd name="T6" fmla="*/ 73 w 89"/>
              <a:gd name="T7" fmla="*/ 78 h 89"/>
              <a:gd name="T8" fmla="*/ 64 w 89"/>
              <a:gd name="T9" fmla="*/ 85 h 89"/>
              <a:gd name="T10" fmla="*/ 50 w 89"/>
              <a:gd name="T11" fmla="*/ 89 h 89"/>
              <a:gd name="T12" fmla="*/ 39 w 89"/>
              <a:gd name="T13" fmla="*/ 89 h 89"/>
              <a:gd name="T14" fmla="*/ 27 w 89"/>
              <a:gd name="T15" fmla="*/ 85 h 89"/>
              <a:gd name="T16" fmla="*/ 15 w 89"/>
              <a:gd name="T17" fmla="*/ 78 h 89"/>
              <a:gd name="T18" fmla="*/ 8 w 89"/>
              <a:gd name="T19" fmla="*/ 68 h 89"/>
              <a:gd name="T20" fmla="*/ 2 w 89"/>
              <a:gd name="T21" fmla="*/ 57 h 89"/>
              <a:gd name="T22" fmla="*/ 0 w 89"/>
              <a:gd name="T23" fmla="*/ 44 h 89"/>
              <a:gd name="T24" fmla="*/ 2 w 89"/>
              <a:gd name="T25" fmla="*/ 32 h 89"/>
              <a:gd name="T26" fmla="*/ 8 w 89"/>
              <a:gd name="T27" fmla="*/ 19 h 89"/>
              <a:gd name="T28" fmla="*/ 15 w 89"/>
              <a:gd name="T29" fmla="*/ 10 h 89"/>
              <a:gd name="T30" fmla="*/ 27 w 89"/>
              <a:gd name="T31" fmla="*/ 4 h 89"/>
              <a:gd name="T32" fmla="*/ 39 w 89"/>
              <a:gd name="T33" fmla="*/ 0 h 89"/>
              <a:gd name="T34" fmla="*/ 50 w 89"/>
              <a:gd name="T35" fmla="*/ 0 h 89"/>
              <a:gd name="T36" fmla="*/ 64 w 89"/>
              <a:gd name="T37" fmla="*/ 4 h 89"/>
              <a:gd name="T38" fmla="*/ 73 w 89"/>
              <a:gd name="T39" fmla="*/ 10 h 89"/>
              <a:gd name="T40" fmla="*/ 81 w 89"/>
              <a:gd name="T41" fmla="*/ 19 h 89"/>
              <a:gd name="T42" fmla="*/ 87 w 89"/>
              <a:gd name="T43" fmla="*/ 32 h 89"/>
              <a:gd name="T44" fmla="*/ 89 w 89"/>
              <a:gd name="T45" fmla="*/ 44 h 89"/>
              <a:gd name="T46" fmla="*/ 89 w 89"/>
              <a:gd name="T47" fmla="*/ 44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4"/>
                </a:moveTo>
                <a:lnTo>
                  <a:pt x="87" y="57"/>
                </a:lnTo>
                <a:lnTo>
                  <a:pt x="81" y="68"/>
                </a:lnTo>
                <a:lnTo>
                  <a:pt x="73" y="78"/>
                </a:lnTo>
                <a:lnTo>
                  <a:pt x="64" y="85"/>
                </a:lnTo>
                <a:lnTo>
                  <a:pt x="50" y="89"/>
                </a:lnTo>
                <a:lnTo>
                  <a:pt x="39" y="89"/>
                </a:lnTo>
                <a:lnTo>
                  <a:pt x="27" y="85"/>
                </a:lnTo>
                <a:lnTo>
                  <a:pt x="15" y="78"/>
                </a:lnTo>
                <a:lnTo>
                  <a:pt x="8" y="68"/>
                </a:lnTo>
                <a:lnTo>
                  <a:pt x="2" y="57"/>
                </a:lnTo>
                <a:lnTo>
                  <a:pt x="0" y="44"/>
                </a:lnTo>
                <a:lnTo>
                  <a:pt x="2" y="32"/>
                </a:lnTo>
                <a:lnTo>
                  <a:pt x="8" y="19"/>
                </a:lnTo>
                <a:lnTo>
                  <a:pt x="15" y="10"/>
                </a:lnTo>
                <a:lnTo>
                  <a:pt x="27" y="4"/>
                </a:lnTo>
                <a:lnTo>
                  <a:pt x="39" y="0"/>
                </a:lnTo>
                <a:lnTo>
                  <a:pt x="50" y="0"/>
                </a:lnTo>
                <a:lnTo>
                  <a:pt x="64" y="4"/>
                </a:lnTo>
                <a:lnTo>
                  <a:pt x="73" y="10"/>
                </a:lnTo>
                <a:lnTo>
                  <a:pt x="81" y="19"/>
                </a:lnTo>
                <a:lnTo>
                  <a:pt x="87" y="32"/>
                </a:lnTo>
                <a:lnTo>
                  <a:pt x="89" y="44"/>
                </a:lnTo>
                <a:lnTo>
                  <a:pt x="89" y="44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65" name="Freeform 625"/>
          <p:cNvSpPr>
            <a:spLocks/>
          </p:cNvSpPr>
          <p:nvPr/>
        </p:nvSpPr>
        <p:spPr bwMode="auto">
          <a:xfrm>
            <a:off x="3128963" y="3368676"/>
            <a:ext cx="49212" cy="49213"/>
          </a:xfrm>
          <a:custGeom>
            <a:avLst/>
            <a:gdLst>
              <a:gd name="T0" fmla="*/ 89 w 89"/>
              <a:gd name="T1" fmla="*/ 45 h 89"/>
              <a:gd name="T2" fmla="*/ 87 w 89"/>
              <a:gd name="T3" fmla="*/ 57 h 89"/>
              <a:gd name="T4" fmla="*/ 81 w 89"/>
              <a:gd name="T5" fmla="*/ 70 h 89"/>
              <a:gd name="T6" fmla="*/ 74 w 89"/>
              <a:gd name="T7" fmla="*/ 79 h 89"/>
              <a:gd name="T8" fmla="*/ 62 w 89"/>
              <a:gd name="T9" fmla="*/ 87 h 89"/>
              <a:gd name="T10" fmla="*/ 50 w 89"/>
              <a:gd name="T11" fmla="*/ 89 h 89"/>
              <a:gd name="T12" fmla="*/ 39 w 89"/>
              <a:gd name="T13" fmla="*/ 89 h 89"/>
              <a:gd name="T14" fmla="*/ 25 w 89"/>
              <a:gd name="T15" fmla="*/ 87 h 89"/>
              <a:gd name="T16" fmla="*/ 15 w 89"/>
              <a:gd name="T17" fmla="*/ 79 h 89"/>
              <a:gd name="T18" fmla="*/ 8 w 89"/>
              <a:gd name="T19" fmla="*/ 70 h 89"/>
              <a:gd name="T20" fmla="*/ 2 w 89"/>
              <a:gd name="T21" fmla="*/ 57 h 89"/>
              <a:gd name="T22" fmla="*/ 0 w 89"/>
              <a:gd name="T23" fmla="*/ 45 h 89"/>
              <a:gd name="T24" fmla="*/ 2 w 89"/>
              <a:gd name="T25" fmla="*/ 32 h 89"/>
              <a:gd name="T26" fmla="*/ 8 w 89"/>
              <a:gd name="T27" fmla="*/ 21 h 89"/>
              <a:gd name="T28" fmla="*/ 15 w 89"/>
              <a:gd name="T29" fmla="*/ 11 h 89"/>
              <a:gd name="T30" fmla="*/ 25 w 89"/>
              <a:gd name="T31" fmla="*/ 4 h 89"/>
              <a:gd name="T32" fmla="*/ 39 w 89"/>
              <a:gd name="T33" fmla="*/ 0 h 89"/>
              <a:gd name="T34" fmla="*/ 50 w 89"/>
              <a:gd name="T35" fmla="*/ 0 h 89"/>
              <a:gd name="T36" fmla="*/ 62 w 89"/>
              <a:gd name="T37" fmla="*/ 4 h 89"/>
              <a:gd name="T38" fmla="*/ 74 w 89"/>
              <a:gd name="T39" fmla="*/ 11 h 89"/>
              <a:gd name="T40" fmla="*/ 81 w 89"/>
              <a:gd name="T41" fmla="*/ 21 h 89"/>
              <a:gd name="T42" fmla="*/ 87 w 89"/>
              <a:gd name="T43" fmla="*/ 32 h 89"/>
              <a:gd name="T44" fmla="*/ 89 w 89"/>
              <a:gd name="T45" fmla="*/ 45 h 89"/>
              <a:gd name="T46" fmla="*/ 89 w 89"/>
              <a:gd name="T47" fmla="*/ 4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5"/>
                </a:moveTo>
                <a:lnTo>
                  <a:pt x="87" y="57"/>
                </a:lnTo>
                <a:lnTo>
                  <a:pt x="81" y="70"/>
                </a:lnTo>
                <a:lnTo>
                  <a:pt x="74" y="79"/>
                </a:lnTo>
                <a:lnTo>
                  <a:pt x="62" y="87"/>
                </a:lnTo>
                <a:lnTo>
                  <a:pt x="50" y="89"/>
                </a:lnTo>
                <a:lnTo>
                  <a:pt x="39" y="89"/>
                </a:lnTo>
                <a:lnTo>
                  <a:pt x="25" y="87"/>
                </a:lnTo>
                <a:lnTo>
                  <a:pt x="15" y="79"/>
                </a:lnTo>
                <a:lnTo>
                  <a:pt x="8" y="70"/>
                </a:lnTo>
                <a:lnTo>
                  <a:pt x="2" y="57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5" y="11"/>
                </a:lnTo>
                <a:lnTo>
                  <a:pt x="25" y="4"/>
                </a:lnTo>
                <a:lnTo>
                  <a:pt x="39" y="0"/>
                </a:lnTo>
                <a:lnTo>
                  <a:pt x="50" y="0"/>
                </a:lnTo>
                <a:lnTo>
                  <a:pt x="62" y="4"/>
                </a:lnTo>
                <a:lnTo>
                  <a:pt x="74" y="11"/>
                </a:lnTo>
                <a:lnTo>
                  <a:pt x="81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66" name="Freeform 626"/>
          <p:cNvSpPr>
            <a:spLocks/>
          </p:cNvSpPr>
          <p:nvPr/>
        </p:nvSpPr>
        <p:spPr bwMode="auto">
          <a:xfrm>
            <a:off x="3379788" y="3616327"/>
            <a:ext cx="46037" cy="47624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1 w 89"/>
              <a:gd name="T5" fmla="*/ 67 h 88"/>
              <a:gd name="T6" fmla="*/ 73 w 89"/>
              <a:gd name="T7" fmla="*/ 77 h 88"/>
              <a:gd name="T8" fmla="*/ 64 w 89"/>
              <a:gd name="T9" fmla="*/ 84 h 88"/>
              <a:gd name="T10" fmla="*/ 50 w 89"/>
              <a:gd name="T11" fmla="*/ 88 h 88"/>
              <a:gd name="T12" fmla="*/ 38 w 89"/>
              <a:gd name="T13" fmla="*/ 88 h 88"/>
              <a:gd name="T14" fmla="*/ 27 w 89"/>
              <a:gd name="T15" fmla="*/ 84 h 88"/>
              <a:gd name="T16" fmla="*/ 15 w 89"/>
              <a:gd name="T17" fmla="*/ 77 h 88"/>
              <a:gd name="T18" fmla="*/ 7 w 89"/>
              <a:gd name="T19" fmla="*/ 67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0 h 88"/>
              <a:gd name="T26" fmla="*/ 7 w 89"/>
              <a:gd name="T27" fmla="*/ 18 h 88"/>
              <a:gd name="T28" fmla="*/ 15 w 89"/>
              <a:gd name="T29" fmla="*/ 9 h 88"/>
              <a:gd name="T30" fmla="*/ 27 w 89"/>
              <a:gd name="T31" fmla="*/ 1 h 88"/>
              <a:gd name="T32" fmla="*/ 38 w 89"/>
              <a:gd name="T33" fmla="*/ 0 h 88"/>
              <a:gd name="T34" fmla="*/ 50 w 89"/>
              <a:gd name="T35" fmla="*/ 0 h 88"/>
              <a:gd name="T36" fmla="*/ 64 w 89"/>
              <a:gd name="T37" fmla="*/ 1 h 88"/>
              <a:gd name="T38" fmla="*/ 73 w 89"/>
              <a:gd name="T39" fmla="*/ 9 h 88"/>
              <a:gd name="T40" fmla="*/ 81 w 89"/>
              <a:gd name="T41" fmla="*/ 18 h 88"/>
              <a:gd name="T42" fmla="*/ 87 w 89"/>
              <a:gd name="T43" fmla="*/ 30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1" y="67"/>
                </a:lnTo>
                <a:lnTo>
                  <a:pt x="73" y="77"/>
                </a:lnTo>
                <a:lnTo>
                  <a:pt x="64" y="84"/>
                </a:lnTo>
                <a:lnTo>
                  <a:pt x="50" y="88"/>
                </a:lnTo>
                <a:lnTo>
                  <a:pt x="38" y="88"/>
                </a:lnTo>
                <a:lnTo>
                  <a:pt x="27" y="84"/>
                </a:lnTo>
                <a:lnTo>
                  <a:pt x="15" y="77"/>
                </a:lnTo>
                <a:lnTo>
                  <a:pt x="7" y="67"/>
                </a:lnTo>
                <a:lnTo>
                  <a:pt x="2" y="56"/>
                </a:lnTo>
                <a:lnTo>
                  <a:pt x="0" y="43"/>
                </a:lnTo>
                <a:lnTo>
                  <a:pt x="2" y="30"/>
                </a:lnTo>
                <a:lnTo>
                  <a:pt x="7" y="18"/>
                </a:lnTo>
                <a:lnTo>
                  <a:pt x="15" y="9"/>
                </a:lnTo>
                <a:lnTo>
                  <a:pt x="27" y="1"/>
                </a:lnTo>
                <a:lnTo>
                  <a:pt x="38" y="0"/>
                </a:lnTo>
                <a:lnTo>
                  <a:pt x="50" y="0"/>
                </a:lnTo>
                <a:lnTo>
                  <a:pt x="64" y="1"/>
                </a:lnTo>
                <a:lnTo>
                  <a:pt x="73" y="9"/>
                </a:lnTo>
                <a:lnTo>
                  <a:pt x="81" y="18"/>
                </a:lnTo>
                <a:lnTo>
                  <a:pt x="87" y="30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67" name="Freeform 627"/>
          <p:cNvSpPr>
            <a:spLocks/>
          </p:cNvSpPr>
          <p:nvPr/>
        </p:nvSpPr>
        <p:spPr bwMode="auto">
          <a:xfrm>
            <a:off x="3548064" y="3443288"/>
            <a:ext cx="47625" cy="49213"/>
          </a:xfrm>
          <a:custGeom>
            <a:avLst/>
            <a:gdLst>
              <a:gd name="T0" fmla="*/ 90 w 90"/>
              <a:gd name="T1" fmla="*/ 45 h 88"/>
              <a:gd name="T2" fmla="*/ 88 w 90"/>
              <a:gd name="T3" fmla="*/ 56 h 88"/>
              <a:gd name="T4" fmla="*/ 82 w 90"/>
              <a:gd name="T5" fmla="*/ 70 h 88"/>
              <a:gd name="T6" fmla="*/ 74 w 90"/>
              <a:gd name="T7" fmla="*/ 79 h 88"/>
              <a:gd name="T8" fmla="*/ 62 w 90"/>
              <a:gd name="T9" fmla="*/ 85 h 88"/>
              <a:gd name="T10" fmla="*/ 51 w 90"/>
              <a:gd name="T11" fmla="*/ 88 h 88"/>
              <a:gd name="T12" fmla="*/ 37 w 90"/>
              <a:gd name="T13" fmla="*/ 88 h 88"/>
              <a:gd name="T14" fmla="*/ 26 w 90"/>
              <a:gd name="T15" fmla="*/ 85 h 88"/>
              <a:gd name="T16" fmla="*/ 16 w 90"/>
              <a:gd name="T17" fmla="*/ 79 h 88"/>
              <a:gd name="T18" fmla="*/ 6 w 90"/>
              <a:gd name="T19" fmla="*/ 70 h 88"/>
              <a:gd name="T20" fmla="*/ 2 w 90"/>
              <a:gd name="T21" fmla="*/ 56 h 88"/>
              <a:gd name="T22" fmla="*/ 0 w 90"/>
              <a:gd name="T23" fmla="*/ 45 h 88"/>
              <a:gd name="T24" fmla="*/ 2 w 90"/>
              <a:gd name="T25" fmla="*/ 32 h 88"/>
              <a:gd name="T26" fmla="*/ 6 w 90"/>
              <a:gd name="T27" fmla="*/ 21 h 88"/>
              <a:gd name="T28" fmla="*/ 16 w 90"/>
              <a:gd name="T29" fmla="*/ 9 h 88"/>
              <a:gd name="T30" fmla="*/ 26 w 90"/>
              <a:gd name="T31" fmla="*/ 4 h 88"/>
              <a:gd name="T32" fmla="*/ 37 w 90"/>
              <a:gd name="T33" fmla="*/ 0 h 88"/>
              <a:gd name="T34" fmla="*/ 51 w 90"/>
              <a:gd name="T35" fmla="*/ 0 h 88"/>
              <a:gd name="T36" fmla="*/ 62 w 90"/>
              <a:gd name="T37" fmla="*/ 4 h 88"/>
              <a:gd name="T38" fmla="*/ 74 w 90"/>
              <a:gd name="T39" fmla="*/ 9 h 88"/>
              <a:gd name="T40" fmla="*/ 82 w 90"/>
              <a:gd name="T41" fmla="*/ 21 h 88"/>
              <a:gd name="T42" fmla="*/ 88 w 90"/>
              <a:gd name="T43" fmla="*/ 32 h 88"/>
              <a:gd name="T44" fmla="*/ 90 w 90"/>
              <a:gd name="T45" fmla="*/ 45 h 88"/>
              <a:gd name="T46" fmla="*/ 90 w 90"/>
              <a:gd name="T47" fmla="*/ 4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88">
                <a:moveTo>
                  <a:pt x="90" y="45"/>
                </a:moveTo>
                <a:lnTo>
                  <a:pt x="88" y="56"/>
                </a:lnTo>
                <a:lnTo>
                  <a:pt x="82" y="70"/>
                </a:lnTo>
                <a:lnTo>
                  <a:pt x="74" y="79"/>
                </a:lnTo>
                <a:lnTo>
                  <a:pt x="62" y="85"/>
                </a:lnTo>
                <a:lnTo>
                  <a:pt x="51" y="88"/>
                </a:lnTo>
                <a:lnTo>
                  <a:pt x="37" y="88"/>
                </a:lnTo>
                <a:lnTo>
                  <a:pt x="26" y="85"/>
                </a:lnTo>
                <a:lnTo>
                  <a:pt x="16" y="79"/>
                </a:lnTo>
                <a:lnTo>
                  <a:pt x="6" y="70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6" y="21"/>
                </a:lnTo>
                <a:lnTo>
                  <a:pt x="16" y="9"/>
                </a:lnTo>
                <a:lnTo>
                  <a:pt x="26" y="4"/>
                </a:lnTo>
                <a:lnTo>
                  <a:pt x="37" y="0"/>
                </a:lnTo>
                <a:lnTo>
                  <a:pt x="51" y="0"/>
                </a:lnTo>
                <a:lnTo>
                  <a:pt x="62" y="4"/>
                </a:lnTo>
                <a:lnTo>
                  <a:pt x="74" y="9"/>
                </a:lnTo>
                <a:lnTo>
                  <a:pt x="82" y="21"/>
                </a:lnTo>
                <a:lnTo>
                  <a:pt x="88" y="32"/>
                </a:lnTo>
                <a:lnTo>
                  <a:pt x="90" y="45"/>
                </a:lnTo>
                <a:lnTo>
                  <a:pt x="90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68" name="Freeform 628"/>
          <p:cNvSpPr>
            <a:spLocks/>
          </p:cNvSpPr>
          <p:nvPr/>
        </p:nvSpPr>
        <p:spPr bwMode="auto">
          <a:xfrm>
            <a:off x="3638551" y="3248026"/>
            <a:ext cx="46038" cy="49213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3 w 89"/>
              <a:gd name="T5" fmla="*/ 70 h 90"/>
              <a:gd name="T6" fmla="*/ 74 w 89"/>
              <a:gd name="T7" fmla="*/ 79 h 90"/>
              <a:gd name="T8" fmla="*/ 64 w 89"/>
              <a:gd name="T9" fmla="*/ 87 h 90"/>
              <a:gd name="T10" fmla="*/ 52 w 89"/>
              <a:gd name="T11" fmla="*/ 90 h 90"/>
              <a:gd name="T12" fmla="*/ 39 w 89"/>
              <a:gd name="T13" fmla="*/ 90 h 90"/>
              <a:gd name="T14" fmla="*/ 27 w 89"/>
              <a:gd name="T15" fmla="*/ 87 h 90"/>
              <a:gd name="T16" fmla="*/ 16 w 89"/>
              <a:gd name="T17" fmla="*/ 79 h 90"/>
              <a:gd name="T18" fmla="*/ 8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8 w 89"/>
              <a:gd name="T27" fmla="*/ 21 h 90"/>
              <a:gd name="T28" fmla="*/ 16 w 89"/>
              <a:gd name="T29" fmla="*/ 11 h 90"/>
              <a:gd name="T30" fmla="*/ 27 w 89"/>
              <a:gd name="T31" fmla="*/ 4 h 90"/>
              <a:gd name="T32" fmla="*/ 39 w 89"/>
              <a:gd name="T33" fmla="*/ 0 h 90"/>
              <a:gd name="T34" fmla="*/ 52 w 89"/>
              <a:gd name="T35" fmla="*/ 0 h 90"/>
              <a:gd name="T36" fmla="*/ 64 w 89"/>
              <a:gd name="T37" fmla="*/ 4 h 90"/>
              <a:gd name="T38" fmla="*/ 74 w 89"/>
              <a:gd name="T39" fmla="*/ 11 h 90"/>
              <a:gd name="T40" fmla="*/ 83 w 89"/>
              <a:gd name="T41" fmla="*/ 21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3" y="70"/>
                </a:lnTo>
                <a:lnTo>
                  <a:pt x="74" y="79"/>
                </a:lnTo>
                <a:lnTo>
                  <a:pt x="64" y="87"/>
                </a:lnTo>
                <a:lnTo>
                  <a:pt x="52" y="90"/>
                </a:lnTo>
                <a:lnTo>
                  <a:pt x="39" y="90"/>
                </a:lnTo>
                <a:lnTo>
                  <a:pt x="27" y="87"/>
                </a:lnTo>
                <a:lnTo>
                  <a:pt x="16" y="79"/>
                </a:lnTo>
                <a:lnTo>
                  <a:pt x="8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6" y="11"/>
                </a:lnTo>
                <a:lnTo>
                  <a:pt x="27" y="4"/>
                </a:lnTo>
                <a:lnTo>
                  <a:pt x="39" y="0"/>
                </a:lnTo>
                <a:lnTo>
                  <a:pt x="52" y="0"/>
                </a:lnTo>
                <a:lnTo>
                  <a:pt x="64" y="4"/>
                </a:lnTo>
                <a:lnTo>
                  <a:pt x="74" y="11"/>
                </a:lnTo>
                <a:lnTo>
                  <a:pt x="83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69" name="Freeform 629"/>
          <p:cNvSpPr>
            <a:spLocks/>
          </p:cNvSpPr>
          <p:nvPr/>
        </p:nvSpPr>
        <p:spPr bwMode="auto">
          <a:xfrm>
            <a:off x="3322638" y="3403603"/>
            <a:ext cx="49212" cy="47624"/>
          </a:xfrm>
          <a:custGeom>
            <a:avLst/>
            <a:gdLst>
              <a:gd name="T0" fmla="*/ 89 w 89"/>
              <a:gd name="T1" fmla="*/ 46 h 89"/>
              <a:gd name="T2" fmla="*/ 87 w 89"/>
              <a:gd name="T3" fmla="*/ 57 h 89"/>
              <a:gd name="T4" fmla="*/ 84 w 89"/>
              <a:gd name="T5" fmla="*/ 70 h 89"/>
              <a:gd name="T6" fmla="*/ 74 w 89"/>
              <a:gd name="T7" fmla="*/ 80 h 89"/>
              <a:gd name="T8" fmla="*/ 64 w 89"/>
              <a:gd name="T9" fmla="*/ 85 h 89"/>
              <a:gd name="T10" fmla="*/ 52 w 89"/>
              <a:gd name="T11" fmla="*/ 89 h 89"/>
              <a:gd name="T12" fmla="*/ 39 w 89"/>
              <a:gd name="T13" fmla="*/ 89 h 89"/>
              <a:gd name="T14" fmla="*/ 27 w 89"/>
              <a:gd name="T15" fmla="*/ 85 h 89"/>
              <a:gd name="T16" fmla="*/ 16 w 89"/>
              <a:gd name="T17" fmla="*/ 80 h 89"/>
              <a:gd name="T18" fmla="*/ 8 w 89"/>
              <a:gd name="T19" fmla="*/ 70 h 89"/>
              <a:gd name="T20" fmla="*/ 2 w 89"/>
              <a:gd name="T21" fmla="*/ 57 h 89"/>
              <a:gd name="T22" fmla="*/ 0 w 89"/>
              <a:gd name="T23" fmla="*/ 46 h 89"/>
              <a:gd name="T24" fmla="*/ 2 w 89"/>
              <a:gd name="T25" fmla="*/ 32 h 89"/>
              <a:gd name="T26" fmla="*/ 8 w 89"/>
              <a:gd name="T27" fmla="*/ 21 h 89"/>
              <a:gd name="T28" fmla="*/ 16 w 89"/>
              <a:gd name="T29" fmla="*/ 12 h 89"/>
              <a:gd name="T30" fmla="*/ 27 w 89"/>
              <a:gd name="T31" fmla="*/ 4 h 89"/>
              <a:gd name="T32" fmla="*/ 39 w 89"/>
              <a:gd name="T33" fmla="*/ 0 h 89"/>
              <a:gd name="T34" fmla="*/ 52 w 89"/>
              <a:gd name="T35" fmla="*/ 0 h 89"/>
              <a:gd name="T36" fmla="*/ 64 w 89"/>
              <a:gd name="T37" fmla="*/ 4 h 89"/>
              <a:gd name="T38" fmla="*/ 74 w 89"/>
              <a:gd name="T39" fmla="*/ 12 h 89"/>
              <a:gd name="T40" fmla="*/ 84 w 89"/>
              <a:gd name="T41" fmla="*/ 21 h 89"/>
              <a:gd name="T42" fmla="*/ 87 w 89"/>
              <a:gd name="T43" fmla="*/ 32 h 89"/>
              <a:gd name="T44" fmla="*/ 89 w 89"/>
              <a:gd name="T45" fmla="*/ 46 h 89"/>
              <a:gd name="T46" fmla="*/ 89 w 89"/>
              <a:gd name="T47" fmla="*/ 46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6"/>
                </a:moveTo>
                <a:lnTo>
                  <a:pt x="87" y="57"/>
                </a:lnTo>
                <a:lnTo>
                  <a:pt x="84" y="70"/>
                </a:lnTo>
                <a:lnTo>
                  <a:pt x="74" y="80"/>
                </a:lnTo>
                <a:lnTo>
                  <a:pt x="64" y="85"/>
                </a:lnTo>
                <a:lnTo>
                  <a:pt x="52" y="89"/>
                </a:lnTo>
                <a:lnTo>
                  <a:pt x="39" y="89"/>
                </a:lnTo>
                <a:lnTo>
                  <a:pt x="27" y="85"/>
                </a:lnTo>
                <a:lnTo>
                  <a:pt x="16" y="80"/>
                </a:lnTo>
                <a:lnTo>
                  <a:pt x="8" y="70"/>
                </a:lnTo>
                <a:lnTo>
                  <a:pt x="2" y="57"/>
                </a:lnTo>
                <a:lnTo>
                  <a:pt x="0" y="46"/>
                </a:lnTo>
                <a:lnTo>
                  <a:pt x="2" y="32"/>
                </a:lnTo>
                <a:lnTo>
                  <a:pt x="8" y="21"/>
                </a:lnTo>
                <a:lnTo>
                  <a:pt x="16" y="12"/>
                </a:lnTo>
                <a:lnTo>
                  <a:pt x="27" y="4"/>
                </a:lnTo>
                <a:lnTo>
                  <a:pt x="39" y="0"/>
                </a:lnTo>
                <a:lnTo>
                  <a:pt x="52" y="0"/>
                </a:lnTo>
                <a:lnTo>
                  <a:pt x="64" y="4"/>
                </a:lnTo>
                <a:lnTo>
                  <a:pt x="74" y="12"/>
                </a:lnTo>
                <a:lnTo>
                  <a:pt x="84" y="21"/>
                </a:lnTo>
                <a:lnTo>
                  <a:pt x="87" y="32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70" name="Freeform 630"/>
          <p:cNvSpPr>
            <a:spLocks/>
          </p:cNvSpPr>
          <p:nvPr/>
        </p:nvSpPr>
        <p:spPr bwMode="auto">
          <a:xfrm>
            <a:off x="3429000" y="3451227"/>
            <a:ext cx="46038" cy="47624"/>
          </a:xfrm>
          <a:custGeom>
            <a:avLst/>
            <a:gdLst>
              <a:gd name="T0" fmla="*/ 89 w 89"/>
              <a:gd name="T1" fmla="*/ 45 h 89"/>
              <a:gd name="T2" fmla="*/ 87 w 89"/>
              <a:gd name="T3" fmla="*/ 56 h 89"/>
              <a:gd name="T4" fmla="*/ 81 w 89"/>
              <a:gd name="T5" fmla="*/ 70 h 89"/>
              <a:gd name="T6" fmla="*/ 73 w 89"/>
              <a:gd name="T7" fmla="*/ 79 h 89"/>
              <a:gd name="T8" fmla="*/ 64 w 89"/>
              <a:gd name="T9" fmla="*/ 85 h 89"/>
              <a:gd name="T10" fmla="*/ 50 w 89"/>
              <a:gd name="T11" fmla="*/ 89 h 89"/>
              <a:gd name="T12" fmla="*/ 39 w 89"/>
              <a:gd name="T13" fmla="*/ 89 h 89"/>
              <a:gd name="T14" fmla="*/ 25 w 89"/>
              <a:gd name="T15" fmla="*/ 85 h 89"/>
              <a:gd name="T16" fmla="*/ 15 w 89"/>
              <a:gd name="T17" fmla="*/ 79 h 89"/>
              <a:gd name="T18" fmla="*/ 8 w 89"/>
              <a:gd name="T19" fmla="*/ 70 h 89"/>
              <a:gd name="T20" fmla="*/ 2 w 89"/>
              <a:gd name="T21" fmla="*/ 56 h 89"/>
              <a:gd name="T22" fmla="*/ 0 w 89"/>
              <a:gd name="T23" fmla="*/ 45 h 89"/>
              <a:gd name="T24" fmla="*/ 2 w 89"/>
              <a:gd name="T25" fmla="*/ 32 h 89"/>
              <a:gd name="T26" fmla="*/ 8 w 89"/>
              <a:gd name="T27" fmla="*/ 21 h 89"/>
              <a:gd name="T28" fmla="*/ 15 w 89"/>
              <a:gd name="T29" fmla="*/ 9 h 89"/>
              <a:gd name="T30" fmla="*/ 25 w 89"/>
              <a:gd name="T31" fmla="*/ 4 h 89"/>
              <a:gd name="T32" fmla="*/ 39 w 89"/>
              <a:gd name="T33" fmla="*/ 0 h 89"/>
              <a:gd name="T34" fmla="*/ 50 w 89"/>
              <a:gd name="T35" fmla="*/ 0 h 89"/>
              <a:gd name="T36" fmla="*/ 64 w 89"/>
              <a:gd name="T37" fmla="*/ 4 h 89"/>
              <a:gd name="T38" fmla="*/ 73 w 89"/>
              <a:gd name="T39" fmla="*/ 9 h 89"/>
              <a:gd name="T40" fmla="*/ 81 w 89"/>
              <a:gd name="T41" fmla="*/ 21 h 89"/>
              <a:gd name="T42" fmla="*/ 87 w 89"/>
              <a:gd name="T43" fmla="*/ 32 h 89"/>
              <a:gd name="T44" fmla="*/ 89 w 89"/>
              <a:gd name="T45" fmla="*/ 45 h 89"/>
              <a:gd name="T46" fmla="*/ 89 w 89"/>
              <a:gd name="T47" fmla="*/ 4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5"/>
                </a:moveTo>
                <a:lnTo>
                  <a:pt x="87" y="56"/>
                </a:lnTo>
                <a:lnTo>
                  <a:pt x="81" y="70"/>
                </a:lnTo>
                <a:lnTo>
                  <a:pt x="73" y="79"/>
                </a:lnTo>
                <a:lnTo>
                  <a:pt x="64" y="85"/>
                </a:lnTo>
                <a:lnTo>
                  <a:pt x="50" y="89"/>
                </a:lnTo>
                <a:lnTo>
                  <a:pt x="39" y="89"/>
                </a:lnTo>
                <a:lnTo>
                  <a:pt x="25" y="85"/>
                </a:lnTo>
                <a:lnTo>
                  <a:pt x="15" y="79"/>
                </a:lnTo>
                <a:lnTo>
                  <a:pt x="8" y="70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5" y="9"/>
                </a:lnTo>
                <a:lnTo>
                  <a:pt x="25" y="4"/>
                </a:lnTo>
                <a:lnTo>
                  <a:pt x="39" y="0"/>
                </a:lnTo>
                <a:lnTo>
                  <a:pt x="50" y="0"/>
                </a:lnTo>
                <a:lnTo>
                  <a:pt x="64" y="4"/>
                </a:lnTo>
                <a:lnTo>
                  <a:pt x="73" y="9"/>
                </a:lnTo>
                <a:lnTo>
                  <a:pt x="81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71" name="Freeform 631"/>
          <p:cNvSpPr>
            <a:spLocks/>
          </p:cNvSpPr>
          <p:nvPr/>
        </p:nvSpPr>
        <p:spPr bwMode="auto">
          <a:xfrm>
            <a:off x="3871914" y="3262313"/>
            <a:ext cx="47625" cy="52387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70 h 90"/>
              <a:gd name="T6" fmla="*/ 73 w 89"/>
              <a:gd name="T7" fmla="*/ 79 h 90"/>
              <a:gd name="T8" fmla="*/ 62 w 89"/>
              <a:gd name="T9" fmla="*/ 87 h 90"/>
              <a:gd name="T10" fmla="*/ 50 w 89"/>
              <a:gd name="T11" fmla="*/ 90 h 90"/>
              <a:gd name="T12" fmla="*/ 39 w 89"/>
              <a:gd name="T13" fmla="*/ 90 h 90"/>
              <a:gd name="T14" fmla="*/ 25 w 89"/>
              <a:gd name="T15" fmla="*/ 87 h 90"/>
              <a:gd name="T16" fmla="*/ 15 w 89"/>
              <a:gd name="T17" fmla="*/ 79 h 90"/>
              <a:gd name="T18" fmla="*/ 6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6 w 89"/>
              <a:gd name="T27" fmla="*/ 21 h 90"/>
              <a:gd name="T28" fmla="*/ 15 w 89"/>
              <a:gd name="T29" fmla="*/ 11 h 90"/>
              <a:gd name="T30" fmla="*/ 25 w 89"/>
              <a:gd name="T31" fmla="*/ 4 h 90"/>
              <a:gd name="T32" fmla="*/ 39 w 89"/>
              <a:gd name="T33" fmla="*/ 0 h 90"/>
              <a:gd name="T34" fmla="*/ 50 w 89"/>
              <a:gd name="T35" fmla="*/ 0 h 90"/>
              <a:gd name="T36" fmla="*/ 62 w 89"/>
              <a:gd name="T37" fmla="*/ 4 h 90"/>
              <a:gd name="T38" fmla="*/ 73 w 89"/>
              <a:gd name="T39" fmla="*/ 11 h 90"/>
              <a:gd name="T40" fmla="*/ 81 w 89"/>
              <a:gd name="T41" fmla="*/ 21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70"/>
                </a:lnTo>
                <a:lnTo>
                  <a:pt x="73" y="79"/>
                </a:lnTo>
                <a:lnTo>
                  <a:pt x="62" y="87"/>
                </a:lnTo>
                <a:lnTo>
                  <a:pt x="50" y="90"/>
                </a:lnTo>
                <a:lnTo>
                  <a:pt x="39" y="90"/>
                </a:lnTo>
                <a:lnTo>
                  <a:pt x="25" y="87"/>
                </a:lnTo>
                <a:lnTo>
                  <a:pt x="15" y="79"/>
                </a:lnTo>
                <a:lnTo>
                  <a:pt x="6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1"/>
                </a:lnTo>
                <a:lnTo>
                  <a:pt x="15" y="11"/>
                </a:lnTo>
                <a:lnTo>
                  <a:pt x="25" y="4"/>
                </a:lnTo>
                <a:lnTo>
                  <a:pt x="39" y="0"/>
                </a:lnTo>
                <a:lnTo>
                  <a:pt x="50" y="0"/>
                </a:lnTo>
                <a:lnTo>
                  <a:pt x="62" y="4"/>
                </a:lnTo>
                <a:lnTo>
                  <a:pt x="73" y="11"/>
                </a:lnTo>
                <a:lnTo>
                  <a:pt x="81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72" name="Freeform 632"/>
          <p:cNvSpPr>
            <a:spLocks/>
          </p:cNvSpPr>
          <p:nvPr/>
        </p:nvSpPr>
        <p:spPr bwMode="auto">
          <a:xfrm>
            <a:off x="3929063" y="3436939"/>
            <a:ext cx="46037" cy="46036"/>
          </a:xfrm>
          <a:custGeom>
            <a:avLst/>
            <a:gdLst>
              <a:gd name="T0" fmla="*/ 90 w 90"/>
              <a:gd name="T1" fmla="*/ 45 h 88"/>
              <a:gd name="T2" fmla="*/ 88 w 90"/>
              <a:gd name="T3" fmla="*/ 56 h 88"/>
              <a:gd name="T4" fmla="*/ 82 w 90"/>
              <a:gd name="T5" fmla="*/ 69 h 88"/>
              <a:gd name="T6" fmla="*/ 74 w 90"/>
              <a:gd name="T7" fmla="*/ 79 h 88"/>
              <a:gd name="T8" fmla="*/ 62 w 90"/>
              <a:gd name="T9" fmla="*/ 85 h 88"/>
              <a:gd name="T10" fmla="*/ 51 w 90"/>
              <a:gd name="T11" fmla="*/ 88 h 88"/>
              <a:gd name="T12" fmla="*/ 37 w 90"/>
              <a:gd name="T13" fmla="*/ 88 h 88"/>
              <a:gd name="T14" fmla="*/ 26 w 90"/>
              <a:gd name="T15" fmla="*/ 85 h 88"/>
              <a:gd name="T16" fmla="*/ 16 w 90"/>
              <a:gd name="T17" fmla="*/ 79 h 88"/>
              <a:gd name="T18" fmla="*/ 6 w 90"/>
              <a:gd name="T19" fmla="*/ 69 h 88"/>
              <a:gd name="T20" fmla="*/ 2 w 90"/>
              <a:gd name="T21" fmla="*/ 56 h 88"/>
              <a:gd name="T22" fmla="*/ 0 w 90"/>
              <a:gd name="T23" fmla="*/ 45 h 88"/>
              <a:gd name="T24" fmla="*/ 2 w 90"/>
              <a:gd name="T25" fmla="*/ 32 h 88"/>
              <a:gd name="T26" fmla="*/ 6 w 90"/>
              <a:gd name="T27" fmla="*/ 20 h 88"/>
              <a:gd name="T28" fmla="*/ 16 w 90"/>
              <a:gd name="T29" fmla="*/ 11 h 88"/>
              <a:gd name="T30" fmla="*/ 26 w 90"/>
              <a:gd name="T31" fmla="*/ 4 h 88"/>
              <a:gd name="T32" fmla="*/ 37 w 90"/>
              <a:gd name="T33" fmla="*/ 0 h 88"/>
              <a:gd name="T34" fmla="*/ 51 w 90"/>
              <a:gd name="T35" fmla="*/ 0 h 88"/>
              <a:gd name="T36" fmla="*/ 62 w 90"/>
              <a:gd name="T37" fmla="*/ 4 h 88"/>
              <a:gd name="T38" fmla="*/ 74 w 90"/>
              <a:gd name="T39" fmla="*/ 9 h 88"/>
              <a:gd name="T40" fmla="*/ 82 w 90"/>
              <a:gd name="T41" fmla="*/ 20 h 88"/>
              <a:gd name="T42" fmla="*/ 88 w 90"/>
              <a:gd name="T43" fmla="*/ 32 h 88"/>
              <a:gd name="T44" fmla="*/ 90 w 90"/>
              <a:gd name="T45" fmla="*/ 45 h 88"/>
              <a:gd name="T46" fmla="*/ 90 w 90"/>
              <a:gd name="T47" fmla="*/ 4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88">
                <a:moveTo>
                  <a:pt x="90" y="45"/>
                </a:moveTo>
                <a:lnTo>
                  <a:pt x="88" y="56"/>
                </a:lnTo>
                <a:lnTo>
                  <a:pt x="82" y="69"/>
                </a:lnTo>
                <a:lnTo>
                  <a:pt x="74" y="79"/>
                </a:lnTo>
                <a:lnTo>
                  <a:pt x="62" y="85"/>
                </a:lnTo>
                <a:lnTo>
                  <a:pt x="51" y="88"/>
                </a:lnTo>
                <a:lnTo>
                  <a:pt x="37" y="88"/>
                </a:lnTo>
                <a:lnTo>
                  <a:pt x="26" y="85"/>
                </a:lnTo>
                <a:lnTo>
                  <a:pt x="16" y="79"/>
                </a:lnTo>
                <a:lnTo>
                  <a:pt x="6" y="69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6" y="20"/>
                </a:lnTo>
                <a:lnTo>
                  <a:pt x="16" y="11"/>
                </a:lnTo>
                <a:lnTo>
                  <a:pt x="26" y="4"/>
                </a:lnTo>
                <a:lnTo>
                  <a:pt x="37" y="0"/>
                </a:lnTo>
                <a:lnTo>
                  <a:pt x="51" y="0"/>
                </a:lnTo>
                <a:lnTo>
                  <a:pt x="62" y="4"/>
                </a:lnTo>
                <a:lnTo>
                  <a:pt x="74" y="9"/>
                </a:lnTo>
                <a:lnTo>
                  <a:pt x="82" y="20"/>
                </a:lnTo>
                <a:lnTo>
                  <a:pt x="88" y="32"/>
                </a:lnTo>
                <a:lnTo>
                  <a:pt x="90" y="45"/>
                </a:lnTo>
                <a:lnTo>
                  <a:pt x="90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73" name="Freeform 633"/>
          <p:cNvSpPr>
            <a:spLocks/>
          </p:cNvSpPr>
          <p:nvPr/>
        </p:nvSpPr>
        <p:spPr bwMode="auto">
          <a:xfrm>
            <a:off x="4024314" y="3271839"/>
            <a:ext cx="47625" cy="49213"/>
          </a:xfrm>
          <a:custGeom>
            <a:avLst/>
            <a:gdLst>
              <a:gd name="T0" fmla="*/ 89 w 89"/>
              <a:gd name="T1" fmla="*/ 45 h 91"/>
              <a:gd name="T2" fmla="*/ 87 w 89"/>
              <a:gd name="T3" fmla="*/ 59 h 91"/>
              <a:gd name="T4" fmla="*/ 83 w 89"/>
              <a:gd name="T5" fmla="*/ 70 h 91"/>
              <a:gd name="T6" fmla="*/ 73 w 89"/>
              <a:gd name="T7" fmla="*/ 79 h 91"/>
              <a:gd name="T8" fmla="*/ 64 w 89"/>
              <a:gd name="T9" fmla="*/ 87 h 91"/>
              <a:gd name="T10" fmla="*/ 52 w 89"/>
              <a:gd name="T11" fmla="*/ 91 h 91"/>
              <a:gd name="T12" fmla="*/ 38 w 89"/>
              <a:gd name="T13" fmla="*/ 91 h 91"/>
              <a:gd name="T14" fmla="*/ 27 w 89"/>
              <a:gd name="T15" fmla="*/ 87 h 91"/>
              <a:gd name="T16" fmla="*/ 15 w 89"/>
              <a:gd name="T17" fmla="*/ 79 h 91"/>
              <a:gd name="T18" fmla="*/ 7 w 89"/>
              <a:gd name="T19" fmla="*/ 70 h 91"/>
              <a:gd name="T20" fmla="*/ 1 w 89"/>
              <a:gd name="T21" fmla="*/ 59 h 91"/>
              <a:gd name="T22" fmla="*/ 0 w 89"/>
              <a:gd name="T23" fmla="*/ 45 h 91"/>
              <a:gd name="T24" fmla="*/ 1 w 89"/>
              <a:gd name="T25" fmla="*/ 32 h 91"/>
              <a:gd name="T26" fmla="*/ 7 w 89"/>
              <a:gd name="T27" fmla="*/ 21 h 91"/>
              <a:gd name="T28" fmla="*/ 15 w 89"/>
              <a:gd name="T29" fmla="*/ 11 h 91"/>
              <a:gd name="T30" fmla="*/ 27 w 89"/>
              <a:gd name="T31" fmla="*/ 4 h 91"/>
              <a:gd name="T32" fmla="*/ 38 w 89"/>
              <a:gd name="T33" fmla="*/ 0 h 91"/>
              <a:gd name="T34" fmla="*/ 52 w 89"/>
              <a:gd name="T35" fmla="*/ 0 h 91"/>
              <a:gd name="T36" fmla="*/ 64 w 89"/>
              <a:gd name="T37" fmla="*/ 4 h 91"/>
              <a:gd name="T38" fmla="*/ 73 w 89"/>
              <a:gd name="T39" fmla="*/ 11 h 91"/>
              <a:gd name="T40" fmla="*/ 83 w 89"/>
              <a:gd name="T41" fmla="*/ 21 h 91"/>
              <a:gd name="T42" fmla="*/ 87 w 89"/>
              <a:gd name="T43" fmla="*/ 32 h 91"/>
              <a:gd name="T44" fmla="*/ 89 w 89"/>
              <a:gd name="T45" fmla="*/ 45 h 91"/>
              <a:gd name="T46" fmla="*/ 89 w 89"/>
              <a:gd name="T47" fmla="*/ 45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1">
                <a:moveTo>
                  <a:pt x="89" y="45"/>
                </a:moveTo>
                <a:lnTo>
                  <a:pt x="87" y="59"/>
                </a:lnTo>
                <a:lnTo>
                  <a:pt x="83" y="70"/>
                </a:lnTo>
                <a:lnTo>
                  <a:pt x="73" y="79"/>
                </a:lnTo>
                <a:lnTo>
                  <a:pt x="64" y="87"/>
                </a:lnTo>
                <a:lnTo>
                  <a:pt x="52" y="91"/>
                </a:lnTo>
                <a:lnTo>
                  <a:pt x="38" y="91"/>
                </a:lnTo>
                <a:lnTo>
                  <a:pt x="27" y="87"/>
                </a:lnTo>
                <a:lnTo>
                  <a:pt x="15" y="79"/>
                </a:lnTo>
                <a:lnTo>
                  <a:pt x="7" y="70"/>
                </a:lnTo>
                <a:lnTo>
                  <a:pt x="1" y="59"/>
                </a:lnTo>
                <a:lnTo>
                  <a:pt x="0" y="45"/>
                </a:lnTo>
                <a:lnTo>
                  <a:pt x="1" y="32"/>
                </a:lnTo>
                <a:lnTo>
                  <a:pt x="7" y="21"/>
                </a:lnTo>
                <a:lnTo>
                  <a:pt x="15" y="11"/>
                </a:lnTo>
                <a:lnTo>
                  <a:pt x="27" y="4"/>
                </a:lnTo>
                <a:lnTo>
                  <a:pt x="38" y="0"/>
                </a:lnTo>
                <a:lnTo>
                  <a:pt x="52" y="0"/>
                </a:lnTo>
                <a:lnTo>
                  <a:pt x="64" y="4"/>
                </a:lnTo>
                <a:lnTo>
                  <a:pt x="73" y="11"/>
                </a:lnTo>
                <a:lnTo>
                  <a:pt x="83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74" name="Freeform 634"/>
          <p:cNvSpPr>
            <a:spLocks/>
          </p:cNvSpPr>
          <p:nvPr/>
        </p:nvSpPr>
        <p:spPr bwMode="auto">
          <a:xfrm>
            <a:off x="4243389" y="3262313"/>
            <a:ext cx="46037" cy="52387"/>
          </a:xfrm>
          <a:custGeom>
            <a:avLst/>
            <a:gdLst>
              <a:gd name="T0" fmla="*/ 89 w 89"/>
              <a:gd name="T1" fmla="*/ 45 h 90"/>
              <a:gd name="T2" fmla="*/ 88 w 89"/>
              <a:gd name="T3" fmla="*/ 58 h 90"/>
              <a:gd name="T4" fmla="*/ 82 w 89"/>
              <a:gd name="T5" fmla="*/ 70 h 90"/>
              <a:gd name="T6" fmla="*/ 74 w 89"/>
              <a:gd name="T7" fmla="*/ 79 h 90"/>
              <a:gd name="T8" fmla="*/ 62 w 89"/>
              <a:gd name="T9" fmla="*/ 87 h 90"/>
              <a:gd name="T10" fmla="*/ 51 w 89"/>
              <a:gd name="T11" fmla="*/ 90 h 90"/>
              <a:gd name="T12" fmla="*/ 39 w 89"/>
              <a:gd name="T13" fmla="*/ 90 h 90"/>
              <a:gd name="T14" fmla="*/ 26 w 89"/>
              <a:gd name="T15" fmla="*/ 87 h 90"/>
              <a:gd name="T16" fmla="*/ 16 w 89"/>
              <a:gd name="T17" fmla="*/ 79 h 90"/>
              <a:gd name="T18" fmla="*/ 6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6 w 89"/>
              <a:gd name="T27" fmla="*/ 21 h 90"/>
              <a:gd name="T28" fmla="*/ 16 w 89"/>
              <a:gd name="T29" fmla="*/ 11 h 90"/>
              <a:gd name="T30" fmla="*/ 26 w 89"/>
              <a:gd name="T31" fmla="*/ 4 h 90"/>
              <a:gd name="T32" fmla="*/ 39 w 89"/>
              <a:gd name="T33" fmla="*/ 0 h 90"/>
              <a:gd name="T34" fmla="*/ 51 w 89"/>
              <a:gd name="T35" fmla="*/ 0 h 90"/>
              <a:gd name="T36" fmla="*/ 62 w 89"/>
              <a:gd name="T37" fmla="*/ 4 h 90"/>
              <a:gd name="T38" fmla="*/ 74 w 89"/>
              <a:gd name="T39" fmla="*/ 11 h 90"/>
              <a:gd name="T40" fmla="*/ 82 w 89"/>
              <a:gd name="T41" fmla="*/ 21 h 90"/>
              <a:gd name="T42" fmla="*/ 88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8" y="58"/>
                </a:lnTo>
                <a:lnTo>
                  <a:pt x="82" y="70"/>
                </a:lnTo>
                <a:lnTo>
                  <a:pt x="74" y="79"/>
                </a:lnTo>
                <a:lnTo>
                  <a:pt x="62" y="87"/>
                </a:lnTo>
                <a:lnTo>
                  <a:pt x="51" y="90"/>
                </a:lnTo>
                <a:lnTo>
                  <a:pt x="39" y="90"/>
                </a:lnTo>
                <a:lnTo>
                  <a:pt x="26" y="87"/>
                </a:lnTo>
                <a:lnTo>
                  <a:pt x="16" y="79"/>
                </a:lnTo>
                <a:lnTo>
                  <a:pt x="6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1"/>
                </a:lnTo>
                <a:lnTo>
                  <a:pt x="16" y="11"/>
                </a:lnTo>
                <a:lnTo>
                  <a:pt x="26" y="4"/>
                </a:lnTo>
                <a:lnTo>
                  <a:pt x="39" y="0"/>
                </a:lnTo>
                <a:lnTo>
                  <a:pt x="51" y="0"/>
                </a:lnTo>
                <a:lnTo>
                  <a:pt x="62" y="4"/>
                </a:lnTo>
                <a:lnTo>
                  <a:pt x="74" y="11"/>
                </a:lnTo>
                <a:lnTo>
                  <a:pt x="82" y="21"/>
                </a:lnTo>
                <a:lnTo>
                  <a:pt x="88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75" name="Freeform 635"/>
          <p:cNvSpPr>
            <a:spLocks/>
          </p:cNvSpPr>
          <p:nvPr/>
        </p:nvSpPr>
        <p:spPr bwMode="auto">
          <a:xfrm>
            <a:off x="4435475" y="3248026"/>
            <a:ext cx="46038" cy="49213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3 w 89"/>
              <a:gd name="T5" fmla="*/ 70 h 90"/>
              <a:gd name="T6" fmla="*/ 73 w 89"/>
              <a:gd name="T7" fmla="*/ 79 h 90"/>
              <a:gd name="T8" fmla="*/ 64 w 89"/>
              <a:gd name="T9" fmla="*/ 87 h 90"/>
              <a:gd name="T10" fmla="*/ 52 w 89"/>
              <a:gd name="T11" fmla="*/ 90 h 90"/>
              <a:gd name="T12" fmla="*/ 38 w 89"/>
              <a:gd name="T13" fmla="*/ 90 h 90"/>
              <a:gd name="T14" fmla="*/ 27 w 89"/>
              <a:gd name="T15" fmla="*/ 87 h 90"/>
              <a:gd name="T16" fmla="*/ 15 w 89"/>
              <a:gd name="T17" fmla="*/ 79 h 90"/>
              <a:gd name="T18" fmla="*/ 7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7 w 89"/>
              <a:gd name="T27" fmla="*/ 21 h 90"/>
              <a:gd name="T28" fmla="*/ 15 w 89"/>
              <a:gd name="T29" fmla="*/ 11 h 90"/>
              <a:gd name="T30" fmla="*/ 27 w 89"/>
              <a:gd name="T31" fmla="*/ 4 h 90"/>
              <a:gd name="T32" fmla="*/ 38 w 89"/>
              <a:gd name="T33" fmla="*/ 0 h 90"/>
              <a:gd name="T34" fmla="*/ 52 w 89"/>
              <a:gd name="T35" fmla="*/ 0 h 90"/>
              <a:gd name="T36" fmla="*/ 64 w 89"/>
              <a:gd name="T37" fmla="*/ 4 h 90"/>
              <a:gd name="T38" fmla="*/ 73 w 89"/>
              <a:gd name="T39" fmla="*/ 11 h 90"/>
              <a:gd name="T40" fmla="*/ 83 w 89"/>
              <a:gd name="T41" fmla="*/ 21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3" y="70"/>
                </a:lnTo>
                <a:lnTo>
                  <a:pt x="73" y="79"/>
                </a:lnTo>
                <a:lnTo>
                  <a:pt x="64" y="87"/>
                </a:lnTo>
                <a:lnTo>
                  <a:pt x="52" y="90"/>
                </a:lnTo>
                <a:lnTo>
                  <a:pt x="38" y="90"/>
                </a:lnTo>
                <a:lnTo>
                  <a:pt x="27" y="87"/>
                </a:lnTo>
                <a:lnTo>
                  <a:pt x="15" y="79"/>
                </a:lnTo>
                <a:lnTo>
                  <a:pt x="7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7" y="21"/>
                </a:lnTo>
                <a:lnTo>
                  <a:pt x="15" y="11"/>
                </a:lnTo>
                <a:lnTo>
                  <a:pt x="27" y="4"/>
                </a:lnTo>
                <a:lnTo>
                  <a:pt x="38" y="0"/>
                </a:lnTo>
                <a:lnTo>
                  <a:pt x="52" y="0"/>
                </a:lnTo>
                <a:lnTo>
                  <a:pt x="64" y="4"/>
                </a:lnTo>
                <a:lnTo>
                  <a:pt x="73" y="11"/>
                </a:lnTo>
                <a:lnTo>
                  <a:pt x="83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76" name="Freeform 636"/>
          <p:cNvSpPr>
            <a:spLocks/>
          </p:cNvSpPr>
          <p:nvPr/>
        </p:nvSpPr>
        <p:spPr bwMode="auto">
          <a:xfrm>
            <a:off x="4662488" y="3248026"/>
            <a:ext cx="46037" cy="49213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70 h 90"/>
              <a:gd name="T6" fmla="*/ 74 w 89"/>
              <a:gd name="T7" fmla="*/ 79 h 90"/>
              <a:gd name="T8" fmla="*/ 62 w 89"/>
              <a:gd name="T9" fmla="*/ 87 h 90"/>
              <a:gd name="T10" fmla="*/ 50 w 89"/>
              <a:gd name="T11" fmla="*/ 90 h 90"/>
              <a:gd name="T12" fmla="*/ 37 w 89"/>
              <a:gd name="T13" fmla="*/ 90 h 90"/>
              <a:gd name="T14" fmla="*/ 25 w 89"/>
              <a:gd name="T15" fmla="*/ 87 h 90"/>
              <a:gd name="T16" fmla="*/ 15 w 89"/>
              <a:gd name="T17" fmla="*/ 79 h 90"/>
              <a:gd name="T18" fmla="*/ 6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6 w 89"/>
              <a:gd name="T27" fmla="*/ 21 h 90"/>
              <a:gd name="T28" fmla="*/ 15 w 89"/>
              <a:gd name="T29" fmla="*/ 11 h 90"/>
              <a:gd name="T30" fmla="*/ 25 w 89"/>
              <a:gd name="T31" fmla="*/ 4 h 90"/>
              <a:gd name="T32" fmla="*/ 37 w 89"/>
              <a:gd name="T33" fmla="*/ 0 h 90"/>
              <a:gd name="T34" fmla="*/ 50 w 89"/>
              <a:gd name="T35" fmla="*/ 0 h 90"/>
              <a:gd name="T36" fmla="*/ 62 w 89"/>
              <a:gd name="T37" fmla="*/ 4 h 90"/>
              <a:gd name="T38" fmla="*/ 74 w 89"/>
              <a:gd name="T39" fmla="*/ 11 h 90"/>
              <a:gd name="T40" fmla="*/ 81 w 89"/>
              <a:gd name="T41" fmla="*/ 21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70"/>
                </a:lnTo>
                <a:lnTo>
                  <a:pt x="74" y="79"/>
                </a:lnTo>
                <a:lnTo>
                  <a:pt x="62" y="87"/>
                </a:lnTo>
                <a:lnTo>
                  <a:pt x="50" y="90"/>
                </a:lnTo>
                <a:lnTo>
                  <a:pt x="37" y="90"/>
                </a:lnTo>
                <a:lnTo>
                  <a:pt x="25" y="87"/>
                </a:lnTo>
                <a:lnTo>
                  <a:pt x="15" y="79"/>
                </a:lnTo>
                <a:lnTo>
                  <a:pt x="6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1"/>
                </a:lnTo>
                <a:lnTo>
                  <a:pt x="15" y="11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11"/>
                </a:lnTo>
                <a:lnTo>
                  <a:pt x="81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77" name="Freeform 637"/>
          <p:cNvSpPr>
            <a:spLocks/>
          </p:cNvSpPr>
          <p:nvPr/>
        </p:nvSpPr>
        <p:spPr bwMode="auto">
          <a:xfrm>
            <a:off x="4662488" y="3443288"/>
            <a:ext cx="46037" cy="49213"/>
          </a:xfrm>
          <a:custGeom>
            <a:avLst/>
            <a:gdLst>
              <a:gd name="T0" fmla="*/ 89 w 89"/>
              <a:gd name="T1" fmla="*/ 45 h 88"/>
              <a:gd name="T2" fmla="*/ 87 w 89"/>
              <a:gd name="T3" fmla="*/ 56 h 88"/>
              <a:gd name="T4" fmla="*/ 81 w 89"/>
              <a:gd name="T5" fmla="*/ 70 h 88"/>
              <a:gd name="T6" fmla="*/ 74 w 89"/>
              <a:gd name="T7" fmla="*/ 79 h 88"/>
              <a:gd name="T8" fmla="*/ 62 w 89"/>
              <a:gd name="T9" fmla="*/ 85 h 88"/>
              <a:gd name="T10" fmla="*/ 50 w 89"/>
              <a:gd name="T11" fmla="*/ 88 h 88"/>
              <a:gd name="T12" fmla="*/ 37 w 89"/>
              <a:gd name="T13" fmla="*/ 88 h 88"/>
              <a:gd name="T14" fmla="*/ 25 w 89"/>
              <a:gd name="T15" fmla="*/ 85 h 88"/>
              <a:gd name="T16" fmla="*/ 15 w 89"/>
              <a:gd name="T17" fmla="*/ 79 h 88"/>
              <a:gd name="T18" fmla="*/ 6 w 89"/>
              <a:gd name="T19" fmla="*/ 70 h 88"/>
              <a:gd name="T20" fmla="*/ 2 w 89"/>
              <a:gd name="T21" fmla="*/ 56 h 88"/>
              <a:gd name="T22" fmla="*/ 0 w 89"/>
              <a:gd name="T23" fmla="*/ 45 h 88"/>
              <a:gd name="T24" fmla="*/ 2 w 89"/>
              <a:gd name="T25" fmla="*/ 32 h 88"/>
              <a:gd name="T26" fmla="*/ 6 w 89"/>
              <a:gd name="T27" fmla="*/ 21 h 88"/>
              <a:gd name="T28" fmla="*/ 15 w 89"/>
              <a:gd name="T29" fmla="*/ 9 h 88"/>
              <a:gd name="T30" fmla="*/ 25 w 89"/>
              <a:gd name="T31" fmla="*/ 4 h 88"/>
              <a:gd name="T32" fmla="*/ 37 w 89"/>
              <a:gd name="T33" fmla="*/ 0 h 88"/>
              <a:gd name="T34" fmla="*/ 50 w 89"/>
              <a:gd name="T35" fmla="*/ 0 h 88"/>
              <a:gd name="T36" fmla="*/ 62 w 89"/>
              <a:gd name="T37" fmla="*/ 4 h 88"/>
              <a:gd name="T38" fmla="*/ 74 w 89"/>
              <a:gd name="T39" fmla="*/ 9 h 88"/>
              <a:gd name="T40" fmla="*/ 81 w 89"/>
              <a:gd name="T41" fmla="*/ 21 h 88"/>
              <a:gd name="T42" fmla="*/ 87 w 89"/>
              <a:gd name="T43" fmla="*/ 32 h 88"/>
              <a:gd name="T44" fmla="*/ 89 w 89"/>
              <a:gd name="T45" fmla="*/ 45 h 88"/>
              <a:gd name="T46" fmla="*/ 89 w 89"/>
              <a:gd name="T47" fmla="*/ 4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5"/>
                </a:moveTo>
                <a:lnTo>
                  <a:pt x="87" y="56"/>
                </a:lnTo>
                <a:lnTo>
                  <a:pt x="81" y="70"/>
                </a:lnTo>
                <a:lnTo>
                  <a:pt x="74" y="79"/>
                </a:lnTo>
                <a:lnTo>
                  <a:pt x="62" y="85"/>
                </a:lnTo>
                <a:lnTo>
                  <a:pt x="50" y="88"/>
                </a:lnTo>
                <a:lnTo>
                  <a:pt x="37" y="88"/>
                </a:lnTo>
                <a:lnTo>
                  <a:pt x="25" y="85"/>
                </a:lnTo>
                <a:lnTo>
                  <a:pt x="15" y="79"/>
                </a:lnTo>
                <a:lnTo>
                  <a:pt x="6" y="70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6" y="21"/>
                </a:lnTo>
                <a:lnTo>
                  <a:pt x="15" y="9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9"/>
                </a:lnTo>
                <a:lnTo>
                  <a:pt x="81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78" name="Freeform 638"/>
          <p:cNvSpPr>
            <a:spLocks/>
          </p:cNvSpPr>
          <p:nvPr/>
        </p:nvSpPr>
        <p:spPr bwMode="auto">
          <a:xfrm>
            <a:off x="4589464" y="3567114"/>
            <a:ext cx="46037" cy="49213"/>
          </a:xfrm>
          <a:custGeom>
            <a:avLst/>
            <a:gdLst>
              <a:gd name="T0" fmla="*/ 89 w 89"/>
              <a:gd name="T1" fmla="*/ 43 h 89"/>
              <a:gd name="T2" fmla="*/ 87 w 89"/>
              <a:gd name="T3" fmla="*/ 57 h 89"/>
              <a:gd name="T4" fmla="*/ 82 w 89"/>
              <a:gd name="T5" fmla="*/ 68 h 89"/>
              <a:gd name="T6" fmla="*/ 74 w 89"/>
              <a:gd name="T7" fmla="*/ 77 h 89"/>
              <a:gd name="T8" fmla="*/ 62 w 89"/>
              <a:gd name="T9" fmla="*/ 85 h 89"/>
              <a:gd name="T10" fmla="*/ 51 w 89"/>
              <a:gd name="T11" fmla="*/ 89 h 89"/>
              <a:gd name="T12" fmla="*/ 39 w 89"/>
              <a:gd name="T13" fmla="*/ 89 h 89"/>
              <a:gd name="T14" fmla="*/ 25 w 89"/>
              <a:gd name="T15" fmla="*/ 85 h 89"/>
              <a:gd name="T16" fmla="*/ 16 w 89"/>
              <a:gd name="T17" fmla="*/ 77 h 89"/>
              <a:gd name="T18" fmla="*/ 8 w 89"/>
              <a:gd name="T19" fmla="*/ 68 h 89"/>
              <a:gd name="T20" fmla="*/ 2 w 89"/>
              <a:gd name="T21" fmla="*/ 57 h 89"/>
              <a:gd name="T22" fmla="*/ 0 w 89"/>
              <a:gd name="T23" fmla="*/ 43 h 89"/>
              <a:gd name="T24" fmla="*/ 2 w 89"/>
              <a:gd name="T25" fmla="*/ 32 h 89"/>
              <a:gd name="T26" fmla="*/ 8 w 89"/>
              <a:gd name="T27" fmla="*/ 19 h 89"/>
              <a:gd name="T28" fmla="*/ 16 w 89"/>
              <a:gd name="T29" fmla="*/ 9 h 89"/>
              <a:gd name="T30" fmla="*/ 25 w 89"/>
              <a:gd name="T31" fmla="*/ 4 h 89"/>
              <a:gd name="T32" fmla="*/ 39 w 89"/>
              <a:gd name="T33" fmla="*/ 0 h 89"/>
              <a:gd name="T34" fmla="*/ 51 w 89"/>
              <a:gd name="T35" fmla="*/ 0 h 89"/>
              <a:gd name="T36" fmla="*/ 62 w 89"/>
              <a:gd name="T37" fmla="*/ 4 h 89"/>
              <a:gd name="T38" fmla="*/ 74 w 89"/>
              <a:gd name="T39" fmla="*/ 9 h 89"/>
              <a:gd name="T40" fmla="*/ 82 w 89"/>
              <a:gd name="T41" fmla="*/ 19 h 89"/>
              <a:gd name="T42" fmla="*/ 87 w 89"/>
              <a:gd name="T43" fmla="*/ 32 h 89"/>
              <a:gd name="T44" fmla="*/ 89 w 89"/>
              <a:gd name="T45" fmla="*/ 43 h 89"/>
              <a:gd name="T46" fmla="*/ 89 w 89"/>
              <a:gd name="T47" fmla="*/ 43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3"/>
                </a:moveTo>
                <a:lnTo>
                  <a:pt x="87" y="57"/>
                </a:lnTo>
                <a:lnTo>
                  <a:pt x="82" y="68"/>
                </a:lnTo>
                <a:lnTo>
                  <a:pt x="74" y="77"/>
                </a:lnTo>
                <a:lnTo>
                  <a:pt x="62" y="85"/>
                </a:lnTo>
                <a:lnTo>
                  <a:pt x="51" y="89"/>
                </a:lnTo>
                <a:lnTo>
                  <a:pt x="39" y="89"/>
                </a:lnTo>
                <a:lnTo>
                  <a:pt x="25" y="85"/>
                </a:lnTo>
                <a:lnTo>
                  <a:pt x="16" y="77"/>
                </a:lnTo>
                <a:lnTo>
                  <a:pt x="8" y="68"/>
                </a:lnTo>
                <a:lnTo>
                  <a:pt x="2" y="57"/>
                </a:lnTo>
                <a:lnTo>
                  <a:pt x="0" y="43"/>
                </a:lnTo>
                <a:lnTo>
                  <a:pt x="2" y="32"/>
                </a:lnTo>
                <a:lnTo>
                  <a:pt x="8" y="19"/>
                </a:lnTo>
                <a:lnTo>
                  <a:pt x="16" y="9"/>
                </a:lnTo>
                <a:lnTo>
                  <a:pt x="25" y="4"/>
                </a:lnTo>
                <a:lnTo>
                  <a:pt x="39" y="0"/>
                </a:lnTo>
                <a:lnTo>
                  <a:pt x="51" y="0"/>
                </a:lnTo>
                <a:lnTo>
                  <a:pt x="62" y="4"/>
                </a:lnTo>
                <a:lnTo>
                  <a:pt x="74" y="9"/>
                </a:lnTo>
                <a:lnTo>
                  <a:pt x="82" y="19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79" name="Freeform 639"/>
          <p:cNvSpPr>
            <a:spLocks/>
          </p:cNvSpPr>
          <p:nvPr/>
        </p:nvSpPr>
        <p:spPr bwMode="auto">
          <a:xfrm>
            <a:off x="4329114" y="3527427"/>
            <a:ext cx="47625" cy="47624"/>
          </a:xfrm>
          <a:custGeom>
            <a:avLst/>
            <a:gdLst>
              <a:gd name="T0" fmla="*/ 87 w 87"/>
              <a:gd name="T1" fmla="*/ 43 h 88"/>
              <a:gd name="T2" fmla="*/ 87 w 87"/>
              <a:gd name="T3" fmla="*/ 56 h 88"/>
              <a:gd name="T4" fmla="*/ 81 w 87"/>
              <a:gd name="T5" fmla="*/ 68 h 88"/>
              <a:gd name="T6" fmla="*/ 74 w 87"/>
              <a:gd name="T7" fmla="*/ 79 h 88"/>
              <a:gd name="T8" fmla="*/ 62 w 87"/>
              <a:gd name="T9" fmla="*/ 84 h 88"/>
              <a:gd name="T10" fmla="*/ 50 w 87"/>
              <a:gd name="T11" fmla="*/ 88 h 88"/>
              <a:gd name="T12" fmla="*/ 37 w 87"/>
              <a:gd name="T13" fmla="*/ 88 h 88"/>
              <a:gd name="T14" fmla="*/ 25 w 87"/>
              <a:gd name="T15" fmla="*/ 84 h 88"/>
              <a:gd name="T16" fmla="*/ 15 w 87"/>
              <a:gd name="T17" fmla="*/ 79 h 88"/>
              <a:gd name="T18" fmla="*/ 6 w 87"/>
              <a:gd name="T19" fmla="*/ 68 h 88"/>
              <a:gd name="T20" fmla="*/ 2 w 87"/>
              <a:gd name="T21" fmla="*/ 56 h 88"/>
              <a:gd name="T22" fmla="*/ 0 w 87"/>
              <a:gd name="T23" fmla="*/ 43 h 88"/>
              <a:gd name="T24" fmla="*/ 2 w 87"/>
              <a:gd name="T25" fmla="*/ 32 h 88"/>
              <a:gd name="T26" fmla="*/ 6 w 87"/>
              <a:gd name="T27" fmla="*/ 19 h 88"/>
              <a:gd name="T28" fmla="*/ 15 w 87"/>
              <a:gd name="T29" fmla="*/ 9 h 88"/>
              <a:gd name="T30" fmla="*/ 25 w 87"/>
              <a:gd name="T31" fmla="*/ 3 h 88"/>
              <a:gd name="T32" fmla="*/ 37 w 87"/>
              <a:gd name="T33" fmla="*/ 0 h 88"/>
              <a:gd name="T34" fmla="*/ 50 w 87"/>
              <a:gd name="T35" fmla="*/ 0 h 88"/>
              <a:gd name="T36" fmla="*/ 62 w 87"/>
              <a:gd name="T37" fmla="*/ 3 h 88"/>
              <a:gd name="T38" fmla="*/ 74 w 87"/>
              <a:gd name="T39" fmla="*/ 9 h 88"/>
              <a:gd name="T40" fmla="*/ 81 w 87"/>
              <a:gd name="T41" fmla="*/ 19 h 88"/>
              <a:gd name="T42" fmla="*/ 87 w 87"/>
              <a:gd name="T43" fmla="*/ 32 h 88"/>
              <a:gd name="T44" fmla="*/ 87 w 87"/>
              <a:gd name="T45" fmla="*/ 43 h 88"/>
              <a:gd name="T46" fmla="*/ 87 w 87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7" h="88">
                <a:moveTo>
                  <a:pt x="87" y="43"/>
                </a:moveTo>
                <a:lnTo>
                  <a:pt x="87" y="56"/>
                </a:lnTo>
                <a:lnTo>
                  <a:pt x="81" y="68"/>
                </a:lnTo>
                <a:lnTo>
                  <a:pt x="74" y="79"/>
                </a:lnTo>
                <a:lnTo>
                  <a:pt x="62" y="84"/>
                </a:lnTo>
                <a:lnTo>
                  <a:pt x="50" y="88"/>
                </a:lnTo>
                <a:lnTo>
                  <a:pt x="37" y="88"/>
                </a:lnTo>
                <a:lnTo>
                  <a:pt x="25" y="84"/>
                </a:lnTo>
                <a:lnTo>
                  <a:pt x="15" y="79"/>
                </a:lnTo>
                <a:lnTo>
                  <a:pt x="6" y="68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6" y="19"/>
                </a:lnTo>
                <a:lnTo>
                  <a:pt x="15" y="9"/>
                </a:lnTo>
                <a:lnTo>
                  <a:pt x="25" y="3"/>
                </a:lnTo>
                <a:lnTo>
                  <a:pt x="37" y="0"/>
                </a:lnTo>
                <a:lnTo>
                  <a:pt x="50" y="0"/>
                </a:lnTo>
                <a:lnTo>
                  <a:pt x="62" y="3"/>
                </a:lnTo>
                <a:lnTo>
                  <a:pt x="74" y="9"/>
                </a:lnTo>
                <a:lnTo>
                  <a:pt x="81" y="19"/>
                </a:lnTo>
                <a:lnTo>
                  <a:pt x="87" y="32"/>
                </a:lnTo>
                <a:lnTo>
                  <a:pt x="87" y="43"/>
                </a:lnTo>
                <a:lnTo>
                  <a:pt x="87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80" name="Freeform 640"/>
          <p:cNvSpPr>
            <a:spLocks/>
          </p:cNvSpPr>
          <p:nvPr/>
        </p:nvSpPr>
        <p:spPr bwMode="auto">
          <a:xfrm>
            <a:off x="4129089" y="3527427"/>
            <a:ext cx="47625" cy="47624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2 w 89"/>
              <a:gd name="T5" fmla="*/ 68 h 88"/>
              <a:gd name="T6" fmla="*/ 74 w 89"/>
              <a:gd name="T7" fmla="*/ 79 h 88"/>
              <a:gd name="T8" fmla="*/ 64 w 89"/>
              <a:gd name="T9" fmla="*/ 84 h 88"/>
              <a:gd name="T10" fmla="*/ 51 w 89"/>
              <a:gd name="T11" fmla="*/ 88 h 88"/>
              <a:gd name="T12" fmla="*/ 39 w 89"/>
              <a:gd name="T13" fmla="*/ 88 h 88"/>
              <a:gd name="T14" fmla="*/ 27 w 89"/>
              <a:gd name="T15" fmla="*/ 84 h 88"/>
              <a:gd name="T16" fmla="*/ 16 w 89"/>
              <a:gd name="T17" fmla="*/ 79 h 88"/>
              <a:gd name="T18" fmla="*/ 8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2 h 88"/>
              <a:gd name="T26" fmla="*/ 8 w 89"/>
              <a:gd name="T27" fmla="*/ 19 h 88"/>
              <a:gd name="T28" fmla="*/ 16 w 89"/>
              <a:gd name="T29" fmla="*/ 9 h 88"/>
              <a:gd name="T30" fmla="*/ 27 w 89"/>
              <a:gd name="T31" fmla="*/ 3 h 88"/>
              <a:gd name="T32" fmla="*/ 39 w 89"/>
              <a:gd name="T33" fmla="*/ 0 h 88"/>
              <a:gd name="T34" fmla="*/ 51 w 89"/>
              <a:gd name="T35" fmla="*/ 0 h 88"/>
              <a:gd name="T36" fmla="*/ 64 w 89"/>
              <a:gd name="T37" fmla="*/ 3 h 88"/>
              <a:gd name="T38" fmla="*/ 74 w 89"/>
              <a:gd name="T39" fmla="*/ 9 h 88"/>
              <a:gd name="T40" fmla="*/ 82 w 89"/>
              <a:gd name="T41" fmla="*/ 19 h 88"/>
              <a:gd name="T42" fmla="*/ 87 w 89"/>
              <a:gd name="T43" fmla="*/ 32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2" y="68"/>
                </a:lnTo>
                <a:lnTo>
                  <a:pt x="74" y="79"/>
                </a:lnTo>
                <a:lnTo>
                  <a:pt x="64" y="84"/>
                </a:lnTo>
                <a:lnTo>
                  <a:pt x="51" y="88"/>
                </a:lnTo>
                <a:lnTo>
                  <a:pt x="39" y="88"/>
                </a:lnTo>
                <a:lnTo>
                  <a:pt x="27" y="84"/>
                </a:lnTo>
                <a:lnTo>
                  <a:pt x="16" y="79"/>
                </a:lnTo>
                <a:lnTo>
                  <a:pt x="8" y="68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8" y="19"/>
                </a:lnTo>
                <a:lnTo>
                  <a:pt x="16" y="9"/>
                </a:lnTo>
                <a:lnTo>
                  <a:pt x="27" y="3"/>
                </a:lnTo>
                <a:lnTo>
                  <a:pt x="39" y="0"/>
                </a:lnTo>
                <a:lnTo>
                  <a:pt x="51" y="0"/>
                </a:lnTo>
                <a:lnTo>
                  <a:pt x="64" y="3"/>
                </a:lnTo>
                <a:lnTo>
                  <a:pt x="74" y="9"/>
                </a:lnTo>
                <a:lnTo>
                  <a:pt x="82" y="19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81" name="Freeform 641"/>
          <p:cNvSpPr>
            <a:spLocks/>
          </p:cNvSpPr>
          <p:nvPr/>
        </p:nvSpPr>
        <p:spPr bwMode="auto">
          <a:xfrm>
            <a:off x="3976689" y="3540127"/>
            <a:ext cx="46037" cy="47624"/>
          </a:xfrm>
          <a:custGeom>
            <a:avLst/>
            <a:gdLst>
              <a:gd name="T0" fmla="*/ 88 w 88"/>
              <a:gd name="T1" fmla="*/ 43 h 88"/>
              <a:gd name="T2" fmla="*/ 88 w 88"/>
              <a:gd name="T3" fmla="*/ 56 h 88"/>
              <a:gd name="T4" fmla="*/ 82 w 88"/>
              <a:gd name="T5" fmla="*/ 68 h 88"/>
              <a:gd name="T6" fmla="*/ 74 w 88"/>
              <a:gd name="T7" fmla="*/ 77 h 88"/>
              <a:gd name="T8" fmla="*/ 62 w 88"/>
              <a:gd name="T9" fmla="*/ 85 h 88"/>
              <a:gd name="T10" fmla="*/ 51 w 88"/>
              <a:gd name="T11" fmla="*/ 88 h 88"/>
              <a:gd name="T12" fmla="*/ 37 w 88"/>
              <a:gd name="T13" fmla="*/ 88 h 88"/>
              <a:gd name="T14" fmla="*/ 26 w 88"/>
              <a:gd name="T15" fmla="*/ 85 h 88"/>
              <a:gd name="T16" fmla="*/ 14 w 88"/>
              <a:gd name="T17" fmla="*/ 77 h 88"/>
              <a:gd name="T18" fmla="*/ 6 w 88"/>
              <a:gd name="T19" fmla="*/ 68 h 88"/>
              <a:gd name="T20" fmla="*/ 0 w 88"/>
              <a:gd name="T21" fmla="*/ 56 h 88"/>
              <a:gd name="T22" fmla="*/ 0 w 88"/>
              <a:gd name="T23" fmla="*/ 43 h 88"/>
              <a:gd name="T24" fmla="*/ 0 w 88"/>
              <a:gd name="T25" fmla="*/ 32 h 88"/>
              <a:gd name="T26" fmla="*/ 6 w 88"/>
              <a:gd name="T27" fmla="*/ 19 h 88"/>
              <a:gd name="T28" fmla="*/ 14 w 88"/>
              <a:gd name="T29" fmla="*/ 9 h 88"/>
              <a:gd name="T30" fmla="*/ 26 w 88"/>
              <a:gd name="T31" fmla="*/ 4 h 88"/>
              <a:gd name="T32" fmla="*/ 37 w 88"/>
              <a:gd name="T33" fmla="*/ 0 h 88"/>
              <a:gd name="T34" fmla="*/ 51 w 88"/>
              <a:gd name="T35" fmla="*/ 0 h 88"/>
              <a:gd name="T36" fmla="*/ 62 w 88"/>
              <a:gd name="T37" fmla="*/ 4 h 88"/>
              <a:gd name="T38" fmla="*/ 74 w 88"/>
              <a:gd name="T39" fmla="*/ 9 h 88"/>
              <a:gd name="T40" fmla="*/ 82 w 88"/>
              <a:gd name="T41" fmla="*/ 19 h 88"/>
              <a:gd name="T42" fmla="*/ 88 w 88"/>
              <a:gd name="T43" fmla="*/ 32 h 88"/>
              <a:gd name="T44" fmla="*/ 88 w 88"/>
              <a:gd name="T45" fmla="*/ 43 h 88"/>
              <a:gd name="T46" fmla="*/ 88 w 88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8" h="88">
                <a:moveTo>
                  <a:pt x="88" y="43"/>
                </a:moveTo>
                <a:lnTo>
                  <a:pt x="88" y="56"/>
                </a:lnTo>
                <a:lnTo>
                  <a:pt x="82" y="68"/>
                </a:lnTo>
                <a:lnTo>
                  <a:pt x="74" y="77"/>
                </a:lnTo>
                <a:lnTo>
                  <a:pt x="62" y="85"/>
                </a:lnTo>
                <a:lnTo>
                  <a:pt x="51" y="88"/>
                </a:lnTo>
                <a:lnTo>
                  <a:pt x="37" y="88"/>
                </a:lnTo>
                <a:lnTo>
                  <a:pt x="26" y="85"/>
                </a:lnTo>
                <a:lnTo>
                  <a:pt x="14" y="77"/>
                </a:lnTo>
                <a:lnTo>
                  <a:pt x="6" y="68"/>
                </a:lnTo>
                <a:lnTo>
                  <a:pt x="0" y="56"/>
                </a:lnTo>
                <a:lnTo>
                  <a:pt x="0" y="43"/>
                </a:lnTo>
                <a:lnTo>
                  <a:pt x="0" y="32"/>
                </a:lnTo>
                <a:lnTo>
                  <a:pt x="6" y="19"/>
                </a:lnTo>
                <a:lnTo>
                  <a:pt x="14" y="9"/>
                </a:lnTo>
                <a:lnTo>
                  <a:pt x="26" y="4"/>
                </a:lnTo>
                <a:lnTo>
                  <a:pt x="37" y="0"/>
                </a:lnTo>
                <a:lnTo>
                  <a:pt x="51" y="0"/>
                </a:lnTo>
                <a:lnTo>
                  <a:pt x="62" y="4"/>
                </a:lnTo>
                <a:lnTo>
                  <a:pt x="74" y="9"/>
                </a:lnTo>
                <a:lnTo>
                  <a:pt x="82" y="19"/>
                </a:lnTo>
                <a:lnTo>
                  <a:pt x="88" y="32"/>
                </a:lnTo>
                <a:lnTo>
                  <a:pt x="88" y="43"/>
                </a:lnTo>
                <a:lnTo>
                  <a:pt x="88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82" name="Freeform 642"/>
          <p:cNvSpPr>
            <a:spLocks/>
          </p:cNvSpPr>
          <p:nvPr/>
        </p:nvSpPr>
        <p:spPr bwMode="auto">
          <a:xfrm>
            <a:off x="3662363" y="3575052"/>
            <a:ext cx="46037" cy="47624"/>
          </a:xfrm>
          <a:custGeom>
            <a:avLst/>
            <a:gdLst>
              <a:gd name="T0" fmla="*/ 89 w 89"/>
              <a:gd name="T1" fmla="*/ 44 h 89"/>
              <a:gd name="T2" fmla="*/ 87 w 89"/>
              <a:gd name="T3" fmla="*/ 57 h 89"/>
              <a:gd name="T4" fmla="*/ 83 w 89"/>
              <a:gd name="T5" fmla="*/ 68 h 89"/>
              <a:gd name="T6" fmla="*/ 73 w 89"/>
              <a:gd name="T7" fmla="*/ 77 h 89"/>
              <a:gd name="T8" fmla="*/ 64 w 89"/>
              <a:gd name="T9" fmla="*/ 85 h 89"/>
              <a:gd name="T10" fmla="*/ 52 w 89"/>
              <a:gd name="T11" fmla="*/ 89 h 89"/>
              <a:gd name="T12" fmla="*/ 38 w 89"/>
              <a:gd name="T13" fmla="*/ 89 h 89"/>
              <a:gd name="T14" fmla="*/ 27 w 89"/>
              <a:gd name="T15" fmla="*/ 85 h 89"/>
              <a:gd name="T16" fmla="*/ 15 w 89"/>
              <a:gd name="T17" fmla="*/ 77 h 89"/>
              <a:gd name="T18" fmla="*/ 7 w 89"/>
              <a:gd name="T19" fmla="*/ 68 h 89"/>
              <a:gd name="T20" fmla="*/ 2 w 89"/>
              <a:gd name="T21" fmla="*/ 57 h 89"/>
              <a:gd name="T22" fmla="*/ 0 w 89"/>
              <a:gd name="T23" fmla="*/ 44 h 89"/>
              <a:gd name="T24" fmla="*/ 2 w 89"/>
              <a:gd name="T25" fmla="*/ 32 h 89"/>
              <a:gd name="T26" fmla="*/ 7 w 89"/>
              <a:gd name="T27" fmla="*/ 19 h 89"/>
              <a:gd name="T28" fmla="*/ 15 w 89"/>
              <a:gd name="T29" fmla="*/ 10 h 89"/>
              <a:gd name="T30" fmla="*/ 27 w 89"/>
              <a:gd name="T31" fmla="*/ 4 h 89"/>
              <a:gd name="T32" fmla="*/ 38 w 89"/>
              <a:gd name="T33" fmla="*/ 0 h 89"/>
              <a:gd name="T34" fmla="*/ 52 w 89"/>
              <a:gd name="T35" fmla="*/ 0 h 89"/>
              <a:gd name="T36" fmla="*/ 64 w 89"/>
              <a:gd name="T37" fmla="*/ 4 h 89"/>
              <a:gd name="T38" fmla="*/ 73 w 89"/>
              <a:gd name="T39" fmla="*/ 10 h 89"/>
              <a:gd name="T40" fmla="*/ 83 w 89"/>
              <a:gd name="T41" fmla="*/ 19 h 89"/>
              <a:gd name="T42" fmla="*/ 87 w 89"/>
              <a:gd name="T43" fmla="*/ 32 h 89"/>
              <a:gd name="T44" fmla="*/ 89 w 89"/>
              <a:gd name="T45" fmla="*/ 44 h 89"/>
              <a:gd name="T46" fmla="*/ 89 w 89"/>
              <a:gd name="T47" fmla="*/ 44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4"/>
                </a:moveTo>
                <a:lnTo>
                  <a:pt x="87" y="57"/>
                </a:lnTo>
                <a:lnTo>
                  <a:pt x="83" y="68"/>
                </a:lnTo>
                <a:lnTo>
                  <a:pt x="73" y="77"/>
                </a:lnTo>
                <a:lnTo>
                  <a:pt x="64" y="85"/>
                </a:lnTo>
                <a:lnTo>
                  <a:pt x="52" y="89"/>
                </a:lnTo>
                <a:lnTo>
                  <a:pt x="38" y="89"/>
                </a:lnTo>
                <a:lnTo>
                  <a:pt x="27" y="85"/>
                </a:lnTo>
                <a:lnTo>
                  <a:pt x="15" y="77"/>
                </a:lnTo>
                <a:lnTo>
                  <a:pt x="7" y="68"/>
                </a:lnTo>
                <a:lnTo>
                  <a:pt x="2" y="57"/>
                </a:lnTo>
                <a:lnTo>
                  <a:pt x="0" y="44"/>
                </a:lnTo>
                <a:lnTo>
                  <a:pt x="2" y="32"/>
                </a:lnTo>
                <a:lnTo>
                  <a:pt x="7" y="19"/>
                </a:lnTo>
                <a:lnTo>
                  <a:pt x="15" y="10"/>
                </a:lnTo>
                <a:lnTo>
                  <a:pt x="27" y="4"/>
                </a:lnTo>
                <a:lnTo>
                  <a:pt x="38" y="0"/>
                </a:lnTo>
                <a:lnTo>
                  <a:pt x="52" y="0"/>
                </a:lnTo>
                <a:lnTo>
                  <a:pt x="64" y="4"/>
                </a:lnTo>
                <a:lnTo>
                  <a:pt x="73" y="10"/>
                </a:lnTo>
                <a:lnTo>
                  <a:pt x="83" y="19"/>
                </a:lnTo>
                <a:lnTo>
                  <a:pt x="87" y="32"/>
                </a:lnTo>
                <a:lnTo>
                  <a:pt x="89" y="44"/>
                </a:lnTo>
                <a:lnTo>
                  <a:pt x="89" y="44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83" name="Freeform 643"/>
          <p:cNvSpPr>
            <a:spLocks/>
          </p:cNvSpPr>
          <p:nvPr/>
        </p:nvSpPr>
        <p:spPr bwMode="auto">
          <a:xfrm>
            <a:off x="3589338" y="3729040"/>
            <a:ext cx="49212" cy="47624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70 h 90"/>
              <a:gd name="T6" fmla="*/ 74 w 89"/>
              <a:gd name="T7" fmla="*/ 79 h 90"/>
              <a:gd name="T8" fmla="*/ 62 w 89"/>
              <a:gd name="T9" fmla="*/ 87 h 90"/>
              <a:gd name="T10" fmla="*/ 50 w 89"/>
              <a:gd name="T11" fmla="*/ 90 h 90"/>
              <a:gd name="T12" fmla="*/ 37 w 89"/>
              <a:gd name="T13" fmla="*/ 90 h 90"/>
              <a:gd name="T14" fmla="*/ 25 w 89"/>
              <a:gd name="T15" fmla="*/ 87 h 90"/>
              <a:gd name="T16" fmla="*/ 15 w 89"/>
              <a:gd name="T17" fmla="*/ 79 h 90"/>
              <a:gd name="T18" fmla="*/ 6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6 w 89"/>
              <a:gd name="T27" fmla="*/ 21 h 90"/>
              <a:gd name="T28" fmla="*/ 15 w 89"/>
              <a:gd name="T29" fmla="*/ 11 h 90"/>
              <a:gd name="T30" fmla="*/ 25 w 89"/>
              <a:gd name="T31" fmla="*/ 4 h 90"/>
              <a:gd name="T32" fmla="*/ 37 w 89"/>
              <a:gd name="T33" fmla="*/ 0 h 90"/>
              <a:gd name="T34" fmla="*/ 50 w 89"/>
              <a:gd name="T35" fmla="*/ 0 h 90"/>
              <a:gd name="T36" fmla="*/ 62 w 89"/>
              <a:gd name="T37" fmla="*/ 4 h 90"/>
              <a:gd name="T38" fmla="*/ 74 w 89"/>
              <a:gd name="T39" fmla="*/ 11 h 90"/>
              <a:gd name="T40" fmla="*/ 81 w 89"/>
              <a:gd name="T41" fmla="*/ 21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70"/>
                </a:lnTo>
                <a:lnTo>
                  <a:pt x="74" y="79"/>
                </a:lnTo>
                <a:lnTo>
                  <a:pt x="62" y="87"/>
                </a:lnTo>
                <a:lnTo>
                  <a:pt x="50" y="90"/>
                </a:lnTo>
                <a:lnTo>
                  <a:pt x="37" y="90"/>
                </a:lnTo>
                <a:lnTo>
                  <a:pt x="25" y="87"/>
                </a:lnTo>
                <a:lnTo>
                  <a:pt x="15" y="79"/>
                </a:lnTo>
                <a:lnTo>
                  <a:pt x="6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1"/>
                </a:lnTo>
                <a:lnTo>
                  <a:pt x="15" y="11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11"/>
                </a:lnTo>
                <a:lnTo>
                  <a:pt x="81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84" name="Freeform 644"/>
          <p:cNvSpPr>
            <a:spLocks/>
          </p:cNvSpPr>
          <p:nvPr/>
        </p:nvSpPr>
        <p:spPr bwMode="auto">
          <a:xfrm>
            <a:off x="3219450" y="3516313"/>
            <a:ext cx="46038" cy="50801"/>
          </a:xfrm>
          <a:custGeom>
            <a:avLst/>
            <a:gdLst>
              <a:gd name="T0" fmla="*/ 90 w 90"/>
              <a:gd name="T1" fmla="*/ 43 h 88"/>
              <a:gd name="T2" fmla="*/ 88 w 90"/>
              <a:gd name="T3" fmla="*/ 56 h 88"/>
              <a:gd name="T4" fmla="*/ 82 w 90"/>
              <a:gd name="T5" fmla="*/ 67 h 88"/>
              <a:gd name="T6" fmla="*/ 74 w 90"/>
              <a:gd name="T7" fmla="*/ 79 h 88"/>
              <a:gd name="T8" fmla="*/ 63 w 90"/>
              <a:gd name="T9" fmla="*/ 84 h 88"/>
              <a:gd name="T10" fmla="*/ 51 w 90"/>
              <a:gd name="T11" fmla="*/ 88 h 88"/>
              <a:gd name="T12" fmla="*/ 37 w 90"/>
              <a:gd name="T13" fmla="*/ 88 h 88"/>
              <a:gd name="T14" fmla="*/ 26 w 90"/>
              <a:gd name="T15" fmla="*/ 84 h 88"/>
              <a:gd name="T16" fmla="*/ 16 w 90"/>
              <a:gd name="T17" fmla="*/ 79 h 88"/>
              <a:gd name="T18" fmla="*/ 6 w 90"/>
              <a:gd name="T19" fmla="*/ 67 h 88"/>
              <a:gd name="T20" fmla="*/ 2 w 90"/>
              <a:gd name="T21" fmla="*/ 56 h 88"/>
              <a:gd name="T22" fmla="*/ 0 w 90"/>
              <a:gd name="T23" fmla="*/ 43 h 88"/>
              <a:gd name="T24" fmla="*/ 2 w 90"/>
              <a:gd name="T25" fmla="*/ 32 h 88"/>
              <a:gd name="T26" fmla="*/ 6 w 90"/>
              <a:gd name="T27" fmla="*/ 18 h 88"/>
              <a:gd name="T28" fmla="*/ 16 w 90"/>
              <a:gd name="T29" fmla="*/ 9 h 88"/>
              <a:gd name="T30" fmla="*/ 26 w 90"/>
              <a:gd name="T31" fmla="*/ 3 h 88"/>
              <a:gd name="T32" fmla="*/ 37 w 90"/>
              <a:gd name="T33" fmla="*/ 0 h 88"/>
              <a:gd name="T34" fmla="*/ 51 w 90"/>
              <a:gd name="T35" fmla="*/ 0 h 88"/>
              <a:gd name="T36" fmla="*/ 63 w 90"/>
              <a:gd name="T37" fmla="*/ 3 h 88"/>
              <a:gd name="T38" fmla="*/ 74 w 90"/>
              <a:gd name="T39" fmla="*/ 9 h 88"/>
              <a:gd name="T40" fmla="*/ 82 w 90"/>
              <a:gd name="T41" fmla="*/ 18 h 88"/>
              <a:gd name="T42" fmla="*/ 88 w 90"/>
              <a:gd name="T43" fmla="*/ 32 h 88"/>
              <a:gd name="T44" fmla="*/ 90 w 90"/>
              <a:gd name="T45" fmla="*/ 43 h 88"/>
              <a:gd name="T46" fmla="*/ 90 w 90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88">
                <a:moveTo>
                  <a:pt x="90" y="43"/>
                </a:moveTo>
                <a:lnTo>
                  <a:pt x="88" y="56"/>
                </a:lnTo>
                <a:lnTo>
                  <a:pt x="82" y="67"/>
                </a:lnTo>
                <a:lnTo>
                  <a:pt x="74" y="79"/>
                </a:lnTo>
                <a:lnTo>
                  <a:pt x="63" y="84"/>
                </a:lnTo>
                <a:lnTo>
                  <a:pt x="51" y="88"/>
                </a:lnTo>
                <a:lnTo>
                  <a:pt x="37" y="88"/>
                </a:lnTo>
                <a:lnTo>
                  <a:pt x="26" y="84"/>
                </a:lnTo>
                <a:lnTo>
                  <a:pt x="16" y="79"/>
                </a:lnTo>
                <a:lnTo>
                  <a:pt x="6" y="67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6" y="18"/>
                </a:lnTo>
                <a:lnTo>
                  <a:pt x="16" y="9"/>
                </a:lnTo>
                <a:lnTo>
                  <a:pt x="26" y="3"/>
                </a:lnTo>
                <a:lnTo>
                  <a:pt x="37" y="0"/>
                </a:lnTo>
                <a:lnTo>
                  <a:pt x="51" y="0"/>
                </a:lnTo>
                <a:lnTo>
                  <a:pt x="63" y="3"/>
                </a:lnTo>
                <a:lnTo>
                  <a:pt x="74" y="9"/>
                </a:lnTo>
                <a:lnTo>
                  <a:pt x="82" y="18"/>
                </a:lnTo>
                <a:lnTo>
                  <a:pt x="88" y="32"/>
                </a:lnTo>
                <a:lnTo>
                  <a:pt x="90" y="43"/>
                </a:lnTo>
                <a:lnTo>
                  <a:pt x="90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85" name="Freeform 645"/>
          <p:cNvSpPr>
            <a:spLocks/>
          </p:cNvSpPr>
          <p:nvPr/>
        </p:nvSpPr>
        <p:spPr bwMode="auto">
          <a:xfrm>
            <a:off x="3033714" y="3567114"/>
            <a:ext cx="46037" cy="49213"/>
          </a:xfrm>
          <a:custGeom>
            <a:avLst/>
            <a:gdLst>
              <a:gd name="T0" fmla="*/ 89 w 89"/>
              <a:gd name="T1" fmla="*/ 43 h 89"/>
              <a:gd name="T2" fmla="*/ 87 w 89"/>
              <a:gd name="T3" fmla="*/ 57 h 89"/>
              <a:gd name="T4" fmla="*/ 81 w 89"/>
              <a:gd name="T5" fmla="*/ 68 h 89"/>
              <a:gd name="T6" fmla="*/ 73 w 89"/>
              <a:gd name="T7" fmla="*/ 77 h 89"/>
              <a:gd name="T8" fmla="*/ 64 w 89"/>
              <a:gd name="T9" fmla="*/ 85 h 89"/>
              <a:gd name="T10" fmla="*/ 50 w 89"/>
              <a:gd name="T11" fmla="*/ 89 h 89"/>
              <a:gd name="T12" fmla="*/ 39 w 89"/>
              <a:gd name="T13" fmla="*/ 89 h 89"/>
              <a:gd name="T14" fmla="*/ 27 w 89"/>
              <a:gd name="T15" fmla="*/ 85 h 89"/>
              <a:gd name="T16" fmla="*/ 15 w 89"/>
              <a:gd name="T17" fmla="*/ 77 h 89"/>
              <a:gd name="T18" fmla="*/ 8 w 89"/>
              <a:gd name="T19" fmla="*/ 68 h 89"/>
              <a:gd name="T20" fmla="*/ 2 w 89"/>
              <a:gd name="T21" fmla="*/ 57 h 89"/>
              <a:gd name="T22" fmla="*/ 0 w 89"/>
              <a:gd name="T23" fmla="*/ 43 h 89"/>
              <a:gd name="T24" fmla="*/ 2 w 89"/>
              <a:gd name="T25" fmla="*/ 32 h 89"/>
              <a:gd name="T26" fmla="*/ 8 w 89"/>
              <a:gd name="T27" fmla="*/ 19 h 89"/>
              <a:gd name="T28" fmla="*/ 15 w 89"/>
              <a:gd name="T29" fmla="*/ 9 h 89"/>
              <a:gd name="T30" fmla="*/ 27 w 89"/>
              <a:gd name="T31" fmla="*/ 4 h 89"/>
              <a:gd name="T32" fmla="*/ 39 w 89"/>
              <a:gd name="T33" fmla="*/ 0 h 89"/>
              <a:gd name="T34" fmla="*/ 50 w 89"/>
              <a:gd name="T35" fmla="*/ 0 h 89"/>
              <a:gd name="T36" fmla="*/ 64 w 89"/>
              <a:gd name="T37" fmla="*/ 4 h 89"/>
              <a:gd name="T38" fmla="*/ 73 w 89"/>
              <a:gd name="T39" fmla="*/ 9 h 89"/>
              <a:gd name="T40" fmla="*/ 81 w 89"/>
              <a:gd name="T41" fmla="*/ 19 h 89"/>
              <a:gd name="T42" fmla="*/ 87 w 89"/>
              <a:gd name="T43" fmla="*/ 32 h 89"/>
              <a:gd name="T44" fmla="*/ 89 w 89"/>
              <a:gd name="T45" fmla="*/ 43 h 89"/>
              <a:gd name="T46" fmla="*/ 89 w 89"/>
              <a:gd name="T47" fmla="*/ 43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3"/>
                </a:moveTo>
                <a:lnTo>
                  <a:pt x="87" y="57"/>
                </a:lnTo>
                <a:lnTo>
                  <a:pt x="81" y="68"/>
                </a:lnTo>
                <a:lnTo>
                  <a:pt x="73" y="77"/>
                </a:lnTo>
                <a:lnTo>
                  <a:pt x="64" y="85"/>
                </a:lnTo>
                <a:lnTo>
                  <a:pt x="50" y="89"/>
                </a:lnTo>
                <a:lnTo>
                  <a:pt x="39" y="89"/>
                </a:lnTo>
                <a:lnTo>
                  <a:pt x="27" y="85"/>
                </a:lnTo>
                <a:lnTo>
                  <a:pt x="15" y="77"/>
                </a:lnTo>
                <a:lnTo>
                  <a:pt x="8" y="68"/>
                </a:lnTo>
                <a:lnTo>
                  <a:pt x="2" y="57"/>
                </a:lnTo>
                <a:lnTo>
                  <a:pt x="0" y="43"/>
                </a:lnTo>
                <a:lnTo>
                  <a:pt x="2" y="32"/>
                </a:lnTo>
                <a:lnTo>
                  <a:pt x="8" y="19"/>
                </a:lnTo>
                <a:lnTo>
                  <a:pt x="15" y="9"/>
                </a:lnTo>
                <a:lnTo>
                  <a:pt x="27" y="4"/>
                </a:lnTo>
                <a:lnTo>
                  <a:pt x="39" y="0"/>
                </a:lnTo>
                <a:lnTo>
                  <a:pt x="50" y="0"/>
                </a:lnTo>
                <a:lnTo>
                  <a:pt x="64" y="4"/>
                </a:lnTo>
                <a:lnTo>
                  <a:pt x="73" y="9"/>
                </a:lnTo>
                <a:lnTo>
                  <a:pt x="81" y="19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86" name="Freeform 646"/>
          <p:cNvSpPr>
            <a:spLocks/>
          </p:cNvSpPr>
          <p:nvPr/>
        </p:nvSpPr>
        <p:spPr bwMode="auto">
          <a:xfrm>
            <a:off x="3228976" y="4252913"/>
            <a:ext cx="42863" cy="49213"/>
          </a:xfrm>
          <a:custGeom>
            <a:avLst/>
            <a:gdLst>
              <a:gd name="T0" fmla="*/ 87 w 87"/>
              <a:gd name="T1" fmla="*/ 46 h 91"/>
              <a:gd name="T2" fmla="*/ 87 w 87"/>
              <a:gd name="T3" fmla="*/ 59 h 91"/>
              <a:gd name="T4" fmla="*/ 81 w 87"/>
              <a:gd name="T5" fmla="*/ 70 h 91"/>
              <a:gd name="T6" fmla="*/ 74 w 87"/>
              <a:gd name="T7" fmla="*/ 80 h 91"/>
              <a:gd name="T8" fmla="*/ 62 w 87"/>
              <a:gd name="T9" fmla="*/ 87 h 91"/>
              <a:gd name="T10" fmla="*/ 50 w 87"/>
              <a:gd name="T11" fmla="*/ 91 h 91"/>
              <a:gd name="T12" fmla="*/ 37 w 87"/>
              <a:gd name="T13" fmla="*/ 91 h 91"/>
              <a:gd name="T14" fmla="*/ 25 w 87"/>
              <a:gd name="T15" fmla="*/ 87 h 91"/>
              <a:gd name="T16" fmla="*/ 15 w 87"/>
              <a:gd name="T17" fmla="*/ 80 h 91"/>
              <a:gd name="T18" fmla="*/ 6 w 87"/>
              <a:gd name="T19" fmla="*/ 70 h 91"/>
              <a:gd name="T20" fmla="*/ 2 w 87"/>
              <a:gd name="T21" fmla="*/ 59 h 91"/>
              <a:gd name="T22" fmla="*/ 0 w 87"/>
              <a:gd name="T23" fmla="*/ 46 h 91"/>
              <a:gd name="T24" fmla="*/ 2 w 87"/>
              <a:gd name="T25" fmla="*/ 32 h 91"/>
              <a:gd name="T26" fmla="*/ 6 w 87"/>
              <a:gd name="T27" fmla="*/ 21 h 91"/>
              <a:gd name="T28" fmla="*/ 15 w 87"/>
              <a:gd name="T29" fmla="*/ 12 h 91"/>
              <a:gd name="T30" fmla="*/ 25 w 87"/>
              <a:gd name="T31" fmla="*/ 4 h 91"/>
              <a:gd name="T32" fmla="*/ 37 w 87"/>
              <a:gd name="T33" fmla="*/ 0 h 91"/>
              <a:gd name="T34" fmla="*/ 50 w 87"/>
              <a:gd name="T35" fmla="*/ 0 h 91"/>
              <a:gd name="T36" fmla="*/ 62 w 87"/>
              <a:gd name="T37" fmla="*/ 4 h 91"/>
              <a:gd name="T38" fmla="*/ 74 w 87"/>
              <a:gd name="T39" fmla="*/ 12 h 91"/>
              <a:gd name="T40" fmla="*/ 81 w 87"/>
              <a:gd name="T41" fmla="*/ 21 h 91"/>
              <a:gd name="T42" fmla="*/ 87 w 87"/>
              <a:gd name="T43" fmla="*/ 32 h 91"/>
              <a:gd name="T44" fmla="*/ 87 w 87"/>
              <a:gd name="T45" fmla="*/ 46 h 91"/>
              <a:gd name="T46" fmla="*/ 87 w 87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7" h="91">
                <a:moveTo>
                  <a:pt x="87" y="46"/>
                </a:moveTo>
                <a:lnTo>
                  <a:pt x="87" y="59"/>
                </a:lnTo>
                <a:lnTo>
                  <a:pt x="81" y="70"/>
                </a:lnTo>
                <a:lnTo>
                  <a:pt x="74" y="80"/>
                </a:lnTo>
                <a:lnTo>
                  <a:pt x="62" y="87"/>
                </a:lnTo>
                <a:lnTo>
                  <a:pt x="50" y="91"/>
                </a:lnTo>
                <a:lnTo>
                  <a:pt x="37" y="91"/>
                </a:lnTo>
                <a:lnTo>
                  <a:pt x="25" y="87"/>
                </a:lnTo>
                <a:lnTo>
                  <a:pt x="15" y="80"/>
                </a:lnTo>
                <a:lnTo>
                  <a:pt x="6" y="70"/>
                </a:lnTo>
                <a:lnTo>
                  <a:pt x="2" y="59"/>
                </a:lnTo>
                <a:lnTo>
                  <a:pt x="0" y="46"/>
                </a:lnTo>
                <a:lnTo>
                  <a:pt x="2" y="32"/>
                </a:lnTo>
                <a:lnTo>
                  <a:pt x="6" y="21"/>
                </a:lnTo>
                <a:lnTo>
                  <a:pt x="15" y="12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12"/>
                </a:lnTo>
                <a:lnTo>
                  <a:pt x="81" y="21"/>
                </a:lnTo>
                <a:lnTo>
                  <a:pt x="87" y="32"/>
                </a:lnTo>
                <a:lnTo>
                  <a:pt x="87" y="46"/>
                </a:lnTo>
                <a:lnTo>
                  <a:pt x="87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87" name="Freeform 647"/>
          <p:cNvSpPr>
            <a:spLocks/>
          </p:cNvSpPr>
          <p:nvPr/>
        </p:nvSpPr>
        <p:spPr bwMode="auto">
          <a:xfrm>
            <a:off x="3128963" y="3711575"/>
            <a:ext cx="49212" cy="50801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69 h 90"/>
              <a:gd name="T6" fmla="*/ 74 w 89"/>
              <a:gd name="T7" fmla="*/ 79 h 90"/>
              <a:gd name="T8" fmla="*/ 62 w 89"/>
              <a:gd name="T9" fmla="*/ 86 h 90"/>
              <a:gd name="T10" fmla="*/ 50 w 89"/>
              <a:gd name="T11" fmla="*/ 90 h 90"/>
              <a:gd name="T12" fmla="*/ 39 w 89"/>
              <a:gd name="T13" fmla="*/ 90 h 90"/>
              <a:gd name="T14" fmla="*/ 25 w 89"/>
              <a:gd name="T15" fmla="*/ 86 h 90"/>
              <a:gd name="T16" fmla="*/ 15 w 89"/>
              <a:gd name="T17" fmla="*/ 79 h 90"/>
              <a:gd name="T18" fmla="*/ 8 w 89"/>
              <a:gd name="T19" fmla="*/ 69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8 w 89"/>
              <a:gd name="T27" fmla="*/ 20 h 90"/>
              <a:gd name="T28" fmla="*/ 15 w 89"/>
              <a:gd name="T29" fmla="*/ 11 h 90"/>
              <a:gd name="T30" fmla="*/ 25 w 89"/>
              <a:gd name="T31" fmla="*/ 3 h 90"/>
              <a:gd name="T32" fmla="*/ 39 w 89"/>
              <a:gd name="T33" fmla="*/ 0 h 90"/>
              <a:gd name="T34" fmla="*/ 50 w 89"/>
              <a:gd name="T35" fmla="*/ 0 h 90"/>
              <a:gd name="T36" fmla="*/ 62 w 89"/>
              <a:gd name="T37" fmla="*/ 3 h 90"/>
              <a:gd name="T38" fmla="*/ 74 w 89"/>
              <a:gd name="T39" fmla="*/ 11 h 90"/>
              <a:gd name="T40" fmla="*/ 81 w 89"/>
              <a:gd name="T41" fmla="*/ 20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69"/>
                </a:lnTo>
                <a:lnTo>
                  <a:pt x="74" y="79"/>
                </a:lnTo>
                <a:lnTo>
                  <a:pt x="62" y="86"/>
                </a:lnTo>
                <a:lnTo>
                  <a:pt x="50" y="90"/>
                </a:lnTo>
                <a:lnTo>
                  <a:pt x="39" y="90"/>
                </a:lnTo>
                <a:lnTo>
                  <a:pt x="25" y="86"/>
                </a:lnTo>
                <a:lnTo>
                  <a:pt x="15" y="79"/>
                </a:lnTo>
                <a:lnTo>
                  <a:pt x="8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0"/>
                </a:lnTo>
                <a:lnTo>
                  <a:pt x="15" y="11"/>
                </a:lnTo>
                <a:lnTo>
                  <a:pt x="25" y="3"/>
                </a:lnTo>
                <a:lnTo>
                  <a:pt x="39" y="0"/>
                </a:lnTo>
                <a:lnTo>
                  <a:pt x="50" y="0"/>
                </a:lnTo>
                <a:lnTo>
                  <a:pt x="62" y="3"/>
                </a:lnTo>
                <a:lnTo>
                  <a:pt x="74" y="11"/>
                </a:lnTo>
                <a:lnTo>
                  <a:pt x="81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88" name="Freeform 648"/>
          <p:cNvSpPr>
            <a:spLocks/>
          </p:cNvSpPr>
          <p:nvPr/>
        </p:nvSpPr>
        <p:spPr bwMode="auto">
          <a:xfrm>
            <a:off x="3452813" y="4013200"/>
            <a:ext cx="46037" cy="50801"/>
          </a:xfrm>
          <a:custGeom>
            <a:avLst/>
            <a:gdLst>
              <a:gd name="T0" fmla="*/ 89 w 89"/>
              <a:gd name="T1" fmla="*/ 43 h 88"/>
              <a:gd name="T2" fmla="*/ 88 w 89"/>
              <a:gd name="T3" fmla="*/ 56 h 88"/>
              <a:gd name="T4" fmla="*/ 82 w 89"/>
              <a:gd name="T5" fmla="*/ 68 h 88"/>
              <a:gd name="T6" fmla="*/ 74 w 89"/>
              <a:gd name="T7" fmla="*/ 79 h 88"/>
              <a:gd name="T8" fmla="*/ 62 w 89"/>
              <a:gd name="T9" fmla="*/ 85 h 88"/>
              <a:gd name="T10" fmla="*/ 51 w 89"/>
              <a:gd name="T11" fmla="*/ 88 h 88"/>
              <a:gd name="T12" fmla="*/ 39 w 89"/>
              <a:gd name="T13" fmla="*/ 88 h 88"/>
              <a:gd name="T14" fmla="*/ 25 w 89"/>
              <a:gd name="T15" fmla="*/ 85 h 88"/>
              <a:gd name="T16" fmla="*/ 16 w 89"/>
              <a:gd name="T17" fmla="*/ 79 h 88"/>
              <a:gd name="T18" fmla="*/ 8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2 h 88"/>
              <a:gd name="T26" fmla="*/ 8 w 89"/>
              <a:gd name="T27" fmla="*/ 19 h 88"/>
              <a:gd name="T28" fmla="*/ 16 w 89"/>
              <a:gd name="T29" fmla="*/ 9 h 88"/>
              <a:gd name="T30" fmla="*/ 25 w 89"/>
              <a:gd name="T31" fmla="*/ 4 h 88"/>
              <a:gd name="T32" fmla="*/ 39 w 89"/>
              <a:gd name="T33" fmla="*/ 0 h 88"/>
              <a:gd name="T34" fmla="*/ 51 w 89"/>
              <a:gd name="T35" fmla="*/ 0 h 88"/>
              <a:gd name="T36" fmla="*/ 62 w 89"/>
              <a:gd name="T37" fmla="*/ 4 h 88"/>
              <a:gd name="T38" fmla="*/ 74 w 89"/>
              <a:gd name="T39" fmla="*/ 9 h 88"/>
              <a:gd name="T40" fmla="*/ 82 w 89"/>
              <a:gd name="T41" fmla="*/ 19 h 88"/>
              <a:gd name="T42" fmla="*/ 88 w 89"/>
              <a:gd name="T43" fmla="*/ 32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8" y="56"/>
                </a:lnTo>
                <a:lnTo>
                  <a:pt x="82" y="68"/>
                </a:lnTo>
                <a:lnTo>
                  <a:pt x="74" y="79"/>
                </a:lnTo>
                <a:lnTo>
                  <a:pt x="62" y="85"/>
                </a:lnTo>
                <a:lnTo>
                  <a:pt x="51" y="88"/>
                </a:lnTo>
                <a:lnTo>
                  <a:pt x="39" y="88"/>
                </a:lnTo>
                <a:lnTo>
                  <a:pt x="25" y="85"/>
                </a:lnTo>
                <a:lnTo>
                  <a:pt x="16" y="79"/>
                </a:lnTo>
                <a:lnTo>
                  <a:pt x="8" y="68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8" y="19"/>
                </a:lnTo>
                <a:lnTo>
                  <a:pt x="16" y="9"/>
                </a:lnTo>
                <a:lnTo>
                  <a:pt x="25" y="4"/>
                </a:lnTo>
                <a:lnTo>
                  <a:pt x="39" y="0"/>
                </a:lnTo>
                <a:lnTo>
                  <a:pt x="51" y="0"/>
                </a:lnTo>
                <a:lnTo>
                  <a:pt x="62" y="4"/>
                </a:lnTo>
                <a:lnTo>
                  <a:pt x="74" y="9"/>
                </a:lnTo>
                <a:lnTo>
                  <a:pt x="82" y="19"/>
                </a:lnTo>
                <a:lnTo>
                  <a:pt x="88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89" name="Freeform 649"/>
          <p:cNvSpPr>
            <a:spLocks/>
          </p:cNvSpPr>
          <p:nvPr/>
        </p:nvSpPr>
        <p:spPr bwMode="auto">
          <a:xfrm>
            <a:off x="3314701" y="4246565"/>
            <a:ext cx="47625" cy="47624"/>
          </a:xfrm>
          <a:custGeom>
            <a:avLst/>
            <a:gdLst>
              <a:gd name="T0" fmla="*/ 89 w 89"/>
              <a:gd name="T1" fmla="*/ 46 h 91"/>
              <a:gd name="T2" fmla="*/ 87 w 89"/>
              <a:gd name="T3" fmla="*/ 59 h 91"/>
              <a:gd name="T4" fmla="*/ 83 w 89"/>
              <a:gd name="T5" fmla="*/ 70 h 91"/>
              <a:gd name="T6" fmla="*/ 73 w 89"/>
              <a:gd name="T7" fmla="*/ 79 h 91"/>
              <a:gd name="T8" fmla="*/ 64 w 89"/>
              <a:gd name="T9" fmla="*/ 87 h 91"/>
              <a:gd name="T10" fmla="*/ 52 w 89"/>
              <a:gd name="T11" fmla="*/ 91 h 91"/>
              <a:gd name="T12" fmla="*/ 38 w 89"/>
              <a:gd name="T13" fmla="*/ 91 h 91"/>
              <a:gd name="T14" fmla="*/ 27 w 89"/>
              <a:gd name="T15" fmla="*/ 87 h 91"/>
              <a:gd name="T16" fmla="*/ 15 w 89"/>
              <a:gd name="T17" fmla="*/ 79 h 91"/>
              <a:gd name="T18" fmla="*/ 7 w 89"/>
              <a:gd name="T19" fmla="*/ 70 h 91"/>
              <a:gd name="T20" fmla="*/ 2 w 89"/>
              <a:gd name="T21" fmla="*/ 59 h 91"/>
              <a:gd name="T22" fmla="*/ 0 w 89"/>
              <a:gd name="T23" fmla="*/ 46 h 91"/>
              <a:gd name="T24" fmla="*/ 2 w 89"/>
              <a:gd name="T25" fmla="*/ 32 h 91"/>
              <a:gd name="T26" fmla="*/ 7 w 89"/>
              <a:gd name="T27" fmla="*/ 21 h 91"/>
              <a:gd name="T28" fmla="*/ 15 w 89"/>
              <a:gd name="T29" fmla="*/ 12 h 91"/>
              <a:gd name="T30" fmla="*/ 27 w 89"/>
              <a:gd name="T31" fmla="*/ 4 h 91"/>
              <a:gd name="T32" fmla="*/ 38 w 89"/>
              <a:gd name="T33" fmla="*/ 0 h 91"/>
              <a:gd name="T34" fmla="*/ 52 w 89"/>
              <a:gd name="T35" fmla="*/ 0 h 91"/>
              <a:gd name="T36" fmla="*/ 64 w 89"/>
              <a:gd name="T37" fmla="*/ 4 h 91"/>
              <a:gd name="T38" fmla="*/ 73 w 89"/>
              <a:gd name="T39" fmla="*/ 12 h 91"/>
              <a:gd name="T40" fmla="*/ 83 w 89"/>
              <a:gd name="T41" fmla="*/ 21 h 91"/>
              <a:gd name="T42" fmla="*/ 87 w 89"/>
              <a:gd name="T43" fmla="*/ 32 h 91"/>
              <a:gd name="T44" fmla="*/ 89 w 89"/>
              <a:gd name="T45" fmla="*/ 46 h 91"/>
              <a:gd name="T46" fmla="*/ 89 w 89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1">
                <a:moveTo>
                  <a:pt x="89" y="46"/>
                </a:moveTo>
                <a:lnTo>
                  <a:pt x="87" y="59"/>
                </a:lnTo>
                <a:lnTo>
                  <a:pt x="83" y="70"/>
                </a:lnTo>
                <a:lnTo>
                  <a:pt x="73" y="79"/>
                </a:lnTo>
                <a:lnTo>
                  <a:pt x="64" y="87"/>
                </a:lnTo>
                <a:lnTo>
                  <a:pt x="52" y="91"/>
                </a:lnTo>
                <a:lnTo>
                  <a:pt x="38" y="91"/>
                </a:lnTo>
                <a:lnTo>
                  <a:pt x="27" y="87"/>
                </a:lnTo>
                <a:lnTo>
                  <a:pt x="15" y="79"/>
                </a:lnTo>
                <a:lnTo>
                  <a:pt x="7" y="70"/>
                </a:lnTo>
                <a:lnTo>
                  <a:pt x="2" y="59"/>
                </a:lnTo>
                <a:lnTo>
                  <a:pt x="0" y="46"/>
                </a:lnTo>
                <a:lnTo>
                  <a:pt x="2" y="32"/>
                </a:lnTo>
                <a:lnTo>
                  <a:pt x="7" y="21"/>
                </a:lnTo>
                <a:lnTo>
                  <a:pt x="15" y="12"/>
                </a:lnTo>
                <a:lnTo>
                  <a:pt x="27" y="4"/>
                </a:lnTo>
                <a:lnTo>
                  <a:pt x="38" y="0"/>
                </a:lnTo>
                <a:lnTo>
                  <a:pt x="52" y="0"/>
                </a:lnTo>
                <a:lnTo>
                  <a:pt x="64" y="4"/>
                </a:lnTo>
                <a:lnTo>
                  <a:pt x="73" y="12"/>
                </a:lnTo>
                <a:lnTo>
                  <a:pt x="83" y="21"/>
                </a:lnTo>
                <a:lnTo>
                  <a:pt x="87" y="32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90" name="Freeform 650"/>
          <p:cNvSpPr>
            <a:spLocks/>
          </p:cNvSpPr>
          <p:nvPr/>
        </p:nvSpPr>
        <p:spPr bwMode="auto">
          <a:xfrm>
            <a:off x="3001963" y="4113213"/>
            <a:ext cx="44450" cy="50801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1 w 89"/>
              <a:gd name="T5" fmla="*/ 68 h 88"/>
              <a:gd name="T6" fmla="*/ 73 w 89"/>
              <a:gd name="T7" fmla="*/ 77 h 88"/>
              <a:gd name="T8" fmla="*/ 64 w 89"/>
              <a:gd name="T9" fmla="*/ 85 h 88"/>
              <a:gd name="T10" fmla="*/ 50 w 89"/>
              <a:gd name="T11" fmla="*/ 88 h 88"/>
              <a:gd name="T12" fmla="*/ 38 w 89"/>
              <a:gd name="T13" fmla="*/ 88 h 88"/>
              <a:gd name="T14" fmla="*/ 27 w 89"/>
              <a:gd name="T15" fmla="*/ 85 h 88"/>
              <a:gd name="T16" fmla="*/ 15 w 89"/>
              <a:gd name="T17" fmla="*/ 77 h 88"/>
              <a:gd name="T18" fmla="*/ 7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0 h 88"/>
              <a:gd name="T26" fmla="*/ 7 w 89"/>
              <a:gd name="T27" fmla="*/ 19 h 88"/>
              <a:gd name="T28" fmla="*/ 15 w 89"/>
              <a:gd name="T29" fmla="*/ 9 h 88"/>
              <a:gd name="T30" fmla="*/ 27 w 89"/>
              <a:gd name="T31" fmla="*/ 2 h 88"/>
              <a:gd name="T32" fmla="*/ 38 w 89"/>
              <a:gd name="T33" fmla="*/ 0 h 88"/>
              <a:gd name="T34" fmla="*/ 50 w 89"/>
              <a:gd name="T35" fmla="*/ 0 h 88"/>
              <a:gd name="T36" fmla="*/ 64 w 89"/>
              <a:gd name="T37" fmla="*/ 2 h 88"/>
              <a:gd name="T38" fmla="*/ 73 w 89"/>
              <a:gd name="T39" fmla="*/ 9 h 88"/>
              <a:gd name="T40" fmla="*/ 81 w 89"/>
              <a:gd name="T41" fmla="*/ 19 h 88"/>
              <a:gd name="T42" fmla="*/ 87 w 89"/>
              <a:gd name="T43" fmla="*/ 30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1" y="68"/>
                </a:lnTo>
                <a:lnTo>
                  <a:pt x="73" y="77"/>
                </a:lnTo>
                <a:lnTo>
                  <a:pt x="64" y="85"/>
                </a:lnTo>
                <a:lnTo>
                  <a:pt x="50" y="88"/>
                </a:lnTo>
                <a:lnTo>
                  <a:pt x="38" y="88"/>
                </a:lnTo>
                <a:lnTo>
                  <a:pt x="27" y="85"/>
                </a:lnTo>
                <a:lnTo>
                  <a:pt x="15" y="77"/>
                </a:lnTo>
                <a:lnTo>
                  <a:pt x="7" y="68"/>
                </a:lnTo>
                <a:lnTo>
                  <a:pt x="2" y="56"/>
                </a:lnTo>
                <a:lnTo>
                  <a:pt x="0" y="43"/>
                </a:lnTo>
                <a:lnTo>
                  <a:pt x="2" y="30"/>
                </a:lnTo>
                <a:lnTo>
                  <a:pt x="7" y="19"/>
                </a:lnTo>
                <a:lnTo>
                  <a:pt x="15" y="9"/>
                </a:lnTo>
                <a:lnTo>
                  <a:pt x="27" y="2"/>
                </a:lnTo>
                <a:lnTo>
                  <a:pt x="38" y="0"/>
                </a:lnTo>
                <a:lnTo>
                  <a:pt x="50" y="0"/>
                </a:lnTo>
                <a:lnTo>
                  <a:pt x="64" y="2"/>
                </a:lnTo>
                <a:lnTo>
                  <a:pt x="73" y="9"/>
                </a:lnTo>
                <a:lnTo>
                  <a:pt x="81" y="19"/>
                </a:lnTo>
                <a:lnTo>
                  <a:pt x="87" y="30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91" name="Freeform 651"/>
          <p:cNvSpPr>
            <a:spLocks/>
          </p:cNvSpPr>
          <p:nvPr/>
        </p:nvSpPr>
        <p:spPr bwMode="auto">
          <a:xfrm>
            <a:off x="3162301" y="4157665"/>
            <a:ext cx="47625" cy="47624"/>
          </a:xfrm>
          <a:custGeom>
            <a:avLst/>
            <a:gdLst>
              <a:gd name="T0" fmla="*/ 89 w 89"/>
              <a:gd name="T1" fmla="*/ 46 h 91"/>
              <a:gd name="T2" fmla="*/ 87 w 89"/>
              <a:gd name="T3" fmla="*/ 59 h 91"/>
              <a:gd name="T4" fmla="*/ 81 w 89"/>
              <a:gd name="T5" fmla="*/ 70 h 91"/>
              <a:gd name="T6" fmla="*/ 74 w 89"/>
              <a:gd name="T7" fmla="*/ 80 h 91"/>
              <a:gd name="T8" fmla="*/ 62 w 89"/>
              <a:gd name="T9" fmla="*/ 87 h 91"/>
              <a:gd name="T10" fmla="*/ 50 w 89"/>
              <a:gd name="T11" fmla="*/ 91 h 91"/>
              <a:gd name="T12" fmla="*/ 37 w 89"/>
              <a:gd name="T13" fmla="*/ 91 h 91"/>
              <a:gd name="T14" fmla="*/ 25 w 89"/>
              <a:gd name="T15" fmla="*/ 87 h 91"/>
              <a:gd name="T16" fmla="*/ 15 w 89"/>
              <a:gd name="T17" fmla="*/ 80 h 91"/>
              <a:gd name="T18" fmla="*/ 6 w 89"/>
              <a:gd name="T19" fmla="*/ 70 h 91"/>
              <a:gd name="T20" fmla="*/ 2 w 89"/>
              <a:gd name="T21" fmla="*/ 59 h 91"/>
              <a:gd name="T22" fmla="*/ 0 w 89"/>
              <a:gd name="T23" fmla="*/ 46 h 91"/>
              <a:gd name="T24" fmla="*/ 2 w 89"/>
              <a:gd name="T25" fmla="*/ 32 h 91"/>
              <a:gd name="T26" fmla="*/ 6 w 89"/>
              <a:gd name="T27" fmla="*/ 21 h 91"/>
              <a:gd name="T28" fmla="*/ 15 w 89"/>
              <a:gd name="T29" fmla="*/ 12 h 91"/>
              <a:gd name="T30" fmla="*/ 25 w 89"/>
              <a:gd name="T31" fmla="*/ 4 h 91"/>
              <a:gd name="T32" fmla="*/ 37 w 89"/>
              <a:gd name="T33" fmla="*/ 0 h 91"/>
              <a:gd name="T34" fmla="*/ 50 w 89"/>
              <a:gd name="T35" fmla="*/ 0 h 91"/>
              <a:gd name="T36" fmla="*/ 62 w 89"/>
              <a:gd name="T37" fmla="*/ 4 h 91"/>
              <a:gd name="T38" fmla="*/ 74 w 89"/>
              <a:gd name="T39" fmla="*/ 12 h 91"/>
              <a:gd name="T40" fmla="*/ 81 w 89"/>
              <a:gd name="T41" fmla="*/ 21 h 91"/>
              <a:gd name="T42" fmla="*/ 87 w 89"/>
              <a:gd name="T43" fmla="*/ 32 h 91"/>
              <a:gd name="T44" fmla="*/ 89 w 89"/>
              <a:gd name="T45" fmla="*/ 46 h 91"/>
              <a:gd name="T46" fmla="*/ 89 w 89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1">
                <a:moveTo>
                  <a:pt x="89" y="46"/>
                </a:moveTo>
                <a:lnTo>
                  <a:pt x="87" y="59"/>
                </a:lnTo>
                <a:lnTo>
                  <a:pt x="81" y="70"/>
                </a:lnTo>
                <a:lnTo>
                  <a:pt x="74" y="80"/>
                </a:lnTo>
                <a:lnTo>
                  <a:pt x="62" y="87"/>
                </a:lnTo>
                <a:lnTo>
                  <a:pt x="50" y="91"/>
                </a:lnTo>
                <a:lnTo>
                  <a:pt x="37" y="91"/>
                </a:lnTo>
                <a:lnTo>
                  <a:pt x="25" y="87"/>
                </a:lnTo>
                <a:lnTo>
                  <a:pt x="15" y="80"/>
                </a:lnTo>
                <a:lnTo>
                  <a:pt x="6" y="70"/>
                </a:lnTo>
                <a:lnTo>
                  <a:pt x="2" y="59"/>
                </a:lnTo>
                <a:lnTo>
                  <a:pt x="0" y="46"/>
                </a:lnTo>
                <a:lnTo>
                  <a:pt x="2" y="32"/>
                </a:lnTo>
                <a:lnTo>
                  <a:pt x="6" y="21"/>
                </a:lnTo>
                <a:lnTo>
                  <a:pt x="15" y="12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12"/>
                </a:lnTo>
                <a:lnTo>
                  <a:pt x="81" y="21"/>
                </a:lnTo>
                <a:lnTo>
                  <a:pt x="87" y="32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92" name="Freeform 652"/>
          <p:cNvSpPr>
            <a:spLocks/>
          </p:cNvSpPr>
          <p:nvPr/>
        </p:nvSpPr>
        <p:spPr bwMode="auto">
          <a:xfrm>
            <a:off x="2978150" y="4367215"/>
            <a:ext cx="44450" cy="47624"/>
          </a:xfrm>
          <a:custGeom>
            <a:avLst/>
            <a:gdLst>
              <a:gd name="T0" fmla="*/ 89 w 89"/>
              <a:gd name="T1" fmla="*/ 45 h 88"/>
              <a:gd name="T2" fmla="*/ 87 w 89"/>
              <a:gd name="T3" fmla="*/ 56 h 88"/>
              <a:gd name="T4" fmla="*/ 84 w 89"/>
              <a:gd name="T5" fmla="*/ 69 h 88"/>
              <a:gd name="T6" fmla="*/ 74 w 89"/>
              <a:gd name="T7" fmla="*/ 79 h 88"/>
              <a:gd name="T8" fmla="*/ 64 w 89"/>
              <a:gd name="T9" fmla="*/ 84 h 88"/>
              <a:gd name="T10" fmla="*/ 53 w 89"/>
              <a:gd name="T11" fmla="*/ 88 h 88"/>
              <a:gd name="T12" fmla="*/ 39 w 89"/>
              <a:gd name="T13" fmla="*/ 88 h 88"/>
              <a:gd name="T14" fmla="*/ 27 w 89"/>
              <a:gd name="T15" fmla="*/ 84 h 88"/>
              <a:gd name="T16" fmla="*/ 16 w 89"/>
              <a:gd name="T17" fmla="*/ 79 h 88"/>
              <a:gd name="T18" fmla="*/ 8 w 89"/>
              <a:gd name="T19" fmla="*/ 69 h 88"/>
              <a:gd name="T20" fmla="*/ 2 w 89"/>
              <a:gd name="T21" fmla="*/ 56 h 88"/>
              <a:gd name="T22" fmla="*/ 0 w 89"/>
              <a:gd name="T23" fmla="*/ 45 h 88"/>
              <a:gd name="T24" fmla="*/ 2 w 89"/>
              <a:gd name="T25" fmla="*/ 32 h 88"/>
              <a:gd name="T26" fmla="*/ 8 w 89"/>
              <a:gd name="T27" fmla="*/ 20 h 88"/>
              <a:gd name="T28" fmla="*/ 16 w 89"/>
              <a:gd name="T29" fmla="*/ 11 h 88"/>
              <a:gd name="T30" fmla="*/ 27 w 89"/>
              <a:gd name="T31" fmla="*/ 3 h 88"/>
              <a:gd name="T32" fmla="*/ 39 w 89"/>
              <a:gd name="T33" fmla="*/ 0 h 88"/>
              <a:gd name="T34" fmla="*/ 53 w 89"/>
              <a:gd name="T35" fmla="*/ 0 h 88"/>
              <a:gd name="T36" fmla="*/ 64 w 89"/>
              <a:gd name="T37" fmla="*/ 3 h 88"/>
              <a:gd name="T38" fmla="*/ 74 w 89"/>
              <a:gd name="T39" fmla="*/ 11 h 88"/>
              <a:gd name="T40" fmla="*/ 84 w 89"/>
              <a:gd name="T41" fmla="*/ 20 h 88"/>
              <a:gd name="T42" fmla="*/ 87 w 89"/>
              <a:gd name="T43" fmla="*/ 32 h 88"/>
              <a:gd name="T44" fmla="*/ 89 w 89"/>
              <a:gd name="T45" fmla="*/ 45 h 88"/>
              <a:gd name="T46" fmla="*/ 89 w 89"/>
              <a:gd name="T47" fmla="*/ 4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5"/>
                </a:moveTo>
                <a:lnTo>
                  <a:pt x="87" y="56"/>
                </a:lnTo>
                <a:lnTo>
                  <a:pt x="84" y="69"/>
                </a:lnTo>
                <a:lnTo>
                  <a:pt x="74" y="79"/>
                </a:lnTo>
                <a:lnTo>
                  <a:pt x="64" y="84"/>
                </a:lnTo>
                <a:lnTo>
                  <a:pt x="53" y="88"/>
                </a:lnTo>
                <a:lnTo>
                  <a:pt x="39" y="88"/>
                </a:lnTo>
                <a:lnTo>
                  <a:pt x="27" y="84"/>
                </a:lnTo>
                <a:lnTo>
                  <a:pt x="16" y="79"/>
                </a:lnTo>
                <a:lnTo>
                  <a:pt x="8" y="69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8" y="20"/>
                </a:lnTo>
                <a:lnTo>
                  <a:pt x="16" y="11"/>
                </a:lnTo>
                <a:lnTo>
                  <a:pt x="27" y="3"/>
                </a:lnTo>
                <a:lnTo>
                  <a:pt x="39" y="0"/>
                </a:lnTo>
                <a:lnTo>
                  <a:pt x="53" y="0"/>
                </a:lnTo>
                <a:lnTo>
                  <a:pt x="64" y="3"/>
                </a:lnTo>
                <a:lnTo>
                  <a:pt x="74" y="11"/>
                </a:lnTo>
                <a:lnTo>
                  <a:pt x="84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93" name="Freeform 653"/>
          <p:cNvSpPr>
            <a:spLocks/>
          </p:cNvSpPr>
          <p:nvPr/>
        </p:nvSpPr>
        <p:spPr bwMode="auto">
          <a:xfrm>
            <a:off x="3146425" y="4383091"/>
            <a:ext cx="46038" cy="47624"/>
          </a:xfrm>
          <a:custGeom>
            <a:avLst/>
            <a:gdLst>
              <a:gd name="T0" fmla="*/ 89 w 89"/>
              <a:gd name="T1" fmla="*/ 45 h 88"/>
              <a:gd name="T2" fmla="*/ 87 w 89"/>
              <a:gd name="T3" fmla="*/ 56 h 88"/>
              <a:gd name="T4" fmla="*/ 81 w 89"/>
              <a:gd name="T5" fmla="*/ 69 h 88"/>
              <a:gd name="T6" fmla="*/ 74 w 89"/>
              <a:gd name="T7" fmla="*/ 79 h 88"/>
              <a:gd name="T8" fmla="*/ 62 w 89"/>
              <a:gd name="T9" fmla="*/ 85 h 88"/>
              <a:gd name="T10" fmla="*/ 50 w 89"/>
              <a:gd name="T11" fmla="*/ 88 h 88"/>
              <a:gd name="T12" fmla="*/ 39 w 89"/>
              <a:gd name="T13" fmla="*/ 88 h 88"/>
              <a:gd name="T14" fmla="*/ 25 w 89"/>
              <a:gd name="T15" fmla="*/ 85 h 88"/>
              <a:gd name="T16" fmla="*/ 15 w 89"/>
              <a:gd name="T17" fmla="*/ 79 h 88"/>
              <a:gd name="T18" fmla="*/ 6 w 89"/>
              <a:gd name="T19" fmla="*/ 69 h 88"/>
              <a:gd name="T20" fmla="*/ 2 w 89"/>
              <a:gd name="T21" fmla="*/ 56 h 88"/>
              <a:gd name="T22" fmla="*/ 0 w 89"/>
              <a:gd name="T23" fmla="*/ 45 h 88"/>
              <a:gd name="T24" fmla="*/ 2 w 89"/>
              <a:gd name="T25" fmla="*/ 32 h 88"/>
              <a:gd name="T26" fmla="*/ 6 w 89"/>
              <a:gd name="T27" fmla="*/ 20 h 88"/>
              <a:gd name="T28" fmla="*/ 15 w 89"/>
              <a:gd name="T29" fmla="*/ 11 h 88"/>
              <a:gd name="T30" fmla="*/ 25 w 89"/>
              <a:gd name="T31" fmla="*/ 3 h 88"/>
              <a:gd name="T32" fmla="*/ 39 w 89"/>
              <a:gd name="T33" fmla="*/ 0 h 88"/>
              <a:gd name="T34" fmla="*/ 50 w 89"/>
              <a:gd name="T35" fmla="*/ 0 h 88"/>
              <a:gd name="T36" fmla="*/ 62 w 89"/>
              <a:gd name="T37" fmla="*/ 3 h 88"/>
              <a:gd name="T38" fmla="*/ 74 w 89"/>
              <a:gd name="T39" fmla="*/ 11 h 88"/>
              <a:gd name="T40" fmla="*/ 81 w 89"/>
              <a:gd name="T41" fmla="*/ 20 h 88"/>
              <a:gd name="T42" fmla="*/ 87 w 89"/>
              <a:gd name="T43" fmla="*/ 32 h 88"/>
              <a:gd name="T44" fmla="*/ 89 w 89"/>
              <a:gd name="T45" fmla="*/ 45 h 88"/>
              <a:gd name="T46" fmla="*/ 89 w 89"/>
              <a:gd name="T47" fmla="*/ 4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5"/>
                </a:moveTo>
                <a:lnTo>
                  <a:pt x="87" y="56"/>
                </a:lnTo>
                <a:lnTo>
                  <a:pt x="81" y="69"/>
                </a:lnTo>
                <a:lnTo>
                  <a:pt x="74" y="79"/>
                </a:lnTo>
                <a:lnTo>
                  <a:pt x="62" y="85"/>
                </a:lnTo>
                <a:lnTo>
                  <a:pt x="50" y="88"/>
                </a:lnTo>
                <a:lnTo>
                  <a:pt x="39" y="88"/>
                </a:lnTo>
                <a:lnTo>
                  <a:pt x="25" y="85"/>
                </a:lnTo>
                <a:lnTo>
                  <a:pt x="15" y="79"/>
                </a:lnTo>
                <a:lnTo>
                  <a:pt x="6" y="69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6" y="20"/>
                </a:lnTo>
                <a:lnTo>
                  <a:pt x="15" y="11"/>
                </a:lnTo>
                <a:lnTo>
                  <a:pt x="25" y="3"/>
                </a:lnTo>
                <a:lnTo>
                  <a:pt x="39" y="0"/>
                </a:lnTo>
                <a:lnTo>
                  <a:pt x="50" y="0"/>
                </a:lnTo>
                <a:lnTo>
                  <a:pt x="62" y="3"/>
                </a:lnTo>
                <a:lnTo>
                  <a:pt x="74" y="11"/>
                </a:lnTo>
                <a:lnTo>
                  <a:pt x="81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94" name="Freeform 654"/>
          <p:cNvSpPr>
            <a:spLocks/>
          </p:cNvSpPr>
          <p:nvPr/>
        </p:nvSpPr>
        <p:spPr bwMode="auto">
          <a:xfrm>
            <a:off x="3074988" y="4673600"/>
            <a:ext cx="46037" cy="52389"/>
          </a:xfrm>
          <a:custGeom>
            <a:avLst/>
            <a:gdLst>
              <a:gd name="T0" fmla="*/ 89 w 89"/>
              <a:gd name="T1" fmla="*/ 45 h 90"/>
              <a:gd name="T2" fmla="*/ 88 w 89"/>
              <a:gd name="T3" fmla="*/ 58 h 90"/>
              <a:gd name="T4" fmla="*/ 82 w 89"/>
              <a:gd name="T5" fmla="*/ 70 h 90"/>
              <a:gd name="T6" fmla="*/ 74 w 89"/>
              <a:gd name="T7" fmla="*/ 79 h 90"/>
              <a:gd name="T8" fmla="*/ 64 w 89"/>
              <a:gd name="T9" fmla="*/ 87 h 90"/>
              <a:gd name="T10" fmla="*/ 51 w 89"/>
              <a:gd name="T11" fmla="*/ 90 h 90"/>
              <a:gd name="T12" fmla="*/ 39 w 89"/>
              <a:gd name="T13" fmla="*/ 90 h 90"/>
              <a:gd name="T14" fmla="*/ 26 w 89"/>
              <a:gd name="T15" fmla="*/ 87 h 90"/>
              <a:gd name="T16" fmla="*/ 16 w 89"/>
              <a:gd name="T17" fmla="*/ 79 h 90"/>
              <a:gd name="T18" fmla="*/ 8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8 w 89"/>
              <a:gd name="T27" fmla="*/ 21 h 90"/>
              <a:gd name="T28" fmla="*/ 16 w 89"/>
              <a:gd name="T29" fmla="*/ 11 h 90"/>
              <a:gd name="T30" fmla="*/ 26 w 89"/>
              <a:gd name="T31" fmla="*/ 4 h 90"/>
              <a:gd name="T32" fmla="*/ 39 w 89"/>
              <a:gd name="T33" fmla="*/ 0 h 90"/>
              <a:gd name="T34" fmla="*/ 51 w 89"/>
              <a:gd name="T35" fmla="*/ 0 h 90"/>
              <a:gd name="T36" fmla="*/ 64 w 89"/>
              <a:gd name="T37" fmla="*/ 4 h 90"/>
              <a:gd name="T38" fmla="*/ 74 w 89"/>
              <a:gd name="T39" fmla="*/ 11 h 90"/>
              <a:gd name="T40" fmla="*/ 82 w 89"/>
              <a:gd name="T41" fmla="*/ 21 h 90"/>
              <a:gd name="T42" fmla="*/ 88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8" y="58"/>
                </a:lnTo>
                <a:lnTo>
                  <a:pt x="82" y="70"/>
                </a:lnTo>
                <a:lnTo>
                  <a:pt x="74" y="79"/>
                </a:lnTo>
                <a:lnTo>
                  <a:pt x="64" y="87"/>
                </a:lnTo>
                <a:lnTo>
                  <a:pt x="51" y="90"/>
                </a:lnTo>
                <a:lnTo>
                  <a:pt x="39" y="90"/>
                </a:lnTo>
                <a:lnTo>
                  <a:pt x="26" y="87"/>
                </a:lnTo>
                <a:lnTo>
                  <a:pt x="16" y="79"/>
                </a:lnTo>
                <a:lnTo>
                  <a:pt x="8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6" y="11"/>
                </a:lnTo>
                <a:lnTo>
                  <a:pt x="26" y="4"/>
                </a:lnTo>
                <a:lnTo>
                  <a:pt x="39" y="0"/>
                </a:lnTo>
                <a:lnTo>
                  <a:pt x="51" y="0"/>
                </a:lnTo>
                <a:lnTo>
                  <a:pt x="64" y="4"/>
                </a:lnTo>
                <a:lnTo>
                  <a:pt x="74" y="11"/>
                </a:lnTo>
                <a:lnTo>
                  <a:pt x="82" y="21"/>
                </a:lnTo>
                <a:lnTo>
                  <a:pt x="88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95" name="Freeform 655"/>
          <p:cNvSpPr>
            <a:spLocks/>
          </p:cNvSpPr>
          <p:nvPr/>
        </p:nvSpPr>
        <p:spPr bwMode="auto">
          <a:xfrm>
            <a:off x="3187701" y="4767266"/>
            <a:ext cx="46038" cy="47624"/>
          </a:xfrm>
          <a:custGeom>
            <a:avLst/>
            <a:gdLst>
              <a:gd name="T0" fmla="*/ 90 w 90"/>
              <a:gd name="T1" fmla="*/ 45 h 90"/>
              <a:gd name="T2" fmla="*/ 88 w 90"/>
              <a:gd name="T3" fmla="*/ 58 h 90"/>
              <a:gd name="T4" fmla="*/ 82 w 90"/>
              <a:gd name="T5" fmla="*/ 69 h 90"/>
              <a:gd name="T6" fmla="*/ 74 w 90"/>
              <a:gd name="T7" fmla="*/ 79 h 90"/>
              <a:gd name="T8" fmla="*/ 62 w 90"/>
              <a:gd name="T9" fmla="*/ 86 h 90"/>
              <a:gd name="T10" fmla="*/ 51 w 90"/>
              <a:gd name="T11" fmla="*/ 90 h 90"/>
              <a:gd name="T12" fmla="*/ 37 w 90"/>
              <a:gd name="T13" fmla="*/ 90 h 90"/>
              <a:gd name="T14" fmla="*/ 26 w 90"/>
              <a:gd name="T15" fmla="*/ 86 h 90"/>
              <a:gd name="T16" fmla="*/ 16 w 90"/>
              <a:gd name="T17" fmla="*/ 79 h 90"/>
              <a:gd name="T18" fmla="*/ 6 w 90"/>
              <a:gd name="T19" fmla="*/ 69 h 90"/>
              <a:gd name="T20" fmla="*/ 2 w 90"/>
              <a:gd name="T21" fmla="*/ 58 h 90"/>
              <a:gd name="T22" fmla="*/ 0 w 90"/>
              <a:gd name="T23" fmla="*/ 45 h 90"/>
              <a:gd name="T24" fmla="*/ 2 w 90"/>
              <a:gd name="T25" fmla="*/ 32 h 90"/>
              <a:gd name="T26" fmla="*/ 6 w 90"/>
              <a:gd name="T27" fmla="*/ 20 h 90"/>
              <a:gd name="T28" fmla="*/ 16 w 90"/>
              <a:gd name="T29" fmla="*/ 11 h 90"/>
              <a:gd name="T30" fmla="*/ 26 w 90"/>
              <a:gd name="T31" fmla="*/ 4 h 90"/>
              <a:gd name="T32" fmla="*/ 37 w 90"/>
              <a:gd name="T33" fmla="*/ 0 h 90"/>
              <a:gd name="T34" fmla="*/ 51 w 90"/>
              <a:gd name="T35" fmla="*/ 0 h 90"/>
              <a:gd name="T36" fmla="*/ 62 w 90"/>
              <a:gd name="T37" fmla="*/ 4 h 90"/>
              <a:gd name="T38" fmla="*/ 74 w 90"/>
              <a:gd name="T39" fmla="*/ 11 h 90"/>
              <a:gd name="T40" fmla="*/ 82 w 90"/>
              <a:gd name="T41" fmla="*/ 20 h 90"/>
              <a:gd name="T42" fmla="*/ 88 w 90"/>
              <a:gd name="T43" fmla="*/ 32 h 90"/>
              <a:gd name="T44" fmla="*/ 90 w 90"/>
              <a:gd name="T45" fmla="*/ 45 h 90"/>
              <a:gd name="T46" fmla="*/ 90 w 90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90">
                <a:moveTo>
                  <a:pt x="90" y="45"/>
                </a:moveTo>
                <a:lnTo>
                  <a:pt x="88" y="58"/>
                </a:lnTo>
                <a:lnTo>
                  <a:pt x="82" y="69"/>
                </a:lnTo>
                <a:lnTo>
                  <a:pt x="74" y="79"/>
                </a:lnTo>
                <a:lnTo>
                  <a:pt x="62" y="86"/>
                </a:lnTo>
                <a:lnTo>
                  <a:pt x="51" y="90"/>
                </a:lnTo>
                <a:lnTo>
                  <a:pt x="37" y="90"/>
                </a:lnTo>
                <a:lnTo>
                  <a:pt x="26" y="86"/>
                </a:lnTo>
                <a:lnTo>
                  <a:pt x="16" y="79"/>
                </a:lnTo>
                <a:lnTo>
                  <a:pt x="6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0"/>
                </a:lnTo>
                <a:lnTo>
                  <a:pt x="16" y="11"/>
                </a:lnTo>
                <a:lnTo>
                  <a:pt x="26" y="4"/>
                </a:lnTo>
                <a:lnTo>
                  <a:pt x="37" y="0"/>
                </a:lnTo>
                <a:lnTo>
                  <a:pt x="51" y="0"/>
                </a:lnTo>
                <a:lnTo>
                  <a:pt x="62" y="4"/>
                </a:lnTo>
                <a:lnTo>
                  <a:pt x="74" y="11"/>
                </a:lnTo>
                <a:lnTo>
                  <a:pt x="82" y="20"/>
                </a:lnTo>
                <a:lnTo>
                  <a:pt x="88" y="32"/>
                </a:lnTo>
                <a:lnTo>
                  <a:pt x="90" y="45"/>
                </a:lnTo>
                <a:lnTo>
                  <a:pt x="90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96" name="Freeform 656"/>
          <p:cNvSpPr>
            <a:spLocks/>
          </p:cNvSpPr>
          <p:nvPr/>
        </p:nvSpPr>
        <p:spPr bwMode="auto">
          <a:xfrm>
            <a:off x="3314701" y="4579939"/>
            <a:ext cx="47625" cy="47624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3 w 89"/>
              <a:gd name="T5" fmla="*/ 68 h 88"/>
              <a:gd name="T6" fmla="*/ 73 w 89"/>
              <a:gd name="T7" fmla="*/ 77 h 88"/>
              <a:gd name="T8" fmla="*/ 64 w 89"/>
              <a:gd name="T9" fmla="*/ 85 h 88"/>
              <a:gd name="T10" fmla="*/ 52 w 89"/>
              <a:gd name="T11" fmla="*/ 88 h 88"/>
              <a:gd name="T12" fmla="*/ 38 w 89"/>
              <a:gd name="T13" fmla="*/ 88 h 88"/>
              <a:gd name="T14" fmla="*/ 27 w 89"/>
              <a:gd name="T15" fmla="*/ 85 h 88"/>
              <a:gd name="T16" fmla="*/ 15 w 89"/>
              <a:gd name="T17" fmla="*/ 77 h 88"/>
              <a:gd name="T18" fmla="*/ 7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2 h 88"/>
              <a:gd name="T26" fmla="*/ 7 w 89"/>
              <a:gd name="T27" fmla="*/ 19 h 88"/>
              <a:gd name="T28" fmla="*/ 15 w 89"/>
              <a:gd name="T29" fmla="*/ 9 h 88"/>
              <a:gd name="T30" fmla="*/ 27 w 89"/>
              <a:gd name="T31" fmla="*/ 2 h 88"/>
              <a:gd name="T32" fmla="*/ 38 w 89"/>
              <a:gd name="T33" fmla="*/ 0 h 88"/>
              <a:gd name="T34" fmla="*/ 52 w 89"/>
              <a:gd name="T35" fmla="*/ 0 h 88"/>
              <a:gd name="T36" fmla="*/ 64 w 89"/>
              <a:gd name="T37" fmla="*/ 2 h 88"/>
              <a:gd name="T38" fmla="*/ 73 w 89"/>
              <a:gd name="T39" fmla="*/ 9 h 88"/>
              <a:gd name="T40" fmla="*/ 83 w 89"/>
              <a:gd name="T41" fmla="*/ 19 h 88"/>
              <a:gd name="T42" fmla="*/ 87 w 89"/>
              <a:gd name="T43" fmla="*/ 32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3" y="68"/>
                </a:lnTo>
                <a:lnTo>
                  <a:pt x="73" y="77"/>
                </a:lnTo>
                <a:lnTo>
                  <a:pt x="64" y="85"/>
                </a:lnTo>
                <a:lnTo>
                  <a:pt x="52" y="88"/>
                </a:lnTo>
                <a:lnTo>
                  <a:pt x="38" y="88"/>
                </a:lnTo>
                <a:lnTo>
                  <a:pt x="27" y="85"/>
                </a:lnTo>
                <a:lnTo>
                  <a:pt x="15" y="77"/>
                </a:lnTo>
                <a:lnTo>
                  <a:pt x="7" y="68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7" y="19"/>
                </a:lnTo>
                <a:lnTo>
                  <a:pt x="15" y="9"/>
                </a:lnTo>
                <a:lnTo>
                  <a:pt x="27" y="2"/>
                </a:lnTo>
                <a:lnTo>
                  <a:pt x="38" y="0"/>
                </a:lnTo>
                <a:lnTo>
                  <a:pt x="52" y="0"/>
                </a:lnTo>
                <a:lnTo>
                  <a:pt x="64" y="2"/>
                </a:lnTo>
                <a:lnTo>
                  <a:pt x="73" y="9"/>
                </a:lnTo>
                <a:lnTo>
                  <a:pt x="83" y="19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97" name="Freeform 657"/>
          <p:cNvSpPr>
            <a:spLocks/>
          </p:cNvSpPr>
          <p:nvPr/>
        </p:nvSpPr>
        <p:spPr bwMode="auto">
          <a:xfrm>
            <a:off x="3395664" y="4383091"/>
            <a:ext cx="47625" cy="47624"/>
          </a:xfrm>
          <a:custGeom>
            <a:avLst/>
            <a:gdLst>
              <a:gd name="T0" fmla="*/ 89 w 89"/>
              <a:gd name="T1" fmla="*/ 45 h 88"/>
              <a:gd name="T2" fmla="*/ 87 w 89"/>
              <a:gd name="T3" fmla="*/ 56 h 88"/>
              <a:gd name="T4" fmla="*/ 81 w 89"/>
              <a:gd name="T5" fmla="*/ 69 h 88"/>
              <a:gd name="T6" fmla="*/ 73 w 89"/>
              <a:gd name="T7" fmla="*/ 79 h 88"/>
              <a:gd name="T8" fmla="*/ 64 w 89"/>
              <a:gd name="T9" fmla="*/ 85 h 88"/>
              <a:gd name="T10" fmla="*/ 50 w 89"/>
              <a:gd name="T11" fmla="*/ 88 h 88"/>
              <a:gd name="T12" fmla="*/ 39 w 89"/>
              <a:gd name="T13" fmla="*/ 88 h 88"/>
              <a:gd name="T14" fmla="*/ 27 w 89"/>
              <a:gd name="T15" fmla="*/ 85 h 88"/>
              <a:gd name="T16" fmla="*/ 15 w 89"/>
              <a:gd name="T17" fmla="*/ 79 h 88"/>
              <a:gd name="T18" fmla="*/ 7 w 89"/>
              <a:gd name="T19" fmla="*/ 69 h 88"/>
              <a:gd name="T20" fmla="*/ 2 w 89"/>
              <a:gd name="T21" fmla="*/ 56 h 88"/>
              <a:gd name="T22" fmla="*/ 0 w 89"/>
              <a:gd name="T23" fmla="*/ 45 h 88"/>
              <a:gd name="T24" fmla="*/ 2 w 89"/>
              <a:gd name="T25" fmla="*/ 32 h 88"/>
              <a:gd name="T26" fmla="*/ 7 w 89"/>
              <a:gd name="T27" fmla="*/ 20 h 88"/>
              <a:gd name="T28" fmla="*/ 15 w 89"/>
              <a:gd name="T29" fmla="*/ 11 h 88"/>
              <a:gd name="T30" fmla="*/ 27 w 89"/>
              <a:gd name="T31" fmla="*/ 3 h 88"/>
              <a:gd name="T32" fmla="*/ 39 w 89"/>
              <a:gd name="T33" fmla="*/ 0 h 88"/>
              <a:gd name="T34" fmla="*/ 50 w 89"/>
              <a:gd name="T35" fmla="*/ 0 h 88"/>
              <a:gd name="T36" fmla="*/ 64 w 89"/>
              <a:gd name="T37" fmla="*/ 3 h 88"/>
              <a:gd name="T38" fmla="*/ 73 w 89"/>
              <a:gd name="T39" fmla="*/ 11 h 88"/>
              <a:gd name="T40" fmla="*/ 81 w 89"/>
              <a:gd name="T41" fmla="*/ 20 h 88"/>
              <a:gd name="T42" fmla="*/ 87 w 89"/>
              <a:gd name="T43" fmla="*/ 32 h 88"/>
              <a:gd name="T44" fmla="*/ 89 w 89"/>
              <a:gd name="T45" fmla="*/ 45 h 88"/>
              <a:gd name="T46" fmla="*/ 89 w 89"/>
              <a:gd name="T47" fmla="*/ 4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5"/>
                </a:moveTo>
                <a:lnTo>
                  <a:pt x="87" y="56"/>
                </a:lnTo>
                <a:lnTo>
                  <a:pt x="81" y="69"/>
                </a:lnTo>
                <a:lnTo>
                  <a:pt x="73" y="79"/>
                </a:lnTo>
                <a:lnTo>
                  <a:pt x="64" y="85"/>
                </a:lnTo>
                <a:lnTo>
                  <a:pt x="50" y="88"/>
                </a:lnTo>
                <a:lnTo>
                  <a:pt x="39" y="88"/>
                </a:lnTo>
                <a:lnTo>
                  <a:pt x="27" y="85"/>
                </a:lnTo>
                <a:lnTo>
                  <a:pt x="15" y="79"/>
                </a:lnTo>
                <a:lnTo>
                  <a:pt x="7" y="69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7" y="20"/>
                </a:lnTo>
                <a:lnTo>
                  <a:pt x="15" y="11"/>
                </a:lnTo>
                <a:lnTo>
                  <a:pt x="27" y="3"/>
                </a:lnTo>
                <a:lnTo>
                  <a:pt x="39" y="0"/>
                </a:lnTo>
                <a:lnTo>
                  <a:pt x="50" y="0"/>
                </a:lnTo>
                <a:lnTo>
                  <a:pt x="64" y="3"/>
                </a:lnTo>
                <a:lnTo>
                  <a:pt x="73" y="11"/>
                </a:lnTo>
                <a:lnTo>
                  <a:pt x="81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98" name="Freeform 658"/>
          <p:cNvSpPr>
            <a:spLocks/>
          </p:cNvSpPr>
          <p:nvPr/>
        </p:nvSpPr>
        <p:spPr bwMode="auto">
          <a:xfrm>
            <a:off x="3671889" y="4211638"/>
            <a:ext cx="42862" cy="49213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3 w 89"/>
              <a:gd name="T5" fmla="*/ 70 h 90"/>
              <a:gd name="T6" fmla="*/ 74 w 89"/>
              <a:gd name="T7" fmla="*/ 79 h 90"/>
              <a:gd name="T8" fmla="*/ 64 w 89"/>
              <a:gd name="T9" fmla="*/ 87 h 90"/>
              <a:gd name="T10" fmla="*/ 52 w 89"/>
              <a:gd name="T11" fmla="*/ 90 h 90"/>
              <a:gd name="T12" fmla="*/ 39 w 89"/>
              <a:gd name="T13" fmla="*/ 90 h 90"/>
              <a:gd name="T14" fmla="*/ 27 w 89"/>
              <a:gd name="T15" fmla="*/ 87 h 90"/>
              <a:gd name="T16" fmla="*/ 16 w 89"/>
              <a:gd name="T17" fmla="*/ 79 h 90"/>
              <a:gd name="T18" fmla="*/ 8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8 w 89"/>
              <a:gd name="T27" fmla="*/ 21 h 90"/>
              <a:gd name="T28" fmla="*/ 16 w 89"/>
              <a:gd name="T29" fmla="*/ 11 h 90"/>
              <a:gd name="T30" fmla="*/ 27 w 89"/>
              <a:gd name="T31" fmla="*/ 4 h 90"/>
              <a:gd name="T32" fmla="*/ 39 w 89"/>
              <a:gd name="T33" fmla="*/ 0 h 90"/>
              <a:gd name="T34" fmla="*/ 52 w 89"/>
              <a:gd name="T35" fmla="*/ 0 h 90"/>
              <a:gd name="T36" fmla="*/ 64 w 89"/>
              <a:gd name="T37" fmla="*/ 4 h 90"/>
              <a:gd name="T38" fmla="*/ 74 w 89"/>
              <a:gd name="T39" fmla="*/ 11 h 90"/>
              <a:gd name="T40" fmla="*/ 83 w 89"/>
              <a:gd name="T41" fmla="*/ 21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3" y="70"/>
                </a:lnTo>
                <a:lnTo>
                  <a:pt x="74" y="79"/>
                </a:lnTo>
                <a:lnTo>
                  <a:pt x="64" y="87"/>
                </a:lnTo>
                <a:lnTo>
                  <a:pt x="52" y="90"/>
                </a:lnTo>
                <a:lnTo>
                  <a:pt x="39" y="90"/>
                </a:lnTo>
                <a:lnTo>
                  <a:pt x="27" y="87"/>
                </a:lnTo>
                <a:lnTo>
                  <a:pt x="16" y="79"/>
                </a:lnTo>
                <a:lnTo>
                  <a:pt x="8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6" y="11"/>
                </a:lnTo>
                <a:lnTo>
                  <a:pt x="27" y="4"/>
                </a:lnTo>
                <a:lnTo>
                  <a:pt x="39" y="0"/>
                </a:lnTo>
                <a:lnTo>
                  <a:pt x="52" y="0"/>
                </a:lnTo>
                <a:lnTo>
                  <a:pt x="64" y="4"/>
                </a:lnTo>
                <a:lnTo>
                  <a:pt x="74" y="11"/>
                </a:lnTo>
                <a:lnTo>
                  <a:pt x="83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899" name="Freeform 659"/>
          <p:cNvSpPr>
            <a:spLocks/>
          </p:cNvSpPr>
          <p:nvPr/>
        </p:nvSpPr>
        <p:spPr bwMode="auto">
          <a:xfrm>
            <a:off x="3438526" y="4187824"/>
            <a:ext cx="42863" cy="44450"/>
          </a:xfrm>
          <a:custGeom>
            <a:avLst/>
            <a:gdLst>
              <a:gd name="T0" fmla="*/ 89 w 89"/>
              <a:gd name="T1" fmla="*/ 45 h 90"/>
              <a:gd name="T2" fmla="*/ 88 w 89"/>
              <a:gd name="T3" fmla="*/ 58 h 90"/>
              <a:gd name="T4" fmla="*/ 82 w 89"/>
              <a:gd name="T5" fmla="*/ 69 h 90"/>
              <a:gd name="T6" fmla="*/ 74 w 89"/>
              <a:gd name="T7" fmla="*/ 79 h 90"/>
              <a:gd name="T8" fmla="*/ 64 w 89"/>
              <a:gd name="T9" fmla="*/ 86 h 90"/>
              <a:gd name="T10" fmla="*/ 51 w 89"/>
              <a:gd name="T11" fmla="*/ 90 h 90"/>
              <a:gd name="T12" fmla="*/ 39 w 89"/>
              <a:gd name="T13" fmla="*/ 90 h 90"/>
              <a:gd name="T14" fmla="*/ 25 w 89"/>
              <a:gd name="T15" fmla="*/ 86 h 90"/>
              <a:gd name="T16" fmla="*/ 16 w 89"/>
              <a:gd name="T17" fmla="*/ 79 h 90"/>
              <a:gd name="T18" fmla="*/ 8 w 89"/>
              <a:gd name="T19" fmla="*/ 69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8 w 89"/>
              <a:gd name="T27" fmla="*/ 20 h 90"/>
              <a:gd name="T28" fmla="*/ 16 w 89"/>
              <a:gd name="T29" fmla="*/ 11 h 90"/>
              <a:gd name="T30" fmla="*/ 25 w 89"/>
              <a:gd name="T31" fmla="*/ 3 h 90"/>
              <a:gd name="T32" fmla="*/ 39 w 89"/>
              <a:gd name="T33" fmla="*/ 0 h 90"/>
              <a:gd name="T34" fmla="*/ 51 w 89"/>
              <a:gd name="T35" fmla="*/ 0 h 90"/>
              <a:gd name="T36" fmla="*/ 64 w 89"/>
              <a:gd name="T37" fmla="*/ 3 h 90"/>
              <a:gd name="T38" fmla="*/ 74 w 89"/>
              <a:gd name="T39" fmla="*/ 11 h 90"/>
              <a:gd name="T40" fmla="*/ 82 w 89"/>
              <a:gd name="T41" fmla="*/ 20 h 90"/>
              <a:gd name="T42" fmla="*/ 88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8" y="58"/>
                </a:lnTo>
                <a:lnTo>
                  <a:pt x="82" y="69"/>
                </a:lnTo>
                <a:lnTo>
                  <a:pt x="74" y="79"/>
                </a:lnTo>
                <a:lnTo>
                  <a:pt x="64" y="86"/>
                </a:lnTo>
                <a:lnTo>
                  <a:pt x="51" y="90"/>
                </a:lnTo>
                <a:lnTo>
                  <a:pt x="39" y="90"/>
                </a:lnTo>
                <a:lnTo>
                  <a:pt x="25" y="86"/>
                </a:lnTo>
                <a:lnTo>
                  <a:pt x="16" y="79"/>
                </a:lnTo>
                <a:lnTo>
                  <a:pt x="8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0"/>
                </a:lnTo>
                <a:lnTo>
                  <a:pt x="16" y="11"/>
                </a:lnTo>
                <a:lnTo>
                  <a:pt x="25" y="3"/>
                </a:lnTo>
                <a:lnTo>
                  <a:pt x="39" y="0"/>
                </a:lnTo>
                <a:lnTo>
                  <a:pt x="51" y="0"/>
                </a:lnTo>
                <a:lnTo>
                  <a:pt x="64" y="3"/>
                </a:lnTo>
                <a:lnTo>
                  <a:pt x="74" y="11"/>
                </a:lnTo>
                <a:lnTo>
                  <a:pt x="82" y="20"/>
                </a:lnTo>
                <a:lnTo>
                  <a:pt x="88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00" name="Freeform 660"/>
          <p:cNvSpPr>
            <a:spLocks/>
          </p:cNvSpPr>
          <p:nvPr/>
        </p:nvSpPr>
        <p:spPr bwMode="auto">
          <a:xfrm>
            <a:off x="3759201" y="4057651"/>
            <a:ext cx="46038" cy="44450"/>
          </a:xfrm>
          <a:custGeom>
            <a:avLst/>
            <a:gdLst>
              <a:gd name="T0" fmla="*/ 89 w 89"/>
              <a:gd name="T1" fmla="*/ 44 h 89"/>
              <a:gd name="T2" fmla="*/ 87 w 89"/>
              <a:gd name="T3" fmla="*/ 57 h 89"/>
              <a:gd name="T4" fmla="*/ 81 w 89"/>
              <a:gd name="T5" fmla="*/ 68 h 89"/>
              <a:gd name="T6" fmla="*/ 73 w 89"/>
              <a:gd name="T7" fmla="*/ 78 h 89"/>
              <a:gd name="T8" fmla="*/ 64 w 89"/>
              <a:gd name="T9" fmla="*/ 85 h 89"/>
              <a:gd name="T10" fmla="*/ 50 w 89"/>
              <a:gd name="T11" fmla="*/ 89 h 89"/>
              <a:gd name="T12" fmla="*/ 38 w 89"/>
              <a:gd name="T13" fmla="*/ 89 h 89"/>
              <a:gd name="T14" fmla="*/ 27 w 89"/>
              <a:gd name="T15" fmla="*/ 85 h 89"/>
              <a:gd name="T16" fmla="*/ 15 w 89"/>
              <a:gd name="T17" fmla="*/ 78 h 89"/>
              <a:gd name="T18" fmla="*/ 7 w 89"/>
              <a:gd name="T19" fmla="*/ 68 h 89"/>
              <a:gd name="T20" fmla="*/ 2 w 89"/>
              <a:gd name="T21" fmla="*/ 57 h 89"/>
              <a:gd name="T22" fmla="*/ 0 w 89"/>
              <a:gd name="T23" fmla="*/ 44 h 89"/>
              <a:gd name="T24" fmla="*/ 2 w 89"/>
              <a:gd name="T25" fmla="*/ 32 h 89"/>
              <a:gd name="T26" fmla="*/ 7 w 89"/>
              <a:gd name="T27" fmla="*/ 19 h 89"/>
              <a:gd name="T28" fmla="*/ 15 w 89"/>
              <a:gd name="T29" fmla="*/ 10 h 89"/>
              <a:gd name="T30" fmla="*/ 27 w 89"/>
              <a:gd name="T31" fmla="*/ 4 h 89"/>
              <a:gd name="T32" fmla="*/ 38 w 89"/>
              <a:gd name="T33" fmla="*/ 0 h 89"/>
              <a:gd name="T34" fmla="*/ 50 w 89"/>
              <a:gd name="T35" fmla="*/ 0 h 89"/>
              <a:gd name="T36" fmla="*/ 64 w 89"/>
              <a:gd name="T37" fmla="*/ 4 h 89"/>
              <a:gd name="T38" fmla="*/ 73 w 89"/>
              <a:gd name="T39" fmla="*/ 10 h 89"/>
              <a:gd name="T40" fmla="*/ 81 w 89"/>
              <a:gd name="T41" fmla="*/ 19 h 89"/>
              <a:gd name="T42" fmla="*/ 87 w 89"/>
              <a:gd name="T43" fmla="*/ 32 h 89"/>
              <a:gd name="T44" fmla="*/ 89 w 89"/>
              <a:gd name="T45" fmla="*/ 44 h 89"/>
              <a:gd name="T46" fmla="*/ 89 w 89"/>
              <a:gd name="T47" fmla="*/ 44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4"/>
                </a:moveTo>
                <a:lnTo>
                  <a:pt x="87" y="57"/>
                </a:lnTo>
                <a:lnTo>
                  <a:pt x="81" y="68"/>
                </a:lnTo>
                <a:lnTo>
                  <a:pt x="73" y="78"/>
                </a:lnTo>
                <a:lnTo>
                  <a:pt x="64" y="85"/>
                </a:lnTo>
                <a:lnTo>
                  <a:pt x="50" y="89"/>
                </a:lnTo>
                <a:lnTo>
                  <a:pt x="38" y="89"/>
                </a:lnTo>
                <a:lnTo>
                  <a:pt x="27" y="85"/>
                </a:lnTo>
                <a:lnTo>
                  <a:pt x="15" y="78"/>
                </a:lnTo>
                <a:lnTo>
                  <a:pt x="7" y="68"/>
                </a:lnTo>
                <a:lnTo>
                  <a:pt x="2" y="57"/>
                </a:lnTo>
                <a:lnTo>
                  <a:pt x="0" y="44"/>
                </a:lnTo>
                <a:lnTo>
                  <a:pt x="2" y="32"/>
                </a:lnTo>
                <a:lnTo>
                  <a:pt x="7" y="19"/>
                </a:lnTo>
                <a:lnTo>
                  <a:pt x="15" y="10"/>
                </a:lnTo>
                <a:lnTo>
                  <a:pt x="27" y="4"/>
                </a:lnTo>
                <a:lnTo>
                  <a:pt x="38" y="0"/>
                </a:lnTo>
                <a:lnTo>
                  <a:pt x="50" y="0"/>
                </a:lnTo>
                <a:lnTo>
                  <a:pt x="64" y="4"/>
                </a:lnTo>
                <a:lnTo>
                  <a:pt x="73" y="10"/>
                </a:lnTo>
                <a:lnTo>
                  <a:pt x="81" y="19"/>
                </a:lnTo>
                <a:lnTo>
                  <a:pt x="87" y="32"/>
                </a:lnTo>
                <a:lnTo>
                  <a:pt x="89" y="44"/>
                </a:lnTo>
                <a:lnTo>
                  <a:pt x="89" y="44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01" name="Freeform 661"/>
          <p:cNvSpPr>
            <a:spLocks/>
          </p:cNvSpPr>
          <p:nvPr/>
        </p:nvSpPr>
        <p:spPr bwMode="auto">
          <a:xfrm>
            <a:off x="4000500" y="4495801"/>
            <a:ext cx="46038" cy="49213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3 w 89"/>
              <a:gd name="T5" fmla="*/ 68 h 88"/>
              <a:gd name="T6" fmla="*/ 74 w 89"/>
              <a:gd name="T7" fmla="*/ 79 h 88"/>
              <a:gd name="T8" fmla="*/ 64 w 89"/>
              <a:gd name="T9" fmla="*/ 85 h 88"/>
              <a:gd name="T10" fmla="*/ 52 w 89"/>
              <a:gd name="T11" fmla="*/ 88 h 88"/>
              <a:gd name="T12" fmla="*/ 39 w 89"/>
              <a:gd name="T13" fmla="*/ 88 h 88"/>
              <a:gd name="T14" fmla="*/ 27 w 89"/>
              <a:gd name="T15" fmla="*/ 85 h 88"/>
              <a:gd name="T16" fmla="*/ 16 w 89"/>
              <a:gd name="T17" fmla="*/ 79 h 88"/>
              <a:gd name="T18" fmla="*/ 8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2 h 88"/>
              <a:gd name="T26" fmla="*/ 8 w 89"/>
              <a:gd name="T27" fmla="*/ 19 h 88"/>
              <a:gd name="T28" fmla="*/ 16 w 89"/>
              <a:gd name="T29" fmla="*/ 9 h 88"/>
              <a:gd name="T30" fmla="*/ 27 w 89"/>
              <a:gd name="T31" fmla="*/ 4 h 88"/>
              <a:gd name="T32" fmla="*/ 39 w 89"/>
              <a:gd name="T33" fmla="*/ 0 h 88"/>
              <a:gd name="T34" fmla="*/ 52 w 89"/>
              <a:gd name="T35" fmla="*/ 0 h 88"/>
              <a:gd name="T36" fmla="*/ 64 w 89"/>
              <a:gd name="T37" fmla="*/ 4 h 88"/>
              <a:gd name="T38" fmla="*/ 74 w 89"/>
              <a:gd name="T39" fmla="*/ 9 h 88"/>
              <a:gd name="T40" fmla="*/ 83 w 89"/>
              <a:gd name="T41" fmla="*/ 19 h 88"/>
              <a:gd name="T42" fmla="*/ 87 w 89"/>
              <a:gd name="T43" fmla="*/ 32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3" y="68"/>
                </a:lnTo>
                <a:lnTo>
                  <a:pt x="74" y="79"/>
                </a:lnTo>
                <a:lnTo>
                  <a:pt x="64" y="85"/>
                </a:lnTo>
                <a:lnTo>
                  <a:pt x="52" y="88"/>
                </a:lnTo>
                <a:lnTo>
                  <a:pt x="39" y="88"/>
                </a:lnTo>
                <a:lnTo>
                  <a:pt x="27" y="85"/>
                </a:lnTo>
                <a:lnTo>
                  <a:pt x="16" y="79"/>
                </a:lnTo>
                <a:lnTo>
                  <a:pt x="8" y="68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8" y="19"/>
                </a:lnTo>
                <a:lnTo>
                  <a:pt x="16" y="9"/>
                </a:lnTo>
                <a:lnTo>
                  <a:pt x="27" y="4"/>
                </a:lnTo>
                <a:lnTo>
                  <a:pt x="39" y="0"/>
                </a:lnTo>
                <a:lnTo>
                  <a:pt x="52" y="0"/>
                </a:lnTo>
                <a:lnTo>
                  <a:pt x="64" y="4"/>
                </a:lnTo>
                <a:lnTo>
                  <a:pt x="74" y="9"/>
                </a:lnTo>
                <a:lnTo>
                  <a:pt x="83" y="19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02" name="Freeform 662"/>
          <p:cNvSpPr>
            <a:spLocks/>
          </p:cNvSpPr>
          <p:nvPr/>
        </p:nvSpPr>
        <p:spPr bwMode="auto">
          <a:xfrm>
            <a:off x="3517900" y="4400551"/>
            <a:ext cx="44450" cy="47624"/>
          </a:xfrm>
          <a:custGeom>
            <a:avLst/>
            <a:gdLst>
              <a:gd name="T0" fmla="*/ 90 w 90"/>
              <a:gd name="T1" fmla="*/ 45 h 88"/>
              <a:gd name="T2" fmla="*/ 88 w 90"/>
              <a:gd name="T3" fmla="*/ 56 h 88"/>
              <a:gd name="T4" fmla="*/ 82 w 90"/>
              <a:gd name="T5" fmla="*/ 70 h 88"/>
              <a:gd name="T6" fmla="*/ 74 w 90"/>
              <a:gd name="T7" fmla="*/ 79 h 88"/>
              <a:gd name="T8" fmla="*/ 62 w 90"/>
              <a:gd name="T9" fmla="*/ 85 h 88"/>
              <a:gd name="T10" fmla="*/ 51 w 90"/>
              <a:gd name="T11" fmla="*/ 88 h 88"/>
              <a:gd name="T12" fmla="*/ 39 w 90"/>
              <a:gd name="T13" fmla="*/ 88 h 88"/>
              <a:gd name="T14" fmla="*/ 26 w 90"/>
              <a:gd name="T15" fmla="*/ 85 h 88"/>
              <a:gd name="T16" fmla="*/ 16 w 90"/>
              <a:gd name="T17" fmla="*/ 79 h 88"/>
              <a:gd name="T18" fmla="*/ 6 w 90"/>
              <a:gd name="T19" fmla="*/ 70 h 88"/>
              <a:gd name="T20" fmla="*/ 2 w 90"/>
              <a:gd name="T21" fmla="*/ 56 h 88"/>
              <a:gd name="T22" fmla="*/ 0 w 90"/>
              <a:gd name="T23" fmla="*/ 45 h 88"/>
              <a:gd name="T24" fmla="*/ 2 w 90"/>
              <a:gd name="T25" fmla="*/ 32 h 88"/>
              <a:gd name="T26" fmla="*/ 6 w 90"/>
              <a:gd name="T27" fmla="*/ 21 h 88"/>
              <a:gd name="T28" fmla="*/ 16 w 90"/>
              <a:gd name="T29" fmla="*/ 11 h 88"/>
              <a:gd name="T30" fmla="*/ 26 w 90"/>
              <a:gd name="T31" fmla="*/ 4 h 88"/>
              <a:gd name="T32" fmla="*/ 37 w 90"/>
              <a:gd name="T33" fmla="*/ 0 h 88"/>
              <a:gd name="T34" fmla="*/ 51 w 90"/>
              <a:gd name="T35" fmla="*/ 0 h 88"/>
              <a:gd name="T36" fmla="*/ 62 w 90"/>
              <a:gd name="T37" fmla="*/ 4 h 88"/>
              <a:gd name="T38" fmla="*/ 74 w 90"/>
              <a:gd name="T39" fmla="*/ 11 h 88"/>
              <a:gd name="T40" fmla="*/ 82 w 90"/>
              <a:gd name="T41" fmla="*/ 21 h 88"/>
              <a:gd name="T42" fmla="*/ 88 w 90"/>
              <a:gd name="T43" fmla="*/ 32 h 88"/>
              <a:gd name="T44" fmla="*/ 90 w 90"/>
              <a:gd name="T45" fmla="*/ 45 h 88"/>
              <a:gd name="T46" fmla="*/ 90 w 90"/>
              <a:gd name="T47" fmla="*/ 4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88">
                <a:moveTo>
                  <a:pt x="90" y="45"/>
                </a:moveTo>
                <a:lnTo>
                  <a:pt x="88" y="56"/>
                </a:lnTo>
                <a:lnTo>
                  <a:pt x="82" y="70"/>
                </a:lnTo>
                <a:lnTo>
                  <a:pt x="74" y="79"/>
                </a:lnTo>
                <a:lnTo>
                  <a:pt x="62" y="85"/>
                </a:lnTo>
                <a:lnTo>
                  <a:pt x="51" y="88"/>
                </a:lnTo>
                <a:lnTo>
                  <a:pt x="39" y="88"/>
                </a:lnTo>
                <a:lnTo>
                  <a:pt x="26" y="85"/>
                </a:lnTo>
                <a:lnTo>
                  <a:pt x="16" y="79"/>
                </a:lnTo>
                <a:lnTo>
                  <a:pt x="6" y="70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6" y="21"/>
                </a:lnTo>
                <a:lnTo>
                  <a:pt x="16" y="11"/>
                </a:lnTo>
                <a:lnTo>
                  <a:pt x="26" y="4"/>
                </a:lnTo>
                <a:lnTo>
                  <a:pt x="37" y="0"/>
                </a:lnTo>
                <a:lnTo>
                  <a:pt x="51" y="0"/>
                </a:lnTo>
                <a:lnTo>
                  <a:pt x="62" y="4"/>
                </a:lnTo>
                <a:lnTo>
                  <a:pt x="74" y="11"/>
                </a:lnTo>
                <a:lnTo>
                  <a:pt x="82" y="21"/>
                </a:lnTo>
                <a:lnTo>
                  <a:pt x="88" y="32"/>
                </a:lnTo>
                <a:lnTo>
                  <a:pt x="90" y="45"/>
                </a:lnTo>
                <a:lnTo>
                  <a:pt x="90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03" name="Freeform 663"/>
          <p:cNvSpPr>
            <a:spLocks/>
          </p:cNvSpPr>
          <p:nvPr/>
        </p:nvSpPr>
        <p:spPr bwMode="auto">
          <a:xfrm>
            <a:off x="4435475" y="3705225"/>
            <a:ext cx="46038" cy="50801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3 w 89"/>
              <a:gd name="T5" fmla="*/ 69 h 90"/>
              <a:gd name="T6" fmla="*/ 73 w 89"/>
              <a:gd name="T7" fmla="*/ 79 h 90"/>
              <a:gd name="T8" fmla="*/ 64 w 89"/>
              <a:gd name="T9" fmla="*/ 86 h 90"/>
              <a:gd name="T10" fmla="*/ 52 w 89"/>
              <a:gd name="T11" fmla="*/ 90 h 90"/>
              <a:gd name="T12" fmla="*/ 38 w 89"/>
              <a:gd name="T13" fmla="*/ 90 h 90"/>
              <a:gd name="T14" fmla="*/ 27 w 89"/>
              <a:gd name="T15" fmla="*/ 86 h 90"/>
              <a:gd name="T16" fmla="*/ 15 w 89"/>
              <a:gd name="T17" fmla="*/ 79 h 90"/>
              <a:gd name="T18" fmla="*/ 7 w 89"/>
              <a:gd name="T19" fmla="*/ 69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7 w 89"/>
              <a:gd name="T27" fmla="*/ 20 h 90"/>
              <a:gd name="T28" fmla="*/ 15 w 89"/>
              <a:gd name="T29" fmla="*/ 11 h 90"/>
              <a:gd name="T30" fmla="*/ 27 w 89"/>
              <a:gd name="T31" fmla="*/ 3 h 90"/>
              <a:gd name="T32" fmla="*/ 38 w 89"/>
              <a:gd name="T33" fmla="*/ 0 h 90"/>
              <a:gd name="T34" fmla="*/ 52 w 89"/>
              <a:gd name="T35" fmla="*/ 0 h 90"/>
              <a:gd name="T36" fmla="*/ 64 w 89"/>
              <a:gd name="T37" fmla="*/ 3 h 90"/>
              <a:gd name="T38" fmla="*/ 73 w 89"/>
              <a:gd name="T39" fmla="*/ 11 h 90"/>
              <a:gd name="T40" fmla="*/ 83 w 89"/>
              <a:gd name="T41" fmla="*/ 20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3" y="69"/>
                </a:lnTo>
                <a:lnTo>
                  <a:pt x="73" y="79"/>
                </a:lnTo>
                <a:lnTo>
                  <a:pt x="64" y="86"/>
                </a:lnTo>
                <a:lnTo>
                  <a:pt x="52" y="90"/>
                </a:lnTo>
                <a:lnTo>
                  <a:pt x="38" y="90"/>
                </a:lnTo>
                <a:lnTo>
                  <a:pt x="27" y="86"/>
                </a:lnTo>
                <a:lnTo>
                  <a:pt x="15" y="79"/>
                </a:lnTo>
                <a:lnTo>
                  <a:pt x="7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7" y="20"/>
                </a:lnTo>
                <a:lnTo>
                  <a:pt x="15" y="11"/>
                </a:lnTo>
                <a:lnTo>
                  <a:pt x="27" y="3"/>
                </a:lnTo>
                <a:lnTo>
                  <a:pt x="38" y="0"/>
                </a:lnTo>
                <a:lnTo>
                  <a:pt x="52" y="0"/>
                </a:lnTo>
                <a:lnTo>
                  <a:pt x="64" y="3"/>
                </a:lnTo>
                <a:lnTo>
                  <a:pt x="73" y="11"/>
                </a:lnTo>
                <a:lnTo>
                  <a:pt x="83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04" name="Freeform 664"/>
          <p:cNvSpPr>
            <a:spLocks/>
          </p:cNvSpPr>
          <p:nvPr/>
        </p:nvSpPr>
        <p:spPr bwMode="auto">
          <a:xfrm>
            <a:off x="3952875" y="3687764"/>
            <a:ext cx="46038" cy="47624"/>
          </a:xfrm>
          <a:custGeom>
            <a:avLst/>
            <a:gdLst>
              <a:gd name="T0" fmla="*/ 89 w 89"/>
              <a:gd name="T1" fmla="*/ 46 h 91"/>
              <a:gd name="T2" fmla="*/ 87 w 89"/>
              <a:gd name="T3" fmla="*/ 59 h 91"/>
              <a:gd name="T4" fmla="*/ 81 w 89"/>
              <a:gd name="T5" fmla="*/ 70 h 91"/>
              <a:gd name="T6" fmla="*/ 74 w 89"/>
              <a:gd name="T7" fmla="*/ 80 h 91"/>
              <a:gd name="T8" fmla="*/ 62 w 89"/>
              <a:gd name="T9" fmla="*/ 87 h 91"/>
              <a:gd name="T10" fmla="*/ 50 w 89"/>
              <a:gd name="T11" fmla="*/ 91 h 91"/>
              <a:gd name="T12" fmla="*/ 37 w 89"/>
              <a:gd name="T13" fmla="*/ 91 h 91"/>
              <a:gd name="T14" fmla="*/ 25 w 89"/>
              <a:gd name="T15" fmla="*/ 87 h 91"/>
              <a:gd name="T16" fmla="*/ 15 w 89"/>
              <a:gd name="T17" fmla="*/ 80 h 91"/>
              <a:gd name="T18" fmla="*/ 6 w 89"/>
              <a:gd name="T19" fmla="*/ 70 h 91"/>
              <a:gd name="T20" fmla="*/ 2 w 89"/>
              <a:gd name="T21" fmla="*/ 59 h 91"/>
              <a:gd name="T22" fmla="*/ 0 w 89"/>
              <a:gd name="T23" fmla="*/ 46 h 91"/>
              <a:gd name="T24" fmla="*/ 2 w 89"/>
              <a:gd name="T25" fmla="*/ 32 h 91"/>
              <a:gd name="T26" fmla="*/ 6 w 89"/>
              <a:gd name="T27" fmla="*/ 21 h 91"/>
              <a:gd name="T28" fmla="*/ 15 w 89"/>
              <a:gd name="T29" fmla="*/ 12 h 91"/>
              <a:gd name="T30" fmla="*/ 25 w 89"/>
              <a:gd name="T31" fmla="*/ 4 h 91"/>
              <a:gd name="T32" fmla="*/ 37 w 89"/>
              <a:gd name="T33" fmla="*/ 0 h 91"/>
              <a:gd name="T34" fmla="*/ 50 w 89"/>
              <a:gd name="T35" fmla="*/ 0 h 91"/>
              <a:gd name="T36" fmla="*/ 62 w 89"/>
              <a:gd name="T37" fmla="*/ 4 h 91"/>
              <a:gd name="T38" fmla="*/ 74 w 89"/>
              <a:gd name="T39" fmla="*/ 12 h 91"/>
              <a:gd name="T40" fmla="*/ 81 w 89"/>
              <a:gd name="T41" fmla="*/ 21 h 91"/>
              <a:gd name="T42" fmla="*/ 87 w 89"/>
              <a:gd name="T43" fmla="*/ 32 h 91"/>
              <a:gd name="T44" fmla="*/ 89 w 89"/>
              <a:gd name="T45" fmla="*/ 46 h 91"/>
              <a:gd name="T46" fmla="*/ 89 w 89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1">
                <a:moveTo>
                  <a:pt x="89" y="46"/>
                </a:moveTo>
                <a:lnTo>
                  <a:pt x="87" y="59"/>
                </a:lnTo>
                <a:lnTo>
                  <a:pt x="81" y="70"/>
                </a:lnTo>
                <a:lnTo>
                  <a:pt x="74" y="80"/>
                </a:lnTo>
                <a:lnTo>
                  <a:pt x="62" y="87"/>
                </a:lnTo>
                <a:lnTo>
                  <a:pt x="50" y="91"/>
                </a:lnTo>
                <a:lnTo>
                  <a:pt x="37" y="91"/>
                </a:lnTo>
                <a:lnTo>
                  <a:pt x="25" y="87"/>
                </a:lnTo>
                <a:lnTo>
                  <a:pt x="15" y="80"/>
                </a:lnTo>
                <a:lnTo>
                  <a:pt x="6" y="70"/>
                </a:lnTo>
                <a:lnTo>
                  <a:pt x="2" y="59"/>
                </a:lnTo>
                <a:lnTo>
                  <a:pt x="0" y="46"/>
                </a:lnTo>
                <a:lnTo>
                  <a:pt x="2" y="32"/>
                </a:lnTo>
                <a:lnTo>
                  <a:pt x="6" y="21"/>
                </a:lnTo>
                <a:lnTo>
                  <a:pt x="15" y="12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12"/>
                </a:lnTo>
                <a:lnTo>
                  <a:pt x="81" y="21"/>
                </a:lnTo>
                <a:lnTo>
                  <a:pt x="87" y="32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05" name="Freeform 665"/>
          <p:cNvSpPr>
            <a:spLocks/>
          </p:cNvSpPr>
          <p:nvPr/>
        </p:nvSpPr>
        <p:spPr bwMode="auto">
          <a:xfrm>
            <a:off x="4484688" y="4105276"/>
            <a:ext cx="44450" cy="52389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1 w 89"/>
              <a:gd name="T5" fmla="*/ 68 h 88"/>
              <a:gd name="T6" fmla="*/ 73 w 89"/>
              <a:gd name="T7" fmla="*/ 77 h 88"/>
              <a:gd name="T8" fmla="*/ 64 w 89"/>
              <a:gd name="T9" fmla="*/ 85 h 88"/>
              <a:gd name="T10" fmla="*/ 50 w 89"/>
              <a:gd name="T11" fmla="*/ 88 h 88"/>
              <a:gd name="T12" fmla="*/ 38 w 89"/>
              <a:gd name="T13" fmla="*/ 88 h 88"/>
              <a:gd name="T14" fmla="*/ 27 w 89"/>
              <a:gd name="T15" fmla="*/ 85 h 88"/>
              <a:gd name="T16" fmla="*/ 15 w 89"/>
              <a:gd name="T17" fmla="*/ 77 h 88"/>
              <a:gd name="T18" fmla="*/ 7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0 h 88"/>
              <a:gd name="T26" fmla="*/ 7 w 89"/>
              <a:gd name="T27" fmla="*/ 19 h 88"/>
              <a:gd name="T28" fmla="*/ 15 w 89"/>
              <a:gd name="T29" fmla="*/ 9 h 88"/>
              <a:gd name="T30" fmla="*/ 27 w 89"/>
              <a:gd name="T31" fmla="*/ 2 h 88"/>
              <a:gd name="T32" fmla="*/ 38 w 89"/>
              <a:gd name="T33" fmla="*/ 0 h 88"/>
              <a:gd name="T34" fmla="*/ 50 w 89"/>
              <a:gd name="T35" fmla="*/ 0 h 88"/>
              <a:gd name="T36" fmla="*/ 64 w 89"/>
              <a:gd name="T37" fmla="*/ 2 h 88"/>
              <a:gd name="T38" fmla="*/ 73 w 89"/>
              <a:gd name="T39" fmla="*/ 9 h 88"/>
              <a:gd name="T40" fmla="*/ 81 w 89"/>
              <a:gd name="T41" fmla="*/ 19 h 88"/>
              <a:gd name="T42" fmla="*/ 87 w 89"/>
              <a:gd name="T43" fmla="*/ 30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1" y="68"/>
                </a:lnTo>
                <a:lnTo>
                  <a:pt x="73" y="77"/>
                </a:lnTo>
                <a:lnTo>
                  <a:pt x="64" y="85"/>
                </a:lnTo>
                <a:lnTo>
                  <a:pt x="50" y="88"/>
                </a:lnTo>
                <a:lnTo>
                  <a:pt x="38" y="88"/>
                </a:lnTo>
                <a:lnTo>
                  <a:pt x="27" y="85"/>
                </a:lnTo>
                <a:lnTo>
                  <a:pt x="15" y="77"/>
                </a:lnTo>
                <a:lnTo>
                  <a:pt x="7" y="68"/>
                </a:lnTo>
                <a:lnTo>
                  <a:pt x="2" y="56"/>
                </a:lnTo>
                <a:lnTo>
                  <a:pt x="0" y="43"/>
                </a:lnTo>
                <a:lnTo>
                  <a:pt x="2" y="30"/>
                </a:lnTo>
                <a:lnTo>
                  <a:pt x="7" y="19"/>
                </a:lnTo>
                <a:lnTo>
                  <a:pt x="15" y="9"/>
                </a:lnTo>
                <a:lnTo>
                  <a:pt x="27" y="2"/>
                </a:lnTo>
                <a:lnTo>
                  <a:pt x="38" y="0"/>
                </a:lnTo>
                <a:lnTo>
                  <a:pt x="50" y="0"/>
                </a:lnTo>
                <a:lnTo>
                  <a:pt x="64" y="2"/>
                </a:lnTo>
                <a:lnTo>
                  <a:pt x="73" y="9"/>
                </a:lnTo>
                <a:lnTo>
                  <a:pt x="81" y="19"/>
                </a:lnTo>
                <a:lnTo>
                  <a:pt x="87" y="30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06" name="Freeform 666"/>
          <p:cNvSpPr>
            <a:spLocks/>
          </p:cNvSpPr>
          <p:nvPr/>
        </p:nvSpPr>
        <p:spPr bwMode="auto">
          <a:xfrm>
            <a:off x="3759201" y="4400551"/>
            <a:ext cx="46038" cy="47624"/>
          </a:xfrm>
          <a:custGeom>
            <a:avLst/>
            <a:gdLst>
              <a:gd name="T0" fmla="*/ 89 w 89"/>
              <a:gd name="T1" fmla="*/ 45 h 88"/>
              <a:gd name="T2" fmla="*/ 87 w 89"/>
              <a:gd name="T3" fmla="*/ 56 h 88"/>
              <a:gd name="T4" fmla="*/ 81 w 89"/>
              <a:gd name="T5" fmla="*/ 70 h 88"/>
              <a:gd name="T6" fmla="*/ 73 w 89"/>
              <a:gd name="T7" fmla="*/ 79 h 88"/>
              <a:gd name="T8" fmla="*/ 64 w 89"/>
              <a:gd name="T9" fmla="*/ 85 h 88"/>
              <a:gd name="T10" fmla="*/ 50 w 89"/>
              <a:gd name="T11" fmla="*/ 88 h 88"/>
              <a:gd name="T12" fmla="*/ 38 w 89"/>
              <a:gd name="T13" fmla="*/ 88 h 88"/>
              <a:gd name="T14" fmla="*/ 27 w 89"/>
              <a:gd name="T15" fmla="*/ 85 h 88"/>
              <a:gd name="T16" fmla="*/ 15 w 89"/>
              <a:gd name="T17" fmla="*/ 79 h 88"/>
              <a:gd name="T18" fmla="*/ 7 w 89"/>
              <a:gd name="T19" fmla="*/ 70 h 88"/>
              <a:gd name="T20" fmla="*/ 2 w 89"/>
              <a:gd name="T21" fmla="*/ 56 h 88"/>
              <a:gd name="T22" fmla="*/ 0 w 89"/>
              <a:gd name="T23" fmla="*/ 45 h 88"/>
              <a:gd name="T24" fmla="*/ 2 w 89"/>
              <a:gd name="T25" fmla="*/ 32 h 88"/>
              <a:gd name="T26" fmla="*/ 7 w 89"/>
              <a:gd name="T27" fmla="*/ 21 h 88"/>
              <a:gd name="T28" fmla="*/ 15 w 89"/>
              <a:gd name="T29" fmla="*/ 11 h 88"/>
              <a:gd name="T30" fmla="*/ 27 w 89"/>
              <a:gd name="T31" fmla="*/ 4 h 88"/>
              <a:gd name="T32" fmla="*/ 38 w 89"/>
              <a:gd name="T33" fmla="*/ 0 h 88"/>
              <a:gd name="T34" fmla="*/ 50 w 89"/>
              <a:gd name="T35" fmla="*/ 0 h 88"/>
              <a:gd name="T36" fmla="*/ 64 w 89"/>
              <a:gd name="T37" fmla="*/ 4 h 88"/>
              <a:gd name="T38" fmla="*/ 73 w 89"/>
              <a:gd name="T39" fmla="*/ 11 h 88"/>
              <a:gd name="T40" fmla="*/ 81 w 89"/>
              <a:gd name="T41" fmla="*/ 21 h 88"/>
              <a:gd name="T42" fmla="*/ 87 w 89"/>
              <a:gd name="T43" fmla="*/ 32 h 88"/>
              <a:gd name="T44" fmla="*/ 89 w 89"/>
              <a:gd name="T45" fmla="*/ 45 h 88"/>
              <a:gd name="T46" fmla="*/ 89 w 89"/>
              <a:gd name="T47" fmla="*/ 4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5"/>
                </a:moveTo>
                <a:lnTo>
                  <a:pt x="87" y="56"/>
                </a:lnTo>
                <a:lnTo>
                  <a:pt x="81" y="70"/>
                </a:lnTo>
                <a:lnTo>
                  <a:pt x="73" y="79"/>
                </a:lnTo>
                <a:lnTo>
                  <a:pt x="64" y="85"/>
                </a:lnTo>
                <a:lnTo>
                  <a:pt x="50" y="88"/>
                </a:lnTo>
                <a:lnTo>
                  <a:pt x="38" y="88"/>
                </a:lnTo>
                <a:lnTo>
                  <a:pt x="27" y="85"/>
                </a:lnTo>
                <a:lnTo>
                  <a:pt x="15" y="79"/>
                </a:lnTo>
                <a:lnTo>
                  <a:pt x="7" y="70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7" y="21"/>
                </a:lnTo>
                <a:lnTo>
                  <a:pt x="15" y="11"/>
                </a:lnTo>
                <a:lnTo>
                  <a:pt x="27" y="4"/>
                </a:lnTo>
                <a:lnTo>
                  <a:pt x="38" y="0"/>
                </a:lnTo>
                <a:lnTo>
                  <a:pt x="50" y="0"/>
                </a:lnTo>
                <a:lnTo>
                  <a:pt x="64" y="4"/>
                </a:lnTo>
                <a:lnTo>
                  <a:pt x="73" y="11"/>
                </a:lnTo>
                <a:lnTo>
                  <a:pt x="81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07" name="Freeform 667"/>
          <p:cNvSpPr>
            <a:spLocks/>
          </p:cNvSpPr>
          <p:nvPr/>
        </p:nvSpPr>
        <p:spPr bwMode="auto">
          <a:xfrm>
            <a:off x="4305301" y="4098924"/>
            <a:ext cx="49213" cy="44450"/>
          </a:xfrm>
          <a:custGeom>
            <a:avLst/>
            <a:gdLst>
              <a:gd name="T0" fmla="*/ 90 w 90"/>
              <a:gd name="T1" fmla="*/ 43 h 88"/>
              <a:gd name="T2" fmla="*/ 88 w 90"/>
              <a:gd name="T3" fmla="*/ 56 h 88"/>
              <a:gd name="T4" fmla="*/ 82 w 90"/>
              <a:gd name="T5" fmla="*/ 68 h 88"/>
              <a:gd name="T6" fmla="*/ 74 w 90"/>
              <a:gd name="T7" fmla="*/ 77 h 88"/>
              <a:gd name="T8" fmla="*/ 62 w 90"/>
              <a:gd name="T9" fmla="*/ 84 h 88"/>
              <a:gd name="T10" fmla="*/ 51 w 90"/>
              <a:gd name="T11" fmla="*/ 88 h 88"/>
              <a:gd name="T12" fmla="*/ 37 w 90"/>
              <a:gd name="T13" fmla="*/ 88 h 88"/>
              <a:gd name="T14" fmla="*/ 26 w 90"/>
              <a:gd name="T15" fmla="*/ 84 h 88"/>
              <a:gd name="T16" fmla="*/ 16 w 90"/>
              <a:gd name="T17" fmla="*/ 77 h 88"/>
              <a:gd name="T18" fmla="*/ 6 w 90"/>
              <a:gd name="T19" fmla="*/ 68 h 88"/>
              <a:gd name="T20" fmla="*/ 2 w 90"/>
              <a:gd name="T21" fmla="*/ 56 h 88"/>
              <a:gd name="T22" fmla="*/ 0 w 90"/>
              <a:gd name="T23" fmla="*/ 43 h 88"/>
              <a:gd name="T24" fmla="*/ 2 w 90"/>
              <a:gd name="T25" fmla="*/ 32 h 88"/>
              <a:gd name="T26" fmla="*/ 6 w 90"/>
              <a:gd name="T27" fmla="*/ 18 h 88"/>
              <a:gd name="T28" fmla="*/ 16 w 90"/>
              <a:gd name="T29" fmla="*/ 9 h 88"/>
              <a:gd name="T30" fmla="*/ 26 w 90"/>
              <a:gd name="T31" fmla="*/ 2 h 88"/>
              <a:gd name="T32" fmla="*/ 37 w 90"/>
              <a:gd name="T33" fmla="*/ 0 h 88"/>
              <a:gd name="T34" fmla="*/ 51 w 90"/>
              <a:gd name="T35" fmla="*/ 0 h 88"/>
              <a:gd name="T36" fmla="*/ 62 w 90"/>
              <a:gd name="T37" fmla="*/ 2 h 88"/>
              <a:gd name="T38" fmla="*/ 74 w 90"/>
              <a:gd name="T39" fmla="*/ 9 h 88"/>
              <a:gd name="T40" fmla="*/ 82 w 90"/>
              <a:gd name="T41" fmla="*/ 18 h 88"/>
              <a:gd name="T42" fmla="*/ 88 w 90"/>
              <a:gd name="T43" fmla="*/ 32 h 88"/>
              <a:gd name="T44" fmla="*/ 90 w 90"/>
              <a:gd name="T45" fmla="*/ 43 h 88"/>
              <a:gd name="T46" fmla="*/ 90 w 90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88">
                <a:moveTo>
                  <a:pt x="90" y="43"/>
                </a:moveTo>
                <a:lnTo>
                  <a:pt x="88" y="56"/>
                </a:lnTo>
                <a:lnTo>
                  <a:pt x="82" y="68"/>
                </a:lnTo>
                <a:lnTo>
                  <a:pt x="74" y="77"/>
                </a:lnTo>
                <a:lnTo>
                  <a:pt x="62" y="84"/>
                </a:lnTo>
                <a:lnTo>
                  <a:pt x="51" y="88"/>
                </a:lnTo>
                <a:lnTo>
                  <a:pt x="37" y="88"/>
                </a:lnTo>
                <a:lnTo>
                  <a:pt x="26" y="84"/>
                </a:lnTo>
                <a:lnTo>
                  <a:pt x="16" y="77"/>
                </a:lnTo>
                <a:lnTo>
                  <a:pt x="6" y="68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6" y="18"/>
                </a:lnTo>
                <a:lnTo>
                  <a:pt x="16" y="9"/>
                </a:lnTo>
                <a:lnTo>
                  <a:pt x="26" y="2"/>
                </a:lnTo>
                <a:lnTo>
                  <a:pt x="37" y="0"/>
                </a:lnTo>
                <a:lnTo>
                  <a:pt x="51" y="0"/>
                </a:lnTo>
                <a:lnTo>
                  <a:pt x="62" y="2"/>
                </a:lnTo>
                <a:lnTo>
                  <a:pt x="74" y="9"/>
                </a:lnTo>
                <a:lnTo>
                  <a:pt x="82" y="18"/>
                </a:lnTo>
                <a:lnTo>
                  <a:pt x="88" y="32"/>
                </a:lnTo>
                <a:lnTo>
                  <a:pt x="90" y="43"/>
                </a:lnTo>
                <a:lnTo>
                  <a:pt x="90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08" name="Freeform 668"/>
          <p:cNvSpPr>
            <a:spLocks/>
          </p:cNvSpPr>
          <p:nvPr/>
        </p:nvSpPr>
        <p:spPr bwMode="auto">
          <a:xfrm>
            <a:off x="4298951" y="4284663"/>
            <a:ext cx="46038" cy="50801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69 h 90"/>
              <a:gd name="T6" fmla="*/ 74 w 89"/>
              <a:gd name="T7" fmla="*/ 79 h 90"/>
              <a:gd name="T8" fmla="*/ 62 w 89"/>
              <a:gd name="T9" fmla="*/ 86 h 90"/>
              <a:gd name="T10" fmla="*/ 50 w 89"/>
              <a:gd name="T11" fmla="*/ 90 h 90"/>
              <a:gd name="T12" fmla="*/ 37 w 89"/>
              <a:gd name="T13" fmla="*/ 90 h 90"/>
              <a:gd name="T14" fmla="*/ 25 w 89"/>
              <a:gd name="T15" fmla="*/ 86 h 90"/>
              <a:gd name="T16" fmla="*/ 15 w 89"/>
              <a:gd name="T17" fmla="*/ 79 h 90"/>
              <a:gd name="T18" fmla="*/ 6 w 89"/>
              <a:gd name="T19" fmla="*/ 69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6 w 89"/>
              <a:gd name="T27" fmla="*/ 20 h 90"/>
              <a:gd name="T28" fmla="*/ 15 w 89"/>
              <a:gd name="T29" fmla="*/ 11 h 90"/>
              <a:gd name="T30" fmla="*/ 25 w 89"/>
              <a:gd name="T31" fmla="*/ 3 h 90"/>
              <a:gd name="T32" fmla="*/ 37 w 89"/>
              <a:gd name="T33" fmla="*/ 0 h 90"/>
              <a:gd name="T34" fmla="*/ 50 w 89"/>
              <a:gd name="T35" fmla="*/ 0 h 90"/>
              <a:gd name="T36" fmla="*/ 62 w 89"/>
              <a:gd name="T37" fmla="*/ 3 h 90"/>
              <a:gd name="T38" fmla="*/ 74 w 89"/>
              <a:gd name="T39" fmla="*/ 11 h 90"/>
              <a:gd name="T40" fmla="*/ 81 w 89"/>
              <a:gd name="T41" fmla="*/ 20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69"/>
                </a:lnTo>
                <a:lnTo>
                  <a:pt x="74" y="79"/>
                </a:lnTo>
                <a:lnTo>
                  <a:pt x="62" y="86"/>
                </a:lnTo>
                <a:lnTo>
                  <a:pt x="50" y="90"/>
                </a:lnTo>
                <a:lnTo>
                  <a:pt x="37" y="90"/>
                </a:lnTo>
                <a:lnTo>
                  <a:pt x="25" y="86"/>
                </a:lnTo>
                <a:lnTo>
                  <a:pt x="15" y="79"/>
                </a:lnTo>
                <a:lnTo>
                  <a:pt x="6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0"/>
                </a:lnTo>
                <a:lnTo>
                  <a:pt x="15" y="11"/>
                </a:lnTo>
                <a:lnTo>
                  <a:pt x="25" y="3"/>
                </a:lnTo>
                <a:lnTo>
                  <a:pt x="37" y="0"/>
                </a:lnTo>
                <a:lnTo>
                  <a:pt x="50" y="0"/>
                </a:lnTo>
                <a:lnTo>
                  <a:pt x="62" y="3"/>
                </a:lnTo>
                <a:lnTo>
                  <a:pt x="74" y="11"/>
                </a:lnTo>
                <a:lnTo>
                  <a:pt x="81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09" name="Freeform 669"/>
          <p:cNvSpPr>
            <a:spLocks/>
          </p:cNvSpPr>
          <p:nvPr/>
        </p:nvSpPr>
        <p:spPr bwMode="auto">
          <a:xfrm>
            <a:off x="4556126" y="4352926"/>
            <a:ext cx="46038" cy="44450"/>
          </a:xfrm>
          <a:custGeom>
            <a:avLst/>
            <a:gdLst>
              <a:gd name="T0" fmla="*/ 89 w 89"/>
              <a:gd name="T1" fmla="*/ 46 h 89"/>
              <a:gd name="T2" fmla="*/ 87 w 89"/>
              <a:gd name="T3" fmla="*/ 57 h 89"/>
              <a:gd name="T4" fmla="*/ 82 w 89"/>
              <a:gd name="T5" fmla="*/ 70 h 89"/>
              <a:gd name="T6" fmla="*/ 74 w 89"/>
              <a:gd name="T7" fmla="*/ 80 h 89"/>
              <a:gd name="T8" fmla="*/ 62 w 89"/>
              <a:gd name="T9" fmla="*/ 87 h 89"/>
              <a:gd name="T10" fmla="*/ 51 w 89"/>
              <a:gd name="T11" fmla="*/ 89 h 89"/>
              <a:gd name="T12" fmla="*/ 39 w 89"/>
              <a:gd name="T13" fmla="*/ 89 h 89"/>
              <a:gd name="T14" fmla="*/ 25 w 89"/>
              <a:gd name="T15" fmla="*/ 87 h 89"/>
              <a:gd name="T16" fmla="*/ 16 w 89"/>
              <a:gd name="T17" fmla="*/ 80 h 89"/>
              <a:gd name="T18" fmla="*/ 8 w 89"/>
              <a:gd name="T19" fmla="*/ 70 h 89"/>
              <a:gd name="T20" fmla="*/ 2 w 89"/>
              <a:gd name="T21" fmla="*/ 57 h 89"/>
              <a:gd name="T22" fmla="*/ 0 w 89"/>
              <a:gd name="T23" fmla="*/ 46 h 89"/>
              <a:gd name="T24" fmla="*/ 2 w 89"/>
              <a:gd name="T25" fmla="*/ 32 h 89"/>
              <a:gd name="T26" fmla="*/ 8 w 89"/>
              <a:gd name="T27" fmla="*/ 21 h 89"/>
              <a:gd name="T28" fmla="*/ 16 w 89"/>
              <a:gd name="T29" fmla="*/ 12 h 89"/>
              <a:gd name="T30" fmla="*/ 25 w 89"/>
              <a:gd name="T31" fmla="*/ 4 h 89"/>
              <a:gd name="T32" fmla="*/ 39 w 89"/>
              <a:gd name="T33" fmla="*/ 0 h 89"/>
              <a:gd name="T34" fmla="*/ 51 w 89"/>
              <a:gd name="T35" fmla="*/ 0 h 89"/>
              <a:gd name="T36" fmla="*/ 62 w 89"/>
              <a:gd name="T37" fmla="*/ 4 h 89"/>
              <a:gd name="T38" fmla="*/ 74 w 89"/>
              <a:gd name="T39" fmla="*/ 12 h 89"/>
              <a:gd name="T40" fmla="*/ 82 w 89"/>
              <a:gd name="T41" fmla="*/ 21 h 89"/>
              <a:gd name="T42" fmla="*/ 87 w 89"/>
              <a:gd name="T43" fmla="*/ 32 h 89"/>
              <a:gd name="T44" fmla="*/ 89 w 89"/>
              <a:gd name="T45" fmla="*/ 46 h 89"/>
              <a:gd name="T46" fmla="*/ 89 w 89"/>
              <a:gd name="T47" fmla="*/ 46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6"/>
                </a:moveTo>
                <a:lnTo>
                  <a:pt x="87" y="57"/>
                </a:lnTo>
                <a:lnTo>
                  <a:pt x="82" y="70"/>
                </a:lnTo>
                <a:lnTo>
                  <a:pt x="74" y="80"/>
                </a:lnTo>
                <a:lnTo>
                  <a:pt x="62" y="87"/>
                </a:lnTo>
                <a:lnTo>
                  <a:pt x="51" y="89"/>
                </a:lnTo>
                <a:lnTo>
                  <a:pt x="39" y="89"/>
                </a:lnTo>
                <a:lnTo>
                  <a:pt x="25" y="87"/>
                </a:lnTo>
                <a:lnTo>
                  <a:pt x="16" y="80"/>
                </a:lnTo>
                <a:lnTo>
                  <a:pt x="8" y="70"/>
                </a:lnTo>
                <a:lnTo>
                  <a:pt x="2" y="57"/>
                </a:lnTo>
                <a:lnTo>
                  <a:pt x="0" y="46"/>
                </a:lnTo>
                <a:lnTo>
                  <a:pt x="2" y="32"/>
                </a:lnTo>
                <a:lnTo>
                  <a:pt x="8" y="21"/>
                </a:lnTo>
                <a:lnTo>
                  <a:pt x="16" y="12"/>
                </a:lnTo>
                <a:lnTo>
                  <a:pt x="25" y="4"/>
                </a:lnTo>
                <a:lnTo>
                  <a:pt x="39" y="0"/>
                </a:lnTo>
                <a:lnTo>
                  <a:pt x="51" y="0"/>
                </a:lnTo>
                <a:lnTo>
                  <a:pt x="62" y="4"/>
                </a:lnTo>
                <a:lnTo>
                  <a:pt x="74" y="12"/>
                </a:lnTo>
                <a:lnTo>
                  <a:pt x="82" y="21"/>
                </a:lnTo>
                <a:lnTo>
                  <a:pt x="87" y="32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10" name="Freeform 670"/>
          <p:cNvSpPr>
            <a:spLocks/>
          </p:cNvSpPr>
          <p:nvPr/>
        </p:nvSpPr>
        <p:spPr bwMode="auto">
          <a:xfrm>
            <a:off x="4741863" y="4376740"/>
            <a:ext cx="46037" cy="47624"/>
          </a:xfrm>
          <a:custGeom>
            <a:avLst/>
            <a:gdLst>
              <a:gd name="T0" fmla="*/ 89 w 89"/>
              <a:gd name="T1" fmla="*/ 45 h 88"/>
              <a:gd name="T2" fmla="*/ 87 w 89"/>
              <a:gd name="T3" fmla="*/ 56 h 88"/>
              <a:gd name="T4" fmla="*/ 83 w 89"/>
              <a:gd name="T5" fmla="*/ 69 h 88"/>
              <a:gd name="T6" fmla="*/ 74 w 89"/>
              <a:gd name="T7" fmla="*/ 79 h 88"/>
              <a:gd name="T8" fmla="*/ 64 w 89"/>
              <a:gd name="T9" fmla="*/ 84 h 88"/>
              <a:gd name="T10" fmla="*/ 52 w 89"/>
              <a:gd name="T11" fmla="*/ 88 h 88"/>
              <a:gd name="T12" fmla="*/ 39 w 89"/>
              <a:gd name="T13" fmla="*/ 88 h 88"/>
              <a:gd name="T14" fmla="*/ 27 w 89"/>
              <a:gd name="T15" fmla="*/ 84 h 88"/>
              <a:gd name="T16" fmla="*/ 15 w 89"/>
              <a:gd name="T17" fmla="*/ 79 h 88"/>
              <a:gd name="T18" fmla="*/ 8 w 89"/>
              <a:gd name="T19" fmla="*/ 69 h 88"/>
              <a:gd name="T20" fmla="*/ 2 w 89"/>
              <a:gd name="T21" fmla="*/ 56 h 88"/>
              <a:gd name="T22" fmla="*/ 0 w 89"/>
              <a:gd name="T23" fmla="*/ 45 h 88"/>
              <a:gd name="T24" fmla="*/ 2 w 89"/>
              <a:gd name="T25" fmla="*/ 32 h 88"/>
              <a:gd name="T26" fmla="*/ 8 w 89"/>
              <a:gd name="T27" fmla="*/ 20 h 88"/>
              <a:gd name="T28" fmla="*/ 15 w 89"/>
              <a:gd name="T29" fmla="*/ 11 h 88"/>
              <a:gd name="T30" fmla="*/ 27 w 89"/>
              <a:gd name="T31" fmla="*/ 3 h 88"/>
              <a:gd name="T32" fmla="*/ 39 w 89"/>
              <a:gd name="T33" fmla="*/ 0 h 88"/>
              <a:gd name="T34" fmla="*/ 52 w 89"/>
              <a:gd name="T35" fmla="*/ 0 h 88"/>
              <a:gd name="T36" fmla="*/ 64 w 89"/>
              <a:gd name="T37" fmla="*/ 3 h 88"/>
              <a:gd name="T38" fmla="*/ 74 w 89"/>
              <a:gd name="T39" fmla="*/ 11 h 88"/>
              <a:gd name="T40" fmla="*/ 83 w 89"/>
              <a:gd name="T41" fmla="*/ 20 h 88"/>
              <a:gd name="T42" fmla="*/ 87 w 89"/>
              <a:gd name="T43" fmla="*/ 32 h 88"/>
              <a:gd name="T44" fmla="*/ 89 w 89"/>
              <a:gd name="T45" fmla="*/ 45 h 88"/>
              <a:gd name="T46" fmla="*/ 89 w 89"/>
              <a:gd name="T47" fmla="*/ 4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5"/>
                </a:moveTo>
                <a:lnTo>
                  <a:pt x="87" y="56"/>
                </a:lnTo>
                <a:lnTo>
                  <a:pt x="83" y="69"/>
                </a:lnTo>
                <a:lnTo>
                  <a:pt x="74" y="79"/>
                </a:lnTo>
                <a:lnTo>
                  <a:pt x="64" y="84"/>
                </a:lnTo>
                <a:lnTo>
                  <a:pt x="52" y="88"/>
                </a:lnTo>
                <a:lnTo>
                  <a:pt x="39" y="88"/>
                </a:lnTo>
                <a:lnTo>
                  <a:pt x="27" y="84"/>
                </a:lnTo>
                <a:lnTo>
                  <a:pt x="15" y="79"/>
                </a:lnTo>
                <a:lnTo>
                  <a:pt x="8" y="69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8" y="20"/>
                </a:lnTo>
                <a:lnTo>
                  <a:pt x="15" y="11"/>
                </a:lnTo>
                <a:lnTo>
                  <a:pt x="27" y="3"/>
                </a:lnTo>
                <a:lnTo>
                  <a:pt x="39" y="0"/>
                </a:lnTo>
                <a:lnTo>
                  <a:pt x="52" y="0"/>
                </a:lnTo>
                <a:lnTo>
                  <a:pt x="64" y="3"/>
                </a:lnTo>
                <a:lnTo>
                  <a:pt x="74" y="11"/>
                </a:lnTo>
                <a:lnTo>
                  <a:pt x="83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11" name="Freeform 671"/>
          <p:cNvSpPr>
            <a:spLocks/>
          </p:cNvSpPr>
          <p:nvPr/>
        </p:nvSpPr>
        <p:spPr bwMode="auto">
          <a:xfrm>
            <a:off x="4514851" y="4514850"/>
            <a:ext cx="47625" cy="46038"/>
          </a:xfrm>
          <a:custGeom>
            <a:avLst/>
            <a:gdLst>
              <a:gd name="T0" fmla="*/ 89 w 89"/>
              <a:gd name="T1" fmla="*/ 43 h 89"/>
              <a:gd name="T2" fmla="*/ 87 w 89"/>
              <a:gd name="T3" fmla="*/ 57 h 89"/>
              <a:gd name="T4" fmla="*/ 81 w 89"/>
              <a:gd name="T5" fmla="*/ 68 h 89"/>
              <a:gd name="T6" fmla="*/ 73 w 89"/>
              <a:gd name="T7" fmla="*/ 79 h 89"/>
              <a:gd name="T8" fmla="*/ 64 w 89"/>
              <a:gd name="T9" fmla="*/ 85 h 89"/>
              <a:gd name="T10" fmla="*/ 50 w 89"/>
              <a:gd name="T11" fmla="*/ 89 h 89"/>
              <a:gd name="T12" fmla="*/ 38 w 89"/>
              <a:gd name="T13" fmla="*/ 89 h 89"/>
              <a:gd name="T14" fmla="*/ 25 w 89"/>
              <a:gd name="T15" fmla="*/ 85 h 89"/>
              <a:gd name="T16" fmla="*/ 15 w 89"/>
              <a:gd name="T17" fmla="*/ 79 h 89"/>
              <a:gd name="T18" fmla="*/ 7 w 89"/>
              <a:gd name="T19" fmla="*/ 68 h 89"/>
              <a:gd name="T20" fmla="*/ 2 w 89"/>
              <a:gd name="T21" fmla="*/ 57 h 89"/>
              <a:gd name="T22" fmla="*/ 0 w 89"/>
              <a:gd name="T23" fmla="*/ 43 h 89"/>
              <a:gd name="T24" fmla="*/ 2 w 89"/>
              <a:gd name="T25" fmla="*/ 32 h 89"/>
              <a:gd name="T26" fmla="*/ 7 w 89"/>
              <a:gd name="T27" fmla="*/ 19 h 89"/>
              <a:gd name="T28" fmla="*/ 15 w 89"/>
              <a:gd name="T29" fmla="*/ 9 h 89"/>
              <a:gd name="T30" fmla="*/ 25 w 89"/>
              <a:gd name="T31" fmla="*/ 4 h 89"/>
              <a:gd name="T32" fmla="*/ 38 w 89"/>
              <a:gd name="T33" fmla="*/ 0 h 89"/>
              <a:gd name="T34" fmla="*/ 50 w 89"/>
              <a:gd name="T35" fmla="*/ 0 h 89"/>
              <a:gd name="T36" fmla="*/ 64 w 89"/>
              <a:gd name="T37" fmla="*/ 4 h 89"/>
              <a:gd name="T38" fmla="*/ 73 w 89"/>
              <a:gd name="T39" fmla="*/ 9 h 89"/>
              <a:gd name="T40" fmla="*/ 81 w 89"/>
              <a:gd name="T41" fmla="*/ 19 h 89"/>
              <a:gd name="T42" fmla="*/ 87 w 89"/>
              <a:gd name="T43" fmla="*/ 32 h 89"/>
              <a:gd name="T44" fmla="*/ 89 w 89"/>
              <a:gd name="T45" fmla="*/ 43 h 89"/>
              <a:gd name="T46" fmla="*/ 89 w 89"/>
              <a:gd name="T47" fmla="*/ 43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3"/>
                </a:moveTo>
                <a:lnTo>
                  <a:pt x="87" y="57"/>
                </a:lnTo>
                <a:lnTo>
                  <a:pt x="81" y="68"/>
                </a:lnTo>
                <a:lnTo>
                  <a:pt x="73" y="79"/>
                </a:lnTo>
                <a:lnTo>
                  <a:pt x="64" y="85"/>
                </a:lnTo>
                <a:lnTo>
                  <a:pt x="50" y="89"/>
                </a:lnTo>
                <a:lnTo>
                  <a:pt x="38" y="89"/>
                </a:lnTo>
                <a:lnTo>
                  <a:pt x="25" y="85"/>
                </a:lnTo>
                <a:lnTo>
                  <a:pt x="15" y="79"/>
                </a:lnTo>
                <a:lnTo>
                  <a:pt x="7" y="68"/>
                </a:lnTo>
                <a:lnTo>
                  <a:pt x="2" y="57"/>
                </a:lnTo>
                <a:lnTo>
                  <a:pt x="0" y="43"/>
                </a:lnTo>
                <a:lnTo>
                  <a:pt x="2" y="32"/>
                </a:lnTo>
                <a:lnTo>
                  <a:pt x="7" y="19"/>
                </a:lnTo>
                <a:lnTo>
                  <a:pt x="15" y="9"/>
                </a:lnTo>
                <a:lnTo>
                  <a:pt x="25" y="4"/>
                </a:lnTo>
                <a:lnTo>
                  <a:pt x="38" y="0"/>
                </a:lnTo>
                <a:lnTo>
                  <a:pt x="50" y="0"/>
                </a:lnTo>
                <a:lnTo>
                  <a:pt x="64" y="4"/>
                </a:lnTo>
                <a:lnTo>
                  <a:pt x="73" y="9"/>
                </a:lnTo>
                <a:lnTo>
                  <a:pt x="81" y="19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12" name="Freeform 672"/>
          <p:cNvSpPr>
            <a:spLocks/>
          </p:cNvSpPr>
          <p:nvPr/>
        </p:nvSpPr>
        <p:spPr bwMode="auto">
          <a:xfrm>
            <a:off x="4265614" y="4627565"/>
            <a:ext cx="47625" cy="46036"/>
          </a:xfrm>
          <a:custGeom>
            <a:avLst/>
            <a:gdLst>
              <a:gd name="T0" fmla="*/ 89 w 89"/>
              <a:gd name="T1" fmla="*/ 46 h 91"/>
              <a:gd name="T2" fmla="*/ 87 w 89"/>
              <a:gd name="T3" fmla="*/ 59 h 91"/>
              <a:gd name="T4" fmla="*/ 81 w 89"/>
              <a:gd name="T5" fmla="*/ 70 h 91"/>
              <a:gd name="T6" fmla="*/ 73 w 89"/>
              <a:gd name="T7" fmla="*/ 80 h 91"/>
              <a:gd name="T8" fmla="*/ 62 w 89"/>
              <a:gd name="T9" fmla="*/ 87 h 91"/>
              <a:gd name="T10" fmla="*/ 50 w 89"/>
              <a:gd name="T11" fmla="*/ 91 h 91"/>
              <a:gd name="T12" fmla="*/ 37 w 89"/>
              <a:gd name="T13" fmla="*/ 91 h 91"/>
              <a:gd name="T14" fmla="*/ 25 w 89"/>
              <a:gd name="T15" fmla="*/ 87 h 91"/>
              <a:gd name="T16" fmla="*/ 15 w 89"/>
              <a:gd name="T17" fmla="*/ 80 h 91"/>
              <a:gd name="T18" fmla="*/ 6 w 89"/>
              <a:gd name="T19" fmla="*/ 70 h 91"/>
              <a:gd name="T20" fmla="*/ 2 w 89"/>
              <a:gd name="T21" fmla="*/ 59 h 91"/>
              <a:gd name="T22" fmla="*/ 0 w 89"/>
              <a:gd name="T23" fmla="*/ 46 h 91"/>
              <a:gd name="T24" fmla="*/ 2 w 89"/>
              <a:gd name="T25" fmla="*/ 32 h 91"/>
              <a:gd name="T26" fmla="*/ 6 w 89"/>
              <a:gd name="T27" fmla="*/ 21 h 91"/>
              <a:gd name="T28" fmla="*/ 15 w 89"/>
              <a:gd name="T29" fmla="*/ 12 h 91"/>
              <a:gd name="T30" fmla="*/ 25 w 89"/>
              <a:gd name="T31" fmla="*/ 4 h 91"/>
              <a:gd name="T32" fmla="*/ 37 w 89"/>
              <a:gd name="T33" fmla="*/ 0 h 91"/>
              <a:gd name="T34" fmla="*/ 50 w 89"/>
              <a:gd name="T35" fmla="*/ 0 h 91"/>
              <a:gd name="T36" fmla="*/ 62 w 89"/>
              <a:gd name="T37" fmla="*/ 4 h 91"/>
              <a:gd name="T38" fmla="*/ 73 w 89"/>
              <a:gd name="T39" fmla="*/ 12 h 91"/>
              <a:gd name="T40" fmla="*/ 81 w 89"/>
              <a:gd name="T41" fmla="*/ 21 h 91"/>
              <a:gd name="T42" fmla="*/ 87 w 89"/>
              <a:gd name="T43" fmla="*/ 32 h 91"/>
              <a:gd name="T44" fmla="*/ 89 w 89"/>
              <a:gd name="T45" fmla="*/ 46 h 91"/>
              <a:gd name="T46" fmla="*/ 89 w 89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1">
                <a:moveTo>
                  <a:pt x="89" y="46"/>
                </a:moveTo>
                <a:lnTo>
                  <a:pt x="87" y="59"/>
                </a:lnTo>
                <a:lnTo>
                  <a:pt x="81" y="70"/>
                </a:lnTo>
                <a:lnTo>
                  <a:pt x="73" y="80"/>
                </a:lnTo>
                <a:lnTo>
                  <a:pt x="62" y="87"/>
                </a:lnTo>
                <a:lnTo>
                  <a:pt x="50" y="91"/>
                </a:lnTo>
                <a:lnTo>
                  <a:pt x="37" y="91"/>
                </a:lnTo>
                <a:lnTo>
                  <a:pt x="25" y="87"/>
                </a:lnTo>
                <a:lnTo>
                  <a:pt x="15" y="80"/>
                </a:lnTo>
                <a:lnTo>
                  <a:pt x="6" y="70"/>
                </a:lnTo>
                <a:lnTo>
                  <a:pt x="2" y="59"/>
                </a:lnTo>
                <a:lnTo>
                  <a:pt x="0" y="46"/>
                </a:lnTo>
                <a:lnTo>
                  <a:pt x="2" y="32"/>
                </a:lnTo>
                <a:lnTo>
                  <a:pt x="6" y="21"/>
                </a:lnTo>
                <a:lnTo>
                  <a:pt x="15" y="12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3" y="12"/>
                </a:lnTo>
                <a:lnTo>
                  <a:pt x="81" y="21"/>
                </a:lnTo>
                <a:lnTo>
                  <a:pt x="87" y="32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13" name="Freeform 673"/>
          <p:cNvSpPr>
            <a:spLocks/>
          </p:cNvSpPr>
          <p:nvPr/>
        </p:nvSpPr>
        <p:spPr bwMode="auto">
          <a:xfrm>
            <a:off x="3952875" y="4595815"/>
            <a:ext cx="46038" cy="47624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1 w 89"/>
              <a:gd name="T5" fmla="*/ 68 h 88"/>
              <a:gd name="T6" fmla="*/ 74 w 89"/>
              <a:gd name="T7" fmla="*/ 77 h 88"/>
              <a:gd name="T8" fmla="*/ 62 w 89"/>
              <a:gd name="T9" fmla="*/ 85 h 88"/>
              <a:gd name="T10" fmla="*/ 50 w 89"/>
              <a:gd name="T11" fmla="*/ 88 h 88"/>
              <a:gd name="T12" fmla="*/ 37 w 89"/>
              <a:gd name="T13" fmla="*/ 88 h 88"/>
              <a:gd name="T14" fmla="*/ 25 w 89"/>
              <a:gd name="T15" fmla="*/ 85 h 88"/>
              <a:gd name="T16" fmla="*/ 15 w 89"/>
              <a:gd name="T17" fmla="*/ 77 h 88"/>
              <a:gd name="T18" fmla="*/ 6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0 h 88"/>
              <a:gd name="T26" fmla="*/ 6 w 89"/>
              <a:gd name="T27" fmla="*/ 19 h 88"/>
              <a:gd name="T28" fmla="*/ 15 w 89"/>
              <a:gd name="T29" fmla="*/ 9 h 88"/>
              <a:gd name="T30" fmla="*/ 25 w 89"/>
              <a:gd name="T31" fmla="*/ 2 h 88"/>
              <a:gd name="T32" fmla="*/ 37 w 89"/>
              <a:gd name="T33" fmla="*/ 0 h 88"/>
              <a:gd name="T34" fmla="*/ 50 w 89"/>
              <a:gd name="T35" fmla="*/ 0 h 88"/>
              <a:gd name="T36" fmla="*/ 62 w 89"/>
              <a:gd name="T37" fmla="*/ 2 h 88"/>
              <a:gd name="T38" fmla="*/ 74 w 89"/>
              <a:gd name="T39" fmla="*/ 9 h 88"/>
              <a:gd name="T40" fmla="*/ 81 w 89"/>
              <a:gd name="T41" fmla="*/ 19 h 88"/>
              <a:gd name="T42" fmla="*/ 87 w 89"/>
              <a:gd name="T43" fmla="*/ 30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1" y="68"/>
                </a:lnTo>
                <a:lnTo>
                  <a:pt x="74" y="77"/>
                </a:lnTo>
                <a:lnTo>
                  <a:pt x="62" y="85"/>
                </a:lnTo>
                <a:lnTo>
                  <a:pt x="50" y="88"/>
                </a:lnTo>
                <a:lnTo>
                  <a:pt x="37" y="88"/>
                </a:lnTo>
                <a:lnTo>
                  <a:pt x="25" y="85"/>
                </a:lnTo>
                <a:lnTo>
                  <a:pt x="15" y="77"/>
                </a:lnTo>
                <a:lnTo>
                  <a:pt x="6" y="68"/>
                </a:lnTo>
                <a:lnTo>
                  <a:pt x="2" y="56"/>
                </a:lnTo>
                <a:lnTo>
                  <a:pt x="0" y="43"/>
                </a:lnTo>
                <a:lnTo>
                  <a:pt x="2" y="30"/>
                </a:lnTo>
                <a:lnTo>
                  <a:pt x="6" y="19"/>
                </a:lnTo>
                <a:lnTo>
                  <a:pt x="15" y="9"/>
                </a:lnTo>
                <a:lnTo>
                  <a:pt x="25" y="2"/>
                </a:lnTo>
                <a:lnTo>
                  <a:pt x="37" y="0"/>
                </a:lnTo>
                <a:lnTo>
                  <a:pt x="50" y="0"/>
                </a:lnTo>
                <a:lnTo>
                  <a:pt x="62" y="2"/>
                </a:lnTo>
                <a:lnTo>
                  <a:pt x="74" y="9"/>
                </a:lnTo>
                <a:lnTo>
                  <a:pt x="81" y="19"/>
                </a:lnTo>
                <a:lnTo>
                  <a:pt x="87" y="30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14" name="Freeform 674"/>
          <p:cNvSpPr>
            <a:spLocks/>
          </p:cNvSpPr>
          <p:nvPr/>
        </p:nvSpPr>
        <p:spPr bwMode="auto">
          <a:xfrm>
            <a:off x="3775075" y="4660901"/>
            <a:ext cx="46038" cy="49213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69 h 90"/>
              <a:gd name="T6" fmla="*/ 73 w 89"/>
              <a:gd name="T7" fmla="*/ 79 h 90"/>
              <a:gd name="T8" fmla="*/ 64 w 89"/>
              <a:gd name="T9" fmla="*/ 86 h 90"/>
              <a:gd name="T10" fmla="*/ 50 w 89"/>
              <a:gd name="T11" fmla="*/ 90 h 90"/>
              <a:gd name="T12" fmla="*/ 38 w 89"/>
              <a:gd name="T13" fmla="*/ 90 h 90"/>
              <a:gd name="T14" fmla="*/ 27 w 89"/>
              <a:gd name="T15" fmla="*/ 86 h 90"/>
              <a:gd name="T16" fmla="*/ 15 w 89"/>
              <a:gd name="T17" fmla="*/ 79 h 90"/>
              <a:gd name="T18" fmla="*/ 7 w 89"/>
              <a:gd name="T19" fmla="*/ 69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7 w 89"/>
              <a:gd name="T27" fmla="*/ 20 h 90"/>
              <a:gd name="T28" fmla="*/ 15 w 89"/>
              <a:gd name="T29" fmla="*/ 11 h 90"/>
              <a:gd name="T30" fmla="*/ 27 w 89"/>
              <a:gd name="T31" fmla="*/ 3 h 90"/>
              <a:gd name="T32" fmla="*/ 38 w 89"/>
              <a:gd name="T33" fmla="*/ 0 h 90"/>
              <a:gd name="T34" fmla="*/ 50 w 89"/>
              <a:gd name="T35" fmla="*/ 0 h 90"/>
              <a:gd name="T36" fmla="*/ 64 w 89"/>
              <a:gd name="T37" fmla="*/ 3 h 90"/>
              <a:gd name="T38" fmla="*/ 73 w 89"/>
              <a:gd name="T39" fmla="*/ 11 h 90"/>
              <a:gd name="T40" fmla="*/ 81 w 89"/>
              <a:gd name="T41" fmla="*/ 20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69"/>
                </a:lnTo>
                <a:lnTo>
                  <a:pt x="73" y="79"/>
                </a:lnTo>
                <a:lnTo>
                  <a:pt x="64" y="86"/>
                </a:lnTo>
                <a:lnTo>
                  <a:pt x="50" y="90"/>
                </a:lnTo>
                <a:lnTo>
                  <a:pt x="38" y="90"/>
                </a:lnTo>
                <a:lnTo>
                  <a:pt x="27" y="86"/>
                </a:lnTo>
                <a:lnTo>
                  <a:pt x="15" y="79"/>
                </a:lnTo>
                <a:lnTo>
                  <a:pt x="7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7" y="20"/>
                </a:lnTo>
                <a:lnTo>
                  <a:pt x="15" y="11"/>
                </a:lnTo>
                <a:lnTo>
                  <a:pt x="27" y="3"/>
                </a:lnTo>
                <a:lnTo>
                  <a:pt x="38" y="0"/>
                </a:lnTo>
                <a:lnTo>
                  <a:pt x="50" y="0"/>
                </a:lnTo>
                <a:lnTo>
                  <a:pt x="64" y="3"/>
                </a:lnTo>
                <a:lnTo>
                  <a:pt x="73" y="11"/>
                </a:lnTo>
                <a:lnTo>
                  <a:pt x="81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15" name="Freeform 675"/>
          <p:cNvSpPr>
            <a:spLocks/>
          </p:cNvSpPr>
          <p:nvPr/>
        </p:nvSpPr>
        <p:spPr bwMode="auto">
          <a:xfrm>
            <a:off x="3548064" y="4530727"/>
            <a:ext cx="47625" cy="47624"/>
          </a:xfrm>
          <a:custGeom>
            <a:avLst/>
            <a:gdLst>
              <a:gd name="T0" fmla="*/ 90 w 90"/>
              <a:gd name="T1" fmla="*/ 44 h 89"/>
              <a:gd name="T2" fmla="*/ 88 w 90"/>
              <a:gd name="T3" fmla="*/ 57 h 89"/>
              <a:gd name="T4" fmla="*/ 82 w 90"/>
              <a:gd name="T5" fmla="*/ 68 h 89"/>
              <a:gd name="T6" fmla="*/ 74 w 90"/>
              <a:gd name="T7" fmla="*/ 77 h 89"/>
              <a:gd name="T8" fmla="*/ 62 w 90"/>
              <a:gd name="T9" fmla="*/ 85 h 89"/>
              <a:gd name="T10" fmla="*/ 51 w 90"/>
              <a:gd name="T11" fmla="*/ 89 h 89"/>
              <a:gd name="T12" fmla="*/ 37 w 90"/>
              <a:gd name="T13" fmla="*/ 89 h 89"/>
              <a:gd name="T14" fmla="*/ 26 w 90"/>
              <a:gd name="T15" fmla="*/ 85 h 89"/>
              <a:gd name="T16" fmla="*/ 16 w 90"/>
              <a:gd name="T17" fmla="*/ 77 h 89"/>
              <a:gd name="T18" fmla="*/ 6 w 90"/>
              <a:gd name="T19" fmla="*/ 68 h 89"/>
              <a:gd name="T20" fmla="*/ 2 w 90"/>
              <a:gd name="T21" fmla="*/ 57 h 89"/>
              <a:gd name="T22" fmla="*/ 0 w 90"/>
              <a:gd name="T23" fmla="*/ 44 h 89"/>
              <a:gd name="T24" fmla="*/ 2 w 90"/>
              <a:gd name="T25" fmla="*/ 32 h 89"/>
              <a:gd name="T26" fmla="*/ 6 w 90"/>
              <a:gd name="T27" fmla="*/ 19 h 89"/>
              <a:gd name="T28" fmla="*/ 16 w 90"/>
              <a:gd name="T29" fmla="*/ 10 h 89"/>
              <a:gd name="T30" fmla="*/ 26 w 90"/>
              <a:gd name="T31" fmla="*/ 4 h 89"/>
              <a:gd name="T32" fmla="*/ 37 w 90"/>
              <a:gd name="T33" fmla="*/ 0 h 89"/>
              <a:gd name="T34" fmla="*/ 51 w 90"/>
              <a:gd name="T35" fmla="*/ 0 h 89"/>
              <a:gd name="T36" fmla="*/ 62 w 90"/>
              <a:gd name="T37" fmla="*/ 4 h 89"/>
              <a:gd name="T38" fmla="*/ 74 w 90"/>
              <a:gd name="T39" fmla="*/ 10 h 89"/>
              <a:gd name="T40" fmla="*/ 82 w 90"/>
              <a:gd name="T41" fmla="*/ 19 h 89"/>
              <a:gd name="T42" fmla="*/ 88 w 90"/>
              <a:gd name="T43" fmla="*/ 32 h 89"/>
              <a:gd name="T44" fmla="*/ 90 w 90"/>
              <a:gd name="T45" fmla="*/ 44 h 89"/>
              <a:gd name="T46" fmla="*/ 90 w 90"/>
              <a:gd name="T47" fmla="*/ 44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89">
                <a:moveTo>
                  <a:pt x="90" y="44"/>
                </a:moveTo>
                <a:lnTo>
                  <a:pt x="88" y="57"/>
                </a:lnTo>
                <a:lnTo>
                  <a:pt x="82" y="68"/>
                </a:lnTo>
                <a:lnTo>
                  <a:pt x="74" y="77"/>
                </a:lnTo>
                <a:lnTo>
                  <a:pt x="62" y="85"/>
                </a:lnTo>
                <a:lnTo>
                  <a:pt x="51" y="89"/>
                </a:lnTo>
                <a:lnTo>
                  <a:pt x="37" y="89"/>
                </a:lnTo>
                <a:lnTo>
                  <a:pt x="26" y="85"/>
                </a:lnTo>
                <a:lnTo>
                  <a:pt x="16" y="77"/>
                </a:lnTo>
                <a:lnTo>
                  <a:pt x="6" y="68"/>
                </a:lnTo>
                <a:lnTo>
                  <a:pt x="2" y="57"/>
                </a:lnTo>
                <a:lnTo>
                  <a:pt x="0" y="44"/>
                </a:lnTo>
                <a:lnTo>
                  <a:pt x="2" y="32"/>
                </a:lnTo>
                <a:lnTo>
                  <a:pt x="6" y="19"/>
                </a:lnTo>
                <a:lnTo>
                  <a:pt x="16" y="10"/>
                </a:lnTo>
                <a:lnTo>
                  <a:pt x="26" y="4"/>
                </a:lnTo>
                <a:lnTo>
                  <a:pt x="37" y="0"/>
                </a:lnTo>
                <a:lnTo>
                  <a:pt x="51" y="0"/>
                </a:lnTo>
                <a:lnTo>
                  <a:pt x="62" y="4"/>
                </a:lnTo>
                <a:lnTo>
                  <a:pt x="74" y="10"/>
                </a:lnTo>
                <a:lnTo>
                  <a:pt x="82" y="19"/>
                </a:lnTo>
                <a:lnTo>
                  <a:pt x="88" y="32"/>
                </a:lnTo>
                <a:lnTo>
                  <a:pt x="90" y="44"/>
                </a:lnTo>
                <a:lnTo>
                  <a:pt x="90" y="44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16" name="Freeform 676"/>
          <p:cNvSpPr>
            <a:spLocks/>
          </p:cNvSpPr>
          <p:nvPr/>
        </p:nvSpPr>
        <p:spPr bwMode="auto">
          <a:xfrm>
            <a:off x="3346451" y="4808539"/>
            <a:ext cx="49213" cy="47624"/>
          </a:xfrm>
          <a:custGeom>
            <a:avLst/>
            <a:gdLst>
              <a:gd name="T0" fmla="*/ 89 w 89"/>
              <a:gd name="T1" fmla="*/ 45 h 91"/>
              <a:gd name="T2" fmla="*/ 87 w 89"/>
              <a:gd name="T3" fmla="*/ 59 h 91"/>
              <a:gd name="T4" fmla="*/ 83 w 89"/>
              <a:gd name="T5" fmla="*/ 70 h 91"/>
              <a:gd name="T6" fmla="*/ 73 w 89"/>
              <a:gd name="T7" fmla="*/ 79 h 91"/>
              <a:gd name="T8" fmla="*/ 64 w 89"/>
              <a:gd name="T9" fmla="*/ 87 h 91"/>
              <a:gd name="T10" fmla="*/ 50 w 89"/>
              <a:gd name="T11" fmla="*/ 91 h 91"/>
              <a:gd name="T12" fmla="*/ 38 w 89"/>
              <a:gd name="T13" fmla="*/ 91 h 91"/>
              <a:gd name="T14" fmla="*/ 27 w 89"/>
              <a:gd name="T15" fmla="*/ 87 h 91"/>
              <a:gd name="T16" fmla="*/ 15 w 89"/>
              <a:gd name="T17" fmla="*/ 79 h 91"/>
              <a:gd name="T18" fmla="*/ 7 w 89"/>
              <a:gd name="T19" fmla="*/ 70 h 91"/>
              <a:gd name="T20" fmla="*/ 2 w 89"/>
              <a:gd name="T21" fmla="*/ 59 h 91"/>
              <a:gd name="T22" fmla="*/ 0 w 89"/>
              <a:gd name="T23" fmla="*/ 45 h 91"/>
              <a:gd name="T24" fmla="*/ 2 w 89"/>
              <a:gd name="T25" fmla="*/ 32 h 91"/>
              <a:gd name="T26" fmla="*/ 7 w 89"/>
              <a:gd name="T27" fmla="*/ 21 h 91"/>
              <a:gd name="T28" fmla="*/ 15 w 89"/>
              <a:gd name="T29" fmla="*/ 11 h 91"/>
              <a:gd name="T30" fmla="*/ 27 w 89"/>
              <a:gd name="T31" fmla="*/ 4 h 91"/>
              <a:gd name="T32" fmla="*/ 38 w 89"/>
              <a:gd name="T33" fmla="*/ 0 h 91"/>
              <a:gd name="T34" fmla="*/ 50 w 89"/>
              <a:gd name="T35" fmla="*/ 0 h 91"/>
              <a:gd name="T36" fmla="*/ 64 w 89"/>
              <a:gd name="T37" fmla="*/ 4 h 91"/>
              <a:gd name="T38" fmla="*/ 73 w 89"/>
              <a:gd name="T39" fmla="*/ 11 h 91"/>
              <a:gd name="T40" fmla="*/ 83 w 89"/>
              <a:gd name="T41" fmla="*/ 21 h 91"/>
              <a:gd name="T42" fmla="*/ 87 w 89"/>
              <a:gd name="T43" fmla="*/ 32 h 91"/>
              <a:gd name="T44" fmla="*/ 89 w 89"/>
              <a:gd name="T45" fmla="*/ 45 h 91"/>
              <a:gd name="T46" fmla="*/ 89 w 89"/>
              <a:gd name="T47" fmla="*/ 45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1">
                <a:moveTo>
                  <a:pt x="89" y="45"/>
                </a:moveTo>
                <a:lnTo>
                  <a:pt x="87" y="59"/>
                </a:lnTo>
                <a:lnTo>
                  <a:pt x="83" y="70"/>
                </a:lnTo>
                <a:lnTo>
                  <a:pt x="73" y="79"/>
                </a:lnTo>
                <a:lnTo>
                  <a:pt x="64" y="87"/>
                </a:lnTo>
                <a:lnTo>
                  <a:pt x="50" y="91"/>
                </a:lnTo>
                <a:lnTo>
                  <a:pt x="38" y="91"/>
                </a:lnTo>
                <a:lnTo>
                  <a:pt x="27" y="87"/>
                </a:lnTo>
                <a:lnTo>
                  <a:pt x="15" y="79"/>
                </a:lnTo>
                <a:lnTo>
                  <a:pt x="7" y="70"/>
                </a:lnTo>
                <a:lnTo>
                  <a:pt x="2" y="59"/>
                </a:lnTo>
                <a:lnTo>
                  <a:pt x="0" y="45"/>
                </a:lnTo>
                <a:lnTo>
                  <a:pt x="2" y="32"/>
                </a:lnTo>
                <a:lnTo>
                  <a:pt x="7" y="21"/>
                </a:lnTo>
                <a:lnTo>
                  <a:pt x="15" y="11"/>
                </a:lnTo>
                <a:lnTo>
                  <a:pt x="27" y="4"/>
                </a:lnTo>
                <a:lnTo>
                  <a:pt x="38" y="0"/>
                </a:lnTo>
                <a:lnTo>
                  <a:pt x="50" y="0"/>
                </a:lnTo>
                <a:lnTo>
                  <a:pt x="64" y="4"/>
                </a:lnTo>
                <a:lnTo>
                  <a:pt x="73" y="11"/>
                </a:lnTo>
                <a:lnTo>
                  <a:pt x="83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17" name="Freeform 677"/>
          <p:cNvSpPr>
            <a:spLocks/>
          </p:cNvSpPr>
          <p:nvPr/>
        </p:nvSpPr>
        <p:spPr bwMode="auto">
          <a:xfrm>
            <a:off x="3517900" y="4725990"/>
            <a:ext cx="44450" cy="47624"/>
          </a:xfrm>
          <a:custGeom>
            <a:avLst/>
            <a:gdLst>
              <a:gd name="T0" fmla="*/ 90 w 90"/>
              <a:gd name="T1" fmla="*/ 46 h 91"/>
              <a:gd name="T2" fmla="*/ 88 w 90"/>
              <a:gd name="T3" fmla="*/ 59 h 91"/>
              <a:gd name="T4" fmla="*/ 82 w 90"/>
              <a:gd name="T5" fmla="*/ 70 h 91"/>
              <a:gd name="T6" fmla="*/ 74 w 90"/>
              <a:gd name="T7" fmla="*/ 80 h 91"/>
              <a:gd name="T8" fmla="*/ 62 w 90"/>
              <a:gd name="T9" fmla="*/ 87 h 91"/>
              <a:gd name="T10" fmla="*/ 51 w 90"/>
              <a:gd name="T11" fmla="*/ 91 h 91"/>
              <a:gd name="T12" fmla="*/ 39 w 90"/>
              <a:gd name="T13" fmla="*/ 91 h 91"/>
              <a:gd name="T14" fmla="*/ 26 w 90"/>
              <a:gd name="T15" fmla="*/ 87 h 91"/>
              <a:gd name="T16" fmla="*/ 16 w 90"/>
              <a:gd name="T17" fmla="*/ 80 h 91"/>
              <a:gd name="T18" fmla="*/ 6 w 90"/>
              <a:gd name="T19" fmla="*/ 70 h 91"/>
              <a:gd name="T20" fmla="*/ 2 w 90"/>
              <a:gd name="T21" fmla="*/ 59 h 91"/>
              <a:gd name="T22" fmla="*/ 0 w 90"/>
              <a:gd name="T23" fmla="*/ 46 h 91"/>
              <a:gd name="T24" fmla="*/ 2 w 90"/>
              <a:gd name="T25" fmla="*/ 32 h 91"/>
              <a:gd name="T26" fmla="*/ 6 w 90"/>
              <a:gd name="T27" fmla="*/ 21 h 91"/>
              <a:gd name="T28" fmla="*/ 16 w 90"/>
              <a:gd name="T29" fmla="*/ 12 h 91"/>
              <a:gd name="T30" fmla="*/ 26 w 90"/>
              <a:gd name="T31" fmla="*/ 4 h 91"/>
              <a:gd name="T32" fmla="*/ 37 w 90"/>
              <a:gd name="T33" fmla="*/ 0 h 91"/>
              <a:gd name="T34" fmla="*/ 51 w 90"/>
              <a:gd name="T35" fmla="*/ 0 h 91"/>
              <a:gd name="T36" fmla="*/ 62 w 90"/>
              <a:gd name="T37" fmla="*/ 4 h 91"/>
              <a:gd name="T38" fmla="*/ 74 w 90"/>
              <a:gd name="T39" fmla="*/ 12 h 91"/>
              <a:gd name="T40" fmla="*/ 82 w 90"/>
              <a:gd name="T41" fmla="*/ 21 h 91"/>
              <a:gd name="T42" fmla="*/ 88 w 90"/>
              <a:gd name="T43" fmla="*/ 32 h 91"/>
              <a:gd name="T44" fmla="*/ 90 w 90"/>
              <a:gd name="T45" fmla="*/ 46 h 91"/>
              <a:gd name="T46" fmla="*/ 90 w 90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91">
                <a:moveTo>
                  <a:pt x="90" y="46"/>
                </a:moveTo>
                <a:lnTo>
                  <a:pt x="88" y="59"/>
                </a:lnTo>
                <a:lnTo>
                  <a:pt x="82" y="70"/>
                </a:lnTo>
                <a:lnTo>
                  <a:pt x="74" y="80"/>
                </a:lnTo>
                <a:lnTo>
                  <a:pt x="62" y="87"/>
                </a:lnTo>
                <a:lnTo>
                  <a:pt x="51" y="91"/>
                </a:lnTo>
                <a:lnTo>
                  <a:pt x="39" y="91"/>
                </a:lnTo>
                <a:lnTo>
                  <a:pt x="26" y="87"/>
                </a:lnTo>
                <a:lnTo>
                  <a:pt x="16" y="80"/>
                </a:lnTo>
                <a:lnTo>
                  <a:pt x="6" y="70"/>
                </a:lnTo>
                <a:lnTo>
                  <a:pt x="2" y="59"/>
                </a:lnTo>
                <a:lnTo>
                  <a:pt x="0" y="46"/>
                </a:lnTo>
                <a:lnTo>
                  <a:pt x="2" y="32"/>
                </a:lnTo>
                <a:lnTo>
                  <a:pt x="6" y="21"/>
                </a:lnTo>
                <a:lnTo>
                  <a:pt x="16" y="12"/>
                </a:lnTo>
                <a:lnTo>
                  <a:pt x="26" y="4"/>
                </a:lnTo>
                <a:lnTo>
                  <a:pt x="37" y="0"/>
                </a:lnTo>
                <a:lnTo>
                  <a:pt x="51" y="0"/>
                </a:lnTo>
                <a:lnTo>
                  <a:pt x="62" y="4"/>
                </a:lnTo>
                <a:lnTo>
                  <a:pt x="74" y="12"/>
                </a:lnTo>
                <a:lnTo>
                  <a:pt x="82" y="21"/>
                </a:lnTo>
                <a:lnTo>
                  <a:pt x="88" y="32"/>
                </a:lnTo>
                <a:lnTo>
                  <a:pt x="90" y="46"/>
                </a:lnTo>
                <a:lnTo>
                  <a:pt x="90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18" name="Freeform 678"/>
          <p:cNvSpPr>
            <a:spLocks/>
          </p:cNvSpPr>
          <p:nvPr/>
        </p:nvSpPr>
        <p:spPr bwMode="auto">
          <a:xfrm>
            <a:off x="3846513" y="4791075"/>
            <a:ext cx="49212" cy="50801"/>
          </a:xfrm>
          <a:custGeom>
            <a:avLst/>
            <a:gdLst>
              <a:gd name="T0" fmla="*/ 89 w 89"/>
              <a:gd name="T1" fmla="*/ 45 h 90"/>
              <a:gd name="T2" fmla="*/ 88 w 89"/>
              <a:gd name="T3" fmla="*/ 58 h 90"/>
              <a:gd name="T4" fmla="*/ 82 w 89"/>
              <a:gd name="T5" fmla="*/ 70 h 90"/>
              <a:gd name="T6" fmla="*/ 74 w 89"/>
              <a:gd name="T7" fmla="*/ 79 h 90"/>
              <a:gd name="T8" fmla="*/ 62 w 89"/>
              <a:gd name="T9" fmla="*/ 87 h 90"/>
              <a:gd name="T10" fmla="*/ 51 w 89"/>
              <a:gd name="T11" fmla="*/ 90 h 90"/>
              <a:gd name="T12" fmla="*/ 39 w 89"/>
              <a:gd name="T13" fmla="*/ 90 h 90"/>
              <a:gd name="T14" fmla="*/ 25 w 89"/>
              <a:gd name="T15" fmla="*/ 87 h 90"/>
              <a:gd name="T16" fmla="*/ 16 w 89"/>
              <a:gd name="T17" fmla="*/ 79 h 90"/>
              <a:gd name="T18" fmla="*/ 8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8 w 89"/>
              <a:gd name="T27" fmla="*/ 21 h 90"/>
              <a:gd name="T28" fmla="*/ 16 w 89"/>
              <a:gd name="T29" fmla="*/ 11 h 90"/>
              <a:gd name="T30" fmla="*/ 25 w 89"/>
              <a:gd name="T31" fmla="*/ 4 h 90"/>
              <a:gd name="T32" fmla="*/ 39 w 89"/>
              <a:gd name="T33" fmla="*/ 0 h 90"/>
              <a:gd name="T34" fmla="*/ 51 w 89"/>
              <a:gd name="T35" fmla="*/ 0 h 90"/>
              <a:gd name="T36" fmla="*/ 62 w 89"/>
              <a:gd name="T37" fmla="*/ 4 h 90"/>
              <a:gd name="T38" fmla="*/ 74 w 89"/>
              <a:gd name="T39" fmla="*/ 11 h 90"/>
              <a:gd name="T40" fmla="*/ 82 w 89"/>
              <a:gd name="T41" fmla="*/ 21 h 90"/>
              <a:gd name="T42" fmla="*/ 88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8" y="58"/>
                </a:lnTo>
                <a:lnTo>
                  <a:pt x="82" y="70"/>
                </a:lnTo>
                <a:lnTo>
                  <a:pt x="74" y="79"/>
                </a:lnTo>
                <a:lnTo>
                  <a:pt x="62" y="87"/>
                </a:lnTo>
                <a:lnTo>
                  <a:pt x="51" y="90"/>
                </a:lnTo>
                <a:lnTo>
                  <a:pt x="39" y="90"/>
                </a:lnTo>
                <a:lnTo>
                  <a:pt x="25" y="87"/>
                </a:lnTo>
                <a:lnTo>
                  <a:pt x="16" y="79"/>
                </a:lnTo>
                <a:lnTo>
                  <a:pt x="8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6" y="11"/>
                </a:lnTo>
                <a:lnTo>
                  <a:pt x="25" y="4"/>
                </a:lnTo>
                <a:lnTo>
                  <a:pt x="39" y="0"/>
                </a:lnTo>
                <a:lnTo>
                  <a:pt x="51" y="0"/>
                </a:lnTo>
                <a:lnTo>
                  <a:pt x="62" y="4"/>
                </a:lnTo>
                <a:lnTo>
                  <a:pt x="74" y="11"/>
                </a:lnTo>
                <a:lnTo>
                  <a:pt x="82" y="21"/>
                </a:lnTo>
                <a:lnTo>
                  <a:pt x="88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19" name="Freeform 679"/>
          <p:cNvSpPr>
            <a:spLocks/>
          </p:cNvSpPr>
          <p:nvPr/>
        </p:nvSpPr>
        <p:spPr bwMode="auto">
          <a:xfrm>
            <a:off x="4065589" y="4749800"/>
            <a:ext cx="46037" cy="50801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3 w 89"/>
              <a:gd name="T5" fmla="*/ 69 h 90"/>
              <a:gd name="T6" fmla="*/ 74 w 89"/>
              <a:gd name="T7" fmla="*/ 79 h 90"/>
              <a:gd name="T8" fmla="*/ 64 w 89"/>
              <a:gd name="T9" fmla="*/ 86 h 90"/>
              <a:gd name="T10" fmla="*/ 52 w 89"/>
              <a:gd name="T11" fmla="*/ 90 h 90"/>
              <a:gd name="T12" fmla="*/ 39 w 89"/>
              <a:gd name="T13" fmla="*/ 90 h 90"/>
              <a:gd name="T14" fmla="*/ 27 w 89"/>
              <a:gd name="T15" fmla="*/ 86 h 90"/>
              <a:gd name="T16" fmla="*/ 16 w 89"/>
              <a:gd name="T17" fmla="*/ 79 h 90"/>
              <a:gd name="T18" fmla="*/ 8 w 89"/>
              <a:gd name="T19" fmla="*/ 69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8 w 89"/>
              <a:gd name="T27" fmla="*/ 20 h 90"/>
              <a:gd name="T28" fmla="*/ 16 w 89"/>
              <a:gd name="T29" fmla="*/ 11 h 90"/>
              <a:gd name="T30" fmla="*/ 27 w 89"/>
              <a:gd name="T31" fmla="*/ 3 h 90"/>
              <a:gd name="T32" fmla="*/ 39 w 89"/>
              <a:gd name="T33" fmla="*/ 0 h 90"/>
              <a:gd name="T34" fmla="*/ 52 w 89"/>
              <a:gd name="T35" fmla="*/ 0 h 90"/>
              <a:gd name="T36" fmla="*/ 64 w 89"/>
              <a:gd name="T37" fmla="*/ 3 h 90"/>
              <a:gd name="T38" fmla="*/ 74 w 89"/>
              <a:gd name="T39" fmla="*/ 11 h 90"/>
              <a:gd name="T40" fmla="*/ 83 w 89"/>
              <a:gd name="T41" fmla="*/ 20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3" y="69"/>
                </a:lnTo>
                <a:lnTo>
                  <a:pt x="74" y="79"/>
                </a:lnTo>
                <a:lnTo>
                  <a:pt x="64" y="86"/>
                </a:lnTo>
                <a:lnTo>
                  <a:pt x="52" y="90"/>
                </a:lnTo>
                <a:lnTo>
                  <a:pt x="39" y="90"/>
                </a:lnTo>
                <a:lnTo>
                  <a:pt x="27" y="86"/>
                </a:lnTo>
                <a:lnTo>
                  <a:pt x="16" y="79"/>
                </a:lnTo>
                <a:lnTo>
                  <a:pt x="8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0"/>
                </a:lnTo>
                <a:lnTo>
                  <a:pt x="16" y="11"/>
                </a:lnTo>
                <a:lnTo>
                  <a:pt x="27" y="3"/>
                </a:lnTo>
                <a:lnTo>
                  <a:pt x="39" y="0"/>
                </a:lnTo>
                <a:lnTo>
                  <a:pt x="52" y="0"/>
                </a:lnTo>
                <a:lnTo>
                  <a:pt x="64" y="3"/>
                </a:lnTo>
                <a:lnTo>
                  <a:pt x="74" y="11"/>
                </a:lnTo>
                <a:lnTo>
                  <a:pt x="83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20" name="Freeform 680"/>
          <p:cNvSpPr>
            <a:spLocks/>
          </p:cNvSpPr>
          <p:nvPr/>
        </p:nvSpPr>
        <p:spPr bwMode="auto">
          <a:xfrm>
            <a:off x="4314826" y="4743453"/>
            <a:ext cx="47625" cy="47624"/>
          </a:xfrm>
          <a:custGeom>
            <a:avLst/>
            <a:gdLst>
              <a:gd name="T0" fmla="*/ 89 w 89"/>
              <a:gd name="T1" fmla="*/ 46 h 91"/>
              <a:gd name="T2" fmla="*/ 87 w 89"/>
              <a:gd name="T3" fmla="*/ 59 h 91"/>
              <a:gd name="T4" fmla="*/ 81 w 89"/>
              <a:gd name="T5" fmla="*/ 70 h 91"/>
              <a:gd name="T6" fmla="*/ 74 w 89"/>
              <a:gd name="T7" fmla="*/ 80 h 91"/>
              <a:gd name="T8" fmla="*/ 62 w 89"/>
              <a:gd name="T9" fmla="*/ 87 h 91"/>
              <a:gd name="T10" fmla="*/ 50 w 89"/>
              <a:gd name="T11" fmla="*/ 91 h 91"/>
              <a:gd name="T12" fmla="*/ 37 w 89"/>
              <a:gd name="T13" fmla="*/ 91 h 91"/>
              <a:gd name="T14" fmla="*/ 25 w 89"/>
              <a:gd name="T15" fmla="*/ 87 h 91"/>
              <a:gd name="T16" fmla="*/ 15 w 89"/>
              <a:gd name="T17" fmla="*/ 80 h 91"/>
              <a:gd name="T18" fmla="*/ 6 w 89"/>
              <a:gd name="T19" fmla="*/ 70 h 91"/>
              <a:gd name="T20" fmla="*/ 2 w 89"/>
              <a:gd name="T21" fmla="*/ 59 h 91"/>
              <a:gd name="T22" fmla="*/ 0 w 89"/>
              <a:gd name="T23" fmla="*/ 46 h 91"/>
              <a:gd name="T24" fmla="*/ 2 w 89"/>
              <a:gd name="T25" fmla="*/ 33 h 91"/>
              <a:gd name="T26" fmla="*/ 6 w 89"/>
              <a:gd name="T27" fmla="*/ 21 h 91"/>
              <a:gd name="T28" fmla="*/ 15 w 89"/>
              <a:gd name="T29" fmla="*/ 12 h 91"/>
              <a:gd name="T30" fmla="*/ 25 w 89"/>
              <a:gd name="T31" fmla="*/ 4 h 91"/>
              <a:gd name="T32" fmla="*/ 37 w 89"/>
              <a:gd name="T33" fmla="*/ 0 h 91"/>
              <a:gd name="T34" fmla="*/ 50 w 89"/>
              <a:gd name="T35" fmla="*/ 0 h 91"/>
              <a:gd name="T36" fmla="*/ 62 w 89"/>
              <a:gd name="T37" fmla="*/ 4 h 91"/>
              <a:gd name="T38" fmla="*/ 74 w 89"/>
              <a:gd name="T39" fmla="*/ 12 h 91"/>
              <a:gd name="T40" fmla="*/ 81 w 89"/>
              <a:gd name="T41" fmla="*/ 21 h 91"/>
              <a:gd name="T42" fmla="*/ 87 w 89"/>
              <a:gd name="T43" fmla="*/ 33 h 91"/>
              <a:gd name="T44" fmla="*/ 89 w 89"/>
              <a:gd name="T45" fmla="*/ 46 h 91"/>
              <a:gd name="T46" fmla="*/ 89 w 89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1">
                <a:moveTo>
                  <a:pt x="89" y="46"/>
                </a:moveTo>
                <a:lnTo>
                  <a:pt x="87" y="59"/>
                </a:lnTo>
                <a:lnTo>
                  <a:pt x="81" y="70"/>
                </a:lnTo>
                <a:lnTo>
                  <a:pt x="74" y="80"/>
                </a:lnTo>
                <a:lnTo>
                  <a:pt x="62" y="87"/>
                </a:lnTo>
                <a:lnTo>
                  <a:pt x="50" y="91"/>
                </a:lnTo>
                <a:lnTo>
                  <a:pt x="37" y="91"/>
                </a:lnTo>
                <a:lnTo>
                  <a:pt x="25" y="87"/>
                </a:lnTo>
                <a:lnTo>
                  <a:pt x="15" y="80"/>
                </a:lnTo>
                <a:lnTo>
                  <a:pt x="6" y="70"/>
                </a:lnTo>
                <a:lnTo>
                  <a:pt x="2" y="59"/>
                </a:lnTo>
                <a:lnTo>
                  <a:pt x="0" y="46"/>
                </a:lnTo>
                <a:lnTo>
                  <a:pt x="2" y="33"/>
                </a:lnTo>
                <a:lnTo>
                  <a:pt x="6" y="21"/>
                </a:lnTo>
                <a:lnTo>
                  <a:pt x="15" y="12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12"/>
                </a:lnTo>
                <a:lnTo>
                  <a:pt x="81" y="21"/>
                </a:lnTo>
                <a:lnTo>
                  <a:pt x="87" y="33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21" name="Freeform 681"/>
          <p:cNvSpPr>
            <a:spLocks/>
          </p:cNvSpPr>
          <p:nvPr/>
        </p:nvSpPr>
        <p:spPr bwMode="auto">
          <a:xfrm>
            <a:off x="4595814" y="4759326"/>
            <a:ext cx="47625" cy="49213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69 h 90"/>
              <a:gd name="T6" fmla="*/ 73 w 89"/>
              <a:gd name="T7" fmla="*/ 79 h 90"/>
              <a:gd name="T8" fmla="*/ 62 w 89"/>
              <a:gd name="T9" fmla="*/ 86 h 90"/>
              <a:gd name="T10" fmla="*/ 50 w 89"/>
              <a:gd name="T11" fmla="*/ 90 h 90"/>
              <a:gd name="T12" fmla="*/ 39 w 89"/>
              <a:gd name="T13" fmla="*/ 90 h 90"/>
              <a:gd name="T14" fmla="*/ 25 w 89"/>
              <a:gd name="T15" fmla="*/ 86 h 90"/>
              <a:gd name="T16" fmla="*/ 15 w 89"/>
              <a:gd name="T17" fmla="*/ 79 h 90"/>
              <a:gd name="T18" fmla="*/ 8 w 89"/>
              <a:gd name="T19" fmla="*/ 69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8 w 89"/>
              <a:gd name="T27" fmla="*/ 20 h 90"/>
              <a:gd name="T28" fmla="*/ 15 w 89"/>
              <a:gd name="T29" fmla="*/ 11 h 90"/>
              <a:gd name="T30" fmla="*/ 25 w 89"/>
              <a:gd name="T31" fmla="*/ 3 h 90"/>
              <a:gd name="T32" fmla="*/ 39 w 89"/>
              <a:gd name="T33" fmla="*/ 0 h 90"/>
              <a:gd name="T34" fmla="*/ 50 w 89"/>
              <a:gd name="T35" fmla="*/ 0 h 90"/>
              <a:gd name="T36" fmla="*/ 62 w 89"/>
              <a:gd name="T37" fmla="*/ 3 h 90"/>
              <a:gd name="T38" fmla="*/ 73 w 89"/>
              <a:gd name="T39" fmla="*/ 11 h 90"/>
              <a:gd name="T40" fmla="*/ 81 w 89"/>
              <a:gd name="T41" fmla="*/ 20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69"/>
                </a:lnTo>
                <a:lnTo>
                  <a:pt x="73" y="79"/>
                </a:lnTo>
                <a:lnTo>
                  <a:pt x="62" y="86"/>
                </a:lnTo>
                <a:lnTo>
                  <a:pt x="50" y="90"/>
                </a:lnTo>
                <a:lnTo>
                  <a:pt x="39" y="90"/>
                </a:lnTo>
                <a:lnTo>
                  <a:pt x="25" y="86"/>
                </a:lnTo>
                <a:lnTo>
                  <a:pt x="15" y="79"/>
                </a:lnTo>
                <a:lnTo>
                  <a:pt x="8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0"/>
                </a:lnTo>
                <a:lnTo>
                  <a:pt x="15" y="11"/>
                </a:lnTo>
                <a:lnTo>
                  <a:pt x="25" y="3"/>
                </a:lnTo>
                <a:lnTo>
                  <a:pt x="39" y="0"/>
                </a:lnTo>
                <a:lnTo>
                  <a:pt x="50" y="0"/>
                </a:lnTo>
                <a:lnTo>
                  <a:pt x="62" y="3"/>
                </a:lnTo>
                <a:lnTo>
                  <a:pt x="73" y="11"/>
                </a:lnTo>
                <a:lnTo>
                  <a:pt x="81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22" name="Freeform 682"/>
          <p:cNvSpPr>
            <a:spLocks/>
          </p:cNvSpPr>
          <p:nvPr/>
        </p:nvSpPr>
        <p:spPr bwMode="auto">
          <a:xfrm>
            <a:off x="4548189" y="4946651"/>
            <a:ext cx="47625" cy="46038"/>
          </a:xfrm>
          <a:custGeom>
            <a:avLst/>
            <a:gdLst>
              <a:gd name="T0" fmla="*/ 89 w 89"/>
              <a:gd name="T1" fmla="*/ 45 h 88"/>
              <a:gd name="T2" fmla="*/ 87 w 89"/>
              <a:gd name="T3" fmla="*/ 56 h 88"/>
              <a:gd name="T4" fmla="*/ 81 w 89"/>
              <a:gd name="T5" fmla="*/ 67 h 88"/>
              <a:gd name="T6" fmla="*/ 73 w 89"/>
              <a:gd name="T7" fmla="*/ 79 h 88"/>
              <a:gd name="T8" fmla="*/ 62 w 89"/>
              <a:gd name="T9" fmla="*/ 84 h 88"/>
              <a:gd name="T10" fmla="*/ 50 w 89"/>
              <a:gd name="T11" fmla="*/ 88 h 88"/>
              <a:gd name="T12" fmla="*/ 38 w 89"/>
              <a:gd name="T13" fmla="*/ 88 h 88"/>
              <a:gd name="T14" fmla="*/ 25 w 89"/>
              <a:gd name="T15" fmla="*/ 84 h 88"/>
              <a:gd name="T16" fmla="*/ 15 w 89"/>
              <a:gd name="T17" fmla="*/ 79 h 88"/>
              <a:gd name="T18" fmla="*/ 7 w 89"/>
              <a:gd name="T19" fmla="*/ 67 h 88"/>
              <a:gd name="T20" fmla="*/ 2 w 89"/>
              <a:gd name="T21" fmla="*/ 56 h 88"/>
              <a:gd name="T22" fmla="*/ 0 w 89"/>
              <a:gd name="T23" fmla="*/ 45 h 88"/>
              <a:gd name="T24" fmla="*/ 2 w 89"/>
              <a:gd name="T25" fmla="*/ 32 h 88"/>
              <a:gd name="T26" fmla="*/ 7 w 89"/>
              <a:gd name="T27" fmla="*/ 20 h 88"/>
              <a:gd name="T28" fmla="*/ 15 w 89"/>
              <a:gd name="T29" fmla="*/ 9 h 88"/>
              <a:gd name="T30" fmla="*/ 25 w 89"/>
              <a:gd name="T31" fmla="*/ 3 h 88"/>
              <a:gd name="T32" fmla="*/ 38 w 89"/>
              <a:gd name="T33" fmla="*/ 0 h 88"/>
              <a:gd name="T34" fmla="*/ 50 w 89"/>
              <a:gd name="T35" fmla="*/ 0 h 88"/>
              <a:gd name="T36" fmla="*/ 62 w 89"/>
              <a:gd name="T37" fmla="*/ 3 h 88"/>
              <a:gd name="T38" fmla="*/ 73 w 89"/>
              <a:gd name="T39" fmla="*/ 9 h 88"/>
              <a:gd name="T40" fmla="*/ 81 w 89"/>
              <a:gd name="T41" fmla="*/ 20 h 88"/>
              <a:gd name="T42" fmla="*/ 87 w 89"/>
              <a:gd name="T43" fmla="*/ 32 h 88"/>
              <a:gd name="T44" fmla="*/ 89 w 89"/>
              <a:gd name="T45" fmla="*/ 45 h 88"/>
              <a:gd name="T46" fmla="*/ 89 w 89"/>
              <a:gd name="T47" fmla="*/ 4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5"/>
                </a:moveTo>
                <a:lnTo>
                  <a:pt x="87" y="56"/>
                </a:lnTo>
                <a:lnTo>
                  <a:pt x="81" y="67"/>
                </a:lnTo>
                <a:lnTo>
                  <a:pt x="73" y="79"/>
                </a:lnTo>
                <a:lnTo>
                  <a:pt x="62" y="84"/>
                </a:lnTo>
                <a:lnTo>
                  <a:pt x="50" y="88"/>
                </a:lnTo>
                <a:lnTo>
                  <a:pt x="38" y="88"/>
                </a:lnTo>
                <a:lnTo>
                  <a:pt x="25" y="84"/>
                </a:lnTo>
                <a:lnTo>
                  <a:pt x="15" y="79"/>
                </a:lnTo>
                <a:lnTo>
                  <a:pt x="7" y="67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7" y="20"/>
                </a:lnTo>
                <a:lnTo>
                  <a:pt x="15" y="9"/>
                </a:lnTo>
                <a:lnTo>
                  <a:pt x="25" y="3"/>
                </a:lnTo>
                <a:lnTo>
                  <a:pt x="38" y="0"/>
                </a:lnTo>
                <a:lnTo>
                  <a:pt x="50" y="0"/>
                </a:lnTo>
                <a:lnTo>
                  <a:pt x="62" y="3"/>
                </a:lnTo>
                <a:lnTo>
                  <a:pt x="73" y="9"/>
                </a:lnTo>
                <a:lnTo>
                  <a:pt x="81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23" name="Freeform 683"/>
          <p:cNvSpPr>
            <a:spLocks/>
          </p:cNvSpPr>
          <p:nvPr/>
        </p:nvSpPr>
        <p:spPr bwMode="auto">
          <a:xfrm>
            <a:off x="4710114" y="4986339"/>
            <a:ext cx="46037" cy="49213"/>
          </a:xfrm>
          <a:custGeom>
            <a:avLst/>
            <a:gdLst>
              <a:gd name="T0" fmla="*/ 87 w 87"/>
              <a:gd name="T1" fmla="*/ 43 h 89"/>
              <a:gd name="T2" fmla="*/ 85 w 87"/>
              <a:gd name="T3" fmla="*/ 57 h 89"/>
              <a:gd name="T4" fmla="*/ 81 w 87"/>
              <a:gd name="T5" fmla="*/ 68 h 89"/>
              <a:gd name="T6" fmla="*/ 74 w 87"/>
              <a:gd name="T7" fmla="*/ 79 h 89"/>
              <a:gd name="T8" fmla="*/ 62 w 87"/>
              <a:gd name="T9" fmla="*/ 85 h 89"/>
              <a:gd name="T10" fmla="*/ 50 w 87"/>
              <a:gd name="T11" fmla="*/ 89 h 89"/>
              <a:gd name="T12" fmla="*/ 37 w 87"/>
              <a:gd name="T13" fmla="*/ 89 h 89"/>
              <a:gd name="T14" fmla="*/ 25 w 87"/>
              <a:gd name="T15" fmla="*/ 85 h 89"/>
              <a:gd name="T16" fmla="*/ 13 w 87"/>
              <a:gd name="T17" fmla="*/ 79 h 89"/>
              <a:gd name="T18" fmla="*/ 6 w 87"/>
              <a:gd name="T19" fmla="*/ 68 h 89"/>
              <a:gd name="T20" fmla="*/ 0 w 87"/>
              <a:gd name="T21" fmla="*/ 57 h 89"/>
              <a:gd name="T22" fmla="*/ 0 w 87"/>
              <a:gd name="T23" fmla="*/ 43 h 89"/>
              <a:gd name="T24" fmla="*/ 0 w 87"/>
              <a:gd name="T25" fmla="*/ 32 h 89"/>
              <a:gd name="T26" fmla="*/ 6 w 87"/>
              <a:gd name="T27" fmla="*/ 19 h 89"/>
              <a:gd name="T28" fmla="*/ 13 w 87"/>
              <a:gd name="T29" fmla="*/ 9 h 89"/>
              <a:gd name="T30" fmla="*/ 25 w 87"/>
              <a:gd name="T31" fmla="*/ 4 h 89"/>
              <a:gd name="T32" fmla="*/ 37 w 87"/>
              <a:gd name="T33" fmla="*/ 0 h 89"/>
              <a:gd name="T34" fmla="*/ 50 w 87"/>
              <a:gd name="T35" fmla="*/ 0 h 89"/>
              <a:gd name="T36" fmla="*/ 62 w 87"/>
              <a:gd name="T37" fmla="*/ 4 h 89"/>
              <a:gd name="T38" fmla="*/ 74 w 87"/>
              <a:gd name="T39" fmla="*/ 9 h 89"/>
              <a:gd name="T40" fmla="*/ 81 w 87"/>
              <a:gd name="T41" fmla="*/ 19 h 89"/>
              <a:gd name="T42" fmla="*/ 85 w 87"/>
              <a:gd name="T43" fmla="*/ 32 h 89"/>
              <a:gd name="T44" fmla="*/ 87 w 87"/>
              <a:gd name="T45" fmla="*/ 43 h 89"/>
              <a:gd name="T46" fmla="*/ 87 w 87"/>
              <a:gd name="T47" fmla="*/ 43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7" h="89">
                <a:moveTo>
                  <a:pt x="87" y="43"/>
                </a:moveTo>
                <a:lnTo>
                  <a:pt x="85" y="57"/>
                </a:lnTo>
                <a:lnTo>
                  <a:pt x="81" y="68"/>
                </a:lnTo>
                <a:lnTo>
                  <a:pt x="74" y="79"/>
                </a:lnTo>
                <a:lnTo>
                  <a:pt x="62" y="85"/>
                </a:lnTo>
                <a:lnTo>
                  <a:pt x="50" y="89"/>
                </a:lnTo>
                <a:lnTo>
                  <a:pt x="37" y="89"/>
                </a:lnTo>
                <a:lnTo>
                  <a:pt x="25" y="85"/>
                </a:lnTo>
                <a:lnTo>
                  <a:pt x="13" y="79"/>
                </a:lnTo>
                <a:lnTo>
                  <a:pt x="6" y="68"/>
                </a:lnTo>
                <a:lnTo>
                  <a:pt x="0" y="57"/>
                </a:lnTo>
                <a:lnTo>
                  <a:pt x="0" y="43"/>
                </a:lnTo>
                <a:lnTo>
                  <a:pt x="0" y="32"/>
                </a:lnTo>
                <a:lnTo>
                  <a:pt x="6" y="19"/>
                </a:lnTo>
                <a:lnTo>
                  <a:pt x="13" y="9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9"/>
                </a:lnTo>
                <a:lnTo>
                  <a:pt x="81" y="19"/>
                </a:lnTo>
                <a:lnTo>
                  <a:pt x="85" y="32"/>
                </a:lnTo>
                <a:lnTo>
                  <a:pt x="87" y="43"/>
                </a:lnTo>
                <a:lnTo>
                  <a:pt x="87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24" name="Freeform 684"/>
          <p:cNvSpPr>
            <a:spLocks/>
          </p:cNvSpPr>
          <p:nvPr/>
        </p:nvSpPr>
        <p:spPr bwMode="auto">
          <a:xfrm>
            <a:off x="4741863" y="5126039"/>
            <a:ext cx="46037" cy="49213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3 w 89"/>
              <a:gd name="T5" fmla="*/ 69 h 90"/>
              <a:gd name="T6" fmla="*/ 74 w 89"/>
              <a:gd name="T7" fmla="*/ 79 h 90"/>
              <a:gd name="T8" fmla="*/ 64 w 89"/>
              <a:gd name="T9" fmla="*/ 86 h 90"/>
              <a:gd name="T10" fmla="*/ 52 w 89"/>
              <a:gd name="T11" fmla="*/ 90 h 90"/>
              <a:gd name="T12" fmla="*/ 39 w 89"/>
              <a:gd name="T13" fmla="*/ 90 h 90"/>
              <a:gd name="T14" fmla="*/ 27 w 89"/>
              <a:gd name="T15" fmla="*/ 86 h 90"/>
              <a:gd name="T16" fmla="*/ 15 w 89"/>
              <a:gd name="T17" fmla="*/ 79 h 90"/>
              <a:gd name="T18" fmla="*/ 8 w 89"/>
              <a:gd name="T19" fmla="*/ 69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8 w 89"/>
              <a:gd name="T27" fmla="*/ 20 h 90"/>
              <a:gd name="T28" fmla="*/ 15 w 89"/>
              <a:gd name="T29" fmla="*/ 11 h 90"/>
              <a:gd name="T30" fmla="*/ 27 w 89"/>
              <a:gd name="T31" fmla="*/ 3 h 90"/>
              <a:gd name="T32" fmla="*/ 39 w 89"/>
              <a:gd name="T33" fmla="*/ 0 h 90"/>
              <a:gd name="T34" fmla="*/ 52 w 89"/>
              <a:gd name="T35" fmla="*/ 0 h 90"/>
              <a:gd name="T36" fmla="*/ 64 w 89"/>
              <a:gd name="T37" fmla="*/ 3 h 90"/>
              <a:gd name="T38" fmla="*/ 74 w 89"/>
              <a:gd name="T39" fmla="*/ 11 h 90"/>
              <a:gd name="T40" fmla="*/ 83 w 89"/>
              <a:gd name="T41" fmla="*/ 20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3" y="69"/>
                </a:lnTo>
                <a:lnTo>
                  <a:pt x="74" y="79"/>
                </a:lnTo>
                <a:lnTo>
                  <a:pt x="64" y="86"/>
                </a:lnTo>
                <a:lnTo>
                  <a:pt x="52" y="90"/>
                </a:lnTo>
                <a:lnTo>
                  <a:pt x="39" y="90"/>
                </a:lnTo>
                <a:lnTo>
                  <a:pt x="27" y="86"/>
                </a:lnTo>
                <a:lnTo>
                  <a:pt x="15" y="79"/>
                </a:lnTo>
                <a:lnTo>
                  <a:pt x="8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0"/>
                </a:lnTo>
                <a:lnTo>
                  <a:pt x="15" y="11"/>
                </a:lnTo>
                <a:lnTo>
                  <a:pt x="27" y="3"/>
                </a:lnTo>
                <a:lnTo>
                  <a:pt x="39" y="0"/>
                </a:lnTo>
                <a:lnTo>
                  <a:pt x="52" y="0"/>
                </a:lnTo>
                <a:lnTo>
                  <a:pt x="64" y="3"/>
                </a:lnTo>
                <a:lnTo>
                  <a:pt x="74" y="11"/>
                </a:lnTo>
                <a:lnTo>
                  <a:pt x="83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25" name="Freeform 685"/>
          <p:cNvSpPr>
            <a:spLocks/>
          </p:cNvSpPr>
          <p:nvPr/>
        </p:nvSpPr>
        <p:spPr bwMode="auto">
          <a:xfrm>
            <a:off x="4467226" y="5060950"/>
            <a:ext cx="46038" cy="46038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1 w 89"/>
              <a:gd name="T5" fmla="*/ 68 h 88"/>
              <a:gd name="T6" fmla="*/ 73 w 89"/>
              <a:gd name="T7" fmla="*/ 77 h 88"/>
              <a:gd name="T8" fmla="*/ 64 w 89"/>
              <a:gd name="T9" fmla="*/ 85 h 88"/>
              <a:gd name="T10" fmla="*/ 50 w 89"/>
              <a:gd name="T11" fmla="*/ 88 h 88"/>
              <a:gd name="T12" fmla="*/ 38 w 89"/>
              <a:gd name="T13" fmla="*/ 88 h 88"/>
              <a:gd name="T14" fmla="*/ 27 w 89"/>
              <a:gd name="T15" fmla="*/ 85 h 88"/>
              <a:gd name="T16" fmla="*/ 15 w 89"/>
              <a:gd name="T17" fmla="*/ 77 h 88"/>
              <a:gd name="T18" fmla="*/ 7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2 h 88"/>
              <a:gd name="T26" fmla="*/ 7 w 89"/>
              <a:gd name="T27" fmla="*/ 19 h 88"/>
              <a:gd name="T28" fmla="*/ 15 w 89"/>
              <a:gd name="T29" fmla="*/ 9 h 88"/>
              <a:gd name="T30" fmla="*/ 27 w 89"/>
              <a:gd name="T31" fmla="*/ 4 h 88"/>
              <a:gd name="T32" fmla="*/ 38 w 89"/>
              <a:gd name="T33" fmla="*/ 0 h 88"/>
              <a:gd name="T34" fmla="*/ 50 w 89"/>
              <a:gd name="T35" fmla="*/ 0 h 88"/>
              <a:gd name="T36" fmla="*/ 64 w 89"/>
              <a:gd name="T37" fmla="*/ 2 h 88"/>
              <a:gd name="T38" fmla="*/ 73 w 89"/>
              <a:gd name="T39" fmla="*/ 9 h 88"/>
              <a:gd name="T40" fmla="*/ 81 w 89"/>
              <a:gd name="T41" fmla="*/ 19 h 88"/>
              <a:gd name="T42" fmla="*/ 87 w 89"/>
              <a:gd name="T43" fmla="*/ 32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1" y="68"/>
                </a:lnTo>
                <a:lnTo>
                  <a:pt x="73" y="77"/>
                </a:lnTo>
                <a:lnTo>
                  <a:pt x="64" y="85"/>
                </a:lnTo>
                <a:lnTo>
                  <a:pt x="50" y="88"/>
                </a:lnTo>
                <a:lnTo>
                  <a:pt x="38" y="88"/>
                </a:lnTo>
                <a:lnTo>
                  <a:pt x="27" y="85"/>
                </a:lnTo>
                <a:lnTo>
                  <a:pt x="15" y="77"/>
                </a:lnTo>
                <a:lnTo>
                  <a:pt x="7" y="68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7" y="19"/>
                </a:lnTo>
                <a:lnTo>
                  <a:pt x="15" y="9"/>
                </a:lnTo>
                <a:lnTo>
                  <a:pt x="27" y="4"/>
                </a:lnTo>
                <a:lnTo>
                  <a:pt x="38" y="0"/>
                </a:lnTo>
                <a:lnTo>
                  <a:pt x="50" y="0"/>
                </a:lnTo>
                <a:lnTo>
                  <a:pt x="64" y="2"/>
                </a:lnTo>
                <a:lnTo>
                  <a:pt x="73" y="9"/>
                </a:lnTo>
                <a:lnTo>
                  <a:pt x="81" y="19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26" name="Freeform 686"/>
          <p:cNvSpPr>
            <a:spLocks/>
          </p:cNvSpPr>
          <p:nvPr/>
        </p:nvSpPr>
        <p:spPr bwMode="auto">
          <a:xfrm>
            <a:off x="4265614" y="5013327"/>
            <a:ext cx="47625" cy="47624"/>
          </a:xfrm>
          <a:custGeom>
            <a:avLst/>
            <a:gdLst>
              <a:gd name="T0" fmla="*/ 89 w 89"/>
              <a:gd name="T1" fmla="*/ 44 h 89"/>
              <a:gd name="T2" fmla="*/ 87 w 89"/>
              <a:gd name="T3" fmla="*/ 57 h 89"/>
              <a:gd name="T4" fmla="*/ 81 w 89"/>
              <a:gd name="T5" fmla="*/ 68 h 89"/>
              <a:gd name="T6" fmla="*/ 73 w 89"/>
              <a:gd name="T7" fmla="*/ 78 h 89"/>
              <a:gd name="T8" fmla="*/ 62 w 89"/>
              <a:gd name="T9" fmla="*/ 85 h 89"/>
              <a:gd name="T10" fmla="*/ 50 w 89"/>
              <a:gd name="T11" fmla="*/ 89 h 89"/>
              <a:gd name="T12" fmla="*/ 37 w 89"/>
              <a:gd name="T13" fmla="*/ 89 h 89"/>
              <a:gd name="T14" fmla="*/ 25 w 89"/>
              <a:gd name="T15" fmla="*/ 85 h 89"/>
              <a:gd name="T16" fmla="*/ 15 w 89"/>
              <a:gd name="T17" fmla="*/ 78 h 89"/>
              <a:gd name="T18" fmla="*/ 6 w 89"/>
              <a:gd name="T19" fmla="*/ 68 h 89"/>
              <a:gd name="T20" fmla="*/ 2 w 89"/>
              <a:gd name="T21" fmla="*/ 57 h 89"/>
              <a:gd name="T22" fmla="*/ 0 w 89"/>
              <a:gd name="T23" fmla="*/ 44 h 89"/>
              <a:gd name="T24" fmla="*/ 2 w 89"/>
              <a:gd name="T25" fmla="*/ 32 h 89"/>
              <a:gd name="T26" fmla="*/ 6 w 89"/>
              <a:gd name="T27" fmla="*/ 19 h 89"/>
              <a:gd name="T28" fmla="*/ 15 w 89"/>
              <a:gd name="T29" fmla="*/ 10 h 89"/>
              <a:gd name="T30" fmla="*/ 25 w 89"/>
              <a:gd name="T31" fmla="*/ 4 h 89"/>
              <a:gd name="T32" fmla="*/ 37 w 89"/>
              <a:gd name="T33" fmla="*/ 0 h 89"/>
              <a:gd name="T34" fmla="*/ 50 w 89"/>
              <a:gd name="T35" fmla="*/ 0 h 89"/>
              <a:gd name="T36" fmla="*/ 62 w 89"/>
              <a:gd name="T37" fmla="*/ 4 h 89"/>
              <a:gd name="T38" fmla="*/ 73 w 89"/>
              <a:gd name="T39" fmla="*/ 10 h 89"/>
              <a:gd name="T40" fmla="*/ 81 w 89"/>
              <a:gd name="T41" fmla="*/ 19 h 89"/>
              <a:gd name="T42" fmla="*/ 87 w 89"/>
              <a:gd name="T43" fmla="*/ 32 h 89"/>
              <a:gd name="T44" fmla="*/ 89 w 89"/>
              <a:gd name="T45" fmla="*/ 44 h 89"/>
              <a:gd name="T46" fmla="*/ 89 w 89"/>
              <a:gd name="T47" fmla="*/ 44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4"/>
                </a:moveTo>
                <a:lnTo>
                  <a:pt x="87" y="57"/>
                </a:lnTo>
                <a:lnTo>
                  <a:pt x="81" y="68"/>
                </a:lnTo>
                <a:lnTo>
                  <a:pt x="73" y="78"/>
                </a:lnTo>
                <a:lnTo>
                  <a:pt x="62" y="85"/>
                </a:lnTo>
                <a:lnTo>
                  <a:pt x="50" y="89"/>
                </a:lnTo>
                <a:lnTo>
                  <a:pt x="37" y="89"/>
                </a:lnTo>
                <a:lnTo>
                  <a:pt x="25" y="85"/>
                </a:lnTo>
                <a:lnTo>
                  <a:pt x="15" y="78"/>
                </a:lnTo>
                <a:lnTo>
                  <a:pt x="6" y="68"/>
                </a:lnTo>
                <a:lnTo>
                  <a:pt x="2" y="57"/>
                </a:lnTo>
                <a:lnTo>
                  <a:pt x="0" y="44"/>
                </a:lnTo>
                <a:lnTo>
                  <a:pt x="2" y="32"/>
                </a:lnTo>
                <a:lnTo>
                  <a:pt x="6" y="19"/>
                </a:lnTo>
                <a:lnTo>
                  <a:pt x="15" y="10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3" y="10"/>
                </a:lnTo>
                <a:lnTo>
                  <a:pt x="81" y="19"/>
                </a:lnTo>
                <a:lnTo>
                  <a:pt x="87" y="32"/>
                </a:lnTo>
                <a:lnTo>
                  <a:pt x="89" y="44"/>
                </a:lnTo>
                <a:lnTo>
                  <a:pt x="89" y="44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27" name="Freeform 687"/>
          <p:cNvSpPr>
            <a:spLocks/>
          </p:cNvSpPr>
          <p:nvPr/>
        </p:nvSpPr>
        <p:spPr bwMode="auto">
          <a:xfrm>
            <a:off x="4056064" y="4962526"/>
            <a:ext cx="46037" cy="49213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3 w 89"/>
              <a:gd name="T5" fmla="*/ 68 h 88"/>
              <a:gd name="T6" fmla="*/ 73 w 89"/>
              <a:gd name="T7" fmla="*/ 79 h 88"/>
              <a:gd name="T8" fmla="*/ 64 w 89"/>
              <a:gd name="T9" fmla="*/ 85 h 88"/>
              <a:gd name="T10" fmla="*/ 52 w 89"/>
              <a:gd name="T11" fmla="*/ 88 h 88"/>
              <a:gd name="T12" fmla="*/ 38 w 89"/>
              <a:gd name="T13" fmla="*/ 88 h 88"/>
              <a:gd name="T14" fmla="*/ 27 w 89"/>
              <a:gd name="T15" fmla="*/ 85 h 88"/>
              <a:gd name="T16" fmla="*/ 15 w 89"/>
              <a:gd name="T17" fmla="*/ 79 h 88"/>
              <a:gd name="T18" fmla="*/ 7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2 h 88"/>
              <a:gd name="T26" fmla="*/ 7 w 89"/>
              <a:gd name="T27" fmla="*/ 20 h 88"/>
              <a:gd name="T28" fmla="*/ 15 w 89"/>
              <a:gd name="T29" fmla="*/ 9 h 88"/>
              <a:gd name="T30" fmla="*/ 27 w 89"/>
              <a:gd name="T31" fmla="*/ 4 h 88"/>
              <a:gd name="T32" fmla="*/ 38 w 89"/>
              <a:gd name="T33" fmla="*/ 0 h 88"/>
              <a:gd name="T34" fmla="*/ 52 w 89"/>
              <a:gd name="T35" fmla="*/ 0 h 88"/>
              <a:gd name="T36" fmla="*/ 64 w 89"/>
              <a:gd name="T37" fmla="*/ 4 h 88"/>
              <a:gd name="T38" fmla="*/ 73 w 89"/>
              <a:gd name="T39" fmla="*/ 9 h 88"/>
              <a:gd name="T40" fmla="*/ 83 w 89"/>
              <a:gd name="T41" fmla="*/ 20 h 88"/>
              <a:gd name="T42" fmla="*/ 87 w 89"/>
              <a:gd name="T43" fmla="*/ 32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3" y="68"/>
                </a:lnTo>
                <a:lnTo>
                  <a:pt x="73" y="79"/>
                </a:lnTo>
                <a:lnTo>
                  <a:pt x="64" y="85"/>
                </a:lnTo>
                <a:lnTo>
                  <a:pt x="52" y="88"/>
                </a:lnTo>
                <a:lnTo>
                  <a:pt x="38" y="88"/>
                </a:lnTo>
                <a:lnTo>
                  <a:pt x="27" y="85"/>
                </a:lnTo>
                <a:lnTo>
                  <a:pt x="15" y="79"/>
                </a:lnTo>
                <a:lnTo>
                  <a:pt x="7" y="68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7" y="20"/>
                </a:lnTo>
                <a:lnTo>
                  <a:pt x="15" y="9"/>
                </a:lnTo>
                <a:lnTo>
                  <a:pt x="27" y="4"/>
                </a:lnTo>
                <a:lnTo>
                  <a:pt x="38" y="0"/>
                </a:lnTo>
                <a:lnTo>
                  <a:pt x="52" y="0"/>
                </a:lnTo>
                <a:lnTo>
                  <a:pt x="64" y="4"/>
                </a:lnTo>
                <a:lnTo>
                  <a:pt x="73" y="9"/>
                </a:lnTo>
                <a:lnTo>
                  <a:pt x="83" y="20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28" name="Freeform 688"/>
          <p:cNvSpPr>
            <a:spLocks/>
          </p:cNvSpPr>
          <p:nvPr/>
        </p:nvSpPr>
        <p:spPr bwMode="auto">
          <a:xfrm>
            <a:off x="3879850" y="5029202"/>
            <a:ext cx="46038" cy="47624"/>
          </a:xfrm>
          <a:custGeom>
            <a:avLst/>
            <a:gdLst>
              <a:gd name="T0" fmla="*/ 90 w 90"/>
              <a:gd name="T1" fmla="*/ 44 h 89"/>
              <a:gd name="T2" fmla="*/ 88 w 90"/>
              <a:gd name="T3" fmla="*/ 57 h 89"/>
              <a:gd name="T4" fmla="*/ 82 w 90"/>
              <a:gd name="T5" fmla="*/ 68 h 89"/>
              <a:gd name="T6" fmla="*/ 74 w 90"/>
              <a:gd name="T7" fmla="*/ 78 h 89"/>
              <a:gd name="T8" fmla="*/ 62 w 90"/>
              <a:gd name="T9" fmla="*/ 85 h 89"/>
              <a:gd name="T10" fmla="*/ 51 w 90"/>
              <a:gd name="T11" fmla="*/ 89 h 89"/>
              <a:gd name="T12" fmla="*/ 39 w 90"/>
              <a:gd name="T13" fmla="*/ 89 h 89"/>
              <a:gd name="T14" fmla="*/ 26 w 90"/>
              <a:gd name="T15" fmla="*/ 85 h 89"/>
              <a:gd name="T16" fmla="*/ 16 w 90"/>
              <a:gd name="T17" fmla="*/ 78 h 89"/>
              <a:gd name="T18" fmla="*/ 6 w 90"/>
              <a:gd name="T19" fmla="*/ 68 h 89"/>
              <a:gd name="T20" fmla="*/ 2 w 90"/>
              <a:gd name="T21" fmla="*/ 57 h 89"/>
              <a:gd name="T22" fmla="*/ 0 w 90"/>
              <a:gd name="T23" fmla="*/ 44 h 89"/>
              <a:gd name="T24" fmla="*/ 2 w 90"/>
              <a:gd name="T25" fmla="*/ 32 h 89"/>
              <a:gd name="T26" fmla="*/ 6 w 90"/>
              <a:gd name="T27" fmla="*/ 19 h 89"/>
              <a:gd name="T28" fmla="*/ 16 w 90"/>
              <a:gd name="T29" fmla="*/ 10 h 89"/>
              <a:gd name="T30" fmla="*/ 26 w 90"/>
              <a:gd name="T31" fmla="*/ 4 h 89"/>
              <a:gd name="T32" fmla="*/ 37 w 90"/>
              <a:gd name="T33" fmla="*/ 0 h 89"/>
              <a:gd name="T34" fmla="*/ 51 w 90"/>
              <a:gd name="T35" fmla="*/ 0 h 89"/>
              <a:gd name="T36" fmla="*/ 62 w 90"/>
              <a:gd name="T37" fmla="*/ 4 h 89"/>
              <a:gd name="T38" fmla="*/ 74 w 90"/>
              <a:gd name="T39" fmla="*/ 10 h 89"/>
              <a:gd name="T40" fmla="*/ 82 w 90"/>
              <a:gd name="T41" fmla="*/ 19 h 89"/>
              <a:gd name="T42" fmla="*/ 88 w 90"/>
              <a:gd name="T43" fmla="*/ 32 h 89"/>
              <a:gd name="T44" fmla="*/ 90 w 90"/>
              <a:gd name="T45" fmla="*/ 44 h 89"/>
              <a:gd name="T46" fmla="*/ 90 w 90"/>
              <a:gd name="T47" fmla="*/ 44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89">
                <a:moveTo>
                  <a:pt x="90" y="44"/>
                </a:moveTo>
                <a:lnTo>
                  <a:pt x="88" y="57"/>
                </a:lnTo>
                <a:lnTo>
                  <a:pt x="82" y="68"/>
                </a:lnTo>
                <a:lnTo>
                  <a:pt x="74" y="78"/>
                </a:lnTo>
                <a:lnTo>
                  <a:pt x="62" y="85"/>
                </a:lnTo>
                <a:lnTo>
                  <a:pt x="51" y="89"/>
                </a:lnTo>
                <a:lnTo>
                  <a:pt x="39" y="89"/>
                </a:lnTo>
                <a:lnTo>
                  <a:pt x="26" y="85"/>
                </a:lnTo>
                <a:lnTo>
                  <a:pt x="16" y="78"/>
                </a:lnTo>
                <a:lnTo>
                  <a:pt x="6" y="68"/>
                </a:lnTo>
                <a:lnTo>
                  <a:pt x="2" y="57"/>
                </a:lnTo>
                <a:lnTo>
                  <a:pt x="0" y="44"/>
                </a:lnTo>
                <a:lnTo>
                  <a:pt x="2" y="32"/>
                </a:lnTo>
                <a:lnTo>
                  <a:pt x="6" y="19"/>
                </a:lnTo>
                <a:lnTo>
                  <a:pt x="16" y="10"/>
                </a:lnTo>
                <a:lnTo>
                  <a:pt x="26" y="4"/>
                </a:lnTo>
                <a:lnTo>
                  <a:pt x="37" y="0"/>
                </a:lnTo>
                <a:lnTo>
                  <a:pt x="51" y="0"/>
                </a:lnTo>
                <a:lnTo>
                  <a:pt x="62" y="4"/>
                </a:lnTo>
                <a:lnTo>
                  <a:pt x="74" y="10"/>
                </a:lnTo>
                <a:lnTo>
                  <a:pt x="82" y="19"/>
                </a:lnTo>
                <a:lnTo>
                  <a:pt x="88" y="32"/>
                </a:lnTo>
                <a:lnTo>
                  <a:pt x="90" y="44"/>
                </a:lnTo>
                <a:lnTo>
                  <a:pt x="90" y="44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29" name="Freeform 689"/>
          <p:cNvSpPr>
            <a:spLocks/>
          </p:cNvSpPr>
          <p:nvPr/>
        </p:nvSpPr>
        <p:spPr bwMode="auto">
          <a:xfrm>
            <a:off x="3654426" y="4946651"/>
            <a:ext cx="46038" cy="46038"/>
          </a:xfrm>
          <a:custGeom>
            <a:avLst/>
            <a:gdLst>
              <a:gd name="T0" fmla="*/ 89 w 89"/>
              <a:gd name="T1" fmla="*/ 45 h 88"/>
              <a:gd name="T2" fmla="*/ 87 w 89"/>
              <a:gd name="T3" fmla="*/ 56 h 88"/>
              <a:gd name="T4" fmla="*/ 83 w 89"/>
              <a:gd name="T5" fmla="*/ 67 h 88"/>
              <a:gd name="T6" fmla="*/ 74 w 89"/>
              <a:gd name="T7" fmla="*/ 79 h 88"/>
              <a:gd name="T8" fmla="*/ 64 w 89"/>
              <a:gd name="T9" fmla="*/ 84 h 88"/>
              <a:gd name="T10" fmla="*/ 52 w 89"/>
              <a:gd name="T11" fmla="*/ 88 h 88"/>
              <a:gd name="T12" fmla="*/ 39 w 89"/>
              <a:gd name="T13" fmla="*/ 88 h 88"/>
              <a:gd name="T14" fmla="*/ 27 w 89"/>
              <a:gd name="T15" fmla="*/ 84 h 88"/>
              <a:gd name="T16" fmla="*/ 16 w 89"/>
              <a:gd name="T17" fmla="*/ 79 h 88"/>
              <a:gd name="T18" fmla="*/ 8 w 89"/>
              <a:gd name="T19" fmla="*/ 67 h 88"/>
              <a:gd name="T20" fmla="*/ 2 w 89"/>
              <a:gd name="T21" fmla="*/ 56 h 88"/>
              <a:gd name="T22" fmla="*/ 0 w 89"/>
              <a:gd name="T23" fmla="*/ 45 h 88"/>
              <a:gd name="T24" fmla="*/ 2 w 89"/>
              <a:gd name="T25" fmla="*/ 32 h 88"/>
              <a:gd name="T26" fmla="*/ 8 w 89"/>
              <a:gd name="T27" fmla="*/ 20 h 88"/>
              <a:gd name="T28" fmla="*/ 16 w 89"/>
              <a:gd name="T29" fmla="*/ 9 h 88"/>
              <a:gd name="T30" fmla="*/ 27 w 89"/>
              <a:gd name="T31" fmla="*/ 3 h 88"/>
              <a:gd name="T32" fmla="*/ 39 w 89"/>
              <a:gd name="T33" fmla="*/ 0 h 88"/>
              <a:gd name="T34" fmla="*/ 52 w 89"/>
              <a:gd name="T35" fmla="*/ 0 h 88"/>
              <a:gd name="T36" fmla="*/ 64 w 89"/>
              <a:gd name="T37" fmla="*/ 3 h 88"/>
              <a:gd name="T38" fmla="*/ 74 w 89"/>
              <a:gd name="T39" fmla="*/ 9 h 88"/>
              <a:gd name="T40" fmla="*/ 83 w 89"/>
              <a:gd name="T41" fmla="*/ 20 h 88"/>
              <a:gd name="T42" fmla="*/ 87 w 89"/>
              <a:gd name="T43" fmla="*/ 32 h 88"/>
              <a:gd name="T44" fmla="*/ 89 w 89"/>
              <a:gd name="T45" fmla="*/ 45 h 88"/>
              <a:gd name="T46" fmla="*/ 89 w 89"/>
              <a:gd name="T47" fmla="*/ 45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5"/>
                </a:moveTo>
                <a:lnTo>
                  <a:pt x="87" y="56"/>
                </a:lnTo>
                <a:lnTo>
                  <a:pt x="83" y="67"/>
                </a:lnTo>
                <a:lnTo>
                  <a:pt x="74" y="79"/>
                </a:lnTo>
                <a:lnTo>
                  <a:pt x="64" y="84"/>
                </a:lnTo>
                <a:lnTo>
                  <a:pt x="52" y="88"/>
                </a:lnTo>
                <a:lnTo>
                  <a:pt x="39" y="88"/>
                </a:lnTo>
                <a:lnTo>
                  <a:pt x="27" y="84"/>
                </a:lnTo>
                <a:lnTo>
                  <a:pt x="16" y="79"/>
                </a:lnTo>
                <a:lnTo>
                  <a:pt x="8" y="67"/>
                </a:lnTo>
                <a:lnTo>
                  <a:pt x="2" y="56"/>
                </a:lnTo>
                <a:lnTo>
                  <a:pt x="0" y="45"/>
                </a:lnTo>
                <a:lnTo>
                  <a:pt x="2" y="32"/>
                </a:lnTo>
                <a:lnTo>
                  <a:pt x="8" y="20"/>
                </a:lnTo>
                <a:lnTo>
                  <a:pt x="16" y="9"/>
                </a:lnTo>
                <a:lnTo>
                  <a:pt x="27" y="3"/>
                </a:lnTo>
                <a:lnTo>
                  <a:pt x="39" y="0"/>
                </a:lnTo>
                <a:lnTo>
                  <a:pt x="52" y="0"/>
                </a:lnTo>
                <a:lnTo>
                  <a:pt x="64" y="3"/>
                </a:lnTo>
                <a:lnTo>
                  <a:pt x="74" y="9"/>
                </a:lnTo>
                <a:lnTo>
                  <a:pt x="83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30" name="Freeform 690"/>
          <p:cNvSpPr>
            <a:spLocks/>
          </p:cNvSpPr>
          <p:nvPr/>
        </p:nvSpPr>
        <p:spPr bwMode="auto">
          <a:xfrm>
            <a:off x="3405189" y="4887914"/>
            <a:ext cx="46037" cy="50801"/>
          </a:xfrm>
          <a:custGeom>
            <a:avLst/>
            <a:gdLst>
              <a:gd name="T0" fmla="*/ 89 w 89"/>
              <a:gd name="T1" fmla="*/ 45 h 89"/>
              <a:gd name="T2" fmla="*/ 87 w 89"/>
              <a:gd name="T3" fmla="*/ 57 h 89"/>
              <a:gd name="T4" fmla="*/ 82 w 89"/>
              <a:gd name="T5" fmla="*/ 70 h 89"/>
              <a:gd name="T6" fmla="*/ 74 w 89"/>
              <a:gd name="T7" fmla="*/ 79 h 89"/>
              <a:gd name="T8" fmla="*/ 64 w 89"/>
              <a:gd name="T9" fmla="*/ 85 h 89"/>
              <a:gd name="T10" fmla="*/ 51 w 89"/>
              <a:gd name="T11" fmla="*/ 89 h 89"/>
              <a:gd name="T12" fmla="*/ 39 w 89"/>
              <a:gd name="T13" fmla="*/ 89 h 89"/>
              <a:gd name="T14" fmla="*/ 27 w 89"/>
              <a:gd name="T15" fmla="*/ 85 h 89"/>
              <a:gd name="T16" fmla="*/ 16 w 89"/>
              <a:gd name="T17" fmla="*/ 79 h 89"/>
              <a:gd name="T18" fmla="*/ 8 w 89"/>
              <a:gd name="T19" fmla="*/ 70 h 89"/>
              <a:gd name="T20" fmla="*/ 2 w 89"/>
              <a:gd name="T21" fmla="*/ 57 h 89"/>
              <a:gd name="T22" fmla="*/ 0 w 89"/>
              <a:gd name="T23" fmla="*/ 45 h 89"/>
              <a:gd name="T24" fmla="*/ 2 w 89"/>
              <a:gd name="T25" fmla="*/ 32 h 89"/>
              <a:gd name="T26" fmla="*/ 8 w 89"/>
              <a:gd name="T27" fmla="*/ 21 h 89"/>
              <a:gd name="T28" fmla="*/ 16 w 89"/>
              <a:gd name="T29" fmla="*/ 11 h 89"/>
              <a:gd name="T30" fmla="*/ 27 w 89"/>
              <a:gd name="T31" fmla="*/ 4 h 89"/>
              <a:gd name="T32" fmla="*/ 39 w 89"/>
              <a:gd name="T33" fmla="*/ 0 h 89"/>
              <a:gd name="T34" fmla="*/ 51 w 89"/>
              <a:gd name="T35" fmla="*/ 0 h 89"/>
              <a:gd name="T36" fmla="*/ 64 w 89"/>
              <a:gd name="T37" fmla="*/ 4 h 89"/>
              <a:gd name="T38" fmla="*/ 74 w 89"/>
              <a:gd name="T39" fmla="*/ 11 h 89"/>
              <a:gd name="T40" fmla="*/ 82 w 89"/>
              <a:gd name="T41" fmla="*/ 21 h 89"/>
              <a:gd name="T42" fmla="*/ 87 w 89"/>
              <a:gd name="T43" fmla="*/ 32 h 89"/>
              <a:gd name="T44" fmla="*/ 89 w 89"/>
              <a:gd name="T45" fmla="*/ 45 h 89"/>
              <a:gd name="T46" fmla="*/ 89 w 89"/>
              <a:gd name="T47" fmla="*/ 4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5"/>
                </a:moveTo>
                <a:lnTo>
                  <a:pt x="87" y="57"/>
                </a:lnTo>
                <a:lnTo>
                  <a:pt x="82" y="70"/>
                </a:lnTo>
                <a:lnTo>
                  <a:pt x="74" y="79"/>
                </a:lnTo>
                <a:lnTo>
                  <a:pt x="64" y="85"/>
                </a:lnTo>
                <a:lnTo>
                  <a:pt x="51" y="89"/>
                </a:lnTo>
                <a:lnTo>
                  <a:pt x="39" y="89"/>
                </a:lnTo>
                <a:lnTo>
                  <a:pt x="27" y="85"/>
                </a:lnTo>
                <a:lnTo>
                  <a:pt x="16" y="79"/>
                </a:lnTo>
                <a:lnTo>
                  <a:pt x="8" y="70"/>
                </a:lnTo>
                <a:lnTo>
                  <a:pt x="2" y="57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6" y="11"/>
                </a:lnTo>
                <a:lnTo>
                  <a:pt x="27" y="4"/>
                </a:lnTo>
                <a:lnTo>
                  <a:pt x="39" y="0"/>
                </a:lnTo>
                <a:lnTo>
                  <a:pt x="51" y="0"/>
                </a:lnTo>
                <a:lnTo>
                  <a:pt x="64" y="4"/>
                </a:lnTo>
                <a:lnTo>
                  <a:pt x="74" y="11"/>
                </a:lnTo>
                <a:lnTo>
                  <a:pt x="82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31" name="Freeform 691"/>
          <p:cNvSpPr>
            <a:spLocks/>
          </p:cNvSpPr>
          <p:nvPr/>
        </p:nvSpPr>
        <p:spPr bwMode="auto">
          <a:xfrm>
            <a:off x="3195639" y="4970465"/>
            <a:ext cx="47625" cy="47624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1 w 89"/>
              <a:gd name="T5" fmla="*/ 68 h 88"/>
              <a:gd name="T6" fmla="*/ 74 w 89"/>
              <a:gd name="T7" fmla="*/ 79 h 88"/>
              <a:gd name="T8" fmla="*/ 62 w 89"/>
              <a:gd name="T9" fmla="*/ 85 h 88"/>
              <a:gd name="T10" fmla="*/ 50 w 89"/>
              <a:gd name="T11" fmla="*/ 88 h 88"/>
              <a:gd name="T12" fmla="*/ 37 w 89"/>
              <a:gd name="T13" fmla="*/ 88 h 88"/>
              <a:gd name="T14" fmla="*/ 25 w 89"/>
              <a:gd name="T15" fmla="*/ 85 h 88"/>
              <a:gd name="T16" fmla="*/ 15 w 89"/>
              <a:gd name="T17" fmla="*/ 79 h 88"/>
              <a:gd name="T18" fmla="*/ 6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2 h 88"/>
              <a:gd name="T26" fmla="*/ 6 w 89"/>
              <a:gd name="T27" fmla="*/ 21 h 88"/>
              <a:gd name="T28" fmla="*/ 15 w 89"/>
              <a:gd name="T29" fmla="*/ 9 h 88"/>
              <a:gd name="T30" fmla="*/ 25 w 89"/>
              <a:gd name="T31" fmla="*/ 4 h 88"/>
              <a:gd name="T32" fmla="*/ 37 w 89"/>
              <a:gd name="T33" fmla="*/ 0 h 88"/>
              <a:gd name="T34" fmla="*/ 50 w 89"/>
              <a:gd name="T35" fmla="*/ 0 h 88"/>
              <a:gd name="T36" fmla="*/ 62 w 89"/>
              <a:gd name="T37" fmla="*/ 4 h 88"/>
              <a:gd name="T38" fmla="*/ 74 w 89"/>
              <a:gd name="T39" fmla="*/ 9 h 88"/>
              <a:gd name="T40" fmla="*/ 81 w 89"/>
              <a:gd name="T41" fmla="*/ 21 h 88"/>
              <a:gd name="T42" fmla="*/ 87 w 89"/>
              <a:gd name="T43" fmla="*/ 32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1" y="68"/>
                </a:lnTo>
                <a:lnTo>
                  <a:pt x="74" y="79"/>
                </a:lnTo>
                <a:lnTo>
                  <a:pt x="62" y="85"/>
                </a:lnTo>
                <a:lnTo>
                  <a:pt x="50" y="88"/>
                </a:lnTo>
                <a:lnTo>
                  <a:pt x="37" y="88"/>
                </a:lnTo>
                <a:lnTo>
                  <a:pt x="25" y="85"/>
                </a:lnTo>
                <a:lnTo>
                  <a:pt x="15" y="79"/>
                </a:lnTo>
                <a:lnTo>
                  <a:pt x="6" y="68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6" y="21"/>
                </a:lnTo>
                <a:lnTo>
                  <a:pt x="15" y="9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9"/>
                </a:lnTo>
                <a:lnTo>
                  <a:pt x="81" y="21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32" name="Freeform 692"/>
          <p:cNvSpPr>
            <a:spLocks/>
          </p:cNvSpPr>
          <p:nvPr/>
        </p:nvSpPr>
        <p:spPr bwMode="auto">
          <a:xfrm>
            <a:off x="2992439" y="4887914"/>
            <a:ext cx="46037" cy="50801"/>
          </a:xfrm>
          <a:custGeom>
            <a:avLst/>
            <a:gdLst>
              <a:gd name="T0" fmla="*/ 89 w 89"/>
              <a:gd name="T1" fmla="*/ 45 h 89"/>
              <a:gd name="T2" fmla="*/ 87 w 89"/>
              <a:gd name="T3" fmla="*/ 57 h 89"/>
              <a:gd name="T4" fmla="*/ 82 w 89"/>
              <a:gd name="T5" fmla="*/ 70 h 89"/>
              <a:gd name="T6" fmla="*/ 74 w 89"/>
              <a:gd name="T7" fmla="*/ 79 h 89"/>
              <a:gd name="T8" fmla="*/ 64 w 89"/>
              <a:gd name="T9" fmla="*/ 85 h 89"/>
              <a:gd name="T10" fmla="*/ 51 w 89"/>
              <a:gd name="T11" fmla="*/ 89 h 89"/>
              <a:gd name="T12" fmla="*/ 39 w 89"/>
              <a:gd name="T13" fmla="*/ 89 h 89"/>
              <a:gd name="T14" fmla="*/ 27 w 89"/>
              <a:gd name="T15" fmla="*/ 85 h 89"/>
              <a:gd name="T16" fmla="*/ 16 w 89"/>
              <a:gd name="T17" fmla="*/ 79 h 89"/>
              <a:gd name="T18" fmla="*/ 8 w 89"/>
              <a:gd name="T19" fmla="*/ 70 h 89"/>
              <a:gd name="T20" fmla="*/ 2 w 89"/>
              <a:gd name="T21" fmla="*/ 57 h 89"/>
              <a:gd name="T22" fmla="*/ 0 w 89"/>
              <a:gd name="T23" fmla="*/ 45 h 89"/>
              <a:gd name="T24" fmla="*/ 2 w 89"/>
              <a:gd name="T25" fmla="*/ 32 h 89"/>
              <a:gd name="T26" fmla="*/ 8 w 89"/>
              <a:gd name="T27" fmla="*/ 21 h 89"/>
              <a:gd name="T28" fmla="*/ 16 w 89"/>
              <a:gd name="T29" fmla="*/ 11 h 89"/>
              <a:gd name="T30" fmla="*/ 27 w 89"/>
              <a:gd name="T31" fmla="*/ 4 h 89"/>
              <a:gd name="T32" fmla="*/ 39 w 89"/>
              <a:gd name="T33" fmla="*/ 0 h 89"/>
              <a:gd name="T34" fmla="*/ 51 w 89"/>
              <a:gd name="T35" fmla="*/ 0 h 89"/>
              <a:gd name="T36" fmla="*/ 64 w 89"/>
              <a:gd name="T37" fmla="*/ 4 h 89"/>
              <a:gd name="T38" fmla="*/ 74 w 89"/>
              <a:gd name="T39" fmla="*/ 11 h 89"/>
              <a:gd name="T40" fmla="*/ 82 w 89"/>
              <a:gd name="T41" fmla="*/ 21 h 89"/>
              <a:gd name="T42" fmla="*/ 87 w 89"/>
              <a:gd name="T43" fmla="*/ 32 h 89"/>
              <a:gd name="T44" fmla="*/ 89 w 89"/>
              <a:gd name="T45" fmla="*/ 45 h 89"/>
              <a:gd name="T46" fmla="*/ 89 w 89"/>
              <a:gd name="T47" fmla="*/ 4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5"/>
                </a:moveTo>
                <a:lnTo>
                  <a:pt x="87" y="57"/>
                </a:lnTo>
                <a:lnTo>
                  <a:pt x="82" y="70"/>
                </a:lnTo>
                <a:lnTo>
                  <a:pt x="74" y="79"/>
                </a:lnTo>
                <a:lnTo>
                  <a:pt x="64" y="85"/>
                </a:lnTo>
                <a:lnTo>
                  <a:pt x="51" y="89"/>
                </a:lnTo>
                <a:lnTo>
                  <a:pt x="39" y="89"/>
                </a:lnTo>
                <a:lnTo>
                  <a:pt x="27" y="85"/>
                </a:lnTo>
                <a:lnTo>
                  <a:pt x="16" y="79"/>
                </a:lnTo>
                <a:lnTo>
                  <a:pt x="8" y="70"/>
                </a:lnTo>
                <a:lnTo>
                  <a:pt x="2" y="57"/>
                </a:lnTo>
                <a:lnTo>
                  <a:pt x="0" y="45"/>
                </a:lnTo>
                <a:lnTo>
                  <a:pt x="2" y="32"/>
                </a:lnTo>
                <a:lnTo>
                  <a:pt x="8" y="21"/>
                </a:lnTo>
                <a:lnTo>
                  <a:pt x="16" y="11"/>
                </a:lnTo>
                <a:lnTo>
                  <a:pt x="27" y="4"/>
                </a:lnTo>
                <a:lnTo>
                  <a:pt x="39" y="0"/>
                </a:lnTo>
                <a:lnTo>
                  <a:pt x="51" y="0"/>
                </a:lnTo>
                <a:lnTo>
                  <a:pt x="64" y="4"/>
                </a:lnTo>
                <a:lnTo>
                  <a:pt x="74" y="11"/>
                </a:lnTo>
                <a:lnTo>
                  <a:pt x="82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33" name="Freeform 693"/>
          <p:cNvSpPr>
            <a:spLocks/>
          </p:cNvSpPr>
          <p:nvPr/>
        </p:nvSpPr>
        <p:spPr bwMode="auto">
          <a:xfrm>
            <a:off x="2986088" y="5035551"/>
            <a:ext cx="46037" cy="49213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3 w 89"/>
              <a:gd name="T5" fmla="*/ 67 h 88"/>
              <a:gd name="T6" fmla="*/ 73 w 89"/>
              <a:gd name="T7" fmla="*/ 77 h 88"/>
              <a:gd name="T8" fmla="*/ 64 w 89"/>
              <a:gd name="T9" fmla="*/ 84 h 88"/>
              <a:gd name="T10" fmla="*/ 50 w 89"/>
              <a:gd name="T11" fmla="*/ 88 h 88"/>
              <a:gd name="T12" fmla="*/ 38 w 89"/>
              <a:gd name="T13" fmla="*/ 88 h 88"/>
              <a:gd name="T14" fmla="*/ 27 w 89"/>
              <a:gd name="T15" fmla="*/ 84 h 88"/>
              <a:gd name="T16" fmla="*/ 15 w 89"/>
              <a:gd name="T17" fmla="*/ 77 h 88"/>
              <a:gd name="T18" fmla="*/ 7 w 89"/>
              <a:gd name="T19" fmla="*/ 67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2 h 88"/>
              <a:gd name="T26" fmla="*/ 7 w 89"/>
              <a:gd name="T27" fmla="*/ 18 h 88"/>
              <a:gd name="T28" fmla="*/ 15 w 89"/>
              <a:gd name="T29" fmla="*/ 9 h 88"/>
              <a:gd name="T30" fmla="*/ 27 w 89"/>
              <a:gd name="T31" fmla="*/ 3 h 88"/>
              <a:gd name="T32" fmla="*/ 38 w 89"/>
              <a:gd name="T33" fmla="*/ 0 h 88"/>
              <a:gd name="T34" fmla="*/ 50 w 89"/>
              <a:gd name="T35" fmla="*/ 0 h 88"/>
              <a:gd name="T36" fmla="*/ 64 w 89"/>
              <a:gd name="T37" fmla="*/ 3 h 88"/>
              <a:gd name="T38" fmla="*/ 73 w 89"/>
              <a:gd name="T39" fmla="*/ 9 h 88"/>
              <a:gd name="T40" fmla="*/ 83 w 89"/>
              <a:gd name="T41" fmla="*/ 18 h 88"/>
              <a:gd name="T42" fmla="*/ 87 w 89"/>
              <a:gd name="T43" fmla="*/ 32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3" y="67"/>
                </a:lnTo>
                <a:lnTo>
                  <a:pt x="73" y="77"/>
                </a:lnTo>
                <a:lnTo>
                  <a:pt x="64" y="84"/>
                </a:lnTo>
                <a:lnTo>
                  <a:pt x="50" y="88"/>
                </a:lnTo>
                <a:lnTo>
                  <a:pt x="38" y="88"/>
                </a:lnTo>
                <a:lnTo>
                  <a:pt x="27" y="84"/>
                </a:lnTo>
                <a:lnTo>
                  <a:pt x="15" y="77"/>
                </a:lnTo>
                <a:lnTo>
                  <a:pt x="7" y="67"/>
                </a:lnTo>
                <a:lnTo>
                  <a:pt x="2" y="56"/>
                </a:lnTo>
                <a:lnTo>
                  <a:pt x="0" y="43"/>
                </a:lnTo>
                <a:lnTo>
                  <a:pt x="2" y="32"/>
                </a:lnTo>
                <a:lnTo>
                  <a:pt x="7" y="18"/>
                </a:lnTo>
                <a:lnTo>
                  <a:pt x="15" y="9"/>
                </a:lnTo>
                <a:lnTo>
                  <a:pt x="27" y="3"/>
                </a:lnTo>
                <a:lnTo>
                  <a:pt x="38" y="0"/>
                </a:lnTo>
                <a:lnTo>
                  <a:pt x="50" y="0"/>
                </a:lnTo>
                <a:lnTo>
                  <a:pt x="64" y="3"/>
                </a:lnTo>
                <a:lnTo>
                  <a:pt x="73" y="9"/>
                </a:lnTo>
                <a:lnTo>
                  <a:pt x="83" y="18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34" name="Freeform 694"/>
          <p:cNvSpPr>
            <a:spLocks/>
          </p:cNvSpPr>
          <p:nvPr/>
        </p:nvSpPr>
        <p:spPr bwMode="auto">
          <a:xfrm>
            <a:off x="2968625" y="5149852"/>
            <a:ext cx="46038" cy="49213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3 w 89"/>
              <a:gd name="T5" fmla="*/ 70 h 90"/>
              <a:gd name="T6" fmla="*/ 73 w 89"/>
              <a:gd name="T7" fmla="*/ 79 h 90"/>
              <a:gd name="T8" fmla="*/ 64 w 89"/>
              <a:gd name="T9" fmla="*/ 87 h 90"/>
              <a:gd name="T10" fmla="*/ 52 w 89"/>
              <a:gd name="T11" fmla="*/ 90 h 90"/>
              <a:gd name="T12" fmla="*/ 38 w 89"/>
              <a:gd name="T13" fmla="*/ 90 h 90"/>
              <a:gd name="T14" fmla="*/ 27 w 89"/>
              <a:gd name="T15" fmla="*/ 87 h 90"/>
              <a:gd name="T16" fmla="*/ 15 w 89"/>
              <a:gd name="T17" fmla="*/ 79 h 90"/>
              <a:gd name="T18" fmla="*/ 7 w 89"/>
              <a:gd name="T19" fmla="*/ 70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7 w 89"/>
              <a:gd name="T27" fmla="*/ 21 h 90"/>
              <a:gd name="T28" fmla="*/ 15 w 89"/>
              <a:gd name="T29" fmla="*/ 11 h 90"/>
              <a:gd name="T30" fmla="*/ 27 w 89"/>
              <a:gd name="T31" fmla="*/ 4 h 90"/>
              <a:gd name="T32" fmla="*/ 38 w 89"/>
              <a:gd name="T33" fmla="*/ 0 h 90"/>
              <a:gd name="T34" fmla="*/ 52 w 89"/>
              <a:gd name="T35" fmla="*/ 0 h 90"/>
              <a:gd name="T36" fmla="*/ 64 w 89"/>
              <a:gd name="T37" fmla="*/ 4 h 90"/>
              <a:gd name="T38" fmla="*/ 73 w 89"/>
              <a:gd name="T39" fmla="*/ 11 h 90"/>
              <a:gd name="T40" fmla="*/ 83 w 89"/>
              <a:gd name="T41" fmla="*/ 21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3" y="70"/>
                </a:lnTo>
                <a:lnTo>
                  <a:pt x="73" y="79"/>
                </a:lnTo>
                <a:lnTo>
                  <a:pt x="64" y="87"/>
                </a:lnTo>
                <a:lnTo>
                  <a:pt x="52" y="90"/>
                </a:lnTo>
                <a:lnTo>
                  <a:pt x="38" y="90"/>
                </a:lnTo>
                <a:lnTo>
                  <a:pt x="27" y="87"/>
                </a:lnTo>
                <a:lnTo>
                  <a:pt x="15" y="79"/>
                </a:lnTo>
                <a:lnTo>
                  <a:pt x="7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7" y="21"/>
                </a:lnTo>
                <a:lnTo>
                  <a:pt x="15" y="11"/>
                </a:lnTo>
                <a:lnTo>
                  <a:pt x="27" y="4"/>
                </a:lnTo>
                <a:lnTo>
                  <a:pt x="38" y="0"/>
                </a:lnTo>
                <a:lnTo>
                  <a:pt x="52" y="0"/>
                </a:lnTo>
                <a:lnTo>
                  <a:pt x="64" y="4"/>
                </a:lnTo>
                <a:lnTo>
                  <a:pt x="73" y="11"/>
                </a:lnTo>
                <a:lnTo>
                  <a:pt x="83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35" name="Freeform 695"/>
          <p:cNvSpPr>
            <a:spLocks/>
          </p:cNvSpPr>
          <p:nvPr/>
        </p:nvSpPr>
        <p:spPr bwMode="auto">
          <a:xfrm>
            <a:off x="3346451" y="4986339"/>
            <a:ext cx="49213" cy="49213"/>
          </a:xfrm>
          <a:custGeom>
            <a:avLst/>
            <a:gdLst>
              <a:gd name="T0" fmla="*/ 89 w 89"/>
              <a:gd name="T1" fmla="*/ 43 h 89"/>
              <a:gd name="T2" fmla="*/ 87 w 89"/>
              <a:gd name="T3" fmla="*/ 57 h 89"/>
              <a:gd name="T4" fmla="*/ 83 w 89"/>
              <a:gd name="T5" fmla="*/ 68 h 89"/>
              <a:gd name="T6" fmla="*/ 73 w 89"/>
              <a:gd name="T7" fmla="*/ 79 h 89"/>
              <a:gd name="T8" fmla="*/ 64 w 89"/>
              <a:gd name="T9" fmla="*/ 85 h 89"/>
              <a:gd name="T10" fmla="*/ 50 w 89"/>
              <a:gd name="T11" fmla="*/ 89 h 89"/>
              <a:gd name="T12" fmla="*/ 38 w 89"/>
              <a:gd name="T13" fmla="*/ 89 h 89"/>
              <a:gd name="T14" fmla="*/ 27 w 89"/>
              <a:gd name="T15" fmla="*/ 85 h 89"/>
              <a:gd name="T16" fmla="*/ 15 w 89"/>
              <a:gd name="T17" fmla="*/ 79 h 89"/>
              <a:gd name="T18" fmla="*/ 7 w 89"/>
              <a:gd name="T19" fmla="*/ 68 h 89"/>
              <a:gd name="T20" fmla="*/ 2 w 89"/>
              <a:gd name="T21" fmla="*/ 57 h 89"/>
              <a:gd name="T22" fmla="*/ 0 w 89"/>
              <a:gd name="T23" fmla="*/ 43 h 89"/>
              <a:gd name="T24" fmla="*/ 2 w 89"/>
              <a:gd name="T25" fmla="*/ 32 h 89"/>
              <a:gd name="T26" fmla="*/ 7 w 89"/>
              <a:gd name="T27" fmla="*/ 19 h 89"/>
              <a:gd name="T28" fmla="*/ 15 w 89"/>
              <a:gd name="T29" fmla="*/ 9 h 89"/>
              <a:gd name="T30" fmla="*/ 27 w 89"/>
              <a:gd name="T31" fmla="*/ 4 h 89"/>
              <a:gd name="T32" fmla="*/ 38 w 89"/>
              <a:gd name="T33" fmla="*/ 0 h 89"/>
              <a:gd name="T34" fmla="*/ 50 w 89"/>
              <a:gd name="T35" fmla="*/ 0 h 89"/>
              <a:gd name="T36" fmla="*/ 64 w 89"/>
              <a:gd name="T37" fmla="*/ 4 h 89"/>
              <a:gd name="T38" fmla="*/ 73 w 89"/>
              <a:gd name="T39" fmla="*/ 9 h 89"/>
              <a:gd name="T40" fmla="*/ 83 w 89"/>
              <a:gd name="T41" fmla="*/ 19 h 89"/>
              <a:gd name="T42" fmla="*/ 87 w 89"/>
              <a:gd name="T43" fmla="*/ 32 h 89"/>
              <a:gd name="T44" fmla="*/ 89 w 89"/>
              <a:gd name="T45" fmla="*/ 43 h 89"/>
              <a:gd name="T46" fmla="*/ 89 w 89"/>
              <a:gd name="T47" fmla="*/ 43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3"/>
                </a:moveTo>
                <a:lnTo>
                  <a:pt x="87" y="57"/>
                </a:lnTo>
                <a:lnTo>
                  <a:pt x="83" y="68"/>
                </a:lnTo>
                <a:lnTo>
                  <a:pt x="73" y="79"/>
                </a:lnTo>
                <a:lnTo>
                  <a:pt x="64" y="85"/>
                </a:lnTo>
                <a:lnTo>
                  <a:pt x="50" y="89"/>
                </a:lnTo>
                <a:lnTo>
                  <a:pt x="38" y="89"/>
                </a:lnTo>
                <a:lnTo>
                  <a:pt x="27" y="85"/>
                </a:lnTo>
                <a:lnTo>
                  <a:pt x="15" y="79"/>
                </a:lnTo>
                <a:lnTo>
                  <a:pt x="7" y="68"/>
                </a:lnTo>
                <a:lnTo>
                  <a:pt x="2" y="57"/>
                </a:lnTo>
                <a:lnTo>
                  <a:pt x="0" y="43"/>
                </a:lnTo>
                <a:lnTo>
                  <a:pt x="2" y="32"/>
                </a:lnTo>
                <a:lnTo>
                  <a:pt x="7" y="19"/>
                </a:lnTo>
                <a:lnTo>
                  <a:pt x="15" y="9"/>
                </a:lnTo>
                <a:lnTo>
                  <a:pt x="27" y="4"/>
                </a:lnTo>
                <a:lnTo>
                  <a:pt x="38" y="0"/>
                </a:lnTo>
                <a:lnTo>
                  <a:pt x="50" y="0"/>
                </a:lnTo>
                <a:lnTo>
                  <a:pt x="64" y="4"/>
                </a:lnTo>
                <a:lnTo>
                  <a:pt x="73" y="9"/>
                </a:lnTo>
                <a:lnTo>
                  <a:pt x="83" y="19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36" name="Freeform 696"/>
          <p:cNvSpPr>
            <a:spLocks/>
          </p:cNvSpPr>
          <p:nvPr/>
        </p:nvSpPr>
        <p:spPr bwMode="auto">
          <a:xfrm>
            <a:off x="3486150" y="5141913"/>
            <a:ext cx="46038" cy="49213"/>
          </a:xfrm>
          <a:custGeom>
            <a:avLst/>
            <a:gdLst>
              <a:gd name="T0" fmla="*/ 90 w 90"/>
              <a:gd name="T1" fmla="*/ 45 h 90"/>
              <a:gd name="T2" fmla="*/ 88 w 90"/>
              <a:gd name="T3" fmla="*/ 58 h 90"/>
              <a:gd name="T4" fmla="*/ 82 w 90"/>
              <a:gd name="T5" fmla="*/ 69 h 90"/>
              <a:gd name="T6" fmla="*/ 74 w 90"/>
              <a:gd name="T7" fmla="*/ 79 h 90"/>
              <a:gd name="T8" fmla="*/ 62 w 90"/>
              <a:gd name="T9" fmla="*/ 86 h 90"/>
              <a:gd name="T10" fmla="*/ 51 w 90"/>
              <a:gd name="T11" fmla="*/ 90 h 90"/>
              <a:gd name="T12" fmla="*/ 39 w 90"/>
              <a:gd name="T13" fmla="*/ 90 h 90"/>
              <a:gd name="T14" fmla="*/ 26 w 90"/>
              <a:gd name="T15" fmla="*/ 86 h 90"/>
              <a:gd name="T16" fmla="*/ 16 w 90"/>
              <a:gd name="T17" fmla="*/ 79 h 90"/>
              <a:gd name="T18" fmla="*/ 8 w 90"/>
              <a:gd name="T19" fmla="*/ 69 h 90"/>
              <a:gd name="T20" fmla="*/ 2 w 90"/>
              <a:gd name="T21" fmla="*/ 58 h 90"/>
              <a:gd name="T22" fmla="*/ 0 w 90"/>
              <a:gd name="T23" fmla="*/ 45 h 90"/>
              <a:gd name="T24" fmla="*/ 2 w 90"/>
              <a:gd name="T25" fmla="*/ 32 h 90"/>
              <a:gd name="T26" fmla="*/ 8 w 90"/>
              <a:gd name="T27" fmla="*/ 20 h 90"/>
              <a:gd name="T28" fmla="*/ 16 w 90"/>
              <a:gd name="T29" fmla="*/ 11 h 90"/>
              <a:gd name="T30" fmla="*/ 26 w 90"/>
              <a:gd name="T31" fmla="*/ 3 h 90"/>
              <a:gd name="T32" fmla="*/ 39 w 90"/>
              <a:gd name="T33" fmla="*/ 0 h 90"/>
              <a:gd name="T34" fmla="*/ 51 w 90"/>
              <a:gd name="T35" fmla="*/ 0 h 90"/>
              <a:gd name="T36" fmla="*/ 62 w 90"/>
              <a:gd name="T37" fmla="*/ 3 h 90"/>
              <a:gd name="T38" fmla="*/ 74 w 90"/>
              <a:gd name="T39" fmla="*/ 11 h 90"/>
              <a:gd name="T40" fmla="*/ 82 w 90"/>
              <a:gd name="T41" fmla="*/ 20 h 90"/>
              <a:gd name="T42" fmla="*/ 88 w 90"/>
              <a:gd name="T43" fmla="*/ 32 h 90"/>
              <a:gd name="T44" fmla="*/ 90 w 90"/>
              <a:gd name="T45" fmla="*/ 45 h 90"/>
              <a:gd name="T46" fmla="*/ 90 w 90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90">
                <a:moveTo>
                  <a:pt x="90" y="45"/>
                </a:moveTo>
                <a:lnTo>
                  <a:pt x="88" y="58"/>
                </a:lnTo>
                <a:lnTo>
                  <a:pt x="82" y="69"/>
                </a:lnTo>
                <a:lnTo>
                  <a:pt x="74" y="79"/>
                </a:lnTo>
                <a:lnTo>
                  <a:pt x="62" y="86"/>
                </a:lnTo>
                <a:lnTo>
                  <a:pt x="51" y="90"/>
                </a:lnTo>
                <a:lnTo>
                  <a:pt x="39" y="90"/>
                </a:lnTo>
                <a:lnTo>
                  <a:pt x="26" y="86"/>
                </a:lnTo>
                <a:lnTo>
                  <a:pt x="16" y="79"/>
                </a:lnTo>
                <a:lnTo>
                  <a:pt x="8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8" y="20"/>
                </a:lnTo>
                <a:lnTo>
                  <a:pt x="16" y="11"/>
                </a:lnTo>
                <a:lnTo>
                  <a:pt x="26" y="3"/>
                </a:lnTo>
                <a:lnTo>
                  <a:pt x="39" y="0"/>
                </a:lnTo>
                <a:lnTo>
                  <a:pt x="51" y="0"/>
                </a:lnTo>
                <a:lnTo>
                  <a:pt x="62" y="3"/>
                </a:lnTo>
                <a:lnTo>
                  <a:pt x="74" y="11"/>
                </a:lnTo>
                <a:lnTo>
                  <a:pt x="82" y="20"/>
                </a:lnTo>
                <a:lnTo>
                  <a:pt x="88" y="32"/>
                </a:lnTo>
                <a:lnTo>
                  <a:pt x="90" y="45"/>
                </a:lnTo>
                <a:lnTo>
                  <a:pt x="90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37" name="Freeform 697"/>
          <p:cNvSpPr>
            <a:spLocks/>
          </p:cNvSpPr>
          <p:nvPr/>
        </p:nvSpPr>
        <p:spPr bwMode="auto">
          <a:xfrm>
            <a:off x="3719513" y="5092701"/>
            <a:ext cx="46037" cy="49213"/>
          </a:xfrm>
          <a:custGeom>
            <a:avLst/>
            <a:gdLst>
              <a:gd name="T0" fmla="*/ 89 w 89"/>
              <a:gd name="T1" fmla="*/ 43 h 89"/>
              <a:gd name="T2" fmla="*/ 87 w 89"/>
              <a:gd name="T3" fmla="*/ 57 h 89"/>
              <a:gd name="T4" fmla="*/ 84 w 89"/>
              <a:gd name="T5" fmla="*/ 68 h 89"/>
              <a:gd name="T6" fmla="*/ 74 w 89"/>
              <a:gd name="T7" fmla="*/ 77 h 89"/>
              <a:gd name="T8" fmla="*/ 64 w 89"/>
              <a:gd name="T9" fmla="*/ 85 h 89"/>
              <a:gd name="T10" fmla="*/ 51 w 89"/>
              <a:gd name="T11" fmla="*/ 89 h 89"/>
              <a:gd name="T12" fmla="*/ 39 w 89"/>
              <a:gd name="T13" fmla="*/ 89 h 89"/>
              <a:gd name="T14" fmla="*/ 27 w 89"/>
              <a:gd name="T15" fmla="*/ 85 h 89"/>
              <a:gd name="T16" fmla="*/ 16 w 89"/>
              <a:gd name="T17" fmla="*/ 77 h 89"/>
              <a:gd name="T18" fmla="*/ 8 w 89"/>
              <a:gd name="T19" fmla="*/ 68 h 89"/>
              <a:gd name="T20" fmla="*/ 2 w 89"/>
              <a:gd name="T21" fmla="*/ 57 h 89"/>
              <a:gd name="T22" fmla="*/ 0 w 89"/>
              <a:gd name="T23" fmla="*/ 43 h 89"/>
              <a:gd name="T24" fmla="*/ 2 w 89"/>
              <a:gd name="T25" fmla="*/ 30 h 89"/>
              <a:gd name="T26" fmla="*/ 8 w 89"/>
              <a:gd name="T27" fmla="*/ 19 h 89"/>
              <a:gd name="T28" fmla="*/ 16 w 89"/>
              <a:gd name="T29" fmla="*/ 10 h 89"/>
              <a:gd name="T30" fmla="*/ 27 w 89"/>
              <a:gd name="T31" fmla="*/ 2 h 89"/>
              <a:gd name="T32" fmla="*/ 39 w 89"/>
              <a:gd name="T33" fmla="*/ 0 h 89"/>
              <a:gd name="T34" fmla="*/ 51 w 89"/>
              <a:gd name="T35" fmla="*/ 0 h 89"/>
              <a:gd name="T36" fmla="*/ 64 w 89"/>
              <a:gd name="T37" fmla="*/ 2 h 89"/>
              <a:gd name="T38" fmla="*/ 74 w 89"/>
              <a:gd name="T39" fmla="*/ 10 h 89"/>
              <a:gd name="T40" fmla="*/ 84 w 89"/>
              <a:gd name="T41" fmla="*/ 19 h 89"/>
              <a:gd name="T42" fmla="*/ 87 w 89"/>
              <a:gd name="T43" fmla="*/ 30 h 89"/>
              <a:gd name="T44" fmla="*/ 89 w 89"/>
              <a:gd name="T45" fmla="*/ 43 h 89"/>
              <a:gd name="T46" fmla="*/ 89 w 89"/>
              <a:gd name="T47" fmla="*/ 43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3"/>
                </a:moveTo>
                <a:lnTo>
                  <a:pt x="87" y="57"/>
                </a:lnTo>
                <a:lnTo>
                  <a:pt x="84" y="68"/>
                </a:lnTo>
                <a:lnTo>
                  <a:pt x="74" y="77"/>
                </a:lnTo>
                <a:lnTo>
                  <a:pt x="64" y="85"/>
                </a:lnTo>
                <a:lnTo>
                  <a:pt x="51" y="89"/>
                </a:lnTo>
                <a:lnTo>
                  <a:pt x="39" y="89"/>
                </a:lnTo>
                <a:lnTo>
                  <a:pt x="27" y="85"/>
                </a:lnTo>
                <a:lnTo>
                  <a:pt x="16" y="77"/>
                </a:lnTo>
                <a:lnTo>
                  <a:pt x="8" y="68"/>
                </a:lnTo>
                <a:lnTo>
                  <a:pt x="2" y="57"/>
                </a:lnTo>
                <a:lnTo>
                  <a:pt x="0" y="43"/>
                </a:lnTo>
                <a:lnTo>
                  <a:pt x="2" y="30"/>
                </a:lnTo>
                <a:lnTo>
                  <a:pt x="8" y="19"/>
                </a:lnTo>
                <a:lnTo>
                  <a:pt x="16" y="10"/>
                </a:lnTo>
                <a:lnTo>
                  <a:pt x="27" y="2"/>
                </a:lnTo>
                <a:lnTo>
                  <a:pt x="39" y="0"/>
                </a:lnTo>
                <a:lnTo>
                  <a:pt x="51" y="0"/>
                </a:lnTo>
                <a:lnTo>
                  <a:pt x="64" y="2"/>
                </a:lnTo>
                <a:lnTo>
                  <a:pt x="74" y="10"/>
                </a:lnTo>
                <a:lnTo>
                  <a:pt x="84" y="19"/>
                </a:lnTo>
                <a:lnTo>
                  <a:pt x="87" y="30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38" name="Freeform 698"/>
          <p:cNvSpPr>
            <a:spLocks/>
          </p:cNvSpPr>
          <p:nvPr/>
        </p:nvSpPr>
        <p:spPr bwMode="auto">
          <a:xfrm>
            <a:off x="3895726" y="5149852"/>
            <a:ext cx="47625" cy="49213"/>
          </a:xfrm>
          <a:custGeom>
            <a:avLst/>
            <a:gdLst>
              <a:gd name="T0" fmla="*/ 90 w 90"/>
              <a:gd name="T1" fmla="*/ 45 h 90"/>
              <a:gd name="T2" fmla="*/ 88 w 90"/>
              <a:gd name="T3" fmla="*/ 58 h 90"/>
              <a:gd name="T4" fmla="*/ 82 w 90"/>
              <a:gd name="T5" fmla="*/ 70 h 90"/>
              <a:gd name="T6" fmla="*/ 74 w 90"/>
              <a:gd name="T7" fmla="*/ 79 h 90"/>
              <a:gd name="T8" fmla="*/ 62 w 90"/>
              <a:gd name="T9" fmla="*/ 87 h 90"/>
              <a:gd name="T10" fmla="*/ 51 w 90"/>
              <a:gd name="T11" fmla="*/ 90 h 90"/>
              <a:gd name="T12" fmla="*/ 37 w 90"/>
              <a:gd name="T13" fmla="*/ 90 h 90"/>
              <a:gd name="T14" fmla="*/ 26 w 90"/>
              <a:gd name="T15" fmla="*/ 87 h 90"/>
              <a:gd name="T16" fmla="*/ 16 w 90"/>
              <a:gd name="T17" fmla="*/ 79 h 90"/>
              <a:gd name="T18" fmla="*/ 6 w 90"/>
              <a:gd name="T19" fmla="*/ 70 h 90"/>
              <a:gd name="T20" fmla="*/ 2 w 90"/>
              <a:gd name="T21" fmla="*/ 58 h 90"/>
              <a:gd name="T22" fmla="*/ 0 w 90"/>
              <a:gd name="T23" fmla="*/ 45 h 90"/>
              <a:gd name="T24" fmla="*/ 2 w 90"/>
              <a:gd name="T25" fmla="*/ 32 h 90"/>
              <a:gd name="T26" fmla="*/ 6 w 90"/>
              <a:gd name="T27" fmla="*/ 21 h 90"/>
              <a:gd name="T28" fmla="*/ 16 w 90"/>
              <a:gd name="T29" fmla="*/ 11 h 90"/>
              <a:gd name="T30" fmla="*/ 26 w 90"/>
              <a:gd name="T31" fmla="*/ 4 h 90"/>
              <a:gd name="T32" fmla="*/ 37 w 90"/>
              <a:gd name="T33" fmla="*/ 0 h 90"/>
              <a:gd name="T34" fmla="*/ 51 w 90"/>
              <a:gd name="T35" fmla="*/ 0 h 90"/>
              <a:gd name="T36" fmla="*/ 62 w 90"/>
              <a:gd name="T37" fmla="*/ 4 h 90"/>
              <a:gd name="T38" fmla="*/ 74 w 90"/>
              <a:gd name="T39" fmla="*/ 11 h 90"/>
              <a:gd name="T40" fmla="*/ 82 w 90"/>
              <a:gd name="T41" fmla="*/ 21 h 90"/>
              <a:gd name="T42" fmla="*/ 88 w 90"/>
              <a:gd name="T43" fmla="*/ 32 h 90"/>
              <a:gd name="T44" fmla="*/ 90 w 90"/>
              <a:gd name="T45" fmla="*/ 45 h 90"/>
              <a:gd name="T46" fmla="*/ 90 w 90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0" h="90">
                <a:moveTo>
                  <a:pt x="90" y="45"/>
                </a:moveTo>
                <a:lnTo>
                  <a:pt x="88" y="58"/>
                </a:lnTo>
                <a:lnTo>
                  <a:pt x="82" y="70"/>
                </a:lnTo>
                <a:lnTo>
                  <a:pt x="74" y="79"/>
                </a:lnTo>
                <a:lnTo>
                  <a:pt x="62" y="87"/>
                </a:lnTo>
                <a:lnTo>
                  <a:pt x="51" y="90"/>
                </a:lnTo>
                <a:lnTo>
                  <a:pt x="37" y="90"/>
                </a:lnTo>
                <a:lnTo>
                  <a:pt x="26" y="87"/>
                </a:lnTo>
                <a:lnTo>
                  <a:pt x="16" y="79"/>
                </a:lnTo>
                <a:lnTo>
                  <a:pt x="6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1"/>
                </a:lnTo>
                <a:lnTo>
                  <a:pt x="16" y="11"/>
                </a:lnTo>
                <a:lnTo>
                  <a:pt x="26" y="4"/>
                </a:lnTo>
                <a:lnTo>
                  <a:pt x="37" y="0"/>
                </a:lnTo>
                <a:lnTo>
                  <a:pt x="51" y="0"/>
                </a:lnTo>
                <a:lnTo>
                  <a:pt x="62" y="4"/>
                </a:lnTo>
                <a:lnTo>
                  <a:pt x="74" y="11"/>
                </a:lnTo>
                <a:lnTo>
                  <a:pt x="82" y="21"/>
                </a:lnTo>
                <a:lnTo>
                  <a:pt x="88" y="32"/>
                </a:lnTo>
                <a:lnTo>
                  <a:pt x="90" y="45"/>
                </a:lnTo>
                <a:lnTo>
                  <a:pt x="90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39" name="Freeform 699"/>
          <p:cNvSpPr>
            <a:spLocks/>
          </p:cNvSpPr>
          <p:nvPr/>
        </p:nvSpPr>
        <p:spPr bwMode="auto">
          <a:xfrm>
            <a:off x="4298951" y="5133977"/>
            <a:ext cx="46038" cy="47624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69 h 90"/>
              <a:gd name="T6" fmla="*/ 74 w 89"/>
              <a:gd name="T7" fmla="*/ 79 h 90"/>
              <a:gd name="T8" fmla="*/ 62 w 89"/>
              <a:gd name="T9" fmla="*/ 86 h 90"/>
              <a:gd name="T10" fmla="*/ 50 w 89"/>
              <a:gd name="T11" fmla="*/ 90 h 90"/>
              <a:gd name="T12" fmla="*/ 37 w 89"/>
              <a:gd name="T13" fmla="*/ 90 h 90"/>
              <a:gd name="T14" fmla="*/ 25 w 89"/>
              <a:gd name="T15" fmla="*/ 86 h 90"/>
              <a:gd name="T16" fmla="*/ 15 w 89"/>
              <a:gd name="T17" fmla="*/ 79 h 90"/>
              <a:gd name="T18" fmla="*/ 6 w 89"/>
              <a:gd name="T19" fmla="*/ 69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6 w 89"/>
              <a:gd name="T27" fmla="*/ 20 h 90"/>
              <a:gd name="T28" fmla="*/ 15 w 89"/>
              <a:gd name="T29" fmla="*/ 11 h 90"/>
              <a:gd name="T30" fmla="*/ 25 w 89"/>
              <a:gd name="T31" fmla="*/ 3 h 90"/>
              <a:gd name="T32" fmla="*/ 37 w 89"/>
              <a:gd name="T33" fmla="*/ 0 h 90"/>
              <a:gd name="T34" fmla="*/ 50 w 89"/>
              <a:gd name="T35" fmla="*/ 0 h 90"/>
              <a:gd name="T36" fmla="*/ 62 w 89"/>
              <a:gd name="T37" fmla="*/ 3 h 90"/>
              <a:gd name="T38" fmla="*/ 74 w 89"/>
              <a:gd name="T39" fmla="*/ 11 h 90"/>
              <a:gd name="T40" fmla="*/ 81 w 89"/>
              <a:gd name="T41" fmla="*/ 20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69"/>
                </a:lnTo>
                <a:lnTo>
                  <a:pt x="74" y="79"/>
                </a:lnTo>
                <a:lnTo>
                  <a:pt x="62" y="86"/>
                </a:lnTo>
                <a:lnTo>
                  <a:pt x="50" y="90"/>
                </a:lnTo>
                <a:lnTo>
                  <a:pt x="37" y="90"/>
                </a:lnTo>
                <a:lnTo>
                  <a:pt x="25" y="86"/>
                </a:lnTo>
                <a:lnTo>
                  <a:pt x="15" y="79"/>
                </a:lnTo>
                <a:lnTo>
                  <a:pt x="6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0"/>
                </a:lnTo>
                <a:lnTo>
                  <a:pt x="15" y="11"/>
                </a:lnTo>
                <a:lnTo>
                  <a:pt x="25" y="3"/>
                </a:lnTo>
                <a:lnTo>
                  <a:pt x="37" y="0"/>
                </a:lnTo>
                <a:lnTo>
                  <a:pt x="50" y="0"/>
                </a:lnTo>
                <a:lnTo>
                  <a:pt x="62" y="3"/>
                </a:lnTo>
                <a:lnTo>
                  <a:pt x="74" y="11"/>
                </a:lnTo>
                <a:lnTo>
                  <a:pt x="81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40" name="Freeform 700"/>
          <p:cNvSpPr>
            <a:spLocks/>
          </p:cNvSpPr>
          <p:nvPr/>
        </p:nvSpPr>
        <p:spPr bwMode="auto">
          <a:xfrm>
            <a:off x="4484688" y="4725990"/>
            <a:ext cx="44450" cy="47624"/>
          </a:xfrm>
          <a:custGeom>
            <a:avLst/>
            <a:gdLst>
              <a:gd name="T0" fmla="*/ 89 w 89"/>
              <a:gd name="T1" fmla="*/ 46 h 91"/>
              <a:gd name="T2" fmla="*/ 87 w 89"/>
              <a:gd name="T3" fmla="*/ 59 h 91"/>
              <a:gd name="T4" fmla="*/ 81 w 89"/>
              <a:gd name="T5" fmla="*/ 70 h 91"/>
              <a:gd name="T6" fmla="*/ 73 w 89"/>
              <a:gd name="T7" fmla="*/ 80 h 91"/>
              <a:gd name="T8" fmla="*/ 64 w 89"/>
              <a:gd name="T9" fmla="*/ 87 h 91"/>
              <a:gd name="T10" fmla="*/ 50 w 89"/>
              <a:gd name="T11" fmla="*/ 91 h 91"/>
              <a:gd name="T12" fmla="*/ 38 w 89"/>
              <a:gd name="T13" fmla="*/ 91 h 91"/>
              <a:gd name="T14" fmla="*/ 27 w 89"/>
              <a:gd name="T15" fmla="*/ 87 h 91"/>
              <a:gd name="T16" fmla="*/ 15 w 89"/>
              <a:gd name="T17" fmla="*/ 80 h 91"/>
              <a:gd name="T18" fmla="*/ 7 w 89"/>
              <a:gd name="T19" fmla="*/ 70 h 91"/>
              <a:gd name="T20" fmla="*/ 2 w 89"/>
              <a:gd name="T21" fmla="*/ 59 h 91"/>
              <a:gd name="T22" fmla="*/ 0 w 89"/>
              <a:gd name="T23" fmla="*/ 46 h 91"/>
              <a:gd name="T24" fmla="*/ 2 w 89"/>
              <a:gd name="T25" fmla="*/ 32 h 91"/>
              <a:gd name="T26" fmla="*/ 7 w 89"/>
              <a:gd name="T27" fmla="*/ 21 h 91"/>
              <a:gd name="T28" fmla="*/ 15 w 89"/>
              <a:gd name="T29" fmla="*/ 12 h 91"/>
              <a:gd name="T30" fmla="*/ 27 w 89"/>
              <a:gd name="T31" fmla="*/ 4 h 91"/>
              <a:gd name="T32" fmla="*/ 38 w 89"/>
              <a:gd name="T33" fmla="*/ 0 h 91"/>
              <a:gd name="T34" fmla="*/ 50 w 89"/>
              <a:gd name="T35" fmla="*/ 0 h 91"/>
              <a:gd name="T36" fmla="*/ 64 w 89"/>
              <a:gd name="T37" fmla="*/ 4 h 91"/>
              <a:gd name="T38" fmla="*/ 73 w 89"/>
              <a:gd name="T39" fmla="*/ 12 h 91"/>
              <a:gd name="T40" fmla="*/ 81 w 89"/>
              <a:gd name="T41" fmla="*/ 21 h 91"/>
              <a:gd name="T42" fmla="*/ 87 w 89"/>
              <a:gd name="T43" fmla="*/ 32 h 91"/>
              <a:gd name="T44" fmla="*/ 89 w 89"/>
              <a:gd name="T45" fmla="*/ 46 h 91"/>
              <a:gd name="T46" fmla="*/ 89 w 89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1">
                <a:moveTo>
                  <a:pt x="89" y="46"/>
                </a:moveTo>
                <a:lnTo>
                  <a:pt x="87" y="59"/>
                </a:lnTo>
                <a:lnTo>
                  <a:pt x="81" y="70"/>
                </a:lnTo>
                <a:lnTo>
                  <a:pt x="73" y="80"/>
                </a:lnTo>
                <a:lnTo>
                  <a:pt x="64" y="87"/>
                </a:lnTo>
                <a:lnTo>
                  <a:pt x="50" y="91"/>
                </a:lnTo>
                <a:lnTo>
                  <a:pt x="38" y="91"/>
                </a:lnTo>
                <a:lnTo>
                  <a:pt x="27" y="87"/>
                </a:lnTo>
                <a:lnTo>
                  <a:pt x="15" y="80"/>
                </a:lnTo>
                <a:lnTo>
                  <a:pt x="7" y="70"/>
                </a:lnTo>
                <a:lnTo>
                  <a:pt x="2" y="59"/>
                </a:lnTo>
                <a:lnTo>
                  <a:pt x="0" y="46"/>
                </a:lnTo>
                <a:lnTo>
                  <a:pt x="2" y="32"/>
                </a:lnTo>
                <a:lnTo>
                  <a:pt x="7" y="21"/>
                </a:lnTo>
                <a:lnTo>
                  <a:pt x="15" y="12"/>
                </a:lnTo>
                <a:lnTo>
                  <a:pt x="27" y="4"/>
                </a:lnTo>
                <a:lnTo>
                  <a:pt x="38" y="0"/>
                </a:lnTo>
                <a:lnTo>
                  <a:pt x="50" y="0"/>
                </a:lnTo>
                <a:lnTo>
                  <a:pt x="64" y="4"/>
                </a:lnTo>
                <a:lnTo>
                  <a:pt x="73" y="12"/>
                </a:lnTo>
                <a:lnTo>
                  <a:pt x="81" y="21"/>
                </a:lnTo>
                <a:lnTo>
                  <a:pt x="87" y="32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41" name="Freeform 701"/>
          <p:cNvSpPr>
            <a:spLocks/>
          </p:cNvSpPr>
          <p:nvPr/>
        </p:nvSpPr>
        <p:spPr bwMode="auto">
          <a:xfrm>
            <a:off x="2768600" y="4930777"/>
            <a:ext cx="46038" cy="49213"/>
          </a:xfrm>
          <a:custGeom>
            <a:avLst/>
            <a:gdLst>
              <a:gd name="T0" fmla="*/ 89 w 89"/>
              <a:gd name="T1" fmla="*/ 46 h 89"/>
              <a:gd name="T2" fmla="*/ 87 w 89"/>
              <a:gd name="T3" fmla="*/ 57 h 89"/>
              <a:gd name="T4" fmla="*/ 81 w 89"/>
              <a:gd name="T5" fmla="*/ 70 h 89"/>
              <a:gd name="T6" fmla="*/ 74 w 89"/>
              <a:gd name="T7" fmla="*/ 80 h 89"/>
              <a:gd name="T8" fmla="*/ 62 w 89"/>
              <a:gd name="T9" fmla="*/ 85 h 89"/>
              <a:gd name="T10" fmla="*/ 50 w 89"/>
              <a:gd name="T11" fmla="*/ 89 h 89"/>
              <a:gd name="T12" fmla="*/ 39 w 89"/>
              <a:gd name="T13" fmla="*/ 89 h 89"/>
              <a:gd name="T14" fmla="*/ 25 w 89"/>
              <a:gd name="T15" fmla="*/ 85 h 89"/>
              <a:gd name="T16" fmla="*/ 15 w 89"/>
              <a:gd name="T17" fmla="*/ 80 h 89"/>
              <a:gd name="T18" fmla="*/ 8 w 89"/>
              <a:gd name="T19" fmla="*/ 70 h 89"/>
              <a:gd name="T20" fmla="*/ 2 w 89"/>
              <a:gd name="T21" fmla="*/ 57 h 89"/>
              <a:gd name="T22" fmla="*/ 0 w 89"/>
              <a:gd name="T23" fmla="*/ 46 h 89"/>
              <a:gd name="T24" fmla="*/ 2 w 89"/>
              <a:gd name="T25" fmla="*/ 32 h 89"/>
              <a:gd name="T26" fmla="*/ 8 w 89"/>
              <a:gd name="T27" fmla="*/ 21 h 89"/>
              <a:gd name="T28" fmla="*/ 15 w 89"/>
              <a:gd name="T29" fmla="*/ 10 h 89"/>
              <a:gd name="T30" fmla="*/ 25 w 89"/>
              <a:gd name="T31" fmla="*/ 4 h 89"/>
              <a:gd name="T32" fmla="*/ 39 w 89"/>
              <a:gd name="T33" fmla="*/ 0 h 89"/>
              <a:gd name="T34" fmla="*/ 50 w 89"/>
              <a:gd name="T35" fmla="*/ 0 h 89"/>
              <a:gd name="T36" fmla="*/ 62 w 89"/>
              <a:gd name="T37" fmla="*/ 4 h 89"/>
              <a:gd name="T38" fmla="*/ 74 w 89"/>
              <a:gd name="T39" fmla="*/ 10 h 89"/>
              <a:gd name="T40" fmla="*/ 81 w 89"/>
              <a:gd name="T41" fmla="*/ 21 h 89"/>
              <a:gd name="T42" fmla="*/ 87 w 89"/>
              <a:gd name="T43" fmla="*/ 32 h 89"/>
              <a:gd name="T44" fmla="*/ 89 w 89"/>
              <a:gd name="T45" fmla="*/ 46 h 89"/>
              <a:gd name="T46" fmla="*/ 89 w 89"/>
              <a:gd name="T47" fmla="*/ 46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6"/>
                </a:moveTo>
                <a:lnTo>
                  <a:pt x="87" y="57"/>
                </a:lnTo>
                <a:lnTo>
                  <a:pt x="81" y="70"/>
                </a:lnTo>
                <a:lnTo>
                  <a:pt x="74" y="80"/>
                </a:lnTo>
                <a:lnTo>
                  <a:pt x="62" y="85"/>
                </a:lnTo>
                <a:lnTo>
                  <a:pt x="50" y="89"/>
                </a:lnTo>
                <a:lnTo>
                  <a:pt x="39" y="89"/>
                </a:lnTo>
                <a:lnTo>
                  <a:pt x="25" y="85"/>
                </a:lnTo>
                <a:lnTo>
                  <a:pt x="15" y="80"/>
                </a:lnTo>
                <a:lnTo>
                  <a:pt x="8" y="70"/>
                </a:lnTo>
                <a:lnTo>
                  <a:pt x="2" y="57"/>
                </a:lnTo>
                <a:lnTo>
                  <a:pt x="0" y="46"/>
                </a:lnTo>
                <a:lnTo>
                  <a:pt x="2" y="32"/>
                </a:lnTo>
                <a:lnTo>
                  <a:pt x="8" y="21"/>
                </a:lnTo>
                <a:lnTo>
                  <a:pt x="15" y="10"/>
                </a:lnTo>
                <a:lnTo>
                  <a:pt x="25" y="4"/>
                </a:lnTo>
                <a:lnTo>
                  <a:pt x="39" y="0"/>
                </a:lnTo>
                <a:lnTo>
                  <a:pt x="50" y="0"/>
                </a:lnTo>
                <a:lnTo>
                  <a:pt x="62" y="4"/>
                </a:lnTo>
                <a:lnTo>
                  <a:pt x="74" y="10"/>
                </a:lnTo>
                <a:lnTo>
                  <a:pt x="81" y="21"/>
                </a:lnTo>
                <a:lnTo>
                  <a:pt x="87" y="32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42" name="Freeform 702"/>
          <p:cNvSpPr>
            <a:spLocks/>
          </p:cNvSpPr>
          <p:nvPr/>
        </p:nvSpPr>
        <p:spPr bwMode="auto">
          <a:xfrm>
            <a:off x="2687639" y="4841875"/>
            <a:ext cx="46037" cy="46038"/>
          </a:xfrm>
          <a:custGeom>
            <a:avLst/>
            <a:gdLst>
              <a:gd name="T0" fmla="*/ 89 w 89"/>
              <a:gd name="T1" fmla="*/ 46 h 89"/>
              <a:gd name="T2" fmla="*/ 87 w 89"/>
              <a:gd name="T3" fmla="*/ 57 h 89"/>
              <a:gd name="T4" fmla="*/ 81 w 89"/>
              <a:gd name="T5" fmla="*/ 70 h 89"/>
              <a:gd name="T6" fmla="*/ 73 w 89"/>
              <a:gd name="T7" fmla="*/ 80 h 89"/>
              <a:gd name="T8" fmla="*/ 64 w 89"/>
              <a:gd name="T9" fmla="*/ 87 h 89"/>
              <a:gd name="T10" fmla="*/ 50 w 89"/>
              <a:gd name="T11" fmla="*/ 89 h 89"/>
              <a:gd name="T12" fmla="*/ 39 w 89"/>
              <a:gd name="T13" fmla="*/ 89 h 89"/>
              <a:gd name="T14" fmla="*/ 27 w 89"/>
              <a:gd name="T15" fmla="*/ 87 h 89"/>
              <a:gd name="T16" fmla="*/ 15 w 89"/>
              <a:gd name="T17" fmla="*/ 80 h 89"/>
              <a:gd name="T18" fmla="*/ 8 w 89"/>
              <a:gd name="T19" fmla="*/ 70 h 89"/>
              <a:gd name="T20" fmla="*/ 2 w 89"/>
              <a:gd name="T21" fmla="*/ 57 h 89"/>
              <a:gd name="T22" fmla="*/ 0 w 89"/>
              <a:gd name="T23" fmla="*/ 46 h 89"/>
              <a:gd name="T24" fmla="*/ 2 w 89"/>
              <a:gd name="T25" fmla="*/ 33 h 89"/>
              <a:gd name="T26" fmla="*/ 8 w 89"/>
              <a:gd name="T27" fmla="*/ 21 h 89"/>
              <a:gd name="T28" fmla="*/ 15 w 89"/>
              <a:gd name="T29" fmla="*/ 12 h 89"/>
              <a:gd name="T30" fmla="*/ 27 w 89"/>
              <a:gd name="T31" fmla="*/ 4 h 89"/>
              <a:gd name="T32" fmla="*/ 39 w 89"/>
              <a:gd name="T33" fmla="*/ 0 h 89"/>
              <a:gd name="T34" fmla="*/ 50 w 89"/>
              <a:gd name="T35" fmla="*/ 0 h 89"/>
              <a:gd name="T36" fmla="*/ 64 w 89"/>
              <a:gd name="T37" fmla="*/ 4 h 89"/>
              <a:gd name="T38" fmla="*/ 73 w 89"/>
              <a:gd name="T39" fmla="*/ 12 h 89"/>
              <a:gd name="T40" fmla="*/ 81 w 89"/>
              <a:gd name="T41" fmla="*/ 21 h 89"/>
              <a:gd name="T42" fmla="*/ 87 w 89"/>
              <a:gd name="T43" fmla="*/ 33 h 89"/>
              <a:gd name="T44" fmla="*/ 89 w 89"/>
              <a:gd name="T45" fmla="*/ 46 h 89"/>
              <a:gd name="T46" fmla="*/ 89 w 89"/>
              <a:gd name="T47" fmla="*/ 46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6"/>
                </a:moveTo>
                <a:lnTo>
                  <a:pt x="87" y="57"/>
                </a:lnTo>
                <a:lnTo>
                  <a:pt x="81" y="70"/>
                </a:lnTo>
                <a:lnTo>
                  <a:pt x="73" y="80"/>
                </a:lnTo>
                <a:lnTo>
                  <a:pt x="64" y="87"/>
                </a:lnTo>
                <a:lnTo>
                  <a:pt x="50" y="89"/>
                </a:lnTo>
                <a:lnTo>
                  <a:pt x="39" y="89"/>
                </a:lnTo>
                <a:lnTo>
                  <a:pt x="27" y="87"/>
                </a:lnTo>
                <a:lnTo>
                  <a:pt x="15" y="80"/>
                </a:lnTo>
                <a:lnTo>
                  <a:pt x="8" y="70"/>
                </a:lnTo>
                <a:lnTo>
                  <a:pt x="2" y="57"/>
                </a:lnTo>
                <a:lnTo>
                  <a:pt x="0" y="46"/>
                </a:lnTo>
                <a:lnTo>
                  <a:pt x="2" y="33"/>
                </a:lnTo>
                <a:lnTo>
                  <a:pt x="8" y="21"/>
                </a:lnTo>
                <a:lnTo>
                  <a:pt x="15" y="12"/>
                </a:lnTo>
                <a:lnTo>
                  <a:pt x="27" y="4"/>
                </a:lnTo>
                <a:lnTo>
                  <a:pt x="39" y="0"/>
                </a:lnTo>
                <a:lnTo>
                  <a:pt x="50" y="0"/>
                </a:lnTo>
                <a:lnTo>
                  <a:pt x="64" y="4"/>
                </a:lnTo>
                <a:lnTo>
                  <a:pt x="73" y="12"/>
                </a:lnTo>
                <a:lnTo>
                  <a:pt x="81" y="21"/>
                </a:lnTo>
                <a:lnTo>
                  <a:pt x="87" y="33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43" name="Rectangle 703"/>
          <p:cNvSpPr>
            <a:spLocks noChangeArrowheads="1"/>
          </p:cNvSpPr>
          <p:nvPr/>
        </p:nvSpPr>
        <p:spPr bwMode="auto">
          <a:xfrm>
            <a:off x="2962276" y="3733801"/>
            <a:ext cx="213005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300" b="1">
                <a:solidFill>
                  <a:srgbClr val="FF0000"/>
                </a:solidFill>
                <a:latin typeface="Arial" charset="0"/>
              </a:rPr>
              <a:t>H</a:t>
            </a:r>
            <a:endParaRPr lang="it-IT" sz="1700"/>
          </a:p>
        </p:txBody>
      </p:sp>
      <p:sp>
        <p:nvSpPr>
          <p:cNvPr id="10944" name="Rectangle 704"/>
          <p:cNvSpPr>
            <a:spLocks noChangeArrowheads="1"/>
          </p:cNvSpPr>
          <p:nvPr/>
        </p:nvSpPr>
        <p:spPr bwMode="auto">
          <a:xfrm>
            <a:off x="3168650" y="3863975"/>
            <a:ext cx="8558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1200" b="1">
                <a:solidFill>
                  <a:srgbClr val="FF0000"/>
                </a:solidFill>
                <a:latin typeface="Arial" charset="0"/>
              </a:rPr>
              <a:t>2</a:t>
            </a:r>
            <a:endParaRPr lang="it-IT" sz="1700"/>
          </a:p>
        </p:txBody>
      </p:sp>
      <p:sp>
        <p:nvSpPr>
          <p:cNvPr id="10945" name="Rectangle 705"/>
          <p:cNvSpPr>
            <a:spLocks noChangeArrowheads="1"/>
          </p:cNvSpPr>
          <p:nvPr/>
        </p:nvSpPr>
        <p:spPr bwMode="auto">
          <a:xfrm>
            <a:off x="3246438" y="3733801"/>
            <a:ext cx="0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300" b="1">
                <a:solidFill>
                  <a:srgbClr val="FF0000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946" name="Rectangle 706"/>
          <p:cNvSpPr>
            <a:spLocks noChangeArrowheads="1"/>
          </p:cNvSpPr>
          <p:nvPr/>
        </p:nvSpPr>
        <p:spPr bwMode="auto">
          <a:xfrm>
            <a:off x="3322638" y="3733801"/>
            <a:ext cx="172248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300" b="1">
                <a:solidFill>
                  <a:srgbClr val="FF0000"/>
                </a:solidFill>
                <a:latin typeface="Arial" charset="0"/>
              </a:rPr>
              <a:t>+ </a:t>
            </a:r>
            <a:endParaRPr lang="it-IT" sz="1700"/>
          </a:p>
        </p:txBody>
      </p:sp>
      <p:sp>
        <p:nvSpPr>
          <p:cNvPr id="10947" name="Rectangle 707"/>
          <p:cNvSpPr>
            <a:spLocks noChangeArrowheads="1"/>
          </p:cNvSpPr>
          <p:nvPr/>
        </p:nvSpPr>
        <p:spPr bwMode="auto">
          <a:xfrm>
            <a:off x="3571876" y="3733801"/>
            <a:ext cx="213005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300" b="1">
                <a:solidFill>
                  <a:srgbClr val="339966"/>
                </a:solidFill>
                <a:latin typeface="Arial" charset="0"/>
              </a:rPr>
              <a:t>N</a:t>
            </a:r>
            <a:endParaRPr lang="it-IT" sz="1700"/>
          </a:p>
        </p:txBody>
      </p:sp>
      <p:sp>
        <p:nvSpPr>
          <p:cNvPr id="10948" name="Rectangle 708"/>
          <p:cNvSpPr>
            <a:spLocks noChangeArrowheads="1"/>
          </p:cNvSpPr>
          <p:nvPr/>
        </p:nvSpPr>
        <p:spPr bwMode="auto">
          <a:xfrm>
            <a:off x="3776664" y="3863975"/>
            <a:ext cx="8558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1200" b="1">
                <a:solidFill>
                  <a:srgbClr val="339966"/>
                </a:solidFill>
                <a:latin typeface="Arial" charset="0"/>
              </a:rPr>
              <a:t>2</a:t>
            </a:r>
            <a:endParaRPr lang="it-IT" sz="1700"/>
          </a:p>
        </p:txBody>
      </p:sp>
      <p:sp>
        <p:nvSpPr>
          <p:cNvPr id="10949" name="Rectangle 709"/>
          <p:cNvSpPr>
            <a:spLocks noChangeArrowheads="1"/>
          </p:cNvSpPr>
          <p:nvPr/>
        </p:nvSpPr>
        <p:spPr bwMode="auto">
          <a:xfrm>
            <a:off x="3854450" y="3733801"/>
            <a:ext cx="0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300" b="1">
                <a:solidFill>
                  <a:srgbClr val="FF0000"/>
                </a:solidFill>
                <a:latin typeface="Arial" charset="0"/>
              </a:rPr>
              <a:t> </a:t>
            </a:r>
            <a:endParaRPr lang="it-IT" sz="1700"/>
          </a:p>
        </p:txBody>
      </p:sp>
      <p:sp>
        <p:nvSpPr>
          <p:cNvPr id="10950" name="Rectangle 710"/>
          <p:cNvSpPr>
            <a:spLocks noChangeArrowheads="1"/>
          </p:cNvSpPr>
          <p:nvPr/>
        </p:nvSpPr>
        <p:spPr bwMode="auto">
          <a:xfrm>
            <a:off x="3929063" y="3733801"/>
            <a:ext cx="172248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300" b="1">
                <a:solidFill>
                  <a:srgbClr val="FF0000"/>
                </a:solidFill>
                <a:latin typeface="Arial" charset="0"/>
              </a:rPr>
              <a:t>+ </a:t>
            </a:r>
            <a:endParaRPr lang="it-IT" sz="1700"/>
          </a:p>
        </p:txBody>
      </p:sp>
      <p:sp>
        <p:nvSpPr>
          <p:cNvPr id="10951" name="Rectangle 711"/>
          <p:cNvSpPr>
            <a:spLocks noChangeArrowheads="1"/>
          </p:cNvSpPr>
          <p:nvPr/>
        </p:nvSpPr>
        <p:spPr bwMode="auto">
          <a:xfrm>
            <a:off x="4178301" y="3733801"/>
            <a:ext cx="426011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300" b="1">
                <a:solidFill>
                  <a:srgbClr val="333399"/>
                </a:solidFill>
                <a:latin typeface="Arial" charset="0"/>
              </a:rPr>
              <a:t>NH</a:t>
            </a:r>
            <a:endParaRPr lang="it-IT" sz="1700"/>
          </a:p>
        </p:txBody>
      </p:sp>
      <p:sp>
        <p:nvSpPr>
          <p:cNvPr id="10952" name="Rectangle 712"/>
          <p:cNvSpPr>
            <a:spLocks noChangeArrowheads="1"/>
          </p:cNvSpPr>
          <p:nvPr/>
        </p:nvSpPr>
        <p:spPr bwMode="auto">
          <a:xfrm>
            <a:off x="4595814" y="3863975"/>
            <a:ext cx="8558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1200" b="1">
                <a:solidFill>
                  <a:srgbClr val="333399"/>
                </a:solidFill>
                <a:latin typeface="Arial" charset="0"/>
              </a:rPr>
              <a:t>3</a:t>
            </a:r>
            <a:endParaRPr lang="it-IT" sz="1700"/>
          </a:p>
        </p:txBody>
      </p:sp>
      <p:sp>
        <p:nvSpPr>
          <p:cNvPr id="10953" name="Freeform 713"/>
          <p:cNvSpPr>
            <a:spLocks/>
          </p:cNvSpPr>
          <p:nvPr/>
        </p:nvSpPr>
        <p:spPr bwMode="auto">
          <a:xfrm>
            <a:off x="4056064" y="4157665"/>
            <a:ext cx="46037" cy="47624"/>
          </a:xfrm>
          <a:custGeom>
            <a:avLst/>
            <a:gdLst>
              <a:gd name="T0" fmla="*/ 89 w 89"/>
              <a:gd name="T1" fmla="*/ 46 h 91"/>
              <a:gd name="T2" fmla="*/ 87 w 89"/>
              <a:gd name="T3" fmla="*/ 59 h 91"/>
              <a:gd name="T4" fmla="*/ 83 w 89"/>
              <a:gd name="T5" fmla="*/ 70 h 91"/>
              <a:gd name="T6" fmla="*/ 73 w 89"/>
              <a:gd name="T7" fmla="*/ 80 h 91"/>
              <a:gd name="T8" fmla="*/ 64 w 89"/>
              <a:gd name="T9" fmla="*/ 87 h 91"/>
              <a:gd name="T10" fmla="*/ 52 w 89"/>
              <a:gd name="T11" fmla="*/ 91 h 91"/>
              <a:gd name="T12" fmla="*/ 38 w 89"/>
              <a:gd name="T13" fmla="*/ 91 h 91"/>
              <a:gd name="T14" fmla="*/ 27 w 89"/>
              <a:gd name="T15" fmla="*/ 87 h 91"/>
              <a:gd name="T16" fmla="*/ 15 w 89"/>
              <a:gd name="T17" fmla="*/ 80 h 91"/>
              <a:gd name="T18" fmla="*/ 7 w 89"/>
              <a:gd name="T19" fmla="*/ 70 h 91"/>
              <a:gd name="T20" fmla="*/ 2 w 89"/>
              <a:gd name="T21" fmla="*/ 59 h 91"/>
              <a:gd name="T22" fmla="*/ 0 w 89"/>
              <a:gd name="T23" fmla="*/ 46 h 91"/>
              <a:gd name="T24" fmla="*/ 2 w 89"/>
              <a:gd name="T25" fmla="*/ 32 h 91"/>
              <a:gd name="T26" fmla="*/ 7 w 89"/>
              <a:gd name="T27" fmla="*/ 21 h 91"/>
              <a:gd name="T28" fmla="*/ 15 w 89"/>
              <a:gd name="T29" fmla="*/ 12 h 91"/>
              <a:gd name="T30" fmla="*/ 27 w 89"/>
              <a:gd name="T31" fmla="*/ 4 h 91"/>
              <a:gd name="T32" fmla="*/ 38 w 89"/>
              <a:gd name="T33" fmla="*/ 0 h 91"/>
              <a:gd name="T34" fmla="*/ 52 w 89"/>
              <a:gd name="T35" fmla="*/ 0 h 91"/>
              <a:gd name="T36" fmla="*/ 64 w 89"/>
              <a:gd name="T37" fmla="*/ 4 h 91"/>
              <a:gd name="T38" fmla="*/ 73 w 89"/>
              <a:gd name="T39" fmla="*/ 12 h 91"/>
              <a:gd name="T40" fmla="*/ 83 w 89"/>
              <a:gd name="T41" fmla="*/ 21 h 91"/>
              <a:gd name="T42" fmla="*/ 87 w 89"/>
              <a:gd name="T43" fmla="*/ 32 h 91"/>
              <a:gd name="T44" fmla="*/ 89 w 89"/>
              <a:gd name="T45" fmla="*/ 46 h 91"/>
              <a:gd name="T46" fmla="*/ 89 w 89"/>
              <a:gd name="T47" fmla="*/ 46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1">
                <a:moveTo>
                  <a:pt x="89" y="46"/>
                </a:moveTo>
                <a:lnTo>
                  <a:pt x="87" y="59"/>
                </a:lnTo>
                <a:lnTo>
                  <a:pt x="83" y="70"/>
                </a:lnTo>
                <a:lnTo>
                  <a:pt x="73" y="80"/>
                </a:lnTo>
                <a:lnTo>
                  <a:pt x="64" y="87"/>
                </a:lnTo>
                <a:lnTo>
                  <a:pt x="52" y="91"/>
                </a:lnTo>
                <a:lnTo>
                  <a:pt x="38" y="91"/>
                </a:lnTo>
                <a:lnTo>
                  <a:pt x="27" y="87"/>
                </a:lnTo>
                <a:lnTo>
                  <a:pt x="15" y="80"/>
                </a:lnTo>
                <a:lnTo>
                  <a:pt x="7" y="70"/>
                </a:lnTo>
                <a:lnTo>
                  <a:pt x="2" y="59"/>
                </a:lnTo>
                <a:lnTo>
                  <a:pt x="0" y="46"/>
                </a:lnTo>
                <a:lnTo>
                  <a:pt x="2" y="32"/>
                </a:lnTo>
                <a:lnTo>
                  <a:pt x="7" y="21"/>
                </a:lnTo>
                <a:lnTo>
                  <a:pt x="15" y="12"/>
                </a:lnTo>
                <a:lnTo>
                  <a:pt x="27" y="4"/>
                </a:lnTo>
                <a:lnTo>
                  <a:pt x="38" y="0"/>
                </a:lnTo>
                <a:lnTo>
                  <a:pt x="52" y="0"/>
                </a:lnTo>
                <a:lnTo>
                  <a:pt x="64" y="4"/>
                </a:lnTo>
                <a:lnTo>
                  <a:pt x="73" y="12"/>
                </a:lnTo>
                <a:lnTo>
                  <a:pt x="83" y="21"/>
                </a:lnTo>
                <a:lnTo>
                  <a:pt x="87" y="32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4" name="Freeform 714"/>
          <p:cNvSpPr>
            <a:spLocks/>
          </p:cNvSpPr>
          <p:nvPr/>
        </p:nvSpPr>
        <p:spPr bwMode="auto">
          <a:xfrm>
            <a:off x="4371976" y="4483102"/>
            <a:ext cx="46038" cy="47624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3 w 89"/>
              <a:gd name="T5" fmla="*/ 68 h 88"/>
              <a:gd name="T6" fmla="*/ 73 w 89"/>
              <a:gd name="T7" fmla="*/ 79 h 88"/>
              <a:gd name="T8" fmla="*/ 63 w 89"/>
              <a:gd name="T9" fmla="*/ 85 h 88"/>
              <a:gd name="T10" fmla="*/ 52 w 89"/>
              <a:gd name="T11" fmla="*/ 88 h 88"/>
              <a:gd name="T12" fmla="*/ 38 w 89"/>
              <a:gd name="T13" fmla="*/ 88 h 88"/>
              <a:gd name="T14" fmla="*/ 27 w 89"/>
              <a:gd name="T15" fmla="*/ 85 h 88"/>
              <a:gd name="T16" fmla="*/ 15 w 89"/>
              <a:gd name="T17" fmla="*/ 79 h 88"/>
              <a:gd name="T18" fmla="*/ 7 w 89"/>
              <a:gd name="T19" fmla="*/ 68 h 88"/>
              <a:gd name="T20" fmla="*/ 1 w 89"/>
              <a:gd name="T21" fmla="*/ 56 h 88"/>
              <a:gd name="T22" fmla="*/ 0 w 89"/>
              <a:gd name="T23" fmla="*/ 43 h 88"/>
              <a:gd name="T24" fmla="*/ 1 w 89"/>
              <a:gd name="T25" fmla="*/ 32 h 88"/>
              <a:gd name="T26" fmla="*/ 7 w 89"/>
              <a:gd name="T27" fmla="*/ 20 h 88"/>
              <a:gd name="T28" fmla="*/ 15 w 89"/>
              <a:gd name="T29" fmla="*/ 9 h 88"/>
              <a:gd name="T30" fmla="*/ 27 w 89"/>
              <a:gd name="T31" fmla="*/ 3 h 88"/>
              <a:gd name="T32" fmla="*/ 38 w 89"/>
              <a:gd name="T33" fmla="*/ 0 h 88"/>
              <a:gd name="T34" fmla="*/ 52 w 89"/>
              <a:gd name="T35" fmla="*/ 0 h 88"/>
              <a:gd name="T36" fmla="*/ 63 w 89"/>
              <a:gd name="T37" fmla="*/ 3 h 88"/>
              <a:gd name="T38" fmla="*/ 73 w 89"/>
              <a:gd name="T39" fmla="*/ 9 h 88"/>
              <a:gd name="T40" fmla="*/ 83 w 89"/>
              <a:gd name="T41" fmla="*/ 20 h 88"/>
              <a:gd name="T42" fmla="*/ 87 w 89"/>
              <a:gd name="T43" fmla="*/ 32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3" y="68"/>
                </a:lnTo>
                <a:lnTo>
                  <a:pt x="73" y="79"/>
                </a:lnTo>
                <a:lnTo>
                  <a:pt x="63" y="85"/>
                </a:lnTo>
                <a:lnTo>
                  <a:pt x="52" y="88"/>
                </a:lnTo>
                <a:lnTo>
                  <a:pt x="38" y="88"/>
                </a:lnTo>
                <a:lnTo>
                  <a:pt x="27" y="85"/>
                </a:lnTo>
                <a:lnTo>
                  <a:pt x="15" y="79"/>
                </a:lnTo>
                <a:lnTo>
                  <a:pt x="7" y="68"/>
                </a:lnTo>
                <a:lnTo>
                  <a:pt x="1" y="56"/>
                </a:lnTo>
                <a:lnTo>
                  <a:pt x="0" y="43"/>
                </a:lnTo>
                <a:lnTo>
                  <a:pt x="1" y="32"/>
                </a:lnTo>
                <a:lnTo>
                  <a:pt x="7" y="20"/>
                </a:lnTo>
                <a:lnTo>
                  <a:pt x="15" y="9"/>
                </a:lnTo>
                <a:lnTo>
                  <a:pt x="27" y="3"/>
                </a:lnTo>
                <a:lnTo>
                  <a:pt x="38" y="0"/>
                </a:lnTo>
                <a:lnTo>
                  <a:pt x="52" y="0"/>
                </a:lnTo>
                <a:lnTo>
                  <a:pt x="63" y="3"/>
                </a:lnTo>
                <a:lnTo>
                  <a:pt x="73" y="9"/>
                </a:lnTo>
                <a:lnTo>
                  <a:pt x="83" y="20"/>
                </a:lnTo>
                <a:lnTo>
                  <a:pt x="87" y="32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5" name="Freeform 715"/>
          <p:cNvSpPr>
            <a:spLocks/>
          </p:cNvSpPr>
          <p:nvPr/>
        </p:nvSpPr>
        <p:spPr bwMode="auto">
          <a:xfrm>
            <a:off x="4225926" y="4359278"/>
            <a:ext cx="46038" cy="47624"/>
          </a:xfrm>
          <a:custGeom>
            <a:avLst/>
            <a:gdLst>
              <a:gd name="T0" fmla="*/ 89 w 89"/>
              <a:gd name="T1" fmla="*/ 46 h 89"/>
              <a:gd name="T2" fmla="*/ 88 w 89"/>
              <a:gd name="T3" fmla="*/ 57 h 89"/>
              <a:gd name="T4" fmla="*/ 82 w 89"/>
              <a:gd name="T5" fmla="*/ 70 h 89"/>
              <a:gd name="T6" fmla="*/ 74 w 89"/>
              <a:gd name="T7" fmla="*/ 80 h 89"/>
              <a:gd name="T8" fmla="*/ 62 w 89"/>
              <a:gd name="T9" fmla="*/ 87 h 89"/>
              <a:gd name="T10" fmla="*/ 51 w 89"/>
              <a:gd name="T11" fmla="*/ 89 h 89"/>
              <a:gd name="T12" fmla="*/ 39 w 89"/>
              <a:gd name="T13" fmla="*/ 89 h 89"/>
              <a:gd name="T14" fmla="*/ 25 w 89"/>
              <a:gd name="T15" fmla="*/ 87 h 89"/>
              <a:gd name="T16" fmla="*/ 16 w 89"/>
              <a:gd name="T17" fmla="*/ 80 h 89"/>
              <a:gd name="T18" fmla="*/ 8 w 89"/>
              <a:gd name="T19" fmla="*/ 70 h 89"/>
              <a:gd name="T20" fmla="*/ 2 w 89"/>
              <a:gd name="T21" fmla="*/ 57 h 89"/>
              <a:gd name="T22" fmla="*/ 0 w 89"/>
              <a:gd name="T23" fmla="*/ 46 h 89"/>
              <a:gd name="T24" fmla="*/ 2 w 89"/>
              <a:gd name="T25" fmla="*/ 32 h 89"/>
              <a:gd name="T26" fmla="*/ 8 w 89"/>
              <a:gd name="T27" fmla="*/ 21 h 89"/>
              <a:gd name="T28" fmla="*/ 16 w 89"/>
              <a:gd name="T29" fmla="*/ 12 h 89"/>
              <a:gd name="T30" fmla="*/ 25 w 89"/>
              <a:gd name="T31" fmla="*/ 4 h 89"/>
              <a:gd name="T32" fmla="*/ 39 w 89"/>
              <a:gd name="T33" fmla="*/ 0 h 89"/>
              <a:gd name="T34" fmla="*/ 51 w 89"/>
              <a:gd name="T35" fmla="*/ 0 h 89"/>
              <a:gd name="T36" fmla="*/ 62 w 89"/>
              <a:gd name="T37" fmla="*/ 4 h 89"/>
              <a:gd name="T38" fmla="*/ 74 w 89"/>
              <a:gd name="T39" fmla="*/ 12 h 89"/>
              <a:gd name="T40" fmla="*/ 82 w 89"/>
              <a:gd name="T41" fmla="*/ 21 h 89"/>
              <a:gd name="T42" fmla="*/ 88 w 89"/>
              <a:gd name="T43" fmla="*/ 32 h 89"/>
              <a:gd name="T44" fmla="*/ 89 w 89"/>
              <a:gd name="T45" fmla="*/ 46 h 89"/>
              <a:gd name="T46" fmla="*/ 89 w 89"/>
              <a:gd name="T47" fmla="*/ 46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6"/>
                </a:moveTo>
                <a:lnTo>
                  <a:pt x="88" y="57"/>
                </a:lnTo>
                <a:lnTo>
                  <a:pt x="82" y="70"/>
                </a:lnTo>
                <a:lnTo>
                  <a:pt x="74" y="80"/>
                </a:lnTo>
                <a:lnTo>
                  <a:pt x="62" y="87"/>
                </a:lnTo>
                <a:lnTo>
                  <a:pt x="51" y="89"/>
                </a:lnTo>
                <a:lnTo>
                  <a:pt x="39" y="89"/>
                </a:lnTo>
                <a:lnTo>
                  <a:pt x="25" y="87"/>
                </a:lnTo>
                <a:lnTo>
                  <a:pt x="16" y="80"/>
                </a:lnTo>
                <a:lnTo>
                  <a:pt x="8" y="70"/>
                </a:lnTo>
                <a:lnTo>
                  <a:pt x="2" y="57"/>
                </a:lnTo>
                <a:lnTo>
                  <a:pt x="0" y="46"/>
                </a:lnTo>
                <a:lnTo>
                  <a:pt x="2" y="32"/>
                </a:lnTo>
                <a:lnTo>
                  <a:pt x="8" y="21"/>
                </a:lnTo>
                <a:lnTo>
                  <a:pt x="16" y="12"/>
                </a:lnTo>
                <a:lnTo>
                  <a:pt x="25" y="4"/>
                </a:lnTo>
                <a:lnTo>
                  <a:pt x="39" y="0"/>
                </a:lnTo>
                <a:lnTo>
                  <a:pt x="51" y="0"/>
                </a:lnTo>
                <a:lnTo>
                  <a:pt x="62" y="4"/>
                </a:lnTo>
                <a:lnTo>
                  <a:pt x="74" y="12"/>
                </a:lnTo>
                <a:lnTo>
                  <a:pt x="82" y="21"/>
                </a:lnTo>
                <a:lnTo>
                  <a:pt x="88" y="32"/>
                </a:lnTo>
                <a:lnTo>
                  <a:pt x="89" y="46"/>
                </a:lnTo>
                <a:lnTo>
                  <a:pt x="89" y="46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6" name="Freeform 716"/>
          <p:cNvSpPr>
            <a:spLocks/>
          </p:cNvSpPr>
          <p:nvPr/>
        </p:nvSpPr>
        <p:spPr bwMode="auto">
          <a:xfrm>
            <a:off x="3992564" y="4081464"/>
            <a:ext cx="46037" cy="44450"/>
          </a:xfrm>
          <a:custGeom>
            <a:avLst/>
            <a:gdLst>
              <a:gd name="T0" fmla="*/ 88 w 88"/>
              <a:gd name="T1" fmla="*/ 44 h 89"/>
              <a:gd name="T2" fmla="*/ 86 w 88"/>
              <a:gd name="T3" fmla="*/ 57 h 89"/>
              <a:gd name="T4" fmla="*/ 82 w 88"/>
              <a:gd name="T5" fmla="*/ 68 h 89"/>
              <a:gd name="T6" fmla="*/ 72 w 88"/>
              <a:gd name="T7" fmla="*/ 78 h 89"/>
              <a:gd name="T8" fmla="*/ 62 w 88"/>
              <a:gd name="T9" fmla="*/ 85 h 89"/>
              <a:gd name="T10" fmla="*/ 51 w 88"/>
              <a:gd name="T11" fmla="*/ 89 h 89"/>
              <a:gd name="T12" fmla="*/ 37 w 88"/>
              <a:gd name="T13" fmla="*/ 89 h 89"/>
              <a:gd name="T14" fmla="*/ 26 w 88"/>
              <a:gd name="T15" fmla="*/ 85 h 89"/>
              <a:gd name="T16" fmla="*/ 14 w 88"/>
              <a:gd name="T17" fmla="*/ 78 h 89"/>
              <a:gd name="T18" fmla="*/ 6 w 88"/>
              <a:gd name="T19" fmla="*/ 68 h 89"/>
              <a:gd name="T20" fmla="*/ 0 w 88"/>
              <a:gd name="T21" fmla="*/ 57 h 89"/>
              <a:gd name="T22" fmla="*/ 0 w 88"/>
              <a:gd name="T23" fmla="*/ 44 h 89"/>
              <a:gd name="T24" fmla="*/ 0 w 88"/>
              <a:gd name="T25" fmla="*/ 33 h 89"/>
              <a:gd name="T26" fmla="*/ 6 w 88"/>
              <a:gd name="T27" fmla="*/ 19 h 89"/>
              <a:gd name="T28" fmla="*/ 14 w 88"/>
              <a:gd name="T29" fmla="*/ 10 h 89"/>
              <a:gd name="T30" fmla="*/ 26 w 88"/>
              <a:gd name="T31" fmla="*/ 4 h 89"/>
              <a:gd name="T32" fmla="*/ 37 w 88"/>
              <a:gd name="T33" fmla="*/ 0 h 89"/>
              <a:gd name="T34" fmla="*/ 51 w 88"/>
              <a:gd name="T35" fmla="*/ 0 h 89"/>
              <a:gd name="T36" fmla="*/ 62 w 88"/>
              <a:gd name="T37" fmla="*/ 2 h 89"/>
              <a:gd name="T38" fmla="*/ 72 w 88"/>
              <a:gd name="T39" fmla="*/ 10 h 89"/>
              <a:gd name="T40" fmla="*/ 82 w 88"/>
              <a:gd name="T41" fmla="*/ 19 h 89"/>
              <a:gd name="T42" fmla="*/ 86 w 88"/>
              <a:gd name="T43" fmla="*/ 33 h 89"/>
              <a:gd name="T44" fmla="*/ 88 w 88"/>
              <a:gd name="T45" fmla="*/ 44 h 89"/>
              <a:gd name="T46" fmla="*/ 88 w 88"/>
              <a:gd name="T47" fmla="*/ 44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8" h="89">
                <a:moveTo>
                  <a:pt x="88" y="44"/>
                </a:moveTo>
                <a:lnTo>
                  <a:pt x="86" y="57"/>
                </a:lnTo>
                <a:lnTo>
                  <a:pt x="82" y="68"/>
                </a:lnTo>
                <a:lnTo>
                  <a:pt x="72" y="78"/>
                </a:lnTo>
                <a:lnTo>
                  <a:pt x="62" y="85"/>
                </a:lnTo>
                <a:lnTo>
                  <a:pt x="51" y="89"/>
                </a:lnTo>
                <a:lnTo>
                  <a:pt x="37" y="89"/>
                </a:lnTo>
                <a:lnTo>
                  <a:pt x="26" y="85"/>
                </a:lnTo>
                <a:lnTo>
                  <a:pt x="14" y="78"/>
                </a:lnTo>
                <a:lnTo>
                  <a:pt x="6" y="68"/>
                </a:lnTo>
                <a:lnTo>
                  <a:pt x="0" y="57"/>
                </a:lnTo>
                <a:lnTo>
                  <a:pt x="0" y="44"/>
                </a:lnTo>
                <a:lnTo>
                  <a:pt x="0" y="33"/>
                </a:lnTo>
                <a:lnTo>
                  <a:pt x="6" y="19"/>
                </a:lnTo>
                <a:lnTo>
                  <a:pt x="14" y="10"/>
                </a:lnTo>
                <a:lnTo>
                  <a:pt x="26" y="4"/>
                </a:lnTo>
                <a:lnTo>
                  <a:pt x="37" y="0"/>
                </a:lnTo>
                <a:lnTo>
                  <a:pt x="51" y="0"/>
                </a:lnTo>
                <a:lnTo>
                  <a:pt x="62" y="2"/>
                </a:lnTo>
                <a:lnTo>
                  <a:pt x="72" y="10"/>
                </a:lnTo>
                <a:lnTo>
                  <a:pt x="82" y="19"/>
                </a:lnTo>
                <a:lnTo>
                  <a:pt x="86" y="33"/>
                </a:lnTo>
                <a:lnTo>
                  <a:pt x="88" y="44"/>
                </a:lnTo>
                <a:lnTo>
                  <a:pt x="88" y="44"/>
                </a:lnTo>
                <a:close/>
              </a:path>
            </a:pathLst>
          </a:custGeom>
          <a:solidFill>
            <a:srgbClr val="333399"/>
          </a:solidFill>
          <a:ln w="1588">
            <a:solidFill>
              <a:srgbClr val="3333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7" name="Freeform 717"/>
          <p:cNvSpPr>
            <a:spLocks/>
          </p:cNvSpPr>
          <p:nvPr/>
        </p:nvSpPr>
        <p:spPr bwMode="auto">
          <a:xfrm>
            <a:off x="4202113" y="4113213"/>
            <a:ext cx="46037" cy="50801"/>
          </a:xfrm>
          <a:custGeom>
            <a:avLst/>
            <a:gdLst>
              <a:gd name="T0" fmla="*/ 89 w 89"/>
              <a:gd name="T1" fmla="*/ 43 h 88"/>
              <a:gd name="T2" fmla="*/ 87 w 89"/>
              <a:gd name="T3" fmla="*/ 56 h 88"/>
              <a:gd name="T4" fmla="*/ 81 w 89"/>
              <a:gd name="T5" fmla="*/ 68 h 88"/>
              <a:gd name="T6" fmla="*/ 73 w 89"/>
              <a:gd name="T7" fmla="*/ 77 h 88"/>
              <a:gd name="T8" fmla="*/ 62 w 89"/>
              <a:gd name="T9" fmla="*/ 85 h 88"/>
              <a:gd name="T10" fmla="*/ 50 w 89"/>
              <a:gd name="T11" fmla="*/ 88 h 88"/>
              <a:gd name="T12" fmla="*/ 39 w 89"/>
              <a:gd name="T13" fmla="*/ 88 h 88"/>
              <a:gd name="T14" fmla="*/ 25 w 89"/>
              <a:gd name="T15" fmla="*/ 85 h 88"/>
              <a:gd name="T16" fmla="*/ 15 w 89"/>
              <a:gd name="T17" fmla="*/ 77 h 88"/>
              <a:gd name="T18" fmla="*/ 8 w 89"/>
              <a:gd name="T19" fmla="*/ 68 h 88"/>
              <a:gd name="T20" fmla="*/ 2 w 89"/>
              <a:gd name="T21" fmla="*/ 56 h 88"/>
              <a:gd name="T22" fmla="*/ 0 w 89"/>
              <a:gd name="T23" fmla="*/ 43 h 88"/>
              <a:gd name="T24" fmla="*/ 2 w 89"/>
              <a:gd name="T25" fmla="*/ 30 h 88"/>
              <a:gd name="T26" fmla="*/ 8 w 89"/>
              <a:gd name="T27" fmla="*/ 19 h 88"/>
              <a:gd name="T28" fmla="*/ 15 w 89"/>
              <a:gd name="T29" fmla="*/ 9 h 88"/>
              <a:gd name="T30" fmla="*/ 25 w 89"/>
              <a:gd name="T31" fmla="*/ 2 h 88"/>
              <a:gd name="T32" fmla="*/ 39 w 89"/>
              <a:gd name="T33" fmla="*/ 0 h 88"/>
              <a:gd name="T34" fmla="*/ 50 w 89"/>
              <a:gd name="T35" fmla="*/ 0 h 88"/>
              <a:gd name="T36" fmla="*/ 62 w 89"/>
              <a:gd name="T37" fmla="*/ 2 h 88"/>
              <a:gd name="T38" fmla="*/ 73 w 89"/>
              <a:gd name="T39" fmla="*/ 9 h 88"/>
              <a:gd name="T40" fmla="*/ 81 w 89"/>
              <a:gd name="T41" fmla="*/ 19 h 88"/>
              <a:gd name="T42" fmla="*/ 87 w 89"/>
              <a:gd name="T43" fmla="*/ 30 h 88"/>
              <a:gd name="T44" fmla="*/ 89 w 89"/>
              <a:gd name="T45" fmla="*/ 43 h 88"/>
              <a:gd name="T46" fmla="*/ 89 w 89"/>
              <a:gd name="T47" fmla="*/ 43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8">
                <a:moveTo>
                  <a:pt x="89" y="43"/>
                </a:moveTo>
                <a:lnTo>
                  <a:pt x="87" y="56"/>
                </a:lnTo>
                <a:lnTo>
                  <a:pt x="81" y="68"/>
                </a:lnTo>
                <a:lnTo>
                  <a:pt x="73" y="77"/>
                </a:lnTo>
                <a:lnTo>
                  <a:pt x="62" y="85"/>
                </a:lnTo>
                <a:lnTo>
                  <a:pt x="50" y="88"/>
                </a:lnTo>
                <a:lnTo>
                  <a:pt x="39" y="88"/>
                </a:lnTo>
                <a:lnTo>
                  <a:pt x="25" y="85"/>
                </a:lnTo>
                <a:lnTo>
                  <a:pt x="15" y="77"/>
                </a:lnTo>
                <a:lnTo>
                  <a:pt x="8" y="68"/>
                </a:lnTo>
                <a:lnTo>
                  <a:pt x="2" y="56"/>
                </a:lnTo>
                <a:lnTo>
                  <a:pt x="0" y="43"/>
                </a:lnTo>
                <a:lnTo>
                  <a:pt x="2" y="30"/>
                </a:lnTo>
                <a:lnTo>
                  <a:pt x="8" y="19"/>
                </a:lnTo>
                <a:lnTo>
                  <a:pt x="15" y="9"/>
                </a:lnTo>
                <a:lnTo>
                  <a:pt x="25" y="2"/>
                </a:lnTo>
                <a:lnTo>
                  <a:pt x="39" y="0"/>
                </a:lnTo>
                <a:lnTo>
                  <a:pt x="50" y="0"/>
                </a:lnTo>
                <a:lnTo>
                  <a:pt x="62" y="2"/>
                </a:lnTo>
                <a:lnTo>
                  <a:pt x="73" y="9"/>
                </a:lnTo>
                <a:lnTo>
                  <a:pt x="81" y="19"/>
                </a:lnTo>
                <a:lnTo>
                  <a:pt x="87" y="30"/>
                </a:lnTo>
                <a:lnTo>
                  <a:pt x="89" y="43"/>
                </a:lnTo>
                <a:lnTo>
                  <a:pt x="89" y="43"/>
                </a:lnTo>
                <a:close/>
              </a:path>
            </a:pathLst>
          </a:custGeom>
          <a:solidFill>
            <a:srgbClr val="333399"/>
          </a:solidFill>
          <a:ln w="1588">
            <a:solidFill>
              <a:srgbClr val="3333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8" name="Freeform 718"/>
          <p:cNvSpPr>
            <a:spLocks/>
          </p:cNvSpPr>
          <p:nvPr/>
        </p:nvSpPr>
        <p:spPr bwMode="auto">
          <a:xfrm>
            <a:off x="3921126" y="3810001"/>
            <a:ext cx="46038" cy="52389"/>
          </a:xfrm>
          <a:custGeom>
            <a:avLst/>
            <a:gdLst>
              <a:gd name="T0" fmla="*/ 89 w 89"/>
              <a:gd name="T1" fmla="*/ 45 h 90"/>
              <a:gd name="T2" fmla="*/ 87 w 89"/>
              <a:gd name="T3" fmla="*/ 58 h 90"/>
              <a:gd name="T4" fmla="*/ 81 w 89"/>
              <a:gd name="T5" fmla="*/ 69 h 90"/>
              <a:gd name="T6" fmla="*/ 74 w 89"/>
              <a:gd name="T7" fmla="*/ 79 h 90"/>
              <a:gd name="T8" fmla="*/ 62 w 89"/>
              <a:gd name="T9" fmla="*/ 86 h 90"/>
              <a:gd name="T10" fmla="*/ 50 w 89"/>
              <a:gd name="T11" fmla="*/ 90 h 90"/>
              <a:gd name="T12" fmla="*/ 37 w 89"/>
              <a:gd name="T13" fmla="*/ 90 h 90"/>
              <a:gd name="T14" fmla="*/ 25 w 89"/>
              <a:gd name="T15" fmla="*/ 86 h 90"/>
              <a:gd name="T16" fmla="*/ 15 w 89"/>
              <a:gd name="T17" fmla="*/ 79 h 90"/>
              <a:gd name="T18" fmla="*/ 6 w 89"/>
              <a:gd name="T19" fmla="*/ 69 h 90"/>
              <a:gd name="T20" fmla="*/ 2 w 89"/>
              <a:gd name="T21" fmla="*/ 58 h 90"/>
              <a:gd name="T22" fmla="*/ 0 w 89"/>
              <a:gd name="T23" fmla="*/ 45 h 90"/>
              <a:gd name="T24" fmla="*/ 2 w 89"/>
              <a:gd name="T25" fmla="*/ 32 h 90"/>
              <a:gd name="T26" fmla="*/ 6 w 89"/>
              <a:gd name="T27" fmla="*/ 20 h 90"/>
              <a:gd name="T28" fmla="*/ 15 w 89"/>
              <a:gd name="T29" fmla="*/ 11 h 90"/>
              <a:gd name="T30" fmla="*/ 25 w 89"/>
              <a:gd name="T31" fmla="*/ 3 h 90"/>
              <a:gd name="T32" fmla="*/ 37 w 89"/>
              <a:gd name="T33" fmla="*/ 0 h 90"/>
              <a:gd name="T34" fmla="*/ 50 w 89"/>
              <a:gd name="T35" fmla="*/ 0 h 90"/>
              <a:gd name="T36" fmla="*/ 62 w 89"/>
              <a:gd name="T37" fmla="*/ 3 h 90"/>
              <a:gd name="T38" fmla="*/ 74 w 89"/>
              <a:gd name="T39" fmla="*/ 11 h 90"/>
              <a:gd name="T40" fmla="*/ 81 w 89"/>
              <a:gd name="T41" fmla="*/ 20 h 90"/>
              <a:gd name="T42" fmla="*/ 87 w 89"/>
              <a:gd name="T43" fmla="*/ 32 h 90"/>
              <a:gd name="T44" fmla="*/ 89 w 89"/>
              <a:gd name="T45" fmla="*/ 45 h 90"/>
              <a:gd name="T46" fmla="*/ 89 w 89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90">
                <a:moveTo>
                  <a:pt x="89" y="45"/>
                </a:moveTo>
                <a:lnTo>
                  <a:pt x="87" y="58"/>
                </a:lnTo>
                <a:lnTo>
                  <a:pt x="81" y="69"/>
                </a:lnTo>
                <a:lnTo>
                  <a:pt x="74" y="79"/>
                </a:lnTo>
                <a:lnTo>
                  <a:pt x="62" y="86"/>
                </a:lnTo>
                <a:lnTo>
                  <a:pt x="50" y="90"/>
                </a:lnTo>
                <a:lnTo>
                  <a:pt x="37" y="90"/>
                </a:lnTo>
                <a:lnTo>
                  <a:pt x="25" y="86"/>
                </a:lnTo>
                <a:lnTo>
                  <a:pt x="15" y="79"/>
                </a:lnTo>
                <a:lnTo>
                  <a:pt x="6" y="69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0"/>
                </a:lnTo>
                <a:lnTo>
                  <a:pt x="15" y="11"/>
                </a:lnTo>
                <a:lnTo>
                  <a:pt x="25" y="3"/>
                </a:lnTo>
                <a:lnTo>
                  <a:pt x="37" y="0"/>
                </a:lnTo>
                <a:lnTo>
                  <a:pt x="50" y="0"/>
                </a:lnTo>
                <a:lnTo>
                  <a:pt x="62" y="3"/>
                </a:lnTo>
                <a:lnTo>
                  <a:pt x="74" y="11"/>
                </a:lnTo>
                <a:lnTo>
                  <a:pt x="81" y="20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FF0000"/>
          </a:solidFill>
          <a:ln w="1588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59" name="Freeform 719"/>
          <p:cNvSpPr>
            <a:spLocks/>
          </p:cNvSpPr>
          <p:nvPr/>
        </p:nvSpPr>
        <p:spPr bwMode="auto">
          <a:xfrm>
            <a:off x="4186238" y="3862389"/>
            <a:ext cx="46037" cy="44450"/>
          </a:xfrm>
          <a:custGeom>
            <a:avLst/>
            <a:gdLst>
              <a:gd name="T0" fmla="*/ 89 w 89"/>
              <a:gd name="T1" fmla="*/ 45 h 89"/>
              <a:gd name="T2" fmla="*/ 87 w 89"/>
              <a:gd name="T3" fmla="*/ 57 h 89"/>
              <a:gd name="T4" fmla="*/ 81 w 89"/>
              <a:gd name="T5" fmla="*/ 70 h 89"/>
              <a:gd name="T6" fmla="*/ 73 w 89"/>
              <a:gd name="T7" fmla="*/ 79 h 89"/>
              <a:gd name="T8" fmla="*/ 62 w 89"/>
              <a:gd name="T9" fmla="*/ 87 h 89"/>
              <a:gd name="T10" fmla="*/ 50 w 89"/>
              <a:gd name="T11" fmla="*/ 89 h 89"/>
              <a:gd name="T12" fmla="*/ 39 w 89"/>
              <a:gd name="T13" fmla="*/ 89 h 89"/>
              <a:gd name="T14" fmla="*/ 25 w 89"/>
              <a:gd name="T15" fmla="*/ 87 h 89"/>
              <a:gd name="T16" fmla="*/ 15 w 89"/>
              <a:gd name="T17" fmla="*/ 79 h 89"/>
              <a:gd name="T18" fmla="*/ 7 w 89"/>
              <a:gd name="T19" fmla="*/ 70 h 89"/>
              <a:gd name="T20" fmla="*/ 2 w 89"/>
              <a:gd name="T21" fmla="*/ 57 h 89"/>
              <a:gd name="T22" fmla="*/ 0 w 89"/>
              <a:gd name="T23" fmla="*/ 45 h 89"/>
              <a:gd name="T24" fmla="*/ 2 w 89"/>
              <a:gd name="T25" fmla="*/ 32 h 89"/>
              <a:gd name="T26" fmla="*/ 7 w 89"/>
              <a:gd name="T27" fmla="*/ 21 h 89"/>
              <a:gd name="T28" fmla="*/ 15 w 89"/>
              <a:gd name="T29" fmla="*/ 12 h 89"/>
              <a:gd name="T30" fmla="*/ 25 w 89"/>
              <a:gd name="T31" fmla="*/ 4 h 89"/>
              <a:gd name="T32" fmla="*/ 39 w 89"/>
              <a:gd name="T33" fmla="*/ 0 h 89"/>
              <a:gd name="T34" fmla="*/ 50 w 89"/>
              <a:gd name="T35" fmla="*/ 0 h 89"/>
              <a:gd name="T36" fmla="*/ 62 w 89"/>
              <a:gd name="T37" fmla="*/ 4 h 89"/>
              <a:gd name="T38" fmla="*/ 73 w 89"/>
              <a:gd name="T39" fmla="*/ 12 h 89"/>
              <a:gd name="T40" fmla="*/ 81 w 89"/>
              <a:gd name="T41" fmla="*/ 21 h 89"/>
              <a:gd name="T42" fmla="*/ 87 w 89"/>
              <a:gd name="T43" fmla="*/ 32 h 89"/>
              <a:gd name="T44" fmla="*/ 89 w 89"/>
              <a:gd name="T45" fmla="*/ 45 h 89"/>
              <a:gd name="T46" fmla="*/ 89 w 89"/>
              <a:gd name="T47" fmla="*/ 45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9" h="89">
                <a:moveTo>
                  <a:pt x="89" y="45"/>
                </a:moveTo>
                <a:lnTo>
                  <a:pt x="87" y="57"/>
                </a:lnTo>
                <a:lnTo>
                  <a:pt x="81" y="70"/>
                </a:lnTo>
                <a:lnTo>
                  <a:pt x="73" y="79"/>
                </a:lnTo>
                <a:lnTo>
                  <a:pt x="62" y="87"/>
                </a:lnTo>
                <a:lnTo>
                  <a:pt x="50" y="89"/>
                </a:lnTo>
                <a:lnTo>
                  <a:pt x="39" y="89"/>
                </a:lnTo>
                <a:lnTo>
                  <a:pt x="25" y="87"/>
                </a:lnTo>
                <a:lnTo>
                  <a:pt x="15" y="79"/>
                </a:lnTo>
                <a:lnTo>
                  <a:pt x="7" y="70"/>
                </a:lnTo>
                <a:lnTo>
                  <a:pt x="2" y="57"/>
                </a:lnTo>
                <a:lnTo>
                  <a:pt x="0" y="45"/>
                </a:lnTo>
                <a:lnTo>
                  <a:pt x="2" y="32"/>
                </a:lnTo>
                <a:lnTo>
                  <a:pt x="7" y="21"/>
                </a:lnTo>
                <a:lnTo>
                  <a:pt x="15" y="12"/>
                </a:lnTo>
                <a:lnTo>
                  <a:pt x="25" y="4"/>
                </a:lnTo>
                <a:lnTo>
                  <a:pt x="39" y="0"/>
                </a:lnTo>
                <a:lnTo>
                  <a:pt x="50" y="0"/>
                </a:lnTo>
                <a:lnTo>
                  <a:pt x="62" y="4"/>
                </a:lnTo>
                <a:lnTo>
                  <a:pt x="73" y="12"/>
                </a:lnTo>
                <a:lnTo>
                  <a:pt x="81" y="21"/>
                </a:lnTo>
                <a:lnTo>
                  <a:pt x="87" y="32"/>
                </a:lnTo>
                <a:lnTo>
                  <a:pt x="89" y="45"/>
                </a:lnTo>
                <a:lnTo>
                  <a:pt x="89" y="45"/>
                </a:lnTo>
                <a:close/>
              </a:path>
            </a:pathLst>
          </a:custGeom>
          <a:solidFill>
            <a:srgbClr val="333399"/>
          </a:solidFill>
          <a:ln w="1588">
            <a:solidFill>
              <a:srgbClr val="3333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60" name="Freeform 720"/>
          <p:cNvSpPr>
            <a:spLocks/>
          </p:cNvSpPr>
          <p:nvPr/>
        </p:nvSpPr>
        <p:spPr bwMode="auto">
          <a:xfrm>
            <a:off x="3243264" y="3829051"/>
            <a:ext cx="46037" cy="47624"/>
          </a:xfrm>
          <a:custGeom>
            <a:avLst/>
            <a:gdLst>
              <a:gd name="T0" fmla="*/ 87 w 87"/>
              <a:gd name="T1" fmla="*/ 45 h 90"/>
              <a:gd name="T2" fmla="*/ 87 w 87"/>
              <a:gd name="T3" fmla="*/ 58 h 90"/>
              <a:gd name="T4" fmla="*/ 81 w 87"/>
              <a:gd name="T5" fmla="*/ 70 h 90"/>
              <a:gd name="T6" fmla="*/ 74 w 87"/>
              <a:gd name="T7" fmla="*/ 79 h 90"/>
              <a:gd name="T8" fmla="*/ 62 w 87"/>
              <a:gd name="T9" fmla="*/ 87 h 90"/>
              <a:gd name="T10" fmla="*/ 50 w 87"/>
              <a:gd name="T11" fmla="*/ 90 h 90"/>
              <a:gd name="T12" fmla="*/ 37 w 87"/>
              <a:gd name="T13" fmla="*/ 90 h 90"/>
              <a:gd name="T14" fmla="*/ 25 w 87"/>
              <a:gd name="T15" fmla="*/ 87 h 90"/>
              <a:gd name="T16" fmla="*/ 14 w 87"/>
              <a:gd name="T17" fmla="*/ 79 h 90"/>
              <a:gd name="T18" fmla="*/ 6 w 87"/>
              <a:gd name="T19" fmla="*/ 70 h 90"/>
              <a:gd name="T20" fmla="*/ 2 w 87"/>
              <a:gd name="T21" fmla="*/ 58 h 90"/>
              <a:gd name="T22" fmla="*/ 0 w 87"/>
              <a:gd name="T23" fmla="*/ 45 h 90"/>
              <a:gd name="T24" fmla="*/ 2 w 87"/>
              <a:gd name="T25" fmla="*/ 32 h 90"/>
              <a:gd name="T26" fmla="*/ 6 w 87"/>
              <a:gd name="T27" fmla="*/ 21 h 90"/>
              <a:gd name="T28" fmla="*/ 14 w 87"/>
              <a:gd name="T29" fmla="*/ 11 h 90"/>
              <a:gd name="T30" fmla="*/ 25 w 87"/>
              <a:gd name="T31" fmla="*/ 4 h 90"/>
              <a:gd name="T32" fmla="*/ 37 w 87"/>
              <a:gd name="T33" fmla="*/ 0 h 90"/>
              <a:gd name="T34" fmla="*/ 50 w 87"/>
              <a:gd name="T35" fmla="*/ 0 h 90"/>
              <a:gd name="T36" fmla="*/ 62 w 87"/>
              <a:gd name="T37" fmla="*/ 4 h 90"/>
              <a:gd name="T38" fmla="*/ 74 w 87"/>
              <a:gd name="T39" fmla="*/ 11 h 90"/>
              <a:gd name="T40" fmla="*/ 81 w 87"/>
              <a:gd name="T41" fmla="*/ 21 h 90"/>
              <a:gd name="T42" fmla="*/ 87 w 87"/>
              <a:gd name="T43" fmla="*/ 32 h 90"/>
              <a:gd name="T44" fmla="*/ 87 w 87"/>
              <a:gd name="T45" fmla="*/ 45 h 90"/>
              <a:gd name="T46" fmla="*/ 87 w 87"/>
              <a:gd name="T47" fmla="*/ 45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7" h="90">
                <a:moveTo>
                  <a:pt x="87" y="45"/>
                </a:moveTo>
                <a:lnTo>
                  <a:pt x="87" y="58"/>
                </a:lnTo>
                <a:lnTo>
                  <a:pt x="81" y="70"/>
                </a:lnTo>
                <a:lnTo>
                  <a:pt x="74" y="79"/>
                </a:lnTo>
                <a:lnTo>
                  <a:pt x="62" y="87"/>
                </a:lnTo>
                <a:lnTo>
                  <a:pt x="50" y="90"/>
                </a:lnTo>
                <a:lnTo>
                  <a:pt x="37" y="90"/>
                </a:lnTo>
                <a:lnTo>
                  <a:pt x="25" y="87"/>
                </a:lnTo>
                <a:lnTo>
                  <a:pt x="14" y="79"/>
                </a:lnTo>
                <a:lnTo>
                  <a:pt x="6" y="70"/>
                </a:lnTo>
                <a:lnTo>
                  <a:pt x="2" y="58"/>
                </a:lnTo>
                <a:lnTo>
                  <a:pt x="0" y="45"/>
                </a:lnTo>
                <a:lnTo>
                  <a:pt x="2" y="32"/>
                </a:lnTo>
                <a:lnTo>
                  <a:pt x="6" y="21"/>
                </a:lnTo>
                <a:lnTo>
                  <a:pt x="14" y="11"/>
                </a:lnTo>
                <a:lnTo>
                  <a:pt x="25" y="4"/>
                </a:lnTo>
                <a:lnTo>
                  <a:pt x="37" y="0"/>
                </a:lnTo>
                <a:lnTo>
                  <a:pt x="50" y="0"/>
                </a:lnTo>
                <a:lnTo>
                  <a:pt x="62" y="4"/>
                </a:lnTo>
                <a:lnTo>
                  <a:pt x="74" y="11"/>
                </a:lnTo>
                <a:lnTo>
                  <a:pt x="81" y="21"/>
                </a:lnTo>
                <a:lnTo>
                  <a:pt x="87" y="32"/>
                </a:lnTo>
                <a:lnTo>
                  <a:pt x="87" y="45"/>
                </a:lnTo>
                <a:lnTo>
                  <a:pt x="87" y="45"/>
                </a:lnTo>
                <a:close/>
              </a:path>
            </a:pathLst>
          </a:custGeom>
          <a:solidFill>
            <a:srgbClr val="333399"/>
          </a:solidFill>
          <a:ln w="1588">
            <a:solidFill>
              <a:srgbClr val="333399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961" name="Rectangle 721"/>
          <p:cNvSpPr>
            <a:spLocks noChangeArrowheads="1"/>
          </p:cNvSpPr>
          <p:nvPr/>
        </p:nvSpPr>
        <p:spPr bwMode="auto">
          <a:xfrm>
            <a:off x="2309813" y="4545014"/>
            <a:ext cx="165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962" name="Rectangle 722"/>
          <p:cNvSpPr>
            <a:spLocks noChangeArrowheads="1"/>
          </p:cNvSpPr>
          <p:nvPr/>
        </p:nvSpPr>
        <p:spPr bwMode="auto">
          <a:xfrm>
            <a:off x="2338389" y="3163889"/>
            <a:ext cx="166687" cy="520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963" name="Rectangle 723"/>
          <p:cNvSpPr>
            <a:spLocks noChangeArrowheads="1"/>
          </p:cNvSpPr>
          <p:nvPr/>
        </p:nvSpPr>
        <p:spPr bwMode="auto">
          <a:xfrm>
            <a:off x="5354638" y="4540252"/>
            <a:ext cx="165100" cy="520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964" name="Line 724"/>
          <p:cNvSpPr>
            <a:spLocks noChangeShapeType="1"/>
          </p:cNvSpPr>
          <p:nvPr/>
        </p:nvSpPr>
        <p:spPr bwMode="auto">
          <a:xfrm>
            <a:off x="2695576" y="5478463"/>
            <a:ext cx="2366963" cy="0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965" name="Line 725"/>
          <p:cNvSpPr>
            <a:spLocks noChangeShapeType="1"/>
          </p:cNvSpPr>
          <p:nvPr/>
        </p:nvSpPr>
        <p:spPr bwMode="auto">
          <a:xfrm>
            <a:off x="2898775" y="5273677"/>
            <a:ext cx="1963738" cy="3175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005" name="Rectangle 765"/>
          <p:cNvSpPr>
            <a:spLocks noChangeArrowheads="1"/>
          </p:cNvSpPr>
          <p:nvPr/>
        </p:nvSpPr>
        <p:spPr bwMode="auto">
          <a:xfrm>
            <a:off x="2774951" y="6686550"/>
            <a:ext cx="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700" b="1">
                <a:solidFill>
                  <a:srgbClr val="3366CC"/>
                </a:solidFill>
                <a:latin typeface="Arial" charset="0"/>
              </a:rPr>
              <a:t>   </a:t>
            </a:r>
            <a:endParaRPr lang="it-IT" sz="1700"/>
          </a:p>
        </p:txBody>
      </p:sp>
      <p:sp>
        <p:nvSpPr>
          <p:cNvPr id="11006" name="Rectangle 766"/>
          <p:cNvSpPr>
            <a:spLocks noChangeArrowheads="1"/>
          </p:cNvSpPr>
          <p:nvPr/>
        </p:nvSpPr>
        <p:spPr bwMode="auto">
          <a:xfrm>
            <a:off x="3238500" y="6686550"/>
            <a:ext cx="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627063"/>
            <a:r>
              <a:rPr lang="it-IT" sz="2700" b="1">
                <a:solidFill>
                  <a:srgbClr val="3366CC"/>
                </a:solidFill>
                <a:latin typeface="Arial" charset="0"/>
              </a:rPr>
              <a:t>      </a:t>
            </a:r>
            <a:endParaRPr lang="it-IT" sz="1700"/>
          </a:p>
        </p:txBody>
      </p:sp>
      <p:sp>
        <p:nvSpPr>
          <p:cNvPr id="11104" name="Rectangle 864"/>
          <p:cNvSpPr>
            <a:spLocks noChangeArrowheads="1"/>
          </p:cNvSpPr>
          <p:nvPr/>
        </p:nvSpPr>
        <p:spPr bwMode="auto">
          <a:xfrm>
            <a:off x="5499100" y="6465888"/>
            <a:ext cx="1111250" cy="0"/>
          </a:xfrm>
          <a:prstGeom prst="rect">
            <a:avLst/>
          </a:prstGeom>
          <a:solidFill>
            <a:srgbClr val="007C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05" name="Rectangle 865"/>
          <p:cNvSpPr>
            <a:spLocks noChangeArrowheads="1"/>
          </p:cNvSpPr>
          <p:nvPr/>
        </p:nvSpPr>
        <p:spPr bwMode="auto">
          <a:xfrm>
            <a:off x="5499100" y="6869113"/>
            <a:ext cx="1111250" cy="4763"/>
          </a:xfrm>
          <a:prstGeom prst="rect">
            <a:avLst/>
          </a:prstGeom>
          <a:solidFill>
            <a:srgbClr val="B72B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06" name="Rectangle 866"/>
          <p:cNvSpPr>
            <a:spLocks noChangeArrowheads="1"/>
          </p:cNvSpPr>
          <p:nvPr/>
        </p:nvSpPr>
        <p:spPr bwMode="auto">
          <a:xfrm>
            <a:off x="5499100" y="6842127"/>
            <a:ext cx="1111250" cy="4763"/>
          </a:xfrm>
          <a:prstGeom prst="rect">
            <a:avLst/>
          </a:prstGeom>
          <a:solidFill>
            <a:srgbClr val="8A2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07" name="Rectangle 867"/>
          <p:cNvSpPr>
            <a:spLocks noChangeArrowheads="1"/>
          </p:cNvSpPr>
          <p:nvPr/>
        </p:nvSpPr>
        <p:spPr bwMode="auto">
          <a:xfrm>
            <a:off x="5499100" y="6826250"/>
            <a:ext cx="1111250" cy="0"/>
          </a:xfrm>
          <a:prstGeom prst="rect">
            <a:avLst/>
          </a:prstGeom>
          <a:solidFill>
            <a:srgbClr val="6F2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12" name="Rectangle 872"/>
          <p:cNvSpPr>
            <a:spLocks noChangeArrowheads="1"/>
          </p:cNvSpPr>
          <p:nvPr/>
        </p:nvSpPr>
        <p:spPr bwMode="auto">
          <a:xfrm>
            <a:off x="5480050" y="10117137"/>
            <a:ext cx="1111250" cy="0"/>
          </a:xfrm>
          <a:prstGeom prst="rect">
            <a:avLst/>
          </a:prstGeom>
          <a:solidFill>
            <a:srgbClr val="007C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17" name="Rectangle 877"/>
          <p:cNvSpPr>
            <a:spLocks noChangeArrowheads="1"/>
          </p:cNvSpPr>
          <p:nvPr/>
        </p:nvSpPr>
        <p:spPr bwMode="auto">
          <a:xfrm>
            <a:off x="5480050" y="10117137"/>
            <a:ext cx="1111250" cy="0"/>
          </a:xfrm>
          <a:prstGeom prst="rect">
            <a:avLst/>
          </a:prstGeom>
          <a:solidFill>
            <a:srgbClr val="007C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18" name="Freeform 878"/>
          <p:cNvSpPr>
            <a:spLocks/>
          </p:cNvSpPr>
          <p:nvPr/>
        </p:nvSpPr>
        <p:spPr bwMode="auto">
          <a:xfrm>
            <a:off x="2932113" y="5311776"/>
            <a:ext cx="177800" cy="112713"/>
          </a:xfrm>
          <a:custGeom>
            <a:avLst/>
            <a:gdLst>
              <a:gd name="T0" fmla="*/ 0 w 339"/>
              <a:gd name="T1" fmla="*/ 0 h 200"/>
              <a:gd name="T2" fmla="*/ 108 w 339"/>
              <a:gd name="T3" fmla="*/ 59 h 200"/>
              <a:gd name="T4" fmla="*/ 254 w 339"/>
              <a:gd name="T5" fmla="*/ 140 h 200"/>
              <a:gd name="T6" fmla="*/ 339 w 339"/>
              <a:gd name="T7" fmla="*/ 200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9" h="200">
                <a:moveTo>
                  <a:pt x="0" y="0"/>
                </a:moveTo>
                <a:lnTo>
                  <a:pt x="108" y="59"/>
                </a:lnTo>
                <a:lnTo>
                  <a:pt x="254" y="140"/>
                </a:lnTo>
                <a:lnTo>
                  <a:pt x="339" y="20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19" name="Freeform 879"/>
          <p:cNvSpPr>
            <a:spLocks/>
          </p:cNvSpPr>
          <p:nvPr/>
        </p:nvSpPr>
        <p:spPr bwMode="auto">
          <a:xfrm>
            <a:off x="3005139" y="5424489"/>
            <a:ext cx="104775" cy="11112"/>
          </a:xfrm>
          <a:custGeom>
            <a:avLst/>
            <a:gdLst>
              <a:gd name="T0" fmla="*/ 203 w 203"/>
              <a:gd name="T1" fmla="*/ 0 h 23"/>
              <a:gd name="T2" fmla="*/ 157 w 203"/>
              <a:gd name="T3" fmla="*/ 23 h 23"/>
              <a:gd name="T4" fmla="*/ 52 w 203"/>
              <a:gd name="T5" fmla="*/ 23 h 23"/>
              <a:gd name="T6" fmla="*/ 0 w 203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3" h="23">
                <a:moveTo>
                  <a:pt x="203" y="0"/>
                </a:moveTo>
                <a:lnTo>
                  <a:pt x="157" y="23"/>
                </a:lnTo>
                <a:lnTo>
                  <a:pt x="52" y="23"/>
                </a:lnTo>
                <a:lnTo>
                  <a:pt x="0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20" name="Freeform 880"/>
          <p:cNvSpPr>
            <a:spLocks/>
          </p:cNvSpPr>
          <p:nvPr/>
        </p:nvSpPr>
        <p:spPr bwMode="auto">
          <a:xfrm>
            <a:off x="3005139" y="5311776"/>
            <a:ext cx="139700" cy="112713"/>
          </a:xfrm>
          <a:custGeom>
            <a:avLst/>
            <a:gdLst>
              <a:gd name="T0" fmla="*/ 0 w 271"/>
              <a:gd name="T1" fmla="*/ 200 h 200"/>
              <a:gd name="T2" fmla="*/ 50 w 271"/>
              <a:gd name="T3" fmla="*/ 136 h 200"/>
              <a:gd name="T4" fmla="*/ 155 w 271"/>
              <a:gd name="T5" fmla="*/ 53 h 200"/>
              <a:gd name="T6" fmla="*/ 271 w 271"/>
              <a:gd name="T7" fmla="*/ 0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1" h="200">
                <a:moveTo>
                  <a:pt x="0" y="200"/>
                </a:moveTo>
                <a:lnTo>
                  <a:pt x="50" y="136"/>
                </a:lnTo>
                <a:lnTo>
                  <a:pt x="155" y="53"/>
                </a:lnTo>
                <a:lnTo>
                  <a:pt x="271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21" name="Freeform 881"/>
          <p:cNvSpPr>
            <a:spLocks/>
          </p:cNvSpPr>
          <p:nvPr/>
        </p:nvSpPr>
        <p:spPr bwMode="auto">
          <a:xfrm>
            <a:off x="3144838" y="5311776"/>
            <a:ext cx="203200" cy="47624"/>
          </a:xfrm>
          <a:custGeom>
            <a:avLst/>
            <a:gdLst>
              <a:gd name="T0" fmla="*/ 0 w 392"/>
              <a:gd name="T1" fmla="*/ 1 h 84"/>
              <a:gd name="T2" fmla="*/ 101 w 392"/>
              <a:gd name="T3" fmla="*/ 0 h 84"/>
              <a:gd name="T4" fmla="*/ 219 w 392"/>
              <a:gd name="T5" fmla="*/ 18 h 84"/>
              <a:gd name="T6" fmla="*/ 326 w 392"/>
              <a:gd name="T7" fmla="*/ 50 h 84"/>
              <a:gd name="T8" fmla="*/ 392 w 392"/>
              <a:gd name="T9" fmla="*/ 84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" h="84">
                <a:moveTo>
                  <a:pt x="0" y="1"/>
                </a:moveTo>
                <a:lnTo>
                  <a:pt x="101" y="0"/>
                </a:lnTo>
                <a:lnTo>
                  <a:pt x="219" y="18"/>
                </a:lnTo>
                <a:lnTo>
                  <a:pt x="326" y="50"/>
                </a:lnTo>
                <a:lnTo>
                  <a:pt x="392" y="84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22" name="Freeform 882"/>
          <p:cNvSpPr>
            <a:spLocks/>
          </p:cNvSpPr>
          <p:nvPr/>
        </p:nvSpPr>
        <p:spPr bwMode="auto">
          <a:xfrm>
            <a:off x="3289300" y="5359400"/>
            <a:ext cx="58738" cy="82551"/>
          </a:xfrm>
          <a:custGeom>
            <a:avLst/>
            <a:gdLst>
              <a:gd name="T0" fmla="*/ 113 w 115"/>
              <a:gd name="T1" fmla="*/ 0 h 157"/>
              <a:gd name="T2" fmla="*/ 115 w 115"/>
              <a:gd name="T3" fmla="*/ 59 h 157"/>
              <a:gd name="T4" fmla="*/ 58 w 115"/>
              <a:gd name="T5" fmla="*/ 125 h 157"/>
              <a:gd name="T6" fmla="*/ 0 w 115"/>
              <a:gd name="T7" fmla="*/ 157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" h="157">
                <a:moveTo>
                  <a:pt x="113" y="0"/>
                </a:moveTo>
                <a:lnTo>
                  <a:pt x="115" y="59"/>
                </a:lnTo>
                <a:lnTo>
                  <a:pt x="58" y="125"/>
                </a:lnTo>
                <a:lnTo>
                  <a:pt x="0" y="157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23" name="Freeform 883"/>
          <p:cNvSpPr>
            <a:spLocks/>
          </p:cNvSpPr>
          <p:nvPr/>
        </p:nvSpPr>
        <p:spPr bwMode="auto">
          <a:xfrm>
            <a:off x="3225801" y="5359400"/>
            <a:ext cx="63500" cy="82551"/>
          </a:xfrm>
          <a:custGeom>
            <a:avLst/>
            <a:gdLst>
              <a:gd name="T0" fmla="*/ 122 w 122"/>
              <a:gd name="T1" fmla="*/ 157 h 157"/>
              <a:gd name="T2" fmla="*/ 64 w 122"/>
              <a:gd name="T3" fmla="*/ 125 h 157"/>
              <a:gd name="T4" fmla="*/ 4 w 122"/>
              <a:gd name="T5" fmla="*/ 59 h 157"/>
              <a:gd name="T6" fmla="*/ 0 w 122"/>
              <a:gd name="T7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2" h="157">
                <a:moveTo>
                  <a:pt x="122" y="157"/>
                </a:moveTo>
                <a:lnTo>
                  <a:pt x="64" y="125"/>
                </a:lnTo>
                <a:lnTo>
                  <a:pt x="4" y="59"/>
                </a:lnTo>
                <a:lnTo>
                  <a:pt x="0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24" name="Freeform 884"/>
          <p:cNvSpPr>
            <a:spLocks/>
          </p:cNvSpPr>
          <p:nvPr/>
        </p:nvSpPr>
        <p:spPr bwMode="auto">
          <a:xfrm>
            <a:off x="3225800" y="5311776"/>
            <a:ext cx="200025" cy="47624"/>
          </a:xfrm>
          <a:custGeom>
            <a:avLst/>
            <a:gdLst>
              <a:gd name="T0" fmla="*/ 0 w 382"/>
              <a:gd name="T1" fmla="*/ 83 h 83"/>
              <a:gd name="T2" fmla="*/ 93 w 382"/>
              <a:gd name="T3" fmla="*/ 42 h 83"/>
              <a:gd name="T4" fmla="*/ 242 w 382"/>
              <a:gd name="T5" fmla="*/ 12 h 83"/>
              <a:gd name="T6" fmla="*/ 382 w 382"/>
              <a:gd name="T7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2" h="83">
                <a:moveTo>
                  <a:pt x="0" y="83"/>
                </a:moveTo>
                <a:lnTo>
                  <a:pt x="93" y="42"/>
                </a:lnTo>
                <a:lnTo>
                  <a:pt x="242" y="12"/>
                </a:lnTo>
                <a:lnTo>
                  <a:pt x="382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25" name="Freeform 885"/>
          <p:cNvSpPr>
            <a:spLocks/>
          </p:cNvSpPr>
          <p:nvPr/>
        </p:nvSpPr>
        <p:spPr bwMode="auto">
          <a:xfrm>
            <a:off x="3425825" y="5311776"/>
            <a:ext cx="141288" cy="50801"/>
          </a:xfrm>
          <a:custGeom>
            <a:avLst/>
            <a:gdLst>
              <a:gd name="T0" fmla="*/ 0 w 271"/>
              <a:gd name="T1" fmla="*/ 0 h 89"/>
              <a:gd name="T2" fmla="*/ 114 w 271"/>
              <a:gd name="T3" fmla="*/ 14 h 89"/>
              <a:gd name="T4" fmla="*/ 215 w 271"/>
              <a:gd name="T5" fmla="*/ 48 h 89"/>
              <a:gd name="T6" fmla="*/ 271 w 271"/>
              <a:gd name="T7" fmla="*/ 89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1" h="89">
                <a:moveTo>
                  <a:pt x="0" y="0"/>
                </a:moveTo>
                <a:lnTo>
                  <a:pt x="114" y="14"/>
                </a:lnTo>
                <a:lnTo>
                  <a:pt x="215" y="48"/>
                </a:lnTo>
                <a:lnTo>
                  <a:pt x="271" y="89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26" name="Freeform 886"/>
          <p:cNvSpPr>
            <a:spLocks/>
          </p:cNvSpPr>
          <p:nvPr/>
        </p:nvSpPr>
        <p:spPr bwMode="auto">
          <a:xfrm>
            <a:off x="3495675" y="5362576"/>
            <a:ext cx="71438" cy="79375"/>
          </a:xfrm>
          <a:custGeom>
            <a:avLst/>
            <a:gdLst>
              <a:gd name="T0" fmla="*/ 135 w 135"/>
              <a:gd name="T1" fmla="*/ 0 h 145"/>
              <a:gd name="T2" fmla="*/ 120 w 135"/>
              <a:gd name="T3" fmla="*/ 55 h 145"/>
              <a:gd name="T4" fmla="*/ 60 w 135"/>
              <a:gd name="T5" fmla="*/ 115 h 145"/>
              <a:gd name="T6" fmla="*/ 0 w 135"/>
              <a:gd name="T7" fmla="*/ 145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5" h="145">
                <a:moveTo>
                  <a:pt x="135" y="0"/>
                </a:moveTo>
                <a:lnTo>
                  <a:pt x="120" y="55"/>
                </a:lnTo>
                <a:lnTo>
                  <a:pt x="60" y="115"/>
                </a:lnTo>
                <a:lnTo>
                  <a:pt x="0" y="145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27" name="Freeform 887"/>
          <p:cNvSpPr>
            <a:spLocks/>
          </p:cNvSpPr>
          <p:nvPr/>
        </p:nvSpPr>
        <p:spPr bwMode="auto">
          <a:xfrm>
            <a:off x="3425825" y="5362576"/>
            <a:ext cx="69850" cy="79375"/>
          </a:xfrm>
          <a:custGeom>
            <a:avLst/>
            <a:gdLst>
              <a:gd name="T0" fmla="*/ 136 w 136"/>
              <a:gd name="T1" fmla="*/ 139 h 139"/>
              <a:gd name="T2" fmla="*/ 70 w 136"/>
              <a:gd name="T3" fmla="*/ 113 h 139"/>
              <a:gd name="T4" fmla="*/ 6 w 136"/>
              <a:gd name="T5" fmla="*/ 53 h 139"/>
              <a:gd name="T6" fmla="*/ 0 w 136"/>
              <a:gd name="T7" fmla="*/ 0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6" h="139">
                <a:moveTo>
                  <a:pt x="136" y="139"/>
                </a:moveTo>
                <a:lnTo>
                  <a:pt x="70" y="113"/>
                </a:lnTo>
                <a:lnTo>
                  <a:pt x="6" y="53"/>
                </a:lnTo>
                <a:lnTo>
                  <a:pt x="0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28" name="Freeform 888"/>
          <p:cNvSpPr>
            <a:spLocks/>
          </p:cNvSpPr>
          <p:nvPr/>
        </p:nvSpPr>
        <p:spPr bwMode="auto">
          <a:xfrm>
            <a:off x="3425825" y="5311776"/>
            <a:ext cx="212725" cy="50801"/>
          </a:xfrm>
          <a:custGeom>
            <a:avLst/>
            <a:gdLst>
              <a:gd name="T0" fmla="*/ 0 w 405"/>
              <a:gd name="T1" fmla="*/ 95 h 95"/>
              <a:gd name="T2" fmla="*/ 66 w 405"/>
              <a:gd name="T3" fmla="*/ 63 h 95"/>
              <a:gd name="T4" fmla="*/ 178 w 405"/>
              <a:gd name="T5" fmla="*/ 29 h 95"/>
              <a:gd name="T6" fmla="*/ 302 w 405"/>
              <a:gd name="T7" fmla="*/ 6 h 95"/>
              <a:gd name="T8" fmla="*/ 405 w 405"/>
              <a:gd name="T9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95">
                <a:moveTo>
                  <a:pt x="0" y="95"/>
                </a:moveTo>
                <a:lnTo>
                  <a:pt x="66" y="63"/>
                </a:lnTo>
                <a:lnTo>
                  <a:pt x="178" y="29"/>
                </a:lnTo>
                <a:lnTo>
                  <a:pt x="302" y="6"/>
                </a:lnTo>
                <a:lnTo>
                  <a:pt x="405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29" name="Freeform 889"/>
          <p:cNvSpPr>
            <a:spLocks/>
          </p:cNvSpPr>
          <p:nvPr/>
        </p:nvSpPr>
        <p:spPr bwMode="auto">
          <a:xfrm>
            <a:off x="3638551" y="5311775"/>
            <a:ext cx="139700" cy="74614"/>
          </a:xfrm>
          <a:custGeom>
            <a:avLst/>
            <a:gdLst>
              <a:gd name="T0" fmla="*/ 0 w 272"/>
              <a:gd name="T1" fmla="*/ 0 h 134"/>
              <a:gd name="T2" fmla="*/ 116 w 272"/>
              <a:gd name="T3" fmla="*/ 27 h 134"/>
              <a:gd name="T4" fmla="*/ 217 w 272"/>
              <a:gd name="T5" fmla="*/ 82 h 134"/>
              <a:gd name="T6" fmla="*/ 272 w 272"/>
              <a:gd name="T7" fmla="*/ 13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2" h="134">
                <a:moveTo>
                  <a:pt x="0" y="0"/>
                </a:moveTo>
                <a:lnTo>
                  <a:pt x="116" y="27"/>
                </a:lnTo>
                <a:lnTo>
                  <a:pt x="217" y="82"/>
                </a:lnTo>
                <a:lnTo>
                  <a:pt x="272" y="134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30" name="Freeform 890"/>
          <p:cNvSpPr>
            <a:spLocks/>
          </p:cNvSpPr>
          <p:nvPr/>
        </p:nvSpPr>
        <p:spPr bwMode="auto">
          <a:xfrm>
            <a:off x="3702050" y="5386387"/>
            <a:ext cx="76200" cy="61912"/>
          </a:xfrm>
          <a:custGeom>
            <a:avLst/>
            <a:gdLst>
              <a:gd name="T0" fmla="*/ 148 w 148"/>
              <a:gd name="T1" fmla="*/ 0 h 117"/>
              <a:gd name="T2" fmla="*/ 128 w 148"/>
              <a:gd name="T3" fmla="*/ 47 h 117"/>
              <a:gd name="T4" fmla="*/ 62 w 148"/>
              <a:gd name="T5" fmla="*/ 95 h 117"/>
              <a:gd name="T6" fmla="*/ 0 w 148"/>
              <a:gd name="T7" fmla="*/ 117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8" h="117">
                <a:moveTo>
                  <a:pt x="148" y="0"/>
                </a:moveTo>
                <a:lnTo>
                  <a:pt x="128" y="47"/>
                </a:lnTo>
                <a:lnTo>
                  <a:pt x="62" y="95"/>
                </a:lnTo>
                <a:lnTo>
                  <a:pt x="0" y="117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31" name="Freeform 891"/>
          <p:cNvSpPr>
            <a:spLocks/>
          </p:cNvSpPr>
          <p:nvPr/>
        </p:nvSpPr>
        <p:spPr bwMode="auto">
          <a:xfrm>
            <a:off x="3638550" y="5386387"/>
            <a:ext cx="63500" cy="61912"/>
          </a:xfrm>
          <a:custGeom>
            <a:avLst/>
            <a:gdLst>
              <a:gd name="T0" fmla="*/ 124 w 124"/>
              <a:gd name="T1" fmla="*/ 117 h 117"/>
              <a:gd name="T2" fmla="*/ 68 w 124"/>
              <a:gd name="T3" fmla="*/ 95 h 117"/>
              <a:gd name="T4" fmla="*/ 12 w 124"/>
              <a:gd name="T5" fmla="*/ 47 h 117"/>
              <a:gd name="T6" fmla="*/ 0 w 124"/>
              <a:gd name="T7" fmla="*/ 0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" h="117">
                <a:moveTo>
                  <a:pt x="124" y="117"/>
                </a:moveTo>
                <a:lnTo>
                  <a:pt x="68" y="95"/>
                </a:lnTo>
                <a:lnTo>
                  <a:pt x="12" y="47"/>
                </a:lnTo>
                <a:lnTo>
                  <a:pt x="0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32" name="Freeform 892"/>
          <p:cNvSpPr>
            <a:spLocks/>
          </p:cNvSpPr>
          <p:nvPr/>
        </p:nvSpPr>
        <p:spPr bwMode="auto">
          <a:xfrm>
            <a:off x="3638551" y="5311775"/>
            <a:ext cx="139700" cy="74614"/>
          </a:xfrm>
          <a:custGeom>
            <a:avLst/>
            <a:gdLst>
              <a:gd name="T0" fmla="*/ 0 w 272"/>
              <a:gd name="T1" fmla="*/ 134 h 134"/>
              <a:gd name="T2" fmla="*/ 64 w 272"/>
              <a:gd name="T3" fmla="*/ 85 h 134"/>
              <a:gd name="T4" fmla="*/ 173 w 272"/>
              <a:gd name="T5" fmla="*/ 34 h 134"/>
              <a:gd name="T6" fmla="*/ 272 w 272"/>
              <a:gd name="T7" fmla="*/ 0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2" h="134">
                <a:moveTo>
                  <a:pt x="0" y="134"/>
                </a:moveTo>
                <a:lnTo>
                  <a:pt x="64" y="85"/>
                </a:lnTo>
                <a:lnTo>
                  <a:pt x="173" y="34"/>
                </a:lnTo>
                <a:lnTo>
                  <a:pt x="272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33" name="Freeform 893"/>
          <p:cNvSpPr>
            <a:spLocks/>
          </p:cNvSpPr>
          <p:nvPr/>
        </p:nvSpPr>
        <p:spPr bwMode="auto">
          <a:xfrm>
            <a:off x="3778250" y="5305425"/>
            <a:ext cx="103188" cy="12700"/>
          </a:xfrm>
          <a:custGeom>
            <a:avLst/>
            <a:gdLst>
              <a:gd name="T0" fmla="*/ 0 w 201"/>
              <a:gd name="T1" fmla="*/ 13 h 23"/>
              <a:gd name="T2" fmla="*/ 71 w 201"/>
              <a:gd name="T3" fmla="*/ 0 h 23"/>
              <a:gd name="T4" fmla="*/ 135 w 201"/>
              <a:gd name="T5" fmla="*/ 6 h 23"/>
              <a:gd name="T6" fmla="*/ 201 w 201"/>
              <a:gd name="T7" fmla="*/ 23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" h="23">
                <a:moveTo>
                  <a:pt x="0" y="13"/>
                </a:moveTo>
                <a:lnTo>
                  <a:pt x="71" y="0"/>
                </a:lnTo>
                <a:lnTo>
                  <a:pt x="135" y="6"/>
                </a:lnTo>
                <a:lnTo>
                  <a:pt x="201" y="23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34" name="Freeform 894"/>
          <p:cNvSpPr>
            <a:spLocks/>
          </p:cNvSpPr>
          <p:nvPr/>
        </p:nvSpPr>
        <p:spPr bwMode="auto">
          <a:xfrm>
            <a:off x="3881438" y="5318127"/>
            <a:ext cx="107950" cy="68263"/>
          </a:xfrm>
          <a:custGeom>
            <a:avLst/>
            <a:gdLst>
              <a:gd name="T0" fmla="*/ 0 w 204"/>
              <a:gd name="T1" fmla="*/ 0 h 124"/>
              <a:gd name="T2" fmla="*/ 78 w 204"/>
              <a:gd name="T3" fmla="*/ 34 h 124"/>
              <a:gd name="T4" fmla="*/ 157 w 204"/>
              <a:gd name="T5" fmla="*/ 79 h 124"/>
              <a:gd name="T6" fmla="*/ 204 w 204"/>
              <a:gd name="T7" fmla="*/ 124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" h="124">
                <a:moveTo>
                  <a:pt x="0" y="0"/>
                </a:moveTo>
                <a:lnTo>
                  <a:pt x="78" y="34"/>
                </a:lnTo>
                <a:lnTo>
                  <a:pt x="157" y="79"/>
                </a:lnTo>
                <a:lnTo>
                  <a:pt x="204" y="124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35" name="Freeform 895"/>
          <p:cNvSpPr>
            <a:spLocks/>
          </p:cNvSpPr>
          <p:nvPr/>
        </p:nvSpPr>
        <p:spPr bwMode="auto">
          <a:xfrm>
            <a:off x="3946526" y="5386389"/>
            <a:ext cx="42863" cy="55562"/>
          </a:xfrm>
          <a:custGeom>
            <a:avLst/>
            <a:gdLst>
              <a:gd name="T0" fmla="*/ 80 w 80"/>
              <a:gd name="T1" fmla="*/ 0 h 106"/>
              <a:gd name="T2" fmla="*/ 78 w 80"/>
              <a:gd name="T3" fmla="*/ 44 h 106"/>
              <a:gd name="T4" fmla="*/ 45 w 80"/>
              <a:gd name="T5" fmla="*/ 87 h 106"/>
              <a:gd name="T6" fmla="*/ 0 w 80"/>
              <a:gd name="T7" fmla="*/ 106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" h="106">
                <a:moveTo>
                  <a:pt x="80" y="0"/>
                </a:moveTo>
                <a:lnTo>
                  <a:pt x="78" y="44"/>
                </a:lnTo>
                <a:lnTo>
                  <a:pt x="45" y="87"/>
                </a:lnTo>
                <a:lnTo>
                  <a:pt x="0" y="106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36" name="Freeform 896"/>
          <p:cNvSpPr>
            <a:spLocks/>
          </p:cNvSpPr>
          <p:nvPr/>
        </p:nvSpPr>
        <p:spPr bwMode="auto">
          <a:xfrm>
            <a:off x="3846513" y="5386389"/>
            <a:ext cx="100012" cy="55562"/>
          </a:xfrm>
          <a:custGeom>
            <a:avLst/>
            <a:gdLst>
              <a:gd name="T0" fmla="*/ 192 w 192"/>
              <a:gd name="T1" fmla="*/ 106 h 106"/>
              <a:gd name="T2" fmla="*/ 117 w 192"/>
              <a:gd name="T3" fmla="*/ 87 h 106"/>
              <a:gd name="T4" fmla="*/ 29 w 192"/>
              <a:gd name="T5" fmla="*/ 46 h 106"/>
              <a:gd name="T6" fmla="*/ 0 w 192"/>
              <a:gd name="T7" fmla="*/ 0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2" h="106">
                <a:moveTo>
                  <a:pt x="192" y="106"/>
                </a:moveTo>
                <a:lnTo>
                  <a:pt x="117" y="87"/>
                </a:lnTo>
                <a:lnTo>
                  <a:pt x="29" y="46"/>
                </a:lnTo>
                <a:lnTo>
                  <a:pt x="0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37" name="Freeform 897"/>
          <p:cNvSpPr>
            <a:spLocks/>
          </p:cNvSpPr>
          <p:nvPr/>
        </p:nvSpPr>
        <p:spPr bwMode="auto">
          <a:xfrm>
            <a:off x="3846513" y="5308600"/>
            <a:ext cx="182562" cy="77788"/>
          </a:xfrm>
          <a:custGeom>
            <a:avLst/>
            <a:gdLst>
              <a:gd name="T0" fmla="*/ 0 w 349"/>
              <a:gd name="T1" fmla="*/ 145 h 145"/>
              <a:gd name="T2" fmla="*/ 76 w 349"/>
              <a:gd name="T3" fmla="*/ 91 h 145"/>
              <a:gd name="T4" fmla="*/ 214 w 349"/>
              <a:gd name="T5" fmla="*/ 32 h 145"/>
              <a:gd name="T6" fmla="*/ 349 w 349"/>
              <a:gd name="T7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9" h="145">
                <a:moveTo>
                  <a:pt x="0" y="145"/>
                </a:moveTo>
                <a:lnTo>
                  <a:pt x="76" y="91"/>
                </a:lnTo>
                <a:lnTo>
                  <a:pt x="214" y="32"/>
                </a:lnTo>
                <a:lnTo>
                  <a:pt x="349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38" name="Freeform 898"/>
          <p:cNvSpPr>
            <a:spLocks/>
          </p:cNvSpPr>
          <p:nvPr/>
        </p:nvSpPr>
        <p:spPr bwMode="auto">
          <a:xfrm>
            <a:off x="4029076" y="5308601"/>
            <a:ext cx="176213" cy="46038"/>
          </a:xfrm>
          <a:custGeom>
            <a:avLst/>
            <a:gdLst>
              <a:gd name="T0" fmla="*/ 0 w 340"/>
              <a:gd name="T1" fmla="*/ 0 h 89"/>
              <a:gd name="T2" fmla="*/ 132 w 340"/>
              <a:gd name="T3" fmla="*/ 8 h 89"/>
              <a:gd name="T4" fmla="*/ 262 w 340"/>
              <a:gd name="T5" fmla="*/ 44 h 89"/>
              <a:gd name="T6" fmla="*/ 340 w 340"/>
              <a:gd name="T7" fmla="*/ 89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0" h="89">
                <a:moveTo>
                  <a:pt x="0" y="0"/>
                </a:moveTo>
                <a:lnTo>
                  <a:pt x="132" y="8"/>
                </a:lnTo>
                <a:lnTo>
                  <a:pt x="262" y="44"/>
                </a:lnTo>
                <a:lnTo>
                  <a:pt x="340" y="89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39" name="Freeform 899"/>
          <p:cNvSpPr>
            <a:spLocks/>
          </p:cNvSpPr>
          <p:nvPr/>
        </p:nvSpPr>
        <p:spPr bwMode="auto">
          <a:xfrm>
            <a:off x="4141788" y="5354639"/>
            <a:ext cx="63500" cy="87312"/>
          </a:xfrm>
          <a:custGeom>
            <a:avLst/>
            <a:gdLst>
              <a:gd name="T0" fmla="*/ 125 w 125"/>
              <a:gd name="T1" fmla="*/ 0 h 162"/>
              <a:gd name="T2" fmla="*/ 117 w 125"/>
              <a:gd name="T3" fmla="*/ 60 h 162"/>
              <a:gd name="T4" fmla="*/ 59 w 125"/>
              <a:gd name="T5" fmla="*/ 130 h 162"/>
              <a:gd name="T6" fmla="*/ 0 w 125"/>
              <a:gd name="T7" fmla="*/ 16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5" h="162">
                <a:moveTo>
                  <a:pt x="125" y="0"/>
                </a:moveTo>
                <a:lnTo>
                  <a:pt x="117" y="60"/>
                </a:lnTo>
                <a:lnTo>
                  <a:pt x="59" y="130"/>
                </a:lnTo>
                <a:lnTo>
                  <a:pt x="0" y="162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40" name="Freeform 900"/>
          <p:cNvSpPr>
            <a:spLocks/>
          </p:cNvSpPr>
          <p:nvPr/>
        </p:nvSpPr>
        <p:spPr bwMode="auto">
          <a:xfrm>
            <a:off x="4076700" y="5349877"/>
            <a:ext cx="65088" cy="92074"/>
          </a:xfrm>
          <a:custGeom>
            <a:avLst/>
            <a:gdLst>
              <a:gd name="T0" fmla="*/ 126 w 126"/>
              <a:gd name="T1" fmla="*/ 174 h 174"/>
              <a:gd name="T2" fmla="*/ 64 w 126"/>
              <a:gd name="T3" fmla="*/ 136 h 174"/>
              <a:gd name="T4" fmla="*/ 2 w 126"/>
              <a:gd name="T5" fmla="*/ 63 h 174"/>
              <a:gd name="T6" fmla="*/ 0 w 126"/>
              <a:gd name="T7" fmla="*/ 0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6" h="174">
                <a:moveTo>
                  <a:pt x="126" y="174"/>
                </a:moveTo>
                <a:lnTo>
                  <a:pt x="64" y="136"/>
                </a:lnTo>
                <a:lnTo>
                  <a:pt x="2" y="63"/>
                </a:lnTo>
                <a:lnTo>
                  <a:pt x="0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41" name="Freeform 901"/>
          <p:cNvSpPr>
            <a:spLocks/>
          </p:cNvSpPr>
          <p:nvPr/>
        </p:nvSpPr>
        <p:spPr bwMode="auto">
          <a:xfrm>
            <a:off x="4076700" y="5305425"/>
            <a:ext cx="222250" cy="44450"/>
          </a:xfrm>
          <a:custGeom>
            <a:avLst/>
            <a:gdLst>
              <a:gd name="T0" fmla="*/ 0 w 431"/>
              <a:gd name="T1" fmla="*/ 81 h 81"/>
              <a:gd name="T2" fmla="*/ 76 w 431"/>
              <a:gd name="T3" fmla="*/ 48 h 81"/>
              <a:gd name="T4" fmla="*/ 196 w 431"/>
              <a:gd name="T5" fmla="*/ 17 h 81"/>
              <a:gd name="T6" fmla="*/ 326 w 431"/>
              <a:gd name="T7" fmla="*/ 0 h 81"/>
              <a:gd name="T8" fmla="*/ 431 w 431"/>
              <a:gd name="T9" fmla="*/ 4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1" h="81">
                <a:moveTo>
                  <a:pt x="0" y="81"/>
                </a:moveTo>
                <a:lnTo>
                  <a:pt x="76" y="48"/>
                </a:lnTo>
                <a:lnTo>
                  <a:pt x="196" y="17"/>
                </a:lnTo>
                <a:lnTo>
                  <a:pt x="326" y="0"/>
                </a:lnTo>
                <a:lnTo>
                  <a:pt x="431" y="4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42" name="Freeform 902"/>
          <p:cNvSpPr>
            <a:spLocks/>
          </p:cNvSpPr>
          <p:nvPr/>
        </p:nvSpPr>
        <p:spPr bwMode="auto">
          <a:xfrm>
            <a:off x="4298950" y="5308601"/>
            <a:ext cx="106363" cy="117475"/>
          </a:xfrm>
          <a:custGeom>
            <a:avLst/>
            <a:gdLst>
              <a:gd name="T0" fmla="*/ 0 w 201"/>
              <a:gd name="T1" fmla="*/ 0 h 217"/>
              <a:gd name="T2" fmla="*/ 101 w 201"/>
              <a:gd name="T3" fmla="*/ 57 h 217"/>
              <a:gd name="T4" fmla="*/ 178 w 201"/>
              <a:gd name="T5" fmla="*/ 149 h 217"/>
              <a:gd name="T6" fmla="*/ 201 w 201"/>
              <a:gd name="T7" fmla="*/ 217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1" h="217">
                <a:moveTo>
                  <a:pt x="0" y="0"/>
                </a:moveTo>
                <a:lnTo>
                  <a:pt x="101" y="57"/>
                </a:lnTo>
                <a:lnTo>
                  <a:pt x="178" y="149"/>
                </a:lnTo>
                <a:lnTo>
                  <a:pt x="201" y="217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43" name="Freeform 903"/>
          <p:cNvSpPr>
            <a:spLocks/>
          </p:cNvSpPr>
          <p:nvPr/>
        </p:nvSpPr>
        <p:spPr bwMode="auto">
          <a:xfrm>
            <a:off x="4259263" y="5426075"/>
            <a:ext cx="146050" cy="12700"/>
          </a:xfrm>
          <a:custGeom>
            <a:avLst/>
            <a:gdLst>
              <a:gd name="T0" fmla="*/ 281 w 281"/>
              <a:gd name="T1" fmla="*/ 0 h 23"/>
              <a:gd name="T2" fmla="*/ 210 w 281"/>
              <a:gd name="T3" fmla="*/ 23 h 23"/>
              <a:gd name="T4" fmla="*/ 84 w 281"/>
              <a:gd name="T5" fmla="*/ 23 h 23"/>
              <a:gd name="T6" fmla="*/ 0 w 281"/>
              <a:gd name="T7" fmla="*/ 6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1" h="23">
                <a:moveTo>
                  <a:pt x="281" y="0"/>
                </a:moveTo>
                <a:lnTo>
                  <a:pt x="210" y="23"/>
                </a:lnTo>
                <a:lnTo>
                  <a:pt x="84" y="23"/>
                </a:lnTo>
                <a:lnTo>
                  <a:pt x="0" y="6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44" name="Freeform 904"/>
          <p:cNvSpPr>
            <a:spLocks/>
          </p:cNvSpPr>
          <p:nvPr/>
        </p:nvSpPr>
        <p:spPr bwMode="auto">
          <a:xfrm>
            <a:off x="4257676" y="5353050"/>
            <a:ext cx="47625" cy="73026"/>
          </a:xfrm>
          <a:custGeom>
            <a:avLst/>
            <a:gdLst>
              <a:gd name="T0" fmla="*/ 2 w 93"/>
              <a:gd name="T1" fmla="*/ 140 h 140"/>
              <a:gd name="T2" fmla="*/ 0 w 93"/>
              <a:gd name="T3" fmla="*/ 102 h 140"/>
              <a:gd name="T4" fmla="*/ 41 w 93"/>
              <a:gd name="T5" fmla="*/ 47 h 140"/>
              <a:gd name="T6" fmla="*/ 93 w 93"/>
              <a:gd name="T7" fmla="*/ 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3" h="140">
                <a:moveTo>
                  <a:pt x="2" y="140"/>
                </a:moveTo>
                <a:lnTo>
                  <a:pt x="0" y="102"/>
                </a:lnTo>
                <a:lnTo>
                  <a:pt x="41" y="47"/>
                </a:lnTo>
                <a:lnTo>
                  <a:pt x="93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45" name="Freeform 905"/>
          <p:cNvSpPr>
            <a:spLocks/>
          </p:cNvSpPr>
          <p:nvPr/>
        </p:nvSpPr>
        <p:spPr bwMode="auto">
          <a:xfrm>
            <a:off x="4305301" y="5308601"/>
            <a:ext cx="100013" cy="44450"/>
          </a:xfrm>
          <a:custGeom>
            <a:avLst/>
            <a:gdLst>
              <a:gd name="T0" fmla="*/ 0 w 190"/>
              <a:gd name="T1" fmla="*/ 83 h 83"/>
              <a:gd name="T2" fmla="*/ 59 w 190"/>
              <a:gd name="T3" fmla="*/ 47 h 83"/>
              <a:gd name="T4" fmla="*/ 130 w 190"/>
              <a:gd name="T5" fmla="*/ 17 h 83"/>
              <a:gd name="T6" fmla="*/ 190 w 190"/>
              <a:gd name="T7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0" h="83">
                <a:moveTo>
                  <a:pt x="0" y="83"/>
                </a:moveTo>
                <a:lnTo>
                  <a:pt x="59" y="47"/>
                </a:lnTo>
                <a:lnTo>
                  <a:pt x="130" y="17"/>
                </a:lnTo>
                <a:lnTo>
                  <a:pt x="190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46" name="Freeform 906"/>
          <p:cNvSpPr>
            <a:spLocks/>
          </p:cNvSpPr>
          <p:nvPr/>
        </p:nvSpPr>
        <p:spPr bwMode="auto">
          <a:xfrm>
            <a:off x="4405314" y="5305425"/>
            <a:ext cx="52387" cy="9525"/>
          </a:xfrm>
          <a:custGeom>
            <a:avLst/>
            <a:gdLst>
              <a:gd name="T0" fmla="*/ 0 w 101"/>
              <a:gd name="T1" fmla="*/ 2 h 17"/>
              <a:gd name="T2" fmla="*/ 35 w 101"/>
              <a:gd name="T3" fmla="*/ 0 h 17"/>
              <a:gd name="T4" fmla="*/ 59 w 101"/>
              <a:gd name="T5" fmla="*/ 10 h 17"/>
              <a:gd name="T6" fmla="*/ 101 w 101"/>
              <a:gd name="T7" fmla="*/ 17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1" h="17">
                <a:moveTo>
                  <a:pt x="0" y="2"/>
                </a:moveTo>
                <a:lnTo>
                  <a:pt x="35" y="0"/>
                </a:lnTo>
                <a:lnTo>
                  <a:pt x="59" y="10"/>
                </a:lnTo>
                <a:lnTo>
                  <a:pt x="101" y="17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47" name="Freeform 907"/>
          <p:cNvSpPr>
            <a:spLocks/>
          </p:cNvSpPr>
          <p:nvPr/>
        </p:nvSpPr>
        <p:spPr bwMode="auto">
          <a:xfrm>
            <a:off x="4457701" y="5311776"/>
            <a:ext cx="130175" cy="6351"/>
          </a:xfrm>
          <a:custGeom>
            <a:avLst/>
            <a:gdLst>
              <a:gd name="T0" fmla="*/ 0 w 248"/>
              <a:gd name="T1" fmla="*/ 4 h 10"/>
              <a:gd name="T2" fmla="*/ 78 w 248"/>
              <a:gd name="T3" fmla="*/ 2 h 10"/>
              <a:gd name="T4" fmla="*/ 169 w 248"/>
              <a:gd name="T5" fmla="*/ 0 h 10"/>
              <a:gd name="T6" fmla="*/ 248 w 248"/>
              <a:gd name="T7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8" h="10">
                <a:moveTo>
                  <a:pt x="0" y="4"/>
                </a:moveTo>
                <a:lnTo>
                  <a:pt x="78" y="2"/>
                </a:lnTo>
                <a:lnTo>
                  <a:pt x="169" y="0"/>
                </a:lnTo>
                <a:lnTo>
                  <a:pt x="248" y="1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48" name="Freeform 908"/>
          <p:cNvSpPr>
            <a:spLocks/>
          </p:cNvSpPr>
          <p:nvPr/>
        </p:nvSpPr>
        <p:spPr bwMode="auto">
          <a:xfrm>
            <a:off x="4587875" y="5318127"/>
            <a:ext cx="65088" cy="68263"/>
          </a:xfrm>
          <a:custGeom>
            <a:avLst/>
            <a:gdLst>
              <a:gd name="T0" fmla="*/ 0 w 124"/>
              <a:gd name="T1" fmla="*/ 0 h 124"/>
              <a:gd name="T2" fmla="*/ 60 w 124"/>
              <a:gd name="T3" fmla="*/ 32 h 124"/>
              <a:gd name="T4" fmla="*/ 109 w 124"/>
              <a:gd name="T5" fmla="*/ 77 h 124"/>
              <a:gd name="T6" fmla="*/ 124 w 124"/>
              <a:gd name="T7" fmla="*/ 124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" h="124">
                <a:moveTo>
                  <a:pt x="0" y="0"/>
                </a:moveTo>
                <a:lnTo>
                  <a:pt x="60" y="32"/>
                </a:lnTo>
                <a:lnTo>
                  <a:pt x="109" y="77"/>
                </a:lnTo>
                <a:lnTo>
                  <a:pt x="124" y="124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49" name="Freeform 909"/>
          <p:cNvSpPr>
            <a:spLocks/>
          </p:cNvSpPr>
          <p:nvPr/>
        </p:nvSpPr>
        <p:spPr bwMode="auto">
          <a:xfrm>
            <a:off x="4568825" y="5386389"/>
            <a:ext cx="84138" cy="68261"/>
          </a:xfrm>
          <a:custGeom>
            <a:avLst/>
            <a:gdLst>
              <a:gd name="T0" fmla="*/ 157 w 157"/>
              <a:gd name="T1" fmla="*/ 0 h 129"/>
              <a:gd name="T2" fmla="*/ 123 w 157"/>
              <a:gd name="T3" fmla="*/ 53 h 129"/>
              <a:gd name="T4" fmla="*/ 59 w 157"/>
              <a:gd name="T5" fmla="*/ 108 h 129"/>
              <a:gd name="T6" fmla="*/ 0 w 157"/>
              <a:gd name="T7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7" h="129">
                <a:moveTo>
                  <a:pt x="157" y="0"/>
                </a:moveTo>
                <a:lnTo>
                  <a:pt x="123" y="53"/>
                </a:lnTo>
                <a:lnTo>
                  <a:pt x="59" y="108"/>
                </a:lnTo>
                <a:lnTo>
                  <a:pt x="0" y="129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50" name="Freeform 910"/>
          <p:cNvSpPr>
            <a:spLocks/>
          </p:cNvSpPr>
          <p:nvPr/>
        </p:nvSpPr>
        <p:spPr bwMode="auto">
          <a:xfrm>
            <a:off x="4513263" y="5354639"/>
            <a:ext cx="55562" cy="100012"/>
          </a:xfrm>
          <a:custGeom>
            <a:avLst/>
            <a:gdLst>
              <a:gd name="T0" fmla="*/ 106 w 106"/>
              <a:gd name="T1" fmla="*/ 185 h 185"/>
              <a:gd name="T2" fmla="*/ 50 w 106"/>
              <a:gd name="T3" fmla="*/ 141 h 185"/>
              <a:gd name="T4" fmla="*/ 0 w 106"/>
              <a:gd name="T5" fmla="*/ 64 h 185"/>
              <a:gd name="T6" fmla="*/ 4 w 106"/>
              <a:gd name="T7" fmla="*/ 0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6" h="185">
                <a:moveTo>
                  <a:pt x="106" y="185"/>
                </a:moveTo>
                <a:lnTo>
                  <a:pt x="50" y="141"/>
                </a:lnTo>
                <a:lnTo>
                  <a:pt x="0" y="64"/>
                </a:lnTo>
                <a:lnTo>
                  <a:pt x="4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51" name="Freeform 911"/>
          <p:cNvSpPr>
            <a:spLocks/>
          </p:cNvSpPr>
          <p:nvPr/>
        </p:nvSpPr>
        <p:spPr bwMode="auto">
          <a:xfrm>
            <a:off x="4514850" y="5314951"/>
            <a:ext cx="207963" cy="39687"/>
          </a:xfrm>
          <a:custGeom>
            <a:avLst/>
            <a:gdLst>
              <a:gd name="T0" fmla="*/ 0 w 395"/>
              <a:gd name="T1" fmla="*/ 74 h 74"/>
              <a:gd name="T2" fmla="*/ 69 w 395"/>
              <a:gd name="T3" fmla="*/ 45 h 74"/>
              <a:gd name="T4" fmla="*/ 184 w 395"/>
              <a:gd name="T5" fmla="*/ 27 h 74"/>
              <a:gd name="T6" fmla="*/ 306 w 395"/>
              <a:gd name="T7" fmla="*/ 12 h 74"/>
              <a:gd name="T8" fmla="*/ 395 w 395"/>
              <a:gd name="T9" fmla="*/ 0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" h="74">
                <a:moveTo>
                  <a:pt x="0" y="74"/>
                </a:moveTo>
                <a:lnTo>
                  <a:pt x="69" y="45"/>
                </a:lnTo>
                <a:lnTo>
                  <a:pt x="184" y="27"/>
                </a:lnTo>
                <a:lnTo>
                  <a:pt x="306" y="12"/>
                </a:lnTo>
                <a:lnTo>
                  <a:pt x="395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52" name="Freeform 912"/>
          <p:cNvSpPr>
            <a:spLocks/>
          </p:cNvSpPr>
          <p:nvPr/>
        </p:nvSpPr>
        <p:spPr bwMode="auto">
          <a:xfrm>
            <a:off x="2844801" y="5321301"/>
            <a:ext cx="93663" cy="22225"/>
          </a:xfrm>
          <a:custGeom>
            <a:avLst/>
            <a:gdLst>
              <a:gd name="T0" fmla="*/ 177 w 177"/>
              <a:gd name="T1" fmla="*/ 0 h 38"/>
              <a:gd name="T2" fmla="*/ 126 w 177"/>
              <a:gd name="T3" fmla="*/ 0 h 38"/>
              <a:gd name="T4" fmla="*/ 56 w 177"/>
              <a:gd name="T5" fmla="*/ 4 h 38"/>
              <a:gd name="T6" fmla="*/ 0 w 177"/>
              <a:gd name="T7" fmla="*/ 38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7" h="38">
                <a:moveTo>
                  <a:pt x="177" y="0"/>
                </a:moveTo>
                <a:lnTo>
                  <a:pt x="126" y="0"/>
                </a:lnTo>
                <a:lnTo>
                  <a:pt x="56" y="4"/>
                </a:lnTo>
                <a:lnTo>
                  <a:pt x="0" y="38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53" name="Freeform 913"/>
          <p:cNvSpPr>
            <a:spLocks/>
          </p:cNvSpPr>
          <p:nvPr/>
        </p:nvSpPr>
        <p:spPr bwMode="auto">
          <a:xfrm>
            <a:off x="2814638" y="5343526"/>
            <a:ext cx="30162" cy="152400"/>
          </a:xfrm>
          <a:custGeom>
            <a:avLst/>
            <a:gdLst>
              <a:gd name="T0" fmla="*/ 54 w 54"/>
              <a:gd name="T1" fmla="*/ 0 h 285"/>
              <a:gd name="T2" fmla="*/ 25 w 54"/>
              <a:gd name="T3" fmla="*/ 83 h 285"/>
              <a:gd name="T4" fmla="*/ 10 w 54"/>
              <a:gd name="T5" fmla="*/ 192 h 285"/>
              <a:gd name="T6" fmla="*/ 0 w 54"/>
              <a:gd name="T7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4" h="285">
                <a:moveTo>
                  <a:pt x="54" y="0"/>
                </a:moveTo>
                <a:lnTo>
                  <a:pt x="25" y="83"/>
                </a:lnTo>
                <a:lnTo>
                  <a:pt x="10" y="192"/>
                </a:lnTo>
                <a:lnTo>
                  <a:pt x="0" y="285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54" name="Freeform 914"/>
          <p:cNvSpPr>
            <a:spLocks/>
          </p:cNvSpPr>
          <p:nvPr/>
        </p:nvSpPr>
        <p:spPr bwMode="auto">
          <a:xfrm>
            <a:off x="2814638" y="5495925"/>
            <a:ext cx="4762" cy="79375"/>
          </a:xfrm>
          <a:custGeom>
            <a:avLst/>
            <a:gdLst>
              <a:gd name="T0" fmla="*/ 0 w 6"/>
              <a:gd name="T1" fmla="*/ 0 h 143"/>
              <a:gd name="T2" fmla="*/ 0 w 6"/>
              <a:gd name="T3" fmla="*/ 60 h 143"/>
              <a:gd name="T4" fmla="*/ 6 w 6"/>
              <a:gd name="T5" fmla="*/ 104 h 143"/>
              <a:gd name="T6" fmla="*/ 0 w 6"/>
              <a:gd name="T7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" h="143">
                <a:moveTo>
                  <a:pt x="0" y="0"/>
                </a:moveTo>
                <a:lnTo>
                  <a:pt x="0" y="60"/>
                </a:lnTo>
                <a:lnTo>
                  <a:pt x="6" y="104"/>
                </a:lnTo>
                <a:lnTo>
                  <a:pt x="0" y="143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55" name="Freeform 915"/>
          <p:cNvSpPr>
            <a:spLocks/>
          </p:cNvSpPr>
          <p:nvPr/>
        </p:nvSpPr>
        <p:spPr bwMode="auto">
          <a:xfrm>
            <a:off x="2759076" y="5575300"/>
            <a:ext cx="55563" cy="55563"/>
          </a:xfrm>
          <a:custGeom>
            <a:avLst/>
            <a:gdLst>
              <a:gd name="T0" fmla="*/ 109 w 109"/>
              <a:gd name="T1" fmla="*/ 0 h 106"/>
              <a:gd name="T2" fmla="*/ 82 w 109"/>
              <a:gd name="T3" fmla="*/ 47 h 106"/>
              <a:gd name="T4" fmla="*/ 43 w 109"/>
              <a:gd name="T5" fmla="*/ 89 h 106"/>
              <a:gd name="T6" fmla="*/ 0 w 109"/>
              <a:gd name="T7" fmla="*/ 106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9" h="106">
                <a:moveTo>
                  <a:pt x="109" y="0"/>
                </a:moveTo>
                <a:lnTo>
                  <a:pt x="82" y="47"/>
                </a:lnTo>
                <a:lnTo>
                  <a:pt x="43" y="89"/>
                </a:lnTo>
                <a:lnTo>
                  <a:pt x="0" y="106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56" name="Freeform 916"/>
          <p:cNvSpPr>
            <a:spLocks/>
          </p:cNvSpPr>
          <p:nvPr/>
        </p:nvSpPr>
        <p:spPr bwMode="auto">
          <a:xfrm>
            <a:off x="2684464" y="5572126"/>
            <a:ext cx="74612" cy="58738"/>
          </a:xfrm>
          <a:custGeom>
            <a:avLst/>
            <a:gdLst>
              <a:gd name="T0" fmla="*/ 147 w 147"/>
              <a:gd name="T1" fmla="*/ 113 h 113"/>
              <a:gd name="T2" fmla="*/ 97 w 147"/>
              <a:gd name="T3" fmla="*/ 88 h 113"/>
              <a:gd name="T4" fmla="*/ 43 w 147"/>
              <a:gd name="T5" fmla="*/ 39 h 113"/>
              <a:gd name="T6" fmla="*/ 0 w 147"/>
              <a:gd name="T7" fmla="*/ 0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7" h="113">
                <a:moveTo>
                  <a:pt x="147" y="113"/>
                </a:moveTo>
                <a:lnTo>
                  <a:pt x="97" y="88"/>
                </a:lnTo>
                <a:lnTo>
                  <a:pt x="43" y="39"/>
                </a:lnTo>
                <a:lnTo>
                  <a:pt x="0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57" name="Freeform 917"/>
          <p:cNvSpPr>
            <a:spLocks/>
          </p:cNvSpPr>
          <p:nvPr/>
        </p:nvSpPr>
        <p:spPr bwMode="auto">
          <a:xfrm>
            <a:off x="4678364" y="5318126"/>
            <a:ext cx="90487" cy="17462"/>
          </a:xfrm>
          <a:custGeom>
            <a:avLst/>
            <a:gdLst>
              <a:gd name="T0" fmla="*/ 0 w 176"/>
              <a:gd name="T1" fmla="*/ 0 h 30"/>
              <a:gd name="T2" fmla="*/ 50 w 176"/>
              <a:gd name="T3" fmla="*/ 0 h 30"/>
              <a:gd name="T4" fmla="*/ 120 w 176"/>
              <a:gd name="T5" fmla="*/ 4 h 30"/>
              <a:gd name="T6" fmla="*/ 176 w 176"/>
              <a:gd name="T7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6" h="30">
                <a:moveTo>
                  <a:pt x="0" y="0"/>
                </a:moveTo>
                <a:lnTo>
                  <a:pt x="50" y="0"/>
                </a:lnTo>
                <a:lnTo>
                  <a:pt x="120" y="4"/>
                </a:lnTo>
                <a:lnTo>
                  <a:pt x="176" y="3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58" name="Freeform 918"/>
          <p:cNvSpPr>
            <a:spLocks/>
          </p:cNvSpPr>
          <p:nvPr/>
        </p:nvSpPr>
        <p:spPr bwMode="auto">
          <a:xfrm>
            <a:off x="4768851" y="5335588"/>
            <a:ext cx="26988" cy="123825"/>
          </a:xfrm>
          <a:custGeom>
            <a:avLst/>
            <a:gdLst>
              <a:gd name="T0" fmla="*/ 0 w 55"/>
              <a:gd name="T1" fmla="*/ 0 h 230"/>
              <a:gd name="T2" fmla="*/ 29 w 55"/>
              <a:gd name="T3" fmla="*/ 66 h 230"/>
              <a:gd name="T4" fmla="*/ 45 w 55"/>
              <a:gd name="T5" fmla="*/ 155 h 230"/>
              <a:gd name="T6" fmla="*/ 55 w 55"/>
              <a:gd name="T7" fmla="*/ 230 h 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" h="230">
                <a:moveTo>
                  <a:pt x="0" y="0"/>
                </a:moveTo>
                <a:lnTo>
                  <a:pt x="29" y="66"/>
                </a:lnTo>
                <a:lnTo>
                  <a:pt x="45" y="155"/>
                </a:lnTo>
                <a:lnTo>
                  <a:pt x="55" y="23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59" name="Freeform 919"/>
          <p:cNvSpPr>
            <a:spLocks/>
          </p:cNvSpPr>
          <p:nvPr/>
        </p:nvSpPr>
        <p:spPr bwMode="auto">
          <a:xfrm>
            <a:off x="4795839" y="5459415"/>
            <a:ext cx="3175" cy="60324"/>
          </a:xfrm>
          <a:custGeom>
            <a:avLst/>
            <a:gdLst>
              <a:gd name="T0" fmla="*/ 6 w 7"/>
              <a:gd name="T1" fmla="*/ 0 h 113"/>
              <a:gd name="T2" fmla="*/ 7 w 7"/>
              <a:gd name="T3" fmla="*/ 47 h 113"/>
              <a:gd name="T4" fmla="*/ 0 w 7"/>
              <a:gd name="T5" fmla="*/ 83 h 113"/>
              <a:gd name="T6" fmla="*/ 6 w 7"/>
              <a:gd name="T7" fmla="*/ 113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" h="113">
                <a:moveTo>
                  <a:pt x="6" y="0"/>
                </a:moveTo>
                <a:lnTo>
                  <a:pt x="7" y="47"/>
                </a:lnTo>
                <a:lnTo>
                  <a:pt x="0" y="83"/>
                </a:lnTo>
                <a:lnTo>
                  <a:pt x="6" y="113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60" name="Freeform 920"/>
          <p:cNvSpPr>
            <a:spLocks/>
          </p:cNvSpPr>
          <p:nvPr/>
        </p:nvSpPr>
        <p:spPr bwMode="auto">
          <a:xfrm>
            <a:off x="4795838" y="5519740"/>
            <a:ext cx="58737" cy="47624"/>
          </a:xfrm>
          <a:custGeom>
            <a:avLst/>
            <a:gdLst>
              <a:gd name="T0" fmla="*/ 0 w 108"/>
              <a:gd name="T1" fmla="*/ 0 h 85"/>
              <a:gd name="T2" fmla="*/ 27 w 108"/>
              <a:gd name="T3" fmla="*/ 38 h 85"/>
              <a:gd name="T4" fmla="*/ 65 w 108"/>
              <a:gd name="T5" fmla="*/ 72 h 85"/>
              <a:gd name="T6" fmla="*/ 108 w 108"/>
              <a:gd name="T7" fmla="*/ 85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" h="85">
                <a:moveTo>
                  <a:pt x="0" y="0"/>
                </a:moveTo>
                <a:lnTo>
                  <a:pt x="27" y="38"/>
                </a:lnTo>
                <a:lnTo>
                  <a:pt x="65" y="72"/>
                </a:lnTo>
                <a:lnTo>
                  <a:pt x="108" y="85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61" name="Freeform 921"/>
          <p:cNvSpPr>
            <a:spLocks/>
          </p:cNvSpPr>
          <p:nvPr/>
        </p:nvSpPr>
        <p:spPr bwMode="auto">
          <a:xfrm>
            <a:off x="4854575" y="5516563"/>
            <a:ext cx="74613" cy="50801"/>
          </a:xfrm>
          <a:custGeom>
            <a:avLst/>
            <a:gdLst>
              <a:gd name="T0" fmla="*/ 0 w 147"/>
              <a:gd name="T1" fmla="*/ 90 h 90"/>
              <a:gd name="T2" fmla="*/ 51 w 147"/>
              <a:gd name="T3" fmla="*/ 71 h 90"/>
              <a:gd name="T4" fmla="*/ 105 w 147"/>
              <a:gd name="T5" fmla="*/ 32 h 90"/>
              <a:gd name="T6" fmla="*/ 147 w 147"/>
              <a:gd name="T7" fmla="*/ 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7" h="90">
                <a:moveTo>
                  <a:pt x="0" y="90"/>
                </a:moveTo>
                <a:lnTo>
                  <a:pt x="51" y="71"/>
                </a:lnTo>
                <a:lnTo>
                  <a:pt x="105" y="32"/>
                </a:lnTo>
                <a:lnTo>
                  <a:pt x="147" y="0"/>
                </a:lnTo>
              </a:path>
            </a:pathLst>
          </a:custGeom>
          <a:noFill/>
          <a:ln w="365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162" name="AutoShape 922"/>
          <p:cNvSpPr>
            <a:spLocks noChangeArrowheads="1"/>
          </p:cNvSpPr>
          <p:nvPr/>
        </p:nvSpPr>
        <p:spPr bwMode="auto">
          <a:xfrm>
            <a:off x="5400675" y="6411913"/>
            <a:ext cx="1250950" cy="160337"/>
          </a:xfrm>
          <a:prstGeom prst="rightArrow">
            <a:avLst>
              <a:gd name="adj1" fmla="val 50000"/>
              <a:gd name="adj2" fmla="val 195050"/>
            </a:avLst>
          </a:prstGeom>
          <a:gradFill rotWithShape="0">
            <a:gsLst>
              <a:gs pos="0">
                <a:srgbClr val="339933">
                  <a:gamma/>
                  <a:shade val="46275"/>
                  <a:invGamma/>
                </a:srgbClr>
              </a:gs>
              <a:gs pos="50000">
                <a:srgbClr val="339933"/>
              </a:gs>
              <a:gs pos="100000">
                <a:srgbClr val="339933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3399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163" name="AutoShape 923"/>
          <p:cNvSpPr>
            <a:spLocks noChangeArrowheads="1"/>
          </p:cNvSpPr>
          <p:nvPr/>
        </p:nvSpPr>
        <p:spPr bwMode="auto">
          <a:xfrm flipH="1">
            <a:off x="5357814" y="6900865"/>
            <a:ext cx="1250950" cy="153987"/>
          </a:xfrm>
          <a:prstGeom prst="rightArrow">
            <a:avLst>
              <a:gd name="adj1" fmla="val 50000"/>
              <a:gd name="adj2" fmla="val 203093"/>
            </a:avLst>
          </a:prstGeom>
          <a:solidFill>
            <a:srgbClr val="FF0000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164" name="AutoShape 924"/>
          <p:cNvSpPr>
            <a:spLocks noChangeArrowheads="1"/>
          </p:cNvSpPr>
          <p:nvPr/>
        </p:nvSpPr>
        <p:spPr bwMode="auto">
          <a:xfrm>
            <a:off x="5397501" y="8110539"/>
            <a:ext cx="1250950" cy="155575"/>
          </a:xfrm>
          <a:prstGeom prst="rightArrow">
            <a:avLst>
              <a:gd name="adj1" fmla="val 50000"/>
              <a:gd name="adj2" fmla="val 201020"/>
            </a:avLst>
          </a:prstGeom>
          <a:gradFill rotWithShape="0">
            <a:gsLst>
              <a:gs pos="0">
                <a:srgbClr val="339933">
                  <a:gamma/>
                  <a:shade val="46275"/>
                  <a:invGamma/>
                </a:srgbClr>
              </a:gs>
              <a:gs pos="50000">
                <a:srgbClr val="339933"/>
              </a:gs>
              <a:gs pos="100000">
                <a:srgbClr val="339933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3399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165" name="AutoShape 925"/>
          <p:cNvSpPr>
            <a:spLocks noChangeArrowheads="1"/>
          </p:cNvSpPr>
          <p:nvPr/>
        </p:nvSpPr>
        <p:spPr bwMode="auto">
          <a:xfrm flipH="1">
            <a:off x="5397501" y="8589963"/>
            <a:ext cx="1250950" cy="157163"/>
          </a:xfrm>
          <a:prstGeom prst="rightArrow">
            <a:avLst>
              <a:gd name="adj1" fmla="val 50000"/>
              <a:gd name="adj2" fmla="val 198991"/>
            </a:avLst>
          </a:prstGeom>
          <a:solidFill>
            <a:srgbClr val="FF0000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168" name="Text Box 928"/>
          <p:cNvSpPr txBox="1">
            <a:spLocks noChangeArrowheads="1"/>
          </p:cNvSpPr>
          <p:nvPr/>
        </p:nvSpPr>
        <p:spPr bwMode="auto">
          <a:xfrm>
            <a:off x="1" y="1492250"/>
            <a:ext cx="80423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2800" b="1">
                <a:solidFill>
                  <a:srgbClr val="006699"/>
                </a:solidFill>
              </a:rPr>
              <a:t>Reazione esotermica, con concentrazione di volume</a:t>
            </a:r>
          </a:p>
        </p:txBody>
      </p:sp>
      <p:sp>
        <p:nvSpPr>
          <p:cNvPr id="11169" name="Text Box 929"/>
          <p:cNvSpPr txBox="1">
            <a:spLocks noChangeArrowheads="1"/>
          </p:cNvSpPr>
          <p:nvPr/>
        </p:nvSpPr>
        <p:spPr bwMode="auto">
          <a:xfrm>
            <a:off x="127001" y="5753100"/>
            <a:ext cx="75432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2800" b="1">
                <a:solidFill>
                  <a:srgbClr val="006699"/>
                </a:solidFill>
              </a:rPr>
              <a:t>1° Variazioni di </a:t>
            </a:r>
            <a:r>
              <a:rPr lang="it-IT" sz="2800" b="1" u="sng">
                <a:solidFill>
                  <a:srgbClr val="FF3300"/>
                </a:solidFill>
              </a:rPr>
              <a:t>Concentrazione</a:t>
            </a:r>
            <a:r>
              <a:rPr lang="it-IT" sz="2800" b="1">
                <a:solidFill>
                  <a:srgbClr val="006699"/>
                </a:solidFill>
              </a:rPr>
              <a:t> (a P, T costanti)</a:t>
            </a:r>
          </a:p>
        </p:txBody>
      </p:sp>
      <p:sp>
        <p:nvSpPr>
          <p:cNvPr id="11172" name="Text Box 932"/>
          <p:cNvSpPr txBox="1">
            <a:spLocks noChangeArrowheads="1"/>
          </p:cNvSpPr>
          <p:nvPr/>
        </p:nvSpPr>
        <p:spPr bwMode="auto">
          <a:xfrm>
            <a:off x="136525" y="7469188"/>
            <a:ext cx="66321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2800" b="1">
                <a:solidFill>
                  <a:srgbClr val="006699"/>
                </a:solidFill>
              </a:rPr>
              <a:t>2° Variazioni di </a:t>
            </a:r>
            <a:r>
              <a:rPr lang="it-IT" sz="2800" b="1" u="sng">
                <a:solidFill>
                  <a:srgbClr val="FF3300"/>
                </a:solidFill>
              </a:rPr>
              <a:t>Pressione</a:t>
            </a:r>
            <a:r>
              <a:rPr lang="it-IT" sz="2800" b="1">
                <a:solidFill>
                  <a:srgbClr val="006699"/>
                </a:solidFill>
              </a:rPr>
              <a:t> (a T, C costanti)</a:t>
            </a:r>
          </a:p>
        </p:txBody>
      </p:sp>
      <p:sp>
        <p:nvSpPr>
          <p:cNvPr id="11177" name="Text Box 937"/>
          <p:cNvSpPr txBox="1">
            <a:spLocks noChangeArrowheads="1"/>
          </p:cNvSpPr>
          <p:nvPr/>
        </p:nvSpPr>
        <p:spPr bwMode="auto">
          <a:xfrm>
            <a:off x="128588" y="9151937"/>
            <a:ext cx="71774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sz="2800" b="1">
                <a:solidFill>
                  <a:srgbClr val="006699"/>
                </a:solidFill>
              </a:rPr>
              <a:t>3° Variazioni di </a:t>
            </a:r>
            <a:r>
              <a:rPr lang="it-IT" sz="2800" b="1" u="sng">
                <a:solidFill>
                  <a:srgbClr val="FF3300"/>
                </a:solidFill>
              </a:rPr>
              <a:t>Temperatura</a:t>
            </a:r>
            <a:r>
              <a:rPr lang="it-IT" sz="2800" b="1">
                <a:solidFill>
                  <a:srgbClr val="006699"/>
                </a:solidFill>
              </a:rPr>
              <a:t> (a P, C costanti)</a:t>
            </a:r>
          </a:p>
        </p:txBody>
      </p:sp>
      <p:sp>
        <p:nvSpPr>
          <p:cNvPr id="11178" name="AutoShape 938"/>
          <p:cNvSpPr>
            <a:spLocks noChangeArrowheads="1"/>
          </p:cNvSpPr>
          <p:nvPr/>
        </p:nvSpPr>
        <p:spPr bwMode="auto">
          <a:xfrm>
            <a:off x="5407025" y="9804400"/>
            <a:ext cx="1250950" cy="153988"/>
          </a:xfrm>
          <a:prstGeom prst="rightArrow">
            <a:avLst>
              <a:gd name="adj1" fmla="val 50000"/>
              <a:gd name="adj2" fmla="val 203092"/>
            </a:avLst>
          </a:prstGeom>
          <a:gradFill rotWithShape="0">
            <a:gsLst>
              <a:gs pos="0">
                <a:srgbClr val="339933">
                  <a:gamma/>
                  <a:shade val="46275"/>
                  <a:invGamma/>
                </a:srgbClr>
              </a:gs>
              <a:gs pos="50000">
                <a:srgbClr val="339933"/>
              </a:gs>
              <a:gs pos="100000">
                <a:srgbClr val="339933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3399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179" name="AutoShape 939"/>
          <p:cNvSpPr>
            <a:spLocks noChangeArrowheads="1"/>
          </p:cNvSpPr>
          <p:nvPr/>
        </p:nvSpPr>
        <p:spPr bwMode="auto">
          <a:xfrm flipH="1">
            <a:off x="5407025" y="10283826"/>
            <a:ext cx="1250950" cy="155575"/>
          </a:xfrm>
          <a:prstGeom prst="rightArrow">
            <a:avLst>
              <a:gd name="adj1" fmla="val 50000"/>
              <a:gd name="adj2" fmla="val 201020"/>
            </a:avLst>
          </a:prstGeom>
          <a:solidFill>
            <a:srgbClr val="FF0000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183" name="WordArt 943"/>
          <p:cNvSpPr>
            <a:spLocks noChangeArrowheads="1" noChangeShapeType="1" noTextEdit="1"/>
          </p:cNvSpPr>
          <p:nvPr/>
        </p:nvSpPr>
        <p:spPr bwMode="auto">
          <a:xfrm>
            <a:off x="800100" y="536576"/>
            <a:ext cx="6286500" cy="6048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1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63500" dist="38099" dir="2700000" sy="50000" kx="2115830" algn="bl" rotWithShape="0">
                    <a:srgbClr val="C0C0C0">
                      <a:alpha val="74998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Principio di Le Chatelier negli Equilibri Chimici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3" name="Text Box 39"/>
          <p:cNvSpPr txBox="1">
            <a:spLocks noChangeArrowheads="1"/>
          </p:cNvSpPr>
          <p:nvPr/>
        </p:nvSpPr>
        <p:spPr bwMode="auto">
          <a:xfrm>
            <a:off x="1" y="3482975"/>
            <a:ext cx="7834313" cy="1435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it-IT" sz="2500">
                <a:solidFill>
                  <a:srgbClr val="000066"/>
                </a:solidFill>
                <a:latin typeface="Comic Sans MS" charset="0"/>
              </a:rPr>
              <a:t>A </a:t>
            </a: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P = cost</a:t>
            </a:r>
            <a:r>
              <a:rPr lang="it-IT" sz="2500">
                <a:solidFill>
                  <a:srgbClr val="000066"/>
                </a:solidFill>
                <a:latin typeface="Comic Sans MS" charset="0"/>
              </a:rPr>
              <a:t>, </a:t>
            </a: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se cresce X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N</a:t>
            </a:r>
            <a:r>
              <a:rPr lang="it-IT" sz="2500">
                <a:solidFill>
                  <a:srgbClr val="000066"/>
                </a:solidFill>
                <a:latin typeface="Comic Sans MS" charset="0"/>
              </a:rPr>
              <a:t>  e/o </a:t>
            </a: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X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H</a:t>
            </a:r>
            <a:r>
              <a:rPr lang="it-IT" sz="2500">
                <a:solidFill>
                  <a:srgbClr val="000066"/>
                </a:solidFill>
                <a:latin typeface="Comic Sans MS" charset="0"/>
              </a:rPr>
              <a:t>  dovrà crescere </a:t>
            </a:r>
          </a:p>
          <a:p>
            <a:pPr algn="just">
              <a:lnSpc>
                <a:spcPct val="120000"/>
              </a:lnSpc>
            </a:pP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X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NH</a:t>
            </a:r>
            <a:r>
              <a:rPr lang="it-IT" sz="2500">
                <a:solidFill>
                  <a:srgbClr val="000066"/>
                </a:solidFill>
                <a:latin typeface="Comic Sans MS" charset="0"/>
              </a:rPr>
              <a:t> , cioè la reazione deve procedere verso destra:</a:t>
            </a:r>
          </a:p>
          <a:p>
            <a:pPr algn="just">
              <a:lnSpc>
                <a:spcPct val="120000"/>
              </a:lnSpc>
            </a:pPr>
            <a:r>
              <a:rPr lang="it-IT" sz="2500">
                <a:solidFill>
                  <a:srgbClr val="000066"/>
                </a:solidFill>
                <a:latin typeface="Comic Sans MS" charset="0"/>
              </a:rPr>
              <a:t>			</a:t>
            </a: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3H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2</a:t>
            </a: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  +  N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2</a:t>
            </a: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          2HN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3</a:t>
            </a:r>
            <a:endParaRPr lang="it-IT" sz="2500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68263" y="361951"/>
            <a:ext cx="7906874" cy="386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 b="1">
                <a:solidFill>
                  <a:srgbClr val="CC0000"/>
                </a:solidFill>
                <a:latin typeface="Comic Sans MS" charset="0"/>
              </a:rPr>
              <a:t>Effetto dei cambiamenti di concentrazione  a P, T costanti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387600" y="1190625"/>
            <a:ext cx="879475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Kp =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605214" y="879476"/>
            <a:ext cx="1133475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p</a:t>
            </a:r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2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NH</a:t>
            </a:r>
            <a:endParaRPr lang="it-IT" sz="2300" b="1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165600" y="1158874"/>
            <a:ext cx="246516" cy="29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3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349626" y="1397000"/>
            <a:ext cx="1300163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338513" y="1397000"/>
            <a:ext cx="1128712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p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N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3638550" y="1709737"/>
            <a:ext cx="246516" cy="29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025901" y="1400175"/>
            <a:ext cx="1128713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P 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H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4462463" y="1709737"/>
            <a:ext cx="246516" cy="29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178300" y="1504950"/>
            <a:ext cx="246516" cy="29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3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666750" y="1755776"/>
            <a:ext cx="750888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p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A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=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343026" y="1755776"/>
            <a:ext cx="671513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P</a:t>
            </a:r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1643063" y="1978025"/>
            <a:ext cx="3492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1633538" y="1555750"/>
            <a:ext cx="1128712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n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A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1633538" y="1954214"/>
            <a:ext cx="1128712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N</a:t>
            </a:r>
            <a:endParaRPr lang="it-IT" sz="2300" b="1" baseline="-25000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2084388" y="1755776"/>
            <a:ext cx="933450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=PX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A</a:t>
            </a:r>
            <a:endParaRPr lang="it-IT" sz="2300" b="1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666750" y="2717800"/>
            <a:ext cx="750888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K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p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=</a:t>
            </a: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1366839" y="2927351"/>
            <a:ext cx="2166937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1692276" y="2376490"/>
            <a:ext cx="1717675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(PX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NH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)</a:t>
            </a:r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2</a:t>
            </a:r>
            <a:endParaRPr lang="it-IT" sz="2300" b="1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2446339" y="2755900"/>
            <a:ext cx="238125" cy="29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3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3517900" y="2717800"/>
            <a:ext cx="749300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=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1417638" y="2951164"/>
            <a:ext cx="2449512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(PX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N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 ) (PX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H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)</a:t>
            </a:r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3</a:t>
            </a:r>
            <a:endParaRPr lang="it-IT" sz="2300" b="1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2043114" y="3321049"/>
            <a:ext cx="236537" cy="29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3167064" y="3306763"/>
            <a:ext cx="238125" cy="29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3800475" y="2927351"/>
            <a:ext cx="350838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3825875" y="2551114"/>
            <a:ext cx="674688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1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3817938" y="2933700"/>
            <a:ext cx="933450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p</a:t>
            </a:r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2</a:t>
            </a:r>
            <a:endParaRPr lang="it-IT" sz="2300" b="1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4400551" y="2927351"/>
            <a:ext cx="1592263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4800601" y="2424114"/>
            <a:ext cx="1717675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X</a:t>
            </a:r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  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NH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 </a:t>
            </a:r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5018088" y="2341564"/>
            <a:ext cx="236537" cy="30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600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5476876" y="2663827"/>
            <a:ext cx="236538" cy="30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600">
                <a:solidFill>
                  <a:srgbClr val="000066"/>
                </a:solidFill>
                <a:latin typeface="Comic Sans MS" charset="0"/>
              </a:rPr>
              <a:t>3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4451350" y="2987676"/>
            <a:ext cx="1716088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X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N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 </a:t>
            </a:r>
          </a:p>
        </p:txBody>
      </p:sp>
      <p:sp>
        <p:nvSpPr>
          <p:cNvPr id="11299" name="Rectangle 35"/>
          <p:cNvSpPr>
            <a:spLocks noChangeArrowheads="1"/>
          </p:cNvSpPr>
          <p:nvPr/>
        </p:nvSpPr>
        <p:spPr bwMode="auto">
          <a:xfrm>
            <a:off x="4819651" y="3225800"/>
            <a:ext cx="238125" cy="32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700" b="1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5257801" y="2974976"/>
            <a:ext cx="1717675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X</a:t>
            </a:r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 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H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 </a:t>
            </a: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5500688" y="2897187"/>
            <a:ext cx="236537" cy="32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700" b="1">
                <a:solidFill>
                  <a:srgbClr val="000066"/>
                </a:solidFill>
                <a:latin typeface="Comic Sans MS" charset="0"/>
              </a:rPr>
              <a:t>3</a:t>
            </a:r>
          </a:p>
        </p:txBody>
      </p:sp>
      <p:sp>
        <p:nvSpPr>
          <p:cNvPr id="11302" name="Rectangle 38"/>
          <p:cNvSpPr>
            <a:spLocks noChangeArrowheads="1"/>
          </p:cNvSpPr>
          <p:nvPr/>
        </p:nvSpPr>
        <p:spPr bwMode="auto">
          <a:xfrm>
            <a:off x="5746750" y="3200401"/>
            <a:ext cx="236538" cy="32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700" b="1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304" name="Rectangle 40"/>
          <p:cNvSpPr>
            <a:spLocks noChangeArrowheads="1"/>
          </p:cNvSpPr>
          <p:nvPr/>
        </p:nvSpPr>
        <p:spPr bwMode="auto">
          <a:xfrm>
            <a:off x="3786189" y="3775075"/>
            <a:ext cx="238125" cy="32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700" b="1">
                <a:latin typeface="Comic Sans MS" charset="0"/>
              </a:rPr>
              <a:t>2</a:t>
            </a:r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4948239" y="3762376"/>
            <a:ext cx="238125" cy="32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700" b="1">
                <a:latin typeface="Comic Sans MS" charset="0"/>
              </a:rPr>
              <a:t>2</a:t>
            </a:r>
          </a:p>
        </p:txBody>
      </p:sp>
      <p:sp>
        <p:nvSpPr>
          <p:cNvPr id="11306" name="Rectangle 42"/>
          <p:cNvSpPr>
            <a:spLocks noChangeArrowheads="1"/>
          </p:cNvSpPr>
          <p:nvPr/>
        </p:nvSpPr>
        <p:spPr bwMode="auto">
          <a:xfrm>
            <a:off x="590551" y="4270375"/>
            <a:ext cx="238125" cy="32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700" b="1">
                <a:latin typeface="Comic Sans MS" charset="0"/>
              </a:rPr>
              <a:t>3</a:t>
            </a:r>
          </a:p>
        </p:txBody>
      </p:sp>
      <p:sp>
        <p:nvSpPr>
          <p:cNvPr id="11307" name="AutoShape 43"/>
          <p:cNvSpPr>
            <a:spLocks noChangeArrowheads="1"/>
          </p:cNvSpPr>
          <p:nvPr/>
        </p:nvSpPr>
        <p:spPr bwMode="auto">
          <a:xfrm>
            <a:off x="3913189" y="4527551"/>
            <a:ext cx="949325" cy="314326"/>
          </a:xfrm>
          <a:custGeom>
            <a:avLst/>
            <a:gdLst>
              <a:gd name="G0" fmla="+- 15632 0 0"/>
              <a:gd name="G1" fmla="+- 5400 0 0"/>
              <a:gd name="G2" fmla="+- 21600 0 5400"/>
              <a:gd name="G3" fmla="+- 10800 0 5400"/>
              <a:gd name="G4" fmla="+- 21600 0 15632"/>
              <a:gd name="G5" fmla="*/ G4 G3 10800"/>
              <a:gd name="G6" fmla="+- 21600 0 G5"/>
              <a:gd name="T0" fmla="*/ 15632 w 21600"/>
              <a:gd name="T1" fmla="*/ 0 h 21600"/>
              <a:gd name="T2" fmla="*/ 0 w 21600"/>
              <a:gd name="T3" fmla="*/ 10800 h 21600"/>
              <a:gd name="T4" fmla="*/ 15632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5632" y="0"/>
                </a:moveTo>
                <a:lnTo>
                  <a:pt x="15632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5632" y="16200"/>
                </a:lnTo>
                <a:lnTo>
                  <a:pt x="15632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50000">
                <a:srgbClr val="FF9933"/>
              </a:gs>
              <a:gs pos="100000">
                <a:srgbClr val="FF0000"/>
              </a:gs>
            </a:gsLst>
            <a:lin ang="5400000" scaled="1"/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08" name="AutoShape 44"/>
          <p:cNvSpPr>
            <a:spLocks noChangeArrowheads="1"/>
          </p:cNvSpPr>
          <p:nvPr/>
        </p:nvSpPr>
        <p:spPr bwMode="auto">
          <a:xfrm>
            <a:off x="106364" y="793752"/>
            <a:ext cx="7777162" cy="92074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09" name="Text Box 45"/>
          <p:cNvSpPr txBox="1">
            <a:spLocks noChangeArrowheads="1"/>
          </p:cNvSpPr>
          <p:nvPr/>
        </p:nvSpPr>
        <p:spPr bwMode="auto">
          <a:xfrm>
            <a:off x="450851" y="5095876"/>
            <a:ext cx="6904872" cy="386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 b="1">
                <a:solidFill>
                  <a:srgbClr val="CC0000"/>
                </a:solidFill>
                <a:latin typeface="Comic Sans MS" charset="0"/>
              </a:rPr>
              <a:t>Effetto delle variazioni di pressione a T = costante</a:t>
            </a:r>
          </a:p>
        </p:txBody>
      </p:sp>
      <p:sp>
        <p:nvSpPr>
          <p:cNvPr id="11310" name="AutoShape 46"/>
          <p:cNvSpPr>
            <a:spLocks noChangeArrowheads="1"/>
          </p:cNvSpPr>
          <p:nvPr/>
        </p:nvSpPr>
        <p:spPr bwMode="auto">
          <a:xfrm>
            <a:off x="161926" y="5513391"/>
            <a:ext cx="7777163" cy="90486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11" name="AutoShape 47"/>
          <p:cNvSpPr>
            <a:spLocks noChangeArrowheads="1"/>
          </p:cNvSpPr>
          <p:nvPr/>
        </p:nvSpPr>
        <p:spPr bwMode="auto">
          <a:xfrm>
            <a:off x="161926" y="4946651"/>
            <a:ext cx="7777163" cy="90488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2751139" y="6199187"/>
            <a:ext cx="349250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13" name="Text Box 49"/>
          <p:cNvSpPr txBox="1">
            <a:spLocks noChangeArrowheads="1"/>
          </p:cNvSpPr>
          <p:nvPr/>
        </p:nvSpPr>
        <p:spPr bwMode="auto">
          <a:xfrm>
            <a:off x="2776539" y="5826125"/>
            <a:ext cx="674687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1</a:t>
            </a:r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2767013" y="6208715"/>
            <a:ext cx="933450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p</a:t>
            </a:r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2</a:t>
            </a:r>
            <a:endParaRPr lang="it-IT" sz="2300" b="1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11315" name="Line 51"/>
          <p:cNvSpPr>
            <a:spLocks noChangeShapeType="1"/>
          </p:cNvSpPr>
          <p:nvPr/>
        </p:nvSpPr>
        <p:spPr bwMode="auto">
          <a:xfrm>
            <a:off x="3351213" y="6199187"/>
            <a:ext cx="1592262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16" name="Text Box 52"/>
          <p:cNvSpPr txBox="1">
            <a:spLocks noChangeArrowheads="1"/>
          </p:cNvSpPr>
          <p:nvPr/>
        </p:nvSpPr>
        <p:spPr bwMode="auto">
          <a:xfrm>
            <a:off x="3751263" y="5670552"/>
            <a:ext cx="1716087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X</a:t>
            </a:r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  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NH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 </a:t>
            </a:r>
          </a:p>
        </p:txBody>
      </p:sp>
      <p:sp>
        <p:nvSpPr>
          <p:cNvPr id="11317" name="Rectangle 53"/>
          <p:cNvSpPr>
            <a:spLocks noChangeArrowheads="1"/>
          </p:cNvSpPr>
          <p:nvPr/>
        </p:nvSpPr>
        <p:spPr bwMode="auto">
          <a:xfrm>
            <a:off x="3967164" y="5632450"/>
            <a:ext cx="238125" cy="32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700" b="1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318" name="Rectangle 54"/>
          <p:cNvSpPr>
            <a:spLocks noChangeArrowheads="1"/>
          </p:cNvSpPr>
          <p:nvPr/>
        </p:nvSpPr>
        <p:spPr bwMode="auto">
          <a:xfrm>
            <a:off x="4427539" y="5927725"/>
            <a:ext cx="236537" cy="32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700" b="1">
                <a:solidFill>
                  <a:srgbClr val="000066"/>
                </a:solidFill>
                <a:latin typeface="Comic Sans MS" charset="0"/>
              </a:rPr>
              <a:t>3</a:t>
            </a:r>
          </a:p>
        </p:txBody>
      </p:sp>
      <p:sp>
        <p:nvSpPr>
          <p:cNvPr id="11320" name="Text Box 56"/>
          <p:cNvSpPr txBox="1">
            <a:spLocks noChangeArrowheads="1"/>
          </p:cNvSpPr>
          <p:nvPr/>
        </p:nvSpPr>
        <p:spPr bwMode="auto">
          <a:xfrm>
            <a:off x="3513139" y="6261101"/>
            <a:ext cx="700087" cy="38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29392" tIns="14695" rIns="29392" bIns="14695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X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N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 </a:t>
            </a:r>
          </a:p>
        </p:txBody>
      </p:sp>
      <p:sp>
        <p:nvSpPr>
          <p:cNvPr id="11322" name="Rectangle 58"/>
          <p:cNvSpPr>
            <a:spLocks noChangeArrowheads="1"/>
          </p:cNvSpPr>
          <p:nvPr/>
        </p:nvSpPr>
        <p:spPr bwMode="auto">
          <a:xfrm>
            <a:off x="3883026" y="6510339"/>
            <a:ext cx="238125" cy="29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29392" tIns="14695" rIns="29392" bIns="14695">
            <a:spAutoFit/>
          </a:bodyPr>
          <a:lstStyle/>
          <a:p>
            <a:pPr defTabSz="627063"/>
            <a:r>
              <a:rPr lang="it-IT" sz="1700" b="1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324" name="Text Box 60"/>
          <p:cNvSpPr txBox="1">
            <a:spLocks noChangeArrowheads="1"/>
          </p:cNvSpPr>
          <p:nvPr/>
        </p:nvSpPr>
        <p:spPr bwMode="auto">
          <a:xfrm>
            <a:off x="4262439" y="6261101"/>
            <a:ext cx="717550" cy="38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29392" tIns="14695" rIns="29392" bIns="14695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X</a:t>
            </a:r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 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H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 </a:t>
            </a:r>
          </a:p>
        </p:txBody>
      </p:sp>
      <p:sp>
        <p:nvSpPr>
          <p:cNvPr id="11325" name="Rectangle 61"/>
          <p:cNvSpPr>
            <a:spLocks noChangeArrowheads="1"/>
          </p:cNvSpPr>
          <p:nvPr/>
        </p:nvSpPr>
        <p:spPr bwMode="auto">
          <a:xfrm>
            <a:off x="4479925" y="6181726"/>
            <a:ext cx="236538" cy="29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29392" tIns="14695" rIns="29392" bIns="14695">
            <a:spAutoFit/>
          </a:bodyPr>
          <a:lstStyle/>
          <a:p>
            <a:pPr defTabSz="627063"/>
            <a:r>
              <a:rPr lang="it-IT" sz="1700" b="1">
                <a:solidFill>
                  <a:srgbClr val="000066"/>
                </a:solidFill>
                <a:latin typeface="Comic Sans MS" charset="0"/>
              </a:rPr>
              <a:t>3</a:t>
            </a:r>
          </a:p>
        </p:txBody>
      </p:sp>
      <p:sp>
        <p:nvSpPr>
          <p:cNvPr id="11326" name="Rectangle 62"/>
          <p:cNvSpPr>
            <a:spLocks noChangeArrowheads="1"/>
          </p:cNvSpPr>
          <p:nvPr/>
        </p:nvSpPr>
        <p:spPr bwMode="auto">
          <a:xfrm>
            <a:off x="4716464" y="6510339"/>
            <a:ext cx="238125" cy="29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29392" tIns="14695" rIns="29392" bIns="14695">
            <a:spAutoFit/>
          </a:bodyPr>
          <a:lstStyle/>
          <a:p>
            <a:pPr defTabSz="627063"/>
            <a:r>
              <a:rPr lang="it-IT" sz="1700" b="1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327" name="Text Box 63"/>
          <p:cNvSpPr txBox="1">
            <a:spLocks noChangeArrowheads="1"/>
          </p:cNvSpPr>
          <p:nvPr/>
        </p:nvSpPr>
        <p:spPr bwMode="auto">
          <a:xfrm>
            <a:off x="138114" y="6729413"/>
            <a:ext cx="7288212" cy="121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/>
            <a:r>
              <a:rPr lang="it-IT" sz="2500">
                <a:solidFill>
                  <a:srgbClr val="000066"/>
                </a:solidFill>
                <a:latin typeface="Comic Sans MS" charset="0"/>
              </a:rPr>
              <a:t>Se cresce </a:t>
            </a: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P</a:t>
            </a:r>
            <a:r>
              <a:rPr lang="it-IT" sz="2500">
                <a:solidFill>
                  <a:srgbClr val="000066"/>
                </a:solidFill>
                <a:latin typeface="Comic Sans MS" charset="0"/>
              </a:rPr>
              <a:t>, dovrà crescere</a:t>
            </a: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 X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HN</a:t>
            </a:r>
            <a:r>
              <a:rPr lang="it-IT" sz="2500">
                <a:solidFill>
                  <a:srgbClr val="000066"/>
                </a:solidFill>
                <a:latin typeface="Comic Sans MS" charset="0"/>
              </a:rPr>
              <a:t>  (e decrescere X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H</a:t>
            </a:r>
            <a:r>
              <a:rPr lang="it-IT" sz="2500">
                <a:solidFill>
                  <a:srgbClr val="000066"/>
                </a:solidFill>
                <a:latin typeface="Comic Sans MS" charset="0"/>
              </a:rPr>
              <a:t> e X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N  </a:t>
            </a:r>
            <a:r>
              <a:rPr lang="it-IT" sz="2500">
                <a:solidFill>
                  <a:srgbClr val="000066"/>
                </a:solidFill>
                <a:latin typeface="Comic Sans MS" charset="0"/>
              </a:rPr>
              <a:t>), affinché </a:t>
            </a: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K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p</a:t>
            </a:r>
            <a:r>
              <a:rPr lang="it-IT" sz="2500">
                <a:solidFill>
                  <a:srgbClr val="000066"/>
                </a:solidFill>
                <a:latin typeface="Comic Sans MS" charset="0"/>
              </a:rPr>
              <a:t> possa restare costante</a:t>
            </a:r>
          </a:p>
          <a:p>
            <a:pPr algn="just"/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			3H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2</a:t>
            </a: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  +  N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2</a:t>
            </a:r>
            <a:r>
              <a:rPr lang="it-IT" sz="2500" b="1">
                <a:solidFill>
                  <a:srgbClr val="000066"/>
                </a:solidFill>
                <a:latin typeface="Comic Sans MS" charset="0"/>
              </a:rPr>
              <a:t>         2HN</a:t>
            </a:r>
            <a:r>
              <a:rPr lang="it-IT" sz="2500" b="1" baseline="-25000">
                <a:solidFill>
                  <a:srgbClr val="000066"/>
                </a:solidFill>
                <a:latin typeface="Comic Sans MS" charset="0"/>
              </a:rPr>
              <a:t>3</a:t>
            </a:r>
            <a:endParaRPr lang="it-IT" sz="2500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11328" name="AutoShape 64"/>
          <p:cNvSpPr>
            <a:spLocks noChangeArrowheads="1"/>
          </p:cNvSpPr>
          <p:nvPr/>
        </p:nvSpPr>
        <p:spPr bwMode="auto">
          <a:xfrm>
            <a:off x="3924301" y="7599364"/>
            <a:ext cx="949325" cy="315912"/>
          </a:xfrm>
          <a:custGeom>
            <a:avLst/>
            <a:gdLst>
              <a:gd name="G0" fmla="+- 15632 0 0"/>
              <a:gd name="G1" fmla="+- 5400 0 0"/>
              <a:gd name="G2" fmla="+- 21600 0 5400"/>
              <a:gd name="G3" fmla="+- 10800 0 5400"/>
              <a:gd name="G4" fmla="+- 21600 0 15632"/>
              <a:gd name="G5" fmla="*/ G4 G3 10800"/>
              <a:gd name="G6" fmla="+- 21600 0 G5"/>
              <a:gd name="T0" fmla="*/ 15632 w 21600"/>
              <a:gd name="T1" fmla="*/ 0 h 21600"/>
              <a:gd name="T2" fmla="*/ 0 w 21600"/>
              <a:gd name="T3" fmla="*/ 10800 h 21600"/>
              <a:gd name="T4" fmla="*/ 15632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5632" y="0"/>
                </a:moveTo>
                <a:lnTo>
                  <a:pt x="15632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5632" y="16200"/>
                </a:lnTo>
                <a:lnTo>
                  <a:pt x="15632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50000">
                <a:srgbClr val="FF9933"/>
              </a:gs>
              <a:gs pos="100000">
                <a:srgbClr val="FF0000"/>
              </a:gs>
            </a:gsLst>
            <a:lin ang="5400000" scaled="1"/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29" name="Rectangle 65"/>
          <p:cNvSpPr>
            <a:spLocks noChangeArrowheads="1"/>
          </p:cNvSpPr>
          <p:nvPr/>
        </p:nvSpPr>
        <p:spPr bwMode="auto">
          <a:xfrm>
            <a:off x="528639" y="7380288"/>
            <a:ext cx="238125" cy="32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700" b="1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330" name="Rectangle 66"/>
          <p:cNvSpPr>
            <a:spLocks noChangeArrowheads="1"/>
          </p:cNvSpPr>
          <p:nvPr/>
        </p:nvSpPr>
        <p:spPr bwMode="auto">
          <a:xfrm>
            <a:off x="1290638" y="7380288"/>
            <a:ext cx="236537" cy="32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700" b="1">
                <a:solidFill>
                  <a:srgbClr val="000066"/>
                </a:solidFill>
                <a:latin typeface="Comic Sans MS" charset="0"/>
              </a:rPr>
              <a:t>2</a:t>
            </a:r>
          </a:p>
        </p:txBody>
      </p:sp>
      <p:sp>
        <p:nvSpPr>
          <p:cNvPr id="11331" name="Rectangle 67"/>
          <p:cNvSpPr>
            <a:spLocks noChangeArrowheads="1"/>
          </p:cNvSpPr>
          <p:nvPr/>
        </p:nvSpPr>
        <p:spPr bwMode="auto">
          <a:xfrm>
            <a:off x="5043489" y="6992938"/>
            <a:ext cx="238125" cy="324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/>
          <a:p>
            <a:pPr defTabSz="627063"/>
            <a:r>
              <a:rPr lang="it-IT" sz="1700" b="1">
                <a:solidFill>
                  <a:srgbClr val="000066"/>
                </a:solidFill>
                <a:latin typeface="Comic Sans MS" charset="0"/>
              </a:rPr>
              <a:t>3</a:t>
            </a:r>
          </a:p>
        </p:txBody>
      </p:sp>
      <p:sp>
        <p:nvSpPr>
          <p:cNvPr id="11332" name="Text Box 68"/>
          <p:cNvSpPr txBox="1">
            <a:spLocks noChangeArrowheads="1"/>
          </p:cNvSpPr>
          <p:nvPr/>
        </p:nvSpPr>
        <p:spPr bwMode="auto">
          <a:xfrm>
            <a:off x="554039" y="8610602"/>
            <a:ext cx="7272405" cy="386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100" b="1">
                <a:solidFill>
                  <a:srgbClr val="CC0000"/>
                </a:solidFill>
                <a:latin typeface="Comic Sans MS" charset="0"/>
              </a:rPr>
              <a:t>Effetto delle variazioni di temperatura a P = costante</a:t>
            </a:r>
          </a:p>
        </p:txBody>
      </p:sp>
      <p:sp>
        <p:nvSpPr>
          <p:cNvPr id="11333" name="AutoShape 69"/>
          <p:cNvSpPr>
            <a:spLocks noChangeArrowheads="1"/>
          </p:cNvSpPr>
          <p:nvPr/>
        </p:nvSpPr>
        <p:spPr bwMode="auto">
          <a:xfrm>
            <a:off x="114300" y="9015416"/>
            <a:ext cx="7777163" cy="90486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34" name="AutoShape 70"/>
          <p:cNvSpPr>
            <a:spLocks noChangeArrowheads="1"/>
          </p:cNvSpPr>
          <p:nvPr/>
        </p:nvSpPr>
        <p:spPr bwMode="auto">
          <a:xfrm>
            <a:off x="114300" y="8486778"/>
            <a:ext cx="7777163" cy="92074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35" name="Line 71"/>
          <p:cNvSpPr>
            <a:spLocks noChangeShapeType="1"/>
          </p:cNvSpPr>
          <p:nvPr/>
        </p:nvSpPr>
        <p:spPr bwMode="auto">
          <a:xfrm>
            <a:off x="400050" y="9680575"/>
            <a:ext cx="1098550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36" name="Text Box 72"/>
          <p:cNvSpPr txBox="1">
            <a:spLocks noChangeArrowheads="1"/>
          </p:cNvSpPr>
          <p:nvPr/>
        </p:nvSpPr>
        <p:spPr bwMode="auto">
          <a:xfrm>
            <a:off x="400051" y="9264651"/>
            <a:ext cx="1100138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d(ln K)  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2019300" y="5972176"/>
            <a:ext cx="749300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K</a:t>
            </a:r>
            <a:r>
              <a:rPr lang="it-IT" sz="2300" b="1" baseline="-25000">
                <a:solidFill>
                  <a:srgbClr val="000066"/>
                </a:solidFill>
                <a:latin typeface="Comic Sans MS" charset="0"/>
              </a:rPr>
              <a:t>p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=</a:t>
            </a:r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642938" y="9678990"/>
            <a:ext cx="614362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dT  </a:t>
            </a:r>
          </a:p>
        </p:txBody>
      </p:sp>
      <p:sp>
        <p:nvSpPr>
          <p:cNvPr id="11339" name="Text Box 75"/>
          <p:cNvSpPr txBox="1">
            <a:spLocks noChangeArrowheads="1"/>
          </p:cNvSpPr>
          <p:nvPr/>
        </p:nvSpPr>
        <p:spPr bwMode="auto">
          <a:xfrm>
            <a:off x="1455739" y="9453564"/>
            <a:ext cx="615950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= </a:t>
            </a:r>
          </a:p>
        </p:txBody>
      </p:sp>
      <p:sp>
        <p:nvSpPr>
          <p:cNvPr id="11340" name="Line 76"/>
          <p:cNvSpPr>
            <a:spLocks noChangeShapeType="1"/>
          </p:cNvSpPr>
          <p:nvPr/>
        </p:nvSpPr>
        <p:spPr bwMode="auto">
          <a:xfrm>
            <a:off x="1700213" y="9678987"/>
            <a:ext cx="644525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41" name="Text Box 77"/>
          <p:cNvSpPr txBox="1">
            <a:spLocks noChangeArrowheads="1"/>
          </p:cNvSpPr>
          <p:nvPr/>
        </p:nvSpPr>
        <p:spPr bwMode="auto">
          <a:xfrm>
            <a:off x="1722439" y="9264651"/>
            <a:ext cx="1100137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Symbol" charset="0"/>
              </a:rPr>
              <a:t>D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H°  </a:t>
            </a:r>
          </a:p>
        </p:txBody>
      </p:sp>
      <p:sp>
        <p:nvSpPr>
          <p:cNvPr id="11342" name="Text Box 78"/>
          <p:cNvSpPr txBox="1">
            <a:spLocks noChangeArrowheads="1"/>
          </p:cNvSpPr>
          <p:nvPr/>
        </p:nvSpPr>
        <p:spPr bwMode="auto">
          <a:xfrm>
            <a:off x="1714500" y="9675814"/>
            <a:ext cx="842963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RT</a:t>
            </a:r>
            <a:r>
              <a:rPr lang="it-IT" sz="2300" b="1" baseline="30000">
                <a:solidFill>
                  <a:srgbClr val="000066"/>
                </a:solidFill>
                <a:latin typeface="Comic Sans MS" charset="0"/>
              </a:rPr>
              <a:t>2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  </a:t>
            </a:r>
          </a:p>
        </p:txBody>
      </p:sp>
      <p:sp>
        <p:nvSpPr>
          <p:cNvPr id="11343" name="Text Box 79"/>
          <p:cNvSpPr txBox="1">
            <a:spLocks noChangeArrowheads="1"/>
          </p:cNvSpPr>
          <p:nvPr/>
        </p:nvSpPr>
        <p:spPr bwMode="auto">
          <a:xfrm>
            <a:off x="2435226" y="9104313"/>
            <a:ext cx="7288213" cy="547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it-IT" sz="2700">
                <a:solidFill>
                  <a:srgbClr val="000066"/>
                </a:solidFill>
                <a:latin typeface="Comic Sans MS" charset="0"/>
              </a:rPr>
              <a:t>se </a:t>
            </a:r>
            <a:r>
              <a:rPr lang="it-IT" sz="2700">
                <a:solidFill>
                  <a:srgbClr val="000066"/>
                </a:solidFill>
                <a:latin typeface="Symbol" charset="0"/>
              </a:rPr>
              <a:t>D</a:t>
            </a:r>
            <a:r>
              <a:rPr lang="it-IT" sz="2700">
                <a:solidFill>
                  <a:srgbClr val="000066"/>
                </a:solidFill>
                <a:latin typeface="Comic Sans MS" charset="0"/>
              </a:rPr>
              <a:t>H° &lt; 0, reazione esotermica, </a:t>
            </a:r>
          </a:p>
        </p:txBody>
      </p:sp>
      <p:sp>
        <p:nvSpPr>
          <p:cNvPr id="11344" name="Line 80"/>
          <p:cNvSpPr>
            <a:spLocks noChangeShapeType="1"/>
          </p:cNvSpPr>
          <p:nvPr/>
        </p:nvSpPr>
        <p:spPr bwMode="auto">
          <a:xfrm>
            <a:off x="354013" y="10494963"/>
            <a:ext cx="1098550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45" name="Text Box 81"/>
          <p:cNvSpPr txBox="1">
            <a:spLocks noChangeArrowheads="1"/>
          </p:cNvSpPr>
          <p:nvPr/>
        </p:nvSpPr>
        <p:spPr bwMode="auto">
          <a:xfrm>
            <a:off x="354014" y="10080626"/>
            <a:ext cx="1100137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d(ln K)  </a:t>
            </a:r>
          </a:p>
        </p:txBody>
      </p:sp>
      <p:sp>
        <p:nvSpPr>
          <p:cNvPr id="11346" name="Text Box 82"/>
          <p:cNvSpPr txBox="1">
            <a:spLocks noChangeArrowheads="1"/>
          </p:cNvSpPr>
          <p:nvPr/>
        </p:nvSpPr>
        <p:spPr bwMode="auto">
          <a:xfrm>
            <a:off x="595314" y="10456865"/>
            <a:ext cx="615950" cy="41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dT  </a:t>
            </a:r>
          </a:p>
        </p:txBody>
      </p:sp>
      <p:sp>
        <p:nvSpPr>
          <p:cNvPr id="11347" name="Text Box 83"/>
          <p:cNvSpPr txBox="1">
            <a:spLocks noChangeArrowheads="1"/>
          </p:cNvSpPr>
          <p:nvPr/>
        </p:nvSpPr>
        <p:spPr bwMode="auto">
          <a:xfrm>
            <a:off x="1438276" y="10106026"/>
            <a:ext cx="5453391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&lt; 0, </a:t>
            </a:r>
            <a:r>
              <a:rPr lang="it-IT" sz="2700">
                <a:solidFill>
                  <a:srgbClr val="000066"/>
                </a:solidFill>
                <a:latin typeface="Comic Sans MS" charset="0"/>
              </a:rPr>
              <a:t>cioè</a:t>
            </a:r>
            <a:r>
              <a:rPr lang="it-IT" sz="2300">
                <a:solidFill>
                  <a:srgbClr val="000066"/>
                </a:solidFill>
                <a:latin typeface="Comic Sans MS" charset="0"/>
              </a:rPr>
              <a:t> 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K</a:t>
            </a:r>
            <a:r>
              <a:rPr lang="it-IT" sz="2300">
                <a:solidFill>
                  <a:srgbClr val="000066"/>
                </a:solidFill>
                <a:latin typeface="Comic Sans MS" charset="0"/>
              </a:rPr>
              <a:t> </a:t>
            </a:r>
            <a:r>
              <a:rPr lang="it-IT" sz="2300" u="sng">
                <a:solidFill>
                  <a:srgbClr val="000066"/>
                </a:solidFill>
                <a:latin typeface="Comic Sans MS" charset="0"/>
              </a:rPr>
              <a:t>decresce</a:t>
            </a:r>
            <a:r>
              <a:rPr lang="it-IT" sz="2300">
                <a:solidFill>
                  <a:srgbClr val="000066"/>
                </a:solidFill>
                <a:latin typeface="Comic Sans MS" charset="0"/>
              </a:rPr>
              <a:t> al crescere di </a:t>
            </a:r>
            <a:r>
              <a:rPr lang="it-IT" sz="2300" b="1">
                <a:solidFill>
                  <a:srgbClr val="000066"/>
                </a:solidFill>
                <a:latin typeface="Comic Sans MS" charset="0"/>
              </a:rPr>
              <a:t>T</a:t>
            </a:r>
            <a:r>
              <a:rPr lang="it-IT" sz="2300">
                <a:solidFill>
                  <a:srgbClr val="000066"/>
                </a:solidFill>
                <a:latin typeface="Comic Sans MS" charset="0"/>
              </a:rPr>
              <a:t>.</a:t>
            </a:r>
            <a:endParaRPr lang="it-IT" sz="2300" b="1">
              <a:solidFill>
                <a:srgbClr val="000066"/>
              </a:solidFill>
              <a:latin typeface="Comic Sans MS" charset="0"/>
            </a:endParaRPr>
          </a:p>
        </p:txBody>
      </p:sp>
      <p:sp>
        <p:nvSpPr>
          <p:cNvPr id="11348" name="AutoShape 84"/>
          <p:cNvSpPr>
            <a:spLocks noChangeArrowheads="1"/>
          </p:cNvSpPr>
          <p:nvPr/>
        </p:nvSpPr>
        <p:spPr bwMode="auto">
          <a:xfrm>
            <a:off x="106364" y="273051"/>
            <a:ext cx="7777162" cy="92074"/>
          </a:xfrm>
          <a:prstGeom prst="bevel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876800" y="9034464"/>
            <a:ext cx="2000250" cy="573086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50864" y="479425"/>
            <a:ext cx="7207727" cy="586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400" b="1">
                <a:solidFill>
                  <a:srgbClr val="6600FF"/>
                </a:solidFill>
                <a:latin typeface="Comic Sans MS" charset="0"/>
              </a:rPr>
              <a:t>Grado e costante di dissociazione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25451" y="1343027"/>
            <a:ext cx="770831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0000"/>
                </a:solidFill>
                <a:latin typeface="Symbol" charset="0"/>
              </a:rPr>
              <a:t>a</a:t>
            </a:r>
            <a:r>
              <a:rPr lang="it-IT" sz="3000" b="1">
                <a:solidFill>
                  <a:srgbClr val="FF0000"/>
                </a:solidFill>
                <a:latin typeface="Comic Sans MS" charset="0"/>
              </a:rPr>
              <a:t> = 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422401" y="1063626"/>
            <a:ext cx="5242458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0000"/>
                </a:solidFill>
                <a:latin typeface="Comic Sans MS" charset="0"/>
              </a:rPr>
              <a:t>Numero molecole dissociate 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738313" y="1625601"/>
            <a:ext cx="4575020" cy="52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3000" b="1">
                <a:solidFill>
                  <a:srgbClr val="FF0000"/>
                </a:solidFill>
                <a:latin typeface="Comic Sans MS" charset="0"/>
              </a:rPr>
              <a:t>Numero molecole iniziali 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1244601" y="1611314"/>
            <a:ext cx="53181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8101" y="2238375"/>
            <a:ext cx="7941013" cy="2190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tabLst>
                <a:tab pos="65944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tabLst>
                <a:tab pos="65944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tabLst>
                <a:tab pos="65944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tabLst>
                <a:tab pos="65944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tabLst>
                <a:tab pos="65944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65944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65944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65944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tabLst>
                <a:tab pos="659447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N° molecole iniziali  =	n</a:t>
            </a:r>
          </a:p>
          <a:p>
            <a:pPr>
              <a:lnSpc>
                <a:spcPct val="120000"/>
              </a:lnSpc>
            </a:pP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N° molecole dissociate  =	n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a</a:t>
            </a:r>
            <a:endParaRPr lang="it-IT" sz="2900" b="1">
              <a:solidFill>
                <a:srgbClr val="000099"/>
              </a:solidFill>
              <a:latin typeface="Comic Sans MS" charset="0"/>
            </a:endParaRPr>
          </a:p>
          <a:p>
            <a:pPr>
              <a:lnSpc>
                <a:spcPct val="120000"/>
              </a:lnSpc>
            </a:pP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N° ioni formati dalla dissociazione =	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n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n</a:t>
            </a:r>
            <a:r>
              <a:rPr lang="it-IT" sz="2900" b="1">
                <a:solidFill>
                  <a:srgbClr val="000099"/>
                </a:solidFill>
                <a:latin typeface="Symbol" charset="0"/>
                <a:sym typeface="Symbol" charset="0"/>
              </a:rPr>
              <a:t>a</a:t>
            </a:r>
            <a:endParaRPr lang="it-IT" sz="2900" b="1">
              <a:solidFill>
                <a:srgbClr val="000099"/>
              </a:solidFill>
              <a:latin typeface="Comic Sans MS" charset="0"/>
            </a:endParaRPr>
          </a:p>
          <a:p>
            <a:pPr>
              <a:lnSpc>
                <a:spcPct val="120000"/>
              </a:lnSpc>
            </a:pP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N° molecole </a:t>
            </a:r>
            <a:r>
              <a:rPr lang="it-IT" sz="2900" b="1" u="sng">
                <a:solidFill>
                  <a:srgbClr val="000099"/>
                </a:solidFill>
                <a:latin typeface="Comic Sans MS" charset="0"/>
              </a:rPr>
              <a:t>NON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 dissociate  =	n(1-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a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) 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241426" y="4530725"/>
            <a:ext cx="5945520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A		bB  +  cC  +  dD  +  …..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281239" y="5353051"/>
            <a:ext cx="3632098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000099"/>
                </a:solidFill>
                <a:latin typeface="Symbol" charset="0"/>
              </a:rPr>
              <a:t>n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 = b + c + d + ...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354139" y="6170613"/>
            <a:ext cx="5551869" cy="955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N° totale di molecole + ioni = </a:t>
            </a:r>
          </a:p>
          <a:p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n - n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a 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+ 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n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n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a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 = n[1+(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n 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- 1)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a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]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11114" y="7353300"/>
            <a:ext cx="7989887" cy="1263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/>
            <a:r>
              <a:rPr lang="it-IT" sz="2600">
                <a:solidFill>
                  <a:srgbClr val="0000CC"/>
                </a:solidFill>
                <a:latin typeface="Comic Sans MS" charset="0"/>
              </a:rPr>
              <a:t>Rapporto tra il numero di particelle (cioè ioni + molecole) dopo la dissociazione ed il numero iniziale </a:t>
            </a:r>
          </a:p>
          <a:p>
            <a:pPr algn="just"/>
            <a:r>
              <a:rPr lang="it-IT" sz="2600">
                <a:solidFill>
                  <a:srgbClr val="0000CC"/>
                </a:solidFill>
                <a:latin typeface="Comic Sans MS" charset="0"/>
              </a:rPr>
              <a:t>di molecole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906524" y="9747250"/>
            <a:ext cx="3803531" cy="478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just"/>
            <a:r>
              <a:rPr lang="it-IT" sz="2700" b="1">
                <a:solidFill>
                  <a:srgbClr val="000099"/>
                </a:solidFill>
                <a:latin typeface="Comic Sans MS" charset="0"/>
              </a:rPr>
              <a:t>Fattore di van't Hoff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1281114" y="9080500"/>
            <a:ext cx="618972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i =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1951038" y="8810626"/>
            <a:ext cx="2464110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n[1+(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n 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- 1)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a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]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2981324" y="9283699"/>
            <a:ext cx="321164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127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2706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938213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252538" defTabSz="6270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7097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1669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6241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081338"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n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4551364" y="9080500"/>
            <a:ext cx="2377673" cy="509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2638" tIns="31319" rIns="62638" bIns="31319">
            <a:spAutoFit/>
          </a:bodyPr>
          <a:lstStyle/>
          <a:p>
            <a:pPr defTabSz="627063"/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= 1+(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n </a:t>
            </a:r>
            <a:r>
              <a:rPr lang="it-IT" sz="2900" b="1">
                <a:solidFill>
                  <a:srgbClr val="000099"/>
                </a:solidFill>
                <a:latin typeface="Comic Sans MS" charset="0"/>
              </a:rPr>
              <a:t>- 1)</a:t>
            </a:r>
            <a:r>
              <a:rPr lang="it-IT" sz="2900" b="1">
                <a:solidFill>
                  <a:srgbClr val="000099"/>
                </a:solidFill>
                <a:latin typeface="Symbol" charset="0"/>
              </a:rPr>
              <a:t>a</a:t>
            </a:r>
            <a:endParaRPr lang="it-IT" sz="2900" b="1">
              <a:solidFill>
                <a:srgbClr val="000099"/>
              </a:solidFill>
              <a:latin typeface="Comic Sans MS" charset="0"/>
            </a:endParaRPr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550863" y="9956800"/>
            <a:ext cx="40005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 flipV="1">
            <a:off x="550863" y="9436102"/>
            <a:ext cx="649287" cy="520699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1825626" y="9356725"/>
            <a:ext cx="2593975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3" name="AutoShape 21"/>
          <p:cNvSpPr>
            <a:spLocks noChangeArrowheads="1"/>
          </p:cNvSpPr>
          <p:nvPr/>
        </p:nvSpPr>
        <p:spPr bwMode="auto">
          <a:xfrm>
            <a:off x="922338" y="10160002"/>
            <a:ext cx="3849687" cy="104776"/>
          </a:xfrm>
          <a:prstGeom prst="bevel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5018089" y="2220913"/>
            <a:ext cx="1119187" cy="47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5018089" y="2101851"/>
            <a:ext cx="1119187" cy="31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5018089" y="2338389"/>
            <a:ext cx="1119187" cy="31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7" name="AutoShape 25"/>
          <p:cNvSpPr>
            <a:spLocks noChangeArrowheads="1"/>
          </p:cNvSpPr>
          <p:nvPr/>
        </p:nvSpPr>
        <p:spPr bwMode="auto">
          <a:xfrm flipV="1">
            <a:off x="6200776" y="1762126"/>
            <a:ext cx="300038" cy="4191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8" name="Oval 26"/>
          <p:cNvSpPr>
            <a:spLocks noChangeArrowheads="1"/>
          </p:cNvSpPr>
          <p:nvPr/>
        </p:nvSpPr>
        <p:spPr bwMode="auto">
          <a:xfrm>
            <a:off x="6300789" y="2230438"/>
            <a:ext cx="100012" cy="1238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1681164" y="4699000"/>
            <a:ext cx="669925" cy="0"/>
          </a:xfrm>
          <a:prstGeom prst="line">
            <a:avLst/>
          </a:prstGeom>
          <a:noFill/>
          <a:ln w="476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 flipH="1">
            <a:off x="1681164" y="4856163"/>
            <a:ext cx="669925" cy="0"/>
          </a:xfrm>
          <a:prstGeom prst="line">
            <a:avLst/>
          </a:prstGeom>
          <a:noFill/>
          <a:ln w="47625">
            <a:solidFill>
              <a:srgbClr val="000099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2564</Words>
  <Application>Microsoft Macintosh PowerPoint</Application>
  <PresentationFormat>Personalizzato</PresentationFormat>
  <Paragraphs>963</Paragraphs>
  <Slides>23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23</vt:i4>
      </vt:variant>
    </vt:vector>
  </HeadingPairs>
  <TitlesOfParts>
    <vt:vector size="27" baseType="lpstr">
      <vt:lpstr>Struttura predefinita</vt:lpstr>
      <vt:lpstr>Equazione</vt:lpstr>
      <vt:lpstr>Microsoft Equation 3.0</vt:lpstr>
      <vt:lpstr>Equation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>universita'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sonia</dc:creator>
  <cp:lastModifiedBy>federico  pepi</cp:lastModifiedBy>
  <cp:revision>46</cp:revision>
  <dcterms:created xsi:type="dcterms:W3CDTF">2001-11-12T14:22:27Z</dcterms:created>
  <dcterms:modified xsi:type="dcterms:W3CDTF">2018-09-28T14:31:10Z</dcterms:modified>
</cp:coreProperties>
</file>