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4" r:id="rId38"/>
    <p:sldId id="295" r:id="rId39"/>
    <p:sldId id="293" r:id="rId40"/>
    <p:sldId id="292" r:id="rId41"/>
    <p:sldId id="296" r:id="rId42"/>
    <p:sldId id="297" r:id="rId43"/>
    <p:sldId id="302" r:id="rId44"/>
    <p:sldId id="301" r:id="rId45"/>
    <p:sldId id="300" r:id="rId46"/>
    <p:sldId id="299" r:id="rId47"/>
    <p:sldId id="298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7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11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70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31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15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7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55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07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43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58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63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75FA1-A388-4C75-A6E6-B554E2AA3B6C}" type="datetimeFigureOut">
              <a:rPr lang="it-IT" smtClean="0"/>
              <a:t>29/05/2018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95088-73DC-48BE-A4A7-F7E5D23C60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09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o 22"/>
          <p:cNvGrpSpPr/>
          <p:nvPr/>
        </p:nvGrpSpPr>
        <p:grpSpPr>
          <a:xfrm>
            <a:off x="107504" y="115889"/>
            <a:ext cx="9505875" cy="6481761"/>
            <a:chOff x="107504" y="115889"/>
            <a:chExt cx="9505875" cy="6481761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899592" y="115889"/>
              <a:ext cx="8713787" cy="2052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La metilammina CH</a:t>
              </a:r>
              <a:r>
                <a:rPr lang="it-IT" altLang="it-IT" sz="1400" baseline="-250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NH</a:t>
              </a:r>
              <a:r>
                <a:rPr lang="it-IT" altLang="it-IT" sz="1400" baseline="-250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, è una base monoprotica debole, avente Kb = 4,38 × 10</a:t>
              </a:r>
              <a:r>
                <a:rPr lang="it-IT" altLang="it-IT" sz="1400" baseline="300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-4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  a 25°C.</a:t>
              </a:r>
            </a:p>
            <a:p>
              <a:pPr algn="just" eaLnBrk="1" hangingPunct="1">
                <a:lnSpc>
                  <a:spcPct val="130000"/>
                </a:lnSpc>
              </a:pP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Una soluzione di cloruro di metilammina, CH</a:t>
              </a:r>
              <a:r>
                <a:rPr lang="it-IT" altLang="it-IT" sz="1400" baseline="-250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NH</a:t>
              </a:r>
              <a:r>
                <a:rPr lang="it-IT" altLang="it-IT" sz="1400" baseline="-250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400" baseline="300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Cl</a:t>
              </a:r>
              <a:r>
                <a:rPr lang="it-IT" altLang="it-IT" sz="1400" baseline="300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, del volume di 250 ml, ha una pressione </a:t>
              </a:r>
              <a:endParaRPr lang="it-IT" altLang="it-IT" sz="1400" dirty="0" smtClean="0">
                <a:solidFill>
                  <a:srgbClr val="6600CC"/>
                </a:solidFill>
                <a:latin typeface="Comic Sans MS" panose="030F0702030302020204" pitchFamily="66" charset="0"/>
              </a:endParaRPr>
            </a:p>
            <a:p>
              <a:pPr algn="just" eaLnBrk="1" hangingPunct="1">
                <a:lnSpc>
                  <a:spcPct val="130000"/>
                </a:lnSpc>
              </a:pPr>
              <a:r>
                <a:rPr lang="it-IT" altLang="it-IT" sz="1400" dirty="0" smtClean="0">
                  <a:solidFill>
                    <a:srgbClr val="6600CC"/>
                  </a:solidFill>
                  <a:latin typeface="Comic Sans MS" panose="030F0702030302020204" pitchFamily="66" charset="0"/>
                </a:rPr>
                <a:t>osmotica 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di 1488 Torr a 25°C.    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Calcolare: a) grammi di cloruro di metilammina presenti nella soluzione.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                 b) il </a:t>
              </a:r>
              <a:r>
                <a:rPr lang="it-IT" altLang="it-IT" sz="1400" dirty="0" err="1">
                  <a:solidFill>
                    <a:srgbClr val="6600CC"/>
                  </a:solidFill>
                  <a:latin typeface="Comic Sans MS" panose="030F0702030302020204" pitchFamily="66" charset="0"/>
                </a:rPr>
                <a:t>pH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 della soluzione.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	  c) il </a:t>
              </a:r>
              <a:r>
                <a:rPr lang="it-IT" altLang="it-IT" sz="1400" dirty="0" err="1">
                  <a:solidFill>
                    <a:srgbClr val="6600CC"/>
                  </a:solidFill>
                  <a:latin typeface="Comic Sans MS" panose="030F0702030302020204" pitchFamily="66" charset="0"/>
                </a:rPr>
                <a:t>pH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 dopo l’aggiunta di 45,0 ml di soluzione di </a:t>
              </a:r>
              <a:r>
                <a:rPr lang="it-IT" altLang="it-IT" sz="1400" dirty="0" err="1">
                  <a:solidFill>
                    <a:srgbClr val="6600CC"/>
                  </a:solidFill>
                  <a:latin typeface="Comic Sans MS" panose="030F0702030302020204" pitchFamily="66" charset="0"/>
                </a:rPr>
                <a:t>NaOH</a:t>
              </a:r>
              <a:r>
                <a:rPr lang="it-IT" altLang="it-IT" sz="1400" dirty="0">
                  <a:solidFill>
                    <a:srgbClr val="6600CC"/>
                  </a:solidFill>
                  <a:latin typeface="Comic Sans MS" panose="030F0702030302020204" pitchFamily="66" charset="0"/>
                </a:rPr>
                <a:t> 0,120M.</a:t>
              </a:r>
              <a:r>
                <a:rPr lang="it-IT" altLang="it-IT" sz="1400" dirty="0">
                  <a:latin typeface="Comic Sans MS" panose="030F0702030302020204" pitchFamily="66" charset="0"/>
                </a:rPr>
                <a:t> </a:t>
              </a:r>
            </a:p>
            <a:p>
              <a:pPr eaLnBrk="1" hangingPunct="1">
                <a:lnSpc>
                  <a:spcPct val="130000"/>
                </a:lnSpc>
              </a:pPr>
              <a:r>
                <a:rPr lang="it-IT" alt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°°°°°°°°°°°°°°°°°°°°°°°°°°°°°°°°°°°°°°°°°°°°°°°°°°°°°°°°°°°°°°°°°°°°°°°°°°°°°°°°°°°°°°°°°°°°°°°°°°°°°°°</a:t>
              </a:r>
              <a:endParaRPr lang="en-US" altLang="it-IT" sz="1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774826" y="2349500"/>
              <a:ext cx="47339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AutoNum type="alphaLcParenR"/>
              </a:pPr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 Determinazione della concentrazione del sale: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827584" y="3898901"/>
              <a:ext cx="8280400" cy="727075"/>
            </a:xfrm>
            <a:prstGeom prst="rect">
              <a:avLst/>
            </a:prstGeom>
            <a:solidFill>
              <a:srgbClr val="66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30000"/>
                </a:lnSpc>
              </a:pPr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considerando il valore della Kb si possono trascurare la concentrazione delle specie ottenute dall’idrolisi del sale nel calcolo della pressione osmotica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432051" y="3462338"/>
              <a:ext cx="64588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t-IT" sz="1600" dirty="0" smtClean="0">
                  <a:solidFill>
                    <a:srgbClr val="00CC00"/>
                  </a:solidFill>
                  <a:latin typeface="Comic Sans MS" panose="030F0702030302020204" pitchFamily="66" charset="0"/>
                </a:rPr>
                <a:t>Fine            </a:t>
              </a:r>
              <a:r>
                <a:rPr lang="en-US" altLang="it-IT" sz="1600" dirty="0" smtClean="0">
                  <a:solidFill>
                    <a:srgbClr val="6600CC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it-IT" sz="1600" dirty="0" smtClean="0">
                  <a:solidFill>
                    <a:srgbClr val="00CC00"/>
                  </a:solidFill>
                  <a:latin typeface="Comic Sans MS" panose="030F0702030302020204" pitchFamily="66" charset="0"/>
                </a:rPr>
                <a:t>                                   </a:t>
              </a:r>
              <a:r>
                <a:rPr lang="en-US" altLang="it-IT" sz="1600" dirty="0" smtClean="0">
                  <a:solidFill>
                    <a:srgbClr val="6600CC"/>
                  </a:solidFill>
                  <a:latin typeface="Comic Sans MS" panose="030F0702030302020204" pitchFamily="66" charset="0"/>
                </a:rPr>
                <a:t>c                       </a:t>
              </a:r>
              <a:r>
                <a:rPr lang="en-US" altLang="it-IT" sz="1600" dirty="0" err="1" smtClean="0">
                  <a:solidFill>
                    <a:srgbClr val="6600CC"/>
                  </a:solidFill>
                  <a:latin typeface="Comic Sans MS" panose="030F0702030302020204" pitchFamily="66" charset="0"/>
                </a:rPr>
                <a:t>c</a:t>
              </a:r>
              <a:r>
                <a:rPr lang="en-US" altLang="it-IT" sz="1600" dirty="0" smtClean="0">
                  <a:solidFill>
                    <a:srgbClr val="6600CC"/>
                  </a:solidFill>
                  <a:latin typeface="Comic Sans MS" panose="030F0702030302020204" pitchFamily="66" charset="0"/>
                </a:rPr>
                <a:t>            </a:t>
              </a:r>
              <a:r>
                <a:rPr lang="it-IT" altLang="it-IT" sz="1600" dirty="0" smtClean="0">
                  <a:solidFill>
                    <a:srgbClr val="6600CC"/>
                  </a:solidFill>
                  <a:latin typeface="Comic Sans MS" panose="030F0702030302020204" pitchFamily="66" charset="0"/>
                </a:rPr>
                <a:t> </a:t>
              </a:r>
              <a:r>
                <a:rPr lang="it-IT" altLang="it-IT" sz="1600" dirty="0" smtClean="0">
                  <a:solidFill>
                    <a:srgbClr val="00CC00"/>
                  </a:solidFill>
                  <a:latin typeface="Symbol" panose="05050102010706020507" pitchFamily="18" charset="2"/>
                </a:rPr>
                <a:t>n</a:t>
              </a:r>
              <a:r>
                <a:rPr lang="en-US" altLang="it-IT" sz="1600" dirty="0" smtClean="0">
                  <a:solidFill>
                    <a:srgbClr val="00CC00"/>
                  </a:solidFill>
                  <a:latin typeface="Comic Sans MS" panose="030F0702030302020204" pitchFamily="66" charset="0"/>
                </a:rPr>
                <a:t> = 2</a:t>
              </a:r>
              <a:endParaRPr lang="en-US" altLang="it-IT" sz="1600" dirty="0">
                <a:solidFill>
                  <a:srgbClr val="00CC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424114" y="3141663"/>
              <a:ext cx="282733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Inizio</a:t>
              </a:r>
              <a:r>
                <a:rPr lang="en-US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         c                        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071814" y="2781300"/>
              <a:ext cx="4668837" cy="336550"/>
              <a:chOff x="975" y="1752"/>
              <a:chExt cx="2941" cy="21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975" y="1752"/>
                <a:ext cx="294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it-IT" sz="16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CH</a:t>
                </a:r>
                <a:r>
                  <a:rPr lang="en-US" altLang="it-IT" sz="1600" baseline="-25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US" altLang="it-IT" sz="16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NH</a:t>
                </a:r>
                <a:r>
                  <a:rPr lang="en-US" altLang="it-IT" sz="1600" baseline="-25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US" altLang="it-IT" sz="1600" baseline="30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en-US" altLang="it-IT" sz="16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Cl</a:t>
                </a:r>
                <a:r>
                  <a:rPr lang="en-US" altLang="it-IT" sz="1600" baseline="30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-</a:t>
                </a:r>
                <a:r>
                  <a:rPr lang="en-US" altLang="it-IT" sz="16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                   CH</a:t>
                </a:r>
                <a:r>
                  <a:rPr lang="en-US" altLang="it-IT" sz="1600" baseline="-25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US" altLang="it-IT" sz="16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NH</a:t>
                </a:r>
                <a:r>
                  <a:rPr lang="en-US" altLang="it-IT" sz="1600" baseline="-25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US" altLang="it-IT" sz="1600" baseline="30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en-US" altLang="it-IT" sz="16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     +     Cl</a:t>
                </a:r>
                <a:r>
                  <a:rPr lang="en-US" altLang="it-IT" sz="1600" baseline="300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-</a:t>
                </a:r>
                <a:r>
                  <a:rPr lang="en-US" altLang="it-IT" sz="160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                                                                      </a:t>
                </a:r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2028" y="1863"/>
                <a:ext cx="317" cy="0"/>
              </a:xfrm>
              <a:prstGeom prst="line">
                <a:avLst/>
              </a:prstGeom>
              <a:noFill/>
              <a:ln w="19050">
                <a:solidFill>
                  <a:srgbClr val="66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504" y="5084763"/>
              <a:ext cx="19367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600" dirty="0">
                  <a:solidFill>
                    <a:srgbClr val="00CC00"/>
                  </a:solidFill>
                  <a:latin typeface="Symbol" panose="05050102010706020507" pitchFamily="18" charset="2"/>
                </a:rPr>
                <a:t>p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 </a:t>
              </a:r>
              <a:r>
                <a:rPr lang="pl-PL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= c × R × T ×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 </a:t>
              </a:r>
              <a:r>
                <a:rPr lang="it-IT" altLang="it-IT" sz="1600" dirty="0">
                  <a:solidFill>
                    <a:srgbClr val="00CC00"/>
                  </a:solidFill>
                  <a:latin typeface="Symbol" panose="05050102010706020507" pitchFamily="18" charset="2"/>
                </a:rPr>
                <a:t>n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 </a:t>
              </a:r>
              <a:r>
                <a:rPr lang="pl-PL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=  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810892" y="5084763"/>
              <a:ext cx="23082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l-PL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c × 0,0821 × 298 × 2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 =</a:t>
              </a:r>
              <a:r>
                <a:rPr lang="pl-PL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4008460" y="4868864"/>
              <a:ext cx="647704" cy="727075"/>
              <a:chOff x="1875" y="3067"/>
              <a:chExt cx="408" cy="458"/>
            </a:xfrm>
          </p:grpSpPr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875" y="3067"/>
                <a:ext cx="408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CC00"/>
                    </a:solidFill>
                    <a:latin typeface="Comic Sans MS" panose="030F0702030302020204" pitchFamily="66" charset="0"/>
                  </a:rPr>
                  <a:t>1488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CC00"/>
                    </a:solidFill>
                    <a:latin typeface="Comic Sans MS" panose="030F0702030302020204" pitchFamily="66" charset="0"/>
                  </a:rPr>
                  <a:t>760</a:t>
                </a:r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912" y="3304"/>
                <a:ext cx="363" cy="0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4876812" y="4889502"/>
              <a:ext cx="4184651" cy="727075"/>
              <a:chOff x="2112" y="3080"/>
              <a:chExt cx="2636" cy="458"/>
            </a:xfrm>
          </p:grpSpPr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2112" y="3203"/>
                <a:ext cx="26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l-PL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c  =</a:t>
                </a:r>
                <a:r>
                  <a:rPr lang="it-IT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       </a:t>
                </a:r>
                <a:r>
                  <a:rPr lang="pl-PL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it-IT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                               =  </a:t>
                </a:r>
                <a:r>
                  <a:rPr lang="pl-PL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0,0400  M</a:t>
                </a: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2380" y="3080"/>
                <a:ext cx="1519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1488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760 </a:t>
                </a:r>
                <a:r>
                  <a:rPr lang="pl-PL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× 0,0821 × 298 × 2</a:t>
                </a:r>
                <a:r>
                  <a:rPr lang="it-IT" altLang="it-IT" sz="1600" dirty="0">
                    <a:solidFill>
                      <a:srgbClr val="6600CC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2419" y="3304"/>
                <a:ext cx="1497" cy="0"/>
              </a:xfrm>
              <a:prstGeom prst="line">
                <a:avLst/>
              </a:prstGeom>
              <a:noFill/>
              <a:ln w="12700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15816" y="6261100"/>
              <a:ext cx="5607050" cy="336550"/>
            </a:xfrm>
            <a:prstGeom prst="rect">
              <a:avLst/>
            </a:prstGeom>
            <a:solidFill>
              <a:srgbClr val="66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g di CH</a:t>
              </a:r>
              <a:r>
                <a:rPr lang="it-IT" altLang="it-IT" sz="16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NH</a:t>
              </a:r>
              <a:r>
                <a:rPr lang="it-IT" altLang="it-IT" sz="16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baseline="30000">
                  <a:solidFill>
                    <a:schemeClr val="bg1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Cl</a:t>
              </a:r>
              <a:r>
                <a:rPr lang="it-IT" altLang="it-IT" sz="1600" baseline="30000">
                  <a:solidFill>
                    <a:schemeClr val="bg1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 = moli × PM = 0,01 × 67,5 = 0,675 grammi 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10892" y="5722208"/>
              <a:ext cx="69151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l-PL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Moli di 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CH</a:t>
              </a:r>
              <a:r>
                <a:rPr lang="it-IT" altLang="it-IT" sz="1600" baseline="-250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NH</a:t>
              </a:r>
              <a:r>
                <a:rPr lang="it-IT" altLang="it-IT" sz="1600" baseline="-250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baseline="300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Cl</a:t>
              </a:r>
              <a:r>
                <a:rPr lang="it-IT" altLang="it-IT" sz="1600" baseline="300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 =  M × V = 0,0400 × 0,250 = 0,01 moli di CH</a:t>
              </a:r>
              <a:r>
                <a:rPr lang="it-IT" altLang="it-IT" sz="1600" baseline="-250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NH</a:t>
              </a:r>
              <a:r>
                <a:rPr lang="it-IT" altLang="it-IT" sz="1600" baseline="-250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baseline="300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Cl</a:t>
              </a:r>
              <a:r>
                <a:rPr lang="it-IT" altLang="it-IT" sz="1600" baseline="300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 dirty="0">
                  <a:solidFill>
                    <a:srgbClr val="00CC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00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23644" y="2058556"/>
            <a:ext cx="6188075" cy="1295400"/>
            <a:chOff x="566" y="1440"/>
            <a:chExt cx="3898" cy="816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66" y="1698"/>
              <a:ext cx="38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it-IT" altLang="it-IT" sz="2400">
                  <a:solidFill>
                    <a:srgbClr val="000099"/>
                  </a:solidFill>
                </a:rPr>
                <a:t>moli Cu(ClO</a:t>
              </a:r>
              <a:r>
                <a:rPr lang="it-IT" altLang="it-IT" sz="2400" baseline="-25000">
                  <a:solidFill>
                    <a:srgbClr val="000099"/>
                  </a:solidFill>
                </a:rPr>
                <a:t>4</a:t>
              </a:r>
              <a:r>
                <a:rPr lang="it-IT" altLang="it-IT" sz="2400">
                  <a:solidFill>
                    <a:srgbClr val="000099"/>
                  </a:solidFill>
                </a:rPr>
                <a:t>)</a:t>
              </a:r>
              <a:r>
                <a:rPr lang="it-IT" altLang="it-IT" sz="2400" baseline="-25000">
                  <a:solidFill>
                    <a:srgbClr val="000099"/>
                  </a:solidFill>
                </a:rPr>
                <a:t>2</a:t>
              </a:r>
              <a:r>
                <a:rPr lang="it-IT" altLang="it-IT" sz="2400">
                  <a:solidFill>
                    <a:srgbClr val="000099"/>
                  </a:solidFill>
                </a:rPr>
                <a:t> =          =               = 0,3 moli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2675" y="1464"/>
              <a:ext cx="864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78,75</a:t>
              </a:r>
            </a:p>
            <a:p>
              <a:pPr algn="ctr">
                <a:lnSpc>
                  <a:spcPct val="15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262,5</a:t>
              </a:r>
            </a:p>
            <a:p>
              <a:pPr>
                <a:lnSpc>
                  <a:spcPct val="15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 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083" y="1440"/>
              <a:ext cx="512" cy="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g</a:t>
              </a:r>
            </a:p>
            <a:p>
              <a:pPr algn="ctr">
                <a:lnSpc>
                  <a:spcPct val="15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PM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835" y="1848"/>
              <a:ext cx="576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179" y="1848"/>
              <a:ext cx="28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111" y="3277757"/>
            <a:ext cx="929934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algn="ctr">
              <a:lnSpc>
                <a:spcPct val="200000"/>
              </a:lnSpc>
            </a:pPr>
            <a:r>
              <a:rPr lang="it-IT" altLang="it-IT" sz="2400">
                <a:solidFill>
                  <a:schemeClr val="tx2"/>
                </a:solidFill>
              </a:rPr>
              <a:t>Moli di HClO</a:t>
            </a:r>
            <a:r>
              <a:rPr lang="it-IT" altLang="it-IT" sz="2400" baseline="-25000">
                <a:solidFill>
                  <a:schemeClr val="tx2"/>
                </a:solidFill>
              </a:rPr>
              <a:t>4</a:t>
            </a:r>
            <a:r>
              <a:rPr lang="it-IT" altLang="it-IT" sz="2400">
                <a:solidFill>
                  <a:schemeClr val="tx2"/>
                </a:solidFill>
              </a:rPr>
              <a:t> necessarie per ottenere 0,3 moli di Cu(ClO</a:t>
            </a:r>
            <a:r>
              <a:rPr lang="it-IT" altLang="it-IT" sz="2400" baseline="-25000">
                <a:solidFill>
                  <a:schemeClr val="tx2"/>
                </a:solidFill>
              </a:rPr>
              <a:t>4</a:t>
            </a:r>
            <a:r>
              <a:rPr lang="it-IT" altLang="it-IT" sz="2400">
                <a:solidFill>
                  <a:schemeClr val="tx2"/>
                </a:solidFill>
              </a:rPr>
              <a:t>)</a:t>
            </a:r>
            <a:r>
              <a:rPr lang="it-IT" altLang="it-IT" sz="2400" baseline="-25000">
                <a:solidFill>
                  <a:schemeClr val="tx2"/>
                </a:solidFill>
              </a:rPr>
              <a:t>2</a:t>
            </a:r>
            <a:r>
              <a:rPr lang="it-IT" altLang="it-IT" sz="2400">
                <a:solidFill>
                  <a:schemeClr val="tx2"/>
                </a:solidFill>
              </a:rPr>
              <a:t> :</a:t>
            </a:r>
          </a:p>
          <a:p>
            <a:pPr lvl="1" algn="ctr">
              <a:lnSpc>
                <a:spcPct val="150000"/>
              </a:lnSpc>
            </a:pPr>
            <a:r>
              <a:rPr lang="it-IT" altLang="it-IT" sz="2400">
                <a:solidFill>
                  <a:srgbClr val="000099"/>
                </a:solidFill>
              </a:rPr>
              <a:t>148 : 6 = x : 0,3               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94944" y="5424779"/>
            <a:ext cx="8864280" cy="396875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/>
            <a:r>
              <a:rPr lang="it-IT" altLang="it-IT" sz="2000" dirty="0">
                <a:solidFill>
                  <a:schemeClr val="bg1"/>
                </a:solidFill>
              </a:rPr>
              <a:t>x = 7,4 moli di HClO</a:t>
            </a:r>
            <a:r>
              <a:rPr lang="it-IT" altLang="it-IT" sz="2000" baseline="-25000" dirty="0">
                <a:solidFill>
                  <a:schemeClr val="bg1"/>
                </a:solidFill>
              </a:rPr>
              <a:t>4</a:t>
            </a:r>
            <a:r>
              <a:rPr lang="it-IT" altLang="it-IT" sz="2000" dirty="0">
                <a:solidFill>
                  <a:schemeClr val="bg1"/>
                </a:solidFill>
              </a:rPr>
              <a:t> necessarie per formare 0,3 moli di </a:t>
            </a:r>
            <a:r>
              <a:rPr lang="it-IT" altLang="it-IT" sz="2000" dirty="0" smtClean="0">
                <a:solidFill>
                  <a:schemeClr val="bg1"/>
                </a:solidFill>
              </a:rPr>
              <a:t>Cu(ClO</a:t>
            </a:r>
            <a:r>
              <a:rPr lang="it-IT" altLang="it-IT" sz="2000" baseline="-25000" dirty="0" smtClean="0">
                <a:solidFill>
                  <a:schemeClr val="bg1"/>
                </a:solidFill>
              </a:rPr>
              <a:t>4</a:t>
            </a:r>
            <a:r>
              <a:rPr lang="it-IT" altLang="it-IT" sz="2000" dirty="0" smtClean="0">
                <a:solidFill>
                  <a:schemeClr val="bg1"/>
                </a:solidFill>
              </a:rPr>
              <a:t>)</a:t>
            </a:r>
            <a:r>
              <a:rPr lang="it-IT" altLang="it-IT" sz="2000" baseline="-25000" dirty="0" smtClean="0">
                <a:solidFill>
                  <a:schemeClr val="bg1"/>
                </a:solidFill>
              </a:rPr>
              <a:t>2</a:t>
            </a:r>
            <a:endParaRPr lang="it-IT" altLang="it-IT" sz="2000" dirty="0">
              <a:solidFill>
                <a:schemeClr val="bg1"/>
              </a:solidFill>
            </a:endParaRPr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25118" y="382156"/>
            <a:ext cx="9067800" cy="1200150"/>
            <a:chOff x="0" y="240"/>
            <a:chExt cx="5712" cy="756"/>
          </a:xfrm>
        </p:grpSpPr>
        <p:grpSp>
          <p:nvGrpSpPr>
            <p:cNvPr id="13" name="Group 11"/>
            <p:cNvGrpSpPr>
              <a:grpSpLocks/>
            </p:cNvGrpSpPr>
            <p:nvPr/>
          </p:nvGrpSpPr>
          <p:grpSpPr bwMode="auto">
            <a:xfrm>
              <a:off x="0" y="240"/>
              <a:ext cx="5712" cy="756"/>
              <a:chOff x="48" y="1154"/>
              <a:chExt cx="5712" cy="756"/>
            </a:xfrm>
          </p:grpSpPr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48" y="1154"/>
                <a:ext cx="5712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just"/>
                <a:r>
                  <a:rPr lang="it-IT" altLang="it-IT" sz="2400">
                    <a:solidFill>
                      <a:srgbClr val="FF0000"/>
                    </a:solidFill>
                  </a:rPr>
                  <a:t>6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CuN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3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 +  </a:t>
                </a:r>
                <a:r>
                  <a:rPr lang="it-IT" altLang="it-IT" sz="2400">
                    <a:solidFill>
                      <a:srgbClr val="FF0000"/>
                    </a:solidFill>
                  </a:rPr>
                  <a:t>17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Li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2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Cr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2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O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7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 +          HClO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4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                  </a:t>
                </a:r>
                <a:r>
                  <a:rPr lang="it-IT" altLang="it-IT" sz="2400">
                    <a:solidFill>
                      <a:srgbClr val="FF0000"/>
                    </a:solidFill>
                  </a:rPr>
                  <a:t>6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Cu(ClO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4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)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2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 +</a:t>
                </a:r>
              </a:p>
              <a:p>
                <a:pPr algn="r">
                  <a:lnSpc>
                    <a:spcPct val="200000"/>
                  </a:lnSpc>
                </a:pPr>
                <a:r>
                  <a:rPr lang="it-IT" altLang="it-IT" sz="2400">
                    <a:solidFill>
                      <a:srgbClr val="FF0000"/>
                    </a:solidFill>
                  </a:rPr>
                  <a:t>18 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HNO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3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 +  </a:t>
                </a:r>
                <a:r>
                  <a:rPr lang="it-IT" altLang="it-IT" sz="2400">
                    <a:solidFill>
                      <a:srgbClr val="FF0000"/>
                    </a:solidFill>
                  </a:rPr>
                  <a:t>34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Cr(ClO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4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)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3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 +  </a:t>
                </a:r>
                <a:r>
                  <a:rPr lang="it-IT" altLang="it-IT" sz="2400">
                    <a:solidFill>
                      <a:srgbClr val="FF0000"/>
                    </a:solidFill>
                  </a:rPr>
                  <a:t>34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LiClO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4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+ </a:t>
                </a:r>
                <a:r>
                  <a:rPr lang="it-IT" altLang="it-IT" sz="2400">
                    <a:solidFill>
                      <a:srgbClr val="FF0000"/>
                    </a:solidFill>
                  </a:rPr>
                  <a:t>65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 H</a:t>
                </a:r>
                <a:r>
                  <a:rPr lang="it-IT" altLang="it-IT" sz="2400" baseline="-25000">
                    <a:solidFill>
                      <a:srgbClr val="000099"/>
                    </a:solidFill>
                  </a:rPr>
                  <a:t>2</a:t>
                </a:r>
                <a:r>
                  <a:rPr lang="it-IT" altLang="it-IT" sz="2400">
                    <a:solidFill>
                      <a:srgbClr val="000099"/>
                    </a:solidFill>
                  </a:rPr>
                  <a:t>O</a:t>
                </a: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600" y="1296"/>
                <a:ext cx="624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352" y="240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it-IT" altLang="it-IT" sz="2400">
                  <a:solidFill>
                    <a:srgbClr val="FF0000"/>
                  </a:solidFill>
                </a:rPr>
                <a:t>148</a:t>
              </a:r>
              <a:endParaRPr lang="it-IT" altLang="it-IT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720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99316" y="5029199"/>
            <a:ext cx="8991600" cy="1219200"/>
            <a:chOff x="96" y="3168"/>
            <a:chExt cx="5664" cy="768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96" y="3408"/>
              <a:ext cx="56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it-IT" altLang="it-IT" sz="2400">
                  <a:solidFill>
                    <a:srgbClr val="000099"/>
                  </a:solidFill>
                </a:rPr>
                <a:t>Volume =                               =                             = 2226 ml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976" y="3168"/>
              <a:ext cx="171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(PM × n) HClO</a:t>
              </a:r>
              <a:r>
                <a:rPr lang="it-IT" altLang="it-IT" sz="2400" baseline="-25000">
                  <a:solidFill>
                    <a:srgbClr val="000099"/>
                  </a:solidFill>
                </a:rPr>
                <a:t>4</a:t>
              </a:r>
              <a:endParaRPr lang="it-IT" altLang="it-IT" sz="2400">
                <a:solidFill>
                  <a:srgbClr val="000099"/>
                </a:solidFill>
              </a:endParaRPr>
            </a:p>
            <a:p>
              <a:pPr algn="ctr">
                <a:lnSpc>
                  <a:spcPct val="14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d  ×  %</a:t>
              </a: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120" y="3552"/>
              <a:ext cx="140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880" y="3168"/>
              <a:ext cx="153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100,5 × 9,26</a:t>
              </a:r>
            </a:p>
            <a:p>
              <a:pPr algn="ctr">
                <a:lnSpc>
                  <a:spcPct val="14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 1,16 × 0,36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024" y="3552"/>
              <a:ext cx="1248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897916" y="1600199"/>
            <a:ext cx="5892800" cy="1219200"/>
            <a:chOff x="1152" y="1056"/>
            <a:chExt cx="3712" cy="768"/>
          </a:xfrm>
        </p:grpSpPr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152" y="1056"/>
              <a:ext cx="1344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7,4 × 100</a:t>
              </a:r>
            </a:p>
            <a:p>
              <a:pPr algn="ctr">
                <a:lnSpc>
                  <a:spcPct val="150000"/>
                </a:lnSpc>
              </a:pPr>
              <a:r>
                <a:rPr lang="it-IT" altLang="it-IT" sz="2400">
                  <a:solidFill>
                    <a:srgbClr val="000099"/>
                  </a:solidFill>
                </a:rPr>
                <a:t>80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464" y="1320"/>
              <a:ext cx="24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2400">
                  <a:solidFill>
                    <a:srgbClr val="000099"/>
                  </a:solidFill>
                </a:rPr>
                <a:t>= 9,25 moli di HClO</a:t>
              </a:r>
              <a:r>
                <a:rPr lang="it-IT" altLang="it-IT" sz="2400" baseline="-25000">
                  <a:solidFill>
                    <a:srgbClr val="000099"/>
                  </a:solidFill>
                </a:rPr>
                <a:t>4</a:t>
              </a:r>
              <a:endParaRPr lang="it-IT" altLang="it-IT" sz="2400">
                <a:solidFill>
                  <a:srgbClr val="000099"/>
                </a:solidFill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12" y="1464"/>
              <a:ext cx="1056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50267" y="152400"/>
            <a:ext cx="92281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>
              <a:lnSpc>
                <a:spcPct val="150000"/>
              </a:lnSpc>
            </a:pPr>
            <a:r>
              <a:rPr lang="it-IT" altLang="it-IT" sz="2400" dirty="0">
                <a:solidFill>
                  <a:srgbClr val="006600"/>
                </a:solidFill>
              </a:rPr>
              <a:t>ma la reazione ha una resa del 80 % per cui le moli di reagente da considerare devono essere di più, ossia: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8316" y="2971799"/>
            <a:ext cx="9601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>
              <a:lnSpc>
                <a:spcPct val="200000"/>
              </a:lnSpc>
            </a:pPr>
            <a:r>
              <a:rPr lang="it-IT" altLang="it-IT" sz="2400" dirty="0">
                <a:solidFill>
                  <a:srgbClr val="006600"/>
                </a:solidFill>
              </a:rPr>
              <a:t>che corrispondono al volume di soluzione di HClO</a:t>
            </a:r>
            <a:r>
              <a:rPr lang="it-IT" altLang="it-IT" sz="2400" baseline="-25000" dirty="0">
                <a:solidFill>
                  <a:srgbClr val="006600"/>
                </a:solidFill>
              </a:rPr>
              <a:t>4</a:t>
            </a:r>
            <a:r>
              <a:rPr lang="it-IT" altLang="it-IT" sz="2400" dirty="0">
                <a:solidFill>
                  <a:srgbClr val="006600"/>
                </a:solidFill>
              </a:rPr>
              <a:t> al 36% in peso avente densità di 1,16 g/ml:</a:t>
            </a:r>
          </a:p>
        </p:txBody>
      </p:sp>
    </p:spTree>
    <p:extLst>
      <p:ext uri="{BB962C8B-B14F-4D97-AF65-F5344CB8AC3E}">
        <p14:creationId xmlns:p14="http://schemas.microsoft.com/office/powerpoint/2010/main" val="385567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"/>
          <p:cNvSpPr>
            <a:spLocks noChangeArrowheads="1"/>
          </p:cNvSpPr>
          <p:nvPr/>
        </p:nvSpPr>
        <p:spPr bwMode="auto">
          <a:xfrm>
            <a:off x="144462" y="71680"/>
            <a:ext cx="90360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Luglio 2010 </a:t>
            </a:r>
            <a:r>
              <a:rPr lang="it-IT" altLang="it-IT" dirty="0"/>
              <a:t>- </a:t>
            </a:r>
            <a:r>
              <a:rPr lang="it-IT" altLang="it-IT" dirty="0">
                <a:solidFill>
                  <a:srgbClr val="6600CC"/>
                </a:solidFill>
              </a:rPr>
              <a:t>Una soluzione acquosa di acido cloridrico (soluzione A), ha densità 1,050 g/ml e la frazione molare di soluto è 0,0513. Determinare la molarità, il percento in peso e la molalità dell’acido cloridrico nella soluzione. Descrivere infine come ottenere 2,60 l di una soluzione acquosa di acido cloridrico avente concentrazione di 0,0200 M, partendo dalla soluzione di acido cloridrico A. 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dirty="0">
                <a:solidFill>
                  <a:srgbClr val="6600CC"/>
                </a:solidFill>
              </a:rPr>
              <a:t>Considerare additivi i volumi.                  (</a:t>
            </a:r>
            <a:r>
              <a:rPr lang="it-IT" altLang="it-IT" i="1" dirty="0">
                <a:solidFill>
                  <a:srgbClr val="6600CC"/>
                </a:solidFill>
              </a:rPr>
              <a:t>Pesi Atomici. (</a:t>
            </a:r>
            <a:r>
              <a:rPr lang="it-IT" altLang="it-IT" i="1" dirty="0" err="1">
                <a:solidFill>
                  <a:srgbClr val="6600CC"/>
                </a:solidFill>
              </a:rPr>
              <a:t>u.m.a</a:t>
            </a:r>
            <a:r>
              <a:rPr lang="it-IT" altLang="it-IT" i="1" dirty="0">
                <a:solidFill>
                  <a:srgbClr val="6600CC"/>
                </a:solidFill>
              </a:rPr>
              <a:t>.):</a:t>
            </a:r>
            <a:r>
              <a:rPr lang="it-IT" altLang="it-IT" dirty="0">
                <a:solidFill>
                  <a:srgbClr val="6600CC"/>
                </a:solidFill>
              </a:rPr>
              <a:t> Cl = 35,5; H =1,0; O = 16,0)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°°°°°°°°°°°°°°°°°°°°°°°°°°°°°°°°°°°°°°°°°°°°°°°°°°°°°°°°°°°°°°°°°°°°°°°°°°°°°°°°°°°°°°°°°°°°°°°°°°°°°°°°°°° 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252413" y="2835518"/>
            <a:ext cx="3668713" cy="3381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la frazione molare di soluto è 0,0513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323851" y="3338755"/>
            <a:ext cx="2447925" cy="3397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ogni 0,0513 moli di HCl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4279900" y="3338755"/>
            <a:ext cx="3892550" cy="3397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vi sono 1 – 0,0513 = 0,9487 moli di H</a:t>
            </a:r>
            <a:r>
              <a:rPr lang="it-IT" altLang="it-IT" baseline="-25000">
                <a:solidFill>
                  <a:schemeClr val="bg1"/>
                </a:solidFill>
              </a:rPr>
              <a:t>2</a:t>
            </a:r>
            <a:r>
              <a:rPr lang="it-IT" altLang="it-IT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323850" y="3915018"/>
            <a:ext cx="56880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/>
              <a:t>g di HCl = (moli × PM) = 0,0513 × 36,5 = 1,872 g di HCl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23851" y="4419843"/>
            <a:ext cx="561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/>
              <a:t>g di H</a:t>
            </a:r>
            <a:r>
              <a:rPr lang="it-IT" altLang="it-IT" baseline="-25000"/>
              <a:t>2</a:t>
            </a:r>
            <a:r>
              <a:rPr lang="it-IT" altLang="it-IT"/>
              <a:t>O = (moli × PM) = 0,9487× 18 = 17,078 g di H</a:t>
            </a:r>
            <a:r>
              <a:rPr lang="it-IT" altLang="it-IT" baseline="-25000"/>
              <a:t>2</a:t>
            </a:r>
            <a:r>
              <a:rPr lang="it-IT" altLang="it-IT"/>
              <a:t>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4463" y="131002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44463" y="131002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539750" y="4923080"/>
            <a:ext cx="7777162" cy="339725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Peso della soluzione che contiene 0,0513 moli di HCl = 1,872 + 17,078 = 18,950 g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395287" y="5643804"/>
            <a:ext cx="5041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33FF"/>
                </a:solidFill>
              </a:rPr>
              <a:t>Volume di soluzione contenente 0,0513 moli di HCl= </a:t>
            </a:r>
          </a:p>
        </p:txBody>
      </p:sp>
      <p:grpSp>
        <p:nvGrpSpPr>
          <p:cNvPr id="14" name="Gruppo 28"/>
          <p:cNvGrpSpPr>
            <a:grpSpLocks/>
          </p:cNvGrpSpPr>
          <p:nvPr/>
        </p:nvGrpSpPr>
        <p:grpSpPr bwMode="auto">
          <a:xfrm>
            <a:off x="5256213" y="5445367"/>
            <a:ext cx="576263" cy="709612"/>
            <a:chOff x="5220072" y="5157577"/>
            <a:chExt cx="576064" cy="710225"/>
          </a:xfrm>
        </p:grpSpPr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220072" y="5157577"/>
              <a:ext cx="576064" cy="7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3333FF"/>
                  </a:solidFill>
                </a:rPr>
                <a:t>g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3333FF"/>
                  </a:solidFill>
                </a:rPr>
                <a:t>d</a:t>
              </a: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5340721" y="5536561"/>
              <a:ext cx="300865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7" name="Gruppo 31"/>
          <p:cNvGrpSpPr>
            <a:grpSpLocks/>
          </p:cNvGrpSpPr>
          <p:nvPr/>
        </p:nvGrpSpPr>
        <p:grpSpPr bwMode="auto">
          <a:xfrm>
            <a:off x="5651501" y="5485054"/>
            <a:ext cx="1038225" cy="679450"/>
            <a:chOff x="5507274" y="5213955"/>
            <a:chExt cx="1038108" cy="680591"/>
          </a:xfrm>
        </p:grpSpPr>
        <p:grpSp>
          <p:nvGrpSpPr>
            <p:cNvPr id="18" name="Gruppo 30"/>
            <p:cNvGrpSpPr>
              <a:grpSpLocks/>
            </p:cNvGrpSpPr>
            <p:nvPr/>
          </p:nvGrpSpPr>
          <p:grpSpPr bwMode="auto">
            <a:xfrm>
              <a:off x="5634430" y="5213955"/>
              <a:ext cx="910952" cy="680591"/>
              <a:chOff x="5749280" y="5213955"/>
              <a:chExt cx="910952" cy="680591"/>
            </a:xfrm>
          </p:grpSpPr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5749280" y="5213955"/>
                <a:ext cx="910952" cy="6805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3333FF"/>
                    </a:solidFill>
                  </a:rPr>
                  <a:t>18,950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3333FF"/>
                    </a:solidFill>
                  </a:rPr>
                  <a:t>1,05</a:t>
                </a:r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5900092" y="5545614"/>
                <a:ext cx="616356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9" name="CasellaDiTesto 29"/>
            <p:cNvSpPr txBox="1">
              <a:spLocks noChangeArrowheads="1"/>
            </p:cNvSpPr>
            <p:nvPr/>
          </p:nvSpPr>
          <p:spPr bwMode="auto">
            <a:xfrm>
              <a:off x="5507274" y="5373216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33FF"/>
                  </a:solidFill>
                </a:rPr>
                <a:t>=</a:t>
              </a:r>
            </a:p>
          </p:txBody>
        </p:sp>
      </p:grp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6588125" y="5643804"/>
            <a:ext cx="1211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33FF"/>
                </a:solidFill>
              </a:rPr>
              <a:t>= 18,05 ml </a:t>
            </a:r>
          </a:p>
        </p:txBody>
      </p:sp>
    </p:spTree>
    <p:extLst>
      <p:ext uri="{BB962C8B-B14F-4D97-AF65-F5344CB8AC3E}">
        <p14:creationId xmlns:p14="http://schemas.microsoft.com/office/powerpoint/2010/main" val="141745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2" grpId="0" animBg="1"/>
      <p:bldP spid="13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"/>
          <p:cNvSpPr>
            <a:spLocks noChangeArrowheads="1"/>
          </p:cNvSpPr>
          <p:nvPr/>
        </p:nvSpPr>
        <p:spPr bwMode="auto">
          <a:xfrm>
            <a:off x="1262189" y="423328"/>
            <a:ext cx="5905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33FF"/>
                </a:solidFill>
              </a:rPr>
              <a:t>Volume di soluzione contenente 0,0513 moli di HCl= 18,05 ml </a:t>
            </a: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111252" y="855128"/>
            <a:ext cx="5688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F0"/>
                </a:solidFill>
              </a:rPr>
              <a:t>g di HCl = (moli × PM) = 0,0513 × 36,5 = 1,872 g di HCl</a:t>
            </a:r>
          </a:p>
        </p:txBody>
      </p:sp>
      <p:sp>
        <p:nvSpPr>
          <p:cNvPr id="6" name="Rettangolo 3"/>
          <p:cNvSpPr>
            <a:spLocks noChangeArrowheads="1"/>
          </p:cNvSpPr>
          <p:nvPr/>
        </p:nvSpPr>
        <p:spPr bwMode="auto">
          <a:xfrm>
            <a:off x="3351340" y="1359953"/>
            <a:ext cx="561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F0"/>
                </a:solidFill>
              </a:rPr>
              <a:t>g di H</a:t>
            </a:r>
            <a:r>
              <a:rPr lang="it-IT" altLang="it-IT" baseline="-25000">
                <a:solidFill>
                  <a:srgbClr val="00B0F0"/>
                </a:solidFill>
              </a:rPr>
              <a:t>2</a:t>
            </a:r>
            <a:r>
              <a:rPr lang="it-IT" altLang="it-IT">
                <a:solidFill>
                  <a:srgbClr val="00B0F0"/>
                </a:solidFill>
              </a:rPr>
              <a:t>O = (moli × PM) = 0,9487× 18 = 17,078 g di H</a:t>
            </a:r>
            <a:r>
              <a:rPr lang="it-IT" altLang="it-IT" baseline="-25000">
                <a:solidFill>
                  <a:srgbClr val="00B0F0"/>
                </a:solidFill>
              </a:rPr>
              <a:t>2</a:t>
            </a:r>
            <a:r>
              <a:rPr lang="it-IT" altLang="it-IT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54126" y="2510890"/>
            <a:ext cx="592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M =</a:t>
            </a:r>
            <a:r>
              <a:rPr lang="it-IT" altLang="it-IT"/>
              <a:t> </a:t>
            </a:r>
          </a:p>
        </p:txBody>
      </p:sp>
      <p:grpSp>
        <p:nvGrpSpPr>
          <p:cNvPr id="8" name="Gruppo 8"/>
          <p:cNvGrpSpPr>
            <a:grpSpLocks/>
          </p:cNvGrpSpPr>
          <p:nvPr/>
        </p:nvGrpSpPr>
        <p:grpSpPr bwMode="auto">
          <a:xfrm>
            <a:off x="428751" y="2368014"/>
            <a:ext cx="1943100" cy="719138"/>
            <a:chOff x="611560" y="1628800"/>
            <a:chExt cx="1944216" cy="72008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194421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moli di HCl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V di soluzione</a:t>
              </a:r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940035" y="1955894"/>
              <a:ext cx="1359176" cy="6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1" name="Gruppo 13"/>
          <p:cNvGrpSpPr>
            <a:grpSpLocks/>
          </p:cNvGrpSpPr>
          <p:nvPr/>
        </p:nvGrpSpPr>
        <p:grpSpPr bwMode="auto">
          <a:xfrm>
            <a:off x="2125789" y="2368014"/>
            <a:ext cx="1585912" cy="719138"/>
            <a:chOff x="2122898" y="1628800"/>
            <a:chExt cx="1585006" cy="720080"/>
          </a:xfrm>
        </p:grpSpPr>
        <p:grpSp>
          <p:nvGrpSpPr>
            <p:cNvPr id="12" name="Gruppo 9"/>
            <p:cNvGrpSpPr>
              <a:grpSpLocks/>
            </p:cNvGrpSpPr>
            <p:nvPr/>
          </p:nvGrpSpPr>
          <p:grpSpPr bwMode="auto">
            <a:xfrm>
              <a:off x="2195736" y="1628800"/>
              <a:ext cx="1512168" cy="720080"/>
              <a:chOff x="611560" y="1628800"/>
              <a:chExt cx="1944216" cy="720080"/>
            </a:xfrm>
          </p:grpSpPr>
          <p:sp>
            <p:nvSpPr>
              <p:cNvPr id="14" name="Text Box 3"/>
              <p:cNvSpPr txBox="1">
                <a:spLocks noChangeArrowheads="1"/>
              </p:cNvSpPr>
              <p:nvPr/>
            </p:nvSpPr>
            <p:spPr bwMode="auto">
              <a:xfrm>
                <a:off x="611560" y="1628800"/>
                <a:ext cx="1944216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0,0513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0.01805</a:t>
                </a:r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940035" y="1955894"/>
                <a:ext cx="1359176" cy="6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" name="CasellaDiTesto 12"/>
            <p:cNvSpPr txBox="1">
              <a:spLocks noChangeArrowheads="1"/>
            </p:cNvSpPr>
            <p:nvPr/>
          </p:nvSpPr>
          <p:spPr bwMode="auto">
            <a:xfrm>
              <a:off x="2122898" y="1772816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3541840" y="2514065"/>
            <a:ext cx="1144587" cy="3397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2,84 M</a:t>
            </a: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406526" y="4082514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6600"/>
                </a:solidFill>
              </a:rPr>
              <a:t>% in peso = 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5662740" y="4095214"/>
            <a:ext cx="1131887" cy="338138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9,88 %</a:t>
            </a:r>
          </a:p>
        </p:txBody>
      </p:sp>
      <p:grpSp>
        <p:nvGrpSpPr>
          <p:cNvPr id="19" name="Gruppo 29"/>
          <p:cNvGrpSpPr>
            <a:grpSpLocks/>
          </p:cNvGrpSpPr>
          <p:nvPr/>
        </p:nvGrpSpPr>
        <p:grpSpPr bwMode="auto">
          <a:xfrm>
            <a:off x="1406651" y="3866614"/>
            <a:ext cx="2560638" cy="719138"/>
            <a:chOff x="1403648" y="2564904"/>
            <a:chExt cx="2560217" cy="720080"/>
          </a:xfrm>
        </p:grpSpPr>
        <p:grpSp>
          <p:nvGrpSpPr>
            <p:cNvPr id="20" name="Gruppo 27"/>
            <p:cNvGrpSpPr>
              <a:grpSpLocks/>
            </p:cNvGrpSpPr>
            <p:nvPr/>
          </p:nvGrpSpPr>
          <p:grpSpPr bwMode="auto">
            <a:xfrm>
              <a:off x="1403648" y="2564904"/>
              <a:ext cx="2088232" cy="720080"/>
              <a:chOff x="1691680" y="2564904"/>
              <a:chExt cx="2088232" cy="720080"/>
            </a:xfrm>
          </p:grpSpPr>
          <p:sp>
            <p:nvSpPr>
              <p:cNvPr id="22" name="Text Box 3"/>
              <p:cNvSpPr txBox="1">
                <a:spLocks noChangeArrowheads="1"/>
              </p:cNvSpPr>
              <p:nvPr/>
            </p:nvSpPr>
            <p:spPr bwMode="auto">
              <a:xfrm>
                <a:off x="1691680" y="2564904"/>
                <a:ext cx="2088232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006600"/>
                    </a:solidFill>
                  </a:rPr>
                  <a:t>g di HCl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006600"/>
                    </a:solidFill>
                  </a:rPr>
                  <a:t>g tot di soluzione</a:t>
                </a:r>
              </a:p>
            </p:txBody>
          </p:sp>
          <p:cxnSp>
            <p:nvCxnSpPr>
              <p:cNvPr id="23" name="Connettore 1 22"/>
              <p:cNvCxnSpPr/>
              <p:nvPr/>
            </p:nvCxnSpPr>
            <p:spPr>
              <a:xfrm>
                <a:off x="1907545" y="2954351"/>
                <a:ext cx="1657078" cy="0"/>
              </a:xfrm>
              <a:prstGeom prst="line">
                <a:avLst/>
              </a:prstGeom>
              <a:ln w="127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CasellaDiTesto 28"/>
            <p:cNvSpPr txBox="1">
              <a:spLocks noChangeArrowheads="1"/>
            </p:cNvSpPr>
            <p:nvPr/>
          </p:nvSpPr>
          <p:spPr bwMode="auto">
            <a:xfrm>
              <a:off x="3275856" y="2780928"/>
              <a:ext cx="6880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6600"/>
                  </a:solidFill>
                </a:rPr>
                <a:t>× 100</a:t>
              </a:r>
            </a:p>
          </p:txBody>
        </p:sp>
      </p:grpSp>
      <p:grpSp>
        <p:nvGrpSpPr>
          <p:cNvPr id="24" name="Gruppo 32"/>
          <p:cNvGrpSpPr>
            <a:grpSpLocks/>
          </p:cNvGrpSpPr>
          <p:nvPr/>
        </p:nvGrpSpPr>
        <p:grpSpPr bwMode="auto">
          <a:xfrm>
            <a:off x="3814889" y="3950753"/>
            <a:ext cx="1839912" cy="720725"/>
            <a:chOff x="3811762" y="2649928"/>
            <a:chExt cx="1840358" cy="720080"/>
          </a:xfrm>
        </p:grpSpPr>
        <p:grpSp>
          <p:nvGrpSpPr>
            <p:cNvPr id="25" name="Gruppo 30"/>
            <p:cNvGrpSpPr>
              <a:grpSpLocks/>
            </p:cNvGrpSpPr>
            <p:nvPr/>
          </p:nvGrpSpPr>
          <p:grpSpPr bwMode="auto">
            <a:xfrm>
              <a:off x="3811762" y="2649928"/>
              <a:ext cx="1336302" cy="720080"/>
              <a:chOff x="3811762" y="2636912"/>
              <a:chExt cx="1336302" cy="720080"/>
            </a:xfrm>
          </p:grpSpPr>
          <p:grpSp>
            <p:nvGrpSpPr>
              <p:cNvPr id="27" name="Gruppo 9"/>
              <p:cNvGrpSpPr>
                <a:grpSpLocks/>
              </p:cNvGrpSpPr>
              <p:nvPr/>
            </p:nvGrpSpPr>
            <p:grpSpPr bwMode="auto">
              <a:xfrm>
                <a:off x="3873171" y="2636912"/>
                <a:ext cx="1274893" cy="720080"/>
                <a:chOff x="611560" y="1628800"/>
                <a:chExt cx="1944216" cy="720080"/>
              </a:xfrm>
            </p:grpSpPr>
            <p:sp>
              <p:nvSpPr>
                <p:cNvPr id="2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611560" y="1628800"/>
                  <a:ext cx="1944216" cy="7200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it-IT" altLang="it-IT">
                      <a:solidFill>
                        <a:srgbClr val="006600"/>
                      </a:solidFill>
                    </a:rPr>
                    <a:t>1,872</a:t>
                  </a:r>
                </a:p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it-IT" altLang="it-IT">
                      <a:solidFill>
                        <a:srgbClr val="006600"/>
                      </a:solidFill>
                    </a:rPr>
                    <a:t>18,950</a:t>
                  </a:r>
                </a:p>
              </p:txBody>
            </p:sp>
            <p:sp>
              <p:nvSpPr>
                <p:cNvPr id="30" name="Line 4"/>
                <p:cNvSpPr>
                  <a:spLocks noChangeShapeType="1"/>
                </p:cNvSpPr>
                <p:nvPr/>
              </p:nvSpPr>
              <p:spPr bwMode="auto">
                <a:xfrm>
                  <a:off x="940035" y="1955894"/>
                  <a:ext cx="1359176" cy="636"/>
                </a:xfrm>
                <a:prstGeom prst="line">
                  <a:avLst/>
                </a:prstGeom>
                <a:noFill/>
                <a:ln w="9525">
                  <a:solidFill>
                    <a:srgbClr val="0066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28" name="CasellaDiTesto 21"/>
              <p:cNvSpPr txBox="1">
                <a:spLocks noChangeArrowheads="1"/>
              </p:cNvSpPr>
              <p:nvPr/>
            </p:nvSpPr>
            <p:spPr bwMode="auto">
              <a:xfrm>
                <a:off x="3811762" y="2780928"/>
                <a:ext cx="288932" cy="338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it-IT" altLang="it-IT">
                    <a:solidFill>
                      <a:srgbClr val="006600"/>
                    </a:solidFill>
                  </a:rPr>
                  <a:t>=</a:t>
                </a:r>
              </a:p>
            </p:txBody>
          </p:sp>
        </p:grpSp>
        <p:sp>
          <p:nvSpPr>
            <p:cNvPr id="26" name="Rettangolo 31"/>
            <p:cNvSpPr>
              <a:spLocks noChangeArrowheads="1"/>
            </p:cNvSpPr>
            <p:nvPr/>
          </p:nvSpPr>
          <p:spPr bwMode="auto">
            <a:xfrm>
              <a:off x="4964111" y="2780928"/>
              <a:ext cx="6880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6600"/>
                  </a:solidFill>
                </a:rPr>
                <a:t>× 100</a:t>
              </a:r>
            </a:p>
          </p:txBody>
        </p:sp>
      </p:grpSp>
      <p:sp>
        <p:nvSpPr>
          <p:cNvPr id="31" name="Rettangolo 30"/>
          <p:cNvSpPr>
            <a:spLocks noChangeArrowheads="1"/>
          </p:cNvSpPr>
          <p:nvPr/>
        </p:nvSpPr>
        <p:spPr bwMode="auto">
          <a:xfrm>
            <a:off x="3743452" y="5463639"/>
            <a:ext cx="569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m =</a:t>
            </a:r>
            <a:r>
              <a:rPr lang="it-IT" altLang="it-IT"/>
              <a:t> </a:t>
            </a:r>
          </a:p>
        </p:txBody>
      </p:sp>
      <p:grpSp>
        <p:nvGrpSpPr>
          <p:cNvPr id="32" name="Gruppo 34"/>
          <p:cNvGrpSpPr>
            <a:grpSpLocks/>
          </p:cNvGrpSpPr>
          <p:nvPr/>
        </p:nvGrpSpPr>
        <p:grpSpPr bwMode="auto">
          <a:xfrm>
            <a:off x="3916490" y="5319178"/>
            <a:ext cx="1944687" cy="720725"/>
            <a:chOff x="611560" y="1628800"/>
            <a:chExt cx="1944216" cy="72008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194421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moli di HCl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Kg di solvente</a:t>
              </a:r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>
              <a:off x="940035" y="1955894"/>
              <a:ext cx="1359176" cy="6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5" name="Gruppo 37"/>
          <p:cNvGrpSpPr>
            <a:grpSpLocks/>
          </p:cNvGrpSpPr>
          <p:nvPr/>
        </p:nvGrpSpPr>
        <p:grpSpPr bwMode="auto">
          <a:xfrm>
            <a:off x="5615114" y="5319178"/>
            <a:ext cx="1585912" cy="720725"/>
            <a:chOff x="2122898" y="1628800"/>
            <a:chExt cx="1585006" cy="720080"/>
          </a:xfrm>
        </p:grpSpPr>
        <p:grpSp>
          <p:nvGrpSpPr>
            <p:cNvPr id="36" name="Gruppo 9"/>
            <p:cNvGrpSpPr>
              <a:grpSpLocks/>
            </p:cNvGrpSpPr>
            <p:nvPr/>
          </p:nvGrpSpPr>
          <p:grpSpPr bwMode="auto">
            <a:xfrm>
              <a:off x="2195736" y="1628800"/>
              <a:ext cx="1512168" cy="720080"/>
              <a:chOff x="611560" y="1628800"/>
              <a:chExt cx="1944216" cy="720080"/>
            </a:xfrm>
          </p:grpSpPr>
          <p:sp>
            <p:nvSpPr>
              <p:cNvPr id="38" name="Text Box 3"/>
              <p:cNvSpPr txBox="1">
                <a:spLocks noChangeArrowheads="1"/>
              </p:cNvSpPr>
              <p:nvPr/>
            </p:nvSpPr>
            <p:spPr bwMode="auto">
              <a:xfrm>
                <a:off x="611560" y="1628800"/>
                <a:ext cx="1944216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0,0513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0,017078</a:t>
                </a:r>
              </a:p>
            </p:txBody>
          </p:sp>
          <p:sp>
            <p:nvSpPr>
              <p:cNvPr id="39" name="Line 4"/>
              <p:cNvSpPr>
                <a:spLocks noChangeShapeType="1"/>
              </p:cNvSpPr>
              <p:nvPr/>
            </p:nvSpPr>
            <p:spPr bwMode="auto">
              <a:xfrm>
                <a:off x="940035" y="1955894"/>
                <a:ext cx="1359176" cy="6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37" name="CasellaDiTesto 39"/>
            <p:cNvSpPr txBox="1">
              <a:spLocks noChangeArrowheads="1"/>
            </p:cNvSpPr>
            <p:nvPr/>
          </p:nvSpPr>
          <p:spPr bwMode="auto">
            <a:xfrm>
              <a:off x="2122898" y="1772816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40" name="Rettangolo 39"/>
          <p:cNvSpPr>
            <a:spLocks noChangeArrowheads="1"/>
          </p:cNvSpPr>
          <p:nvPr/>
        </p:nvSpPr>
        <p:spPr bwMode="auto">
          <a:xfrm>
            <a:off x="7031165" y="5466814"/>
            <a:ext cx="1144587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3,00 m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111252" y="350303"/>
            <a:ext cx="8785225" cy="1512887"/>
          </a:xfrm>
          <a:prstGeom prst="rect">
            <a:avLst/>
          </a:prstGeom>
          <a:noFill/>
          <a:ln w="12700" cmpd="thinThick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12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/>
      <p:bldP spid="18" grpId="0" animBg="1"/>
      <p:bldP spid="31" grpId="0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"/>
          <p:cNvSpPr>
            <a:spLocks noChangeArrowheads="1"/>
          </p:cNvSpPr>
          <p:nvPr/>
        </p:nvSpPr>
        <p:spPr bwMode="auto">
          <a:xfrm>
            <a:off x="194467" y="260648"/>
            <a:ext cx="8569325" cy="830997"/>
          </a:xfrm>
          <a:prstGeom prst="rect">
            <a:avLst/>
          </a:prstGeom>
          <a:noFill/>
          <a:ln w="12700">
            <a:solidFill>
              <a:srgbClr val="C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t-IT" altLang="it-IT">
                <a:solidFill>
                  <a:srgbClr val="FF0000"/>
                </a:solidFill>
              </a:rPr>
              <a:t>Descrivere infine come ottenere 2,60 l di una soluzione acquosa di acido cloridrico avente concentrazione di 0,0200 M, partendo dalla soluzione di acido cloridrico A. </a:t>
            </a: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265904" y="1362373"/>
            <a:ext cx="1387475" cy="3397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M =   2,84 M</a:t>
            </a: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434553" y="1773534"/>
            <a:ext cx="1328738" cy="3381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6600CC"/>
                </a:solidFill>
              </a:rPr>
              <a:t>M</a:t>
            </a:r>
            <a:r>
              <a:rPr lang="it-IT" altLang="it-IT" baseline="-25000">
                <a:solidFill>
                  <a:srgbClr val="6600CC"/>
                </a:solidFill>
              </a:rPr>
              <a:t>1</a:t>
            </a:r>
            <a:r>
              <a:rPr lang="it-IT" altLang="it-IT">
                <a:solidFill>
                  <a:srgbClr val="6600CC"/>
                </a:solidFill>
              </a:rPr>
              <a:t>V</a:t>
            </a:r>
            <a:r>
              <a:rPr lang="it-IT" altLang="it-IT" baseline="-25000">
                <a:solidFill>
                  <a:srgbClr val="6600CC"/>
                </a:solidFill>
              </a:rPr>
              <a:t>1</a:t>
            </a:r>
            <a:r>
              <a:rPr lang="it-IT" altLang="it-IT">
                <a:solidFill>
                  <a:srgbClr val="6600CC"/>
                </a:solidFill>
              </a:rPr>
              <a:t> = M</a:t>
            </a:r>
            <a:r>
              <a:rPr lang="it-IT" altLang="it-IT" baseline="-25000">
                <a:solidFill>
                  <a:srgbClr val="6600CC"/>
                </a:solidFill>
              </a:rPr>
              <a:t>2</a:t>
            </a:r>
            <a:r>
              <a:rPr lang="it-IT" altLang="it-IT">
                <a:solidFill>
                  <a:srgbClr val="6600CC"/>
                </a:solidFill>
              </a:rPr>
              <a:t>V</a:t>
            </a:r>
            <a:r>
              <a:rPr lang="it-IT" altLang="it-IT" baseline="-25000">
                <a:solidFill>
                  <a:srgbClr val="6600CC"/>
                </a:solidFill>
              </a:rPr>
              <a:t>2</a:t>
            </a:r>
          </a:p>
        </p:txBody>
      </p:sp>
      <p:grpSp>
        <p:nvGrpSpPr>
          <p:cNvPr id="7" name="Gruppo 11"/>
          <p:cNvGrpSpPr>
            <a:grpSpLocks/>
          </p:cNvGrpSpPr>
          <p:nvPr/>
        </p:nvGrpSpPr>
        <p:grpSpPr bwMode="auto">
          <a:xfrm>
            <a:off x="842167" y="2710160"/>
            <a:ext cx="1584325" cy="752475"/>
            <a:chOff x="827584" y="2604517"/>
            <a:chExt cx="1584325" cy="752475"/>
          </a:xfrm>
        </p:grpSpPr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>
              <a:off x="827584" y="2604517"/>
              <a:ext cx="158432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rgbClr val="6600CC"/>
                  </a:solidFill>
                  <a:cs typeface="Times New Roman" panose="02020603050405020304" pitchFamily="18" charset="0"/>
                </a:rPr>
                <a:t>M</a:t>
              </a:r>
              <a:r>
                <a:rPr lang="it-IT" altLang="it-IT" baseline="-25000">
                  <a:solidFill>
                    <a:srgbClr val="6600CC"/>
                  </a:solidFill>
                  <a:cs typeface="Times New Roman" panose="02020603050405020304" pitchFamily="18" charset="0"/>
                </a:rPr>
                <a:t>2 </a:t>
              </a:r>
              <a:r>
                <a:rPr lang="it-IT" altLang="it-IT">
                  <a:solidFill>
                    <a:srgbClr val="6600CC"/>
                  </a:solidFill>
                  <a:cs typeface="Times New Roman" panose="02020603050405020304" pitchFamily="18" charset="0"/>
                </a:rPr>
                <a:t>× V</a:t>
              </a:r>
              <a:r>
                <a:rPr lang="it-IT" altLang="it-IT" baseline="-25000">
                  <a:solidFill>
                    <a:srgbClr val="6600CC"/>
                  </a:solidFill>
                  <a:cs typeface="Times New Roman" panose="02020603050405020304" pitchFamily="18" charset="0"/>
                </a:rPr>
                <a:t>2</a:t>
              </a:r>
              <a:endParaRPr lang="it-IT" altLang="it-IT" baseline="-25000">
                <a:solidFill>
                  <a:srgbClr val="6600CC"/>
                </a:solidFill>
              </a:endParaRP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rgbClr val="6600CC"/>
                  </a:solidFill>
                  <a:cs typeface="Times New Roman" panose="02020603050405020304" pitchFamily="18" charset="0"/>
                </a:rPr>
                <a:t>M</a:t>
              </a:r>
              <a:r>
                <a:rPr lang="it-IT" altLang="it-IT" baseline="-25000">
                  <a:solidFill>
                    <a:srgbClr val="6600CC"/>
                  </a:solidFill>
                  <a:cs typeface="Times New Roman" panose="02020603050405020304" pitchFamily="18" charset="0"/>
                </a:rPr>
                <a:t>1</a:t>
              </a:r>
              <a:endParaRPr lang="it-IT" altLang="it-IT" baseline="-25000">
                <a:solidFill>
                  <a:srgbClr val="6600CC"/>
                </a:solidFill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1060947" y="2996630"/>
              <a:ext cx="1079500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570704" y="2926059"/>
            <a:ext cx="542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/>
            <a:r>
              <a:rPr lang="it-IT" altLang="it-IT">
                <a:solidFill>
                  <a:srgbClr val="6600CC"/>
                </a:solidFill>
                <a:cs typeface="Times New Roman" panose="02020603050405020304" pitchFamily="18" charset="0"/>
              </a:rPr>
              <a:t>V</a:t>
            </a:r>
            <a:r>
              <a:rPr lang="it-IT" altLang="it-IT" baseline="-25000">
                <a:solidFill>
                  <a:srgbClr val="6600CC"/>
                </a:solidFill>
                <a:cs typeface="Times New Roman" panose="02020603050405020304" pitchFamily="18" charset="0"/>
              </a:rPr>
              <a:t>1</a:t>
            </a:r>
            <a:r>
              <a:rPr lang="it-IT" altLang="it-IT">
                <a:solidFill>
                  <a:srgbClr val="6600CC"/>
                </a:solidFill>
                <a:cs typeface="Times New Roman" panose="02020603050405020304" pitchFamily="18" charset="0"/>
              </a:rPr>
              <a:t> =</a:t>
            </a:r>
            <a:endParaRPr lang="it-IT" altLang="it-IT">
              <a:solidFill>
                <a:srgbClr val="6600CC"/>
              </a:solidFill>
            </a:endParaRPr>
          </a:p>
        </p:txBody>
      </p:sp>
      <p:grpSp>
        <p:nvGrpSpPr>
          <p:cNvPr id="11" name="Gruppo 14"/>
          <p:cNvGrpSpPr>
            <a:grpSpLocks/>
          </p:cNvGrpSpPr>
          <p:nvPr/>
        </p:nvGrpSpPr>
        <p:grpSpPr bwMode="auto">
          <a:xfrm>
            <a:off x="2161378" y="2710160"/>
            <a:ext cx="2209800" cy="752475"/>
            <a:chOff x="2146576" y="2564904"/>
            <a:chExt cx="2209400" cy="752475"/>
          </a:xfrm>
        </p:grpSpPr>
        <p:grpSp>
          <p:nvGrpSpPr>
            <p:cNvPr id="12" name="Gruppo 10"/>
            <p:cNvGrpSpPr>
              <a:grpSpLocks/>
            </p:cNvGrpSpPr>
            <p:nvPr/>
          </p:nvGrpSpPr>
          <p:grpSpPr bwMode="auto">
            <a:xfrm>
              <a:off x="2395131" y="2564904"/>
              <a:ext cx="1960845" cy="752475"/>
              <a:chOff x="2411760" y="2607416"/>
              <a:chExt cx="1960845" cy="752475"/>
            </a:xfrm>
          </p:grpSpPr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>
                <a:off x="2483768" y="2607416"/>
                <a:ext cx="1888837" cy="752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rgbClr val="6600CC"/>
                    </a:solidFill>
                    <a:cs typeface="Times New Roman" panose="02020603050405020304" pitchFamily="18" charset="0"/>
                  </a:rPr>
                  <a:t>0,0200M × 2,60 l</a:t>
                </a:r>
                <a:endParaRPr lang="it-IT" altLang="it-IT" baseline="-25000">
                  <a:solidFill>
                    <a:srgbClr val="6600CC"/>
                  </a:solidFill>
                </a:endParaRP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rgbClr val="6600CC"/>
                    </a:solidFill>
                    <a:cs typeface="Times New Roman" panose="02020603050405020304" pitchFamily="18" charset="0"/>
                  </a:rPr>
                  <a:t>2,84 M</a:t>
                </a:r>
                <a:endParaRPr lang="it-IT" altLang="it-IT" baseline="-25000">
                  <a:solidFill>
                    <a:srgbClr val="6600CC"/>
                  </a:solidFill>
                </a:endParaRPr>
              </a:p>
            </p:txBody>
          </p:sp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 flipV="1">
                <a:off x="2411760" y="2996952"/>
                <a:ext cx="1943506" cy="2577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" name="CasellaDiTesto 12"/>
            <p:cNvSpPr txBox="1">
              <a:spLocks noChangeArrowheads="1"/>
            </p:cNvSpPr>
            <p:nvPr/>
          </p:nvSpPr>
          <p:spPr bwMode="auto">
            <a:xfrm>
              <a:off x="2146576" y="2802414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6600CC"/>
                  </a:solidFill>
                </a:rPr>
                <a:t>=</a:t>
              </a:r>
            </a:p>
          </p:txBody>
        </p:sp>
      </p:grp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4442616" y="2905423"/>
            <a:ext cx="3816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6600CC"/>
                </a:solidFill>
              </a:rPr>
              <a:t>= 0,0183 l di soluzione A da prelevare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923253" y="6043909"/>
            <a:ext cx="4679950" cy="338138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cs typeface="Times New Roman" panose="02020603050405020304" pitchFamily="18" charset="0"/>
              </a:rPr>
              <a:t>Acqua da aggiungere = 2600 – 18,3 = 2581,7 ml</a:t>
            </a:r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2499516" y="3789659"/>
            <a:ext cx="3816350" cy="338138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18,3 ml di soluzione A da prelevare</a:t>
            </a:r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338929" y="4510385"/>
            <a:ext cx="84248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altLang="it-IT">
                <a:solidFill>
                  <a:srgbClr val="3333FF"/>
                </a:solidFill>
              </a:rPr>
              <a:t>Per preparare 2,60 l di soluzione di HCl</a:t>
            </a:r>
            <a:r>
              <a:rPr lang="it-IT" altLang="it-IT" baseline="-25000">
                <a:solidFill>
                  <a:srgbClr val="3333FF"/>
                </a:solidFill>
              </a:rPr>
              <a:t> </a:t>
            </a:r>
            <a:r>
              <a:rPr lang="it-IT" altLang="it-IT">
                <a:solidFill>
                  <a:srgbClr val="3333FF"/>
                </a:solidFill>
              </a:rPr>
              <a:t>0,020 M devo dunque prelevare 0,0520 moli di HCl dalla soluzione concentrata e portare a volume con acqua pura.</a:t>
            </a:r>
          </a:p>
        </p:txBody>
      </p:sp>
    </p:spTree>
    <p:extLst>
      <p:ext uri="{BB962C8B-B14F-4D97-AF65-F5344CB8AC3E}">
        <p14:creationId xmlns:p14="http://schemas.microsoft.com/office/powerpoint/2010/main" val="23870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6" grpId="0"/>
      <p:bldP spid="17" grpId="0" animBg="1"/>
      <p:bldP spid="18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336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4963" y="77789"/>
            <a:ext cx="89154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defRPr/>
            </a:pPr>
            <a:r>
              <a:rPr lang="it-IT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Compito del 6 giugno 2005      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it-IT" sz="1600" dirty="0">
                <a:solidFill>
                  <a:srgbClr val="006600"/>
                </a:solidFill>
                <a:latin typeface="Comic Sans MS" pitchFamily="66" charset="0"/>
              </a:rPr>
              <a:t>Una miscela X, costituita da nitrato d’ammonio, ammoniaca e materiale inerte pesa esattamente 8,0 grammi. La soluzione ottenuta sciogliendo in acqua la miscela X ha un </a:t>
            </a:r>
            <a:r>
              <a:rPr lang="it-IT" sz="1600" dirty="0" err="1">
                <a:solidFill>
                  <a:srgbClr val="006600"/>
                </a:solidFill>
                <a:latin typeface="Comic Sans MS" pitchFamily="66" charset="0"/>
              </a:rPr>
              <a:t>pH</a:t>
            </a:r>
            <a:r>
              <a:rPr lang="it-IT" sz="1600" dirty="0">
                <a:solidFill>
                  <a:srgbClr val="006600"/>
                </a:solidFill>
                <a:latin typeface="Comic Sans MS" pitchFamily="66" charset="0"/>
              </a:rPr>
              <a:t> = 9,88. Titolando la soluzione con dell’acido nitrico, il </a:t>
            </a:r>
            <a:r>
              <a:rPr lang="it-IT" sz="1600" dirty="0" err="1">
                <a:solidFill>
                  <a:srgbClr val="006600"/>
                </a:solidFill>
                <a:latin typeface="Comic Sans MS" pitchFamily="66" charset="0"/>
              </a:rPr>
              <a:t>pH</a:t>
            </a:r>
            <a:r>
              <a:rPr lang="it-IT" sz="1600" dirty="0">
                <a:solidFill>
                  <a:srgbClr val="006600"/>
                </a:solidFill>
                <a:latin typeface="Comic Sans MS" pitchFamily="66" charset="0"/>
              </a:rPr>
              <a:t> al punto di equivalenza è 5,27 ed il volume finale è esattamente 5,00 l. Determinare la composizione percentuale in peso della miscela X, sapendo che la costante di ionizzazione dell’ammoniaca è 1,70 × 10</a:t>
            </a:r>
            <a:r>
              <a:rPr lang="it-IT" sz="1600" baseline="30000" dirty="0">
                <a:solidFill>
                  <a:srgbClr val="006600"/>
                </a:solidFill>
                <a:latin typeface="Comic Sans MS" pitchFamily="66" charset="0"/>
              </a:rPr>
              <a:t>-5</a:t>
            </a:r>
            <a:r>
              <a:rPr lang="it-IT" sz="1600" dirty="0">
                <a:solidFill>
                  <a:srgbClr val="006600"/>
                </a:solidFill>
                <a:latin typeface="Comic Sans MS" pitchFamily="66" charset="0"/>
              </a:rPr>
              <a:t>.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it-IT" sz="1600" dirty="0">
                <a:solidFill>
                  <a:srgbClr val="006600"/>
                </a:solidFill>
                <a:latin typeface="Comic Sans MS" pitchFamily="66" charset="0"/>
              </a:rPr>
              <a:t>(</a:t>
            </a:r>
            <a:r>
              <a:rPr lang="it-IT" sz="1600" i="1" dirty="0">
                <a:solidFill>
                  <a:srgbClr val="006600"/>
                </a:solidFill>
                <a:latin typeface="Comic Sans MS" pitchFamily="66" charset="0"/>
              </a:rPr>
              <a:t>Pesi atomici (</a:t>
            </a:r>
            <a:r>
              <a:rPr lang="it-IT" sz="1600" i="1" dirty="0" err="1">
                <a:solidFill>
                  <a:srgbClr val="006600"/>
                </a:solidFill>
                <a:latin typeface="Comic Sans MS" pitchFamily="66" charset="0"/>
              </a:rPr>
              <a:t>u.m.a</a:t>
            </a:r>
            <a:r>
              <a:rPr lang="it-IT" sz="1600" i="1" dirty="0">
                <a:solidFill>
                  <a:srgbClr val="006600"/>
                </a:solidFill>
                <a:latin typeface="Comic Sans MS" pitchFamily="66" charset="0"/>
              </a:rPr>
              <a:t>.):</a:t>
            </a:r>
            <a:r>
              <a:rPr lang="it-IT" sz="1600" dirty="0">
                <a:solidFill>
                  <a:srgbClr val="006600"/>
                </a:solidFill>
                <a:latin typeface="Comic Sans MS" pitchFamily="66" charset="0"/>
              </a:rPr>
              <a:t> N = 14,0; O = 16,0; H = 1,0)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it-IT" sz="1600" dirty="0">
                <a:solidFill>
                  <a:srgbClr val="FF0000"/>
                </a:solidFill>
                <a:latin typeface="Comic Sans MS" pitchFamily="66" charset="0"/>
              </a:rPr>
              <a:t>°°°°°°°°°°°°°°°°°°°°°°°°°°°°°°°°°°°°°°°°°°°°°°°°°°°°°°°°°°°°°°°°°°°°°°°°°°°°°°°°°°°°°°°°°°°°°°°°°°°°°°°°°</a:t>
            </a:r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663" y="2854325"/>
            <a:ext cx="8763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Sciogliendo in acqua la miscela X si formerà inizialmente una soluzione tampone NH</a:t>
            </a:r>
            <a:r>
              <a:rPr lang="it-IT" altLang="it-IT" sz="1600" baseline="-25000">
                <a:solidFill>
                  <a:srgbClr val="0066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/NH</a:t>
            </a:r>
            <a:r>
              <a:rPr lang="it-IT" altLang="it-IT" sz="1600" baseline="-25000">
                <a:solidFill>
                  <a:srgbClr val="00660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NO</a:t>
            </a:r>
            <a:r>
              <a:rPr lang="it-IT" altLang="it-IT" sz="1600" baseline="-25000">
                <a:solidFill>
                  <a:srgbClr val="0066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.</a:t>
            </a:r>
            <a:endParaRPr lang="en-US" altLang="it-IT" sz="1600">
              <a:latin typeface="Comic Sans MS" panose="030F0702030302020204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50638" y="3357563"/>
            <a:ext cx="533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pOH = 14 - pH = 14 – 9,88 = 4,12</a:t>
            </a:r>
            <a:endParaRPr lang="en-US" altLang="it-IT" sz="1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309363" y="3868738"/>
            <a:ext cx="4046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003366"/>
                </a:solidFill>
                <a:latin typeface="Comic Sans MS" panose="030F0702030302020204" pitchFamily="66" charset="0"/>
              </a:rPr>
              <a:t>per cui</a:t>
            </a:r>
            <a:r>
              <a:rPr lang="it-IT" altLang="it-IT" sz="1600">
                <a:latin typeface="Comic Sans MS" panose="030F0702030302020204" pitchFamily="66" charset="0"/>
              </a:rPr>
              <a:t>           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[OH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] = 10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-4,12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 = 7,59 x 10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-5</a:t>
            </a: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61477" y="4349750"/>
            <a:ext cx="7121525" cy="336550"/>
            <a:chOff x="113" y="2746"/>
            <a:chExt cx="4486" cy="212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13" y="2746"/>
              <a:ext cx="11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it-IT" altLang="it-IT" sz="1600">
                  <a:solidFill>
                    <a:srgbClr val="003366"/>
                  </a:solidFill>
                  <a:latin typeface="Comic Sans MS" panose="030F0702030302020204" pitchFamily="66" charset="0"/>
                </a:rPr>
                <a:t>Ponendo:</a:t>
              </a:r>
              <a:endParaRPr lang="en-US" altLang="it-IT" sz="1600">
                <a:solidFill>
                  <a:srgbClr val="0033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793" y="2746"/>
              <a:ext cx="38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x = moli di NH</a:t>
              </a:r>
              <a:r>
                <a:rPr lang="it-IT" altLang="it-IT" sz="16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e y moli di NH</a:t>
              </a:r>
              <a:r>
                <a:rPr lang="it-IT" altLang="it-IT" sz="16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4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NO</a:t>
              </a:r>
              <a:r>
                <a:rPr lang="it-IT" altLang="it-IT" sz="16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presenti nei 8 grammi di X</a:t>
              </a:r>
              <a:endParaRPr lang="en-US" altLang="it-IT" sz="16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405952" y="4689475"/>
            <a:ext cx="7680325" cy="731838"/>
            <a:chOff x="249" y="2924"/>
            <a:chExt cx="4838" cy="461"/>
          </a:xfrm>
        </p:grpSpPr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49" y="3113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t-IT" sz="1600">
                  <a:solidFill>
                    <a:srgbClr val="003366"/>
                  </a:solidFill>
                  <a:latin typeface="Comic Sans MS" panose="030F0702030302020204" pitchFamily="66" charset="0"/>
                </a:rPr>
                <a:t>Si ha:</a:t>
              </a:r>
            </a:p>
          </p:txBody>
        </p: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1151" y="2924"/>
              <a:ext cx="3936" cy="461"/>
              <a:chOff x="977" y="3128"/>
              <a:chExt cx="3936" cy="461"/>
            </a:xfrm>
          </p:grpSpPr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977" y="3298"/>
                <a:ext cx="39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/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[OH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] = Kb ×                      = Kb × </a:t>
                </a:r>
                <a:endPara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646" y="3128"/>
                <a:ext cx="1104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[NH</a:t>
                </a:r>
                <a:r>
                  <a:rPr lang="it-IT" altLang="it-IT" sz="1600" baseline="-25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]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[NH</a:t>
                </a:r>
                <a:r>
                  <a:rPr lang="it-IT" altLang="it-IT" sz="1600" baseline="-25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4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NO</a:t>
                </a:r>
                <a:r>
                  <a:rPr lang="it-IT" altLang="it-IT" sz="1600" baseline="-25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]</a:t>
                </a:r>
                <a:endPara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837" y="3385"/>
                <a:ext cx="725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2971" y="3131"/>
                <a:ext cx="384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x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y</a:t>
                </a:r>
                <a:endPara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3016" y="338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7" name="Group 34"/>
          <p:cNvGrpSpPr>
            <a:grpSpLocks/>
          </p:cNvGrpSpPr>
          <p:nvPr/>
        </p:nvGrpSpPr>
        <p:grpSpPr bwMode="auto">
          <a:xfrm>
            <a:off x="478977" y="5459413"/>
            <a:ext cx="4999037" cy="742950"/>
            <a:chOff x="295" y="3553"/>
            <a:chExt cx="3149" cy="468"/>
          </a:xfrm>
        </p:grpSpPr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95" y="3702"/>
              <a:ext cx="5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t-IT" sz="1600">
                  <a:solidFill>
                    <a:srgbClr val="003366"/>
                  </a:solidFill>
                  <a:latin typeface="Comic Sans MS" panose="030F0702030302020204" pitchFamily="66" charset="0"/>
                </a:rPr>
                <a:t>da cui:</a:t>
              </a:r>
            </a:p>
          </p:txBody>
        </p:sp>
        <p:grpSp>
          <p:nvGrpSpPr>
            <p:cNvPr id="19" name="Group 33"/>
            <p:cNvGrpSpPr>
              <a:grpSpLocks/>
            </p:cNvGrpSpPr>
            <p:nvPr/>
          </p:nvGrpSpPr>
          <p:grpSpPr bwMode="auto">
            <a:xfrm>
              <a:off x="996" y="3553"/>
              <a:ext cx="2448" cy="468"/>
              <a:chOff x="657" y="3566"/>
              <a:chExt cx="2448" cy="468"/>
            </a:xfrm>
          </p:grpSpPr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auto">
              <a:xfrm>
                <a:off x="657" y="3566"/>
                <a:ext cx="384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x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y</a:t>
                </a:r>
                <a:endPara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705" y="3832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1099" y="3572"/>
                <a:ext cx="616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[OH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]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Kb</a:t>
                </a:r>
                <a:endPara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1203" y="3832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1869" y="3576"/>
                <a:ext cx="764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7,59 x 10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-5</a:t>
                </a:r>
                <a:endPara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1,70 × 10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-5</a:t>
                </a:r>
                <a:endPara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1829" y="3834"/>
                <a:ext cx="793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>
                <a:off x="1005" y="3726"/>
                <a:ext cx="210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=               =                       =  4,46</a:t>
                </a:r>
              </a:p>
            </p:txBody>
          </p:sp>
        </p:grpSp>
      </p:grpSp>
      <p:grpSp>
        <p:nvGrpSpPr>
          <p:cNvPr id="27" name="Group 35"/>
          <p:cNvGrpSpPr>
            <a:grpSpLocks/>
          </p:cNvGrpSpPr>
          <p:nvPr/>
        </p:nvGrpSpPr>
        <p:grpSpPr bwMode="auto">
          <a:xfrm>
            <a:off x="2206177" y="6308726"/>
            <a:ext cx="4148137" cy="360363"/>
            <a:chOff x="1904" y="4020"/>
            <a:chExt cx="2613" cy="227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653" y="4020"/>
              <a:ext cx="907" cy="22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1904" y="4022"/>
              <a:ext cx="26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t-IT" sz="1600">
                  <a:solidFill>
                    <a:srgbClr val="003366"/>
                  </a:solidFill>
                  <a:latin typeface="Comic Sans MS" panose="030F0702030302020204" pitchFamily="66" charset="0"/>
                </a:rPr>
                <a:t>ossia:              </a:t>
              </a:r>
              <a:r>
                <a:rPr lang="en-US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x = 4,46 y                 </a:t>
              </a:r>
              <a:r>
                <a: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(eq. 1)</a:t>
              </a:r>
              <a:r>
                <a:rPr lang="en-US" altLang="it-IT" sz="1600">
                  <a:solidFill>
                    <a:srgbClr val="003366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871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utoUpdateAnimBg="0"/>
      <p:bldP spid="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" y="188640"/>
            <a:ext cx="89916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it-IT" altLang="it-IT" i="1">
                <a:solidFill>
                  <a:srgbClr val="003366"/>
                </a:solidFill>
                <a:latin typeface="Comic Sans MS" panose="030F0702030302020204" pitchFamily="66" charset="0"/>
              </a:rPr>
              <a:t>Aggiungendo dell’acido nitrico fino al punto di equivalenza si ha la seguente reazione:</a:t>
            </a:r>
            <a:endParaRPr lang="en-US" altLang="it-IT" i="1">
              <a:solidFill>
                <a:srgbClr val="003366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09625" y="1331640"/>
            <a:ext cx="7507288" cy="1638300"/>
            <a:chOff x="192" y="720"/>
            <a:chExt cx="4729" cy="1032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92" y="720"/>
              <a:ext cx="4729" cy="1032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868" y="761"/>
              <a:ext cx="40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it-IT" altLang="it-IT">
                  <a:solidFill>
                    <a:srgbClr val="FFFFCC"/>
                  </a:solidFill>
                  <a:latin typeface="Comic Sans MS" panose="030F0702030302020204" pitchFamily="66" charset="0"/>
                </a:rPr>
                <a:t>NH</a:t>
              </a:r>
              <a:r>
                <a:rPr lang="it-IT" altLang="it-IT" baseline="-25000">
                  <a:solidFill>
                    <a:srgbClr val="FFFFCC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FFFFCC"/>
                  </a:solidFill>
                  <a:latin typeface="Comic Sans MS" panose="030F0702030302020204" pitchFamily="66" charset="0"/>
                </a:rPr>
                <a:t>      +      HNO</a:t>
              </a:r>
              <a:r>
                <a:rPr lang="it-IT" altLang="it-IT" baseline="-25000">
                  <a:solidFill>
                    <a:srgbClr val="FFFFCC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FFFFCC"/>
                  </a:solidFill>
                  <a:latin typeface="Comic Sans MS" panose="030F0702030302020204" pitchFamily="66" charset="0"/>
                </a:rPr>
                <a:t>                          NH</a:t>
              </a:r>
              <a:r>
                <a:rPr lang="it-IT" altLang="it-IT" baseline="-25000">
                  <a:solidFill>
                    <a:srgbClr val="FFFFCC"/>
                  </a:solidFill>
                  <a:latin typeface="Comic Sans MS" panose="030F0702030302020204" pitchFamily="66" charset="0"/>
                </a:rPr>
                <a:t>4</a:t>
              </a:r>
              <a:r>
                <a:rPr lang="it-IT" altLang="it-IT">
                  <a:solidFill>
                    <a:srgbClr val="FFFFCC"/>
                  </a:solidFill>
                  <a:latin typeface="Comic Sans MS" panose="030F0702030302020204" pitchFamily="66" charset="0"/>
                </a:rPr>
                <a:t>NO</a:t>
              </a:r>
              <a:r>
                <a:rPr lang="it-IT" altLang="it-IT" baseline="-25000">
                  <a:solidFill>
                    <a:srgbClr val="FFFFCC"/>
                  </a:solidFill>
                  <a:latin typeface="Comic Sans MS" panose="030F0702030302020204" pitchFamily="66" charset="0"/>
                </a:rPr>
                <a:t>3</a:t>
              </a:r>
              <a:endParaRPr lang="en-US" altLang="it-IT">
                <a:solidFill>
                  <a:srgbClr val="FFFF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517" y="905"/>
              <a:ext cx="499" cy="0"/>
            </a:xfrm>
            <a:prstGeom prst="line">
              <a:avLst/>
            </a:prstGeom>
            <a:noFill/>
            <a:ln w="19050">
              <a:solidFill>
                <a:srgbClr val="FF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11226" y="1993628"/>
            <a:ext cx="5351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FF6600"/>
                </a:solidFill>
                <a:latin typeface="Comic Sans MS" panose="030F0702030302020204" pitchFamily="66" charset="0"/>
              </a:rPr>
              <a:t>Inizio</a:t>
            </a:r>
            <a:r>
              <a:rPr lang="it-IT" altLang="it-IT">
                <a:latin typeface="Comic Sans MS" panose="030F0702030302020204" pitchFamily="66" charset="0"/>
              </a:rPr>
              <a:t>      </a:t>
            </a:r>
            <a:r>
              <a:rPr lang="it-IT" altLang="it-IT">
                <a:solidFill>
                  <a:srgbClr val="FFFFCC"/>
                </a:solidFill>
                <a:latin typeface="Comic Sans MS" panose="030F0702030302020204" pitchFamily="66" charset="0"/>
              </a:rPr>
              <a:t>x                   x                                    y</a:t>
            </a:r>
            <a:endParaRPr lang="en-US" altLang="it-IT">
              <a:solidFill>
                <a:srgbClr val="FFFF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62026" y="2527028"/>
            <a:ext cx="5484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FF6600"/>
                </a:solidFill>
                <a:latin typeface="Comic Sans MS" panose="030F0702030302020204" pitchFamily="66" charset="0"/>
              </a:rPr>
              <a:t>Fine</a:t>
            </a:r>
            <a:r>
              <a:rPr lang="it-IT" altLang="it-IT">
                <a:latin typeface="Comic Sans MS" panose="030F0702030302020204" pitchFamily="66" charset="0"/>
              </a:rPr>
              <a:t>         </a:t>
            </a:r>
            <a:r>
              <a:rPr lang="it-IT" altLang="it-IT">
                <a:solidFill>
                  <a:srgbClr val="FFFFCC"/>
                </a:solidFill>
                <a:latin typeface="Comic Sans MS" panose="030F0702030302020204" pitchFamily="66" charset="0"/>
              </a:rPr>
              <a:t>-                    -                                y + x</a:t>
            </a:r>
            <a:endParaRPr lang="en-US" altLang="it-IT">
              <a:solidFill>
                <a:srgbClr val="FFFFCC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338904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>
                <a:solidFill>
                  <a:srgbClr val="003366"/>
                </a:solidFill>
                <a:latin typeface="Comic Sans MS" panose="030F0702030302020204" pitchFamily="66" charset="0"/>
              </a:rPr>
              <a:t>Si ha una soluzione di NH</a:t>
            </a:r>
            <a:r>
              <a:rPr lang="it-IT" altLang="it-IT" baseline="-25000">
                <a:solidFill>
                  <a:srgbClr val="003366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>
                <a:solidFill>
                  <a:srgbClr val="003366"/>
                </a:solidFill>
                <a:latin typeface="Comic Sans MS" panose="030F0702030302020204" pitchFamily="66" charset="0"/>
              </a:rPr>
              <a:t>NO</a:t>
            </a:r>
            <a:r>
              <a:rPr lang="it-IT" altLang="it-IT" baseline="-25000">
                <a:solidFill>
                  <a:srgbClr val="003366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003366"/>
                </a:solidFill>
                <a:latin typeface="Comic Sans MS" panose="030F0702030302020204" pitchFamily="66" charset="0"/>
              </a:rPr>
              <a:t> la cui concentrazione è data</a:t>
            </a:r>
            <a:endParaRPr lang="en-US" altLang="it-IT">
              <a:latin typeface="Comic Sans MS" panose="030F0702030302020204" pitchFamily="66" charset="0"/>
            </a:endParaRPr>
          </a:p>
        </p:txBody>
      </p: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1981200" y="3943078"/>
            <a:ext cx="3822700" cy="819150"/>
            <a:chOff x="930" y="2365"/>
            <a:chExt cx="2408" cy="516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854" y="2365"/>
              <a:ext cx="537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(x + y)</a:t>
              </a:r>
            </a:p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V</a:t>
              </a:r>
              <a:endParaRPr lang="en-US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81" y="2657"/>
              <a:ext cx="530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705" y="2373"/>
              <a:ext cx="539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(x + y)</a:t>
              </a:r>
            </a:p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5</a:t>
              </a:r>
              <a:endParaRPr lang="en-US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733" y="2666"/>
              <a:ext cx="529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30" y="2529"/>
              <a:ext cx="2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[</a:t>
              </a: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NH</a:t>
              </a:r>
              <a:r>
                <a:rPr lang="it-IT" altLang="it-IT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4</a:t>
              </a: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NO</a:t>
              </a:r>
              <a:r>
                <a:rPr lang="it-IT" altLang="it-IT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] =                  =      </a:t>
              </a:r>
              <a:endParaRPr lang="en-US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3425" y="4908278"/>
            <a:ext cx="281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FF6600"/>
                </a:solidFill>
                <a:latin typeface="Comic Sans MS" panose="030F0702030302020204" pitchFamily="66" charset="0"/>
              </a:rPr>
              <a:t>NH</a:t>
            </a:r>
            <a:r>
              <a:rPr lang="it-IT" altLang="it-IT" baseline="-25000">
                <a:solidFill>
                  <a:srgbClr val="FF660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>
                <a:solidFill>
                  <a:srgbClr val="FF6600"/>
                </a:solidFill>
                <a:latin typeface="Comic Sans MS" panose="030F0702030302020204" pitchFamily="66" charset="0"/>
              </a:rPr>
              <a:t>NO</a:t>
            </a:r>
            <a:r>
              <a:rPr lang="it-IT" altLang="it-IT" baseline="-25000">
                <a:solidFill>
                  <a:srgbClr val="FF6600"/>
                </a:solidFill>
                <a:latin typeface="Comic Sans MS" panose="030F0702030302020204" pitchFamily="66" charset="0"/>
              </a:rPr>
              <a:t>3</a:t>
            </a:r>
            <a:r>
              <a:rPr lang="en-US" altLang="it-IT">
                <a:solidFill>
                  <a:srgbClr val="FF6600"/>
                </a:solidFill>
                <a:latin typeface="Comic Sans MS" panose="030F0702030302020204" pitchFamily="66" charset="0"/>
              </a:rPr>
              <a:t> fa idrolisi acida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314826" y="5522641"/>
            <a:ext cx="1285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003366"/>
                </a:solidFill>
                <a:latin typeface="Comic Sans MS" panose="030F0702030302020204" pitchFamily="66" charset="0"/>
              </a:rPr>
              <a:t>pH =  5,27</a:t>
            </a:r>
            <a:endParaRPr lang="en-US" altLang="it-IT" baseline="30000">
              <a:solidFill>
                <a:srgbClr val="003366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266826" y="6279878"/>
            <a:ext cx="4964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003366"/>
                </a:solidFill>
                <a:latin typeface="Comic Sans MS" panose="030F0702030302020204" pitchFamily="66" charset="0"/>
              </a:rPr>
              <a:t>per cui</a:t>
            </a:r>
            <a:r>
              <a:rPr lang="it-IT" altLang="it-IT">
                <a:latin typeface="Comic Sans MS" panose="030F0702030302020204" pitchFamily="66" charset="0"/>
              </a:rPr>
              <a:t>              </a:t>
            </a:r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[H</a:t>
            </a:r>
            <a:r>
              <a:rPr lang="it-IT" altLang="it-IT" baseline="30000">
                <a:solidFill>
                  <a:srgbClr val="0066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] = 10</a:t>
            </a:r>
            <a:r>
              <a:rPr lang="it-IT" altLang="it-IT" baseline="30000">
                <a:solidFill>
                  <a:srgbClr val="006600"/>
                </a:solidFill>
                <a:latin typeface="Comic Sans MS" panose="030F0702030302020204" pitchFamily="66" charset="0"/>
              </a:rPr>
              <a:t>-5,27</a:t>
            </a:r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 = 5,37 × 10</a:t>
            </a:r>
            <a:r>
              <a:rPr lang="it-IT" altLang="it-IT" baseline="30000">
                <a:solidFill>
                  <a:srgbClr val="006600"/>
                </a:solidFill>
                <a:latin typeface="Comic Sans MS" panose="030F0702030302020204" pitchFamily="66" charset="0"/>
              </a:rPr>
              <a:t>-6         </a:t>
            </a:r>
            <a:endParaRPr lang="en-US" altLang="it-IT" baseline="3000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8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873125" y="511175"/>
            <a:ext cx="7343775" cy="819150"/>
            <a:chOff x="431" y="322"/>
            <a:chExt cx="4626" cy="516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431" y="482"/>
              <a:ext cx="46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[H</a:t>
              </a:r>
              <a:r>
                <a:rPr lang="it-IT" altLang="it-IT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] =   [NH</a:t>
              </a:r>
              <a:r>
                <a:rPr lang="it-IT" altLang="it-IT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4</a:t>
              </a: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NO</a:t>
              </a:r>
              <a:r>
                <a:rPr lang="it-IT" altLang="it-IT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]  ×</a:t>
              </a:r>
              <a:endParaRPr lang="en-US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907" y="330"/>
              <a:ext cx="303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Kw</a:t>
              </a:r>
            </a:p>
            <a:p>
              <a:pPr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Kb</a:t>
              </a:r>
              <a:endParaRPr lang="en-US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898" y="322"/>
              <a:ext cx="1323" cy="426"/>
              <a:chOff x="528" y="2064"/>
              <a:chExt cx="1680" cy="768"/>
            </a:xfrm>
          </p:grpSpPr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96" cy="432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 flipV="1">
                <a:off x="624" y="2064"/>
                <a:ext cx="0" cy="768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624" y="2064"/>
                <a:ext cx="1584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1907" y="591"/>
              <a:ext cx="265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417511" y="2362200"/>
            <a:ext cx="7727950" cy="1462088"/>
            <a:chOff x="144" y="1488"/>
            <a:chExt cx="4868" cy="921"/>
          </a:xfrm>
        </p:grpSpPr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144" y="1488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it-IT" altLang="it-IT">
                  <a:solidFill>
                    <a:srgbClr val="003366"/>
                  </a:solidFill>
                  <a:latin typeface="Comic Sans MS" panose="030F0702030302020204" pitchFamily="66" charset="0"/>
                </a:rPr>
                <a:t>si ricava:</a:t>
              </a:r>
              <a:endParaRPr lang="en-US" altLang="it-IT">
                <a:solidFill>
                  <a:srgbClr val="003366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671" y="1883"/>
              <a:ext cx="4341" cy="526"/>
              <a:chOff x="192" y="1883"/>
              <a:chExt cx="4341" cy="526"/>
            </a:xfrm>
          </p:grpSpPr>
          <p:sp>
            <p:nvSpPr>
              <p:cNvPr id="13" name="Text Box 20"/>
              <p:cNvSpPr txBox="1">
                <a:spLocks noChangeArrowheads="1"/>
              </p:cNvSpPr>
              <p:nvPr/>
            </p:nvSpPr>
            <p:spPr bwMode="auto">
              <a:xfrm>
                <a:off x="261" y="1883"/>
                <a:ext cx="537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(x + y)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5</a:t>
                </a:r>
                <a:endParaRPr lang="en-US" altLang="it-IT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>
                <a:off x="1047" y="1901"/>
                <a:ext cx="754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[H</a:t>
                </a:r>
                <a:r>
                  <a:rPr lang="it-IT" altLang="it-IT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]</a:t>
                </a:r>
                <a:r>
                  <a:rPr lang="it-IT" altLang="it-IT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2 </a:t>
                </a: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× Kb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Kw</a:t>
                </a:r>
                <a:endParaRPr lang="en-US" altLang="it-IT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5" name="Text Box 22"/>
              <p:cNvSpPr txBox="1">
                <a:spLocks noChangeArrowheads="1"/>
              </p:cNvSpPr>
              <p:nvPr/>
            </p:nvSpPr>
            <p:spPr bwMode="auto">
              <a:xfrm>
                <a:off x="1829" y="1896"/>
                <a:ext cx="2496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(5,37 × 10</a:t>
                </a:r>
                <a:r>
                  <a:rPr lang="it-IT" altLang="it-IT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-6</a:t>
                </a: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)</a:t>
                </a:r>
                <a:r>
                  <a:rPr lang="it-IT" altLang="it-IT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2 </a:t>
                </a: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× 1,70 × 10</a:t>
                </a:r>
                <a:r>
                  <a:rPr lang="it-IT" altLang="it-IT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-5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it-IT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1,0 x 10</a:t>
                </a:r>
                <a:r>
                  <a:rPr lang="it-IT" altLang="it-IT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-14</a:t>
                </a:r>
                <a:endParaRPr lang="en-US" altLang="it-IT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6" name="Text Box 23"/>
              <p:cNvSpPr txBox="1">
                <a:spLocks noChangeArrowheads="1"/>
              </p:cNvSpPr>
              <p:nvPr/>
            </p:nvSpPr>
            <p:spPr bwMode="auto">
              <a:xfrm>
                <a:off x="839" y="2085"/>
                <a:ext cx="369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it-IT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=                      =                                              = 0,049</a:t>
                </a:r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192" y="2184"/>
                <a:ext cx="672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" name="Line 25"/>
              <p:cNvSpPr>
                <a:spLocks noChangeShapeType="1"/>
              </p:cNvSpPr>
              <p:nvPr/>
            </p:nvSpPr>
            <p:spPr bwMode="auto">
              <a:xfrm>
                <a:off x="990" y="2202"/>
                <a:ext cx="912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9" name="Line 26"/>
              <p:cNvSpPr>
                <a:spLocks noChangeShapeType="1"/>
              </p:cNvSpPr>
              <p:nvPr/>
            </p:nvSpPr>
            <p:spPr bwMode="auto">
              <a:xfrm>
                <a:off x="2069" y="2202"/>
                <a:ext cx="1814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20" name="Group 36"/>
          <p:cNvGrpSpPr>
            <a:grpSpLocks/>
          </p:cNvGrpSpPr>
          <p:nvPr/>
        </p:nvGrpSpPr>
        <p:grpSpPr bwMode="auto">
          <a:xfrm>
            <a:off x="1549399" y="4613275"/>
            <a:ext cx="5080000" cy="1263650"/>
            <a:chOff x="857" y="2906"/>
            <a:chExt cx="3200" cy="796"/>
          </a:xfrm>
        </p:grpSpPr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1680" y="3168"/>
              <a:ext cx="1200" cy="53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857" y="2906"/>
              <a:ext cx="4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t-IT">
                  <a:solidFill>
                    <a:srgbClr val="003366"/>
                  </a:solidFill>
                  <a:latin typeface="Comic Sans MS" panose="030F0702030302020204" pitchFamily="66" charset="0"/>
                </a:rPr>
                <a:t>ossia:</a:t>
              </a: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1754" y="3340"/>
              <a:ext cx="23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t-IT">
                  <a:solidFill>
                    <a:srgbClr val="FFFFCC"/>
                  </a:solidFill>
                  <a:latin typeface="Comic Sans MS" panose="030F0702030302020204" pitchFamily="66" charset="0"/>
                </a:rPr>
                <a:t>x  + y = 0,245                   </a:t>
              </a:r>
              <a:r>
                <a:rPr lang="en-US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(eq 2)</a:t>
              </a:r>
            </a:p>
          </p:txBody>
        </p:sp>
      </p:grpSp>
      <p:grpSp>
        <p:nvGrpSpPr>
          <p:cNvPr id="24" name="Group 33"/>
          <p:cNvGrpSpPr>
            <a:grpSpLocks/>
          </p:cNvGrpSpPr>
          <p:nvPr/>
        </p:nvGrpSpPr>
        <p:grpSpPr bwMode="auto">
          <a:xfrm>
            <a:off x="3752850" y="517526"/>
            <a:ext cx="4384675" cy="823913"/>
            <a:chOff x="2245" y="282"/>
            <a:chExt cx="2762" cy="519"/>
          </a:xfrm>
        </p:grpSpPr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2501" y="293"/>
              <a:ext cx="537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(x + y)</a:t>
              </a:r>
            </a:p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5</a:t>
              </a:r>
              <a:endParaRPr lang="en-US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2579" y="553"/>
              <a:ext cx="416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3176" y="282"/>
              <a:ext cx="833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1,0 x 10</a:t>
              </a:r>
              <a:r>
                <a:rPr lang="it-IT" altLang="it-IT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-14</a:t>
              </a:r>
              <a:endParaRPr lang="it-IT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1,70 × 10</a:t>
              </a:r>
              <a:r>
                <a:rPr lang="it-IT" altLang="it-IT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-5</a:t>
              </a:r>
              <a:endParaRPr lang="en-US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3183" y="548"/>
              <a:ext cx="831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29" name="Group 14"/>
            <p:cNvGrpSpPr>
              <a:grpSpLocks/>
            </p:cNvGrpSpPr>
            <p:nvPr/>
          </p:nvGrpSpPr>
          <p:grpSpPr bwMode="auto">
            <a:xfrm>
              <a:off x="2420" y="300"/>
              <a:ext cx="1588" cy="426"/>
              <a:chOff x="528" y="2064"/>
              <a:chExt cx="1680" cy="768"/>
            </a:xfrm>
          </p:grpSpPr>
          <p:sp>
            <p:nvSpPr>
              <p:cNvPr id="31" name="Line 15"/>
              <p:cNvSpPr>
                <a:spLocks noChangeShapeType="1"/>
              </p:cNvSpPr>
              <p:nvPr/>
            </p:nvSpPr>
            <p:spPr bwMode="auto">
              <a:xfrm>
                <a:off x="528" y="2400"/>
                <a:ext cx="96" cy="432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 flipV="1">
                <a:off x="624" y="2064"/>
                <a:ext cx="0" cy="768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Line 17"/>
              <p:cNvSpPr>
                <a:spLocks noChangeShapeType="1"/>
              </p:cNvSpPr>
              <p:nvPr/>
            </p:nvSpPr>
            <p:spPr bwMode="auto">
              <a:xfrm>
                <a:off x="624" y="2064"/>
                <a:ext cx="1584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2245" y="439"/>
              <a:ext cx="27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=                ×                       = 5,37 × 10</a:t>
              </a:r>
              <a:r>
                <a:rPr lang="it-IT" altLang="it-IT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-6</a:t>
              </a:r>
              <a:endParaRPr lang="en-US" altLang="it-IT" baseline="30000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80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62400" y="376238"/>
            <a:ext cx="3111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x = 4,46 y                 </a:t>
            </a:r>
            <a:r>
              <a:rPr lang="en-US" altLang="it-IT">
                <a:solidFill>
                  <a:srgbClr val="006600"/>
                </a:solidFill>
                <a:latin typeface="Comic Sans MS" panose="030F0702030302020204" pitchFamily="66" charset="0"/>
              </a:rPr>
              <a:t>(eq. 1)</a:t>
            </a:r>
            <a:r>
              <a:rPr lang="en-US" altLang="it-IT">
                <a:solidFill>
                  <a:srgbClr val="003366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62400" y="1138238"/>
            <a:ext cx="3067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x  + y = 0,245</a:t>
            </a:r>
            <a:r>
              <a:rPr lang="en-US" altLang="it-IT">
                <a:solidFill>
                  <a:srgbClr val="FFFFCC"/>
                </a:solidFill>
                <a:latin typeface="Comic Sans MS" panose="030F0702030302020204" pitchFamily="66" charset="0"/>
              </a:rPr>
              <a:t>            </a:t>
            </a:r>
            <a:r>
              <a:rPr lang="en-US" altLang="it-IT">
                <a:solidFill>
                  <a:srgbClr val="006600"/>
                </a:solidFill>
                <a:latin typeface="Comic Sans MS" panose="030F0702030302020204" pitchFamily="66" charset="0"/>
              </a:rPr>
              <a:t>(eq 2)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3581400" y="228600"/>
            <a:ext cx="1524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1" y="2128838"/>
            <a:ext cx="58277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003366"/>
                </a:solidFill>
                <a:latin typeface="Comic Sans MS" panose="030F0702030302020204" pitchFamily="66" charset="0"/>
              </a:rPr>
              <a:t>sostituendo la 1 nella 2 si ha:</a:t>
            </a:r>
            <a:r>
              <a:rPr lang="it-IT" altLang="it-IT">
                <a:latin typeface="Comic Sans MS" panose="030F0702030302020204" pitchFamily="66" charset="0"/>
              </a:rPr>
              <a:t>        </a:t>
            </a:r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4,46 y  +  y = 0,245</a:t>
            </a:r>
            <a:endParaRPr lang="en-US" altLang="it-IT">
              <a:latin typeface="Comic Sans MS" panose="030F0702030302020204" pitchFamily="66" charset="0"/>
            </a:endParaRP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863975" y="2670175"/>
            <a:ext cx="4154488" cy="723900"/>
            <a:chOff x="1474" y="1682"/>
            <a:chExt cx="2617" cy="456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474" y="1801"/>
              <a:ext cx="26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y =                = 0,0449</a:t>
              </a:r>
              <a:endParaRPr lang="en-US" altLang="it-IT">
                <a:latin typeface="Comic Sans MS" panose="030F0702030302020204" pitchFamily="66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821" y="1682"/>
              <a:ext cx="643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0,245</a:t>
              </a:r>
            </a:p>
            <a:p>
              <a:pPr algn="ctr">
                <a:lnSpc>
                  <a:spcPct val="130000"/>
                </a:lnSpc>
              </a:pPr>
              <a:r>
                <a:rPr lang="it-IT" altLang="it-IT">
                  <a:solidFill>
                    <a:srgbClr val="006600"/>
                  </a:solidFill>
                  <a:latin typeface="Comic Sans MS" panose="030F0702030302020204" pitchFamily="66" charset="0"/>
                </a:rPr>
                <a:t>5,46</a:t>
              </a:r>
              <a:endParaRPr lang="en-US" altLang="it-IT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758" y="1916"/>
              <a:ext cx="619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524000" y="3881438"/>
            <a:ext cx="630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003366"/>
                </a:solidFill>
                <a:latin typeface="Comic Sans MS" panose="030F0702030302020204" pitchFamily="66" charset="0"/>
              </a:rPr>
              <a:t>che corrispondono a:</a:t>
            </a:r>
            <a:r>
              <a:rPr lang="it-IT" altLang="it-IT">
                <a:latin typeface="Comic Sans MS" panose="030F0702030302020204" pitchFamily="66" charset="0"/>
              </a:rPr>
              <a:t>       </a:t>
            </a:r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0,0449 × 80 = 3,59 g di NH</a:t>
            </a:r>
            <a:r>
              <a:rPr lang="it-IT" altLang="it-IT" baseline="-25000">
                <a:solidFill>
                  <a:srgbClr val="006600"/>
                </a:solidFill>
                <a:latin typeface="Comic Sans MS" panose="030F0702030302020204" pitchFamily="66" charset="0"/>
              </a:rPr>
              <a:t>4</a:t>
            </a:r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NO</a:t>
            </a:r>
            <a:r>
              <a:rPr lang="it-IT" altLang="it-IT" baseline="-25000">
                <a:solidFill>
                  <a:srgbClr val="006600"/>
                </a:solidFill>
                <a:latin typeface="Comic Sans MS" panose="030F0702030302020204" pitchFamily="66" charset="0"/>
              </a:rPr>
              <a:t>3</a:t>
            </a:r>
            <a:endParaRPr lang="en-US" altLang="it-IT" baseline="-25000">
              <a:latin typeface="Comic Sans MS" panose="030F0702030302020204" pitchFamily="66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48001" y="4643438"/>
            <a:ext cx="293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x = 0,0449 × 4,47 = 0,200</a:t>
            </a:r>
            <a:endParaRPr lang="it-IT" altLang="it-IT" baseline="-2500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752601" y="5405438"/>
            <a:ext cx="566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003366"/>
                </a:solidFill>
                <a:latin typeface="Comic Sans MS" panose="030F0702030302020204" pitchFamily="66" charset="0"/>
              </a:rPr>
              <a:t>che corrispondono a:</a:t>
            </a:r>
            <a:r>
              <a:rPr lang="it-IT" altLang="it-IT">
                <a:latin typeface="Comic Sans MS" panose="030F0702030302020204" pitchFamily="66" charset="0"/>
              </a:rPr>
              <a:t>         </a:t>
            </a:r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0,200 × 17 = 3,4 g di NH</a:t>
            </a:r>
            <a:r>
              <a:rPr lang="it-IT" altLang="it-IT" baseline="-25000">
                <a:solidFill>
                  <a:srgbClr val="0066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048000" y="6091238"/>
            <a:ext cx="4643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solidFill>
                  <a:srgbClr val="006600"/>
                </a:solidFill>
                <a:latin typeface="Comic Sans MS" panose="030F0702030302020204" pitchFamily="66" charset="0"/>
              </a:rPr>
              <a:t>g materiale inerte = 8 – 3,59 – 3,7 = 1,01 g</a:t>
            </a:r>
            <a:endParaRPr lang="en-US" altLang="it-IT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9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6382" y="31078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948657" y="981075"/>
            <a:ext cx="4905375" cy="336550"/>
            <a:chOff x="1292" y="754"/>
            <a:chExt cx="3090" cy="212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608" y="844"/>
              <a:ext cx="281" cy="55"/>
              <a:chOff x="5676" y="3735"/>
              <a:chExt cx="361" cy="97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5677" y="3735"/>
                <a:ext cx="360" cy="0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 flipH="1">
                <a:off x="5676" y="3832"/>
                <a:ext cx="360" cy="0"/>
              </a:xfrm>
              <a:prstGeom prst="line">
                <a:avLst/>
              </a:prstGeom>
              <a:noFill/>
              <a:ln w="12700">
                <a:solidFill>
                  <a:srgbClr val="00CC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292" y="754"/>
              <a:ext cx="30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CH</a:t>
              </a:r>
              <a:r>
                <a:rPr lang="it-IT" altLang="it-IT" sz="1600" baseline="-300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3</a:t>
              </a:r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NH</a:t>
              </a:r>
              <a:r>
                <a:rPr lang="it-IT" altLang="it-IT" sz="1600" baseline="-300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3</a:t>
              </a:r>
              <a:r>
                <a:rPr lang="it-IT" altLang="it-IT" sz="1600" baseline="300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+</a:t>
              </a:r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  +   H</a:t>
              </a:r>
              <a:r>
                <a:rPr lang="it-IT" altLang="it-IT" sz="1600" baseline="-300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2</a:t>
              </a:r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O                   H</a:t>
              </a:r>
              <a:r>
                <a:rPr lang="it-IT" altLang="it-IT" sz="1600" baseline="-300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3</a:t>
              </a:r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O</a:t>
              </a:r>
              <a:r>
                <a:rPr lang="it-IT" altLang="it-IT" sz="1600" baseline="300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+</a:t>
              </a:r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    +    CH</a:t>
              </a:r>
              <a:r>
                <a:rPr lang="it-IT" altLang="it-IT" sz="1600" baseline="-300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3</a:t>
              </a:r>
              <a:r>
                <a:rPr lang="it-IT" altLang="it-IT" sz="16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NH</a:t>
              </a:r>
              <a:r>
                <a:rPr lang="it-IT" altLang="it-IT" sz="1600" baseline="-30000">
                  <a:solidFill>
                    <a:srgbClr val="00CC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2</a:t>
              </a:r>
              <a:endParaRPr lang="it-IT" altLang="it-IT" sz="1600">
                <a:solidFill>
                  <a:srgbClr val="00CC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732757" y="458788"/>
            <a:ext cx="5184775" cy="336550"/>
            <a:chOff x="975" y="1752"/>
            <a:chExt cx="2941" cy="212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975" y="1752"/>
              <a:ext cx="29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CH</a:t>
              </a:r>
              <a:r>
                <a:rPr lang="en-US" altLang="it-IT" sz="1600" baseline="-25000">
                  <a:solidFill>
                    <a:srgbClr val="6600CC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NH</a:t>
              </a:r>
              <a:r>
                <a:rPr lang="en-US" altLang="it-IT" sz="1600" baseline="-25000">
                  <a:solidFill>
                    <a:srgbClr val="6600CC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+</a:t>
              </a:r>
              <a:r>
                <a:rPr lang="en-US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Cl</a:t>
              </a:r>
              <a:r>
                <a:rPr lang="en-US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                    CH</a:t>
              </a:r>
              <a:r>
                <a:rPr lang="en-US" altLang="it-IT" sz="1600" baseline="-25000">
                  <a:solidFill>
                    <a:srgbClr val="6600CC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NH</a:t>
              </a:r>
              <a:r>
                <a:rPr lang="en-US" altLang="it-IT" sz="1600" baseline="-25000">
                  <a:solidFill>
                    <a:srgbClr val="6600CC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+</a:t>
              </a:r>
              <a:r>
                <a:rPr lang="en-US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      +     Cl</a:t>
              </a:r>
              <a:r>
                <a:rPr lang="en-US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                                                                       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028" y="1863"/>
              <a:ext cx="317" cy="0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4332" y="115888"/>
            <a:ext cx="241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b) il pH della soluzione. 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7204870" y="981075"/>
            <a:ext cx="1444625" cy="33655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idrolisi acida 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060406" y="1935163"/>
            <a:ext cx="1098550" cy="33655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pH = 6,02</a:t>
            </a:r>
            <a:endParaRPr lang="it-IT" altLang="it-IT" sz="16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651669" y="1755776"/>
            <a:ext cx="2520950" cy="792163"/>
            <a:chOff x="249" y="1321"/>
            <a:chExt cx="1588" cy="499"/>
          </a:xfrm>
        </p:grpSpPr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945" y="1321"/>
              <a:ext cx="272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K</a:t>
              </a:r>
              <a:r>
                <a:rPr lang="it-IT" altLang="it-IT" sz="1600" baseline="-300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w</a:t>
              </a:r>
              <a:endParaRPr lang="it-IT" altLang="it-IT" sz="16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K</a:t>
              </a:r>
              <a:r>
                <a:rPr lang="it-IT" altLang="it-IT" sz="1600" baseline="-300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b</a:t>
              </a:r>
              <a:endParaRPr lang="it-IT" altLang="it-IT" sz="16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955" y="1583"/>
              <a:ext cx="250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49" y="1467"/>
              <a:ext cx="15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[H</a:t>
              </a:r>
              <a:r>
                <a:rPr lang="it-IT" altLang="it-IT" sz="1600" baseline="-25000">
                  <a:solidFill>
                    <a:srgbClr val="6600CC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O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] =            ×  cs     =</a:t>
              </a:r>
            </a:p>
          </p:txBody>
        </p: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818" y="1326"/>
              <a:ext cx="827" cy="459"/>
              <a:chOff x="783" y="1011"/>
              <a:chExt cx="963" cy="459"/>
            </a:xfrm>
          </p:grpSpPr>
          <p:cxnSp>
            <p:nvCxnSpPr>
              <p:cNvPr id="21" name="AutoShape 19"/>
              <p:cNvCxnSpPr>
                <a:cxnSpLocks noChangeShapeType="1"/>
              </p:cNvCxnSpPr>
              <p:nvPr/>
            </p:nvCxnSpPr>
            <p:spPr bwMode="auto">
              <a:xfrm>
                <a:off x="783" y="1379"/>
                <a:ext cx="55" cy="90"/>
              </a:xfrm>
              <a:prstGeom prst="straightConnector1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839" y="1016"/>
                <a:ext cx="0" cy="454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839" y="1011"/>
                <a:ext cx="907" cy="0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3178970" y="1763713"/>
            <a:ext cx="3565525" cy="728662"/>
            <a:chOff x="919" y="2749"/>
            <a:chExt cx="2246" cy="459"/>
          </a:xfrm>
        </p:grpSpPr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975" y="2750"/>
              <a:ext cx="862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1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-14</a:t>
              </a:r>
              <a:endParaRPr lang="it-IT" altLang="it-IT" sz="16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4,38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-4</a:t>
              </a:r>
              <a:endParaRPr lang="it-IT" altLang="it-IT" sz="16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066" y="2976"/>
              <a:ext cx="725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7" name="Group 25"/>
            <p:cNvGrpSpPr>
              <a:grpSpLocks/>
            </p:cNvGrpSpPr>
            <p:nvPr/>
          </p:nvGrpSpPr>
          <p:grpSpPr bwMode="auto">
            <a:xfrm>
              <a:off x="919" y="2749"/>
              <a:ext cx="1326" cy="459"/>
              <a:chOff x="783" y="1011"/>
              <a:chExt cx="963" cy="459"/>
            </a:xfrm>
          </p:grpSpPr>
          <p:cxnSp>
            <p:nvCxnSpPr>
              <p:cNvPr id="29" name="AutoShape 26"/>
              <p:cNvCxnSpPr>
                <a:cxnSpLocks noChangeShapeType="1"/>
              </p:cNvCxnSpPr>
              <p:nvPr/>
            </p:nvCxnSpPr>
            <p:spPr bwMode="auto">
              <a:xfrm>
                <a:off x="783" y="1379"/>
                <a:ext cx="55" cy="90"/>
              </a:xfrm>
              <a:prstGeom prst="straightConnector1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839" y="1016"/>
                <a:ext cx="0" cy="454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839" y="1011"/>
                <a:ext cx="907" cy="0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1791" y="2866"/>
              <a:ext cx="13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× 0,04   =  9,56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-7</a:t>
              </a:r>
            </a:p>
          </p:txBody>
        </p:sp>
      </p:grp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435769" y="2660650"/>
            <a:ext cx="6265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c) il pH dopo l’aggiunta di 45,0 ml di soluzione di NaOH 0,120M.  </a:t>
            </a: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42131" y="3155950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moli di CH</a:t>
            </a:r>
            <a:r>
              <a:rPr lang="it-IT" altLang="it-IT" sz="1600" baseline="-25000">
                <a:solidFill>
                  <a:srgbClr val="6600CC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NH</a:t>
            </a:r>
            <a:r>
              <a:rPr lang="it-IT" altLang="it-IT" sz="1600" baseline="-25000">
                <a:solidFill>
                  <a:srgbClr val="6600CC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 baseline="30000">
                <a:solidFill>
                  <a:srgbClr val="6600CC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Cl</a:t>
            </a:r>
            <a:r>
              <a:rPr lang="it-IT" altLang="it-IT" sz="1600" baseline="30000">
                <a:solidFill>
                  <a:srgbClr val="6600CC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  iniziali = 0,01 moli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3028157" y="3587750"/>
            <a:ext cx="5813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moli di NaOH aggiunte:  M × V = 0,120  × 0,045 = 5,40 × 10</a:t>
            </a:r>
            <a:r>
              <a:rPr lang="it-IT" altLang="it-IT" sz="1600" baseline="30000">
                <a:solidFill>
                  <a:srgbClr val="6600CC"/>
                </a:solidFill>
                <a:latin typeface="Comic Sans MS" panose="030F0702030302020204" pitchFamily="66" charset="0"/>
              </a:rPr>
              <a:t>-3</a:t>
            </a:r>
          </a:p>
        </p:txBody>
      </p: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1659732" y="4237038"/>
            <a:ext cx="6564313" cy="336550"/>
            <a:chOff x="884" y="2669"/>
            <a:chExt cx="4135" cy="212"/>
          </a:xfrm>
        </p:grpSpPr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84" y="2669"/>
              <a:ext cx="413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CH</a:t>
              </a:r>
              <a:r>
                <a:rPr lang="en-US" altLang="it-IT" sz="1600" baseline="-25000">
                  <a:solidFill>
                    <a:srgbClr val="00CC00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NH</a:t>
              </a:r>
              <a:r>
                <a:rPr lang="en-US" altLang="it-IT" sz="1600" baseline="-25000">
                  <a:solidFill>
                    <a:srgbClr val="00CC00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it-IT" sz="1600" baseline="30000">
                  <a:solidFill>
                    <a:srgbClr val="00CC00"/>
                  </a:solidFill>
                  <a:latin typeface="Comic Sans MS" panose="030F0702030302020204" pitchFamily="66" charset="0"/>
                </a:rPr>
                <a:t>+</a:t>
              </a:r>
              <a:r>
                <a:rPr lang="en-US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Cl</a:t>
              </a:r>
              <a:r>
                <a:rPr lang="en-US" altLang="it-IT" sz="1600" baseline="30000">
                  <a:solidFill>
                    <a:srgbClr val="00CC00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           +         NaOH                     CH</a:t>
              </a:r>
              <a:r>
                <a:rPr lang="en-US" altLang="it-IT" sz="1600" baseline="-25000">
                  <a:solidFill>
                    <a:srgbClr val="00CC00"/>
                  </a:solidFill>
                  <a:latin typeface="Comic Sans MS" panose="030F0702030302020204" pitchFamily="66" charset="0"/>
                </a:rPr>
                <a:t>3</a:t>
              </a:r>
              <a:r>
                <a:rPr lang="en-US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NH</a:t>
              </a:r>
              <a:r>
                <a:rPr lang="en-US" altLang="it-IT" sz="1600" baseline="-25000">
                  <a:solidFill>
                    <a:srgbClr val="00CC00"/>
                  </a:solidFill>
                  <a:latin typeface="Comic Sans MS" panose="030F0702030302020204" pitchFamily="66" charset="0"/>
                </a:rPr>
                <a:t>2</a:t>
              </a:r>
              <a:r>
                <a:rPr lang="en-US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        +     NaCl</a:t>
              </a:r>
              <a:r>
                <a:rPr lang="en-US" altLang="it-IT" sz="1600"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2971" y="2780"/>
              <a:ext cx="408" cy="0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611981" y="4645025"/>
            <a:ext cx="4476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Inizio(n)</a:t>
            </a:r>
            <a:r>
              <a:rPr lang="it-IT" altLang="it-IT" sz="1600">
                <a:latin typeface="Comic Sans MS" panose="030F0702030302020204" pitchFamily="66" charset="0"/>
              </a:rPr>
              <a:t>     </a:t>
            </a:r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1,00 × 10</a:t>
            </a:r>
            <a:r>
              <a:rPr lang="it-IT" altLang="it-IT" sz="1600" baseline="30000">
                <a:solidFill>
                  <a:srgbClr val="6600CC"/>
                </a:solidFill>
                <a:latin typeface="Comic Sans MS" panose="030F0702030302020204" pitchFamily="66" charset="0"/>
              </a:rPr>
              <a:t>-2</a:t>
            </a:r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                    5,40 × 10</a:t>
            </a:r>
            <a:r>
              <a:rPr lang="it-IT" altLang="it-IT" sz="1600" baseline="30000">
                <a:solidFill>
                  <a:srgbClr val="6600CC"/>
                </a:solidFill>
                <a:latin typeface="Comic Sans MS" panose="030F0702030302020204" pitchFamily="66" charset="0"/>
              </a:rPr>
              <a:t>-3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651669" y="5037138"/>
            <a:ext cx="655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fine</a:t>
            </a:r>
            <a:r>
              <a:rPr lang="it-IT" altLang="it-IT" sz="1600">
                <a:latin typeface="Comic Sans MS" panose="030F0702030302020204" pitchFamily="66" charset="0"/>
              </a:rPr>
              <a:t>	  </a:t>
            </a:r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4,60 × 10</a:t>
            </a:r>
            <a:r>
              <a:rPr lang="it-IT" altLang="it-IT" sz="1600" baseline="30000">
                <a:solidFill>
                  <a:srgbClr val="6600CC"/>
                </a:solidFill>
                <a:latin typeface="Comic Sans MS" panose="030F0702030302020204" pitchFamily="66" charset="0"/>
              </a:rPr>
              <a:t>-3</a:t>
            </a:r>
            <a:r>
              <a:rPr lang="it-IT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                            -                         5,40 × 10</a:t>
            </a:r>
            <a:r>
              <a:rPr lang="it-IT" altLang="it-IT" sz="1600" baseline="30000">
                <a:solidFill>
                  <a:srgbClr val="6600CC"/>
                </a:solidFill>
                <a:latin typeface="Comic Sans MS" panose="030F0702030302020204" pitchFamily="66" charset="0"/>
              </a:rPr>
              <a:t>-3</a:t>
            </a:r>
            <a:r>
              <a:rPr lang="it-IT" altLang="it-IT" sz="1600">
                <a:latin typeface="Comic Sans MS" panose="030F0702030302020204" pitchFamily="66" charset="0"/>
              </a:rPr>
              <a:t>                 </a:t>
            </a: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7092280" y="5029200"/>
            <a:ext cx="1890713" cy="33655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soluzione tampone</a:t>
            </a:r>
          </a:p>
        </p:txBody>
      </p:sp>
      <p:grpSp>
        <p:nvGrpSpPr>
          <p:cNvPr id="41" name="Group 39"/>
          <p:cNvGrpSpPr>
            <a:grpSpLocks/>
          </p:cNvGrpSpPr>
          <p:nvPr/>
        </p:nvGrpSpPr>
        <p:grpSpPr bwMode="auto">
          <a:xfrm>
            <a:off x="580231" y="5805489"/>
            <a:ext cx="2046288" cy="719137"/>
            <a:chOff x="204" y="3657"/>
            <a:chExt cx="1289" cy="453"/>
          </a:xfrm>
        </p:grpSpPr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204" y="3793"/>
              <a:ext cx="128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[OH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] = Kb ×         = </a:t>
              </a: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1020" y="3657"/>
              <a:ext cx="268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cb</a:t>
              </a:r>
              <a:endParaRPr lang="it-IT" altLang="it-IT" sz="1600" baseline="300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cs</a:t>
              </a:r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1066" y="3909"/>
              <a:ext cx="181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5" name="Group 43"/>
          <p:cNvGrpSpPr>
            <a:grpSpLocks/>
          </p:cNvGrpSpPr>
          <p:nvPr/>
        </p:nvGrpSpPr>
        <p:grpSpPr bwMode="auto">
          <a:xfrm>
            <a:off x="2451895" y="5781676"/>
            <a:ext cx="3856037" cy="727075"/>
            <a:chOff x="1383" y="3642"/>
            <a:chExt cx="2429" cy="458"/>
          </a:xfrm>
        </p:grpSpPr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1383" y="3793"/>
              <a:ext cx="24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4,38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-4</a:t>
              </a: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 ×                      = 5,14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-4 </a:t>
              </a: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2220" y="3642"/>
              <a:ext cx="750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5,40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-3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4,60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2245" y="3884"/>
              <a:ext cx="680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6412706" y="6021388"/>
            <a:ext cx="132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pOH = 3,29 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781132" y="6308725"/>
            <a:ext cx="1158875" cy="33655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pH = 10,71</a:t>
            </a:r>
          </a:p>
        </p:txBody>
      </p:sp>
    </p:spTree>
    <p:extLst>
      <p:ext uri="{BB962C8B-B14F-4D97-AF65-F5344CB8AC3E}">
        <p14:creationId xmlns:p14="http://schemas.microsoft.com/office/powerpoint/2010/main" val="199808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2" grpId="0"/>
      <p:bldP spid="33" grpId="0"/>
      <p:bldP spid="34" grpId="0"/>
      <p:bldP spid="38" grpId="0"/>
      <p:bldP spid="39" grpId="0"/>
      <p:bldP spid="40" grpId="0" animBg="1"/>
      <p:bldP spid="49" grpId="0"/>
      <p:bldP spid="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5448" y="4566446"/>
            <a:ext cx="5588000" cy="1052513"/>
            <a:chOff x="848" y="2392"/>
            <a:chExt cx="3520" cy="663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848" y="2592"/>
              <a:ext cx="35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400">
                  <a:solidFill>
                    <a:srgbClr val="006600"/>
                  </a:solidFill>
                  <a:latin typeface="Comic Sans MS" panose="030F0702030302020204" pitchFamily="66" charset="0"/>
                </a:rPr>
                <a:t> % NH</a:t>
              </a:r>
              <a:r>
                <a:rPr lang="it-IT" altLang="it-IT" sz="2400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4</a:t>
              </a:r>
              <a:r>
                <a:rPr lang="it-IT" altLang="it-IT" sz="2400">
                  <a:solidFill>
                    <a:srgbClr val="006600"/>
                  </a:solidFill>
                  <a:latin typeface="Comic Sans MS" panose="030F0702030302020204" pitchFamily="66" charset="0"/>
                </a:rPr>
                <a:t>NO</a:t>
              </a:r>
              <a:r>
                <a:rPr lang="it-IT" altLang="it-IT" sz="2400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2400">
                  <a:solidFill>
                    <a:srgbClr val="006600"/>
                  </a:solidFill>
                  <a:latin typeface="Comic Sans MS" panose="030F0702030302020204" pitchFamily="66" charset="0"/>
                </a:rPr>
                <a:t>  =              × 100 = 44,88%</a:t>
              </a:r>
              <a:endParaRPr lang="en-US" altLang="it-IT" sz="2400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2189" y="2392"/>
              <a:ext cx="627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 sz="2400">
                  <a:solidFill>
                    <a:srgbClr val="006600"/>
                  </a:solidFill>
                  <a:latin typeface="Comic Sans MS" panose="030F0702030302020204" pitchFamily="66" charset="0"/>
                </a:rPr>
                <a:t>3,59g</a:t>
              </a:r>
            </a:p>
            <a:p>
              <a:pPr algn="ctr">
                <a:lnSpc>
                  <a:spcPct val="130000"/>
                </a:lnSpc>
              </a:pPr>
              <a:r>
                <a:rPr lang="it-IT" altLang="it-IT" sz="2400">
                  <a:solidFill>
                    <a:srgbClr val="006600"/>
                  </a:solidFill>
                  <a:latin typeface="Comic Sans MS" panose="030F0702030302020204" pitchFamily="66" charset="0"/>
                </a:rPr>
                <a:t>8,0g</a:t>
              </a:r>
              <a:endParaRPr lang="en-US" altLang="it-IT" sz="2400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2256" y="2752"/>
              <a:ext cx="528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937048" y="2585245"/>
            <a:ext cx="4948238" cy="1052513"/>
            <a:chOff x="720" y="1264"/>
            <a:chExt cx="3117" cy="663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720" y="1488"/>
              <a:ext cx="31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400">
                  <a:solidFill>
                    <a:srgbClr val="003366"/>
                  </a:solidFill>
                  <a:latin typeface="Comic Sans MS" panose="030F0702030302020204" pitchFamily="66" charset="0"/>
                </a:rPr>
                <a:t>% NH</a:t>
              </a:r>
              <a:r>
                <a:rPr lang="it-IT" altLang="it-IT" sz="2400" baseline="-25000">
                  <a:solidFill>
                    <a:srgbClr val="003366"/>
                  </a:solidFill>
                  <a:latin typeface="Comic Sans MS" panose="030F0702030302020204" pitchFamily="66" charset="0"/>
                </a:rPr>
                <a:t>3 </a:t>
              </a:r>
              <a:r>
                <a:rPr lang="it-IT" altLang="it-IT" sz="2400">
                  <a:solidFill>
                    <a:srgbClr val="003366"/>
                  </a:solidFill>
                  <a:latin typeface="Comic Sans MS" panose="030F0702030302020204" pitchFamily="66" charset="0"/>
                </a:rPr>
                <a:t>=             × 100 = 42,50 %  </a:t>
              </a:r>
              <a:endParaRPr lang="en-US" altLang="it-IT" sz="2400">
                <a:solidFill>
                  <a:srgbClr val="0033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581" y="1264"/>
              <a:ext cx="627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 sz="2400">
                  <a:solidFill>
                    <a:srgbClr val="003366"/>
                  </a:solidFill>
                  <a:latin typeface="Comic Sans MS" panose="030F0702030302020204" pitchFamily="66" charset="0"/>
                </a:rPr>
                <a:t>3,40g</a:t>
              </a:r>
            </a:p>
            <a:p>
              <a:pPr algn="ctr">
                <a:lnSpc>
                  <a:spcPct val="130000"/>
                </a:lnSpc>
              </a:pPr>
              <a:r>
                <a:rPr lang="it-IT" altLang="it-IT" sz="2400">
                  <a:solidFill>
                    <a:srgbClr val="003366"/>
                  </a:solidFill>
                  <a:latin typeface="Comic Sans MS" panose="030F0702030302020204" pitchFamily="66" charset="0"/>
                </a:rPr>
                <a:t>8,0g</a:t>
              </a:r>
              <a:endParaRPr lang="en-US" altLang="it-IT" sz="2400">
                <a:solidFill>
                  <a:srgbClr val="0033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648" y="1624"/>
              <a:ext cx="528" cy="0"/>
            </a:xfrm>
            <a:prstGeom prst="line">
              <a:avLst/>
            </a:prstGeom>
            <a:noFill/>
            <a:ln w="1905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403648" y="908844"/>
            <a:ext cx="5551488" cy="1052513"/>
            <a:chOff x="288" y="464"/>
            <a:chExt cx="3497" cy="663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88" y="672"/>
              <a:ext cx="349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2400">
                  <a:solidFill>
                    <a:srgbClr val="FF0000"/>
                  </a:solidFill>
                  <a:latin typeface="Comic Sans MS" panose="030F0702030302020204" pitchFamily="66" charset="0"/>
                </a:rPr>
                <a:t>% mat inerte =            × 100 = 12,62 %</a:t>
              </a:r>
              <a:endParaRPr lang="en-US" altLang="it-IT" sz="24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726" y="464"/>
              <a:ext cx="565" cy="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 sz="2400">
                  <a:solidFill>
                    <a:srgbClr val="FF0000"/>
                  </a:solidFill>
                  <a:latin typeface="Comic Sans MS" panose="030F0702030302020204" pitchFamily="66" charset="0"/>
                </a:rPr>
                <a:t>1,01g</a:t>
              </a:r>
            </a:p>
            <a:p>
              <a:pPr algn="ctr">
                <a:lnSpc>
                  <a:spcPct val="130000"/>
                </a:lnSpc>
              </a:pPr>
              <a:r>
                <a:rPr lang="it-IT" altLang="it-IT" sz="2400">
                  <a:solidFill>
                    <a:srgbClr val="FF0000"/>
                  </a:solidFill>
                  <a:latin typeface="Comic Sans MS" panose="030F0702030302020204" pitchFamily="66" charset="0"/>
                </a:rPr>
                <a:t>8,0g</a:t>
              </a:r>
              <a:endParaRPr lang="en-US" altLang="it-IT" sz="24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761" y="824"/>
              <a:ext cx="528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06440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88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0854" y="1"/>
            <a:ext cx="8915400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settembre 2005     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Si ha una soluzione contenente 0,2 moli/l di Ag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 e 0,2 moli/l di Ba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. Si desidera eliminare per precipitazione la massima quantità di argento dalla soluzione senza fare precipitare il bario. Conoscendo i seguenti prodotti di solubilità: carbonato d’argento  Ks = 8,45 × 10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-12 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; iodato di argento  Ks = 3,17 × 10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-8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; carbonato di bario Ks = 1,17 ×  10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-9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; iodato di bario è Ks = 4,01 ×  10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-9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; dire se è più opportuno adoperare dello iodato di sodio o del carbonato di sodio, e determinare quanti grammi di sale di argento solido si riescono a separare con il reagente scelto, per litro di soluzione. </a:t>
            </a:r>
          </a:p>
          <a:p>
            <a:pPr algn="just">
              <a:lnSpc>
                <a:spcPct val="140000"/>
              </a:lnSpc>
            </a:pP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(</a:t>
            </a:r>
            <a:r>
              <a:rPr lang="it-IT" altLang="it-IT" sz="1600" i="1">
                <a:solidFill>
                  <a:srgbClr val="006600"/>
                </a:solidFill>
                <a:latin typeface="Comic Sans MS" panose="030F0702030302020204" pitchFamily="66" charset="0"/>
              </a:rPr>
              <a:t>Pesi Atomici (u.m.a.) 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: Ag = 107,8; C = 12,0; I = 126,9; O = 16,0)</a:t>
            </a:r>
          </a:p>
          <a:p>
            <a:pPr algn="just">
              <a:lnSpc>
                <a:spcPct val="140000"/>
              </a:lnSpc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°°°°°°°°°°°°°°°°°°°°°°°°°°°°°°°°°°°°°°°°°°°°°°°°°°°°°°°°°°°°°°°°°°°°°°°°°°°°°°°°°°°°°°°°°°°°°°°°°°°°°°°°°</a:t>
            </a:r>
            <a:endParaRPr lang="en-US" altLang="it-IT" sz="1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0854" y="2909888"/>
            <a:ext cx="89916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Clr>
                <a:srgbClr val="006600"/>
              </a:buClr>
              <a:buFont typeface="Monotype Sorts" pitchFamily="2" charset="2"/>
              <a:buChar char="H"/>
            </a:pPr>
            <a:r>
              <a:rPr lang="it-IT" altLang="it-IT" sz="1600">
                <a:latin typeface="Comic Sans MS" panose="030F0702030302020204" pitchFamily="66" charset="0"/>
              </a:rPr>
              <a:t> </a:t>
            </a:r>
            <a:r>
              <a:rPr lang="it-IT" altLang="it-IT" sz="1600" u="sng">
                <a:solidFill>
                  <a:srgbClr val="FF0000"/>
                </a:solidFill>
                <a:latin typeface="Comic Sans MS" panose="030F0702030302020204" pitchFamily="66" charset="0"/>
              </a:rPr>
              <a:t>Precipitazione con il carbonato di sodio: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 la massima concentrazione di ione carbonato che può essere presente in 1l di soluzione senza che si verifichi la precipitazione del carbonato di bario è</a:t>
            </a:r>
            <a:endParaRPr lang="en-US" altLang="it-IT" sz="1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32630" y="3811588"/>
            <a:ext cx="2879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Ks(BaCO</a:t>
            </a:r>
            <a:r>
              <a:rPr lang="it-IT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) = [Ba</a:t>
            </a:r>
            <a:r>
              <a:rPr lang="it-IT" altLang="it-IT" sz="1600" baseline="30000">
                <a:solidFill>
                  <a:srgbClr val="003300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] [CO</a:t>
            </a:r>
            <a:r>
              <a:rPr lang="it-IT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 baseline="30000">
                <a:solidFill>
                  <a:srgbClr val="003300"/>
                </a:solidFill>
                <a:latin typeface="Comic Sans MS" panose="030F0702030302020204" pitchFamily="66" charset="0"/>
              </a:rPr>
              <a:t>2-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] </a:t>
            </a:r>
            <a:endParaRPr lang="en-US" altLang="it-IT" sz="1600">
              <a:solidFill>
                <a:srgbClr val="0033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40243" y="4379913"/>
            <a:ext cx="6211887" cy="709612"/>
            <a:chOff x="113" y="2759"/>
            <a:chExt cx="3913" cy="447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13" y="2894"/>
              <a:ext cx="39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[CO</a:t>
              </a:r>
              <a:r>
                <a:rPr lang="it-IT" altLang="it-IT" sz="1600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2-</a:t>
              </a: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] =                        =                       = 5,85 × 10</a:t>
              </a:r>
              <a:r>
                <a:rPr lang="it-IT" altLang="it-IT" sz="1600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-9</a:t>
              </a: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 moli/l</a:t>
              </a:r>
              <a:endParaRPr lang="en-US" altLang="it-IT" sz="1600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710" y="2778"/>
              <a:ext cx="796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Ks(BaCO</a:t>
              </a:r>
              <a:r>
                <a:rPr lang="it-IT" altLang="it-IT" sz="1600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)</a:t>
              </a:r>
            </a:p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[Ba</a:t>
              </a:r>
              <a:r>
                <a:rPr lang="it-IT" altLang="it-IT" sz="1600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]</a:t>
              </a:r>
              <a:endParaRPr lang="en-US" altLang="it-IT" sz="1600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76" y="2991"/>
              <a:ext cx="763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638" y="2759"/>
              <a:ext cx="98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1,17 × 10</a:t>
              </a:r>
              <a:r>
                <a:rPr lang="it-IT" altLang="it-IT" sz="1600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-9</a:t>
              </a:r>
              <a:endParaRPr lang="it-IT" altLang="it-IT" sz="1600">
                <a:solidFill>
                  <a:srgbClr val="006600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0,20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766" y="3004"/>
              <a:ext cx="725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186505" y="5205413"/>
            <a:ext cx="568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Ks(Ag</a:t>
            </a:r>
            <a:r>
              <a:rPr lang="it-IT" altLang="it-IT" sz="1600" baseline="-25000">
                <a:solidFill>
                  <a:srgbClr val="003399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600" baseline="-25000">
                <a:solidFill>
                  <a:srgbClr val="003399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) = [Ag</a:t>
            </a:r>
            <a:r>
              <a:rPr lang="it-IT" altLang="it-IT" sz="1600" baseline="30000">
                <a:solidFill>
                  <a:srgbClr val="003399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30000">
                <a:solidFill>
                  <a:srgbClr val="003399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 [CO</a:t>
            </a:r>
            <a:r>
              <a:rPr lang="it-IT" altLang="it-IT" sz="1600" baseline="-25000">
                <a:solidFill>
                  <a:srgbClr val="003399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 baseline="30000">
                <a:solidFill>
                  <a:srgbClr val="003399"/>
                </a:solidFill>
                <a:latin typeface="Comic Sans MS" panose="030F0702030302020204" pitchFamily="66" charset="0"/>
              </a:rPr>
              <a:t>2-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]            di conseguenza:</a:t>
            </a:r>
            <a:endParaRPr lang="en-US" altLang="it-IT" sz="1600">
              <a:solidFill>
                <a:srgbClr val="0033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448192" y="5791200"/>
            <a:ext cx="8856662" cy="1028700"/>
            <a:chOff x="181" y="3648"/>
            <a:chExt cx="5579" cy="648"/>
          </a:xfrm>
        </p:grpSpPr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81" y="3823"/>
              <a:ext cx="383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[Ag</a:t>
              </a:r>
              <a:r>
                <a:rPr lang="it-IT" altLang="it-IT" sz="1600" baseline="30000">
                  <a:solidFill>
                    <a:srgbClr val="0033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]</a:t>
              </a:r>
              <a:r>
                <a:rPr lang="it-IT" altLang="it-IT" sz="1600" baseline="-25000">
                  <a:solidFill>
                    <a:srgbClr val="0033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 =                     =                               =  3,80 </a:t>
              </a:r>
              <a:r>
                <a:rPr lang="it-IT" altLang="it-IT" sz="1600">
                  <a:solidFill>
                    <a:schemeClr val="tx2"/>
                  </a:solidFill>
                  <a:latin typeface="Comic Sans MS" panose="030F0702030302020204" pitchFamily="66" charset="0"/>
                </a:rPr>
                <a:t>×</a:t>
              </a: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 10</a:t>
              </a:r>
              <a:r>
                <a:rPr lang="it-IT" altLang="it-IT" sz="1600" baseline="30000">
                  <a:solidFill>
                    <a:srgbClr val="003300"/>
                  </a:solidFill>
                  <a:latin typeface="Comic Sans MS" panose="030F0702030302020204" pitchFamily="66" charset="0"/>
                </a:rPr>
                <a:t>-2</a:t>
              </a: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 moli/l</a:t>
              </a:r>
              <a:endParaRPr lang="en-US" altLang="it-IT" sz="1600">
                <a:solidFill>
                  <a:srgbClr val="00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500" y="4084"/>
              <a:ext cx="326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che rimangono in soluzione senza che precipiti BaCO</a:t>
              </a:r>
              <a:r>
                <a:rPr lang="it-IT" altLang="it-IT" sz="1600" baseline="-25000">
                  <a:solidFill>
                    <a:srgbClr val="003300"/>
                  </a:solidFill>
                  <a:latin typeface="Comic Sans MS" panose="030F0702030302020204" pitchFamily="66" charset="0"/>
                </a:rPr>
                <a:t>3</a:t>
              </a:r>
              <a:endParaRPr lang="en-US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738" y="3653"/>
              <a:ext cx="641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Ks</a:t>
              </a:r>
            </a:p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[CO</a:t>
              </a:r>
              <a:r>
                <a:rPr lang="it-IT" altLang="it-IT" sz="1600" baseline="-25000">
                  <a:solidFill>
                    <a:srgbClr val="0033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baseline="30000">
                  <a:solidFill>
                    <a:srgbClr val="003300"/>
                  </a:solidFill>
                  <a:latin typeface="Comic Sans MS" panose="030F0702030302020204" pitchFamily="66" charset="0"/>
                </a:rPr>
                <a:t>2-</a:t>
              </a: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]</a:t>
              </a: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787" y="3922"/>
              <a:ext cx="474" cy="0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682" y="3660"/>
              <a:ext cx="747" cy="484"/>
              <a:chOff x="1742" y="6206"/>
              <a:chExt cx="1296" cy="864"/>
            </a:xfrm>
          </p:grpSpPr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1742" y="6782"/>
                <a:ext cx="144" cy="288"/>
              </a:xfrm>
              <a:prstGeom prst="line">
                <a:avLst/>
              </a:prstGeom>
              <a:noFill/>
              <a:ln w="190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 flipV="1">
                <a:off x="1886" y="6206"/>
                <a:ext cx="0" cy="864"/>
              </a:xfrm>
              <a:prstGeom prst="line">
                <a:avLst/>
              </a:prstGeom>
              <a:noFill/>
              <a:ln w="190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>
                <a:off x="1886" y="6206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1599" y="3648"/>
              <a:ext cx="123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8,45 × 10</a:t>
              </a:r>
              <a:r>
                <a:rPr lang="it-IT" altLang="it-IT" sz="1600" baseline="30000">
                  <a:solidFill>
                    <a:srgbClr val="003300"/>
                  </a:solidFill>
                  <a:latin typeface="Comic Sans MS" panose="030F0702030302020204" pitchFamily="66" charset="0"/>
                </a:rPr>
                <a:t>-12</a:t>
              </a:r>
            </a:p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3300"/>
                  </a:solidFill>
                  <a:latin typeface="Comic Sans MS" panose="030F0702030302020204" pitchFamily="66" charset="0"/>
                </a:rPr>
                <a:t>5,85 × 10</a:t>
              </a:r>
              <a:r>
                <a:rPr lang="it-IT" altLang="it-IT" sz="1600" baseline="30000">
                  <a:solidFill>
                    <a:srgbClr val="003300"/>
                  </a:solidFill>
                  <a:latin typeface="Comic Sans MS" panose="030F0702030302020204" pitchFamily="66" charset="0"/>
                </a:rPr>
                <a:t>-9</a:t>
              </a:r>
              <a:endParaRPr lang="it-IT" altLang="it-IT" sz="1600">
                <a:solidFill>
                  <a:srgbClr val="0033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flipV="1">
              <a:off x="1827" y="3923"/>
              <a:ext cx="812" cy="0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0" name="Group 24"/>
            <p:cNvGrpSpPr>
              <a:grpSpLocks/>
            </p:cNvGrpSpPr>
            <p:nvPr/>
          </p:nvGrpSpPr>
          <p:grpSpPr bwMode="auto">
            <a:xfrm>
              <a:off x="1648" y="3660"/>
              <a:ext cx="991" cy="484"/>
              <a:chOff x="1742" y="6206"/>
              <a:chExt cx="1296" cy="864"/>
            </a:xfrm>
          </p:grpSpPr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1742" y="6782"/>
                <a:ext cx="144" cy="288"/>
              </a:xfrm>
              <a:prstGeom prst="line">
                <a:avLst/>
              </a:prstGeom>
              <a:noFill/>
              <a:ln w="190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 flipV="1">
                <a:off x="1886" y="6206"/>
                <a:ext cx="0" cy="864"/>
              </a:xfrm>
              <a:prstGeom prst="line">
                <a:avLst/>
              </a:prstGeom>
              <a:noFill/>
              <a:ln w="190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" name="Line 27"/>
              <p:cNvSpPr>
                <a:spLocks noChangeShapeType="1"/>
              </p:cNvSpPr>
              <p:nvPr/>
            </p:nvSpPr>
            <p:spPr bwMode="auto">
              <a:xfrm>
                <a:off x="1886" y="6206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283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81393" y="152400"/>
            <a:ext cx="8610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buClr>
                <a:srgbClr val="006600"/>
              </a:buClr>
              <a:buFont typeface="Monotype Sorts" pitchFamily="2" charset="2"/>
              <a:buChar char="H"/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600" u="sng">
                <a:solidFill>
                  <a:srgbClr val="FF0000"/>
                </a:solidFill>
                <a:latin typeface="Comic Sans MS" panose="030F0702030302020204" pitchFamily="66" charset="0"/>
              </a:rPr>
              <a:t>Precipitazione con lo iodato di sodio: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 la concentrazione dello ione iodato che può esserci in 1l di soluzione senza che si verifichi la precipitazione del iodato di bario è:</a:t>
            </a:r>
            <a:endParaRPr lang="en-US" altLang="it-IT" sz="1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195769" y="2205038"/>
            <a:ext cx="6653213" cy="1039812"/>
            <a:chOff x="385" y="1567"/>
            <a:chExt cx="4191" cy="655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385" y="1749"/>
              <a:ext cx="41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[IO</a:t>
              </a:r>
              <a:r>
                <a:rPr lang="it-IT" altLang="it-IT" sz="1600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] =                        =                                  =  1,42 × 10</a:t>
              </a:r>
              <a:r>
                <a:rPr lang="it-IT" altLang="it-IT" sz="1600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-4</a:t>
              </a: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 moli/l</a:t>
              </a:r>
              <a:endParaRPr lang="en-US" altLang="it-IT" sz="1600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1001" y="1609"/>
              <a:ext cx="701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Ks</a:t>
              </a:r>
            </a:p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[Ba</a:t>
              </a:r>
              <a:r>
                <a:rPr lang="it-IT" altLang="it-IT" sz="1600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]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107" y="1860"/>
              <a:ext cx="518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953" y="1567"/>
              <a:ext cx="817" cy="541"/>
              <a:chOff x="1742" y="6206"/>
              <a:chExt cx="1296" cy="864"/>
            </a:xfrm>
          </p:grpSpPr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1742" y="6782"/>
                <a:ext cx="144" cy="288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 flipV="1">
                <a:off x="1886" y="6206"/>
                <a:ext cx="0" cy="864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1886" y="6206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1936" y="1637"/>
              <a:ext cx="1349" cy="5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4,01 × 10</a:t>
              </a:r>
              <a:r>
                <a:rPr lang="it-IT" altLang="it-IT" sz="1600" baseline="30000">
                  <a:solidFill>
                    <a:srgbClr val="006600"/>
                  </a:solidFill>
                  <a:latin typeface="Comic Sans MS" panose="030F0702030302020204" pitchFamily="66" charset="0"/>
                </a:rPr>
                <a:t>-9</a:t>
              </a:r>
            </a:p>
            <a:p>
              <a:pPr algn="ctr">
                <a:lnSpc>
                  <a:spcPct val="140000"/>
                </a:lnSpc>
              </a:pP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0,2</a:t>
              </a: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2185" y="1861"/>
              <a:ext cx="887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1989" y="1567"/>
              <a:ext cx="1083" cy="541"/>
              <a:chOff x="1742" y="6206"/>
              <a:chExt cx="1296" cy="864"/>
            </a:xfrm>
          </p:grpSpPr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1742" y="6782"/>
                <a:ext cx="144" cy="288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 flipV="1">
                <a:off x="1886" y="6206"/>
                <a:ext cx="0" cy="864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>
                <a:off x="1886" y="6206"/>
                <a:ext cx="1152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76644" y="3644900"/>
            <a:ext cx="2735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Ks(AgIO</a:t>
            </a:r>
            <a:r>
              <a:rPr lang="it-IT" altLang="it-IT" sz="16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) = [Ag</a:t>
            </a:r>
            <a:r>
              <a:rPr lang="it-IT" altLang="it-IT" sz="16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] [IO</a:t>
            </a:r>
            <a:r>
              <a:rPr lang="it-IT" altLang="it-IT" sz="16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] </a:t>
            </a:r>
            <a:endParaRPr lang="en-US" altLang="it-IT" sz="1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1584707" y="4652963"/>
            <a:ext cx="6135687" cy="1441450"/>
            <a:chOff x="240" y="3120"/>
            <a:chExt cx="5664" cy="1143"/>
          </a:xfrm>
        </p:grpSpPr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240" y="3120"/>
              <a:ext cx="5664" cy="845"/>
              <a:chOff x="0" y="2016"/>
              <a:chExt cx="5664" cy="845"/>
            </a:xfrm>
          </p:grpSpPr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0" y="2207"/>
                <a:ext cx="5664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just"/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[Ag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]</a:t>
                </a:r>
                <a:r>
                  <a:rPr lang="it-IT" altLang="it-IT" sz="1600" baseline="-25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2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 =                          =                       = 2,23 × 10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-4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 moli/l</a:t>
                </a:r>
                <a:endPara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865" y="2056"/>
                <a:ext cx="1151" cy="5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Ks(AgIO</a:t>
                </a:r>
                <a:r>
                  <a:rPr lang="it-IT" altLang="it-IT" sz="1600" baseline="-25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)</a:t>
                </a:r>
              </a:p>
              <a:p>
                <a:pPr algn="ctr">
                  <a:lnSpc>
                    <a:spcPct val="14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[IO</a:t>
                </a:r>
                <a:r>
                  <a:rPr lang="it-IT" altLang="it-IT" sz="1600" baseline="-25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</a:t>
                </a: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]</a:t>
                </a:r>
                <a:endParaRPr lang="en-US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960" y="2352"/>
                <a:ext cx="1104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1419" cy="8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3,17 × 10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-8</a:t>
                </a:r>
                <a:endPara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40000"/>
                  </a:lnSpc>
                </a:pPr>
                <a:r>
                  <a:rPr lang="it-IT" altLang="it-IT" sz="16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1,42 × 10</a:t>
                </a:r>
                <a:r>
                  <a:rPr lang="it-IT" altLang="it-IT" sz="1600" baseline="30000">
                    <a:solidFill>
                      <a:srgbClr val="006600"/>
                    </a:solidFill>
                    <a:latin typeface="Comic Sans MS" panose="030F0702030302020204" pitchFamily="66" charset="0"/>
                  </a:rPr>
                  <a:t>-4</a:t>
                </a:r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2393" y="2377"/>
                <a:ext cx="1049" cy="0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529" y="3996"/>
              <a:ext cx="4984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che rimangono in soluzione senza che precipiti Ba(IO</a:t>
              </a:r>
              <a:r>
                <a:rPr lang="it-IT" altLang="it-IT" sz="1600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006600"/>
                  </a:solidFill>
                  <a:latin typeface="Comic Sans MS" panose="030F0702030302020204" pitchFamily="66" charset="0"/>
                </a:rPr>
                <a:t>)</a:t>
              </a:r>
              <a:r>
                <a:rPr lang="it-IT" altLang="it-IT" sz="1600" baseline="-25000">
                  <a:solidFill>
                    <a:srgbClr val="006600"/>
                  </a:solidFill>
                  <a:latin typeface="Comic Sans MS" panose="030F0702030302020204" pitchFamily="66" charset="0"/>
                </a:rPr>
                <a:t>2</a:t>
              </a:r>
              <a:endParaRPr lang="en-US" altLang="it-IT" sz="1600" baseline="-25000">
                <a:solidFill>
                  <a:srgbClr val="0066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319968" y="1268413"/>
            <a:ext cx="480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Ks(Ba(IO</a:t>
            </a:r>
            <a:r>
              <a:rPr lang="it-IT" altLang="it-IT" sz="1600" baseline="-25000">
                <a:solidFill>
                  <a:srgbClr val="003399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)</a:t>
            </a:r>
            <a:r>
              <a:rPr lang="it-IT" altLang="it-IT" sz="1600" baseline="-25000">
                <a:solidFill>
                  <a:srgbClr val="003399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) = [Ba</a:t>
            </a:r>
            <a:r>
              <a:rPr lang="it-IT" altLang="it-IT" sz="1600" baseline="30000">
                <a:solidFill>
                  <a:srgbClr val="003399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] [IO</a:t>
            </a:r>
            <a:r>
              <a:rPr lang="it-IT" altLang="it-IT" sz="1600" baseline="-25000">
                <a:solidFill>
                  <a:srgbClr val="003399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 baseline="30000">
                <a:solidFill>
                  <a:srgbClr val="003399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30000">
                <a:solidFill>
                  <a:srgbClr val="003399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600">
                <a:solidFill>
                  <a:srgbClr val="003399"/>
                </a:solidFill>
                <a:latin typeface="Comic Sans MS" panose="030F0702030302020204" pitchFamily="66" charset="0"/>
              </a:rPr>
              <a:t> </a:t>
            </a:r>
            <a:endParaRPr lang="en-US" altLang="it-IT" sz="1600">
              <a:solidFill>
                <a:srgbClr val="0033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0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2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981152" y="692150"/>
            <a:ext cx="525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[Ag</a:t>
            </a:r>
            <a:r>
              <a:rPr lang="it-IT" altLang="it-IT" sz="16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1 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&gt; [Ag</a:t>
            </a:r>
            <a:r>
              <a:rPr lang="it-IT" altLang="it-IT" sz="16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 è meglio adoperare lo iodato di sodio.</a:t>
            </a:r>
            <a:endParaRPr lang="en-US" altLang="it-IT" sz="1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7439" y="1412876"/>
            <a:ext cx="89154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Essendo il volume della soluzione pari ad 1l rimangono dunque 2,23 × 10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-4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 moli di Ag</a:t>
            </a:r>
            <a:r>
              <a:rPr lang="it-IT" altLang="it-IT" sz="1600" baseline="30000">
                <a:solidFill>
                  <a:srgbClr val="0066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006600"/>
                </a:solidFill>
                <a:latin typeface="Comic Sans MS" panose="030F0702030302020204" pitchFamily="66" charset="0"/>
              </a:rPr>
              <a:t> nella soluzione.</a:t>
            </a:r>
            <a:endParaRPr lang="en-US" altLang="it-IT" sz="160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828628" y="2852739"/>
            <a:ext cx="7011987" cy="1406525"/>
            <a:chOff x="48" y="1872"/>
            <a:chExt cx="5664" cy="886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48" y="1872"/>
              <a:ext cx="5664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lnSpc>
                  <a:spcPct val="140000"/>
                </a:lnSpc>
              </a:pPr>
              <a:r>
                <a:rPr lang="it-IT" altLang="it-IT" sz="1600">
                  <a:latin typeface="Comic Sans MS" panose="030F0702030302020204" pitchFamily="66" charset="0"/>
                </a:rPr>
                <a:t>Precipitano dunque : moli iniziali – moli rimaste in soluzione =</a:t>
              </a:r>
              <a:endParaRPr lang="en-US" altLang="it-IT" sz="1600">
                <a:latin typeface="Comic Sans MS" panose="030F0702030302020204" pitchFamily="66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37" y="2484"/>
              <a:ext cx="425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40000"/>
                </a:lnSpc>
              </a:pPr>
              <a:r>
                <a:rPr lang="it-IT" altLang="it-IT" sz="1600">
                  <a:latin typeface="Comic Sans MS" panose="030F0702030302020204" pitchFamily="66" charset="0"/>
                </a:rPr>
                <a:t>0,2 – 2,23 × 10</a:t>
              </a:r>
              <a:r>
                <a:rPr lang="it-IT" altLang="it-IT" sz="1600" baseline="30000">
                  <a:latin typeface="Comic Sans MS" panose="030F0702030302020204" pitchFamily="66" charset="0"/>
                </a:rPr>
                <a:t>-4</a:t>
              </a:r>
              <a:r>
                <a:rPr lang="it-IT" altLang="it-IT" sz="1600">
                  <a:latin typeface="Comic Sans MS" panose="030F0702030302020204" pitchFamily="66" charset="0"/>
                </a:rPr>
                <a:t>   = 0,1997 moli di Ag</a:t>
              </a:r>
              <a:r>
                <a:rPr lang="it-IT" altLang="it-IT" sz="1600" baseline="30000"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latin typeface="Comic Sans MS" panose="030F0702030302020204" pitchFamily="66" charset="0"/>
                </a:rPr>
                <a:t> = moli di AgIO</a:t>
              </a:r>
              <a:r>
                <a:rPr lang="it-IT" altLang="it-IT" sz="1600" baseline="-25000">
                  <a:latin typeface="Comic Sans MS" panose="030F0702030302020204" pitchFamily="66" charset="0"/>
                </a:rPr>
                <a:t>3</a:t>
              </a:r>
              <a:endParaRPr lang="en-US" altLang="it-IT" sz="1600" baseline="-25000">
                <a:latin typeface="Comic Sans MS" panose="030F0702030302020204" pitchFamily="66" charset="0"/>
              </a:endParaRP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125615" y="5013326"/>
            <a:ext cx="5230813" cy="434975"/>
          </a:xfrm>
          <a:prstGeom prst="rect">
            <a:avLst/>
          </a:prstGeom>
          <a:solidFill>
            <a:srgbClr val="00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it-IT" altLang="it-IT" sz="1600">
                <a:solidFill>
                  <a:srgbClr val="FFFF00"/>
                </a:solidFill>
                <a:latin typeface="Comic Sans MS" panose="030F0702030302020204" pitchFamily="66" charset="0"/>
              </a:rPr>
              <a:t>pari a g di AgIO</a:t>
            </a:r>
            <a:r>
              <a:rPr lang="it-IT" altLang="it-IT" sz="1600" baseline="-25000">
                <a:solidFill>
                  <a:srgbClr val="FFFF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FFFF00"/>
                </a:solidFill>
                <a:latin typeface="Comic Sans MS" panose="030F0702030302020204" pitchFamily="66" charset="0"/>
              </a:rPr>
              <a:t> = 0,1997× 282,7 = 56,46 g di AgIO</a:t>
            </a:r>
            <a:r>
              <a:rPr lang="it-IT" altLang="it-IT" sz="1600" baseline="-25000">
                <a:solidFill>
                  <a:srgbClr val="FFFF00"/>
                </a:solidFill>
                <a:latin typeface="Comic Sans MS" panose="030F0702030302020204" pitchFamily="66" charset="0"/>
              </a:rPr>
              <a:t>3</a:t>
            </a:r>
            <a:endParaRPr lang="en-US" altLang="it-IT" sz="1600" baseline="-2500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96828" y="188913"/>
            <a:ext cx="2554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[Ag</a:t>
            </a:r>
            <a:r>
              <a:rPr lang="it-IT" altLang="it-IT" sz="1600" baseline="30000">
                <a:solidFill>
                  <a:srgbClr val="0033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rPr>
              <a:t>1 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3,80 </a:t>
            </a:r>
            <a:r>
              <a:rPr lang="it-IT" altLang="it-IT" sz="1600">
                <a:solidFill>
                  <a:schemeClr val="tx2"/>
                </a:solidFill>
                <a:latin typeface="Comic Sans MS" panose="030F0702030302020204" pitchFamily="66" charset="0"/>
              </a:rPr>
              <a:t>×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 10</a:t>
            </a:r>
            <a:r>
              <a:rPr lang="it-IT" altLang="it-IT" sz="1600" baseline="30000">
                <a:solidFill>
                  <a:srgbClr val="003300"/>
                </a:solidFill>
                <a:latin typeface="Comic Sans MS" panose="030F0702030302020204" pitchFamily="66" charset="0"/>
              </a:rPr>
              <a:t>-2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 moli/l</a:t>
            </a:r>
            <a:r>
              <a:rPr lang="it-IT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453015" y="188913"/>
            <a:ext cx="2576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[Ag</a:t>
            </a:r>
            <a:r>
              <a:rPr lang="it-IT" altLang="it-IT" sz="1600" baseline="30000">
                <a:solidFill>
                  <a:srgbClr val="0033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rPr>
              <a:t>2 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2,23 </a:t>
            </a:r>
            <a:r>
              <a:rPr lang="it-IT" altLang="it-IT" sz="1600">
                <a:solidFill>
                  <a:schemeClr val="tx2"/>
                </a:solidFill>
                <a:latin typeface="Comic Sans MS" panose="030F0702030302020204" pitchFamily="66" charset="0"/>
              </a:rPr>
              <a:t>×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 10</a:t>
            </a:r>
            <a:r>
              <a:rPr lang="it-IT" altLang="it-IT" sz="1600" baseline="30000">
                <a:solidFill>
                  <a:srgbClr val="003300"/>
                </a:solidFill>
                <a:latin typeface="Comic Sans MS" panose="030F0702030302020204" pitchFamily="66" charset="0"/>
              </a:rPr>
              <a:t>-4</a:t>
            </a:r>
            <a:r>
              <a:rPr lang="it-IT" altLang="it-IT" sz="1600">
                <a:solidFill>
                  <a:srgbClr val="003300"/>
                </a:solidFill>
                <a:latin typeface="Comic Sans MS" panose="030F0702030302020204" pitchFamily="66" charset="0"/>
              </a:rPr>
              <a:t> moli/l</a:t>
            </a:r>
            <a:r>
              <a:rPr lang="it-IT" altLang="it-IT" sz="1600" baseline="-25000">
                <a:solidFill>
                  <a:srgbClr val="0033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56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8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6045" y="0"/>
            <a:ext cx="889317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17) </a:t>
            </a:r>
            <a:r>
              <a:rPr lang="it-IT" altLang="it-IT" sz="16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ott</a:t>
            </a:r>
            <a:r>
              <a:rPr lang="it-IT" altLang="it-IT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2007</a:t>
            </a:r>
            <a:r>
              <a:rPr lang="it-IT" altLang="it-IT" sz="1600" dirty="0">
                <a:latin typeface="Comic Sans MS" panose="030F0702030302020204" pitchFamily="66" charset="0"/>
              </a:rPr>
              <a:t>  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In un determinato campione di solfito di sodio, </a:t>
            </a:r>
            <a:r>
              <a:rPr lang="it-IT" altLang="it-IT" sz="1600" dirty="0" err="1">
                <a:solidFill>
                  <a:srgbClr val="6600CC"/>
                </a:solidFill>
                <a:latin typeface="Comic Sans MS" panose="030F0702030302020204" pitchFamily="66" charset="0"/>
              </a:rPr>
              <a:t>isotopicamente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 arricchito in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34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S, le abbondanze percentuali dei nuclidi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32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S,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33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S,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34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 e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36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 sono rispettivamente 19,0%; 0,7%; 79,9% e 0,4%.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Per ossidare quantitativamente in ambiente acido 0,120 mg di tale campione a solfato di sodio occorrono esattamente 3,136 ml di una soluzione di clorato di potassio 1,000 × 10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-4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M, il cui prodotto di riduzione è il cloruro di potassio. Sapendo che le masse </a:t>
            </a:r>
            <a:r>
              <a:rPr lang="it-IT" altLang="it-IT" sz="1600" dirty="0" err="1">
                <a:solidFill>
                  <a:srgbClr val="6600CC"/>
                </a:solidFill>
                <a:latin typeface="Comic Sans MS" panose="030F0702030302020204" pitchFamily="66" charset="0"/>
              </a:rPr>
              <a:t>nuclidiche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 di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32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S,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33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 e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36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 sono rispettivamente 31,9721; 32,9715 e 35,9771, determinare la massa </a:t>
            </a:r>
            <a:r>
              <a:rPr lang="it-IT" altLang="it-IT" sz="1600" dirty="0" err="1">
                <a:solidFill>
                  <a:srgbClr val="6600CC"/>
                </a:solidFill>
                <a:latin typeface="Comic Sans MS" panose="030F0702030302020204" pitchFamily="66" charset="0"/>
              </a:rPr>
              <a:t>nuclidica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 di </a:t>
            </a:r>
            <a:r>
              <a:rPr lang="it-IT" altLang="it-IT" sz="1600" baseline="30000" dirty="0">
                <a:solidFill>
                  <a:srgbClr val="6600CC"/>
                </a:solidFill>
                <a:latin typeface="Comic Sans MS" panose="030F0702030302020204" pitchFamily="66" charset="0"/>
              </a:rPr>
              <a:t>34</a:t>
            </a:r>
            <a:r>
              <a:rPr lang="it-IT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S.   </a:t>
            </a:r>
            <a:r>
              <a:rPr lang="pl-PL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(</a:t>
            </a:r>
            <a:r>
              <a:rPr lang="pl-PL" altLang="it-IT" sz="1600" i="1" dirty="0">
                <a:solidFill>
                  <a:srgbClr val="6600CC"/>
                </a:solidFill>
                <a:latin typeface="Comic Sans MS" panose="030F0702030302020204" pitchFamily="66" charset="0"/>
              </a:rPr>
              <a:t>Pesi atomici (u.m.a)</a:t>
            </a:r>
            <a:r>
              <a:rPr lang="pl-PL" altLang="it-IT" sz="1600" dirty="0">
                <a:solidFill>
                  <a:srgbClr val="6600CC"/>
                </a:solidFill>
                <a:latin typeface="Comic Sans MS" panose="030F0702030302020204" pitchFamily="66" charset="0"/>
              </a:rPr>
              <a:t>: Na = 22,9897; O = 15,9940).</a:t>
            </a:r>
            <a:endParaRPr lang="it-IT" altLang="it-IT" sz="1600" dirty="0">
              <a:solidFill>
                <a:srgbClr val="6600CC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°°°°°°°°°°°°°°°°°°°°°°°°°°°°°°°°°°°°°°°°°°°°°°°°°°°°°°°°°°°°°°°°°°°°°°°°°°°°°°°°°°°°°°°°°°°°°°°°°°°°°°°°°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4794" y="2252663"/>
            <a:ext cx="3551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Avvengono le seguenti semireazioni: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480344" y="2684463"/>
            <a:ext cx="5481638" cy="336550"/>
            <a:chOff x="872" y="1691"/>
            <a:chExt cx="3453" cy="212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872" y="1691"/>
              <a:ext cx="345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Na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+4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O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 + H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O                Na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+6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O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4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   +     2 e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   + 2 H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072" y="1797"/>
              <a:ext cx="272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1499394" y="3213100"/>
            <a:ext cx="5245100" cy="336550"/>
            <a:chOff x="703" y="2024"/>
            <a:chExt cx="3304" cy="212"/>
          </a:xfrm>
        </p:grpSpPr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703" y="2024"/>
              <a:ext cx="33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KCl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+5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O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   +     6 e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   +  6 H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                 KCl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-1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   + 3 H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601" y="2115"/>
              <a:ext cx="272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03994" y="3933825"/>
            <a:ext cx="16652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Per definizione: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507457" y="4365625"/>
            <a:ext cx="279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3333FF"/>
                </a:solidFill>
                <a:latin typeface="Comic Sans MS" panose="030F0702030302020204" pitchFamily="66" charset="0"/>
              </a:rPr>
              <a:t>eq (KClO</a:t>
            </a:r>
            <a:r>
              <a:rPr lang="it-IT" altLang="it-IT" sz="1600" baseline="-25000">
                <a:solidFill>
                  <a:srgbClr val="3333FF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3333FF"/>
                </a:solidFill>
                <a:latin typeface="Comic Sans MS" panose="030F0702030302020204" pitchFamily="66" charset="0"/>
              </a:rPr>
              <a:t>) =   eq (Na</a:t>
            </a:r>
            <a:r>
              <a:rPr lang="it-IT" altLang="it-IT" sz="1600" baseline="-25000">
                <a:solidFill>
                  <a:srgbClr val="3333FF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600">
                <a:solidFill>
                  <a:srgbClr val="3333FF"/>
                </a:solidFill>
                <a:latin typeface="Comic Sans MS" panose="030F0702030302020204" pitchFamily="66" charset="0"/>
              </a:rPr>
              <a:t>SO</a:t>
            </a:r>
            <a:r>
              <a:rPr lang="it-IT" altLang="it-IT" sz="1600" baseline="-25000">
                <a:solidFill>
                  <a:srgbClr val="3333FF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>
                <a:solidFill>
                  <a:srgbClr val="3333FF"/>
                </a:solidFill>
                <a:latin typeface="Comic Sans MS" panose="030F0702030302020204" pitchFamily="66" charset="0"/>
              </a:rPr>
              <a:t>)  </a:t>
            </a:r>
          </a:p>
        </p:txBody>
      </p:sp>
      <p:grpSp>
        <p:nvGrpSpPr>
          <p:cNvPr id="12" name="Group 17"/>
          <p:cNvGrpSpPr>
            <a:grpSpLocks/>
          </p:cNvGrpSpPr>
          <p:nvPr/>
        </p:nvGrpSpPr>
        <p:grpSpPr bwMode="auto">
          <a:xfrm>
            <a:off x="2356644" y="4797425"/>
            <a:ext cx="3175000" cy="719138"/>
            <a:chOff x="1338" y="3022"/>
            <a:chExt cx="2000" cy="453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338" y="3158"/>
              <a:ext cx="20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6 (M × V) </a:t>
              </a:r>
              <a:r>
                <a:rPr lang="it-IT" altLang="it-IT" sz="1600" baseline="-25000">
                  <a:solidFill>
                    <a:srgbClr val="3333FF"/>
                  </a:solidFill>
                  <a:latin typeface="Comic Sans MS" panose="030F0702030302020204" pitchFamily="66" charset="0"/>
                </a:rPr>
                <a:t>KClO3</a:t>
              </a: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  = 2 (        )</a:t>
              </a:r>
              <a:r>
                <a:rPr lang="it-IT" altLang="it-IT" sz="1600" baseline="-25000">
                  <a:solidFill>
                    <a:srgbClr val="3333FF"/>
                  </a:solidFill>
                  <a:latin typeface="Comic Sans MS" panose="030F0702030302020204" pitchFamily="66" charset="0"/>
                </a:rPr>
                <a:t>Na2SO3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536" y="3022"/>
              <a:ext cx="36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g</a:t>
              </a:r>
            </a:p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PM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615" y="3267"/>
              <a:ext cx="216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96045" y="2889836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00">
              <a:latin typeface="Comic Sans MS" panose="030F0702030302020204" pitchFamily="66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03995" y="5516564"/>
            <a:ext cx="7969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da cui: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600">
              <a:solidFill>
                <a:srgbClr val="00CC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2147094" y="5776913"/>
            <a:ext cx="4033838" cy="792162"/>
            <a:chOff x="1292" y="3639"/>
            <a:chExt cx="2541" cy="499"/>
          </a:xfrm>
        </p:grpSpPr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2154" y="3639"/>
              <a:ext cx="1679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2 × 0,120 × 10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-3</a:t>
              </a:r>
              <a:endParaRPr lang="it-IT" altLang="it-IT" sz="16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6 ( 1× 10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-4 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× 3,136 × 10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-3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)</a:t>
              </a:r>
              <a:endParaRPr lang="it-IT" altLang="it-IT" sz="16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endParaRPr lang="it-IT" altLang="it-IT" sz="16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292" y="3793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PM(Na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SO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) = </a:t>
              </a:r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2245" y="3884"/>
              <a:ext cx="1497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036469" y="5978525"/>
            <a:ext cx="1206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= 127,5510</a:t>
            </a:r>
          </a:p>
        </p:txBody>
      </p:sp>
    </p:spTree>
    <p:extLst>
      <p:ext uri="{BB962C8B-B14F-4D97-AF65-F5344CB8AC3E}">
        <p14:creationId xmlns:p14="http://schemas.microsoft.com/office/powerpoint/2010/main" val="77761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7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55713" y="1412875"/>
            <a:ext cx="6983412" cy="3365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Peso atomico dello S = 127,5510 – (2 ×22,9897 + 3 × 15,9940) = 33,5896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974850" y="333376"/>
            <a:ext cx="4033838" cy="792163"/>
            <a:chOff x="1292" y="3639"/>
            <a:chExt cx="2541" cy="499"/>
          </a:xfrm>
        </p:grpSpPr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2154" y="3639"/>
              <a:ext cx="1679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2 × 0,120 × 10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-3</a:t>
              </a:r>
              <a:endParaRPr lang="it-IT" altLang="it-IT" sz="16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6 ( 1× 10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-4 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× 3,136 × 10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-3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)</a:t>
              </a:r>
              <a:endParaRPr lang="it-IT" altLang="it-IT" sz="16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endParaRPr lang="it-IT" altLang="it-IT" sz="1600">
                <a:solidFill>
                  <a:srgbClr val="000099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1292" y="3793"/>
              <a:ext cx="9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PM(Na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SO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) = </a:t>
              </a: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245" y="3884"/>
              <a:ext cx="1497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864225" y="534988"/>
            <a:ext cx="1206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= 127,5510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695575" y="2133600"/>
            <a:ext cx="5265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PA</a:t>
            </a:r>
            <a:r>
              <a:rPr lang="en-GB" altLang="it-IT" sz="1600" baseline="-25000">
                <a:solidFill>
                  <a:srgbClr val="6600CC"/>
                </a:solidFill>
                <a:latin typeface="Comic Sans MS" panose="030F0702030302020204" pitchFamily="66" charset="0"/>
              </a:rPr>
              <a:t>S</a:t>
            </a:r>
            <a:r>
              <a:rPr lang="en-GB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 = (M × %)</a:t>
            </a:r>
            <a:r>
              <a:rPr lang="en-GB" altLang="it-IT" sz="1000">
                <a:solidFill>
                  <a:srgbClr val="6600CC"/>
                </a:solidFill>
                <a:latin typeface="Comic Sans MS" panose="030F0702030302020204" pitchFamily="66" charset="0"/>
              </a:rPr>
              <a:t>32</a:t>
            </a:r>
            <a:r>
              <a:rPr lang="en-GB" altLang="it-IT" sz="1600" baseline="-25000">
                <a:solidFill>
                  <a:srgbClr val="6600CC"/>
                </a:solidFill>
                <a:latin typeface="Comic Sans MS" panose="030F0702030302020204" pitchFamily="66" charset="0"/>
              </a:rPr>
              <a:t>S</a:t>
            </a:r>
            <a:r>
              <a:rPr lang="en-GB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 + (M × %)</a:t>
            </a:r>
            <a:r>
              <a:rPr lang="en-GB" altLang="it-IT" sz="1000">
                <a:solidFill>
                  <a:srgbClr val="6600CC"/>
                </a:solidFill>
                <a:latin typeface="Comic Sans MS" panose="030F0702030302020204" pitchFamily="66" charset="0"/>
              </a:rPr>
              <a:t>33</a:t>
            </a:r>
            <a:r>
              <a:rPr lang="en-GB" altLang="it-IT" sz="1600" baseline="-25000">
                <a:solidFill>
                  <a:srgbClr val="6600CC"/>
                </a:solidFill>
                <a:latin typeface="Comic Sans MS" panose="030F0702030302020204" pitchFamily="66" charset="0"/>
              </a:rPr>
              <a:t>S</a:t>
            </a:r>
            <a:r>
              <a:rPr lang="en-GB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 + (M × %)</a:t>
            </a:r>
            <a:r>
              <a:rPr lang="en-GB" altLang="it-IT" sz="1000">
                <a:solidFill>
                  <a:srgbClr val="6600CC"/>
                </a:solidFill>
                <a:latin typeface="Comic Sans MS" panose="030F0702030302020204" pitchFamily="66" charset="0"/>
              </a:rPr>
              <a:t>34</a:t>
            </a:r>
            <a:r>
              <a:rPr lang="en-GB" altLang="it-IT" sz="1600" baseline="-25000">
                <a:solidFill>
                  <a:srgbClr val="6600CC"/>
                </a:solidFill>
                <a:latin typeface="Comic Sans MS" panose="030F0702030302020204" pitchFamily="66" charset="0"/>
              </a:rPr>
              <a:t>S </a:t>
            </a:r>
            <a:r>
              <a:rPr lang="en-GB" altLang="it-IT" sz="1600">
                <a:solidFill>
                  <a:srgbClr val="6600CC"/>
                </a:solidFill>
                <a:latin typeface="Comic Sans MS" panose="030F0702030302020204" pitchFamily="66" charset="0"/>
              </a:rPr>
              <a:t>+ (M × %)</a:t>
            </a:r>
            <a:r>
              <a:rPr lang="en-GB" altLang="it-IT" sz="1000">
                <a:solidFill>
                  <a:srgbClr val="6600CC"/>
                </a:solidFill>
                <a:latin typeface="Comic Sans MS" panose="030F0702030302020204" pitchFamily="66" charset="0"/>
              </a:rPr>
              <a:t>36</a:t>
            </a:r>
            <a:r>
              <a:rPr lang="en-GB" altLang="it-IT" sz="1600" baseline="-25000">
                <a:solidFill>
                  <a:srgbClr val="6600CC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34989" y="2133600"/>
            <a:ext cx="1665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>
                <a:solidFill>
                  <a:srgbClr val="00CC00"/>
                </a:solidFill>
                <a:latin typeface="Comic Sans MS" panose="030F0702030302020204" pitchFamily="66" charset="0"/>
              </a:rPr>
              <a:t>Per definizione: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823913" y="2852738"/>
            <a:ext cx="8145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1600">
                <a:solidFill>
                  <a:srgbClr val="3333FF"/>
                </a:solidFill>
                <a:latin typeface="Comic Sans MS" panose="030F0702030302020204" pitchFamily="66" charset="0"/>
              </a:rPr>
              <a:t>33,5896 = (31,9721 × 0,19) + (32,9715 × 0,007) + (M</a:t>
            </a:r>
            <a:r>
              <a:rPr lang="en-GB" altLang="it-IT" sz="1600" baseline="30000">
                <a:solidFill>
                  <a:srgbClr val="3333FF"/>
                </a:solidFill>
                <a:latin typeface="Comic Sans MS" panose="030F0702030302020204" pitchFamily="66" charset="0"/>
              </a:rPr>
              <a:t>34</a:t>
            </a:r>
            <a:r>
              <a:rPr lang="en-GB" altLang="it-IT" sz="1600">
                <a:solidFill>
                  <a:srgbClr val="3333FF"/>
                </a:solidFill>
                <a:latin typeface="Comic Sans MS" panose="030F0702030302020204" pitchFamily="66" charset="0"/>
              </a:rPr>
              <a:t>S × 0,799) + (35,9771 × 0,004)</a:t>
            </a:r>
          </a:p>
        </p:txBody>
      </p: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606425" y="3500438"/>
            <a:ext cx="7850188" cy="1160462"/>
            <a:chOff x="158" y="2205"/>
            <a:chExt cx="4945" cy="731"/>
          </a:xfrm>
        </p:grpSpPr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58" y="2205"/>
              <a:ext cx="50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it-IT" sz="1600">
                  <a:solidFill>
                    <a:srgbClr val="00CC00"/>
                  </a:solidFill>
                  <a:latin typeface="Comic Sans MS" panose="030F0702030302020204" pitchFamily="66" charset="0"/>
                </a:rPr>
                <a:t>da cui: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340" y="2610"/>
              <a:ext cx="56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M</a:t>
              </a:r>
              <a:r>
                <a:rPr lang="it-IT" altLang="it-IT" sz="1600" baseline="30000">
                  <a:solidFill>
                    <a:srgbClr val="3333FF"/>
                  </a:solidFill>
                  <a:latin typeface="Comic Sans MS" panose="030F0702030302020204" pitchFamily="66" charset="0"/>
                </a:rPr>
                <a:t>34</a:t>
              </a: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S = </a:t>
              </a: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748" y="2478"/>
              <a:ext cx="4355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GB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33,5896 - (</a:t>
              </a: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31,9721 </a:t>
              </a:r>
              <a:r>
                <a:rPr lang="en-GB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× 0,19) - (</a:t>
              </a: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32,9715 </a:t>
              </a:r>
              <a:r>
                <a:rPr lang="en-GB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× 0,007) - (</a:t>
              </a:r>
              <a:r>
                <a:rPr lang="it-IT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35,9771 </a:t>
              </a:r>
              <a:r>
                <a:rPr lang="en-GB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× 0,004)</a:t>
              </a:r>
            </a:p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GB" altLang="it-IT" sz="1600">
                  <a:solidFill>
                    <a:srgbClr val="3333FF"/>
                  </a:solidFill>
                  <a:latin typeface="Comic Sans MS" panose="030F0702030302020204" pitchFamily="66" charset="0"/>
                </a:rPr>
                <a:t>0,799</a:t>
              </a:r>
              <a:endParaRPr lang="it-IT" altLang="it-IT" sz="1600">
                <a:solidFill>
                  <a:srgbClr val="3333FF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848" y="2731"/>
              <a:ext cx="4126" cy="1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2982913" y="5013325"/>
            <a:ext cx="3313112" cy="1079500"/>
            <a:chOff x="1655" y="3158"/>
            <a:chExt cx="2087" cy="680"/>
          </a:xfrm>
        </p:grpSpPr>
        <p:sp>
          <p:nvSpPr>
            <p:cNvPr id="17" name="Rectangle 26"/>
            <p:cNvSpPr>
              <a:spLocks noChangeArrowheads="1"/>
            </p:cNvSpPr>
            <p:nvPr/>
          </p:nvSpPr>
          <p:spPr bwMode="auto">
            <a:xfrm>
              <a:off x="1655" y="3158"/>
              <a:ext cx="2087" cy="6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600">
                <a:latin typeface="Comic Sans MS" panose="030F0702030302020204" pitchFamily="66" charset="0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2222" y="3252"/>
              <a:ext cx="648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27,1402</a:t>
              </a:r>
            </a:p>
            <a:p>
              <a:pPr algn="ctr" eaLnBrk="1" hangingPunct="1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0,799</a:t>
              </a: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2294" y="3491"/>
              <a:ext cx="49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1746" y="3385"/>
              <a:ext cx="5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M</a:t>
              </a:r>
              <a:r>
                <a:rPr lang="it-IT" altLang="it-IT" sz="1600" baseline="30000">
                  <a:solidFill>
                    <a:schemeClr val="bg1"/>
                  </a:solidFill>
                  <a:latin typeface="Comic Sans MS" panose="030F0702030302020204" pitchFamily="66" charset="0"/>
                </a:rPr>
                <a:t>34</a:t>
              </a:r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S =</a:t>
              </a: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2835" y="3385"/>
              <a:ext cx="76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1600">
                  <a:solidFill>
                    <a:schemeClr val="bg1"/>
                  </a:solidFill>
                  <a:latin typeface="Comic Sans MS" panose="030F0702030302020204" pitchFamily="66" charset="0"/>
                </a:rPr>
                <a:t>= 33,9677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076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-189190" y="12701"/>
            <a:ext cx="928846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28) Settembre 2011.</a:t>
            </a:r>
            <a:r>
              <a:rPr lang="it-IT" altLang="it-IT"/>
              <a:t> </a:t>
            </a:r>
            <a:r>
              <a:rPr lang="it-IT" altLang="it-IT">
                <a:solidFill>
                  <a:schemeClr val="tx2"/>
                </a:solidFill>
              </a:rPr>
              <a:t>L’acido acetico, CH</a:t>
            </a:r>
            <a:r>
              <a:rPr lang="it-IT" altLang="it-IT" baseline="-25000">
                <a:solidFill>
                  <a:schemeClr val="tx2"/>
                </a:solidFill>
              </a:rPr>
              <a:t>3</a:t>
            </a:r>
            <a:r>
              <a:rPr lang="it-IT" altLang="it-IT">
                <a:solidFill>
                  <a:schemeClr val="tx2"/>
                </a:solidFill>
              </a:rPr>
              <a:t>COOH,  ha una costante di ionizzazione Ka = 1.80 x 10</a:t>
            </a:r>
            <a:r>
              <a:rPr lang="it-IT" altLang="it-IT" baseline="30000">
                <a:solidFill>
                  <a:schemeClr val="tx2"/>
                </a:solidFill>
              </a:rPr>
              <a:t>-5</a:t>
            </a:r>
            <a:r>
              <a:rPr lang="it-IT" altLang="it-IT">
                <a:solidFill>
                  <a:schemeClr val="tx2"/>
                </a:solidFill>
              </a:rPr>
              <a:t>. </a:t>
            </a:r>
          </a:p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Una soluzione X contiene 0.150 moli/L di CH</a:t>
            </a:r>
            <a:r>
              <a:rPr lang="it-IT" altLang="it-IT" baseline="-25000">
                <a:solidFill>
                  <a:schemeClr val="tx2"/>
                </a:solidFill>
              </a:rPr>
              <a:t>3</a:t>
            </a:r>
            <a:r>
              <a:rPr lang="it-IT" altLang="it-IT">
                <a:solidFill>
                  <a:schemeClr val="tx2"/>
                </a:solidFill>
              </a:rPr>
              <a:t>COOH ed ha un volume di 100 mL. </a:t>
            </a:r>
          </a:p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Calcolare: 1) il pH della soluzione X;</a:t>
            </a:r>
          </a:p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2) il pH di X dopo diluizione con acqua fino al volume totale di 400 mL;</a:t>
            </a:r>
          </a:p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3) il pH di X dopo aver aggiunto 65.0 mL di una soluzione 0.200 M di acetato di sodio, CH3COONa;</a:t>
            </a:r>
          </a:p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4) il pH di X dopo aver aggiunto 50.0 mL di una soluzione di NaOH 0.300 M;</a:t>
            </a:r>
          </a:p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5) il pH di X dopo aver aggiunto 20.0 mL di una soluzione di HCl 0.0100 M.</a:t>
            </a:r>
          </a:p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°°°°°°°°°°°°°°°°°°°°°°°°°°°°°°°°°°°°°°°°°°°°°°°°°°°°°°°°°°°°°°°°°°°°°°°°°°°°°°°°°°°°°°°°°°°°°°°°°°°°°°°°°°°°°°°°°°°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287184" y="2289176"/>
            <a:ext cx="642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99"/>
                </a:solidFill>
              </a:rPr>
              <a:t>le moli di CH</a:t>
            </a:r>
            <a:r>
              <a:rPr lang="it-IT" altLang="it-IT" baseline="-25000">
                <a:solidFill>
                  <a:srgbClr val="000099"/>
                </a:solidFill>
              </a:rPr>
              <a:t>3</a:t>
            </a:r>
            <a:r>
              <a:rPr lang="it-IT" altLang="it-IT">
                <a:solidFill>
                  <a:srgbClr val="000099"/>
                </a:solidFill>
              </a:rPr>
              <a:t>COOH in X sono = M x V = 0.150 x 0.100 = 0.0150 moli</a:t>
            </a:r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717273" y="2798764"/>
            <a:ext cx="1931987" cy="384175"/>
            <a:chOff x="571" y="1755"/>
            <a:chExt cx="1217" cy="24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71" y="1766"/>
              <a:ext cx="12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it-IT">
                  <a:solidFill>
                    <a:srgbClr val="339933"/>
                  </a:solidFill>
                </a:rPr>
                <a:t>[H</a:t>
              </a:r>
              <a:r>
                <a:rPr lang="pl-PL" altLang="it-IT" baseline="-25000">
                  <a:solidFill>
                    <a:srgbClr val="339933"/>
                  </a:solidFill>
                </a:rPr>
                <a:t>3</a:t>
              </a:r>
              <a:r>
                <a:rPr lang="pl-PL" altLang="it-IT">
                  <a:solidFill>
                    <a:srgbClr val="339933"/>
                  </a:solidFill>
                </a:rPr>
                <a:t>O</a:t>
              </a:r>
              <a:r>
                <a:rPr lang="pl-PL" altLang="it-IT" baseline="30000">
                  <a:solidFill>
                    <a:srgbClr val="339933"/>
                  </a:solidFill>
                </a:rPr>
                <a:t>+</a:t>
              </a:r>
              <a:r>
                <a:rPr lang="pl-PL" altLang="it-IT">
                  <a:solidFill>
                    <a:srgbClr val="339933"/>
                  </a:solidFill>
                </a:rPr>
                <a:t>] =     Ka × Ca</a:t>
              </a:r>
              <a:r>
                <a:rPr lang="it-IT" altLang="it-IT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168" y="1755"/>
              <a:ext cx="544" cy="208"/>
              <a:chOff x="7095" y="13485"/>
              <a:chExt cx="2250" cy="963"/>
            </a:xfrm>
          </p:grpSpPr>
          <p:cxnSp>
            <p:nvCxnSpPr>
              <p:cNvPr id="7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7248" y="13485"/>
                <a:ext cx="0" cy="96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" name="AutoShape 9"/>
              <p:cNvCxnSpPr>
                <a:cxnSpLocks noChangeShapeType="1"/>
              </p:cNvCxnSpPr>
              <p:nvPr/>
            </p:nvCxnSpPr>
            <p:spPr bwMode="auto">
              <a:xfrm>
                <a:off x="7248" y="13485"/>
                <a:ext cx="2097" cy="0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" name="AutoShape 10"/>
              <p:cNvCxnSpPr>
                <a:cxnSpLocks noChangeShapeType="1"/>
              </p:cNvCxnSpPr>
              <p:nvPr/>
            </p:nvCxnSpPr>
            <p:spPr bwMode="auto">
              <a:xfrm flipH="1" flipV="1">
                <a:off x="7095" y="13905"/>
                <a:ext cx="152" cy="54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-9802" y="2865438"/>
            <a:ext cx="369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1)</a:t>
            </a:r>
          </a:p>
        </p:txBody>
      </p: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2590522" y="2794000"/>
            <a:ext cx="2373312" cy="388938"/>
            <a:chOff x="1338" y="1965"/>
            <a:chExt cx="1495" cy="245"/>
          </a:xfrm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338" y="1979"/>
              <a:ext cx="14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</a:rPr>
                <a:t>=     </a:t>
              </a:r>
              <a:r>
                <a:rPr lang="pl-PL" altLang="it-IT">
                  <a:solidFill>
                    <a:srgbClr val="339933"/>
                  </a:solidFill>
                </a:rPr>
                <a:t>1.8 × 10</a:t>
              </a:r>
              <a:r>
                <a:rPr lang="pl-PL" altLang="it-IT" baseline="30000">
                  <a:solidFill>
                    <a:srgbClr val="339933"/>
                  </a:solidFill>
                </a:rPr>
                <a:t>-5</a:t>
              </a:r>
              <a:r>
                <a:rPr lang="pl-PL" altLang="it-IT">
                  <a:solidFill>
                    <a:srgbClr val="339933"/>
                  </a:solidFill>
                </a:rPr>
                <a:t> </a:t>
              </a:r>
              <a:r>
                <a:rPr lang="en-GB" altLang="it-IT">
                  <a:solidFill>
                    <a:srgbClr val="339933"/>
                  </a:solidFill>
                </a:rPr>
                <a:t>×</a:t>
              </a:r>
              <a:r>
                <a:rPr lang="pl-PL" altLang="it-IT">
                  <a:solidFill>
                    <a:srgbClr val="339933"/>
                  </a:solidFill>
                </a:rPr>
                <a:t> 0.150    </a:t>
              </a:r>
            </a:p>
          </p:txBody>
        </p:sp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1474" y="1965"/>
              <a:ext cx="1218" cy="208"/>
              <a:chOff x="7095" y="13485"/>
              <a:chExt cx="2250" cy="963"/>
            </a:xfrm>
          </p:grpSpPr>
          <p:cxnSp>
            <p:nvCxnSpPr>
              <p:cNvPr id="14" name="AutoShape 14"/>
              <p:cNvCxnSpPr>
                <a:cxnSpLocks noChangeShapeType="1"/>
              </p:cNvCxnSpPr>
              <p:nvPr/>
            </p:nvCxnSpPr>
            <p:spPr bwMode="auto">
              <a:xfrm flipV="1">
                <a:off x="7248" y="13485"/>
                <a:ext cx="0" cy="96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AutoShape 15"/>
              <p:cNvCxnSpPr>
                <a:cxnSpLocks noChangeShapeType="1"/>
              </p:cNvCxnSpPr>
              <p:nvPr/>
            </p:nvCxnSpPr>
            <p:spPr bwMode="auto">
              <a:xfrm>
                <a:off x="7248" y="13485"/>
                <a:ext cx="2097" cy="0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AutoShape 16"/>
              <p:cNvCxnSpPr>
                <a:cxnSpLocks noChangeShapeType="1"/>
              </p:cNvCxnSpPr>
              <p:nvPr/>
            </p:nvCxnSpPr>
            <p:spPr bwMode="auto">
              <a:xfrm flipH="1" flipV="1">
                <a:off x="7095" y="13905"/>
                <a:ext cx="152" cy="54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4751109" y="2816226"/>
            <a:ext cx="161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</a:rPr>
              <a:t>= </a:t>
            </a:r>
            <a:r>
              <a:rPr lang="pl-PL" altLang="it-IT">
                <a:solidFill>
                  <a:srgbClr val="339933"/>
                </a:solidFill>
              </a:rPr>
              <a:t>1.64 x 10</a:t>
            </a:r>
            <a:r>
              <a:rPr lang="pl-PL" altLang="it-IT" baseline="30000">
                <a:solidFill>
                  <a:srgbClr val="339933"/>
                </a:solidFill>
              </a:rPr>
              <a:t>-3</a:t>
            </a:r>
            <a:r>
              <a:rPr lang="pl-PL" altLang="it-IT">
                <a:solidFill>
                  <a:srgbClr val="339933"/>
                </a:solidFill>
              </a:rPr>
              <a:t>  </a:t>
            </a:r>
            <a:r>
              <a:rPr lang="it-IT" altLang="it-IT">
                <a:solidFill>
                  <a:srgbClr val="339933"/>
                </a:solidFill>
              </a:rPr>
              <a:t>M</a:t>
            </a:r>
            <a:endParaRPr lang="pl-PL" altLang="it-IT">
              <a:solidFill>
                <a:srgbClr val="339933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767235" y="2816226"/>
            <a:ext cx="1071563" cy="366713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pH = 2.78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-81240" y="3370263"/>
            <a:ext cx="4951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2)  Si calcola la nuova concentrazione di CH</a:t>
            </a:r>
            <a:r>
              <a:rPr lang="it-IT" altLang="it-IT" baseline="-25000">
                <a:solidFill>
                  <a:srgbClr val="FF0000"/>
                </a:solidFill>
              </a:rPr>
              <a:t>3</a:t>
            </a:r>
            <a:r>
              <a:rPr lang="it-IT" altLang="it-IT">
                <a:solidFill>
                  <a:srgbClr val="FF0000"/>
                </a:solidFill>
              </a:rPr>
              <a:t>COOH: </a:t>
            </a:r>
          </a:p>
        </p:txBody>
      </p:sp>
      <p:grpSp>
        <p:nvGrpSpPr>
          <p:cNvPr id="20" name="Group 57"/>
          <p:cNvGrpSpPr>
            <a:grpSpLocks/>
          </p:cNvGrpSpPr>
          <p:nvPr/>
        </p:nvGrpSpPr>
        <p:grpSpPr bwMode="auto">
          <a:xfrm>
            <a:off x="842685" y="3729038"/>
            <a:ext cx="2144713" cy="806450"/>
            <a:chOff x="650" y="2341"/>
            <a:chExt cx="1351" cy="508"/>
          </a:xfrm>
        </p:grpSpPr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650" y="2518"/>
              <a:ext cx="9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[CH</a:t>
              </a:r>
              <a:r>
                <a:rPr lang="it-IT" altLang="it-IT" sz="1400" baseline="-25000">
                  <a:solidFill>
                    <a:schemeClr val="tx2"/>
                  </a:solidFill>
                </a:rPr>
                <a:t>3</a:t>
              </a:r>
              <a:r>
                <a:rPr lang="it-IT" altLang="it-IT">
                  <a:solidFill>
                    <a:schemeClr val="tx2"/>
                  </a:solidFill>
                </a:rPr>
                <a:t>COOH] = </a:t>
              </a: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454" y="2341"/>
              <a:ext cx="547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chemeClr val="tx2"/>
                  </a:solidFill>
                </a:rPr>
                <a:t>(M × V)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chemeClr val="tx2"/>
                  </a:solidFill>
                </a:rPr>
                <a:t>Vtot</a:t>
              </a: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1531" y="2634"/>
              <a:ext cx="40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4" name="Group 29"/>
          <p:cNvGrpSpPr>
            <a:grpSpLocks/>
          </p:cNvGrpSpPr>
          <p:nvPr/>
        </p:nvGrpSpPr>
        <p:grpSpPr bwMode="auto">
          <a:xfrm>
            <a:off x="2960409" y="3762375"/>
            <a:ext cx="2501900" cy="806450"/>
            <a:chOff x="2472" y="3389"/>
            <a:chExt cx="1576" cy="508"/>
          </a:xfrm>
        </p:grpSpPr>
        <p:grpSp>
          <p:nvGrpSpPr>
            <p:cNvPr id="25" name="Group 27"/>
            <p:cNvGrpSpPr>
              <a:grpSpLocks/>
            </p:cNvGrpSpPr>
            <p:nvPr/>
          </p:nvGrpSpPr>
          <p:grpSpPr bwMode="auto">
            <a:xfrm>
              <a:off x="2608" y="3389"/>
              <a:ext cx="691" cy="508"/>
              <a:chOff x="2608" y="3389"/>
              <a:chExt cx="691" cy="508"/>
            </a:xfrm>
          </p:grpSpPr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2608" y="3389"/>
                <a:ext cx="69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0.15 × 0.1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0.4</a:t>
                </a:r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2653" y="3674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2472" y="3549"/>
              <a:ext cx="1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                     = 0.0375 M</a:t>
              </a:r>
            </a:p>
          </p:txBody>
        </p:sp>
      </p:grpSp>
      <p:grpSp>
        <p:nvGrpSpPr>
          <p:cNvPr id="29" name="Group 58"/>
          <p:cNvGrpSpPr>
            <a:grpSpLocks/>
          </p:cNvGrpSpPr>
          <p:nvPr/>
        </p:nvGrpSpPr>
        <p:grpSpPr bwMode="auto">
          <a:xfrm>
            <a:off x="566459" y="4741864"/>
            <a:ext cx="1989138" cy="384175"/>
            <a:chOff x="476" y="2979"/>
            <a:chExt cx="1253" cy="242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76" y="2990"/>
              <a:ext cx="12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it-IT">
                  <a:solidFill>
                    <a:srgbClr val="339933"/>
                  </a:solidFill>
                </a:rPr>
                <a:t>[H</a:t>
              </a:r>
              <a:r>
                <a:rPr lang="pl-PL" altLang="it-IT" baseline="-25000">
                  <a:solidFill>
                    <a:srgbClr val="339933"/>
                  </a:solidFill>
                </a:rPr>
                <a:t>3</a:t>
              </a:r>
              <a:r>
                <a:rPr lang="pl-PL" altLang="it-IT">
                  <a:solidFill>
                    <a:srgbClr val="339933"/>
                  </a:solidFill>
                </a:rPr>
                <a:t>O</a:t>
              </a:r>
              <a:r>
                <a:rPr lang="pl-PL" altLang="it-IT" baseline="30000">
                  <a:solidFill>
                    <a:srgbClr val="339933"/>
                  </a:solidFill>
                </a:rPr>
                <a:t>+</a:t>
              </a:r>
              <a:r>
                <a:rPr lang="pl-PL" altLang="it-IT">
                  <a:solidFill>
                    <a:srgbClr val="339933"/>
                  </a:solidFill>
                </a:rPr>
                <a:t>] =     Ka × C</a:t>
              </a:r>
              <a:r>
                <a:rPr lang="it-IT" altLang="it-IT">
                  <a:solidFill>
                    <a:srgbClr val="339933"/>
                  </a:solidFill>
                </a:rPr>
                <a:t>’</a:t>
              </a:r>
              <a:r>
                <a:rPr lang="pl-PL" altLang="it-IT">
                  <a:solidFill>
                    <a:srgbClr val="339933"/>
                  </a:solidFill>
                </a:rPr>
                <a:t>a</a:t>
              </a:r>
              <a:r>
                <a:rPr lang="it-IT" altLang="it-IT">
                  <a:solidFill>
                    <a:srgbClr val="339933"/>
                  </a:solidFill>
                </a:rPr>
                <a:t> </a:t>
              </a:r>
            </a:p>
          </p:txBody>
        </p:sp>
        <p:grpSp>
          <p:nvGrpSpPr>
            <p:cNvPr id="31" name="Group 31"/>
            <p:cNvGrpSpPr>
              <a:grpSpLocks/>
            </p:cNvGrpSpPr>
            <p:nvPr/>
          </p:nvGrpSpPr>
          <p:grpSpPr bwMode="auto">
            <a:xfrm>
              <a:off x="1073" y="2979"/>
              <a:ext cx="544" cy="208"/>
              <a:chOff x="7095" y="13485"/>
              <a:chExt cx="2250" cy="963"/>
            </a:xfrm>
          </p:grpSpPr>
          <p:cxnSp>
            <p:nvCxnSpPr>
              <p:cNvPr id="32" name="AutoShape 32"/>
              <p:cNvCxnSpPr>
                <a:cxnSpLocks noChangeShapeType="1"/>
              </p:cNvCxnSpPr>
              <p:nvPr/>
            </p:nvCxnSpPr>
            <p:spPr bwMode="auto">
              <a:xfrm flipV="1">
                <a:off x="7248" y="13485"/>
                <a:ext cx="0" cy="96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AutoShape 33"/>
              <p:cNvCxnSpPr>
                <a:cxnSpLocks noChangeShapeType="1"/>
              </p:cNvCxnSpPr>
              <p:nvPr/>
            </p:nvCxnSpPr>
            <p:spPr bwMode="auto">
              <a:xfrm>
                <a:off x="7248" y="13485"/>
                <a:ext cx="2097" cy="0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4" name="AutoShape 34"/>
              <p:cNvCxnSpPr>
                <a:cxnSpLocks noChangeShapeType="1"/>
              </p:cNvCxnSpPr>
              <p:nvPr/>
            </p:nvCxnSpPr>
            <p:spPr bwMode="auto">
              <a:xfrm flipH="1" flipV="1">
                <a:off x="7095" y="13905"/>
                <a:ext cx="152" cy="54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35" name="Group 59"/>
          <p:cNvGrpSpPr>
            <a:grpSpLocks/>
          </p:cNvGrpSpPr>
          <p:nvPr/>
        </p:nvGrpSpPr>
        <p:grpSpPr bwMode="auto">
          <a:xfrm>
            <a:off x="2439710" y="4737100"/>
            <a:ext cx="3775075" cy="388938"/>
            <a:chOff x="1656" y="2976"/>
            <a:chExt cx="2378" cy="245"/>
          </a:xfrm>
        </p:grpSpPr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656" y="2976"/>
              <a:ext cx="1568" cy="245"/>
              <a:chOff x="1338" y="1965"/>
              <a:chExt cx="1568" cy="245"/>
            </a:xfrm>
          </p:grpSpPr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>
                <a:off x="1338" y="1979"/>
                <a:ext cx="15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it-IT" altLang="it-IT">
                    <a:solidFill>
                      <a:srgbClr val="339933"/>
                    </a:solidFill>
                  </a:rPr>
                  <a:t>=     </a:t>
                </a:r>
                <a:r>
                  <a:rPr lang="pl-PL" altLang="it-IT">
                    <a:solidFill>
                      <a:srgbClr val="339933"/>
                    </a:solidFill>
                  </a:rPr>
                  <a:t>1.8 × 10</a:t>
                </a:r>
                <a:r>
                  <a:rPr lang="pl-PL" altLang="it-IT" baseline="30000">
                    <a:solidFill>
                      <a:srgbClr val="339933"/>
                    </a:solidFill>
                  </a:rPr>
                  <a:t>-5</a:t>
                </a:r>
                <a:r>
                  <a:rPr lang="pl-PL" altLang="it-IT">
                    <a:solidFill>
                      <a:srgbClr val="339933"/>
                    </a:solidFill>
                  </a:rPr>
                  <a:t> </a:t>
                </a:r>
                <a:r>
                  <a:rPr lang="en-GB" altLang="it-IT">
                    <a:solidFill>
                      <a:srgbClr val="339933"/>
                    </a:solidFill>
                  </a:rPr>
                  <a:t>×</a:t>
                </a:r>
                <a:r>
                  <a:rPr lang="pl-PL" altLang="it-IT">
                    <a:solidFill>
                      <a:srgbClr val="339933"/>
                    </a:solidFill>
                  </a:rPr>
                  <a:t> 0.</a:t>
                </a:r>
                <a:r>
                  <a:rPr lang="it-IT" altLang="it-IT">
                    <a:solidFill>
                      <a:srgbClr val="339933"/>
                    </a:solidFill>
                  </a:rPr>
                  <a:t>0375</a:t>
                </a:r>
                <a:r>
                  <a:rPr lang="pl-PL" altLang="it-IT">
                    <a:solidFill>
                      <a:srgbClr val="339933"/>
                    </a:solidFill>
                  </a:rPr>
                  <a:t>    </a:t>
                </a:r>
              </a:p>
            </p:txBody>
          </p:sp>
          <p:grpSp>
            <p:nvGrpSpPr>
              <p:cNvPr id="39" name="Group 37"/>
              <p:cNvGrpSpPr>
                <a:grpSpLocks/>
              </p:cNvGrpSpPr>
              <p:nvPr/>
            </p:nvGrpSpPr>
            <p:grpSpPr bwMode="auto">
              <a:xfrm>
                <a:off x="1474" y="1965"/>
                <a:ext cx="1218" cy="208"/>
                <a:chOff x="7095" y="13485"/>
                <a:chExt cx="2250" cy="963"/>
              </a:xfrm>
            </p:grpSpPr>
            <p:cxnSp>
              <p:nvCxnSpPr>
                <p:cNvPr id="40" name="AutoShape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7248" y="13485"/>
                  <a:ext cx="0" cy="963"/>
                </a:xfrm>
                <a:prstGeom prst="straightConnector1">
                  <a:avLst/>
                </a:prstGeom>
                <a:noFill/>
                <a:ln w="9525">
                  <a:solidFill>
                    <a:srgbClr val="3399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7248" y="13485"/>
                  <a:ext cx="2097" cy="0"/>
                </a:xfrm>
                <a:prstGeom prst="straightConnector1">
                  <a:avLst/>
                </a:prstGeom>
                <a:noFill/>
                <a:ln w="9525">
                  <a:solidFill>
                    <a:srgbClr val="3399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2" name="AutoShape 40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7095" y="13905"/>
                  <a:ext cx="152" cy="543"/>
                </a:xfrm>
                <a:prstGeom prst="straightConnector1">
                  <a:avLst/>
                </a:prstGeom>
                <a:noFill/>
                <a:ln w="9525">
                  <a:solidFill>
                    <a:srgbClr val="3399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37" name="Rectangle 41"/>
            <p:cNvSpPr>
              <a:spLocks noChangeArrowheads="1"/>
            </p:cNvSpPr>
            <p:nvPr/>
          </p:nvSpPr>
          <p:spPr bwMode="auto">
            <a:xfrm>
              <a:off x="3017" y="2990"/>
              <a:ext cx="10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</a:rPr>
                <a:t>= 8.22 </a:t>
              </a:r>
              <a:r>
                <a:rPr lang="pl-PL" altLang="it-IT">
                  <a:solidFill>
                    <a:srgbClr val="339933"/>
                  </a:solidFill>
                </a:rPr>
                <a:t>x 10</a:t>
              </a:r>
              <a:r>
                <a:rPr lang="pl-PL" altLang="it-IT" baseline="30000">
                  <a:solidFill>
                    <a:srgbClr val="339933"/>
                  </a:solidFill>
                </a:rPr>
                <a:t>-</a:t>
              </a:r>
              <a:r>
                <a:rPr lang="it-IT" altLang="it-IT" baseline="30000">
                  <a:solidFill>
                    <a:srgbClr val="339933"/>
                  </a:solidFill>
                </a:rPr>
                <a:t>4</a:t>
              </a:r>
              <a:r>
                <a:rPr lang="pl-PL" altLang="it-IT">
                  <a:solidFill>
                    <a:srgbClr val="339933"/>
                  </a:solidFill>
                </a:rPr>
                <a:t>  </a:t>
              </a:r>
              <a:r>
                <a:rPr lang="it-IT" altLang="it-IT">
                  <a:solidFill>
                    <a:srgbClr val="339933"/>
                  </a:solidFill>
                </a:rPr>
                <a:t>M</a:t>
              </a:r>
              <a:endParaRPr lang="pl-PL" altLang="it-IT">
                <a:solidFill>
                  <a:srgbClr val="339933"/>
                </a:solidFill>
              </a:endParaRPr>
            </a:p>
          </p:txBody>
        </p:sp>
      </p:grp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16422" y="4759326"/>
            <a:ext cx="1071562" cy="366713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pH = 3.08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-154265" y="5386388"/>
            <a:ext cx="3459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3) calcoliamo le moli di CH</a:t>
            </a:r>
            <a:r>
              <a:rPr lang="it-IT" altLang="it-IT" baseline="-25000">
                <a:solidFill>
                  <a:srgbClr val="FF0000"/>
                </a:solidFill>
              </a:rPr>
              <a:t>3</a:t>
            </a:r>
            <a:r>
              <a:rPr lang="it-IT" altLang="it-IT">
                <a:solidFill>
                  <a:srgbClr val="FF0000"/>
                </a:solidFill>
              </a:rPr>
              <a:t>COONa: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374747" y="5386388"/>
            <a:ext cx="4216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Moli  = M × V = 0.200 × 0.065 = 0.0130 moli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-225703" y="5746751"/>
            <a:ext cx="7288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</a:rPr>
              <a:t>Soluzione che contiene 0.0150 moli di CH</a:t>
            </a:r>
            <a:r>
              <a:rPr lang="it-IT" altLang="it-IT" baseline="-25000">
                <a:solidFill>
                  <a:srgbClr val="339933"/>
                </a:solidFill>
              </a:rPr>
              <a:t>3</a:t>
            </a:r>
            <a:r>
              <a:rPr lang="it-IT" altLang="it-IT">
                <a:solidFill>
                  <a:srgbClr val="339933"/>
                </a:solidFill>
              </a:rPr>
              <a:t>COOH e 0.0130 moli di CH</a:t>
            </a:r>
            <a:r>
              <a:rPr lang="it-IT" altLang="it-IT" baseline="-25000">
                <a:solidFill>
                  <a:srgbClr val="339933"/>
                </a:solidFill>
              </a:rPr>
              <a:t>3</a:t>
            </a:r>
            <a:r>
              <a:rPr lang="it-IT" altLang="it-IT">
                <a:solidFill>
                  <a:srgbClr val="339933"/>
                </a:solidFill>
              </a:rPr>
              <a:t>COONa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6975198" y="5738813"/>
            <a:ext cx="1978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Soluzione tampone</a:t>
            </a:r>
          </a:p>
        </p:txBody>
      </p:sp>
      <p:grpSp>
        <p:nvGrpSpPr>
          <p:cNvPr id="48" name="Group 60"/>
          <p:cNvGrpSpPr>
            <a:grpSpLocks/>
          </p:cNvGrpSpPr>
          <p:nvPr/>
        </p:nvGrpSpPr>
        <p:grpSpPr bwMode="auto">
          <a:xfrm>
            <a:off x="279123" y="6234113"/>
            <a:ext cx="2433637" cy="747712"/>
            <a:chOff x="295" y="3919"/>
            <a:chExt cx="1533" cy="471"/>
          </a:xfrm>
        </p:grpSpPr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95" y="3974"/>
              <a:ext cx="15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[H</a:t>
              </a:r>
              <a:r>
                <a:rPr lang="it-IT" altLang="it-IT" baseline="-25000">
                  <a:solidFill>
                    <a:schemeClr val="tx2"/>
                  </a:solidFill>
                </a:rPr>
                <a:t>3</a:t>
              </a:r>
              <a:r>
                <a:rPr lang="it-IT" altLang="it-IT">
                  <a:solidFill>
                    <a:schemeClr val="tx2"/>
                  </a:solidFill>
                </a:rPr>
                <a:t>O</a:t>
              </a:r>
              <a:r>
                <a:rPr lang="it-IT" altLang="it-IT" baseline="30000">
                  <a:solidFill>
                    <a:schemeClr val="tx2"/>
                  </a:solidFill>
                </a:rPr>
                <a:t>+</a:t>
              </a:r>
              <a:r>
                <a:rPr lang="it-IT" altLang="it-IT">
                  <a:solidFill>
                    <a:schemeClr val="tx2"/>
                  </a:solidFill>
                </a:rPr>
                <a:t>] =  Ka ×                   </a:t>
              </a:r>
            </a:p>
          </p:txBody>
        </p:sp>
        <p:grpSp>
          <p:nvGrpSpPr>
            <p:cNvPr id="50" name="Group 48"/>
            <p:cNvGrpSpPr>
              <a:grpSpLocks/>
            </p:cNvGrpSpPr>
            <p:nvPr/>
          </p:nvGrpSpPr>
          <p:grpSpPr bwMode="auto">
            <a:xfrm>
              <a:off x="1202" y="3919"/>
              <a:ext cx="372" cy="471"/>
              <a:chOff x="943" y="7725"/>
              <a:chExt cx="1367" cy="1179"/>
            </a:xfrm>
          </p:grpSpPr>
          <p:sp>
            <p:nvSpPr>
              <p:cNvPr id="51" name="Text Box 49"/>
              <p:cNvSpPr txBox="1">
                <a:spLocks noChangeArrowheads="1"/>
              </p:cNvSpPr>
              <p:nvPr/>
            </p:nvSpPr>
            <p:spPr bwMode="auto">
              <a:xfrm>
                <a:off x="943" y="7725"/>
                <a:ext cx="1367" cy="1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it-IT" altLang="it-IT">
                    <a:solidFill>
                      <a:schemeClr val="tx2"/>
                    </a:solidFill>
                  </a:rPr>
                  <a:t>Ca</a:t>
                </a:r>
              </a:p>
              <a:p>
                <a:pPr algn="ctr" eaLnBrk="1" hangingPunct="1"/>
                <a:r>
                  <a:rPr lang="it-IT" altLang="it-IT">
                    <a:solidFill>
                      <a:schemeClr val="tx2"/>
                    </a:solidFill>
                  </a:rPr>
                  <a:t>Cs</a:t>
                </a:r>
              </a:p>
            </p:txBody>
          </p:sp>
          <p:cxnSp>
            <p:nvCxnSpPr>
              <p:cNvPr id="52" name="AutoShape 50"/>
              <p:cNvCxnSpPr>
                <a:cxnSpLocks noChangeShapeType="1"/>
              </p:cNvCxnSpPr>
              <p:nvPr/>
            </p:nvCxnSpPr>
            <p:spPr bwMode="auto">
              <a:xfrm>
                <a:off x="1065" y="8205"/>
                <a:ext cx="1065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3" name="Group 61"/>
          <p:cNvGrpSpPr>
            <a:grpSpLocks/>
          </p:cNvGrpSpPr>
          <p:nvPr/>
        </p:nvGrpSpPr>
        <p:grpSpPr bwMode="auto">
          <a:xfrm>
            <a:off x="2184123" y="6232525"/>
            <a:ext cx="3862387" cy="749300"/>
            <a:chOff x="1495" y="3918"/>
            <a:chExt cx="2433" cy="472"/>
          </a:xfrm>
        </p:grpSpPr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1495" y="3981"/>
              <a:ext cx="24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1.8 × 10</a:t>
              </a:r>
              <a:r>
                <a:rPr lang="it-IT" altLang="it-IT" baseline="30000">
                  <a:solidFill>
                    <a:schemeClr val="tx2"/>
                  </a:solidFill>
                </a:rPr>
                <a:t>-5</a:t>
              </a:r>
              <a:r>
                <a:rPr lang="it-IT" altLang="it-IT">
                  <a:solidFill>
                    <a:schemeClr val="tx2"/>
                  </a:solidFill>
                </a:rPr>
                <a:t>                       = 2.08 × 10</a:t>
              </a:r>
              <a:r>
                <a:rPr lang="it-IT" altLang="it-IT" baseline="30000">
                  <a:solidFill>
                    <a:schemeClr val="tx2"/>
                  </a:solidFill>
                </a:rPr>
                <a:t>-5 </a:t>
              </a:r>
              <a:r>
                <a:rPr lang="it-IT" altLang="it-IT">
                  <a:solidFill>
                    <a:schemeClr val="tx2"/>
                  </a:solidFill>
                </a:rPr>
                <a:t>     </a:t>
              </a:r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227" y="3918"/>
              <a:ext cx="720" cy="472"/>
              <a:chOff x="943" y="7725"/>
              <a:chExt cx="1367" cy="1179"/>
            </a:xfrm>
          </p:grpSpPr>
          <p:sp>
            <p:nvSpPr>
              <p:cNvPr id="56" name="Text Box 53"/>
              <p:cNvSpPr txBox="1">
                <a:spLocks noChangeArrowheads="1"/>
              </p:cNvSpPr>
              <p:nvPr/>
            </p:nvSpPr>
            <p:spPr bwMode="auto">
              <a:xfrm>
                <a:off x="943" y="7725"/>
                <a:ext cx="1367" cy="1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it-IT" altLang="it-IT">
                    <a:solidFill>
                      <a:schemeClr val="tx2"/>
                    </a:solidFill>
                  </a:rPr>
                  <a:t>0,0150</a:t>
                </a:r>
              </a:p>
              <a:p>
                <a:pPr algn="ctr" eaLnBrk="1" hangingPunct="1"/>
                <a:r>
                  <a:rPr lang="it-IT" altLang="it-IT">
                    <a:solidFill>
                      <a:schemeClr val="tx2"/>
                    </a:solidFill>
                  </a:rPr>
                  <a:t>0,0130</a:t>
                </a:r>
              </a:p>
            </p:txBody>
          </p:sp>
          <p:cxnSp>
            <p:nvCxnSpPr>
              <p:cNvPr id="57" name="AutoShape 54"/>
              <p:cNvCxnSpPr>
                <a:cxnSpLocks noChangeShapeType="1"/>
              </p:cNvCxnSpPr>
              <p:nvPr/>
            </p:nvCxnSpPr>
            <p:spPr bwMode="auto">
              <a:xfrm>
                <a:off x="1065" y="8205"/>
                <a:ext cx="1065" cy="0"/>
              </a:xfrm>
              <a:prstGeom prst="straightConnector1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6254472" y="6321426"/>
            <a:ext cx="1071562" cy="366713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pH = 4.68</a:t>
            </a:r>
          </a:p>
        </p:txBody>
      </p:sp>
    </p:spTree>
    <p:extLst>
      <p:ext uri="{BB962C8B-B14F-4D97-AF65-F5344CB8AC3E}">
        <p14:creationId xmlns:p14="http://schemas.microsoft.com/office/powerpoint/2010/main" val="357020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7" grpId="0"/>
      <p:bldP spid="18" grpId="0" animBg="1"/>
      <p:bldP spid="19" grpId="0"/>
      <p:bldP spid="43" grpId="0" animBg="1"/>
      <p:bldP spid="44" grpId="0"/>
      <p:bldP spid="45" grpId="0"/>
      <p:bldP spid="46" grpId="0"/>
      <p:bldP spid="47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4042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44512" y="182564"/>
            <a:ext cx="7164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4) il pH di X dopo aver aggiunto 50.0 mL di una soluzione di NaOH 0.300 M;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839912" y="615952"/>
            <a:ext cx="5575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Si aggiungono:  M × V = 0.3 × 0.05 = 0.0150 moli di NaOH 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344737" y="1192214"/>
            <a:ext cx="4840288" cy="366712"/>
            <a:chOff x="1202" y="799"/>
            <a:chExt cx="3049" cy="231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202" y="799"/>
              <a:ext cx="30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</a:rPr>
                <a:t>CH</a:t>
              </a:r>
              <a:r>
                <a:rPr lang="it-IT" altLang="it-IT" baseline="-25000">
                  <a:solidFill>
                    <a:srgbClr val="339933"/>
                  </a:solidFill>
                </a:rPr>
                <a:t>3</a:t>
              </a:r>
              <a:r>
                <a:rPr lang="it-IT" altLang="it-IT">
                  <a:solidFill>
                    <a:srgbClr val="339933"/>
                  </a:solidFill>
                </a:rPr>
                <a:t>COOH    +    NaOH                CH</a:t>
              </a:r>
              <a:r>
                <a:rPr lang="it-IT" altLang="it-IT" baseline="-25000">
                  <a:solidFill>
                    <a:srgbClr val="339933"/>
                  </a:solidFill>
                </a:rPr>
                <a:t>3</a:t>
              </a:r>
              <a:r>
                <a:rPr lang="it-IT" altLang="it-IT">
                  <a:solidFill>
                    <a:srgbClr val="339933"/>
                  </a:solidFill>
                </a:rPr>
                <a:t>COONa   +  H</a:t>
              </a:r>
              <a:r>
                <a:rPr lang="it-IT" altLang="it-IT" baseline="-25000">
                  <a:solidFill>
                    <a:srgbClr val="339933"/>
                  </a:solidFill>
                </a:rPr>
                <a:t>2</a:t>
              </a:r>
              <a:r>
                <a:rPr lang="it-IT" altLang="it-IT">
                  <a:solidFill>
                    <a:srgbClr val="339933"/>
                  </a:solidFill>
                </a:rPr>
                <a:t>O </a:t>
              </a: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653" y="921"/>
              <a:ext cx="272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7387" y="1579564"/>
            <a:ext cx="6707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Inizio moli                </a:t>
            </a:r>
            <a:r>
              <a:rPr lang="it-IT" altLang="it-IT">
                <a:solidFill>
                  <a:srgbClr val="FF0000"/>
                </a:solidFill>
              </a:rPr>
              <a:t>0,0150             0,0150</a:t>
            </a:r>
            <a:r>
              <a:rPr lang="it-IT" altLang="it-IT"/>
              <a:t>                                                     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98501" y="1911352"/>
            <a:ext cx="5532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Fine moli                      </a:t>
            </a:r>
            <a:r>
              <a:rPr lang="it-IT" altLang="it-IT">
                <a:solidFill>
                  <a:srgbClr val="FF0000"/>
                </a:solidFill>
              </a:rPr>
              <a:t>-                        -                         0,0150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953251" y="1911352"/>
            <a:ext cx="1489075" cy="366713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chemeClr val="bg1"/>
                </a:solidFill>
              </a:rPr>
              <a:t> idrolisi basica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760412" y="2632076"/>
            <a:ext cx="2547938" cy="712788"/>
            <a:chOff x="204" y="1616"/>
            <a:chExt cx="1605" cy="449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04" y="1752"/>
              <a:ext cx="11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it-IT">
                  <a:solidFill>
                    <a:srgbClr val="339933"/>
                  </a:solidFill>
                </a:rPr>
                <a:t>[OH</a:t>
              </a:r>
              <a:r>
                <a:rPr lang="pl-PL" altLang="it-IT" baseline="30000">
                  <a:solidFill>
                    <a:srgbClr val="339933"/>
                  </a:solidFill>
                </a:rPr>
                <a:t>-</a:t>
              </a:r>
              <a:r>
                <a:rPr lang="pl-PL" altLang="it-IT">
                  <a:solidFill>
                    <a:srgbClr val="339933"/>
                  </a:solidFill>
                </a:rPr>
                <a:t>] =    </a:t>
              </a:r>
              <a:r>
                <a:rPr lang="it-IT" altLang="it-IT">
                  <a:solidFill>
                    <a:srgbClr val="339933"/>
                  </a:solidFill>
                </a:rPr>
                <a:t> </a:t>
              </a:r>
              <a:r>
                <a:rPr lang="pl-PL" altLang="it-IT">
                  <a:solidFill>
                    <a:srgbClr val="339933"/>
                  </a:solidFill>
                </a:rPr>
                <a:t> </a:t>
              </a:r>
              <a:r>
                <a:rPr lang="it-IT" altLang="it-IT">
                  <a:solidFill>
                    <a:srgbClr val="339933"/>
                  </a:solidFill>
                </a:rPr>
                <a:t>       </a:t>
              </a:r>
              <a:r>
                <a:rPr lang="pl-PL" altLang="it-IT">
                  <a:solidFill>
                    <a:srgbClr val="339933"/>
                  </a:solidFill>
                </a:rPr>
                <a:t>× </a:t>
              </a:r>
              <a:r>
                <a:rPr lang="it-IT" altLang="it-IT">
                  <a:solidFill>
                    <a:srgbClr val="339933"/>
                  </a:solidFill>
                </a:rPr>
                <a:t> </a:t>
              </a:r>
              <a:r>
                <a:rPr lang="pl-PL" altLang="it-IT">
                  <a:solidFill>
                    <a:srgbClr val="339933"/>
                  </a:solidFill>
                </a:rPr>
                <a:t> 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93" y="1661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it-IT">
                  <a:solidFill>
                    <a:srgbClr val="339933"/>
                  </a:solidFill>
                </a:rPr>
                <a:t>Kw</a:t>
              </a:r>
              <a:endParaRPr lang="it-IT" altLang="it-IT">
                <a:solidFill>
                  <a:srgbClr val="339933"/>
                </a:solidFill>
              </a:endParaRPr>
            </a:p>
            <a:p>
              <a:pPr eaLnBrk="1" hangingPunct="1"/>
              <a:r>
                <a:rPr lang="pl-PL" altLang="it-IT">
                  <a:solidFill>
                    <a:srgbClr val="339933"/>
                  </a:solidFill>
                </a:rPr>
                <a:t> Ka</a:t>
              </a:r>
              <a:endParaRPr lang="it-IT" altLang="it-IT">
                <a:solidFill>
                  <a:srgbClr val="339933"/>
                </a:solidFill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213" y="1661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moli</a:t>
              </a:r>
              <a:r>
                <a:rPr lang="it-IT" altLang="it-IT" baseline="-25000">
                  <a:solidFill>
                    <a:srgbClr val="339933"/>
                  </a:solidFill>
                </a:rPr>
                <a:t>Sale</a:t>
              </a:r>
            </a:p>
            <a:p>
              <a:pPr algn="ctr" eaLnBrk="1" hangingPunct="1"/>
              <a:r>
                <a:rPr lang="pl-PL" altLang="it-IT">
                  <a:solidFill>
                    <a:srgbClr val="339933"/>
                  </a:solidFill>
                </a:rPr>
                <a:t>V</a:t>
              </a:r>
              <a:r>
                <a:rPr lang="pl-PL" altLang="it-IT" sz="1600">
                  <a:solidFill>
                    <a:srgbClr val="339933"/>
                  </a:solidFill>
                </a:rPr>
                <a:t>tot</a:t>
              </a:r>
              <a:endParaRPr lang="it-IT" altLang="it-IT" sz="1600">
                <a:solidFill>
                  <a:srgbClr val="339933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793" y="1870"/>
              <a:ext cx="273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226" y="1874"/>
              <a:ext cx="499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675" y="1616"/>
              <a:ext cx="1134" cy="404"/>
              <a:chOff x="7095" y="13485"/>
              <a:chExt cx="2250" cy="963"/>
            </a:xfrm>
          </p:grpSpPr>
          <p:cxnSp>
            <p:nvCxnSpPr>
              <p:cNvPr id="17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7248" y="13485"/>
                <a:ext cx="0" cy="96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19"/>
              <p:cNvCxnSpPr>
                <a:cxnSpLocks noChangeShapeType="1"/>
              </p:cNvCxnSpPr>
              <p:nvPr/>
            </p:nvCxnSpPr>
            <p:spPr bwMode="auto">
              <a:xfrm>
                <a:off x="7248" y="13485"/>
                <a:ext cx="2097" cy="0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AutoShape 20"/>
              <p:cNvCxnSpPr>
                <a:cxnSpLocks noChangeShapeType="1"/>
              </p:cNvCxnSpPr>
              <p:nvPr/>
            </p:nvCxnSpPr>
            <p:spPr bwMode="auto">
              <a:xfrm flipH="1" flipV="1">
                <a:off x="7095" y="13905"/>
                <a:ext cx="152" cy="54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3279775" y="2638426"/>
            <a:ext cx="4462462" cy="717550"/>
            <a:chOff x="1987" y="1661"/>
            <a:chExt cx="2811" cy="452"/>
          </a:xfrm>
        </p:grpSpPr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376" y="1706"/>
              <a:ext cx="65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1 x 10</a:t>
              </a:r>
              <a:r>
                <a:rPr lang="it-IT" altLang="it-IT" baseline="30000">
                  <a:solidFill>
                    <a:srgbClr val="339933"/>
                  </a:solidFill>
                </a:rPr>
                <a:t>-14</a:t>
              </a:r>
            </a:p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1.8 x 10</a:t>
              </a:r>
              <a:r>
                <a:rPr lang="it-IT" altLang="it-IT" baseline="30000">
                  <a:solidFill>
                    <a:srgbClr val="339933"/>
                  </a:solidFill>
                </a:rPr>
                <a:t>-5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169" y="1706"/>
              <a:ext cx="52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0.0150</a:t>
              </a:r>
              <a:endParaRPr lang="it-IT" altLang="it-IT" baseline="-25000">
                <a:solidFill>
                  <a:srgbClr val="339933"/>
                </a:solidFill>
              </a:endParaRPr>
            </a:p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0.150</a:t>
              </a:r>
              <a:endParaRPr lang="it-IT" altLang="it-IT" sz="1600">
                <a:solidFill>
                  <a:srgbClr val="339933"/>
                </a:solidFill>
              </a:endParaRP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3176" y="1919"/>
              <a:ext cx="499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200" y="1661"/>
              <a:ext cx="1542" cy="404"/>
              <a:chOff x="7095" y="13485"/>
              <a:chExt cx="2250" cy="963"/>
            </a:xfrm>
          </p:grpSpPr>
          <p:cxnSp>
            <p:nvCxnSpPr>
              <p:cNvPr id="27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7248" y="13485"/>
                <a:ext cx="0" cy="96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AutoShape 27"/>
              <p:cNvCxnSpPr>
                <a:cxnSpLocks noChangeShapeType="1"/>
              </p:cNvCxnSpPr>
              <p:nvPr/>
            </p:nvCxnSpPr>
            <p:spPr bwMode="auto">
              <a:xfrm>
                <a:off x="7248" y="13485"/>
                <a:ext cx="2097" cy="0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AutoShape 28"/>
              <p:cNvCxnSpPr>
                <a:cxnSpLocks noChangeShapeType="1"/>
              </p:cNvCxnSpPr>
              <p:nvPr/>
            </p:nvCxnSpPr>
            <p:spPr bwMode="auto">
              <a:xfrm flipH="1" flipV="1">
                <a:off x="7095" y="13905"/>
                <a:ext cx="152" cy="54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2373" y="1912"/>
              <a:ext cx="635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1987" y="1797"/>
              <a:ext cx="28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</a:rPr>
                <a:t>=                             x                     =  </a:t>
              </a:r>
              <a:r>
                <a:rPr lang="pl-PL" altLang="it-IT">
                  <a:solidFill>
                    <a:srgbClr val="339933"/>
                  </a:solidFill>
                </a:rPr>
                <a:t>7.45 × 10</a:t>
              </a:r>
              <a:r>
                <a:rPr lang="pl-PL" altLang="it-IT" baseline="30000">
                  <a:solidFill>
                    <a:srgbClr val="339933"/>
                  </a:solidFill>
                </a:rPr>
                <a:t>-6</a:t>
              </a:r>
              <a:r>
                <a:rPr lang="pl-PL" altLang="it-IT">
                  <a:solidFill>
                    <a:srgbClr val="339933"/>
                  </a:solidFill>
                </a:rPr>
                <a:t> </a:t>
              </a:r>
              <a:r>
                <a:rPr lang="it-IT" altLang="it-IT">
                  <a:solidFill>
                    <a:srgbClr val="339933"/>
                  </a:solidFill>
                </a:rPr>
                <a:t>M</a:t>
              </a:r>
            </a:p>
          </p:txBody>
        </p:sp>
      </p:grp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7888288" y="2847977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it-IT">
                <a:solidFill>
                  <a:srgbClr val="FF0000"/>
                </a:solidFill>
              </a:rPr>
              <a:t>pOH = 5.13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856037" y="3567114"/>
            <a:ext cx="10810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it-IT">
                <a:solidFill>
                  <a:schemeClr val="bg1"/>
                </a:solidFill>
              </a:rPr>
              <a:t>pH = 8.87      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544512" y="4071939"/>
            <a:ext cx="704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5) il pH di X dopo aver aggiunto 20.0 mL di una soluzione di HCl 0.0100 M.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3424237" y="4503739"/>
            <a:ext cx="593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99"/>
                </a:solidFill>
              </a:rPr>
              <a:t>non è possibile trascurare la [H</a:t>
            </a:r>
            <a:r>
              <a:rPr lang="it-IT" altLang="it-IT" baseline="-25000">
                <a:solidFill>
                  <a:srgbClr val="000099"/>
                </a:solidFill>
              </a:rPr>
              <a:t>3</a:t>
            </a:r>
            <a:r>
              <a:rPr lang="it-IT" altLang="it-IT">
                <a:solidFill>
                  <a:srgbClr val="000099"/>
                </a:solidFill>
              </a:rPr>
              <a:t>O</a:t>
            </a:r>
            <a:r>
              <a:rPr lang="it-IT" altLang="it-IT" baseline="30000">
                <a:solidFill>
                  <a:srgbClr val="000099"/>
                </a:solidFill>
              </a:rPr>
              <a:t>+</a:t>
            </a:r>
            <a:r>
              <a:rPr lang="it-IT" altLang="it-IT">
                <a:solidFill>
                  <a:srgbClr val="000099"/>
                </a:solidFill>
              </a:rPr>
              <a:t>] di CH</a:t>
            </a:r>
            <a:r>
              <a:rPr lang="it-IT" altLang="it-IT" baseline="-25000">
                <a:solidFill>
                  <a:srgbClr val="000099"/>
                </a:solidFill>
              </a:rPr>
              <a:t>3</a:t>
            </a:r>
            <a:r>
              <a:rPr lang="it-IT" altLang="it-IT">
                <a:solidFill>
                  <a:srgbClr val="000099"/>
                </a:solidFill>
              </a:rPr>
              <a:t>COOH rispetto a HCl</a:t>
            </a:r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436562" y="5008564"/>
            <a:ext cx="3024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le nuove concentrazioni sono: </a:t>
            </a:r>
          </a:p>
        </p:txBody>
      </p:sp>
      <p:grpSp>
        <p:nvGrpSpPr>
          <p:cNvPr id="35" name="Group 56"/>
          <p:cNvGrpSpPr>
            <a:grpSpLocks/>
          </p:cNvGrpSpPr>
          <p:nvPr/>
        </p:nvGrpSpPr>
        <p:grpSpPr bwMode="auto">
          <a:xfrm>
            <a:off x="544512" y="5464176"/>
            <a:ext cx="4503738" cy="839788"/>
            <a:chOff x="68" y="3400"/>
            <a:chExt cx="2837" cy="529"/>
          </a:xfrm>
        </p:grpSpPr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68" y="3400"/>
              <a:ext cx="1351" cy="508"/>
              <a:chOff x="650" y="2341"/>
              <a:chExt cx="1351" cy="508"/>
            </a:xfrm>
          </p:grpSpPr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650" y="2518"/>
                <a:ext cx="90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it-IT" altLang="it-IT">
                    <a:solidFill>
                      <a:schemeClr val="tx2"/>
                    </a:solidFill>
                  </a:rPr>
                  <a:t>[CH</a:t>
                </a:r>
                <a:r>
                  <a:rPr lang="it-IT" altLang="it-IT" sz="1400" baseline="-25000">
                    <a:solidFill>
                      <a:schemeClr val="tx2"/>
                    </a:solidFill>
                  </a:rPr>
                  <a:t>3</a:t>
                </a:r>
                <a:r>
                  <a:rPr lang="it-IT" altLang="it-IT">
                    <a:solidFill>
                      <a:schemeClr val="tx2"/>
                    </a:solidFill>
                  </a:rPr>
                  <a:t>COOH] = </a:t>
                </a:r>
              </a:p>
            </p:txBody>
          </p:sp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>
                <a:off x="1454" y="2341"/>
                <a:ext cx="547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(M × V)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Vtot</a:t>
                </a:r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1531" y="2634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37" name="Group 42"/>
            <p:cNvGrpSpPr>
              <a:grpSpLocks/>
            </p:cNvGrpSpPr>
            <p:nvPr/>
          </p:nvGrpSpPr>
          <p:grpSpPr bwMode="auto">
            <a:xfrm>
              <a:off x="1538" y="3421"/>
              <a:ext cx="691" cy="508"/>
              <a:chOff x="2608" y="3389"/>
              <a:chExt cx="691" cy="508"/>
            </a:xfrm>
          </p:grpSpPr>
          <p:sp>
            <p:nvSpPr>
              <p:cNvPr id="39" name="Rectangle 43"/>
              <p:cNvSpPr>
                <a:spLocks noChangeArrowheads="1"/>
              </p:cNvSpPr>
              <p:nvPr/>
            </p:nvSpPr>
            <p:spPr bwMode="auto">
              <a:xfrm>
                <a:off x="2608" y="3389"/>
                <a:ext cx="69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0.15 × 0.1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0.12</a:t>
                </a:r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>
                <a:off x="2653" y="3674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1402" y="3581"/>
              <a:ext cx="15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                     = 0.125 M</a:t>
              </a:r>
            </a:p>
          </p:txBody>
        </p:sp>
      </p:grpSp>
      <p:grpSp>
        <p:nvGrpSpPr>
          <p:cNvPr id="44" name="Group 55"/>
          <p:cNvGrpSpPr>
            <a:grpSpLocks/>
          </p:cNvGrpSpPr>
          <p:nvPr/>
        </p:nvGrpSpPr>
        <p:grpSpPr bwMode="auto">
          <a:xfrm>
            <a:off x="5119687" y="5486402"/>
            <a:ext cx="4281488" cy="817563"/>
            <a:chOff x="2918" y="3264"/>
            <a:chExt cx="2697" cy="515"/>
          </a:xfrm>
        </p:grpSpPr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2918" y="3441"/>
              <a:ext cx="5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[HCl] = </a:t>
              </a: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3379" y="3264"/>
              <a:ext cx="547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chemeClr val="tx2"/>
                  </a:solidFill>
                </a:rPr>
                <a:t>(M × V)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chemeClr val="tx2"/>
                  </a:solidFill>
                </a:rPr>
                <a:t>Vtot</a:t>
              </a: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3456" y="3557"/>
              <a:ext cx="40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" name="Group 51"/>
            <p:cNvGrpSpPr>
              <a:grpSpLocks/>
            </p:cNvGrpSpPr>
            <p:nvPr/>
          </p:nvGrpSpPr>
          <p:grpSpPr bwMode="auto">
            <a:xfrm>
              <a:off x="3933" y="3271"/>
              <a:ext cx="764" cy="508"/>
              <a:chOff x="2572" y="3389"/>
              <a:chExt cx="764" cy="508"/>
            </a:xfrm>
          </p:grpSpPr>
          <p:sp>
            <p:nvSpPr>
              <p:cNvPr id="50" name="Rectangle 52"/>
              <p:cNvSpPr>
                <a:spLocks noChangeArrowheads="1"/>
              </p:cNvSpPr>
              <p:nvPr/>
            </p:nvSpPr>
            <p:spPr bwMode="auto">
              <a:xfrm>
                <a:off x="2572" y="3389"/>
                <a:ext cx="764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0.01 × 0.02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0.120</a:t>
                </a:r>
              </a:p>
            </p:txBody>
          </p:sp>
          <p:sp>
            <p:nvSpPr>
              <p:cNvPr id="51" name="Line 53"/>
              <p:cNvSpPr>
                <a:spLocks noChangeShapeType="1"/>
              </p:cNvSpPr>
              <p:nvPr/>
            </p:nvSpPr>
            <p:spPr bwMode="auto">
              <a:xfrm>
                <a:off x="2653" y="3674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3833" y="3431"/>
              <a:ext cx="17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                     = 1,67 x 10</a:t>
              </a:r>
              <a:r>
                <a:rPr lang="it-IT" altLang="it-IT" baseline="30000">
                  <a:solidFill>
                    <a:schemeClr val="tx2"/>
                  </a:solidFill>
                </a:rPr>
                <a:t>-3</a:t>
              </a:r>
              <a:r>
                <a:rPr lang="it-IT" altLang="it-IT">
                  <a:solidFill>
                    <a:schemeClr val="tx2"/>
                  </a:solidFill>
                </a:rPr>
                <a:t>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799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 animBg="1"/>
      <p:bldP spid="30" grpId="0"/>
      <p:bldP spid="31" grpId="0" animBg="1"/>
      <p:bldP spid="32" grpId="0"/>
      <p:bldP spid="33" grpId="0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0824" y="95851"/>
            <a:ext cx="7164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4) il pH di X dopo aver aggiunto 50.0 mL di una soluzione di NaOH 0.300 M;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546224" y="529239"/>
            <a:ext cx="5575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Si aggiungono:  M × V = 0.3 × 0.05 = 0.0150 moli di NaOH 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051049" y="1105501"/>
            <a:ext cx="4840288" cy="366712"/>
            <a:chOff x="1202" y="799"/>
            <a:chExt cx="3049" cy="231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202" y="799"/>
              <a:ext cx="30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</a:rPr>
                <a:t>CH</a:t>
              </a:r>
              <a:r>
                <a:rPr lang="it-IT" altLang="it-IT" baseline="-25000">
                  <a:solidFill>
                    <a:srgbClr val="339933"/>
                  </a:solidFill>
                </a:rPr>
                <a:t>3</a:t>
              </a:r>
              <a:r>
                <a:rPr lang="it-IT" altLang="it-IT">
                  <a:solidFill>
                    <a:srgbClr val="339933"/>
                  </a:solidFill>
                </a:rPr>
                <a:t>COOH    +    NaOH                CH</a:t>
              </a:r>
              <a:r>
                <a:rPr lang="it-IT" altLang="it-IT" baseline="-25000">
                  <a:solidFill>
                    <a:srgbClr val="339933"/>
                  </a:solidFill>
                </a:rPr>
                <a:t>3</a:t>
              </a:r>
              <a:r>
                <a:rPr lang="it-IT" altLang="it-IT">
                  <a:solidFill>
                    <a:srgbClr val="339933"/>
                  </a:solidFill>
                </a:rPr>
                <a:t>COONa   +  H</a:t>
              </a:r>
              <a:r>
                <a:rPr lang="it-IT" altLang="it-IT" baseline="-25000">
                  <a:solidFill>
                    <a:srgbClr val="339933"/>
                  </a:solidFill>
                </a:rPr>
                <a:t>2</a:t>
              </a:r>
              <a:r>
                <a:rPr lang="it-IT" altLang="it-IT">
                  <a:solidFill>
                    <a:srgbClr val="339933"/>
                  </a:solidFill>
                </a:rPr>
                <a:t>O </a:t>
              </a: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653" y="921"/>
              <a:ext cx="272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93699" y="1492851"/>
            <a:ext cx="6707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Inizio moli                </a:t>
            </a:r>
            <a:r>
              <a:rPr lang="it-IT" altLang="it-IT">
                <a:solidFill>
                  <a:srgbClr val="FF0000"/>
                </a:solidFill>
              </a:rPr>
              <a:t>0,0150             0,0150</a:t>
            </a:r>
            <a:r>
              <a:rPr lang="it-IT" altLang="it-IT"/>
              <a:t>                                                     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04813" y="1824639"/>
            <a:ext cx="5532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Fine moli                      </a:t>
            </a:r>
            <a:r>
              <a:rPr lang="it-IT" altLang="it-IT">
                <a:solidFill>
                  <a:srgbClr val="FF0000"/>
                </a:solidFill>
              </a:rPr>
              <a:t>-                        -                         0,0150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659563" y="1824639"/>
            <a:ext cx="1489075" cy="366713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chemeClr val="bg1"/>
                </a:solidFill>
              </a:rPr>
              <a:t> idrolisi basica</a:t>
            </a:r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466724" y="2545363"/>
            <a:ext cx="2547938" cy="712788"/>
            <a:chOff x="204" y="1616"/>
            <a:chExt cx="1605" cy="449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04" y="1752"/>
              <a:ext cx="112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it-IT">
                  <a:solidFill>
                    <a:srgbClr val="339933"/>
                  </a:solidFill>
                </a:rPr>
                <a:t>[OH</a:t>
              </a:r>
              <a:r>
                <a:rPr lang="pl-PL" altLang="it-IT" baseline="30000">
                  <a:solidFill>
                    <a:srgbClr val="339933"/>
                  </a:solidFill>
                </a:rPr>
                <a:t>-</a:t>
              </a:r>
              <a:r>
                <a:rPr lang="pl-PL" altLang="it-IT">
                  <a:solidFill>
                    <a:srgbClr val="339933"/>
                  </a:solidFill>
                </a:rPr>
                <a:t>] =    </a:t>
              </a:r>
              <a:r>
                <a:rPr lang="it-IT" altLang="it-IT">
                  <a:solidFill>
                    <a:srgbClr val="339933"/>
                  </a:solidFill>
                </a:rPr>
                <a:t> </a:t>
              </a:r>
              <a:r>
                <a:rPr lang="pl-PL" altLang="it-IT">
                  <a:solidFill>
                    <a:srgbClr val="339933"/>
                  </a:solidFill>
                </a:rPr>
                <a:t> </a:t>
              </a:r>
              <a:r>
                <a:rPr lang="it-IT" altLang="it-IT">
                  <a:solidFill>
                    <a:srgbClr val="339933"/>
                  </a:solidFill>
                </a:rPr>
                <a:t>       </a:t>
              </a:r>
              <a:r>
                <a:rPr lang="pl-PL" altLang="it-IT">
                  <a:solidFill>
                    <a:srgbClr val="339933"/>
                  </a:solidFill>
                </a:rPr>
                <a:t>× </a:t>
              </a:r>
              <a:r>
                <a:rPr lang="it-IT" altLang="it-IT">
                  <a:solidFill>
                    <a:srgbClr val="339933"/>
                  </a:solidFill>
                </a:rPr>
                <a:t> </a:t>
              </a:r>
              <a:r>
                <a:rPr lang="pl-PL" altLang="it-IT">
                  <a:solidFill>
                    <a:srgbClr val="339933"/>
                  </a:solidFill>
                </a:rPr>
                <a:t> 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93" y="1661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pl-PL" altLang="it-IT">
                  <a:solidFill>
                    <a:srgbClr val="339933"/>
                  </a:solidFill>
                </a:rPr>
                <a:t>Kw</a:t>
              </a:r>
              <a:endParaRPr lang="it-IT" altLang="it-IT">
                <a:solidFill>
                  <a:srgbClr val="339933"/>
                </a:solidFill>
              </a:endParaRPr>
            </a:p>
            <a:p>
              <a:pPr eaLnBrk="1" hangingPunct="1"/>
              <a:r>
                <a:rPr lang="pl-PL" altLang="it-IT">
                  <a:solidFill>
                    <a:srgbClr val="339933"/>
                  </a:solidFill>
                </a:rPr>
                <a:t> Ka</a:t>
              </a:r>
              <a:endParaRPr lang="it-IT" altLang="it-IT">
                <a:solidFill>
                  <a:srgbClr val="339933"/>
                </a:solidFill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213" y="1661"/>
              <a:ext cx="53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moli</a:t>
              </a:r>
              <a:r>
                <a:rPr lang="it-IT" altLang="it-IT" baseline="-25000">
                  <a:solidFill>
                    <a:srgbClr val="339933"/>
                  </a:solidFill>
                </a:rPr>
                <a:t>Sale</a:t>
              </a:r>
            </a:p>
            <a:p>
              <a:pPr algn="ctr" eaLnBrk="1" hangingPunct="1"/>
              <a:r>
                <a:rPr lang="pl-PL" altLang="it-IT">
                  <a:solidFill>
                    <a:srgbClr val="339933"/>
                  </a:solidFill>
                </a:rPr>
                <a:t>V</a:t>
              </a:r>
              <a:r>
                <a:rPr lang="pl-PL" altLang="it-IT" sz="1600">
                  <a:solidFill>
                    <a:srgbClr val="339933"/>
                  </a:solidFill>
                </a:rPr>
                <a:t>tot</a:t>
              </a:r>
              <a:endParaRPr lang="it-IT" altLang="it-IT" sz="1600">
                <a:solidFill>
                  <a:srgbClr val="339933"/>
                </a:solidFill>
              </a:endParaRP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793" y="1870"/>
              <a:ext cx="273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226" y="1874"/>
              <a:ext cx="499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675" y="1616"/>
              <a:ext cx="1134" cy="404"/>
              <a:chOff x="7095" y="13485"/>
              <a:chExt cx="2250" cy="963"/>
            </a:xfrm>
          </p:grpSpPr>
          <p:cxnSp>
            <p:nvCxnSpPr>
              <p:cNvPr id="17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7248" y="13485"/>
                <a:ext cx="0" cy="96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19"/>
              <p:cNvCxnSpPr>
                <a:cxnSpLocks noChangeShapeType="1"/>
              </p:cNvCxnSpPr>
              <p:nvPr/>
            </p:nvCxnSpPr>
            <p:spPr bwMode="auto">
              <a:xfrm>
                <a:off x="7248" y="13485"/>
                <a:ext cx="2097" cy="0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AutoShape 20"/>
              <p:cNvCxnSpPr>
                <a:cxnSpLocks noChangeShapeType="1"/>
              </p:cNvCxnSpPr>
              <p:nvPr/>
            </p:nvCxnSpPr>
            <p:spPr bwMode="auto">
              <a:xfrm flipH="1" flipV="1">
                <a:off x="7095" y="13905"/>
                <a:ext cx="152" cy="54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0" name="Group 31"/>
          <p:cNvGrpSpPr>
            <a:grpSpLocks/>
          </p:cNvGrpSpPr>
          <p:nvPr/>
        </p:nvGrpSpPr>
        <p:grpSpPr bwMode="auto">
          <a:xfrm>
            <a:off x="2986087" y="2551713"/>
            <a:ext cx="4462462" cy="717550"/>
            <a:chOff x="1987" y="1661"/>
            <a:chExt cx="2811" cy="452"/>
          </a:xfrm>
        </p:grpSpPr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376" y="1706"/>
              <a:ext cx="65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1 x 10</a:t>
              </a:r>
              <a:r>
                <a:rPr lang="it-IT" altLang="it-IT" baseline="30000">
                  <a:solidFill>
                    <a:srgbClr val="339933"/>
                  </a:solidFill>
                </a:rPr>
                <a:t>-14</a:t>
              </a:r>
            </a:p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1.8 x 10</a:t>
              </a:r>
              <a:r>
                <a:rPr lang="it-IT" altLang="it-IT" baseline="30000">
                  <a:solidFill>
                    <a:srgbClr val="339933"/>
                  </a:solidFill>
                </a:rPr>
                <a:t>-5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3169" y="1706"/>
              <a:ext cx="52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0.0150</a:t>
              </a:r>
              <a:endParaRPr lang="it-IT" altLang="it-IT" baseline="-25000">
                <a:solidFill>
                  <a:srgbClr val="339933"/>
                </a:solidFill>
              </a:endParaRPr>
            </a:p>
            <a:p>
              <a:pPr algn="ctr" eaLnBrk="1" hangingPunct="1"/>
              <a:r>
                <a:rPr lang="it-IT" altLang="it-IT">
                  <a:solidFill>
                    <a:srgbClr val="339933"/>
                  </a:solidFill>
                </a:rPr>
                <a:t>0.150</a:t>
              </a:r>
              <a:endParaRPr lang="it-IT" altLang="it-IT" sz="1600">
                <a:solidFill>
                  <a:srgbClr val="339933"/>
                </a:solidFill>
              </a:endParaRPr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3176" y="1919"/>
              <a:ext cx="499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2200" y="1661"/>
              <a:ext cx="1542" cy="404"/>
              <a:chOff x="7095" y="13485"/>
              <a:chExt cx="2250" cy="963"/>
            </a:xfrm>
          </p:grpSpPr>
          <p:cxnSp>
            <p:nvCxnSpPr>
              <p:cNvPr id="27" name="AutoShape 26"/>
              <p:cNvCxnSpPr>
                <a:cxnSpLocks noChangeShapeType="1"/>
              </p:cNvCxnSpPr>
              <p:nvPr/>
            </p:nvCxnSpPr>
            <p:spPr bwMode="auto">
              <a:xfrm flipV="1">
                <a:off x="7248" y="13485"/>
                <a:ext cx="0" cy="96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AutoShape 27"/>
              <p:cNvCxnSpPr>
                <a:cxnSpLocks noChangeShapeType="1"/>
              </p:cNvCxnSpPr>
              <p:nvPr/>
            </p:nvCxnSpPr>
            <p:spPr bwMode="auto">
              <a:xfrm>
                <a:off x="7248" y="13485"/>
                <a:ext cx="2097" cy="0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AutoShape 28"/>
              <p:cNvCxnSpPr>
                <a:cxnSpLocks noChangeShapeType="1"/>
              </p:cNvCxnSpPr>
              <p:nvPr/>
            </p:nvCxnSpPr>
            <p:spPr bwMode="auto">
              <a:xfrm flipH="1" flipV="1">
                <a:off x="7095" y="13905"/>
                <a:ext cx="152" cy="543"/>
              </a:xfrm>
              <a:prstGeom prst="straightConnector1">
                <a:avLst/>
              </a:prstGeom>
              <a:noFill/>
              <a:ln w="9525">
                <a:solidFill>
                  <a:srgbClr val="3399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2373" y="1912"/>
              <a:ext cx="635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Text Box 30"/>
            <p:cNvSpPr txBox="1">
              <a:spLocks noChangeArrowheads="1"/>
            </p:cNvSpPr>
            <p:nvPr/>
          </p:nvSpPr>
          <p:spPr bwMode="auto">
            <a:xfrm>
              <a:off x="1987" y="1797"/>
              <a:ext cx="281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</a:rPr>
                <a:t>=                             x                     =  </a:t>
              </a:r>
              <a:r>
                <a:rPr lang="pl-PL" altLang="it-IT">
                  <a:solidFill>
                    <a:srgbClr val="339933"/>
                  </a:solidFill>
                </a:rPr>
                <a:t>7.45 × 10</a:t>
              </a:r>
              <a:r>
                <a:rPr lang="pl-PL" altLang="it-IT" baseline="30000">
                  <a:solidFill>
                    <a:srgbClr val="339933"/>
                  </a:solidFill>
                </a:rPr>
                <a:t>-6</a:t>
              </a:r>
              <a:r>
                <a:rPr lang="pl-PL" altLang="it-IT">
                  <a:solidFill>
                    <a:srgbClr val="339933"/>
                  </a:solidFill>
                </a:rPr>
                <a:t> </a:t>
              </a:r>
              <a:r>
                <a:rPr lang="it-IT" altLang="it-IT">
                  <a:solidFill>
                    <a:srgbClr val="339933"/>
                  </a:solidFill>
                </a:rPr>
                <a:t>M</a:t>
              </a:r>
            </a:p>
          </p:txBody>
        </p:sp>
      </p:grp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7594600" y="2761264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it-IT">
                <a:solidFill>
                  <a:srgbClr val="FF0000"/>
                </a:solidFill>
              </a:rPr>
              <a:t>pOH = 5.13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562349" y="3480401"/>
            <a:ext cx="10810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it-IT">
                <a:solidFill>
                  <a:schemeClr val="bg1"/>
                </a:solidFill>
              </a:rPr>
              <a:t>pH = 8.87      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250824" y="3985226"/>
            <a:ext cx="704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5) il pH di X dopo aver aggiunto 20.0 mL di una soluzione di HCl 0.0100 M.</a:t>
            </a:r>
          </a:p>
        </p:txBody>
      </p:sp>
      <p:sp>
        <p:nvSpPr>
          <p:cNvPr id="33" name="Rectangle 35"/>
          <p:cNvSpPr>
            <a:spLocks noChangeArrowheads="1"/>
          </p:cNvSpPr>
          <p:nvPr/>
        </p:nvSpPr>
        <p:spPr bwMode="auto">
          <a:xfrm>
            <a:off x="3130549" y="4417026"/>
            <a:ext cx="593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99"/>
                </a:solidFill>
              </a:rPr>
              <a:t>non è possibile trascurare la [H</a:t>
            </a:r>
            <a:r>
              <a:rPr lang="it-IT" altLang="it-IT" baseline="-25000">
                <a:solidFill>
                  <a:srgbClr val="000099"/>
                </a:solidFill>
              </a:rPr>
              <a:t>3</a:t>
            </a:r>
            <a:r>
              <a:rPr lang="it-IT" altLang="it-IT">
                <a:solidFill>
                  <a:srgbClr val="000099"/>
                </a:solidFill>
              </a:rPr>
              <a:t>O</a:t>
            </a:r>
            <a:r>
              <a:rPr lang="it-IT" altLang="it-IT" baseline="30000">
                <a:solidFill>
                  <a:srgbClr val="000099"/>
                </a:solidFill>
              </a:rPr>
              <a:t>+</a:t>
            </a:r>
            <a:r>
              <a:rPr lang="it-IT" altLang="it-IT">
                <a:solidFill>
                  <a:srgbClr val="000099"/>
                </a:solidFill>
              </a:rPr>
              <a:t>] di CH</a:t>
            </a:r>
            <a:r>
              <a:rPr lang="it-IT" altLang="it-IT" baseline="-25000">
                <a:solidFill>
                  <a:srgbClr val="000099"/>
                </a:solidFill>
              </a:rPr>
              <a:t>3</a:t>
            </a:r>
            <a:r>
              <a:rPr lang="it-IT" altLang="it-IT">
                <a:solidFill>
                  <a:srgbClr val="000099"/>
                </a:solidFill>
              </a:rPr>
              <a:t>COOH rispetto a HCl</a:t>
            </a:r>
          </a:p>
        </p:txBody>
      </p:sp>
      <p:sp>
        <p:nvSpPr>
          <p:cNvPr id="34" name="Rectangle 36"/>
          <p:cNvSpPr>
            <a:spLocks noChangeArrowheads="1"/>
          </p:cNvSpPr>
          <p:nvPr/>
        </p:nvSpPr>
        <p:spPr bwMode="auto">
          <a:xfrm>
            <a:off x="142874" y="4921851"/>
            <a:ext cx="3024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le nuove concentrazioni sono: </a:t>
            </a:r>
          </a:p>
        </p:txBody>
      </p:sp>
      <p:grpSp>
        <p:nvGrpSpPr>
          <p:cNvPr id="35" name="Group 56"/>
          <p:cNvGrpSpPr>
            <a:grpSpLocks/>
          </p:cNvGrpSpPr>
          <p:nvPr/>
        </p:nvGrpSpPr>
        <p:grpSpPr bwMode="auto">
          <a:xfrm>
            <a:off x="250824" y="5377463"/>
            <a:ext cx="4503738" cy="839788"/>
            <a:chOff x="68" y="3400"/>
            <a:chExt cx="2837" cy="529"/>
          </a:xfrm>
        </p:grpSpPr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68" y="3400"/>
              <a:ext cx="1351" cy="508"/>
              <a:chOff x="650" y="2341"/>
              <a:chExt cx="1351" cy="508"/>
            </a:xfrm>
          </p:grpSpPr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650" y="2518"/>
                <a:ext cx="90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it-IT" altLang="it-IT">
                    <a:solidFill>
                      <a:schemeClr val="tx2"/>
                    </a:solidFill>
                  </a:rPr>
                  <a:t>[CH</a:t>
                </a:r>
                <a:r>
                  <a:rPr lang="it-IT" altLang="it-IT" sz="1400" baseline="-25000">
                    <a:solidFill>
                      <a:schemeClr val="tx2"/>
                    </a:solidFill>
                  </a:rPr>
                  <a:t>3</a:t>
                </a:r>
                <a:r>
                  <a:rPr lang="it-IT" altLang="it-IT">
                    <a:solidFill>
                      <a:schemeClr val="tx2"/>
                    </a:solidFill>
                  </a:rPr>
                  <a:t>COOH] = </a:t>
                </a:r>
              </a:p>
            </p:txBody>
          </p:sp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>
                <a:off x="1454" y="2341"/>
                <a:ext cx="547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(M × V)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Vtot</a:t>
                </a:r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1531" y="2634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37" name="Group 42"/>
            <p:cNvGrpSpPr>
              <a:grpSpLocks/>
            </p:cNvGrpSpPr>
            <p:nvPr/>
          </p:nvGrpSpPr>
          <p:grpSpPr bwMode="auto">
            <a:xfrm>
              <a:off x="1538" y="3421"/>
              <a:ext cx="691" cy="508"/>
              <a:chOff x="2608" y="3389"/>
              <a:chExt cx="691" cy="508"/>
            </a:xfrm>
          </p:grpSpPr>
          <p:sp>
            <p:nvSpPr>
              <p:cNvPr id="39" name="Rectangle 43"/>
              <p:cNvSpPr>
                <a:spLocks noChangeArrowheads="1"/>
              </p:cNvSpPr>
              <p:nvPr/>
            </p:nvSpPr>
            <p:spPr bwMode="auto">
              <a:xfrm>
                <a:off x="2608" y="3389"/>
                <a:ext cx="69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0.15 × 0.1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0.12</a:t>
                </a:r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>
                <a:off x="2653" y="3674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1402" y="3581"/>
              <a:ext cx="15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                     = 0.125 M</a:t>
              </a:r>
            </a:p>
          </p:txBody>
        </p:sp>
      </p:grpSp>
      <p:grpSp>
        <p:nvGrpSpPr>
          <p:cNvPr id="44" name="Group 55"/>
          <p:cNvGrpSpPr>
            <a:grpSpLocks/>
          </p:cNvGrpSpPr>
          <p:nvPr/>
        </p:nvGrpSpPr>
        <p:grpSpPr bwMode="auto">
          <a:xfrm>
            <a:off x="4825999" y="5399689"/>
            <a:ext cx="4281488" cy="817563"/>
            <a:chOff x="2918" y="3264"/>
            <a:chExt cx="2697" cy="515"/>
          </a:xfrm>
        </p:grpSpPr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2918" y="3441"/>
              <a:ext cx="5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[HCl] = </a:t>
              </a: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3379" y="3264"/>
              <a:ext cx="547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chemeClr val="tx2"/>
                  </a:solidFill>
                </a:rPr>
                <a:t>(M × V)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chemeClr val="tx2"/>
                  </a:solidFill>
                </a:rPr>
                <a:t>Vtot</a:t>
              </a: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3456" y="3557"/>
              <a:ext cx="40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48" name="Group 51"/>
            <p:cNvGrpSpPr>
              <a:grpSpLocks/>
            </p:cNvGrpSpPr>
            <p:nvPr/>
          </p:nvGrpSpPr>
          <p:grpSpPr bwMode="auto">
            <a:xfrm>
              <a:off x="3933" y="3271"/>
              <a:ext cx="764" cy="508"/>
              <a:chOff x="2572" y="3389"/>
              <a:chExt cx="764" cy="508"/>
            </a:xfrm>
          </p:grpSpPr>
          <p:sp>
            <p:nvSpPr>
              <p:cNvPr id="50" name="Rectangle 52"/>
              <p:cNvSpPr>
                <a:spLocks noChangeArrowheads="1"/>
              </p:cNvSpPr>
              <p:nvPr/>
            </p:nvSpPr>
            <p:spPr bwMode="auto">
              <a:xfrm>
                <a:off x="2572" y="3389"/>
                <a:ext cx="764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0.01 × 0.02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0.120</a:t>
                </a:r>
              </a:p>
            </p:txBody>
          </p:sp>
          <p:sp>
            <p:nvSpPr>
              <p:cNvPr id="51" name="Line 53"/>
              <p:cNvSpPr>
                <a:spLocks noChangeShapeType="1"/>
              </p:cNvSpPr>
              <p:nvPr/>
            </p:nvSpPr>
            <p:spPr bwMode="auto">
              <a:xfrm>
                <a:off x="2653" y="3674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3833" y="3431"/>
              <a:ext cx="17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                     = 1,67 x 10</a:t>
              </a:r>
              <a:r>
                <a:rPr lang="it-IT" altLang="it-IT" baseline="30000">
                  <a:solidFill>
                    <a:schemeClr val="tx2"/>
                  </a:solidFill>
                </a:rPr>
                <a:t>-3</a:t>
              </a:r>
              <a:r>
                <a:rPr lang="it-IT" altLang="it-IT">
                  <a:solidFill>
                    <a:schemeClr val="tx2"/>
                  </a:solidFill>
                </a:rPr>
                <a:t>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89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 animBg="1"/>
      <p:bldP spid="30" grpId="0"/>
      <p:bldP spid="31" grpId="0" animBg="1"/>
      <p:bldP spid="32" grpId="0"/>
      <p:bldP spid="33" grpId="0"/>
      <p:bldP spid="3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5588" y="188913"/>
            <a:ext cx="704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5) il pH di X dopo aver aggiunto 20.0 mL di una soluzione di HCl 0.0100 M.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135313" y="620713"/>
            <a:ext cx="5937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99"/>
                </a:solidFill>
              </a:rPr>
              <a:t>non è possibile trascurare la [H</a:t>
            </a:r>
            <a:r>
              <a:rPr lang="it-IT" altLang="it-IT" baseline="-25000">
                <a:solidFill>
                  <a:srgbClr val="000099"/>
                </a:solidFill>
              </a:rPr>
              <a:t>3</a:t>
            </a:r>
            <a:r>
              <a:rPr lang="it-IT" altLang="it-IT">
                <a:solidFill>
                  <a:srgbClr val="000099"/>
                </a:solidFill>
              </a:rPr>
              <a:t>O</a:t>
            </a:r>
            <a:r>
              <a:rPr lang="it-IT" altLang="it-IT" baseline="30000">
                <a:solidFill>
                  <a:srgbClr val="000099"/>
                </a:solidFill>
              </a:rPr>
              <a:t>+</a:t>
            </a:r>
            <a:r>
              <a:rPr lang="it-IT" altLang="it-IT">
                <a:solidFill>
                  <a:srgbClr val="000099"/>
                </a:solidFill>
              </a:rPr>
              <a:t>] di CH</a:t>
            </a:r>
            <a:r>
              <a:rPr lang="it-IT" altLang="it-IT" baseline="-25000">
                <a:solidFill>
                  <a:srgbClr val="000099"/>
                </a:solidFill>
              </a:rPr>
              <a:t>3</a:t>
            </a:r>
            <a:r>
              <a:rPr lang="it-IT" altLang="it-IT">
                <a:solidFill>
                  <a:srgbClr val="000099"/>
                </a:solidFill>
              </a:rPr>
              <a:t>COOH rispetto a HCl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55588" y="1196975"/>
            <a:ext cx="4503738" cy="839788"/>
            <a:chOff x="68" y="3400"/>
            <a:chExt cx="2837" cy="529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68" y="3400"/>
              <a:ext cx="1351" cy="508"/>
              <a:chOff x="650" y="2341"/>
              <a:chExt cx="1351" cy="508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650" y="2518"/>
                <a:ext cx="90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it-IT" altLang="it-IT">
                    <a:solidFill>
                      <a:schemeClr val="tx2"/>
                    </a:solidFill>
                  </a:rPr>
                  <a:t>[CH</a:t>
                </a:r>
                <a:r>
                  <a:rPr lang="it-IT" altLang="it-IT" sz="1400" baseline="-25000">
                    <a:solidFill>
                      <a:schemeClr val="tx2"/>
                    </a:solidFill>
                  </a:rPr>
                  <a:t>3</a:t>
                </a:r>
                <a:r>
                  <a:rPr lang="it-IT" altLang="it-IT">
                    <a:solidFill>
                      <a:schemeClr val="tx2"/>
                    </a:solidFill>
                  </a:rPr>
                  <a:t>COOH] = </a:t>
                </a: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1454" y="2341"/>
                <a:ext cx="547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(M × V)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Vtot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531" y="2634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1538" y="3421"/>
              <a:ext cx="691" cy="508"/>
              <a:chOff x="2608" y="3389"/>
              <a:chExt cx="691" cy="508"/>
            </a:xfrm>
          </p:grpSpPr>
          <p:sp>
            <p:nvSpPr>
              <p:cNvPr id="8" name="Rectangle 12"/>
              <p:cNvSpPr>
                <a:spLocks noChangeArrowheads="1"/>
              </p:cNvSpPr>
              <p:nvPr/>
            </p:nvSpPr>
            <p:spPr bwMode="auto">
              <a:xfrm>
                <a:off x="2608" y="3389"/>
                <a:ext cx="69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0.15 × 0.1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0.12</a:t>
                </a:r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>
                <a:off x="2653" y="3674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1402" y="3581"/>
              <a:ext cx="150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                     = 0.125 M</a:t>
              </a:r>
            </a:p>
          </p:txBody>
        </p:sp>
      </p:grp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4830763" y="1219201"/>
            <a:ext cx="4281488" cy="817563"/>
            <a:chOff x="2918" y="3264"/>
            <a:chExt cx="2697" cy="51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918" y="3441"/>
              <a:ext cx="5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[HCl] = </a:t>
              </a: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379" y="3264"/>
              <a:ext cx="547" cy="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chemeClr val="tx2"/>
                  </a:solidFill>
                </a:rPr>
                <a:t>(M × V)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chemeClr val="tx2"/>
                  </a:solidFill>
                </a:rPr>
                <a:t>Vtot</a:t>
              </a: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456" y="3557"/>
              <a:ext cx="408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7" name="Group 19"/>
            <p:cNvGrpSpPr>
              <a:grpSpLocks/>
            </p:cNvGrpSpPr>
            <p:nvPr/>
          </p:nvGrpSpPr>
          <p:grpSpPr bwMode="auto">
            <a:xfrm>
              <a:off x="3933" y="3271"/>
              <a:ext cx="764" cy="508"/>
              <a:chOff x="2572" y="3389"/>
              <a:chExt cx="764" cy="508"/>
            </a:xfrm>
          </p:grpSpPr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2572" y="3389"/>
                <a:ext cx="764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0.01 × 0.02</a:t>
                </a:r>
              </a:p>
              <a:p>
                <a:pPr algn="ctr" eaLnBrk="1" hangingPunct="1">
                  <a:lnSpc>
                    <a:spcPct val="130000"/>
                  </a:lnSpc>
                </a:pPr>
                <a:r>
                  <a:rPr lang="it-IT" altLang="it-IT">
                    <a:solidFill>
                      <a:schemeClr val="tx2"/>
                    </a:solidFill>
                  </a:rPr>
                  <a:t>0.120</a:t>
                </a:r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>
                <a:off x="2653" y="3674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3833" y="3431"/>
              <a:ext cx="17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                     = 1,67 x 10</a:t>
              </a:r>
              <a:r>
                <a:rPr lang="it-IT" altLang="it-IT" baseline="30000">
                  <a:solidFill>
                    <a:schemeClr val="tx2"/>
                  </a:solidFill>
                </a:rPr>
                <a:t>-3</a:t>
              </a:r>
              <a:r>
                <a:rPr lang="it-IT" altLang="it-IT">
                  <a:solidFill>
                    <a:schemeClr val="tx2"/>
                  </a:solidFill>
                </a:rPr>
                <a:t> M</a:t>
              </a:r>
            </a:p>
          </p:txBody>
        </p:sp>
      </p:grp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856039" y="2020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22" name="Group 26"/>
          <p:cNvGrpSpPr>
            <a:grpSpLocks/>
          </p:cNvGrpSpPr>
          <p:nvPr/>
        </p:nvGrpSpPr>
        <p:grpSpPr bwMode="auto">
          <a:xfrm>
            <a:off x="2703513" y="2419350"/>
            <a:ext cx="3087688" cy="369888"/>
            <a:chOff x="1610" y="1524"/>
            <a:chExt cx="1945" cy="233"/>
          </a:xfrm>
        </p:grpSpPr>
        <p:cxnSp>
          <p:nvCxnSpPr>
            <p:cNvPr id="23" name="AutoShape 23"/>
            <p:cNvCxnSpPr>
              <a:cxnSpLocks noChangeShapeType="1"/>
            </p:cNvCxnSpPr>
            <p:nvPr/>
          </p:nvCxnSpPr>
          <p:spPr bwMode="auto">
            <a:xfrm>
              <a:off x="2290" y="1661"/>
              <a:ext cx="259" cy="0"/>
            </a:xfrm>
            <a:prstGeom prst="straightConnector1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1610" y="1524"/>
              <a:ext cx="19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        HCl                 H</a:t>
              </a:r>
              <a:r>
                <a:rPr lang="it-IT" altLang="it-IT" baseline="30000">
                  <a:solidFill>
                    <a:srgbClr val="339933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+</a:t>
              </a:r>
              <a:r>
                <a:rPr lang="it-IT" altLang="it-IT">
                  <a:solidFill>
                    <a:srgbClr val="339933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      +   Cl</a:t>
              </a:r>
              <a:r>
                <a:rPr lang="it-IT" altLang="it-IT" baseline="30000">
                  <a:solidFill>
                    <a:srgbClr val="339933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–</a:t>
              </a:r>
              <a:r>
                <a:rPr lang="it-IT" altLang="it-IT">
                  <a:solidFill>
                    <a:srgbClr val="339933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3206751" y="2781301"/>
            <a:ext cx="1966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-             1.67 </a:t>
            </a:r>
            <a:r>
              <a:rPr lang="en-GB" altLang="it-IT"/>
              <a:t>× </a:t>
            </a:r>
            <a:r>
              <a:rPr lang="it-IT" altLang="it-IT"/>
              <a:t>10</a:t>
            </a:r>
            <a:r>
              <a:rPr lang="it-IT" altLang="it-IT" baseline="30000"/>
              <a:t>-3</a:t>
            </a:r>
            <a:r>
              <a:rPr lang="it-IT" altLang="it-IT"/>
              <a:t> </a:t>
            </a: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2416177" y="3429001"/>
            <a:ext cx="4840287" cy="366713"/>
            <a:chOff x="839" y="2251"/>
            <a:chExt cx="3049" cy="231"/>
          </a:xfrm>
        </p:grpSpPr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839" y="2251"/>
              <a:ext cx="30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</a:rPr>
                <a:t>CH</a:t>
              </a:r>
              <a:r>
                <a:rPr lang="it-IT" altLang="it-IT" baseline="-25000">
                  <a:solidFill>
                    <a:srgbClr val="339933"/>
                  </a:solidFill>
                </a:rPr>
                <a:t>3</a:t>
              </a:r>
              <a:r>
                <a:rPr lang="it-IT" altLang="it-IT">
                  <a:solidFill>
                    <a:srgbClr val="339933"/>
                  </a:solidFill>
                </a:rPr>
                <a:t>COOH    +   H</a:t>
              </a:r>
              <a:r>
                <a:rPr lang="it-IT" altLang="it-IT" baseline="-25000">
                  <a:solidFill>
                    <a:srgbClr val="339933"/>
                  </a:solidFill>
                </a:rPr>
                <a:t>2</a:t>
              </a:r>
              <a:r>
                <a:rPr lang="it-IT" altLang="it-IT">
                  <a:solidFill>
                    <a:srgbClr val="339933"/>
                  </a:solidFill>
                </a:rPr>
                <a:t>O                 H</a:t>
              </a:r>
              <a:r>
                <a:rPr lang="it-IT" altLang="it-IT" baseline="-25000">
                  <a:solidFill>
                    <a:srgbClr val="339933"/>
                  </a:solidFill>
                </a:rPr>
                <a:t>3</a:t>
              </a:r>
              <a:r>
                <a:rPr lang="it-IT" altLang="it-IT">
                  <a:solidFill>
                    <a:srgbClr val="339933"/>
                  </a:solidFill>
                </a:rPr>
                <a:t>O</a:t>
              </a:r>
              <a:r>
                <a:rPr lang="it-IT" altLang="it-IT" baseline="30000">
                  <a:solidFill>
                    <a:srgbClr val="339933"/>
                  </a:solidFill>
                </a:rPr>
                <a:t>+</a:t>
              </a:r>
              <a:r>
                <a:rPr lang="it-IT" altLang="it-IT">
                  <a:solidFill>
                    <a:srgbClr val="339933"/>
                  </a:solidFill>
                </a:rPr>
                <a:t>          +  CH</a:t>
              </a:r>
              <a:r>
                <a:rPr lang="it-IT" altLang="it-IT" baseline="-25000">
                  <a:solidFill>
                    <a:srgbClr val="339933"/>
                  </a:solidFill>
                </a:rPr>
                <a:t>3</a:t>
              </a:r>
              <a:r>
                <a:rPr lang="it-IT" altLang="it-IT">
                  <a:solidFill>
                    <a:srgbClr val="339933"/>
                  </a:solidFill>
                </a:rPr>
                <a:t>COO</a:t>
              </a:r>
              <a:r>
                <a:rPr lang="it-IT" altLang="it-IT" baseline="30000">
                  <a:solidFill>
                    <a:srgbClr val="339933"/>
                  </a:solidFill>
                </a:rPr>
                <a:t>-</a:t>
              </a:r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2109" y="2345"/>
              <a:ext cx="272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H="1" flipV="1">
              <a:off x="2095" y="2401"/>
              <a:ext cx="272" cy="0"/>
            </a:xfrm>
            <a:prstGeom prst="line">
              <a:avLst/>
            </a:prstGeom>
            <a:noFill/>
            <a:ln w="9525">
              <a:solidFill>
                <a:srgbClr val="3399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636589" y="3810001"/>
            <a:ext cx="6003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Inizio M                   </a:t>
            </a:r>
            <a:r>
              <a:rPr lang="it-IT" altLang="it-IT">
                <a:solidFill>
                  <a:srgbClr val="FF0000"/>
                </a:solidFill>
              </a:rPr>
              <a:t>0,125              </a:t>
            </a:r>
            <a:r>
              <a:rPr lang="it-IT" altLang="it-IT"/>
              <a:t>                                                      </a:t>
            </a: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647701" y="4141788"/>
            <a:ext cx="626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Fine M                  </a:t>
            </a:r>
            <a:r>
              <a:rPr lang="it-IT" altLang="it-IT">
                <a:solidFill>
                  <a:srgbClr val="FF0000"/>
                </a:solidFill>
              </a:rPr>
              <a:t>0,125 - x                                 x                                x  </a:t>
            </a: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4664076" y="3794126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  1.67 </a:t>
            </a:r>
            <a:r>
              <a:rPr lang="en-GB" altLang="it-IT"/>
              <a:t>× </a:t>
            </a:r>
            <a:r>
              <a:rPr lang="it-IT" altLang="it-IT"/>
              <a:t>10</a:t>
            </a:r>
            <a:r>
              <a:rPr lang="it-IT" altLang="it-IT" baseline="30000"/>
              <a:t>-3</a:t>
            </a:r>
            <a:r>
              <a:rPr lang="it-IT" altLang="it-IT"/>
              <a:t> </a:t>
            </a: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5035551" y="4132263"/>
            <a:ext cx="1382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/>
              <a:t>+ 1.67 </a:t>
            </a:r>
            <a:r>
              <a:rPr lang="en-GB" altLang="it-IT"/>
              <a:t>× </a:t>
            </a:r>
            <a:r>
              <a:rPr lang="it-IT" altLang="it-IT"/>
              <a:t>10</a:t>
            </a:r>
            <a:r>
              <a:rPr lang="it-IT" altLang="it-IT" baseline="30000"/>
              <a:t>-3</a:t>
            </a:r>
            <a:r>
              <a:rPr lang="it-IT" altLang="it-IT"/>
              <a:t> </a:t>
            </a:r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327027" y="5013326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tx2"/>
                </a:solidFill>
              </a:rPr>
              <a:t>[H</a:t>
            </a:r>
            <a:r>
              <a:rPr lang="it-IT" altLang="it-IT" baseline="-25000">
                <a:solidFill>
                  <a:schemeClr val="tx2"/>
                </a:solidFill>
              </a:rPr>
              <a:t>3</a:t>
            </a:r>
            <a:r>
              <a:rPr lang="it-IT" altLang="it-IT">
                <a:solidFill>
                  <a:schemeClr val="tx2"/>
                </a:solidFill>
              </a:rPr>
              <a:t>O</a:t>
            </a:r>
            <a:r>
              <a:rPr lang="it-IT" altLang="it-IT" baseline="30000">
                <a:solidFill>
                  <a:schemeClr val="tx2"/>
                </a:solidFill>
              </a:rPr>
              <a:t>+</a:t>
            </a:r>
            <a:r>
              <a:rPr lang="it-IT" altLang="it-IT">
                <a:solidFill>
                  <a:schemeClr val="tx2"/>
                </a:solidFill>
              </a:rPr>
              <a:t>]  = x + 1.67 x 10</a:t>
            </a:r>
            <a:r>
              <a:rPr lang="it-IT" altLang="it-IT" baseline="30000">
                <a:solidFill>
                  <a:schemeClr val="tx2"/>
                </a:solidFill>
              </a:rPr>
              <a:t>-3</a:t>
            </a:r>
            <a:r>
              <a:rPr lang="it-IT" altLang="it-IT">
                <a:solidFill>
                  <a:schemeClr val="tx2"/>
                </a:solidFill>
              </a:rPr>
              <a:t>              </a:t>
            </a:r>
          </a:p>
        </p:txBody>
      </p:sp>
      <p:grpSp>
        <p:nvGrpSpPr>
          <p:cNvPr id="35" name="Group 46"/>
          <p:cNvGrpSpPr>
            <a:grpSpLocks/>
          </p:cNvGrpSpPr>
          <p:nvPr/>
        </p:nvGrpSpPr>
        <p:grpSpPr bwMode="auto">
          <a:xfrm>
            <a:off x="3063877" y="4841875"/>
            <a:ext cx="2447925" cy="641350"/>
            <a:chOff x="204" y="3113"/>
            <a:chExt cx="1542" cy="404"/>
          </a:xfrm>
        </p:grpSpPr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431" y="3113"/>
              <a:ext cx="131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it-IT" altLang="it-IT">
                  <a:solidFill>
                    <a:schemeClr val="tx2"/>
                  </a:solidFill>
                </a:rPr>
                <a:t>[H</a:t>
              </a:r>
              <a:r>
                <a:rPr lang="it-IT" altLang="it-IT" baseline="-25000">
                  <a:solidFill>
                    <a:schemeClr val="tx2"/>
                  </a:solidFill>
                </a:rPr>
                <a:t>3</a:t>
              </a:r>
              <a:r>
                <a:rPr lang="it-IT" altLang="it-IT">
                  <a:solidFill>
                    <a:schemeClr val="tx2"/>
                  </a:solidFill>
                </a:rPr>
                <a:t>O</a:t>
              </a:r>
              <a:r>
                <a:rPr lang="it-IT" altLang="it-IT" baseline="30000">
                  <a:solidFill>
                    <a:schemeClr val="tx2"/>
                  </a:solidFill>
                </a:rPr>
                <a:t>+</a:t>
              </a:r>
              <a:r>
                <a:rPr lang="it-IT" altLang="it-IT">
                  <a:solidFill>
                    <a:schemeClr val="tx2"/>
                  </a:solidFill>
                </a:rPr>
                <a:t>] [CH</a:t>
              </a:r>
              <a:r>
                <a:rPr lang="it-IT" altLang="it-IT" baseline="-25000">
                  <a:solidFill>
                    <a:schemeClr val="tx2"/>
                  </a:solidFill>
                </a:rPr>
                <a:t>3</a:t>
              </a:r>
              <a:r>
                <a:rPr lang="it-IT" altLang="it-IT">
                  <a:solidFill>
                    <a:schemeClr val="tx2"/>
                  </a:solidFill>
                </a:rPr>
                <a:t>COO</a:t>
              </a:r>
              <a:r>
                <a:rPr lang="it-IT" altLang="it-IT" baseline="30000">
                  <a:solidFill>
                    <a:schemeClr val="tx2"/>
                  </a:solidFill>
                </a:rPr>
                <a:t>-</a:t>
              </a:r>
              <a:r>
                <a:rPr lang="it-IT" altLang="it-IT">
                  <a:solidFill>
                    <a:schemeClr val="tx2"/>
                  </a:solidFill>
                </a:rPr>
                <a:t>]</a:t>
              </a:r>
            </a:p>
            <a:p>
              <a:pPr algn="ctr" eaLnBrk="1" hangingPunct="1"/>
              <a:r>
                <a:rPr lang="it-IT" altLang="it-IT">
                  <a:solidFill>
                    <a:schemeClr val="tx2"/>
                  </a:solidFill>
                </a:rPr>
                <a:t>[CH</a:t>
              </a:r>
              <a:r>
                <a:rPr lang="it-IT" altLang="it-IT" baseline="-25000">
                  <a:solidFill>
                    <a:schemeClr val="tx2"/>
                  </a:solidFill>
                </a:rPr>
                <a:t>3</a:t>
              </a:r>
              <a:r>
                <a:rPr lang="it-IT" altLang="it-IT">
                  <a:solidFill>
                    <a:schemeClr val="tx2"/>
                  </a:solidFill>
                </a:rPr>
                <a:t>COOH]</a:t>
              </a:r>
            </a:p>
          </p:txBody>
        </p:sp>
        <p:cxnSp>
          <p:nvCxnSpPr>
            <p:cNvPr id="37" name="AutoShape 41"/>
            <p:cNvCxnSpPr>
              <a:cxnSpLocks noChangeShapeType="1"/>
            </p:cNvCxnSpPr>
            <p:nvPr/>
          </p:nvCxnSpPr>
          <p:spPr bwMode="auto">
            <a:xfrm>
              <a:off x="555" y="3333"/>
              <a:ext cx="1025" cy="0"/>
            </a:xfrm>
            <a:prstGeom prst="straightConnector1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204" y="3203"/>
              <a:ext cx="3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Ka = </a:t>
              </a:r>
            </a:p>
          </p:txBody>
        </p:sp>
      </p:grpSp>
      <p:grpSp>
        <p:nvGrpSpPr>
          <p:cNvPr id="39" name="Group 48"/>
          <p:cNvGrpSpPr>
            <a:grpSpLocks/>
          </p:cNvGrpSpPr>
          <p:nvPr/>
        </p:nvGrpSpPr>
        <p:grpSpPr bwMode="auto">
          <a:xfrm>
            <a:off x="5367338" y="4841875"/>
            <a:ext cx="3367088" cy="641350"/>
            <a:chOff x="1655" y="3113"/>
            <a:chExt cx="2121" cy="404"/>
          </a:xfrm>
        </p:grpSpPr>
        <p:sp>
          <p:nvSpPr>
            <p:cNvPr id="40" name="Text Box 42"/>
            <p:cNvSpPr txBox="1">
              <a:spLocks noChangeArrowheads="1"/>
            </p:cNvSpPr>
            <p:nvPr/>
          </p:nvSpPr>
          <p:spPr bwMode="auto">
            <a:xfrm>
              <a:off x="1882" y="3113"/>
              <a:ext cx="13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x (</a:t>
              </a:r>
              <a:r>
                <a:rPr lang="en-GB" altLang="it-IT">
                  <a:solidFill>
                    <a:schemeClr val="tx2"/>
                  </a:solidFill>
                </a:rPr>
                <a:t>x + 1.67 x 10</a:t>
              </a:r>
              <a:r>
                <a:rPr lang="en-GB" altLang="it-IT" baseline="30000">
                  <a:solidFill>
                    <a:schemeClr val="tx2"/>
                  </a:solidFill>
                </a:rPr>
                <a:t>-3</a:t>
              </a:r>
              <a:r>
                <a:rPr lang="de-DE" altLang="it-IT">
                  <a:solidFill>
                    <a:schemeClr val="tx2"/>
                  </a:solidFill>
                </a:rPr>
                <a:t>)</a:t>
              </a:r>
              <a:endParaRPr lang="it-IT" altLang="it-IT">
                <a:solidFill>
                  <a:schemeClr val="tx2"/>
                </a:solidFill>
              </a:endParaRPr>
            </a:p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       0.125</a:t>
              </a:r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1907" y="3329"/>
              <a:ext cx="1043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1655" y="3203"/>
              <a:ext cx="21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chemeClr val="tx2"/>
                  </a:solidFill>
                </a:rPr>
                <a:t>=                                     = 1.80 x 10</a:t>
              </a:r>
              <a:r>
                <a:rPr lang="it-IT" altLang="it-IT" baseline="30000">
                  <a:solidFill>
                    <a:schemeClr val="tx2"/>
                  </a:solidFill>
                </a:rPr>
                <a:t>-5</a:t>
              </a:r>
            </a:p>
          </p:txBody>
        </p:sp>
      </p:grp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255589" y="5876926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</a:rPr>
              <a:t>Risolvendo:</a:t>
            </a:r>
            <a:r>
              <a:rPr lang="it-IT" altLang="it-IT"/>
              <a:t>  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1479552" y="5876926"/>
            <a:ext cx="1463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x = 8.82 ×10</a:t>
            </a:r>
            <a:r>
              <a:rPr lang="it-IT" altLang="it-IT" baseline="30000">
                <a:solidFill>
                  <a:srgbClr val="FF0000"/>
                </a:solidFill>
              </a:rPr>
              <a:t>-4 </a:t>
            </a:r>
          </a:p>
        </p:txBody>
      </p:sp>
      <p:sp>
        <p:nvSpPr>
          <p:cNvPr id="45" name="Rectangle 51"/>
          <p:cNvSpPr>
            <a:spLocks noChangeArrowheads="1"/>
          </p:cNvSpPr>
          <p:nvPr/>
        </p:nvSpPr>
        <p:spPr bwMode="auto">
          <a:xfrm>
            <a:off x="3279777" y="5872163"/>
            <a:ext cx="4752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[H</a:t>
            </a:r>
            <a:r>
              <a:rPr lang="it-IT" altLang="it-IT" baseline="-25000">
                <a:solidFill>
                  <a:srgbClr val="FF0000"/>
                </a:solidFill>
              </a:rPr>
              <a:t>3</a:t>
            </a:r>
            <a:r>
              <a:rPr lang="it-IT" altLang="it-IT">
                <a:solidFill>
                  <a:srgbClr val="FF0000"/>
                </a:solidFill>
              </a:rPr>
              <a:t>O</a:t>
            </a:r>
            <a:r>
              <a:rPr lang="it-IT" altLang="it-IT" baseline="30000">
                <a:solidFill>
                  <a:srgbClr val="FF0000"/>
                </a:solidFill>
              </a:rPr>
              <a:t>+</a:t>
            </a:r>
            <a:r>
              <a:rPr lang="it-IT" altLang="it-IT">
                <a:solidFill>
                  <a:srgbClr val="FF0000"/>
                </a:solidFill>
              </a:rPr>
              <a:t>]  = 8.82 × 10</a:t>
            </a:r>
            <a:r>
              <a:rPr lang="it-IT" altLang="it-IT" baseline="30000">
                <a:solidFill>
                  <a:srgbClr val="FF0000"/>
                </a:solidFill>
              </a:rPr>
              <a:t>-4</a:t>
            </a:r>
            <a:r>
              <a:rPr lang="it-IT" altLang="it-IT">
                <a:solidFill>
                  <a:srgbClr val="FF0000"/>
                </a:solidFill>
              </a:rPr>
              <a:t> + 1.67 x 10</a:t>
            </a:r>
            <a:r>
              <a:rPr lang="it-IT" altLang="it-IT" baseline="30000">
                <a:solidFill>
                  <a:srgbClr val="FF0000"/>
                </a:solidFill>
              </a:rPr>
              <a:t>-3</a:t>
            </a:r>
            <a:r>
              <a:rPr lang="it-IT" altLang="it-IT">
                <a:solidFill>
                  <a:srgbClr val="FF0000"/>
                </a:solidFill>
              </a:rPr>
              <a:t> = 2.55 × 10</a:t>
            </a:r>
            <a:r>
              <a:rPr lang="it-IT" altLang="it-IT" baseline="30000">
                <a:solidFill>
                  <a:srgbClr val="FF0000"/>
                </a:solidFill>
              </a:rPr>
              <a:t>-3 </a:t>
            </a:r>
            <a:r>
              <a:rPr lang="it-IT" altLang="it-IT">
                <a:solidFill>
                  <a:srgbClr val="FF0000"/>
                </a:solidFill>
              </a:rPr>
              <a:t>            </a:t>
            </a:r>
          </a:p>
        </p:txBody>
      </p:sp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4071939" y="6308726"/>
            <a:ext cx="1071563" cy="366713"/>
          </a:xfrm>
          <a:prstGeom prst="rect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pH = 2.59</a:t>
            </a:r>
          </a:p>
        </p:txBody>
      </p:sp>
    </p:spTree>
    <p:extLst>
      <p:ext uri="{BB962C8B-B14F-4D97-AF65-F5344CB8AC3E}">
        <p14:creationId xmlns:p14="http://schemas.microsoft.com/office/powerpoint/2010/main" val="250161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  <p:bldP spid="31" grpId="0"/>
      <p:bldP spid="32" grpId="0"/>
      <p:bldP spid="33" grpId="0"/>
      <p:bldP spid="34" grpId="0"/>
      <p:bldP spid="44" grpId="0"/>
      <p:bldP spid="45" grpId="0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6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3"/>
          <p:cNvSpPr>
            <a:spLocks noChangeArrowheads="1"/>
          </p:cNvSpPr>
          <p:nvPr/>
        </p:nvSpPr>
        <p:spPr bwMode="auto">
          <a:xfrm>
            <a:off x="-108520" y="193675"/>
            <a:ext cx="914400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altLang="it-IT">
                <a:solidFill>
                  <a:srgbClr val="FF3399"/>
                </a:solidFill>
                <a:latin typeface="Comic Sans MS" panose="030F0702030302020204" pitchFamily="66" charset="0"/>
              </a:rPr>
              <a:t>31) Giugno 2008 - 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Una soluzione X di un acido monoprotico debole HA, avente il volume di 1 litro, viene titolata con una soluzione di KOH 0,150 M. A metà della titolazione, la [H</a:t>
            </a:r>
            <a:r>
              <a:rPr lang="it-IT" altLang="it-IT" baseline="-25000">
                <a:solidFill>
                  <a:srgbClr val="000099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000099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] è 4,0 ×10</a:t>
            </a:r>
            <a:r>
              <a:rPr lang="it-IT" altLang="it-IT" baseline="30000">
                <a:solidFill>
                  <a:srgbClr val="000099"/>
                </a:solidFill>
                <a:latin typeface="Comic Sans MS" panose="030F0702030302020204" pitchFamily="66" charset="0"/>
              </a:rPr>
              <a:t>-10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 M, mentre al punto di equivalenza [H</a:t>
            </a:r>
            <a:r>
              <a:rPr lang="it-IT" altLang="it-IT" baseline="-25000">
                <a:solidFill>
                  <a:srgbClr val="000099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000099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] è 5,96 ×10</a:t>
            </a:r>
            <a:r>
              <a:rPr lang="it-IT" altLang="it-IT" baseline="30000">
                <a:solidFill>
                  <a:srgbClr val="000099"/>
                </a:solidFill>
                <a:latin typeface="Comic Sans MS" panose="030F0702030302020204" pitchFamily="66" charset="0"/>
              </a:rPr>
              <a:t>-12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 M.   Calcolare la Ka e la concentrazione iniziale di HA nella soluzione X</a:t>
            </a:r>
            <a:endParaRPr lang="it-IT" altLang="it-IT">
              <a:solidFill>
                <a:srgbClr val="FF33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t-IT" altLang="it-IT">
                <a:solidFill>
                  <a:srgbClr val="FF3399"/>
                </a:solidFill>
                <a:latin typeface="Comic Sans MS" panose="030F0702030302020204" pitchFamily="66" charset="0"/>
              </a:rPr>
              <a:t>°°°°°°°°°°°°°°°°°°°°°°°°°°°°°°°°°°°°°°°°°°°°°°°°°°°°°°°°°°°°°°°°°°°°°°°°°°°°°°°°°°°°°°°°°°°°°°°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-569" y="2132012"/>
            <a:ext cx="1660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La reazione è:</a:t>
            </a:r>
          </a:p>
        </p:txBody>
      </p:sp>
      <p:grpSp>
        <p:nvGrpSpPr>
          <p:cNvPr id="4" name="Gruppo 22"/>
          <p:cNvGrpSpPr>
            <a:grpSpLocks/>
          </p:cNvGrpSpPr>
          <p:nvPr/>
        </p:nvGrpSpPr>
        <p:grpSpPr bwMode="auto">
          <a:xfrm>
            <a:off x="1871094" y="2482850"/>
            <a:ext cx="5113337" cy="366713"/>
            <a:chOff x="1979712" y="2332858"/>
            <a:chExt cx="4460214" cy="367164"/>
          </a:xfrm>
        </p:grpSpPr>
        <p:cxnSp>
          <p:nvCxnSpPr>
            <p:cNvPr id="5" name="Connettore 2 4"/>
            <p:cNvCxnSpPr/>
            <p:nvPr/>
          </p:nvCxnSpPr>
          <p:spPr>
            <a:xfrm>
              <a:off x="3799247" y="2510877"/>
              <a:ext cx="430651" cy="1590"/>
            </a:xfrm>
            <a:prstGeom prst="straightConnector1">
              <a:avLst/>
            </a:prstGeom>
            <a:ln w="127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5"/>
            <p:cNvSpPr>
              <a:spLocks noChangeArrowheads="1"/>
            </p:cNvSpPr>
            <p:nvPr/>
          </p:nvSpPr>
          <p:spPr bwMode="auto">
            <a:xfrm>
              <a:off x="1979712" y="2332858"/>
              <a:ext cx="4460214" cy="36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HA     +       KOH                  KA   +   H</a:t>
              </a:r>
              <a:r>
                <a:rPr lang="it-IT" altLang="it-IT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</p:grp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-79944" y="2930525"/>
            <a:ext cx="918051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altLang="it-IT" dirty="0">
                <a:solidFill>
                  <a:srgbClr val="339933"/>
                </a:solidFill>
                <a:latin typeface="Comic Sans MS" panose="030F0702030302020204" pitchFamily="66" charset="0"/>
              </a:rPr>
              <a:t>A metà titolazione si ottiene la seguente soluzione tampone, ponendo n le moli iniziali di HA</a:t>
            </a:r>
          </a:p>
        </p:txBody>
      </p:sp>
      <p:grpSp>
        <p:nvGrpSpPr>
          <p:cNvPr id="8" name="Gruppo 23"/>
          <p:cNvGrpSpPr>
            <a:grpSpLocks/>
          </p:cNvGrpSpPr>
          <p:nvPr/>
        </p:nvGrpSpPr>
        <p:grpSpPr bwMode="auto">
          <a:xfrm>
            <a:off x="1879031" y="3455987"/>
            <a:ext cx="4460875" cy="366712"/>
            <a:chOff x="1988096" y="3306470"/>
            <a:chExt cx="3953691" cy="367164"/>
          </a:xfrm>
        </p:grpSpPr>
        <p:cxnSp>
          <p:nvCxnSpPr>
            <p:cNvPr id="9" name="Connettore 2 8"/>
            <p:cNvCxnSpPr/>
            <p:nvPr/>
          </p:nvCxnSpPr>
          <p:spPr>
            <a:xfrm>
              <a:off x="3950872" y="3468595"/>
              <a:ext cx="431951" cy="1589"/>
            </a:xfrm>
            <a:prstGeom prst="straightConnector1">
              <a:avLst/>
            </a:prstGeom>
            <a:ln w="127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tangolo 8"/>
            <p:cNvSpPr>
              <a:spLocks noChangeArrowheads="1"/>
            </p:cNvSpPr>
            <p:nvPr/>
          </p:nvSpPr>
          <p:spPr bwMode="auto">
            <a:xfrm>
              <a:off x="1988096" y="3306470"/>
              <a:ext cx="3953691" cy="36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HA     +       KOH                  KA   +   H</a:t>
              </a:r>
              <a:r>
                <a:rPr lang="it-IT" altLang="it-IT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</p:grp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863031" y="3952875"/>
            <a:ext cx="316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 Inizio        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n                  ½  n</a:t>
            </a: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937644" y="4291012"/>
            <a:ext cx="467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Fine         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½ n                   -                   ½  n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007493" y="5018087"/>
            <a:ext cx="22590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[H</a:t>
            </a:r>
            <a:r>
              <a:rPr lang="it-IT" altLang="it-IT" baseline="-25000">
                <a:solidFill>
                  <a:srgbClr val="339933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339933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] =  4,0 ×10</a:t>
            </a:r>
            <a:r>
              <a:rPr lang="it-IT" altLang="it-IT" baseline="30000">
                <a:solidFill>
                  <a:srgbClr val="339933"/>
                </a:solidFill>
                <a:latin typeface="Comic Sans MS" panose="030F0702030302020204" pitchFamily="66" charset="0"/>
              </a:rPr>
              <a:t>-10</a:t>
            </a:r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14" name="Gruppo 19"/>
          <p:cNvGrpSpPr>
            <a:grpSpLocks/>
          </p:cNvGrpSpPr>
          <p:nvPr/>
        </p:nvGrpSpPr>
        <p:grpSpPr bwMode="auto">
          <a:xfrm>
            <a:off x="3095055" y="4749800"/>
            <a:ext cx="1892300" cy="923925"/>
            <a:chOff x="2053079" y="4601200"/>
            <a:chExt cx="1564561" cy="922383"/>
          </a:xfrm>
        </p:grpSpPr>
        <p:sp>
          <p:nvSpPr>
            <p:cNvPr id="15" name="Rettangolo 12"/>
            <p:cNvSpPr>
              <a:spLocks noChangeArrowheads="1"/>
            </p:cNvSpPr>
            <p:nvPr/>
          </p:nvSpPr>
          <p:spPr bwMode="auto">
            <a:xfrm>
              <a:off x="2053079" y="4875557"/>
              <a:ext cx="939371" cy="366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=  Ka  ×</a:t>
              </a:r>
            </a:p>
          </p:txBody>
        </p:sp>
        <p:sp>
          <p:nvSpPr>
            <p:cNvPr id="16" name="Rettangolo 13"/>
            <p:cNvSpPr>
              <a:spLocks noChangeArrowheads="1"/>
            </p:cNvSpPr>
            <p:nvPr/>
          </p:nvSpPr>
          <p:spPr bwMode="auto">
            <a:xfrm>
              <a:off x="2700484" y="4601200"/>
              <a:ext cx="917156" cy="922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[HA]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[KA]</a:t>
              </a:r>
            </a:p>
          </p:txBody>
        </p:sp>
        <p:cxnSp>
          <p:nvCxnSpPr>
            <p:cNvPr id="17" name="Connettore 1 16"/>
            <p:cNvCxnSpPr/>
            <p:nvPr/>
          </p:nvCxnSpPr>
          <p:spPr>
            <a:xfrm>
              <a:off x="2876049" y="5029110"/>
              <a:ext cx="505332" cy="0"/>
            </a:xfrm>
            <a:prstGeom prst="line">
              <a:avLst/>
            </a:prstGeom>
            <a:ln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20"/>
          <p:cNvGrpSpPr>
            <a:grpSpLocks/>
          </p:cNvGrpSpPr>
          <p:nvPr/>
        </p:nvGrpSpPr>
        <p:grpSpPr bwMode="auto">
          <a:xfrm>
            <a:off x="4895280" y="4730750"/>
            <a:ext cx="2376488" cy="917575"/>
            <a:chOff x="3491880" y="4604305"/>
            <a:chExt cx="2201454" cy="916634"/>
          </a:xfrm>
        </p:grpSpPr>
        <p:sp>
          <p:nvSpPr>
            <p:cNvPr id="19" name="Rettangolo 16"/>
            <p:cNvSpPr>
              <a:spLocks noChangeArrowheads="1"/>
            </p:cNvSpPr>
            <p:nvPr/>
          </p:nvSpPr>
          <p:spPr bwMode="auto">
            <a:xfrm>
              <a:off x="3491880" y="4869146"/>
              <a:ext cx="2201454" cy="366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= Ka ×            =   Ka</a:t>
              </a:r>
            </a:p>
          </p:txBody>
        </p:sp>
        <p:sp>
          <p:nvSpPr>
            <p:cNvPr id="20" name="Rettangolo 17"/>
            <p:cNvSpPr>
              <a:spLocks noChangeArrowheads="1"/>
            </p:cNvSpPr>
            <p:nvPr/>
          </p:nvSpPr>
          <p:spPr bwMode="auto">
            <a:xfrm>
              <a:off x="4068451" y="4604305"/>
              <a:ext cx="918067" cy="916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½ n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½ n</a:t>
              </a:r>
            </a:p>
          </p:txBody>
        </p:sp>
        <p:cxnSp>
          <p:nvCxnSpPr>
            <p:cNvPr id="21" name="Connettore 1 20"/>
            <p:cNvCxnSpPr/>
            <p:nvPr/>
          </p:nvCxnSpPr>
          <p:spPr>
            <a:xfrm>
              <a:off x="4244815" y="5032490"/>
              <a:ext cx="504408" cy="0"/>
            </a:xfrm>
            <a:prstGeom prst="line">
              <a:avLst/>
            </a:prstGeom>
            <a:ln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3234756" y="5975350"/>
            <a:ext cx="1751013" cy="366713"/>
          </a:xfrm>
          <a:prstGeom prst="rect">
            <a:avLst/>
          </a:prstGeom>
          <a:solidFill>
            <a:srgbClr val="FF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Ka = 4,0 ×10</a:t>
            </a:r>
            <a:r>
              <a:rPr lang="it-IT" altLang="it-IT" baseline="30000">
                <a:solidFill>
                  <a:schemeClr val="bg1"/>
                </a:solidFill>
                <a:latin typeface="Comic Sans MS" panose="030F0702030302020204" pitchFamily="66" charset="0"/>
              </a:rPr>
              <a:t>-10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774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/>
      <p:bldP spid="12" grpId="0"/>
      <p:bldP spid="13" grpId="0"/>
      <p:bldP spid="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-32197" y="123825"/>
            <a:ext cx="92519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All’equivalenza si ottiene una soluzione di KA (sale di base forte e acido debole) che da idrolisi basica:</a:t>
            </a:r>
          </a:p>
        </p:txBody>
      </p:sp>
      <p:grpSp>
        <p:nvGrpSpPr>
          <p:cNvPr id="3" name="Gruppo 8"/>
          <p:cNvGrpSpPr>
            <a:grpSpLocks/>
          </p:cNvGrpSpPr>
          <p:nvPr/>
        </p:nvGrpSpPr>
        <p:grpSpPr bwMode="auto">
          <a:xfrm>
            <a:off x="2018854" y="665162"/>
            <a:ext cx="2727325" cy="366712"/>
            <a:chOff x="827584" y="1052736"/>
            <a:chExt cx="2727663" cy="367164"/>
          </a:xfrm>
        </p:grpSpPr>
        <p:sp>
          <p:nvSpPr>
            <p:cNvPr id="4" name="Rettangolo 2"/>
            <p:cNvSpPr>
              <a:spLocks noChangeArrowheads="1"/>
            </p:cNvSpPr>
            <p:nvPr/>
          </p:nvSpPr>
          <p:spPr bwMode="auto">
            <a:xfrm>
              <a:off x="827584" y="1052736"/>
              <a:ext cx="2727663" cy="36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KA                K</a:t>
              </a:r>
              <a:r>
                <a:rPr lang="it-IT" altLang="it-IT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+ </a:t>
              </a: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   +    A</a:t>
              </a:r>
              <a:r>
                <a:rPr lang="it-IT" altLang="it-IT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cxnSp>
          <p:nvCxnSpPr>
            <p:cNvPr id="5" name="Connettore 2 4"/>
            <p:cNvCxnSpPr/>
            <p:nvPr/>
          </p:nvCxnSpPr>
          <p:spPr>
            <a:xfrm>
              <a:off x="1500767" y="1224397"/>
              <a:ext cx="431854" cy="1589"/>
            </a:xfrm>
            <a:prstGeom prst="straightConnector1">
              <a:avLst/>
            </a:prstGeom>
            <a:ln w="127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o 7"/>
          <p:cNvGrpSpPr>
            <a:grpSpLocks/>
          </p:cNvGrpSpPr>
          <p:nvPr/>
        </p:nvGrpSpPr>
        <p:grpSpPr bwMode="auto">
          <a:xfrm>
            <a:off x="5116066" y="696912"/>
            <a:ext cx="4208462" cy="366712"/>
            <a:chOff x="4430624" y="1052736"/>
            <a:chExt cx="3740919" cy="367164"/>
          </a:xfrm>
        </p:grpSpPr>
        <p:sp>
          <p:nvSpPr>
            <p:cNvPr id="7" name="Rettangolo 4"/>
            <p:cNvSpPr>
              <a:spLocks noChangeArrowheads="1"/>
            </p:cNvSpPr>
            <p:nvPr/>
          </p:nvSpPr>
          <p:spPr bwMode="auto">
            <a:xfrm>
              <a:off x="4430624" y="1052736"/>
              <a:ext cx="3740919" cy="36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altLang="it-IT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- </a:t>
              </a: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   +   H</a:t>
              </a:r>
              <a:r>
                <a:rPr lang="it-IT" altLang="it-IT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O              HA   +  OH</a:t>
              </a:r>
              <a:r>
                <a:rPr lang="it-IT" altLang="it-IT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  </a:t>
              </a:r>
            </a:p>
          </p:txBody>
        </p:sp>
        <p:cxnSp>
          <p:nvCxnSpPr>
            <p:cNvPr id="8" name="Connettore 2 7"/>
            <p:cNvCxnSpPr/>
            <p:nvPr/>
          </p:nvCxnSpPr>
          <p:spPr>
            <a:xfrm>
              <a:off x="5730279" y="1222807"/>
              <a:ext cx="431807" cy="1590"/>
            </a:xfrm>
            <a:prstGeom prst="straightConnector1">
              <a:avLst/>
            </a:prstGeom>
            <a:ln w="127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436117" y="1547812"/>
            <a:ext cx="96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[OH</a:t>
            </a:r>
            <a:r>
              <a:rPr lang="it-IT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] =</a:t>
            </a:r>
          </a:p>
        </p:txBody>
      </p:sp>
      <p:grpSp>
        <p:nvGrpSpPr>
          <p:cNvPr id="10" name="Gruppo 30"/>
          <p:cNvGrpSpPr>
            <a:grpSpLocks/>
          </p:cNvGrpSpPr>
          <p:nvPr/>
        </p:nvGrpSpPr>
        <p:grpSpPr bwMode="auto">
          <a:xfrm>
            <a:off x="1209229" y="1293813"/>
            <a:ext cx="989013" cy="917575"/>
            <a:chOff x="1240970" y="1519468"/>
            <a:chExt cx="989856" cy="917085"/>
          </a:xfrm>
        </p:grpSpPr>
        <p:sp>
          <p:nvSpPr>
            <p:cNvPr id="11" name="Rettangolo 10"/>
            <p:cNvSpPr>
              <a:spLocks noChangeArrowheads="1"/>
            </p:cNvSpPr>
            <p:nvPr/>
          </p:nvSpPr>
          <p:spPr bwMode="auto">
            <a:xfrm>
              <a:off x="1240970" y="1519468"/>
              <a:ext cx="989856" cy="917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Kw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[H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O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]</a:t>
              </a:r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1395089" y="1944691"/>
              <a:ext cx="646663" cy="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31"/>
          <p:cNvGrpSpPr>
            <a:grpSpLocks/>
          </p:cNvGrpSpPr>
          <p:nvPr/>
        </p:nvGrpSpPr>
        <p:grpSpPr bwMode="auto">
          <a:xfrm>
            <a:off x="2163316" y="1258888"/>
            <a:ext cx="2089150" cy="917575"/>
            <a:chOff x="2195736" y="1484784"/>
            <a:chExt cx="1925960" cy="916634"/>
          </a:xfrm>
        </p:grpSpPr>
        <p:sp>
          <p:nvSpPr>
            <p:cNvPr id="14" name="Rettangolo 13"/>
            <p:cNvSpPr>
              <a:spLocks noChangeArrowheads="1"/>
            </p:cNvSpPr>
            <p:nvPr/>
          </p:nvSpPr>
          <p:spPr bwMode="auto">
            <a:xfrm>
              <a:off x="2195736" y="1735352"/>
              <a:ext cx="1087377" cy="366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=       c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×</a:t>
              </a:r>
            </a:p>
          </p:txBody>
        </p:sp>
        <p:grpSp>
          <p:nvGrpSpPr>
            <p:cNvPr id="15" name="Gruppo 20"/>
            <p:cNvGrpSpPr>
              <a:grpSpLocks/>
            </p:cNvGrpSpPr>
            <p:nvPr/>
          </p:nvGrpSpPr>
          <p:grpSpPr bwMode="auto">
            <a:xfrm>
              <a:off x="2483768" y="1484784"/>
              <a:ext cx="1637928" cy="916634"/>
              <a:chOff x="2483768" y="1628800"/>
              <a:chExt cx="1637928" cy="916634"/>
            </a:xfrm>
          </p:grpSpPr>
          <p:grpSp>
            <p:nvGrpSpPr>
              <p:cNvPr id="16" name="Group 2"/>
              <p:cNvGrpSpPr>
                <a:grpSpLocks/>
              </p:cNvGrpSpPr>
              <p:nvPr/>
            </p:nvGrpSpPr>
            <p:grpSpPr bwMode="auto">
              <a:xfrm>
                <a:off x="2483768" y="1663020"/>
                <a:ext cx="1584176" cy="762273"/>
                <a:chOff x="3294" y="8034"/>
                <a:chExt cx="1620" cy="720"/>
              </a:xfrm>
            </p:grpSpPr>
            <p:sp>
              <p:nvSpPr>
                <p:cNvPr id="19" name="Line 3"/>
                <p:cNvSpPr>
                  <a:spLocks noChangeShapeType="1"/>
                </p:cNvSpPr>
                <p:nvPr/>
              </p:nvSpPr>
              <p:spPr bwMode="auto">
                <a:xfrm>
                  <a:off x="3294" y="8394"/>
                  <a:ext cx="180" cy="36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0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3474" y="8034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" name="Line 5"/>
                <p:cNvSpPr>
                  <a:spLocks noChangeShapeType="1"/>
                </p:cNvSpPr>
                <p:nvPr/>
              </p:nvSpPr>
              <p:spPr bwMode="auto">
                <a:xfrm>
                  <a:off x="3474" y="8034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7" name="Rettangolo 18"/>
              <p:cNvSpPr>
                <a:spLocks noChangeArrowheads="1"/>
              </p:cNvSpPr>
              <p:nvPr/>
            </p:nvSpPr>
            <p:spPr bwMode="auto">
              <a:xfrm>
                <a:off x="3131321" y="1628800"/>
                <a:ext cx="990375" cy="916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50000"/>
                  </a:lnSpc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Kw</a:t>
                </a:r>
              </a:p>
              <a:p>
                <a:pPr algn="ctr" eaLnBrk="1" hangingPunct="1">
                  <a:lnSpc>
                    <a:spcPct val="150000"/>
                  </a:lnSpc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Ka</a:t>
                </a:r>
              </a:p>
            </p:txBody>
          </p:sp>
          <p:cxnSp>
            <p:nvCxnSpPr>
              <p:cNvPr id="18" name="Connettore 1 17"/>
              <p:cNvCxnSpPr/>
              <p:nvPr/>
            </p:nvCxnSpPr>
            <p:spPr>
              <a:xfrm>
                <a:off x="3284577" y="2053814"/>
                <a:ext cx="648328" cy="0"/>
              </a:xfrm>
              <a:prstGeom prst="line">
                <a:avLst/>
              </a:prstGeom>
              <a:ln w="158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3730178" y="2216150"/>
            <a:ext cx="1525588" cy="36671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S 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= 0,113 M </a:t>
            </a:r>
          </a:p>
        </p:txBody>
      </p:sp>
      <p:grpSp>
        <p:nvGrpSpPr>
          <p:cNvPr id="23" name="Gruppo 32"/>
          <p:cNvGrpSpPr>
            <a:grpSpLocks/>
          </p:cNvGrpSpPr>
          <p:nvPr/>
        </p:nvGrpSpPr>
        <p:grpSpPr bwMode="auto">
          <a:xfrm>
            <a:off x="4322317" y="1384300"/>
            <a:ext cx="4105275" cy="542925"/>
            <a:chOff x="3995936" y="1640175"/>
            <a:chExt cx="3528392" cy="541833"/>
          </a:xfrm>
        </p:grpSpPr>
        <p:sp>
          <p:nvSpPr>
            <p:cNvPr id="24" name="Rettangolo 21"/>
            <p:cNvSpPr>
              <a:spLocks noChangeArrowheads="1"/>
            </p:cNvSpPr>
            <p:nvPr/>
          </p:nvSpPr>
          <p:spPr bwMode="auto">
            <a:xfrm>
              <a:off x="3995936" y="1738402"/>
              <a:ext cx="3528392" cy="365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=       c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S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× 2,5 × 10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-5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   =  1,68 ×10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-3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grpSp>
          <p:nvGrpSpPr>
            <p:cNvPr id="25" name="Group 2"/>
            <p:cNvGrpSpPr>
              <a:grpSpLocks/>
            </p:cNvGrpSpPr>
            <p:nvPr/>
          </p:nvGrpSpPr>
          <p:grpSpPr bwMode="auto">
            <a:xfrm>
              <a:off x="4302232" y="1640175"/>
              <a:ext cx="1584180" cy="541833"/>
              <a:chOff x="3294" y="8195"/>
              <a:chExt cx="1620" cy="720"/>
            </a:xfrm>
          </p:grpSpPr>
          <p:sp>
            <p:nvSpPr>
              <p:cNvPr id="26" name="Line 3"/>
              <p:cNvSpPr>
                <a:spLocks noChangeShapeType="1"/>
              </p:cNvSpPr>
              <p:nvPr/>
            </p:nvSpPr>
            <p:spPr bwMode="auto">
              <a:xfrm>
                <a:off x="3294" y="8555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" name="Line 4"/>
              <p:cNvSpPr>
                <a:spLocks noChangeShapeType="1"/>
              </p:cNvSpPr>
              <p:nvPr/>
            </p:nvSpPr>
            <p:spPr bwMode="auto">
              <a:xfrm flipV="1">
                <a:off x="3474" y="8195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3474" y="8195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29" name="Rettangolo 28"/>
          <p:cNvSpPr>
            <a:spLocks noChangeArrowheads="1"/>
          </p:cNvSpPr>
          <p:nvPr/>
        </p:nvSpPr>
        <p:spPr bwMode="auto">
          <a:xfrm>
            <a:off x="147192" y="2960687"/>
            <a:ext cx="1709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c</a:t>
            </a:r>
            <a:r>
              <a:rPr lang="it-IT" altLang="it-IT" baseline="-25000">
                <a:solidFill>
                  <a:srgbClr val="339933"/>
                </a:solidFill>
                <a:latin typeface="Comic Sans MS" panose="030F0702030302020204" pitchFamily="66" charset="0"/>
              </a:rPr>
              <a:t>S </a:t>
            </a:r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= 0,113 M = </a:t>
            </a:r>
          </a:p>
        </p:txBody>
      </p:sp>
      <p:grpSp>
        <p:nvGrpSpPr>
          <p:cNvPr id="30" name="Gruppo 42"/>
          <p:cNvGrpSpPr>
            <a:grpSpLocks/>
          </p:cNvGrpSpPr>
          <p:nvPr/>
        </p:nvGrpSpPr>
        <p:grpSpPr bwMode="auto">
          <a:xfrm>
            <a:off x="1750566" y="2727325"/>
            <a:ext cx="990600" cy="917575"/>
            <a:chOff x="1751717" y="3173012"/>
            <a:chExt cx="989856" cy="918387"/>
          </a:xfrm>
        </p:grpSpPr>
        <p:sp>
          <p:nvSpPr>
            <p:cNvPr id="31" name="Rettangolo 34"/>
            <p:cNvSpPr>
              <a:spLocks noChangeArrowheads="1"/>
            </p:cNvSpPr>
            <p:nvPr/>
          </p:nvSpPr>
          <p:spPr bwMode="auto">
            <a:xfrm>
              <a:off x="1751717" y="3173012"/>
              <a:ext cx="989856" cy="91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moli </a:t>
              </a:r>
              <a:r>
                <a:rPr lang="it-IT" altLang="it-IT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HA</a:t>
              </a:r>
              <a:endParaRPr lang="it-IT" altLang="it-IT">
                <a:solidFill>
                  <a:srgbClr val="339933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Vol Tot</a:t>
              </a:r>
            </a:p>
          </p:txBody>
        </p:sp>
        <p:cxnSp>
          <p:nvCxnSpPr>
            <p:cNvPr id="32" name="Connettore 1 31"/>
            <p:cNvCxnSpPr/>
            <p:nvPr/>
          </p:nvCxnSpPr>
          <p:spPr>
            <a:xfrm>
              <a:off x="1880207" y="3589305"/>
              <a:ext cx="720184" cy="0"/>
            </a:xfrm>
            <a:prstGeom prst="line">
              <a:avLst/>
            </a:prstGeom>
            <a:ln w="15875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o 41"/>
          <p:cNvGrpSpPr>
            <a:grpSpLocks/>
          </p:cNvGrpSpPr>
          <p:nvPr/>
        </p:nvGrpSpPr>
        <p:grpSpPr bwMode="auto">
          <a:xfrm>
            <a:off x="2672903" y="2686050"/>
            <a:ext cx="1506538" cy="917575"/>
            <a:chOff x="2674439" y="3131637"/>
            <a:chExt cx="1506888" cy="918387"/>
          </a:xfrm>
        </p:grpSpPr>
        <p:sp>
          <p:nvSpPr>
            <p:cNvPr id="34" name="Rettangolo 37"/>
            <p:cNvSpPr>
              <a:spLocks noChangeArrowheads="1"/>
            </p:cNvSpPr>
            <p:nvPr/>
          </p:nvSpPr>
          <p:spPr bwMode="auto">
            <a:xfrm>
              <a:off x="2831638" y="3131637"/>
              <a:ext cx="1349689" cy="91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moli</a:t>
              </a:r>
              <a:r>
                <a:rPr lang="it-IT" altLang="it-IT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HA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V</a:t>
              </a:r>
              <a:r>
                <a:rPr lang="it-IT" altLang="it-IT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HA</a:t>
              </a: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 + V</a:t>
              </a:r>
              <a:r>
                <a:rPr lang="it-IT" altLang="it-IT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KOH</a:t>
              </a:r>
              <a:endParaRPr lang="it-IT" altLang="it-IT">
                <a:solidFill>
                  <a:srgbClr val="339933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35" name="Connettore 1 34"/>
            <p:cNvCxnSpPr/>
            <p:nvPr/>
          </p:nvCxnSpPr>
          <p:spPr>
            <a:xfrm>
              <a:off x="3001540" y="3579708"/>
              <a:ext cx="1008297" cy="0"/>
            </a:xfrm>
            <a:prstGeom prst="line">
              <a:avLst/>
            </a:prstGeom>
            <a:ln w="15875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asellaDiTesto 40"/>
            <p:cNvSpPr txBox="1">
              <a:spLocks noChangeArrowheads="1"/>
            </p:cNvSpPr>
            <p:nvPr/>
          </p:nvSpPr>
          <p:spPr bwMode="auto">
            <a:xfrm>
              <a:off x="2674439" y="3428762"/>
              <a:ext cx="300107" cy="36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</p:grpSp>
      <p:sp>
        <p:nvSpPr>
          <p:cNvPr id="37" name="Rettangolo 36"/>
          <p:cNvSpPr>
            <a:spLocks noChangeArrowheads="1"/>
          </p:cNvSpPr>
          <p:nvPr/>
        </p:nvSpPr>
        <p:spPr bwMode="auto">
          <a:xfrm>
            <a:off x="2729" y="3576637"/>
            <a:ext cx="441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bisogna trovare il volume KOH aggiunto:</a:t>
            </a:r>
          </a:p>
        </p:txBody>
      </p:sp>
      <p:sp>
        <p:nvSpPr>
          <p:cNvPr id="38" name="Rettangolo 37"/>
          <p:cNvSpPr>
            <a:spLocks noChangeArrowheads="1"/>
          </p:cNvSpPr>
          <p:nvPr/>
        </p:nvSpPr>
        <p:spPr bwMode="auto">
          <a:xfrm>
            <a:off x="4700141" y="3582987"/>
            <a:ext cx="36560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Si sa che al punto di equivalenza:</a:t>
            </a:r>
          </a:p>
        </p:txBody>
      </p:sp>
      <p:sp>
        <p:nvSpPr>
          <p:cNvPr id="39" name="Rettangolo 38"/>
          <p:cNvSpPr>
            <a:spLocks noChangeArrowheads="1"/>
          </p:cNvSpPr>
          <p:nvPr/>
        </p:nvSpPr>
        <p:spPr bwMode="auto">
          <a:xfrm>
            <a:off x="3090416" y="3983037"/>
            <a:ext cx="259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(M × V)</a:t>
            </a:r>
            <a:r>
              <a:rPr lang="it-IT" altLang="it-IT" baseline="-25000">
                <a:solidFill>
                  <a:srgbClr val="000099"/>
                </a:solidFill>
                <a:latin typeface="Comic Sans MS" panose="030F0702030302020204" pitchFamily="66" charset="0"/>
              </a:rPr>
              <a:t>HA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  = (M × V)</a:t>
            </a:r>
            <a:r>
              <a:rPr lang="it-IT" altLang="it-IT" baseline="-25000">
                <a:solidFill>
                  <a:srgbClr val="000099"/>
                </a:solidFill>
                <a:latin typeface="Comic Sans MS" panose="030F0702030302020204" pitchFamily="66" charset="0"/>
              </a:rPr>
              <a:t>KOH</a:t>
            </a:r>
            <a:endParaRPr lang="it-IT" altLang="it-IT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ttangolo 39"/>
          <p:cNvSpPr>
            <a:spLocks noChangeArrowheads="1"/>
          </p:cNvSpPr>
          <p:nvPr/>
        </p:nvSpPr>
        <p:spPr bwMode="auto">
          <a:xfrm>
            <a:off x="147192" y="4448175"/>
            <a:ext cx="6264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ossia</a:t>
            </a:r>
            <a:r>
              <a:rPr lang="it-IT" altLang="it-IT">
                <a:latin typeface="Comic Sans MS" panose="030F0702030302020204" pitchFamily="66" charset="0"/>
              </a:rPr>
              <a:t>                                   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moli di HA =  0,150 × V</a:t>
            </a:r>
            <a:r>
              <a:rPr lang="it-IT" altLang="it-IT" baseline="-25000">
                <a:solidFill>
                  <a:srgbClr val="000099"/>
                </a:solidFill>
                <a:latin typeface="Comic Sans MS" panose="030F0702030302020204" pitchFamily="66" charset="0"/>
              </a:rPr>
              <a:t>KOH</a:t>
            </a:r>
            <a:endParaRPr lang="it-IT" altLang="it-IT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Rettangolo 40"/>
          <p:cNvSpPr>
            <a:spLocks noChangeArrowheads="1"/>
          </p:cNvSpPr>
          <p:nvPr/>
        </p:nvSpPr>
        <p:spPr bwMode="auto">
          <a:xfrm>
            <a:off x="218629" y="5043487"/>
            <a:ext cx="185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da cui     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V</a:t>
            </a:r>
            <a:r>
              <a:rPr lang="it-IT" altLang="it-IT" baseline="-25000">
                <a:solidFill>
                  <a:srgbClr val="000099"/>
                </a:solidFill>
                <a:latin typeface="Comic Sans MS" panose="030F0702030302020204" pitchFamily="66" charset="0"/>
              </a:rPr>
              <a:t>KOH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 =</a:t>
            </a:r>
            <a:r>
              <a:rPr lang="it-IT" altLang="it-IT" baseline="-2500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endParaRPr lang="it-IT" altLang="it-IT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2" name="Gruppo 61"/>
          <p:cNvGrpSpPr>
            <a:grpSpLocks/>
          </p:cNvGrpSpPr>
          <p:nvPr/>
        </p:nvGrpSpPr>
        <p:grpSpPr bwMode="auto">
          <a:xfrm>
            <a:off x="1875978" y="4799013"/>
            <a:ext cx="3784600" cy="917575"/>
            <a:chOff x="1907704" y="4717042"/>
            <a:chExt cx="3094745" cy="917085"/>
          </a:xfrm>
        </p:grpSpPr>
        <p:sp>
          <p:nvSpPr>
            <p:cNvPr id="43" name="Rettangolo 48"/>
            <p:cNvSpPr>
              <a:spLocks noChangeArrowheads="1"/>
            </p:cNvSpPr>
            <p:nvPr/>
          </p:nvSpPr>
          <p:spPr bwMode="auto">
            <a:xfrm>
              <a:off x="1907704" y="4717042"/>
              <a:ext cx="1278197" cy="917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moli di HA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0,150</a:t>
              </a:r>
            </a:p>
          </p:txBody>
        </p:sp>
        <p:cxnSp>
          <p:nvCxnSpPr>
            <p:cNvPr id="44" name="Connettore 1 43"/>
            <p:cNvCxnSpPr/>
            <p:nvPr/>
          </p:nvCxnSpPr>
          <p:spPr>
            <a:xfrm>
              <a:off x="1979102" y="5158131"/>
              <a:ext cx="1224137" cy="0"/>
            </a:xfrm>
            <a:prstGeom prst="line">
              <a:avLst/>
            </a:prstGeom>
            <a:ln w="158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ttangolo 51"/>
            <p:cNvSpPr>
              <a:spLocks noChangeArrowheads="1"/>
            </p:cNvSpPr>
            <p:nvPr/>
          </p:nvSpPr>
          <p:spPr bwMode="auto">
            <a:xfrm>
              <a:off x="3204537" y="4967733"/>
              <a:ext cx="1797912" cy="366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= 6,67 ×moli di HA </a:t>
              </a:r>
            </a:p>
          </p:txBody>
        </p:sp>
      </p:grpSp>
      <p:sp>
        <p:nvSpPr>
          <p:cNvPr id="46" name="Rettangolo 45"/>
          <p:cNvSpPr>
            <a:spLocks noChangeArrowheads="1"/>
          </p:cNvSpPr>
          <p:nvPr/>
        </p:nvSpPr>
        <p:spPr bwMode="auto">
          <a:xfrm>
            <a:off x="-32196" y="5718175"/>
            <a:ext cx="3959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Sostituendo nell’espressione di c</a:t>
            </a:r>
            <a:r>
              <a:rPr lang="it-IT" altLang="it-IT" baseline="-25000">
                <a:solidFill>
                  <a:srgbClr val="339933"/>
                </a:solidFill>
                <a:latin typeface="Comic Sans MS" panose="030F0702030302020204" pitchFamily="66" charset="0"/>
              </a:rPr>
              <a:t>S</a:t>
            </a:r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 : </a:t>
            </a:r>
          </a:p>
        </p:txBody>
      </p:sp>
      <p:sp>
        <p:nvSpPr>
          <p:cNvPr id="47" name="Rettangolo 46"/>
          <p:cNvSpPr>
            <a:spLocks noChangeArrowheads="1"/>
          </p:cNvSpPr>
          <p:nvPr/>
        </p:nvSpPr>
        <p:spPr bwMode="auto">
          <a:xfrm>
            <a:off x="3788916" y="5672137"/>
            <a:ext cx="1255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0,113 M = </a:t>
            </a:r>
          </a:p>
        </p:txBody>
      </p:sp>
      <p:grpSp>
        <p:nvGrpSpPr>
          <p:cNvPr id="48" name="Gruppo 54"/>
          <p:cNvGrpSpPr>
            <a:grpSpLocks/>
          </p:cNvGrpSpPr>
          <p:nvPr/>
        </p:nvGrpSpPr>
        <p:grpSpPr bwMode="auto">
          <a:xfrm>
            <a:off x="4601716" y="5456237"/>
            <a:ext cx="3467100" cy="779462"/>
            <a:chOff x="2674439" y="3158354"/>
            <a:chExt cx="2582123" cy="779309"/>
          </a:xfrm>
        </p:grpSpPr>
        <p:sp>
          <p:nvSpPr>
            <p:cNvPr id="49" name="Rettangolo 55"/>
            <p:cNvSpPr>
              <a:spLocks noChangeArrowheads="1"/>
            </p:cNvSpPr>
            <p:nvPr/>
          </p:nvSpPr>
          <p:spPr bwMode="auto">
            <a:xfrm>
              <a:off x="2965283" y="3158354"/>
              <a:ext cx="2291279" cy="779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moli</a:t>
              </a:r>
              <a:r>
                <a:rPr lang="it-IT" altLang="it-IT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HA</a:t>
              </a:r>
            </a:p>
            <a:p>
              <a:pPr eaLnBrk="1" hangingPunct="1"/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V</a:t>
              </a:r>
              <a:r>
                <a:rPr lang="it-IT" altLang="it-IT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HA</a:t>
              </a:r>
              <a:r>
                <a:rPr lang="it-IT" altLang="it-IT">
                  <a:solidFill>
                    <a:srgbClr val="339933"/>
                  </a:solidFill>
                  <a:latin typeface="Comic Sans MS" panose="030F0702030302020204" pitchFamily="66" charset="0"/>
                </a:rPr>
                <a:t> + </a:t>
              </a:r>
              <a:r>
                <a:rPr lang="it-IT" altLang="it-IT">
                  <a:solidFill>
                    <a:srgbClr val="000099"/>
                  </a:solidFill>
                  <a:latin typeface="Comic Sans MS" panose="030F0702030302020204" pitchFamily="66" charset="0"/>
                </a:rPr>
                <a:t>6,67 × moli di HA </a:t>
              </a:r>
            </a:p>
          </p:txBody>
        </p:sp>
        <p:cxnSp>
          <p:nvCxnSpPr>
            <p:cNvPr id="50" name="Connettore 1 49"/>
            <p:cNvCxnSpPr/>
            <p:nvPr/>
          </p:nvCxnSpPr>
          <p:spPr>
            <a:xfrm>
              <a:off x="3000751" y="3564674"/>
              <a:ext cx="1905853" cy="0"/>
            </a:xfrm>
            <a:prstGeom prst="line">
              <a:avLst/>
            </a:prstGeom>
            <a:ln w="15875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asellaDiTesto 57"/>
            <p:cNvSpPr txBox="1">
              <a:spLocks noChangeArrowheads="1"/>
            </p:cNvSpPr>
            <p:nvPr/>
          </p:nvSpPr>
          <p:spPr bwMode="auto">
            <a:xfrm>
              <a:off x="2674439" y="3429763"/>
              <a:ext cx="137146" cy="366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>
                <a:solidFill>
                  <a:srgbClr val="339933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2" name="Rettangolo 51"/>
          <p:cNvSpPr>
            <a:spLocks noChangeArrowheads="1"/>
          </p:cNvSpPr>
          <p:nvPr/>
        </p:nvSpPr>
        <p:spPr bwMode="auto">
          <a:xfrm>
            <a:off x="147192" y="6319837"/>
            <a:ext cx="5227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9933"/>
                </a:solidFill>
                <a:latin typeface="Comic Sans MS" panose="030F0702030302020204" pitchFamily="66" charset="0"/>
              </a:rPr>
              <a:t>Risolvendo:      </a:t>
            </a:r>
            <a:r>
              <a:rPr lang="it-IT" altLang="it-IT">
                <a:solidFill>
                  <a:srgbClr val="000099"/>
                </a:solidFill>
                <a:latin typeface="Comic Sans MS" panose="030F0702030302020204" pitchFamily="66" charset="0"/>
              </a:rPr>
              <a:t>moli di HA = 0,457 in 1 l di acqua</a:t>
            </a:r>
          </a:p>
        </p:txBody>
      </p:sp>
      <p:sp>
        <p:nvSpPr>
          <p:cNvPr id="53" name="Rettangolo 52"/>
          <p:cNvSpPr>
            <a:spLocks noChangeArrowheads="1"/>
          </p:cNvSpPr>
          <p:nvPr/>
        </p:nvSpPr>
        <p:spPr bwMode="auto">
          <a:xfrm>
            <a:off x="5797103" y="6391275"/>
            <a:ext cx="1911350" cy="3667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[HA]  = 0,457 M</a:t>
            </a:r>
          </a:p>
        </p:txBody>
      </p:sp>
    </p:spTree>
    <p:extLst>
      <p:ext uri="{BB962C8B-B14F-4D97-AF65-F5344CB8AC3E}">
        <p14:creationId xmlns:p14="http://schemas.microsoft.com/office/powerpoint/2010/main" val="82009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 animBg="1"/>
      <p:bldP spid="29" grpId="0"/>
      <p:bldP spid="37" grpId="0"/>
      <p:bldP spid="38" grpId="0"/>
      <p:bldP spid="39" grpId="0"/>
      <p:bldP spid="40" grpId="0"/>
      <p:bldP spid="41" grpId="0"/>
      <p:bldP spid="46" grpId="0"/>
      <p:bldP spid="47" grpId="0"/>
      <p:bldP spid="52" grpId="0"/>
      <p:bldP spid="52" grpId="1"/>
      <p:bldP spid="53" grpId="0" animBg="1"/>
      <p:bldP spid="53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4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6512" y="163514"/>
            <a:ext cx="91440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36) Feb 2008</a:t>
            </a:r>
            <a:r>
              <a:rPr lang="it-IT" altLang="it-IT" sz="1600">
                <a:latin typeface="Comic Sans MS" panose="030F0702030302020204" pitchFamily="66" charset="0"/>
              </a:rPr>
              <a:t> 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Si mescolano 0,600 l di CuNO</a:t>
            </a:r>
            <a:r>
              <a:rPr lang="it-IT" altLang="it-IT" sz="1600" baseline="-25000">
                <a:solidFill>
                  <a:srgbClr val="000099"/>
                </a:solidFill>
                <a:latin typeface="Comic Sans MS" panose="030F0702030302020204" pitchFamily="66" charset="0"/>
              </a:rPr>
              <a:t>3 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0,300 M con 0,500 l di NaI 0,210 M e con 0,400 l di BaBr</a:t>
            </a:r>
            <a:r>
              <a:rPr lang="it-IT" altLang="it-IT" sz="1600" baseline="-2500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 0,150M. </a:t>
            </a:r>
          </a:p>
          <a:p>
            <a:pPr algn="just" eaLnBrk="1" hangingPunct="1">
              <a:lnSpc>
                <a:spcPct val="130000"/>
              </a:lnSpc>
            </a:pP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Calcolare le concentrazioni di tutte le specie ioniche nella soluzione così ottenuta dopo che si è stabilito l’equilibrio. </a:t>
            </a:r>
          </a:p>
          <a:p>
            <a:pPr algn="just" eaLnBrk="1" hangingPunct="1">
              <a:lnSpc>
                <a:spcPct val="130000"/>
              </a:lnSpc>
            </a:pP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(Prodotti di solubilità CuI = 1,2 × 10</a:t>
            </a:r>
            <a:r>
              <a:rPr lang="it-IT" altLang="it-IT" sz="1600" baseline="30000">
                <a:solidFill>
                  <a:srgbClr val="000099"/>
                </a:solidFill>
                <a:latin typeface="Comic Sans MS" panose="030F0702030302020204" pitchFamily="66" charset="0"/>
              </a:rPr>
              <a:t>-12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; CuBr = 6,3 × 10</a:t>
            </a:r>
            <a:r>
              <a:rPr lang="it-IT" altLang="it-IT" sz="1600" baseline="30000">
                <a:solidFill>
                  <a:srgbClr val="000099"/>
                </a:solidFill>
                <a:latin typeface="Comic Sans MS" panose="030F0702030302020204" pitchFamily="66" charset="0"/>
              </a:rPr>
              <a:t>-8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)</a:t>
            </a:r>
          </a:p>
          <a:p>
            <a:pPr algn="just" eaLnBrk="1" hangingPunct="1">
              <a:lnSpc>
                <a:spcPct val="130000"/>
              </a:lnSpc>
            </a:pP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°°°°°°°°°°°°°°°°°°°°°°°°°°°°°°°°°°°°°°°°°°°°°°°°°°°°°°°°°°°°°°°°°°°°°°°°°°°°°°°°°°°°°°°°°°°°°°°°°°°°°°°°°°°°</a:t>
            </a:r>
          </a:p>
        </p:txBody>
      </p:sp>
      <p:grpSp>
        <p:nvGrpSpPr>
          <p:cNvPr id="3" name="Gruppo 10"/>
          <p:cNvGrpSpPr>
            <a:grpSpLocks/>
          </p:cNvGrpSpPr>
          <p:nvPr/>
        </p:nvGrpSpPr>
        <p:grpSpPr bwMode="auto">
          <a:xfrm>
            <a:off x="287338" y="2224088"/>
            <a:ext cx="8513763" cy="338138"/>
            <a:chOff x="251520" y="2060848"/>
            <a:chExt cx="8513797" cy="338554"/>
          </a:xfrm>
        </p:grpSpPr>
        <p:sp>
          <p:nvSpPr>
            <p:cNvPr id="4" name="CasellaDiTesto 4"/>
            <p:cNvSpPr txBox="1">
              <a:spLocks noChangeArrowheads="1"/>
            </p:cNvSpPr>
            <p:nvPr/>
          </p:nvSpPr>
          <p:spPr bwMode="auto">
            <a:xfrm>
              <a:off x="251520" y="2060848"/>
              <a:ext cx="276550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CuNO</a:t>
              </a:r>
              <a:r>
                <a:rPr lang="it-IT" altLang="it-IT" sz="1600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              Cu</a:t>
              </a:r>
              <a:r>
                <a:rPr lang="it-IT" altLang="it-IT" sz="1600" baseline="30000">
                  <a:solidFill>
                    <a:srgbClr val="339933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 +  NO</a:t>
              </a:r>
              <a:r>
                <a:rPr lang="it-IT" altLang="it-IT" sz="1600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 sz="1600" baseline="30000">
                  <a:solidFill>
                    <a:srgbClr val="339933"/>
                  </a:solidFill>
                  <a:latin typeface="Comic Sans MS" panose="030F0702030302020204" pitchFamily="66" charset="0"/>
                </a:rPr>
                <a:t>- </a:t>
              </a:r>
              <a:endParaRPr lang="it-IT" altLang="it-IT" sz="1600">
                <a:solidFill>
                  <a:srgbClr val="339933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5" name="Connettore 2 4"/>
            <p:cNvCxnSpPr/>
            <p:nvPr/>
          </p:nvCxnSpPr>
          <p:spPr>
            <a:xfrm>
              <a:off x="1188149" y="2224562"/>
              <a:ext cx="431802" cy="1589"/>
            </a:xfrm>
            <a:prstGeom prst="straightConnector1">
              <a:avLst/>
            </a:prstGeom>
            <a:ln w="19050">
              <a:solidFill>
                <a:srgbClr val="339933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asellaDiTesto 7"/>
            <p:cNvSpPr txBox="1">
              <a:spLocks noChangeArrowheads="1"/>
            </p:cNvSpPr>
            <p:nvPr/>
          </p:nvSpPr>
          <p:spPr bwMode="auto">
            <a:xfrm>
              <a:off x="3165707" y="2060848"/>
              <a:ext cx="559961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 NaI            Na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  +  I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latin typeface="Comic Sans MS" panose="030F0702030302020204" pitchFamily="66" charset="0"/>
                </a:rPr>
                <a:t>             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BaBr</a:t>
              </a:r>
              <a:r>
                <a:rPr lang="it-IT" altLang="it-IT" sz="1600" baseline="-25000">
                  <a:solidFill>
                    <a:srgbClr val="000099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            Ba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+ 2 Br</a:t>
              </a:r>
              <a:r>
                <a:rPr lang="it-IT" altLang="it-IT" sz="1600" baseline="30000">
                  <a:solidFill>
                    <a:srgbClr val="000099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cxnSp>
          <p:nvCxnSpPr>
            <p:cNvPr id="7" name="Connettore 2 6"/>
            <p:cNvCxnSpPr/>
            <p:nvPr/>
          </p:nvCxnSpPr>
          <p:spPr>
            <a:xfrm>
              <a:off x="3871034" y="2224562"/>
              <a:ext cx="431802" cy="158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2 7"/>
            <p:cNvCxnSpPr/>
            <p:nvPr/>
          </p:nvCxnSpPr>
          <p:spPr>
            <a:xfrm>
              <a:off x="6909522" y="2243636"/>
              <a:ext cx="433390" cy="1589"/>
            </a:xfrm>
            <a:prstGeom prst="straightConnector1">
              <a:avLst/>
            </a:prstGeom>
            <a:ln w="19050">
              <a:solidFill>
                <a:srgbClr val="000099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549401" y="3702052"/>
            <a:ext cx="20923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[NO</a:t>
            </a:r>
            <a:r>
              <a:rPr lang="it-IT" altLang="it-IT" sz="1600" baseline="-25000">
                <a:solidFill>
                  <a:srgbClr val="339933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 baseline="30000">
                <a:solidFill>
                  <a:srgbClr val="339933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] = [Cu</a:t>
            </a:r>
            <a:r>
              <a:rPr lang="it-IT" altLang="it-IT" sz="1600" baseline="30000">
                <a:solidFill>
                  <a:srgbClr val="339933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rgbClr val="339933"/>
                </a:solidFill>
                <a:latin typeface="Comic Sans MS" panose="030F0702030302020204" pitchFamily="66" charset="0"/>
              </a:rPr>
              <a:t>iniziale</a:t>
            </a:r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 =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087562" y="2800352"/>
            <a:ext cx="4857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latin typeface="Comic Sans MS" panose="030F0702030302020204" pitchFamily="66" charset="0"/>
              </a:rPr>
              <a:t>Volume totale = 0,600 + 0,500 + 0,400 = 1,500 l</a:t>
            </a:r>
          </a:p>
        </p:txBody>
      </p:sp>
      <p:grpSp>
        <p:nvGrpSpPr>
          <p:cNvPr id="11" name="Gruppo 40"/>
          <p:cNvGrpSpPr>
            <a:grpSpLocks/>
          </p:cNvGrpSpPr>
          <p:nvPr/>
        </p:nvGrpSpPr>
        <p:grpSpPr bwMode="auto">
          <a:xfrm>
            <a:off x="3324226" y="3476626"/>
            <a:ext cx="3265487" cy="830262"/>
            <a:chOff x="3288354" y="3312933"/>
            <a:chExt cx="3264601" cy="831155"/>
          </a:xfrm>
        </p:grpSpPr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3288354" y="3312933"/>
              <a:ext cx="2184482" cy="83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0,600 × 0,300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1,500</a:t>
              </a:r>
            </a:p>
          </p:txBody>
        </p:sp>
        <p:cxnSp>
          <p:nvCxnSpPr>
            <p:cNvPr id="13" name="Connettore 1 12"/>
            <p:cNvCxnSpPr/>
            <p:nvPr/>
          </p:nvCxnSpPr>
          <p:spPr>
            <a:xfrm>
              <a:off x="3672425" y="3697521"/>
              <a:ext cx="1296635" cy="0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30"/>
            <p:cNvSpPr>
              <a:spLocks noChangeArrowheads="1"/>
            </p:cNvSpPr>
            <p:nvPr/>
          </p:nvSpPr>
          <p:spPr bwMode="auto">
            <a:xfrm>
              <a:off x="5076269" y="3532119"/>
              <a:ext cx="147668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= 0,120 moli/l</a:t>
              </a:r>
            </a:p>
          </p:txBody>
        </p:sp>
      </p:grp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754188" y="4719639"/>
            <a:ext cx="1831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[I</a:t>
            </a:r>
            <a:r>
              <a:rPr lang="it-IT" altLang="it-IT" sz="16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] = [Na</a:t>
            </a:r>
            <a:r>
              <a:rPr lang="it-IT" altLang="it-IT" sz="16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rgbClr val="FF0000"/>
                </a:solidFill>
                <a:latin typeface="Comic Sans MS" panose="030F0702030302020204" pitchFamily="66" charset="0"/>
              </a:rPr>
              <a:t>iniziale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 =</a:t>
            </a:r>
          </a:p>
        </p:txBody>
      </p:sp>
      <p:grpSp>
        <p:nvGrpSpPr>
          <p:cNvPr id="16" name="Gruppo 42"/>
          <p:cNvGrpSpPr>
            <a:grpSpLocks/>
          </p:cNvGrpSpPr>
          <p:nvPr/>
        </p:nvGrpSpPr>
        <p:grpSpPr bwMode="auto">
          <a:xfrm>
            <a:off x="3203575" y="4494213"/>
            <a:ext cx="3421062" cy="831850"/>
            <a:chOff x="3166528" y="4331029"/>
            <a:chExt cx="3421696" cy="831155"/>
          </a:xfrm>
        </p:grpSpPr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166528" y="4331029"/>
              <a:ext cx="2079683" cy="83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0,500 × 0,210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1,500</a:t>
              </a:r>
            </a:p>
          </p:txBody>
        </p:sp>
        <p:cxnSp>
          <p:nvCxnSpPr>
            <p:cNvPr id="18" name="Connettore 1 17"/>
            <p:cNvCxnSpPr/>
            <p:nvPr/>
          </p:nvCxnSpPr>
          <p:spPr>
            <a:xfrm>
              <a:off x="3550774" y="4716470"/>
              <a:ext cx="129564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tangolo 34"/>
            <p:cNvSpPr>
              <a:spLocks noChangeArrowheads="1"/>
            </p:cNvSpPr>
            <p:nvPr/>
          </p:nvSpPr>
          <p:spPr bwMode="auto">
            <a:xfrm>
              <a:off x="4954443" y="4550215"/>
              <a:ext cx="16337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= 0,0700 moli/l</a:t>
              </a:r>
            </a:p>
          </p:txBody>
        </p:sp>
      </p:grp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360363" y="5722938"/>
            <a:ext cx="1331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[Ba</a:t>
            </a:r>
            <a:r>
              <a:rPr lang="it-IT" altLang="it-IT" sz="1600" baseline="30000">
                <a:solidFill>
                  <a:srgbClr val="000099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rgbClr val="000099"/>
                </a:solidFill>
                <a:latin typeface="Comic Sans MS" panose="030F0702030302020204" pitchFamily="66" charset="0"/>
              </a:rPr>
              <a:t>iniziale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 =</a:t>
            </a:r>
          </a:p>
        </p:txBody>
      </p:sp>
      <p:grpSp>
        <p:nvGrpSpPr>
          <p:cNvPr id="21" name="Gruppo 41"/>
          <p:cNvGrpSpPr>
            <a:grpSpLocks/>
          </p:cNvGrpSpPr>
          <p:nvPr/>
        </p:nvGrpSpPr>
        <p:grpSpPr bwMode="auto">
          <a:xfrm>
            <a:off x="1349376" y="5497513"/>
            <a:ext cx="3360737" cy="831850"/>
            <a:chOff x="1312390" y="5334149"/>
            <a:chExt cx="3361793" cy="831155"/>
          </a:xfrm>
        </p:grpSpPr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1312390" y="5334149"/>
              <a:ext cx="2079683" cy="83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0,400 × 0,150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1,500</a:t>
              </a:r>
            </a:p>
          </p:txBody>
        </p:sp>
        <p:cxnSp>
          <p:nvCxnSpPr>
            <p:cNvPr id="23" name="Connettore 1 22"/>
            <p:cNvCxnSpPr/>
            <p:nvPr/>
          </p:nvCxnSpPr>
          <p:spPr>
            <a:xfrm>
              <a:off x="1696686" y="5719590"/>
              <a:ext cx="1295807" cy="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ttangolo 38"/>
            <p:cNvSpPr>
              <a:spLocks noChangeArrowheads="1"/>
            </p:cNvSpPr>
            <p:nvPr/>
          </p:nvSpPr>
          <p:spPr bwMode="auto">
            <a:xfrm>
              <a:off x="3040402" y="5553335"/>
              <a:ext cx="163378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000099"/>
                  </a:solidFill>
                  <a:latin typeface="Comic Sans MS" panose="030F0702030302020204" pitchFamily="66" charset="0"/>
                </a:rPr>
                <a:t>= 0,0400 moli/l</a:t>
              </a:r>
            </a:p>
          </p:txBody>
        </p:sp>
      </p:grpSp>
      <p:sp>
        <p:nvSpPr>
          <p:cNvPr id="25" name="Rettangolo 24"/>
          <p:cNvSpPr>
            <a:spLocks noChangeArrowheads="1"/>
          </p:cNvSpPr>
          <p:nvPr/>
        </p:nvSpPr>
        <p:spPr bwMode="auto">
          <a:xfrm>
            <a:off x="5313362" y="5680077"/>
            <a:ext cx="3690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[Br</a:t>
            </a:r>
            <a:r>
              <a:rPr lang="it-IT" altLang="it-IT" sz="1600" baseline="30000">
                <a:solidFill>
                  <a:srgbClr val="000099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] = 2 × [Ba</a:t>
            </a:r>
            <a:r>
              <a:rPr lang="it-IT" altLang="it-IT" sz="1600" baseline="30000">
                <a:solidFill>
                  <a:srgbClr val="000099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rgbClr val="000099"/>
                </a:solidFill>
                <a:latin typeface="Comic Sans MS" panose="030F0702030302020204" pitchFamily="66" charset="0"/>
              </a:rPr>
              <a:t>iniziale</a:t>
            </a:r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 = 0,0800 moli/l</a:t>
            </a:r>
          </a:p>
        </p:txBody>
      </p:sp>
    </p:spTree>
    <p:extLst>
      <p:ext uri="{BB962C8B-B14F-4D97-AF65-F5344CB8AC3E}">
        <p14:creationId xmlns:p14="http://schemas.microsoft.com/office/powerpoint/2010/main" val="135579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20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286320" y="207449"/>
            <a:ext cx="5670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Osservando i Ks avviene per prima la precipitazione di CuI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4678934" y="710686"/>
            <a:ext cx="4256087" cy="3397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[Cu]</a:t>
            </a:r>
            <a:r>
              <a:rPr lang="it-IT" altLang="it-IT" sz="16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 ×[I</a:t>
            </a:r>
            <a:r>
              <a:rPr lang="it-IT" altLang="it-IT" sz="1600" baseline="3000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 = 0,120 ×  0,070 = 8,4 × 10</a:t>
            </a:r>
            <a:r>
              <a:rPr lang="it-IT" altLang="it-IT" sz="1600" baseline="30000">
                <a:solidFill>
                  <a:schemeClr val="bg1"/>
                </a:solidFill>
                <a:latin typeface="Comic Sans MS" panose="030F0702030302020204" pitchFamily="66" charset="0"/>
              </a:rPr>
              <a:t>-3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 &gt; Ks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496" y="7785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 sz="1600">
              <a:latin typeface="Comic Sans MS" panose="030F0702030302020204" pitchFamily="66" charset="0"/>
            </a:endParaRPr>
          </a:p>
        </p:txBody>
      </p:sp>
      <p:grpSp>
        <p:nvGrpSpPr>
          <p:cNvPr id="5" name="Gruppo 34"/>
          <p:cNvGrpSpPr>
            <a:grpSpLocks/>
          </p:cNvGrpSpPr>
          <p:nvPr/>
        </p:nvGrpSpPr>
        <p:grpSpPr bwMode="auto">
          <a:xfrm>
            <a:off x="1727771" y="1286949"/>
            <a:ext cx="3717925" cy="338137"/>
            <a:chOff x="1691680" y="1268760"/>
            <a:chExt cx="3719288" cy="338554"/>
          </a:xfrm>
        </p:grpSpPr>
        <p:sp>
          <p:nvSpPr>
            <p:cNvPr id="6" name="Line 1"/>
            <p:cNvSpPr>
              <a:spLocks noChangeShapeType="1"/>
            </p:cNvSpPr>
            <p:nvPr/>
          </p:nvSpPr>
          <p:spPr bwMode="auto">
            <a:xfrm>
              <a:off x="3851920" y="1412776"/>
              <a:ext cx="3429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Rettangolo 6"/>
            <p:cNvSpPr>
              <a:spLocks noChangeArrowheads="1"/>
            </p:cNvSpPr>
            <p:nvPr/>
          </p:nvSpPr>
          <p:spPr bwMode="auto">
            <a:xfrm>
              <a:off x="1691680" y="1268760"/>
              <a:ext cx="37192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Cu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         +       I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                     CuI(s)</a:t>
              </a:r>
            </a:p>
          </p:txBody>
        </p:sp>
      </p:grp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359346" y="1647310"/>
            <a:ext cx="3617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Inizio (M) </a:t>
            </a:r>
            <a:r>
              <a:rPr lang="it-IT" altLang="it-IT" sz="1600">
                <a:latin typeface="Comic Sans MS" panose="030F0702030302020204" pitchFamily="66" charset="0"/>
              </a:rPr>
              <a:t>      </a:t>
            </a:r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0,1200            0,0700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448245" y="2007674"/>
            <a:ext cx="5454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Fine (M)</a:t>
            </a:r>
            <a:r>
              <a:rPr lang="it-IT" altLang="it-IT" sz="1600">
                <a:latin typeface="Comic Sans MS" panose="030F0702030302020204" pitchFamily="66" charset="0"/>
              </a:rPr>
              <a:t>        </a:t>
            </a:r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0,0500                -                    0,0700</a:t>
            </a: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2591370" y="2799835"/>
            <a:ext cx="4559300" cy="338138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[Cu</a:t>
            </a:r>
            <a:r>
              <a:rPr lang="it-IT" altLang="it-IT" sz="1600" baseline="30000">
                <a:solidFill>
                  <a:schemeClr val="bg1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 ×[Br</a:t>
            </a:r>
            <a:r>
              <a:rPr lang="it-IT" altLang="it-IT" sz="1600" baseline="3000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 baseline="-25000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 = 0,050 ×  0,080 = 4,0 ×10</a:t>
            </a:r>
            <a:r>
              <a:rPr lang="it-IT" altLang="it-IT" sz="1600" baseline="30000">
                <a:solidFill>
                  <a:schemeClr val="bg1"/>
                </a:solidFill>
                <a:latin typeface="Comic Sans MS" panose="030F0702030302020204" pitchFamily="66" charset="0"/>
              </a:rPr>
              <a:t>-3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 &gt; Ks  </a:t>
            </a:r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359345" y="2799835"/>
            <a:ext cx="1530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000099"/>
                </a:solidFill>
                <a:latin typeface="Comic Sans MS" panose="030F0702030302020204" pitchFamily="66" charset="0"/>
              </a:rPr>
              <a:t>Ed in seguito: </a:t>
            </a:r>
          </a:p>
        </p:txBody>
      </p:sp>
      <p:grpSp>
        <p:nvGrpSpPr>
          <p:cNvPr id="12" name="Gruppo 35"/>
          <p:cNvGrpSpPr>
            <a:grpSpLocks/>
          </p:cNvGrpSpPr>
          <p:nvPr/>
        </p:nvGrpSpPr>
        <p:grpSpPr bwMode="auto">
          <a:xfrm>
            <a:off x="1880171" y="3685660"/>
            <a:ext cx="3952875" cy="338138"/>
            <a:chOff x="1844080" y="3666510"/>
            <a:chExt cx="3953326" cy="338554"/>
          </a:xfrm>
        </p:grpSpPr>
        <p:sp>
          <p:nvSpPr>
            <p:cNvPr id="13" name="Line 1"/>
            <p:cNvSpPr>
              <a:spLocks noChangeShapeType="1"/>
            </p:cNvSpPr>
            <p:nvPr/>
          </p:nvSpPr>
          <p:spPr bwMode="auto">
            <a:xfrm>
              <a:off x="4004320" y="3810526"/>
              <a:ext cx="3429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Rettangolo 12"/>
            <p:cNvSpPr>
              <a:spLocks noChangeArrowheads="1"/>
            </p:cNvSpPr>
            <p:nvPr/>
          </p:nvSpPr>
          <p:spPr bwMode="auto">
            <a:xfrm>
              <a:off x="1844080" y="3666510"/>
              <a:ext cx="395332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Cu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         +       Br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                     CuBr(s)</a:t>
              </a:r>
            </a:p>
          </p:txBody>
        </p:sp>
      </p:grp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506983" y="4044436"/>
            <a:ext cx="3651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Inizio (M) </a:t>
            </a:r>
            <a:r>
              <a:rPr lang="it-IT" altLang="it-IT" sz="1600">
                <a:latin typeface="Comic Sans MS" panose="030F0702030302020204" pitchFamily="66" charset="0"/>
              </a:rPr>
              <a:t>     </a:t>
            </a:r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0,0500            0,0800</a:t>
            </a:r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503808" y="4404799"/>
            <a:ext cx="5453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Fine</a:t>
            </a:r>
            <a:r>
              <a:rPr lang="it-IT" altLang="it-IT" sz="1600">
                <a:latin typeface="Comic Sans MS" panose="030F0702030302020204" pitchFamily="66" charset="0"/>
              </a:rPr>
              <a:t>  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(M)            </a:t>
            </a:r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-                  0,0300                 0,0500</a:t>
            </a: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2662808" y="4960424"/>
            <a:ext cx="2887662" cy="33813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Quindi: [Br</a:t>
            </a:r>
            <a:r>
              <a:rPr lang="it-IT" altLang="it-IT" sz="1600" baseline="3000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chemeClr val="bg1"/>
                </a:solidFill>
                <a:latin typeface="Comic Sans MS" panose="030F0702030302020204" pitchFamily="66" charset="0"/>
              </a:rPr>
              <a:t>] = 0,0300 moli/l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70421" y="6039924"/>
            <a:ext cx="862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[Cu</a:t>
            </a:r>
            <a:r>
              <a:rPr lang="it-IT" altLang="it-IT" sz="1600" baseline="3000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sz="1600">
                <a:latin typeface="Comic Sans MS" panose="030F0702030302020204" pitchFamily="66" charset="0"/>
              </a:rPr>
              <a:t> </a:t>
            </a:r>
            <a:r>
              <a:rPr lang="it-IT" altLang="it-IT" sz="1600">
                <a:solidFill>
                  <a:srgbClr val="FF0000"/>
                </a:solidFill>
                <a:latin typeface="Comic Sans MS" panose="030F0702030302020204" pitchFamily="66" charset="0"/>
              </a:rPr>
              <a:t>=</a:t>
            </a:r>
            <a:r>
              <a:rPr lang="it-IT" altLang="it-IT" sz="1600">
                <a:latin typeface="Comic Sans MS" panose="030F0702030302020204" pitchFamily="66" charset="0"/>
              </a:rPr>
              <a:t> </a:t>
            </a:r>
          </a:p>
        </p:txBody>
      </p:sp>
      <p:grpSp>
        <p:nvGrpSpPr>
          <p:cNvPr id="19" name="Gruppo 25"/>
          <p:cNvGrpSpPr>
            <a:grpSpLocks/>
          </p:cNvGrpSpPr>
          <p:nvPr/>
        </p:nvGrpSpPr>
        <p:grpSpPr bwMode="auto">
          <a:xfrm>
            <a:off x="489521" y="5835136"/>
            <a:ext cx="1241425" cy="830263"/>
            <a:chOff x="715128" y="5816415"/>
            <a:chExt cx="1241336" cy="831155"/>
          </a:xfrm>
        </p:grpSpPr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715128" y="5816415"/>
              <a:ext cx="1241336" cy="83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Ks</a:t>
              </a:r>
              <a:r>
                <a:rPr lang="it-IT" altLang="it-IT" sz="1600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CuBr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[Br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]</a:t>
              </a:r>
            </a:p>
          </p:txBody>
        </p:sp>
        <p:cxnSp>
          <p:nvCxnSpPr>
            <p:cNvPr id="21" name="Connettore 1 20"/>
            <p:cNvCxnSpPr/>
            <p:nvPr/>
          </p:nvCxnSpPr>
          <p:spPr>
            <a:xfrm>
              <a:off x="1045304" y="6194646"/>
              <a:ext cx="64765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o 24"/>
          <p:cNvGrpSpPr>
            <a:grpSpLocks/>
          </p:cNvGrpSpPr>
          <p:nvPr/>
        </p:nvGrpSpPr>
        <p:grpSpPr bwMode="auto">
          <a:xfrm>
            <a:off x="1489646" y="5843073"/>
            <a:ext cx="3008313" cy="830262"/>
            <a:chOff x="1670949" y="5823852"/>
            <a:chExt cx="3007555" cy="831155"/>
          </a:xfrm>
        </p:grpSpPr>
        <p:sp>
          <p:nvSpPr>
            <p:cNvPr id="23" name="Rettangolo 20"/>
            <p:cNvSpPr>
              <a:spLocks noChangeArrowheads="1"/>
            </p:cNvSpPr>
            <p:nvPr/>
          </p:nvSpPr>
          <p:spPr bwMode="auto">
            <a:xfrm>
              <a:off x="1670949" y="6016186"/>
              <a:ext cx="300755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=                  = 2,1 × 10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-6</a:t>
              </a: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 moli/l</a:t>
              </a: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1686578" y="5823852"/>
              <a:ext cx="1457360" cy="83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6,3 × 10</a:t>
              </a:r>
              <a:r>
                <a:rPr lang="it-IT" altLang="it-IT" sz="1600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-8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FF0000"/>
                  </a:solidFill>
                  <a:latin typeface="Comic Sans MS" panose="030F0702030302020204" pitchFamily="66" charset="0"/>
                </a:rPr>
                <a:t>0,030</a:t>
              </a:r>
            </a:p>
          </p:txBody>
        </p:sp>
        <p:cxnSp>
          <p:nvCxnSpPr>
            <p:cNvPr id="25" name="Connettore 1 24"/>
            <p:cNvCxnSpPr/>
            <p:nvPr/>
          </p:nvCxnSpPr>
          <p:spPr>
            <a:xfrm>
              <a:off x="2015350" y="6202083"/>
              <a:ext cx="79196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ttangolo 25"/>
          <p:cNvSpPr>
            <a:spLocks noChangeArrowheads="1"/>
          </p:cNvSpPr>
          <p:nvPr/>
        </p:nvSpPr>
        <p:spPr bwMode="auto">
          <a:xfrm>
            <a:off x="4729733" y="6054210"/>
            <a:ext cx="741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[I</a:t>
            </a:r>
            <a:r>
              <a:rPr lang="it-IT" altLang="it-IT" sz="1600" baseline="30000">
                <a:solidFill>
                  <a:srgbClr val="339933"/>
                </a:solidFill>
                <a:latin typeface="Comic Sans MS" panose="030F0702030302020204" pitchFamily="66" charset="0"/>
              </a:rPr>
              <a:t>-</a:t>
            </a:r>
            <a:r>
              <a:rPr lang="it-IT" altLang="it-IT" sz="1600">
                <a:solidFill>
                  <a:srgbClr val="339933"/>
                </a:solidFill>
                <a:latin typeface="Comic Sans MS" panose="030F0702030302020204" pitchFamily="66" charset="0"/>
              </a:rPr>
              <a:t>] = </a:t>
            </a:r>
          </a:p>
        </p:txBody>
      </p:sp>
      <p:grpSp>
        <p:nvGrpSpPr>
          <p:cNvPr id="27" name="Gruppo 27"/>
          <p:cNvGrpSpPr>
            <a:grpSpLocks/>
          </p:cNvGrpSpPr>
          <p:nvPr/>
        </p:nvGrpSpPr>
        <p:grpSpPr bwMode="auto">
          <a:xfrm>
            <a:off x="5026596" y="5849423"/>
            <a:ext cx="1241425" cy="830262"/>
            <a:chOff x="715128" y="5816415"/>
            <a:chExt cx="1241336" cy="831155"/>
          </a:xfrm>
        </p:grpSpPr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715128" y="5816415"/>
              <a:ext cx="1241336" cy="83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Ks</a:t>
              </a:r>
              <a:r>
                <a:rPr lang="it-IT" altLang="it-IT" sz="1600" baseline="-25000">
                  <a:solidFill>
                    <a:srgbClr val="339933"/>
                  </a:solidFill>
                  <a:latin typeface="Comic Sans MS" panose="030F0702030302020204" pitchFamily="66" charset="0"/>
                </a:rPr>
                <a:t>CuI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[Cu</a:t>
              </a:r>
              <a:r>
                <a:rPr lang="it-IT" altLang="it-IT" sz="1600" baseline="30000">
                  <a:solidFill>
                    <a:srgbClr val="339933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]</a:t>
              </a:r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1045304" y="6194646"/>
              <a:ext cx="647654" cy="0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o 30"/>
          <p:cNvGrpSpPr>
            <a:grpSpLocks/>
          </p:cNvGrpSpPr>
          <p:nvPr/>
        </p:nvGrpSpPr>
        <p:grpSpPr bwMode="auto">
          <a:xfrm>
            <a:off x="6026720" y="5857361"/>
            <a:ext cx="3333750" cy="830263"/>
            <a:chOff x="1670948" y="5823852"/>
            <a:chExt cx="3333099" cy="831155"/>
          </a:xfrm>
        </p:grpSpPr>
        <p:sp>
          <p:nvSpPr>
            <p:cNvPr id="31" name="Rettangolo 31"/>
            <p:cNvSpPr>
              <a:spLocks noChangeArrowheads="1"/>
            </p:cNvSpPr>
            <p:nvPr/>
          </p:nvSpPr>
          <p:spPr bwMode="auto">
            <a:xfrm>
              <a:off x="1670948" y="6016186"/>
              <a:ext cx="333309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=                  = 5,71 × 10</a:t>
              </a:r>
              <a:r>
                <a:rPr lang="it-IT" altLang="it-IT" sz="1600" baseline="30000">
                  <a:solidFill>
                    <a:srgbClr val="339933"/>
                  </a:solidFill>
                  <a:latin typeface="Comic Sans MS" panose="030F0702030302020204" pitchFamily="66" charset="0"/>
                </a:rPr>
                <a:t>-7</a:t>
              </a: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 moli/l</a:t>
              </a: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1686578" y="5823852"/>
              <a:ext cx="1457360" cy="831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1,2 × 10</a:t>
              </a:r>
              <a:r>
                <a:rPr lang="it-IT" altLang="it-IT" sz="1600" baseline="30000">
                  <a:solidFill>
                    <a:srgbClr val="339933"/>
                  </a:solidFill>
                  <a:latin typeface="Comic Sans MS" panose="030F0702030302020204" pitchFamily="66" charset="0"/>
                </a:rPr>
                <a:t>-12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 sz="1600">
                  <a:solidFill>
                    <a:srgbClr val="339933"/>
                  </a:solidFill>
                  <a:latin typeface="Comic Sans MS" panose="030F0702030302020204" pitchFamily="66" charset="0"/>
                </a:rPr>
                <a:t>2,1 × 10</a:t>
              </a:r>
              <a:r>
                <a:rPr lang="it-IT" altLang="it-IT" sz="1600" baseline="30000">
                  <a:solidFill>
                    <a:srgbClr val="339933"/>
                  </a:solidFill>
                  <a:latin typeface="Comic Sans MS" panose="030F0702030302020204" pitchFamily="66" charset="0"/>
                </a:rPr>
                <a:t>-6</a:t>
              </a:r>
              <a:endParaRPr lang="it-IT" altLang="it-IT" sz="1600">
                <a:solidFill>
                  <a:srgbClr val="339933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33" name="Connettore 1 32"/>
            <p:cNvCxnSpPr/>
            <p:nvPr/>
          </p:nvCxnSpPr>
          <p:spPr>
            <a:xfrm>
              <a:off x="2015369" y="6202083"/>
              <a:ext cx="792007" cy="0"/>
            </a:xfrm>
            <a:prstGeom prst="line">
              <a:avLst/>
            </a:prstGeom>
            <a:ln w="19050">
              <a:solidFill>
                <a:srgbClr val="33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3032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 animBg="1"/>
      <p:bldP spid="11" grpId="0"/>
      <p:bldP spid="15" grpId="0"/>
      <p:bldP spid="16" grpId="0"/>
      <p:bldP spid="17" grpId="0" animBg="1"/>
      <p:bldP spid="18" grpId="0"/>
      <p:bldP spid="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9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"/>
          <p:cNvSpPr>
            <a:spLocks noChangeArrowheads="1"/>
          </p:cNvSpPr>
          <p:nvPr/>
        </p:nvSpPr>
        <p:spPr bwMode="auto">
          <a:xfrm>
            <a:off x="121661" y="79962"/>
            <a:ext cx="90360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Luglio 2010 </a:t>
            </a:r>
            <a:r>
              <a:rPr lang="it-IT" altLang="it-IT" dirty="0"/>
              <a:t>- </a:t>
            </a:r>
            <a:r>
              <a:rPr lang="it-IT" altLang="it-IT" dirty="0">
                <a:solidFill>
                  <a:srgbClr val="6600CC"/>
                </a:solidFill>
              </a:rPr>
              <a:t>Una soluzione acquosa di acido cloridrico (soluzione A), ha densità 1,050 g/ml e la frazione molare di soluto è 0,0513. Determinare la molarità, il percento in peso e la molalità dell’acido cloridrico nella soluzione. Descrivere infine come ottenere 2,60 l di una soluzione acquosa di acido cloridrico avente concentrazione di 0,0200 M, partendo dalla soluzione di acido cloridrico A. 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dirty="0">
                <a:solidFill>
                  <a:srgbClr val="6600CC"/>
                </a:solidFill>
              </a:rPr>
              <a:t>Considerare additivi i volumi.                  (</a:t>
            </a:r>
            <a:r>
              <a:rPr lang="it-IT" altLang="it-IT" i="1" dirty="0">
                <a:solidFill>
                  <a:srgbClr val="6600CC"/>
                </a:solidFill>
              </a:rPr>
              <a:t>Pesi Atomici. (</a:t>
            </a:r>
            <a:r>
              <a:rPr lang="it-IT" altLang="it-IT" i="1" dirty="0" err="1">
                <a:solidFill>
                  <a:srgbClr val="6600CC"/>
                </a:solidFill>
              </a:rPr>
              <a:t>u.m.a</a:t>
            </a:r>
            <a:r>
              <a:rPr lang="it-IT" altLang="it-IT" i="1" dirty="0">
                <a:solidFill>
                  <a:srgbClr val="6600CC"/>
                </a:solidFill>
              </a:rPr>
              <a:t>.):</a:t>
            </a:r>
            <a:r>
              <a:rPr lang="it-IT" altLang="it-IT" dirty="0">
                <a:solidFill>
                  <a:srgbClr val="6600CC"/>
                </a:solidFill>
              </a:rPr>
              <a:t> Cl = 35,5; H =1,0; O = 16,0)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°°°°°°°°°°°°°°°°°°°°°°°°°°°°°°°°°°°°°°°°°°°°°°°°°°°°°°°°°°°°°°°°°°°°°°°°°°°°°°°°°°°°°°°°°°°°°°°°°°°°°°°°°°° </a:t>
            </a: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229612" y="2843800"/>
            <a:ext cx="3668713" cy="3381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la frazione molare di soluto è 0,0513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301050" y="3347037"/>
            <a:ext cx="2447925" cy="3397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ogni 0,0513 moli di HCl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4257099" y="3347037"/>
            <a:ext cx="3892550" cy="3397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vi sono 1 – 0,0513 = 0,9487 moli di H</a:t>
            </a:r>
            <a:r>
              <a:rPr lang="it-IT" altLang="it-IT" baseline="-25000">
                <a:solidFill>
                  <a:schemeClr val="bg1"/>
                </a:solidFill>
              </a:rPr>
              <a:t>2</a:t>
            </a:r>
            <a:r>
              <a:rPr lang="it-IT" altLang="it-IT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301049" y="3923300"/>
            <a:ext cx="56880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/>
              <a:t>g di HCl = (moli × PM) = 0,0513 × 36,5 = 1,872 g di HCl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301050" y="4428125"/>
            <a:ext cx="561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/>
              <a:t>g di H</a:t>
            </a:r>
            <a:r>
              <a:rPr lang="it-IT" altLang="it-IT" baseline="-25000"/>
              <a:t>2</a:t>
            </a:r>
            <a:r>
              <a:rPr lang="it-IT" altLang="it-IT"/>
              <a:t>O = (moli × PM) = 0,9487× 18 = 17,078 g di H</a:t>
            </a:r>
            <a:r>
              <a:rPr lang="it-IT" altLang="it-IT" baseline="-25000"/>
              <a:t>2</a:t>
            </a:r>
            <a:r>
              <a:rPr lang="it-IT" altLang="it-IT"/>
              <a:t>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1662" y="139284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21662" y="139284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516949" y="4931362"/>
            <a:ext cx="7777162" cy="339725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Peso della soluzione che contiene 0,0513 moli di HCl = 1,872 + 17,078 = 18,950 g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372486" y="5652086"/>
            <a:ext cx="5041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33FF"/>
                </a:solidFill>
              </a:rPr>
              <a:t>Volume di soluzione contenente 0,0513 moli di HCl= </a:t>
            </a:r>
          </a:p>
        </p:txBody>
      </p:sp>
      <p:grpSp>
        <p:nvGrpSpPr>
          <p:cNvPr id="14" name="Gruppo 28"/>
          <p:cNvGrpSpPr>
            <a:grpSpLocks/>
          </p:cNvGrpSpPr>
          <p:nvPr/>
        </p:nvGrpSpPr>
        <p:grpSpPr bwMode="auto">
          <a:xfrm>
            <a:off x="5233412" y="5453649"/>
            <a:ext cx="576263" cy="709612"/>
            <a:chOff x="5220072" y="5157577"/>
            <a:chExt cx="576064" cy="710225"/>
          </a:xfrm>
        </p:grpSpPr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5220072" y="5157577"/>
              <a:ext cx="576064" cy="71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3333FF"/>
                  </a:solidFill>
                </a:rPr>
                <a:t>g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3333FF"/>
                  </a:solidFill>
                </a:rPr>
                <a:t>d</a:t>
              </a: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5340721" y="5536561"/>
              <a:ext cx="300865" cy="0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7" name="Gruppo 31"/>
          <p:cNvGrpSpPr>
            <a:grpSpLocks/>
          </p:cNvGrpSpPr>
          <p:nvPr/>
        </p:nvGrpSpPr>
        <p:grpSpPr bwMode="auto">
          <a:xfrm>
            <a:off x="5628700" y="5493336"/>
            <a:ext cx="1038225" cy="679450"/>
            <a:chOff x="5507274" y="5213955"/>
            <a:chExt cx="1038108" cy="680591"/>
          </a:xfrm>
        </p:grpSpPr>
        <p:grpSp>
          <p:nvGrpSpPr>
            <p:cNvPr id="18" name="Gruppo 30"/>
            <p:cNvGrpSpPr>
              <a:grpSpLocks/>
            </p:cNvGrpSpPr>
            <p:nvPr/>
          </p:nvGrpSpPr>
          <p:grpSpPr bwMode="auto">
            <a:xfrm>
              <a:off x="5634430" y="5213955"/>
              <a:ext cx="910952" cy="680591"/>
              <a:chOff x="5749280" y="5213955"/>
              <a:chExt cx="910952" cy="680591"/>
            </a:xfrm>
          </p:grpSpPr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5749280" y="5213955"/>
                <a:ext cx="910952" cy="6805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3333FF"/>
                    </a:solidFill>
                  </a:rPr>
                  <a:t>18,950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3333FF"/>
                    </a:solidFill>
                  </a:rPr>
                  <a:t>1,05</a:t>
                </a:r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5900092" y="5545614"/>
                <a:ext cx="616356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9" name="CasellaDiTesto 29"/>
            <p:cNvSpPr txBox="1">
              <a:spLocks noChangeArrowheads="1"/>
            </p:cNvSpPr>
            <p:nvPr/>
          </p:nvSpPr>
          <p:spPr bwMode="auto">
            <a:xfrm>
              <a:off x="5507274" y="5373216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3333FF"/>
                  </a:solidFill>
                </a:rPr>
                <a:t>=</a:t>
              </a:r>
            </a:p>
          </p:txBody>
        </p:sp>
      </p:grp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6565324" y="5652086"/>
            <a:ext cx="1211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33FF"/>
                </a:solidFill>
              </a:rPr>
              <a:t>= 18,05 ml </a:t>
            </a:r>
          </a:p>
        </p:txBody>
      </p:sp>
    </p:spTree>
    <p:extLst>
      <p:ext uri="{BB962C8B-B14F-4D97-AF65-F5344CB8AC3E}">
        <p14:creationId xmlns:p14="http://schemas.microsoft.com/office/powerpoint/2010/main" val="175187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2" grpId="0" animBg="1"/>
      <p:bldP spid="13" grpId="0"/>
      <p:bldP spid="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36512" y="47626"/>
            <a:ext cx="91440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41) Luglio 2011. 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Una soluzione A contiene 6.86 g di cloruro di magnesio in 300 mL di acqua. Calcolare a quale pH inizia la precipitazione di Mg(OH)</a:t>
            </a:r>
            <a:r>
              <a:rPr lang="it-IT" altLang="it-IT" baseline="-2500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nella soluzione A, sapendo che per Mg(OH)</a:t>
            </a:r>
            <a:r>
              <a:rPr lang="it-IT" altLang="it-IT" baseline="-2500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il Ks = 1.20</a:t>
            </a:r>
            <a:r>
              <a:rPr lang="it-IT" altLang="it-IT">
                <a:solidFill>
                  <a:srgbClr val="00B0F0"/>
                </a:solidFill>
                <a:latin typeface="Comic Sans MS" panose="030F0702030302020204" pitchFamily="66" charset="0"/>
              </a:rPr>
              <a:t> × 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10</a:t>
            </a:r>
            <a:r>
              <a:rPr lang="it-IT" altLang="it-IT" baseline="30000">
                <a:solidFill>
                  <a:srgbClr val="0070C0"/>
                </a:solidFill>
                <a:latin typeface="Comic Sans MS" panose="030F0702030302020204" pitchFamily="66" charset="0"/>
              </a:rPr>
              <a:t>-11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.  Calcolare inoltre la pressione osmotica  di una soluzione satura di Mg(OH)</a:t>
            </a:r>
            <a:r>
              <a:rPr lang="it-IT" altLang="it-IT" baseline="-2500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alla temperatura di 25 °C. </a:t>
            </a:r>
          </a:p>
          <a:p>
            <a:pPr eaLnBrk="1" hangingPunct="1">
              <a:lnSpc>
                <a:spcPct val="130000"/>
              </a:lnSpc>
            </a:pP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(pesi atomici (u.m.a.): Mg=24.3; Cl=35.5)</a:t>
            </a:r>
          </a:p>
          <a:p>
            <a:pPr eaLnBrk="1" hangingPunct="1">
              <a:lnSpc>
                <a:spcPct val="130000"/>
              </a:lnSpc>
            </a:pP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°°°°°°°°°°°°°°°°°°°°°°°°°°°°°°°°°°°°°°°°°°°°°°°°°°°°°°°°°°°°°°°°°°°°°°°°°°°°°°°°°°°°°°°°°°°°°</a:t>
            </a:r>
          </a:p>
        </p:txBody>
      </p:sp>
      <p:grpSp>
        <p:nvGrpSpPr>
          <p:cNvPr id="3" name="Gruppo 13"/>
          <p:cNvGrpSpPr>
            <a:grpSpLocks/>
          </p:cNvGrpSpPr>
          <p:nvPr/>
        </p:nvGrpSpPr>
        <p:grpSpPr bwMode="auto">
          <a:xfrm>
            <a:off x="2663826" y="2252664"/>
            <a:ext cx="3265487" cy="369887"/>
            <a:chOff x="2627784" y="2204864"/>
            <a:chExt cx="3265638" cy="369332"/>
          </a:xfrm>
        </p:grpSpPr>
        <p:sp>
          <p:nvSpPr>
            <p:cNvPr id="4" name="Rettangolo 2"/>
            <p:cNvSpPr>
              <a:spLocks noChangeArrowheads="1"/>
            </p:cNvSpPr>
            <p:nvPr/>
          </p:nvSpPr>
          <p:spPr bwMode="auto">
            <a:xfrm>
              <a:off x="2627784" y="2204864"/>
              <a:ext cx="3265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MgCl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               Mg</a:t>
              </a:r>
              <a:r>
                <a:rPr lang="it-IT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+  2Cl</a:t>
              </a:r>
              <a:r>
                <a:rPr lang="it-IT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-</a:t>
              </a:r>
              <a:endParaRPr lang="it-IT" altLang="it-IT">
                <a:solidFill>
                  <a:srgbClr val="7030A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5" name="Connettore 2 4"/>
            <p:cNvCxnSpPr/>
            <p:nvPr/>
          </p:nvCxnSpPr>
          <p:spPr>
            <a:xfrm>
              <a:off x="3799413" y="2380812"/>
              <a:ext cx="43182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ttangolo 5"/>
          <p:cNvSpPr/>
          <p:nvPr/>
        </p:nvSpPr>
        <p:spPr>
          <a:xfrm>
            <a:off x="71437" y="2828925"/>
            <a:ext cx="567055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Si calcola la concentrazione di Mg</a:t>
            </a:r>
            <a:r>
              <a:rPr lang="it-IT" baseline="30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2+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in soluzione:</a:t>
            </a:r>
          </a:p>
        </p:txBody>
      </p:sp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541337" y="3405189"/>
            <a:ext cx="7812088" cy="700087"/>
            <a:chOff x="917473" y="3882272"/>
            <a:chExt cx="6522962" cy="698856"/>
          </a:xfrm>
        </p:grpSpPr>
        <p:sp>
          <p:nvSpPr>
            <p:cNvPr id="8" name="Rettangolo 8"/>
            <p:cNvSpPr>
              <a:spLocks noChangeArrowheads="1"/>
            </p:cNvSpPr>
            <p:nvPr/>
          </p:nvSpPr>
          <p:spPr bwMode="auto">
            <a:xfrm>
              <a:off x="917473" y="4097916"/>
              <a:ext cx="1763119" cy="368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[MgCl</a:t>
              </a:r>
              <a:r>
                <a:rPr lang="it-IT" altLang="it-IT" baseline="-25000">
                  <a:solidFill>
                    <a:srgbClr val="00206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]</a:t>
              </a:r>
              <a:r>
                <a:rPr lang="it-IT" altLang="it-IT" baseline="-25000">
                  <a:solidFill>
                    <a:srgbClr val="002060"/>
                  </a:solidFill>
                  <a:latin typeface="Comic Sans MS" panose="030F0702030302020204" pitchFamily="66" charset="0"/>
                </a:rPr>
                <a:t>  </a:t>
              </a:r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= [Mg</a:t>
              </a:r>
              <a:r>
                <a:rPr lang="it-IT" altLang="it-IT" baseline="30000">
                  <a:solidFill>
                    <a:srgbClr val="002060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] =</a:t>
              </a:r>
              <a:endParaRPr lang="it-IT" altLang="it-IT">
                <a:solidFill>
                  <a:srgbClr val="002060"/>
                </a:solidFill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510440" y="3882272"/>
              <a:ext cx="1296144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g</a:t>
              </a:r>
              <a:endParaRPr lang="es-ES" altLang="it-IT">
                <a:solidFill>
                  <a:srgbClr val="00206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s-ES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PM × V</a:t>
              </a:r>
            </a:p>
            <a:p>
              <a:pPr eaLnBrk="1" hangingPunct="1"/>
              <a:endParaRPr lang="it-IT" altLang="it-IT">
                <a:solidFill>
                  <a:srgbClr val="00206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2611508" y="4265771"/>
              <a:ext cx="1008733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3592552" y="3895328"/>
              <a:ext cx="2304256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6.86</a:t>
              </a:r>
              <a:endParaRPr lang="es-ES" altLang="it-IT">
                <a:solidFill>
                  <a:srgbClr val="00206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s-ES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95,3  × 0,300</a:t>
              </a:r>
            </a:p>
            <a:p>
              <a:pPr eaLnBrk="1" hangingPunct="1"/>
              <a:endParaRPr lang="it-IT" altLang="it-IT">
                <a:solidFill>
                  <a:srgbClr val="00206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3772677" y="4254678"/>
              <a:ext cx="1944561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ttangolo 13"/>
            <p:cNvSpPr>
              <a:spLocks noChangeArrowheads="1"/>
            </p:cNvSpPr>
            <p:nvPr/>
          </p:nvSpPr>
          <p:spPr bwMode="auto">
            <a:xfrm>
              <a:off x="3473447" y="4088505"/>
              <a:ext cx="39669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  =                                      = 0,240 M</a:t>
              </a:r>
            </a:p>
          </p:txBody>
        </p:sp>
      </p:grpSp>
      <p:sp>
        <p:nvSpPr>
          <p:cNvPr id="14" name="Rettangolo 13"/>
          <p:cNvSpPr/>
          <p:nvPr/>
        </p:nvSpPr>
        <p:spPr>
          <a:xfrm>
            <a:off x="36512" y="4268789"/>
            <a:ext cx="8675688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E si ricava la [OH</a:t>
            </a:r>
            <a:r>
              <a:rPr lang="it-IT" baseline="30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] alla quale inizia la precipitazione di Mg(OH)</a:t>
            </a:r>
            <a:r>
              <a:rPr lang="it-IT" baseline="-25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dall’equazione: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4895850" y="4916489"/>
            <a:ext cx="2233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Ks =[Mg</a:t>
            </a:r>
            <a:r>
              <a:rPr lang="en-US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2+</a:t>
            </a:r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es-ES" altLang="it-IT">
                <a:solidFill>
                  <a:srgbClr val="FF0000"/>
                </a:solidFill>
                <a:latin typeface="Comic Sans MS" panose="030F0702030302020204" pitchFamily="66" charset="0"/>
              </a:rPr>
              <a:t> × </a:t>
            </a:r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[OH</a:t>
            </a:r>
            <a:r>
              <a:rPr lang="en-US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en-US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it-IT" altLang="it-IT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6" name="Gruppo 21"/>
          <p:cNvGrpSpPr>
            <a:grpSpLocks/>
          </p:cNvGrpSpPr>
          <p:nvPr/>
        </p:nvGrpSpPr>
        <p:grpSpPr bwMode="auto">
          <a:xfrm>
            <a:off x="431800" y="4916489"/>
            <a:ext cx="3397250" cy="369887"/>
            <a:chOff x="395536" y="4869160"/>
            <a:chExt cx="3397084" cy="369332"/>
          </a:xfrm>
        </p:grpSpPr>
        <p:sp>
          <p:nvSpPr>
            <p:cNvPr id="17" name="CasellaDiTesto 18"/>
            <p:cNvSpPr txBox="1">
              <a:spLocks noChangeArrowheads="1"/>
            </p:cNvSpPr>
            <p:nvPr/>
          </p:nvSpPr>
          <p:spPr bwMode="auto">
            <a:xfrm>
              <a:off x="395536" y="4869160"/>
              <a:ext cx="33970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Mg(OH)</a:t>
              </a:r>
              <a:r>
                <a:rPr lang="en-US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                </a:t>
              </a:r>
              <a:r>
                <a:rPr lang="en-US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Mg</a:t>
              </a:r>
              <a:r>
                <a:rPr lang="en-US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2+</a:t>
              </a:r>
              <a:r>
                <a:rPr lang="en-US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+  2OH</a:t>
              </a:r>
              <a:r>
                <a:rPr lang="en-US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</a:t>
              </a:r>
              <a:endParaRPr lang="it-IT" altLang="it-IT">
                <a:solidFill>
                  <a:srgbClr val="7030A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8" name="Connettore 2 17"/>
            <p:cNvCxnSpPr/>
            <p:nvPr/>
          </p:nvCxnSpPr>
          <p:spPr>
            <a:xfrm>
              <a:off x="1548005" y="5013405"/>
              <a:ext cx="431779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2 18"/>
            <p:cNvCxnSpPr/>
            <p:nvPr/>
          </p:nvCxnSpPr>
          <p:spPr>
            <a:xfrm rot="10800000">
              <a:off x="1548005" y="5084736"/>
              <a:ext cx="431779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39"/>
          <p:cNvGrpSpPr>
            <a:grpSpLocks/>
          </p:cNvGrpSpPr>
          <p:nvPr/>
        </p:nvGrpSpPr>
        <p:grpSpPr bwMode="auto">
          <a:xfrm>
            <a:off x="431801" y="5702300"/>
            <a:ext cx="6300787" cy="819150"/>
            <a:chOff x="395536" y="5654153"/>
            <a:chExt cx="6300255" cy="819895"/>
          </a:xfrm>
        </p:grpSpPr>
        <p:grpSp>
          <p:nvGrpSpPr>
            <p:cNvPr id="21" name="Gruppo 45"/>
            <p:cNvGrpSpPr>
              <a:grpSpLocks/>
            </p:cNvGrpSpPr>
            <p:nvPr/>
          </p:nvGrpSpPr>
          <p:grpSpPr bwMode="auto">
            <a:xfrm>
              <a:off x="395536" y="5661248"/>
              <a:ext cx="6300255" cy="812800"/>
              <a:chOff x="0" y="5877272"/>
              <a:chExt cx="6301080" cy="813173"/>
            </a:xfrm>
          </p:grpSpPr>
          <p:grpSp>
            <p:nvGrpSpPr>
              <p:cNvPr id="30" name="Gruppo 36"/>
              <p:cNvGrpSpPr>
                <a:grpSpLocks/>
              </p:cNvGrpSpPr>
              <p:nvPr/>
            </p:nvGrpSpPr>
            <p:grpSpPr bwMode="auto">
              <a:xfrm>
                <a:off x="0" y="5898357"/>
                <a:ext cx="6301080" cy="792088"/>
                <a:chOff x="35496" y="4962253"/>
                <a:chExt cx="6301080" cy="792088"/>
              </a:xfrm>
            </p:grpSpPr>
            <p:sp>
              <p:nvSpPr>
                <p:cNvPr id="33" name="Rettangolo 37"/>
                <p:cNvSpPr>
                  <a:spLocks noChangeArrowheads="1"/>
                </p:cNvSpPr>
                <p:nvPr/>
              </p:nvSpPr>
              <p:spPr bwMode="auto">
                <a:xfrm>
                  <a:off x="35496" y="5117083"/>
                  <a:ext cx="2328186" cy="3695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it-IT" altLang="it-IT">
                      <a:solidFill>
                        <a:srgbClr val="00B0F0"/>
                      </a:solidFill>
                      <a:latin typeface="Comic Sans MS" panose="030F0702030302020204" pitchFamily="66" charset="0"/>
                    </a:rPr>
                    <a:t>[</a:t>
                  </a:r>
                  <a:r>
                    <a:rPr lang="it-IT" altLang="it-IT">
                      <a:solidFill>
                        <a:srgbClr val="00B0F0"/>
                      </a:solidFill>
                      <a:latin typeface="Comic Sans MS" panose="030F0702030302020204" pitchFamily="66" charset="0"/>
                      <a:cs typeface="Times New Roman" panose="02020603050405020304" pitchFamily="18" charset="0"/>
                    </a:rPr>
                    <a:t>OH</a:t>
                  </a:r>
                  <a:r>
                    <a:rPr lang="it-IT" altLang="it-IT" baseline="30000">
                      <a:solidFill>
                        <a:srgbClr val="00B0F0"/>
                      </a:solidFill>
                      <a:latin typeface="Comic Sans MS" panose="030F0702030302020204" pitchFamily="66" charset="0"/>
                      <a:cs typeface="Times New Roman" panose="02020603050405020304" pitchFamily="18" charset="0"/>
                    </a:rPr>
                    <a:t>-</a:t>
                  </a:r>
                  <a:r>
                    <a:rPr lang="it-IT" altLang="it-IT">
                      <a:solidFill>
                        <a:srgbClr val="00B0F0"/>
                      </a:solidFill>
                      <a:latin typeface="Comic Sans MS" panose="030F0702030302020204" pitchFamily="66" charset="0"/>
                    </a:rPr>
                    <a:t>] =                  =</a:t>
                  </a:r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/>
              </p:nvGrpSpPr>
              <p:grpSpPr bwMode="auto">
                <a:xfrm>
                  <a:off x="2628697" y="4962253"/>
                  <a:ext cx="1440160" cy="792088"/>
                  <a:chOff x="1905" y="3096"/>
                  <a:chExt cx="1185" cy="864"/>
                </a:xfrm>
              </p:grpSpPr>
              <p:sp>
                <p:nvSpPr>
                  <p:cNvPr id="36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05" y="3096"/>
                    <a:ext cx="1185" cy="86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 eaLnBrk="1" hangingPunct="1">
                      <a:spcAft>
                        <a:spcPts val="1000"/>
                      </a:spcAft>
                    </a:pPr>
                    <a:r>
                      <a:rPr lang="it-IT" altLang="it-IT">
                        <a:solidFill>
                          <a:srgbClr val="00B0F0"/>
                        </a:solidFill>
                        <a:latin typeface="Comic Sans MS" panose="030F0702030302020204" pitchFamily="66" charset="0"/>
                      </a:rPr>
                      <a:t>1,20 × 10</a:t>
                    </a:r>
                    <a:r>
                      <a:rPr lang="it-IT" altLang="it-IT" baseline="30000">
                        <a:solidFill>
                          <a:srgbClr val="00B0F0"/>
                        </a:solidFill>
                        <a:latin typeface="Comic Sans MS" panose="030F0702030302020204" pitchFamily="66" charset="0"/>
                      </a:rPr>
                      <a:t>-11</a:t>
                    </a:r>
                    <a:r>
                      <a:rPr lang="it-IT" altLang="it-IT">
                        <a:solidFill>
                          <a:srgbClr val="00B0F0"/>
                        </a:solidFill>
                        <a:latin typeface="Comic Sans MS" panose="030F0702030302020204" pitchFamily="66" charset="0"/>
                      </a:rPr>
                      <a:t> </a:t>
                    </a:r>
                  </a:p>
                  <a:p>
                    <a:pPr algn="ctr" eaLnBrk="1" hangingPunct="1">
                      <a:spcAft>
                        <a:spcPts val="1000"/>
                      </a:spcAft>
                    </a:pPr>
                    <a:r>
                      <a:rPr lang="it-IT" altLang="it-IT">
                        <a:solidFill>
                          <a:srgbClr val="00B0F0"/>
                        </a:solidFill>
                        <a:latin typeface="Comic Sans MS" panose="030F0702030302020204" pitchFamily="66" charset="0"/>
                      </a:rPr>
                      <a:t>(0,240)</a:t>
                    </a:r>
                    <a:endParaRPr lang="it-IT" altLang="it-IT" baseline="30000">
                      <a:solidFill>
                        <a:srgbClr val="00B0F0"/>
                      </a:solidFill>
                      <a:latin typeface="Comic Sans MS" panose="030F0702030302020204" pitchFamily="66" charset="0"/>
                    </a:endParaRPr>
                  </a:p>
                  <a:p>
                    <a:pPr algn="ctr" eaLnBrk="1" hangingPunct="1">
                      <a:spcAft>
                        <a:spcPts val="1000"/>
                      </a:spcAft>
                    </a:pPr>
                    <a:endParaRPr lang="it-IT" altLang="it-IT">
                      <a:solidFill>
                        <a:srgbClr val="00B0F0"/>
                      </a:solidFill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37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950" y="3489"/>
                    <a:ext cx="10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35" name="Rettangolo 39"/>
                <p:cNvSpPr>
                  <a:spLocks noChangeArrowheads="1"/>
                </p:cNvSpPr>
                <p:nvPr/>
              </p:nvSpPr>
              <p:spPr bwMode="auto">
                <a:xfrm>
                  <a:off x="4083741" y="5127716"/>
                  <a:ext cx="2252835" cy="3695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it-IT" altLang="it-IT">
                      <a:solidFill>
                        <a:srgbClr val="00B0F0"/>
                      </a:solidFill>
                      <a:latin typeface="Comic Sans MS" panose="030F0702030302020204" pitchFamily="66" charset="0"/>
                    </a:rPr>
                    <a:t>= 7,07 × 10</a:t>
                  </a:r>
                  <a:r>
                    <a:rPr lang="it-IT" altLang="it-IT" baseline="30000">
                      <a:solidFill>
                        <a:srgbClr val="00B0F0"/>
                      </a:solidFill>
                      <a:latin typeface="Comic Sans MS" panose="030F0702030302020204" pitchFamily="66" charset="0"/>
                    </a:rPr>
                    <a:t>-6</a:t>
                  </a:r>
                  <a:r>
                    <a:rPr lang="it-IT" altLang="it-IT">
                      <a:solidFill>
                        <a:srgbClr val="00B0F0"/>
                      </a:solidFill>
                      <a:latin typeface="Comic Sans MS" panose="030F0702030302020204" pitchFamily="66" charset="0"/>
                    </a:rPr>
                    <a:t> moli/L</a:t>
                  </a:r>
                </a:p>
              </p:txBody>
            </p:sp>
          </p:grpSp>
          <p:sp>
            <p:nvSpPr>
              <p:cNvPr id="31" name="Text Box 7"/>
              <p:cNvSpPr txBox="1">
                <a:spLocks noChangeArrowheads="1"/>
              </p:cNvSpPr>
              <p:nvPr/>
            </p:nvSpPr>
            <p:spPr bwMode="auto">
              <a:xfrm>
                <a:off x="792382" y="5877272"/>
                <a:ext cx="1440159" cy="7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00B0F0"/>
                    </a:solidFill>
                    <a:latin typeface="Comic Sans MS" panose="030F0702030302020204" pitchFamily="66" charset="0"/>
                  </a:rPr>
                  <a:t>Ks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00B0F0"/>
                    </a:solidFill>
                    <a:latin typeface="Comic Sans MS" panose="030F0702030302020204" pitchFamily="66" charset="0"/>
                  </a:rPr>
                  <a:t>[Mg</a:t>
                </a:r>
                <a:r>
                  <a:rPr lang="it-IT" altLang="it-IT" baseline="30000">
                    <a:solidFill>
                      <a:srgbClr val="00B0F0"/>
                    </a:solidFill>
                    <a:latin typeface="Comic Sans MS" panose="030F0702030302020204" pitchFamily="66" charset="0"/>
                  </a:rPr>
                  <a:t>2+</a:t>
                </a:r>
                <a:r>
                  <a:rPr lang="it-IT" altLang="it-IT">
                    <a:solidFill>
                      <a:srgbClr val="00B0F0"/>
                    </a:solidFill>
                    <a:latin typeface="Comic Sans MS" panose="030F0702030302020204" pitchFamily="66" charset="0"/>
                  </a:rPr>
                  <a:t>]</a:t>
                </a:r>
                <a:endPara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32" name="Connettore 1 31"/>
              <p:cNvCxnSpPr/>
              <p:nvPr/>
            </p:nvCxnSpPr>
            <p:spPr>
              <a:xfrm>
                <a:off x="1152579" y="6237388"/>
                <a:ext cx="719170" cy="0"/>
              </a:xfrm>
              <a:prstGeom prst="line">
                <a:avLst/>
              </a:prstGeom>
              <a:ln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o 34"/>
            <p:cNvGrpSpPr>
              <a:grpSpLocks/>
            </p:cNvGrpSpPr>
            <p:nvPr/>
          </p:nvGrpSpPr>
          <p:grpSpPr bwMode="auto">
            <a:xfrm>
              <a:off x="1331640" y="5661248"/>
              <a:ext cx="1080120" cy="792088"/>
              <a:chOff x="2225045" y="3365764"/>
              <a:chExt cx="1512412" cy="486360"/>
            </a:xfrm>
          </p:grpSpPr>
          <p:sp>
            <p:nvSpPr>
              <p:cNvPr id="27" name="Line 3"/>
              <p:cNvSpPr>
                <a:spLocks noChangeShapeType="1"/>
              </p:cNvSpPr>
              <p:nvPr/>
            </p:nvSpPr>
            <p:spPr bwMode="auto">
              <a:xfrm>
                <a:off x="2225045" y="3519778"/>
                <a:ext cx="166504" cy="32424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" name="Line 4"/>
              <p:cNvSpPr>
                <a:spLocks noChangeShapeType="1"/>
              </p:cNvSpPr>
              <p:nvPr/>
            </p:nvSpPr>
            <p:spPr bwMode="auto">
              <a:xfrm flipV="1">
                <a:off x="2405424" y="3365764"/>
                <a:ext cx="0" cy="48636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9" name="Line 5"/>
              <p:cNvSpPr>
                <a:spLocks noChangeShapeType="1"/>
              </p:cNvSpPr>
              <p:nvPr/>
            </p:nvSpPr>
            <p:spPr bwMode="auto">
              <a:xfrm>
                <a:off x="2405424" y="3365764"/>
                <a:ext cx="1332033" cy="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3" name="Gruppo 35"/>
            <p:cNvGrpSpPr>
              <a:grpSpLocks/>
            </p:cNvGrpSpPr>
            <p:nvPr/>
          </p:nvGrpSpPr>
          <p:grpSpPr bwMode="auto">
            <a:xfrm>
              <a:off x="2699792" y="5654153"/>
              <a:ext cx="1584176" cy="792088"/>
              <a:chOff x="2225045" y="3365764"/>
              <a:chExt cx="1512412" cy="486360"/>
            </a:xfrm>
          </p:grpSpPr>
          <p:sp>
            <p:nvSpPr>
              <p:cNvPr id="24" name="Line 3"/>
              <p:cNvSpPr>
                <a:spLocks noChangeShapeType="1"/>
              </p:cNvSpPr>
              <p:nvPr/>
            </p:nvSpPr>
            <p:spPr bwMode="auto">
              <a:xfrm>
                <a:off x="2225045" y="3519778"/>
                <a:ext cx="166504" cy="32424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" name="Line 4"/>
              <p:cNvSpPr>
                <a:spLocks noChangeShapeType="1"/>
              </p:cNvSpPr>
              <p:nvPr/>
            </p:nvSpPr>
            <p:spPr bwMode="auto">
              <a:xfrm flipV="1">
                <a:off x="2405424" y="3365764"/>
                <a:ext cx="0" cy="48636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2405424" y="3365764"/>
                <a:ext cx="1332033" cy="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>
            <a:off x="6911975" y="5853114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pOH = 5,15</a:t>
            </a:r>
          </a:p>
        </p:txBody>
      </p:sp>
      <p:sp>
        <p:nvSpPr>
          <p:cNvPr id="39" name="CasellaDiTesto 38"/>
          <p:cNvSpPr txBox="1">
            <a:spLocks noChangeArrowheads="1"/>
          </p:cNvSpPr>
          <p:nvPr/>
        </p:nvSpPr>
        <p:spPr bwMode="auto">
          <a:xfrm>
            <a:off x="5724525" y="6356350"/>
            <a:ext cx="2413000" cy="3698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pH = 14 - 5,15 = 8,85</a:t>
            </a:r>
          </a:p>
        </p:txBody>
      </p:sp>
    </p:spTree>
    <p:extLst>
      <p:ext uri="{BB962C8B-B14F-4D97-AF65-F5344CB8AC3E}">
        <p14:creationId xmlns:p14="http://schemas.microsoft.com/office/powerpoint/2010/main" val="37141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38" grpId="0"/>
      <p:bldP spid="3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07950" y="260648"/>
            <a:ext cx="925195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Calcolare inoltre la pressione osmotica  di una soluzione satura di Mg(OH)</a:t>
            </a:r>
            <a:r>
              <a:rPr lang="it-IT" i="1" baseline="-25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it-IT" i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alla temperatura di 25 °C. </a:t>
            </a:r>
            <a:endParaRPr lang="it-IT" i="1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368426" y="2278360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Ks =[Mg</a:t>
            </a:r>
            <a:r>
              <a:rPr lang="en-US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2+</a:t>
            </a:r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es-ES" altLang="it-IT">
                <a:solidFill>
                  <a:srgbClr val="FF0000"/>
                </a:solidFill>
                <a:latin typeface="Comic Sans MS" panose="030F0702030302020204" pitchFamily="66" charset="0"/>
              </a:rPr>
              <a:t> × </a:t>
            </a:r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[OH</a:t>
            </a:r>
            <a:r>
              <a:rPr lang="en-US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  <a:r>
              <a:rPr lang="en-US" altLang="it-IT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en-US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it-IT" altLang="it-IT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2160588" y="1270298"/>
            <a:ext cx="3395662" cy="368300"/>
            <a:chOff x="395536" y="4869160"/>
            <a:chExt cx="3397084" cy="369332"/>
          </a:xfrm>
        </p:grpSpPr>
        <p:sp>
          <p:nvSpPr>
            <p:cNvPr id="5" name="CasellaDiTesto 4"/>
            <p:cNvSpPr txBox="1">
              <a:spLocks noChangeArrowheads="1"/>
            </p:cNvSpPr>
            <p:nvPr/>
          </p:nvSpPr>
          <p:spPr bwMode="auto">
            <a:xfrm>
              <a:off x="395536" y="4869160"/>
              <a:ext cx="33970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Mg(OH)</a:t>
              </a:r>
              <a:r>
                <a:rPr lang="en-US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                </a:t>
              </a:r>
              <a:r>
                <a:rPr lang="en-US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Mg</a:t>
              </a:r>
              <a:r>
                <a:rPr lang="en-US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2+</a:t>
              </a:r>
              <a:r>
                <a:rPr lang="en-US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+  2OH</a:t>
              </a:r>
              <a:r>
                <a:rPr lang="en-US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-</a:t>
              </a:r>
              <a:r>
                <a:rPr lang="en-US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</a:t>
              </a:r>
              <a:endParaRPr lang="it-IT" altLang="it-IT">
                <a:solidFill>
                  <a:srgbClr val="7030A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6" name="Connettore 2 5"/>
            <p:cNvCxnSpPr/>
            <p:nvPr/>
          </p:nvCxnSpPr>
          <p:spPr>
            <a:xfrm>
              <a:off x="1546955" y="5012435"/>
              <a:ext cx="431981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2 6"/>
            <p:cNvCxnSpPr/>
            <p:nvPr/>
          </p:nvCxnSpPr>
          <p:spPr>
            <a:xfrm rot="10800000">
              <a:off x="1546955" y="5085665"/>
              <a:ext cx="431981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5111750" y="2278360"/>
            <a:ext cx="2198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>
                <a:solidFill>
                  <a:srgbClr val="7030A0"/>
                </a:solidFill>
                <a:latin typeface="Comic Sans MS" panose="030F0702030302020204" pitchFamily="66" charset="0"/>
              </a:rPr>
              <a:t>Ks = s</a:t>
            </a:r>
            <a:r>
              <a:rPr lang="es-ES" altLang="it-IT">
                <a:solidFill>
                  <a:srgbClr val="7030A0"/>
                </a:solidFill>
                <a:latin typeface="Comic Sans MS" panose="030F0702030302020204" pitchFamily="66" charset="0"/>
              </a:rPr>
              <a:t> × </a:t>
            </a:r>
            <a:r>
              <a:rPr lang="en-GB" altLang="it-IT">
                <a:solidFill>
                  <a:srgbClr val="7030A0"/>
                </a:solidFill>
                <a:latin typeface="Comic Sans MS" panose="030F0702030302020204" pitchFamily="66" charset="0"/>
              </a:rPr>
              <a:t>(2s)</a:t>
            </a:r>
            <a:r>
              <a:rPr lang="en-GB" altLang="it-IT" baseline="30000">
                <a:solidFill>
                  <a:srgbClr val="7030A0"/>
                </a:solidFill>
                <a:latin typeface="Comic Sans MS" panose="030F0702030302020204" pitchFamily="66" charset="0"/>
              </a:rPr>
              <a:t>2 </a:t>
            </a:r>
            <a:r>
              <a:rPr lang="en-GB" altLang="it-IT">
                <a:solidFill>
                  <a:srgbClr val="7030A0"/>
                </a:solidFill>
                <a:latin typeface="Comic Sans MS" panose="030F0702030302020204" pitchFamily="66" charset="0"/>
              </a:rPr>
              <a:t>= 4s</a:t>
            </a:r>
            <a:r>
              <a:rPr lang="en-GB" altLang="it-IT" baseline="30000">
                <a:solidFill>
                  <a:srgbClr val="7030A0"/>
                </a:solidFill>
                <a:latin typeface="Comic Sans MS" panose="030F0702030302020204" pitchFamily="66" charset="0"/>
              </a:rPr>
              <a:t>3 </a:t>
            </a:r>
            <a:endParaRPr lang="it-IT" altLang="it-IT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" name="Gruppo 28"/>
          <p:cNvGrpSpPr>
            <a:grpSpLocks/>
          </p:cNvGrpSpPr>
          <p:nvPr/>
        </p:nvGrpSpPr>
        <p:grpSpPr bwMode="auto">
          <a:xfrm>
            <a:off x="1223964" y="3329285"/>
            <a:ext cx="5799137" cy="820738"/>
            <a:chOff x="1363280" y="2420888"/>
            <a:chExt cx="5799697" cy="819895"/>
          </a:xfrm>
        </p:grpSpPr>
        <p:grpSp>
          <p:nvGrpSpPr>
            <p:cNvPr id="10" name="Gruppo 8"/>
            <p:cNvGrpSpPr>
              <a:grpSpLocks/>
            </p:cNvGrpSpPr>
            <p:nvPr/>
          </p:nvGrpSpPr>
          <p:grpSpPr bwMode="auto">
            <a:xfrm>
              <a:off x="1363280" y="2420888"/>
              <a:ext cx="5799697" cy="819895"/>
              <a:chOff x="859224" y="5654153"/>
              <a:chExt cx="5799697" cy="819895"/>
            </a:xfrm>
          </p:grpSpPr>
          <p:grpSp>
            <p:nvGrpSpPr>
              <p:cNvPr id="13" name="Gruppo 45"/>
              <p:cNvGrpSpPr>
                <a:grpSpLocks/>
              </p:cNvGrpSpPr>
              <p:nvPr/>
            </p:nvGrpSpPr>
            <p:grpSpPr bwMode="auto">
              <a:xfrm>
                <a:off x="859224" y="5661248"/>
                <a:ext cx="5799697" cy="812800"/>
                <a:chOff x="463746" y="5877272"/>
                <a:chExt cx="5800460" cy="813173"/>
              </a:xfrm>
            </p:grpSpPr>
            <p:grpSp>
              <p:nvGrpSpPr>
                <p:cNvPr id="22" name="Gruppo 36"/>
                <p:cNvGrpSpPr>
                  <a:grpSpLocks/>
                </p:cNvGrpSpPr>
                <p:nvPr/>
              </p:nvGrpSpPr>
              <p:grpSpPr bwMode="auto">
                <a:xfrm>
                  <a:off x="463746" y="5898357"/>
                  <a:ext cx="5800460" cy="792088"/>
                  <a:chOff x="499242" y="4962253"/>
                  <a:chExt cx="5800460" cy="792088"/>
                </a:xfrm>
              </p:grpSpPr>
              <p:sp>
                <p:nvSpPr>
                  <p:cNvPr id="25" name="Rettangolo 37"/>
                  <p:cNvSpPr>
                    <a:spLocks noChangeArrowheads="1"/>
                  </p:cNvSpPr>
                  <p:nvPr/>
                </p:nvSpPr>
                <p:spPr bwMode="auto">
                  <a:xfrm>
                    <a:off x="499242" y="5117083"/>
                    <a:ext cx="1840810" cy="3695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it-IT" altLang="it-IT">
                        <a:solidFill>
                          <a:srgbClr val="00B0F0"/>
                        </a:solidFill>
                        <a:latin typeface="Comic Sans MS" panose="030F0702030302020204" pitchFamily="66" charset="0"/>
                        <a:cs typeface="Times New Roman" panose="02020603050405020304" pitchFamily="18" charset="0"/>
                      </a:rPr>
                      <a:t>s</a:t>
                    </a:r>
                    <a:r>
                      <a:rPr lang="it-IT" altLang="it-IT">
                        <a:solidFill>
                          <a:srgbClr val="00B0F0"/>
                        </a:solidFill>
                        <a:latin typeface="Comic Sans MS" panose="030F0702030302020204" pitchFamily="66" charset="0"/>
                      </a:rPr>
                      <a:t> =                  =</a:t>
                    </a:r>
                  </a:p>
                </p:txBody>
              </p:sp>
              <p:grpSp>
                <p:nvGrpSpPr>
                  <p:cNvPr id="2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628697" y="4962253"/>
                    <a:ext cx="1440160" cy="792088"/>
                    <a:chOff x="1905" y="3096"/>
                    <a:chExt cx="1185" cy="864"/>
                  </a:xfrm>
                </p:grpSpPr>
                <p:sp>
                  <p:nvSpPr>
                    <p:cNvPr id="28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05" y="3096"/>
                      <a:ext cx="1185" cy="86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algn="ctr" eaLnBrk="1" hangingPunct="1">
                        <a:spcAft>
                          <a:spcPts val="1000"/>
                        </a:spcAft>
                      </a:pPr>
                      <a:r>
                        <a:rPr lang="it-IT" altLang="it-IT">
                          <a:solidFill>
                            <a:srgbClr val="00B0F0"/>
                          </a:solidFill>
                          <a:latin typeface="Comic Sans MS" panose="030F0702030302020204" pitchFamily="66" charset="0"/>
                        </a:rPr>
                        <a:t>1,20 × 10</a:t>
                      </a:r>
                      <a:r>
                        <a:rPr lang="it-IT" altLang="it-IT" baseline="30000">
                          <a:solidFill>
                            <a:srgbClr val="00B0F0"/>
                          </a:solidFill>
                          <a:latin typeface="Comic Sans MS" panose="030F0702030302020204" pitchFamily="66" charset="0"/>
                        </a:rPr>
                        <a:t>-11</a:t>
                      </a:r>
                      <a:r>
                        <a:rPr lang="it-IT" altLang="it-IT">
                          <a:solidFill>
                            <a:srgbClr val="00B0F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 eaLnBrk="1" hangingPunct="1">
                        <a:spcAft>
                          <a:spcPts val="1000"/>
                        </a:spcAft>
                      </a:pPr>
                      <a:r>
                        <a:rPr lang="it-IT" altLang="it-IT">
                          <a:solidFill>
                            <a:srgbClr val="00B0F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it-IT" altLang="it-IT" baseline="30000">
                        <a:solidFill>
                          <a:srgbClr val="00B0F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 eaLnBrk="1" hangingPunct="1">
                        <a:spcAft>
                          <a:spcPts val="1000"/>
                        </a:spcAft>
                      </a:pPr>
                      <a:endParaRPr lang="it-IT" altLang="it-IT">
                        <a:solidFill>
                          <a:srgbClr val="00B0F0"/>
                        </a:solidFill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29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0" y="3489"/>
                      <a:ext cx="10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B0F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27" name="Rettangolo 39"/>
                  <p:cNvSpPr>
                    <a:spLocks noChangeArrowheads="1"/>
                  </p:cNvSpPr>
                  <p:nvPr/>
                </p:nvSpPr>
                <p:spPr bwMode="auto">
                  <a:xfrm>
                    <a:off x="4083740" y="5127716"/>
                    <a:ext cx="2215962" cy="36950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it-IT" altLang="it-IT">
                        <a:solidFill>
                          <a:srgbClr val="00B0F0"/>
                        </a:solidFill>
                        <a:latin typeface="Comic Sans MS" panose="030F0702030302020204" pitchFamily="66" charset="0"/>
                      </a:rPr>
                      <a:t>= 1,44 × 10</a:t>
                    </a:r>
                    <a:r>
                      <a:rPr lang="it-IT" altLang="it-IT" baseline="30000">
                        <a:solidFill>
                          <a:srgbClr val="00B0F0"/>
                        </a:solidFill>
                        <a:latin typeface="Comic Sans MS" panose="030F0702030302020204" pitchFamily="66" charset="0"/>
                      </a:rPr>
                      <a:t>-4</a:t>
                    </a:r>
                    <a:r>
                      <a:rPr lang="it-IT" altLang="it-IT">
                        <a:solidFill>
                          <a:srgbClr val="00B0F0"/>
                        </a:solidFill>
                        <a:latin typeface="Comic Sans MS" panose="030F0702030302020204" pitchFamily="66" charset="0"/>
                      </a:rPr>
                      <a:t> moli/L</a:t>
                    </a:r>
                  </a:p>
                </p:txBody>
              </p:sp>
            </p:grpSp>
            <p:sp>
              <p:nvSpPr>
                <p:cNvPr id="2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92382" y="5877272"/>
                  <a:ext cx="1440159" cy="7920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it-IT" altLang="it-IT">
                      <a:solidFill>
                        <a:srgbClr val="00B0F0"/>
                      </a:solidFill>
                      <a:latin typeface="Comic Sans MS" panose="030F0702030302020204" pitchFamily="66" charset="0"/>
                    </a:rPr>
                    <a:t>Ks</a:t>
                  </a:r>
                </a:p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it-IT" altLang="it-IT">
                      <a:solidFill>
                        <a:srgbClr val="00B0F0"/>
                      </a:solidFill>
                      <a:latin typeface="Comic Sans MS" panose="030F0702030302020204" pitchFamily="66" charset="0"/>
                    </a:rPr>
                    <a:t>4</a:t>
                  </a:r>
                  <a:endParaRPr lang="it-IT" altLang="it-IT" baseline="30000">
                    <a:solidFill>
                      <a:srgbClr val="00B0F0"/>
                    </a:solidFill>
                    <a:latin typeface="Comic Sans MS" panose="030F0702030302020204" pitchFamily="66" charset="0"/>
                  </a:endParaRPr>
                </a:p>
              </p:txBody>
            </p:sp>
            <p:cxnSp>
              <p:nvCxnSpPr>
                <p:cNvPr id="24" name="Connettore 1 23"/>
                <p:cNvCxnSpPr/>
                <p:nvPr/>
              </p:nvCxnSpPr>
              <p:spPr>
                <a:xfrm>
                  <a:off x="1152878" y="6236678"/>
                  <a:ext cx="719301" cy="0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uppo 34"/>
              <p:cNvGrpSpPr>
                <a:grpSpLocks/>
              </p:cNvGrpSpPr>
              <p:nvPr/>
            </p:nvGrpSpPr>
            <p:grpSpPr bwMode="auto">
              <a:xfrm>
                <a:off x="1331640" y="5661248"/>
                <a:ext cx="1080120" cy="792088"/>
                <a:chOff x="2225045" y="3365764"/>
                <a:chExt cx="1512412" cy="486360"/>
              </a:xfrm>
            </p:grpSpPr>
            <p:sp>
              <p:nvSpPr>
                <p:cNvPr id="19" name="Line 3"/>
                <p:cNvSpPr>
                  <a:spLocks noChangeShapeType="1"/>
                </p:cNvSpPr>
                <p:nvPr/>
              </p:nvSpPr>
              <p:spPr bwMode="auto">
                <a:xfrm>
                  <a:off x="2225045" y="3519778"/>
                  <a:ext cx="166504" cy="324240"/>
                </a:xfrm>
                <a:prstGeom prst="line">
                  <a:avLst/>
                </a:prstGeom>
                <a:noFill/>
                <a:ln w="9525">
                  <a:solidFill>
                    <a:srgbClr val="00B0F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0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405424" y="3365764"/>
                  <a:ext cx="0" cy="486360"/>
                </a:xfrm>
                <a:prstGeom prst="line">
                  <a:avLst/>
                </a:prstGeom>
                <a:noFill/>
                <a:ln w="9525">
                  <a:solidFill>
                    <a:srgbClr val="00B0F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" name="Line 5"/>
                <p:cNvSpPr>
                  <a:spLocks noChangeShapeType="1"/>
                </p:cNvSpPr>
                <p:nvPr/>
              </p:nvSpPr>
              <p:spPr bwMode="auto">
                <a:xfrm>
                  <a:off x="2405424" y="3365764"/>
                  <a:ext cx="1332033" cy="0"/>
                </a:xfrm>
                <a:prstGeom prst="line">
                  <a:avLst/>
                </a:prstGeom>
                <a:noFill/>
                <a:ln w="9525">
                  <a:solidFill>
                    <a:srgbClr val="00B0F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grpSp>
            <p:nvGrpSpPr>
              <p:cNvPr id="15" name="Gruppo 35"/>
              <p:cNvGrpSpPr>
                <a:grpSpLocks/>
              </p:cNvGrpSpPr>
              <p:nvPr/>
            </p:nvGrpSpPr>
            <p:grpSpPr bwMode="auto">
              <a:xfrm>
                <a:off x="2699792" y="5654153"/>
                <a:ext cx="1584176" cy="792088"/>
                <a:chOff x="2225045" y="3365764"/>
                <a:chExt cx="1512412" cy="486360"/>
              </a:xfrm>
            </p:grpSpPr>
            <p:sp>
              <p:nvSpPr>
                <p:cNvPr id="16" name="Line 3"/>
                <p:cNvSpPr>
                  <a:spLocks noChangeShapeType="1"/>
                </p:cNvSpPr>
                <p:nvPr/>
              </p:nvSpPr>
              <p:spPr bwMode="auto">
                <a:xfrm>
                  <a:off x="2225045" y="3519778"/>
                  <a:ext cx="166504" cy="324240"/>
                </a:xfrm>
                <a:prstGeom prst="line">
                  <a:avLst/>
                </a:prstGeom>
                <a:noFill/>
                <a:ln w="9525">
                  <a:solidFill>
                    <a:srgbClr val="00B0F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2405424" y="3365764"/>
                  <a:ext cx="0" cy="486360"/>
                </a:xfrm>
                <a:prstGeom prst="line">
                  <a:avLst/>
                </a:prstGeom>
                <a:noFill/>
                <a:ln w="9525">
                  <a:solidFill>
                    <a:srgbClr val="00B0F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auto">
                <a:xfrm>
                  <a:off x="2405424" y="3365764"/>
                  <a:ext cx="1332033" cy="0"/>
                </a:xfrm>
                <a:prstGeom prst="line">
                  <a:avLst/>
                </a:prstGeom>
                <a:noFill/>
                <a:ln w="9525">
                  <a:solidFill>
                    <a:srgbClr val="00B0F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sp>
          <p:nvSpPr>
            <p:cNvPr id="11" name="CasellaDiTesto 26"/>
            <p:cNvSpPr txBox="1">
              <a:spLocks noChangeArrowheads="1"/>
            </p:cNvSpPr>
            <p:nvPr/>
          </p:nvSpPr>
          <p:spPr bwMode="auto">
            <a:xfrm>
              <a:off x="1763688" y="2492896"/>
              <a:ext cx="2792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2" name="CasellaDiTesto 27"/>
            <p:cNvSpPr txBox="1">
              <a:spLocks noChangeArrowheads="1"/>
            </p:cNvSpPr>
            <p:nvPr/>
          </p:nvSpPr>
          <p:spPr bwMode="auto">
            <a:xfrm>
              <a:off x="3131840" y="2450364"/>
              <a:ext cx="2792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</p:grpSp>
      <p:sp>
        <p:nvSpPr>
          <p:cNvPr id="30" name="Rettangolo 29"/>
          <p:cNvSpPr>
            <a:spLocks noChangeArrowheads="1"/>
          </p:cNvSpPr>
          <p:nvPr/>
        </p:nvSpPr>
        <p:spPr bwMode="auto">
          <a:xfrm>
            <a:off x="3095626" y="4726285"/>
            <a:ext cx="1935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 = 3 × s × R × T </a:t>
            </a:r>
          </a:p>
        </p:txBody>
      </p:sp>
      <p:sp>
        <p:nvSpPr>
          <p:cNvPr id="31" name="Rettangolo 30"/>
          <p:cNvSpPr>
            <a:spLocks noChangeArrowheads="1"/>
          </p:cNvSpPr>
          <p:nvPr/>
        </p:nvSpPr>
        <p:spPr bwMode="auto">
          <a:xfrm>
            <a:off x="1439863" y="5589885"/>
            <a:ext cx="5516562" cy="369888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Symbol" panose="05050102010706020507" pitchFamily="18" charset="2"/>
              </a:rPr>
              <a:t>p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 = 3 × 1,44 × 10</a:t>
            </a:r>
            <a:r>
              <a:rPr lang="it-IT" altLang="it-IT" baseline="30000">
                <a:solidFill>
                  <a:schemeClr val="bg1"/>
                </a:solidFill>
                <a:latin typeface="Comic Sans MS" panose="030F0702030302020204" pitchFamily="66" charset="0"/>
              </a:rPr>
              <a:t>-4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 × 0,0821  × 298 = 1.06 ×10</a:t>
            </a:r>
            <a:r>
              <a:rPr lang="it-IT" altLang="it-IT" baseline="30000">
                <a:solidFill>
                  <a:schemeClr val="bg1"/>
                </a:solidFill>
                <a:latin typeface="Comic Sans MS" panose="030F0702030302020204" pitchFamily="66" charset="0"/>
              </a:rPr>
              <a:t>-2 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atm</a:t>
            </a:r>
          </a:p>
        </p:txBody>
      </p:sp>
      <p:sp>
        <p:nvSpPr>
          <p:cNvPr id="32" name="CasellaDiTesto 31"/>
          <p:cNvSpPr txBox="1">
            <a:spLocks noChangeArrowheads="1"/>
          </p:cNvSpPr>
          <p:nvPr/>
        </p:nvSpPr>
        <p:spPr bwMode="auto">
          <a:xfrm>
            <a:off x="5832475" y="1270298"/>
            <a:ext cx="719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 = 3</a:t>
            </a:r>
          </a:p>
        </p:txBody>
      </p:sp>
    </p:spTree>
    <p:extLst>
      <p:ext uri="{BB962C8B-B14F-4D97-AF65-F5344CB8AC3E}">
        <p14:creationId xmlns:p14="http://schemas.microsoft.com/office/powerpoint/2010/main" val="104061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30" grpId="0"/>
      <p:bldP spid="31" grpId="0" animBg="1"/>
      <p:bldP spid="3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9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sellaDiTesto 32"/>
          <p:cNvSpPr txBox="1"/>
          <p:nvPr/>
        </p:nvSpPr>
        <p:spPr>
          <a:xfrm>
            <a:off x="-35496" y="28576"/>
            <a:ext cx="9144000" cy="3471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45) Luglio 2011     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Calcolare la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f.e.m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della seguente pila, a 25°C:  </a:t>
            </a:r>
          </a:p>
          <a:p>
            <a:pPr>
              <a:defRPr/>
            </a:pPr>
            <a:endParaRPr lang="it-IT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                                  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A                                      B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     Pt                  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HCl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0,100 M    	           H</a:t>
            </a:r>
            <a:r>
              <a:rPr lang="en-GB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CO</a:t>
            </a:r>
            <a:r>
              <a:rPr lang="en-GB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0,100 M                   Pt  </a:t>
            </a:r>
            <a:endParaRPr lang="it-IT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(H</a:t>
            </a:r>
            <a:r>
              <a:rPr lang="en-GB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, 1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atm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)               V = 1L                                V = 1L                     (H</a:t>
            </a:r>
            <a:r>
              <a:rPr lang="en-GB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, 1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atm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)</a:t>
            </a:r>
          </a:p>
          <a:p>
            <a:pPr>
              <a:defRPr/>
            </a:pPr>
            <a:endParaRPr lang="it-IT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30000"/>
              </a:lnSpc>
              <a:defRPr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Calcolare, inoltre, la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f.e.m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della pila a 25°C dopo aver aggiunto 0,100 moli di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NaOH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nel compartimento A, e 0,200 moli di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NaOH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nel compartimento B. </a:t>
            </a:r>
          </a:p>
          <a:p>
            <a:pPr algn="just">
              <a:lnSpc>
                <a:spcPct val="130000"/>
              </a:lnSpc>
              <a:defRPr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Considerare invariato il volume dopo le aggiunte. Le costanti di dissociazione dell’acido carbonico sono: Ka</a:t>
            </a:r>
            <a:r>
              <a:rPr lang="it-IT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1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=  4,4 × 10</a:t>
            </a:r>
            <a:r>
              <a:rPr lang="it-IT" baseline="30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-7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; Ka</a:t>
            </a:r>
            <a:r>
              <a:rPr lang="it-IT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=  4,7 × 10</a:t>
            </a:r>
            <a:r>
              <a:rPr lang="it-IT" baseline="30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-11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°°°°°°°°°°°°°°°°°°°°°°°°°°°°°°°°°°°°°°°°°°°°°°°°°°°°°°°°°°°°°°°°°°°°°°°°°°°°°°°°°°°°°°°°°°°°°°°</a:t>
            </a:r>
          </a:p>
        </p:txBody>
      </p:sp>
      <p:cxnSp>
        <p:nvCxnSpPr>
          <p:cNvPr id="34" name="Connettore 1 33"/>
          <p:cNvCxnSpPr/>
          <p:nvPr/>
        </p:nvCxnSpPr>
        <p:spPr>
          <a:xfrm>
            <a:off x="1583754" y="865188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3960242" y="865188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4041204" y="865188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6697092" y="865188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24"/>
          <p:cNvSpPr txBox="1">
            <a:spLocks noChangeArrowheads="1"/>
          </p:cNvSpPr>
          <p:nvPr/>
        </p:nvSpPr>
        <p:spPr bwMode="auto">
          <a:xfrm>
            <a:off x="-35496" y="3744914"/>
            <a:ext cx="6908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Nel semielemento A si ha una soluzione di acido forte 0,100 M </a:t>
            </a:r>
          </a:p>
        </p:txBody>
      </p:sp>
      <p:grpSp>
        <p:nvGrpSpPr>
          <p:cNvPr id="39" name="Gruppo 55"/>
          <p:cNvGrpSpPr>
            <a:grpSpLocks/>
          </p:cNvGrpSpPr>
          <p:nvPr/>
        </p:nvGrpSpPr>
        <p:grpSpPr bwMode="auto">
          <a:xfrm>
            <a:off x="2952180" y="3313114"/>
            <a:ext cx="2189163" cy="369887"/>
            <a:chOff x="2987824" y="3284984"/>
            <a:chExt cx="2188420" cy="369332"/>
          </a:xfrm>
        </p:grpSpPr>
        <p:sp>
          <p:nvSpPr>
            <p:cNvPr id="40" name="CasellaDiTesto 25"/>
            <p:cNvSpPr txBox="1">
              <a:spLocks noChangeArrowheads="1"/>
            </p:cNvSpPr>
            <p:nvPr/>
          </p:nvSpPr>
          <p:spPr bwMode="auto">
            <a:xfrm>
              <a:off x="2987824" y="3284984"/>
              <a:ext cx="21884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2 H</a:t>
              </a:r>
              <a:r>
                <a:rPr lang="it-IT" altLang="it-IT" baseline="30000">
                  <a:solidFill>
                    <a:srgbClr val="00206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  +  2 e</a:t>
              </a:r>
              <a:r>
                <a:rPr lang="it-IT" altLang="it-IT" baseline="30000">
                  <a:solidFill>
                    <a:srgbClr val="00206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>
                  <a:solidFill>
                    <a:srgbClr val="002060"/>
                  </a:solidFill>
                  <a:latin typeface="Comic Sans MS" panose="030F0702030302020204" pitchFamily="66" charset="0"/>
                </a:rPr>
                <a:t>       H</a:t>
              </a:r>
              <a:r>
                <a:rPr lang="it-IT" altLang="it-IT" baseline="-25000">
                  <a:solidFill>
                    <a:srgbClr val="00206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cxnSp>
          <p:nvCxnSpPr>
            <p:cNvPr id="41" name="Connettore 2 40"/>
            <p:cNvCxnSpPr/>
            <p:nvPr/>
          </p:nvCxnSpPr>
          <p:spPr>
            <a:xfrm>
              <a:off x="4381176" y="3500560"/>
              <a:ext cx="287240" cy="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ttangolo 41"/>
          <p:cNvSpPr/>
          <p:nvPr/>
        </p:nvSpPr>
        <p:spPr>
          <a:xfrm>
            <a:off x="2448943" y="4105275"/>
            <a:ext cx="362108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quindi [H</a:t>
            </a:r>
            <a:r>
              <a:rPr lang="it-IT" baseline="-250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</a:t>
            </a:r>
            <a:r>
              <a:rPr lang="it-IT" baseline="300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+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]</a:t>
            </a:r>
            <a:r>
              <a:rPr lang="it-IT" baseline="-250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= [</a:t>
            </a:r>
            <a:r>
              <a:rPr lang="it-IT" dirty="0" err="1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HCl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] = 0,100 M</a:t>
            </a:r>
          </a:p>
        </p:txBody>
      </p:sp>
      <p:sp>
        <p:nvSpPr>
          <p:cNvPr id="43" name="CasellaDiTesto 30"/>
          <p:cNvSpPr txBox="1">
            <a:spLocks noChangeArrowheads="1"/>
          </p:cNvSpPr>
          <p:nvPr/>
        </p:nvSpPr>
        <p:spPr bwMode="auto">
          <a:xfrm>
            <a:off x="-571" y="4537075"/>
            <a:ext cx="667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Nel compartimento B si ha una soluzione di un acido debole:  </a:t>
            </a:r>
          </a:p>
        </p:txBody>
      </p:sp>
      <p:grpSp>
        <p:nvGrpSpPr>
          <p:cNvPr id="44" name="Gruppo 29"/>
          <p:cNvGrpSpPr>
            <a:grpSpLocks/>
          </p:cNvGrpSpPr>
          <p:nvPr/>
        </p:nvGrpSpPr>
        <p:grpSpPr bwMode="auto">
          <a:xfrm>
            <a:off x="288354" y="5041901"/>
            <a:ext cx="7708900" cy="512763"/>
            <a:chOff x="251520" y="4094768"/>
            <a:chExt cx="7707836" cy="511935"/>
          </a:xfrm>
        </p:grpSpPr>
        <p:sp>
          <p:nvSpPr>
            <p:cNvPr id="45" name="Rettangolo 13"/>
            <p:cNvSpPr>
              <a:spLocks noChangeArrowheads="1"/>
            </p:cNvSpPr>
            <p:nvPr/>
          </p:nvSpPr>
          <p:spPr bwMode="auto">
            <a:xfrm>
              <a:off x="251520" y="4221088"/>
              <a:ext cx="7707836" cy="368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[H</a:t>
              </a:r>
              <a:r>
                <a:rPr lang="it-IT" altLang="it-IT" baseline="-25000">
                  <a:solidFill>
                    <a:srgbClr val="00B0F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O</a:t>
              </a:r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]</a:t>
              </a:r>
              <a:r>
                <a:rPr lang="it-IT" altLang="it-IT" baseline="-25000">
                  <a:solidFill>
                    <a:srgbClr val="00B0F0"/>
                  </a:solidFill>
                  <a:latin typeface="Comic Sans MS" panose="030F0702030302020204" pitchFamily="66" charset="0"/>
                </a:rPr>
                <a:t>B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 =    K</a:t>
              </a:r>
              <a:r>
                <a:rPr lang="it-IT" altLang="it-IT" baseline="-25000">
                  <a:solidFill>
                    <a:srgbClr val="00B0F0"/>
                  </a:solidFill>
                  <a:latin typeface="Comic Sans MS" panose="030F0702030302020204" pitchFamily="66" charset="0"/>
                </a:rPr>
                <a:t>a1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× c</a:t>
              </a:r>
              <a:r>
                <a:rPr lang="it-IT" altLang="it-IT" baseline="-25000">
                  <a:solidFill>
                    <a:srgbClr val="00B0F0"/>
                  </a:solidFill>
                  <a:latin typeface="Comic Sans MS" panose="030F0702030302020204" pitchFamily="66" charset="0"/>
                </a:rPr>
                <a:t>a  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 =     4,4 × 10</a:t>
              </a:r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-7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 × 0,100  = 2,10  × 10</a:t>
              </a:r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-4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 moli/L</a:t>
              </a:r>
              <a:r>
                <a:rPr lang="it-IT" altLang="it-IT">
                  <a:solidFill>
                    <a:srgbClr val="00B0F0"/>
                  </a:solidFill>
                </a:rPr>
                <a:t>	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  </a:t>
              </a:r>
            </a:p>
          </p:txBody>
        </p:sp>
        <p:grpSp>
          <p:nvGrpSpPr>
            <p:cNvPr id="46" name="Gruppo 20"/>
            <p:cNvGrpSpPr>
              <a:grpSpLocks/>
            </p:cNvGrpSpPr>
            <p:nvPr/>
          </p:nvGrpSpPr>
          <p:grpSpPr bwMode="auto">
            <a:xfrm>
              <a:off x="1327415" y="4094768"/>
              <a:ext cx="1109596" cy="486360"/>
              <a:chOff x="1361781" y="4094768"/>
              <a:chExt cx="1501774" cy="486360"/>
            </a:xfrm>
          </p:grpSpPr>
          <p:sp>
            <p:nvSpPr>
              <p:cNvPr id="51" name="Line 3"/>
              <p:cNvSpPr>
                <a:spLocks noChangeShapeType="1"/>
              </p:cNvSpPr>
              <p:nvPr/>
            </p:nvSpPr>
            <p:spPr bwMode="auto">
              <a:xfrm>
                <a:off x="1361781" y="4248782"/>
                <a:ext cx="166503" cy="32424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2" name="Line 4"/>
              <p:cNvSpPr>
                <a:spLocks noChangeShapeType="1"/>
              </p:cNvSpPr>
              <p:nvPr/>
            </p:nvSpPr>
            <p:spPr bwMode="auto">
              <a:xfrm flipV="1">
                <a:off x="1531526" y="4094768"/>
                <a:ext cx="0" cy="48636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3" name="Line 5"/>
              <p:cNvSpPr>
                <a:spLocks noChangeShapeType="1"/>
              </p:cNvSpPr>
              <p:nvPr/>
            </p:nvSpPr>
            <p:spPr bwMode="auto">
              <a:xfrm>
                <a:off x="1531526" y="4094768"/>
                <a:ext cx="1332029" cy="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47" name="Gruppo 21"/>
            <p:cNvGrpSpPr>
              <a:grpSpLocks/>
            </p:cNvGrpSpPr>
            <p:nvPr/>
          </p:nvGrpSpPr>
          <p:grpSpPr bwMode="auto">
            <a:xfrm>
              <a:off x="2592514" y="4094768"/>
              <a:ext cx="2183613" cy="511935"/>
              <a:chOff x="2797509" y="4094768"/>
              <a:chExt cx="1141466" cy="511935"/>
            </a:xfrm>
          </p:grpSpPr>
          <p:sp>
            <p:nvSpPr>
              <p:cNvPr id="48" name="Line 3"/>
              <p:cNvSpPr>
                <a:spLocks noChangeShapeType="1"/>
              </p:cNvSpPr>
              <p:nvPr/>
            </p:nvSpPr>
            <p:spPr bwMode="auto">
              <a:xfrm>
                <a:off x="2797509" y="4221088"/>
                <a:ext cx="102338" cy="385615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9" name="Line 4"/>
              <p:cNvSpPr>
                <a:spLocks noChangeShapeType="1"/>
              </p:cNvSpPr>
              <p:nvPr/>
            </p:nvSpPr>
            <p:spPr bwMode="auto">
              <a:xfrm flipV="1">
                <a:off x="2895855" y="4098306"/>
                <a:ext cx="0" cy="48636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0" name="Line 5"/>
              <p:cNvSpPr>
                <a:spLocks noChangeShapeType="1"/>
              </p:cNvSpPr>
              <p:nvPr/>
            </p:nvSpPr>
            <p:spPr bwMode="auto">
              <a:xfrm flipV="1">
                <a:off x="2895855" y="4094768"/>
                <a:ext cx="1043120" cy="3538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4" name="CasellaDiTesto 43"/>
          <p:cNvSpPr txBox="1">
            <a:spLocks noChangeArrowheads="1"/>
          </p:cNvSpPr>
          <p:nvPr/>
        </p:nvSpPr>
        <p:spPr bwMode="auto">
          <a:xfrm>
            <a:off x="215330" y="5689600"/>
            <a:ext cx="7345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Poiché [H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 &gt; [H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        A = catodo   e   B = anodo</a:t>
            </a:r>
          </a:p>
        </p:txBody>
      </p:sp>
      <p:grpSp>
        <p:nvGrpSpPr>
          <p:cNvPr id="55" name="Gruppo 56"/>
          <p:cNvGrpSpPr>
            <a:grpSpLocks/>
          </p:cNvGrpSpPr>
          <p:nvPr/>
        </p:nvGrpSpPr>
        <p:grpSpPr bwMode="auto">
          <a:xfrm>
            <a:off x="851918" y="6097589"/>
            <a:ext cx="7069137" cy="814387"/>
            <a:chOff x="179512" y="6068660"/>
            <a:chExt cx="7069564" cy="814983"/>
          </a:xfrm>
        </p:grpSpPr>
        <p:sp>
          <p:nvSpPr>
            <p:cNvPr id="56" name="CasellaDiTesto 44"/>
            <p:cNvSpPr txBox="1">
              <a:spLocks noChangeArrowheads="1"/>
            </p:cNvSpPr>
            <p:nvPr/>
          </p:nvSpPr>
          <p:spPr bwMode="auto">
            <a:xfrm>
              <a:off x="179512" y="6237312"/>
              <a:ext cx="70695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f.e.m = 0,0592 log                 = 0,0592 log                     = 0,158 V</a:t>
              </a:r>
            </a:p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grpSp>
          <p:nvGrpSpPr>
            <p:cNvPr id="57" name="Group 17"/>
            <p:cNvGrpSpPr>
              <a:grpSpLocks/>
            </p:cNvGrpSpPr>
            <p:nvPr/>
          </p:nvGrpSpPr>
          <p:grpSpPr bwMode="auto">
            <a:xfrm>
              <a:off x="2053035" y="6068660"/>
              <a:ext cx="1438845" cy="789340"/>
              <a:chOff x="882" y="7528"/>
              <a:chExt cx="1367" cy="2090"/>
            </a:xfrm>
          </p:grpSpPr>
          <p:sp>
            <p:nvSpPr>
              <p:cNvPr id="61" name="Text Box 18"/>
              <p:cNvSpPr txBox="1">
                <a:spLocks noChangeArrowheads="1"/>
              </p:cNvSpPr>
              <p:nvPr/>
            </p:nvSpPr>
            <p:spPr bwMode="auto">
              <a:xfrm>
                <a:off x="882" y="7528"/>
                <a:ext cx="1367" cy="2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[H</a:t>
                </a:r>
                <a:r>
                  <a:rPr lang="it-IT" altLang="it-IT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</a:t>
                </a:r>
                <a:r>
                  <a:rPr lang="it-IT" altLang="it-IT" baseline="30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]</a:t>
                </a:r>
                <a:r>
                  <a:rPr lang="it-IT" altLang="it-IT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[H</a:t>
                </a:r>
                <a:r>
                  <a:rPr lang="it-IT" altLang="it-IT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</a:t>
                </a:r>
                <a:r>
                  <a:rPr lang="it-IT" altLang="it-IT" baseline="30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]</a:t>
                </a:r>
                <a:r>
                  <a:rPr lang="it-IT" altLang="it-IT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62" name="AutoShape 19"/>
              <p:cNvCxnSpPr>
                <a:cxnSpLocks noChangeShapeType="1"/>
              </p:cNvCxnSpPr>
              <p:nvPr/>
            </p:nvCxnSpPr>
            <p:spPr bwMode="auto">
              <a:xfrm>
                <a:off x="1129" y="8542"/>
                <a:ext cx="870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4644008" y="6068660"/>
              <a:ext cx="1438845" cy="789340"/>
              <a:chOff x="882" y="7528"/>
              <a:chExt cx="1367" cy="2090"/>
            </a:xfrm>
          </p:grpSpPr>
          <p:sp>
            <p:nvSpPr>
              <p:cNvPr id="59" name="Text Box 18"/>
              <p:cNvSpPr txBox="1">
                <a:spLocks noChangeArrowheads="1"/>
              </p:cNvSpPr>
              <p:nvPr/>
            </p:nvSpPr>
            <p:spPr bwMode="auto">
              <a:xfrm>
                <a:off x="882" y="7528"/>
                <a:ext cx="1367" cy="2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0,100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2,10  × 10</a:t>
                </a:r>
                <a:r>
                  <a:rPr lang="it-IT" altLang="it-IT" baseline="30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-4</a:t>
                </a:r>
                <a:endParaRPr lang="it-IT" altLang="it-IT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60" name="AutoShape 19"/>
              <p:cNvCxnSpPr>
                <a:cxnSpLocks noChangeShapeType="1"/>
              </p:cNvCxnSpPr>
              <p:nvPr/>
            </p:nvCxnSpPr>
            <p:spPr bwMode="auto">
              <a:xfrm>
                <a:off x="1019" y="8547"/>
                <a:ext cx="1095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84748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5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6669" y="2857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t-IT" altLang="it-IT" i="1">
                <a:solidFill>
                  <a:srgbClr val="0070C0"/>
                </a:solidFill>
                <a:latin typeface="Comic Sans MS" panose="030F0702030302020204" pitchFamily="66" charset="0"/>
              </a:rPr>
              <a:t>Calcolare, inoltre, la f.e.m della pila a 25°C dopo aver aggiunto 0,100 moli di NaOH nel compartimento A, e 0,200 moli di NaOH nel compartimento B. Considerare invariato il volume dopo le aggiunte.</a:t>
            </a:r>
          </a:p>
        </p:txBody>
      </p:sp>
      <p:sp>
        <p:nvSpPr>
          <p:cNvPr id="3" name="Rettangolo 2"/>
          <p:cNvSpPr/>
          <p:nvPr/>
        </p:nvSpPr>
        <p:spPr>
          <a:xfrm>
            <a:off x="196057" y="936626"/>
            <a:ext cx="838835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                                 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                                      B</a:t>
            </a:r>
            <a:endParaRPr lang="it-IT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     Pt                  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HCl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0,100 M    	           H</a:t>
            </a:r>
            <a:r>
              <a:rPr lang="en-GB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CO</a:t>
            </a:r>
            <a:r>
              <a:rPr lang="en-GB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0,100 M                   Pt  </a:t>
            </a:r>
            <a:endParaRPr lang="it-IT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(H</a:t>
            </a:r>
            <a:r>
              <a:rPr lang="en-GB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, 1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atm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)               V = 1L                                V = 1L                     (H</a:t>
            </a:r>
            <a:r>
              <a:rPr lang="en-GB" baseline="-25000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, 1 </a:t>
            </a:r>
            <a:r>
              <a:rPr lang="en-GB" dirty="0" err="1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atm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)</a:t>
            </a:r>
          </a:p>
        </p:txBody>
      </p:sp>
      <p:cxnSp>
        <p:nvCxnSpPr>
          <p:cNvPr id="4" name="Connettore 1 3"/>
          <p:cNvCxnSpPr/>
          <p:nvPr/>
        </p:nvCxnSpPr>
        <p:spPr>
          <a:xfrm>
            <a:off x="1778794" y="1165225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4155282" y="1165225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4236244" y="1165225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6892132" y="1165225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196057" y="2089150"/>
            <a:ext cx="8604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Si aggiungono 0,100 moli di NaOH in A ed avviene la seguente reazione:</a:t>
            </a:r>
          </a:p>
        </p:txBody>
      </p:sp>
      <p:grpSp>
        <p:nvGrpSpPr>
          <p:cNvPr id="9" name="Gruppo 16"/>
          <p:cNvGrpSpPr>
            <a:grpSpLocks/>
          </p:cNvGrpSpPr>
          <p:nvPr/>
        </p:nvGrpSpPr>
        <p:grpSpPr bwMode="auto">
          <a:xfrm>
            <a:off x="1132683" y="2546350"/>
            <a:ext cx="4479925" cy="369888"/>
            <a:chOff x="1115616" y="2780928"/>
            <a:chExt cx="4480714" cy="369332"/>
          </a:xfrm>
        </p:grpSpPr>
        <p:sp>
          <p:nvSpPr>
            <p:cNvPr id="10" name="CasellaDiTesto 10"/>
            <p:cNvSpPr txBox="1">
              <a:spLocks noChangeArrowheads="1"/>
            </p:cNvSpPr>
            <p:nvPr/>
          </p:nvSpPr>
          <p:spPr bwMode="auto">
            <a:xfrm>
              <a:off x="1115616" y="2780928"/>
              <a:ext cx="44807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HCl    +    NaOH                NaCl    +  H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cxnSp>
          <p:nvCxnSpPr>
            <p:cNvPr id="11" name="Connettore 2 10"/>
            <p:cNvCxnSpPr/>
            <p:nvPr/>
          </p:nvCxnSpPr>
          <p:spPr>
            <a:xfrm>
              <a:off x="3179729" y="2948950"/>
              <a:ext cx="503326" cy="0"/>
            </a:xfrm>
            <a:prstGeom prst="straightConnector1">
              <a:avLst/>
            </a:prstGeom>
            <a:ln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-19844" y="2906714"/>
            <a:ext cx="3159126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Inizio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       0,100        0,100 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37320" y="3257550"/>
            <a:ext cx="4589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Fine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          -                -                   0,100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668170" y="3025775"/>
            <a:ext cx="3059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[H</a:t>
            </a:r>
            <a:r>
              <a:rPr lang="it-IT" altLang="it-IT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baseline="-2500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 = 1,0 x  10</a:t>
            </a:r>
            <a:r>
              <a:rPr lang="it-IT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-7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  moli/l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267495" y="3817938"/>
            <a:ext cx="7777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Si aggiungono 0,200 moli di NaOH in B ed avviene la seguente reazione:</a:t>
            </a:r>
          </a:p>
        </p:txBody>
      </p:sp>
      <p:grpSp>
        <p:nvGrpSpPr>
          <p:cNvPr id="16" name="Gruppo 29"/>
          <p:cNvGrpSpPr>
            <a:grpSpLocks/>
          </p:cNvGrpSpPr>
          <p:nvPr/>
        </p:nvGrpSpPr>
        <p:grpSpPr bwMode="auto">
          <a:xfrm>
            <a:off x="1493045" y="4394200"/>
            <a:ext cx="5254625" cy="368300"/>
            <a:chOff x="1475656" y="4365104"/>
            <a:chExt cx="5254965" cy="369332"/>
          </a:xfrm>
        </p:grpSpPr>
        <p:sp>
          <p:nvSpPr>
            <p:cNvPr id="17" name="CasellaDiTesto 20"/>
            <p:cNvSpPr txBox="1">
              <a:spLocks noChangeArrowheads="1"/>
            </p:cNvSpPr>
            <p:nvPr/>
          </p:nvSpPr>
          <p:spPr bwMode="auto">
            <a:xfrm>
              <a:off x="1475656" y="4365104"/>
              <a:ext cx="52549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H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CO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 +    NaOH                   NaHCO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 +  H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cxnSp>
          <p:nvCxnSpPr>
            <p:cNvPr id="18" name="Connettore 2 17"/>
            <p:cNvCxnSpPr/>
            <p:nvPr/>
          </p:nvCxnSpPr>
          <p:spPr>
            <a:xfrm>
              <a:off x="3852298" y="4508379"/>
              <a:ext cx="503270" cy="0"/>
            </a:xfrm>
            <a:prstGeom prst="straightConnector1">
              <a:avLst/>
            </a:prstGeom>
            <a:ln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351633" y="4752975"/>
            <a:ext cx="3195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Inizio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       0,100        0,200 </a:t>
            </a:r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340520" y="5186363"/>
            <a:ext cx="5084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Fine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          -                0,100                   0,100</a:t>
            </a:r>
          </a:p>
        </p:txBody>
      </p:sp>
      <p:grpSp>
        <p:nvGrpSpPr>
          <p:cNvPr id="21" name="Gruppo 30"/>
          <p:cNvGrpSpPr>
            <a:grpSpLocks/>
          </p:cNvGrpSpPr>
          <p:nvPr/>
        </p:nvGrpSpPr>
        <p:grpSpPr bwMode="auto">
          <a:xfrm>
            <a:off x="1348582" y="5689600"/>
            <a:ext cx="5586412" cy="369888"/>
            <a:chOff x="1331640" y="5661248"/>
            <a:chExt cx="5586786" cy="369332"/>
          </a:xfrm>
        </p:grpSpPr>
        <p:sp>
          <p:nvSpPr>
            <p:cNvPr id="22" name="CasellaDiTesto 24"/>
            <p:cNvSpPr txBox="1">
              <a:spLocks noChangeArrowheads="1"/>
            </p:cNvSpPr>
            <p:nvPr/>
          </p:nvSpPr>
          <p:spPr bwMode="auto">
            <a:xfrm>
              <a:off x="1331640" y="5661248"/>
              <a:ext cx="5586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NaHCO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    +    NaOH                   Na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CO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 +  H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cxnSp>
          <p:nvCxnSpPr>
            <p:cNvPr id="23" name="Connettore 2 22"/>
            <p:cNvCxnSpPr/>
            <p:nvPr/>
          </p:nvCxnSpPr>
          <p:spPr>
            <a:xfrm>
              <a:off x="4114713" y="5853047"/>
              <a:ext cx="504859" cy="0"/>
            </a:xfrm>
            <a:prstGeom prst="straightConnector1">
              <a:avLst/>
            </a:prstGeom>
            <a:ln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ttangolo 23"/>
          <p:cNvSpPr>
            <a:spLocks noChangeArrowheads="1"/>
          </p:cNvSpPr>
          <p:nvPr/>
        </p:nvSpPr>
        <p:spPr bwMode="auto">
          <a:xfrm>
            <a:off x="267495" y="6040439"/>
            <a:ext cx="3573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Inizio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       0,100              0,100 </a:t>
            </a:r>
          </a:p>
        </p:txBody>
      </p:sp>
      <p:sp>
        <p:nvSpPr>
          <p:cNvPr id="25" name="Rettangolo 24"/>
          <p:cNvSpPr>
            <a:spLocks noChangeArrowheads="1"/>
          </p:cNvSpPr>
          <p:nvPr/>
        </p:nvSpPr>
        <p:spPr bwMode="auto">
          <a:xfrm>
            <a:off x="340520" y="6472239"/>
            <a:ext cx="5692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Fine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          -                      -                            0,100</a:t>
            </a:r>
          </a:p>
        </p:txBody>
      </p:sp>
      <p:sp>
        <p:nvSpPr>
          <p:cNvPr id="26" name="CasellaDiTesto 25"/>
          <p:cNvSpPr txBox="1">
            <a:spLocks noChangeArrowheads="1"/>
          </p:cNvSpPr>
          <p:nvPr/>
        </p:nvSpPr>
        <p:spPr bwMode="auto">
          <a:xfrm>
            <a:off x="6458744" y="6481764"/>
            <a:ext cx="165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FF0000"/>
                </a:solidFill>
                <a:latin typeface="Comic Sans MS" panose="030F0702030302020204" pitchFamily="66" charset="0"/>
              </a:rPr>
              <a:t>idrolisi basica</a:t>
            </a:r>
          </a:p>
        </p:txBody>
      </p:sp>
    </p:spTree>
    <p:extLst>
      <p:ext uri="{BB962C8B-B14F-4D97-AF65-F5344CB8AC3E}">
        <p14:creationId xmlns:p14="http://schemas.microsoft.com/office/powerpoint/2010/main" val="28322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9" grpId="0"/>
      <p:bldP spid="20" grpId="0"/>
      <p:bldP spid="24" grpId="0"/>
      <p:bldP spid="25" grpId="0"/>
      <p:bldP spid="2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1376655" y="547713"/>
            <a:ext cx="5586412" cy="369887"/>
            <a:chOff x="1331640" y="5661248"/>
            <a:chExt cx="5586786" cy="369332"/>
          </a:xfrm>
        </p:grpSpPr>
        <p:sp>
          <p:nvSpPr>
            <p:cNvPr id="3" name="CasellaDiTesto 2"/>
            <p:cNvSpPr txBox="1">
              <a:spLocks noChangeArrowheads="1"/>
            </p:cNvSpPr>
            <p:nvPr/>
          </p:nvSpPr>
          <p:spPr bwMode="auto">
            <a:xfrm>
              <a:off x="1331640" y="5661248"/>
              <a:ext cx="55867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NaHCO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    +    NaOH                   Na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CO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  +  H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O</a:t>
              </a:r>
            </a:p>
          </p:txBody>
        </p:sp>
        <p:cxnSp>
          <p:nvCxnSpPr>
            <p:cNvPr id="4" name="Connettore 2 3"/>
            <p:cNvCxnSpPr/>
            <p:nvPr/>
          </p:nvCxnSpPr>
          <p:spPr>
            <a:xfrm>
              <a:off x="4114713" y="5853047"/>
              <a:ext cx="504859" cy="0"/>
            </a:xfrm>
            <a:prstGeom prst="straightConnector1">
              <a:avLst/>
            </a:prstGeom>
            <a:ln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295568" y="898549"/>
            <a:ext cx="3573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Inizio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       0,100              0,100 </a:t>
            </a: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368593" y="1331937"/>
            <a:ext cx="5692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Fine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           -                      -                            0,100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6486817" y="1339874"/>
            <a:ext cx="1658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FF0000"/>
                </a:solidFill>
                <a:latin typeface="Comic Sans MS" panose="030F0702030302020204" pitchFamily="66" charset="0"/>
              </a:rPr>
              <a:t>idrolisi basica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40030" y="2060600"/>
            <a:ext cx="2508250" cy="792163"/>
            <a:chOff x="249" y="1321"/>
            <a:chExt cx="1580" cy="499"/>
          </a:xfrm>
        </p:grpSpPr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945" y="1321"/>
              <a:ext cx="347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K</a:t>
              </a:r>
              <a:r>
                <a:rPr lang="it-IT" altLang="it-IT" sz="1600" baseline="-300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w</a:t>
              </a:r>
              <a:endParaRPr lang="it-IT" altLang="it-IT" sz="16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K</a:t>
              </a:r>
              <a:r>
                <a:rPr lang="it-IT" altLang="it-IT" sz="1600" baseline="-300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a2</a:t>
              </a:r>
              <a:endParaRPr lang="it-IT" altLang="it-IT" sz="16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955" y="1583"/>
              <a:ext cx="250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249" y="1467"/>
              <a:ext cx="158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[OH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]  =            ×  cs     =</a:t>
              </a: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818" y="1326"/>
              <a:ext cx="827" cy="459"/>
              <a:chOff x="783" y="1011"/>
              <a:chExt cx="963" cy="459"/>
            </a:xfrm>
          </p:grpSpPr>
          <p:cxnSp>
            <p:nvCxnSpPr>
              <p:cNvPr id="13" name="AutoShape 19"/>
              <p:cNvCxnSpPr>
                <a:cxnSpLocks noChangeShapeType="1"/>
              </p:cNvCxnSpPr>
              <p:nvPr/>
            </p:nvCxnSpPr>
            <p:spPr bwMode="auto">
              <a:xfrm>
                <a:off x="783" y="1379"/>
                <a:ext cx="55" cy="90"/>
              </a:xfrm>
              <a:prstGeom prst="straightConnector1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Line 20"/>
              <p:cNvSpPr>
                <a:spLocks noChangeShapeType="1"/>
              </p:cNvSpPr>
              <p:nvPr/>
            </p:nvSpPr>
            <p:spPr bwMode="auto">
              <a:xfrm>
                <a:off x="839" y="1016"/>
                <a:ext cx="0" cy="454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5" name="Line 21"/>
              <p:cNvSpPr>
                <a:spLocks noChangeShapeType="1"/>
              </p:cNvSpPr>
              <p:nvPr/>
            </p:nvSpPr>
            <p:spPr bwMode="auto">
              <a:xfrm>
                <a:off x="839" y="1011"/>
                <a:ext cx="907" cy="0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2967331" y="2068537"/>
            <a:ext cx="3641725" cy="728662"/>
            <a:chOff x="919" y="2749"/>
            <a:chExt cx="2294" cy="459"/>
          </a:xfrm>
        </p:grpSpPr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975" y="2750"/>
              <a:ext cx="862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1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-14</a:t>
              </a:r>
              <a:endParaRPr lang="it-IT" altLang="it-IT" sz="16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  <a:p>
              <a:pPr algn="ctr">
                <a:lnSpc>
                  <a:spcPct val="130000"/>
                </a:lnSpc>
              </a:pPr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4,7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-11</a:t>
              </a:r>
              <a:endParaRPr lang="it-IT" altLang="it-IT" sz="1600">
                <a:solidFill>
                  <a:srgbClr val="6600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066" y="2976"/>
              <a:ext cx="725" cy="0"/>
            </a:xfrm>
            <a:prstGeom prst="line">
              <a:avLst/>
            </a:prstGeom>
            <a:noFill/>
            <a:ln w="9525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919" y="2749"/>
              <a:ext cx="1326" cy="459"/>
              <a:chOff x="783" y="1011"/>
              <a:chExt cx="963" cy="459"/>
            </a:xfrm>
          </p:grpSpPr>
          <p:cxnSp>
            <p:nvCxnSpPr>
              <p:cNvPr id="21" name="AutoShape 26"/>
              <p:cNvCxnSpPr>
                <a:cxnSpLocks noChangeShapeType="1"/>
              </p:cNvCxnSpPr>
              <p:nvPr/>
            </p:nvCxnSpPr>
            <p:spPr bwMode="auto">
              <a:xfrm>
                <a:off x="783" y="1379"/>
                <a:ext cx="55" cy="90"/>
              </a:xfrm>
              <a:prstGeom prst="straightConnector1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>
                <a:off x="839" y="1016"/>
                <a:ext cx="0" cy="454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839" y="1011"/>
                <a:ext cx="907" cy="0"/>
              </a:xfrm>
              <a:prstGeom prst="line">
                <a:avLst/>
              </a:prstGeom>
              <a:noFill/>
              <a:ln w="952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1791" y="2866"/>
              <a:ext cx="142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>
                  <a:solidFill>
                    <a:srgbClr val="6600CC"/>
                  </a:solidFill>
                  <a:latin typeface="Comic Sans MS" panose="030F0702030302020204" pitchFamily="66" charset="0"/>
                </a:rPr>
                <a:t>× 0,100   =  4,61 × 10</a:t>
              </a:r>
              <a:r>
                <a:rPr lang="it-IT" altLang="it-IT" sz="1600" baseline="30000">
                  <a:solidFill>
                    <a:srgbClr val="6600CC"/>
                  </a:solidFill>
                  <a:latin typeface="Comic Sans MS" panose="030F0702030302020204" pitchFamily="66" charset="0"/>
                </a:rPr>
                <a:t>-3</a:t>
              </a:r>
            </a:p>
          </p:txBody>
        </p:sp>
      </p:grpSp>
      <p:grpSp>
        <p:nvGrpSpPr>
          <p:cNvPr id="24" name="Gruppo 31"/>
          <p:cNvGrpSpPr>
            <a:grpSpLocks/>
          </p:cNvGrpSpPr>
          <p:nvPr/>
        </p:nvGrpSpPr>
        <p:grpSpPr bwMode="auto">
          <a:xfrm>
            <a:off x="938505" y="3044849"/>
            <a:ext cx="5694362" cy="813287"/>
            <a:chOff x="539552" y="2613162"/>
            <a:chExt cx="5694188" cy="813925"/>
          </a:xfrm>
        </p:grpSpPr>
        <p:sp>
          <p:nvSpPr>
            <p:cNvPr id="25" name="CasellaDiTesto 24"/>
            <p:cNvSpPr txBox="1">
              <a:spLocks noChangeArrowheads="1"/>
            </p:cNvSpPr>
            <p:nvPr/>
          </p:nvSpPr>
          <p:spPr bwMode="auto">
            <a:xfrm>
              <a:off x="539552" y="2852936"/>
              <a:ext cx="56941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[H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O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]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B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=            =                      = 2,17 x 10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-12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moli/l</a:t>
              </a:r>
            </a:p>
          </p:txBody>
        </p:sp>
        <p:sp>
          <p:nvSpPr>
            <p:cNvPr id="26" name="Rettangolo 25"/>
            <p:cNvSpPr>
              <a:spLocks noChangeArrowheads="1"/>
            </p:cNvSpPr>
            <p:nvPr/>
          </p:nvSpPr>
          <p:spPr bwMode="auto">
            <a:xfrm>
              <a:off x="1547678" y="2613162"/>
              <a:ext cx="950872" cy="813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Kw</a:t>
              </a: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[OH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]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B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endParaRPr lang="it-IT" altLang="it-IT"/>
            </a:p>
          </p:txBody>
        </p:sp>
        <p:cxnSp>
          <p:nvCxnSpPr>
            <p:cNvPr id="27" name="Connettore 1 26"/>
            <p:cNvCxnSpPr/>
            <p:nvPr/>
          </p:nvCxnSpPr>
          <p:spPr>
            <a:xfrm>
              <a:off x="1692042" y="3045300"/>
              <a:ext cx="64768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tangolo 28"/>
            <p:cNvSpPr>
              <a:spLocks noChangeArrowheads="1"/>
            </p:cNvSpPr>
            <p:nvPr/>
          </p:nvSpPr>
          <p:spPr bwMode="auto">
            <a:xfrm>
              <a:off x="2654003" y="2613920"/>
              <a:ext cx="1375656" cy="813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1,00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× 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10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-14</a:t>
              </a:r>
              <a:endParaRPr lang="it-IT" altLang="it-IT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lnSpc>
                  <a:spcPct val="130000"/>
                </a:lnSpc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4,61 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×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10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-3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  <a:endParaRPr lang="it-IT" altLang="it-IT">
                <a:solidFill>
                  <a:srgbClr val="FF0000"/>
                </a:solidFill>
              </a:endParaRPr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2736585" y="3032591"/>
              <a:ext cx="11524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asellaDiTesto 43"/>
          <p:cNvSpPr txBox="1">
            <a:spLocks noChangeArrowheads="1"/>
          </p:cNvSpPr>
          <p:nvPr/>
        </p:nvSpPr>
        <p:spPr bwMode="auto">
          <a:xfrm>
            <a:off x="584493" y="4581549"/>
            <a:ext cx="7345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Poiché [H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 &gt; [H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        A = catodo   e   B = anodo</a:t>
            </a:r>
          </a:p>
        </p:txBody>
      </p:sp>
      <p:grpSp>
        <p:nvGrpSpPr>
          <p:cNvPr id="31" name="Gruppo 56"/>
          <p:cNvGrpSpPr>
            <a:grpSpLocks/>
          </p:cNvGrpSpPr>
          <p:nvPr/>
        </p:nvGrpSpPr>
        <p:grpSpPr bwMode="auto">
          <a:xfrm>
            <a:off x="932156" y="5422924"/>
            <a:ext cx="7069137" cy="814388"/>
            <a:chOff x="179512" y="6068660"/>
            <a:chExt cx="7069564" cy="814983"/>
          </a:xfrm>
        </p:grpSpPr>
        <p:sp>
          <p:nvSpPr>
            <p:cNvPr id="32" name="CasellaDiTesto 44"/>
            <p:cNvSpPr txBox="1">
              <a:spLocks noChangeArrowheads="1"/>
            </p:cNvSpPr>
            <p:nvPr/>
          </p:nvSpPr>
          <p:spPr bwMode="auto">
            <a:xfrm>
              <a:off x="179512" y="6237312"/>
              <a:ext cx="706956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f.e.m = 0,0592 log                 = 0,0592 log                     = 0,276 V</a:t>
              </a:r>
            </a:p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grpSp>
          <p:nvGrpSpPr>
            <p:cNvPr id="33" name="Group 17"/>
            <p:cNvGrpSpPr>
              <a:grpSpLocks/>
            </p:cNvGrpSpPr>
            <p:nvPr/>
          </p:nvGrpSpPr>
          <p:grpSpPr bwMode="auto">
            <a:xfrm>
              <a:off x="2053035" y="6068660"/>
              <a:ext cx="1438845" cy="789340"/>
              <a:chOff x="882" y="7528"/>
              <a:chExt cx="1367" cy="2090"/>
            </a:xfrm>
          </p:grpSpPr>
          <p:sp>
            <p:nvSpPr>
              <p:cNvPr id="37" name="Text Box 18"/>
              <p:cNvSpPr txBox="1">
                <a:spLocks noChangeArrowheads="1"/>
              </p:cNvSpPr>
              <p:nvPr/>
            </p:nvSpPr>
            <p:spPr bwMode="auto">
              <a:xfrm>
                <a:off x="882" y="7528"/>
                <a:ext cx="1367" cy="2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[H</a:t>
                </a:r>
                <a:r>
                  <a:rPr lang="it-IT" altLang="it-IT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</a:t>
                </a:r>
                <a:r>
                  <a:rPr lang="it-IT" altLang="it-IT" baseline="30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]</a:t>
                </a:r>
                <a:r>
                  <a:rPr lang="it-IT" altLang="it-IT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</a:t>
                </a:r>
                <a:endParaRPr lang="it-IT" altLang="it-IT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[H</a:t>
                </a:r>
                <a:r>
                  <a:rPr lang="it-IT" altLang="it-IT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</a:t>
                </a:r>
                <a:r>
                  <a:rPr lang="it-IT" altLang="it-IT" baseline="30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+</a:t>
                </a: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]</a:t>
                </a:r>
                <a:r>
                  <a:rPr lang="it-IT" altLang="it-IT" baseline="-25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</a:t>
                </a:r>
                <a:endParaRPr lang="it-IT" altLang="it-IT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38" name="AutoShape 19"/>
              <p:cNvCxnSpPr>
                <a:cxnSpLocks noChangeShapeType="1"/>
              </p:cNvCxnSpPr>
              <p:nvPr/>
            </p:nvCxnSpPr>
            <p:spPr bwMode="auto">
              <a:xfrm>
                <a:off x="1129" y="8542"/>
                <a:ext cx="870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4" name="Group 17"/>
            <p:cNvGrpSpPr>
              <a:grpSpLocks/>
            </p:cNvGrpSpPr>
            <p:nvPr/>
          </p:nvGrpSpPr>
          <p:grpSpPr bwMode="auto">
            <a:xfrm>
              <a:off x="4644008" y="6068660"/>
              <a:ext cx="1438845" cy="789340"/>
              <a:chOff x="882" y="7528"/>
              <a:chExt cx="1367" cy="2090"/>
            </a:xfrm>
          </p:grpSpPr>
          <p:sp>
            <p:nvSpPr>
              <p:cNvPr id="35" name="Text Box 18"/>
              <p:cNvSpPr txBox="1">
                <a:spLocks noChangeArrowheads="1"/>
              </p:cNvSpPr>
              <p:nvPr/>
            </p:nvSpPr>
            <p:spPr bwMode="auto">
              <a:xfrm>
                <a:off x="882" y="7528"/>
                <a:ext cx="1367" cy="2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1,00 × 10</a:t>
                </a:r>
                <a:r>
                  <a:rPr lang="it-IT" altLang="it-IT" baseline="30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-7</a:t>
                </a:r>
                <a:endParaRPr lang="it-IT" altLang="it-IT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2,17  × 10</a:t>
                </a:r>
                <a:r>
                  <a:rPr lang="it-IT" altLang="it-IT" baseline="3000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-12</a:t>
                </a:r>
                <a:endParaRPr lang="it-IT" altLang="it-IT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36" name="AutoShape 19"/>
              <p:cNvCxnSpPr>
                <a:cxnSpLocks noChangeShapeType="1"/>
              </p:cNvCxnSpPr>
              <p:nvPr/>
            </p:nvCxnSpPr>
            <p:spPr bwMode="auto">
              <a:xfrm>
                <a:off x="1019" y="8547"/>
                <a:ext cx="1095" cy="0"/>
              </a:xfrm>
              <a:prstGeom prst="straightConnector1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268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3"/>
          <p:cNvSpPr txBox="1">
            <a:spLocks noChangeArrowheads="1"/>
          </p:cNvSpPr>
          <p:nvPr/>
        </p:nvSpPr>
        <p:spPr bwMode="auto">
          <a:xfrm>
            <a:off x="266979" y="1169689"/>
            <a:ext cx="8353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6153" y="117176"/>
            <a:ext cx="9144000" cy="391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45) Ottobre 2007    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Si consideri la seguente pila:</a:t>
            </a:r>
          </a:p>
          <a:p>
            <a:pPr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                           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                            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B</a:t>
            </a:r>
            <a:endParaRPr lang="it-IT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(+)   Co           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Co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(NO</a:t>
            </a:r>
            <a:r>
              <a:rPr lang="en-GB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)</a:t>
            </a:r>
            <a:r>
              <a:rPr lang="en-GB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                Na</a:t>
            </a:r>
            <a:r>
              <a:rPr lang="en-GB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  0,200 M                      Pt  (-)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                        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0,200 M                  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NaHS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0,100 M                  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(H</a:t>
            </a:r>
            <a:r>
              <a:rPr lang="en-GB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1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atm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) 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                            V = 1l                           V = 1l  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                                                   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30000"/>
              </a:lnSpc>
              <a:defRPr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la cui </a:t>
            </a:r>
            <a:r>
              <a:rPr lang="it-IT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f.e.m.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è di 0,472 V a 25°C. Calcolare E°</a:t>
            </a:r>
            <a:r>
              <a:rPr lang="it-IT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Co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2+</a:t>
            </a:r>
            <a:r>
              <a:rPr lang="it-IT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/Co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30000"/>
              </a:lnSpc>
              <a:defRPr/>
            </a:pP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Si aggiungono, sia nel semielemento A che nel semielemento B, 500 ml di una soluzione 0,200 M di KOH. Determinare la </a:t>
            </a:r>
            <a:r>
              <a:rPr lang="it-IT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f.e.m.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della pila dopo l’aggiunta, sapendo che, a 25°C, le costanti di ionizzazione di H</a:t>
            </a:r>
            <a:r>
              <a:rPr lang="it-IT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 sono Ka</a:t>
            </a:r>
            <a:r>
              <a:rPr lang="it-IT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1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= 1,0 ×10</a:t>
            </a:r>
            <a:r>
              <a:rPr lang="it-IT" baseline="30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-7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 e Ka</a:t>
            </a:r>
            <a:r>
              <a:rPr lang="it-IT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= 1,2 ×10</a:t>
            </a:r>
            <a:r>
              <a:rPr lang="it-IT" baseline="30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-13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e che il prodotto di solubilità di Co(OH)</a:t>
            </a:r>
            <a:r>
              <a:rPr lang="it-IT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è </a:t>
            </a:r>
            <a:r>
              <a:rPr lang="it-IT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Ks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= 5,7 ×10</a:t>
            </a:r>
            <a:r>
              <a:rPr lang="it-IT" baseline="30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-15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  <a:r>
              <a:rPr lang="it-IT" baseline="30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it-IT" dirty="0">
                <a:solidFill>
                  <a:srgbClr val="FF0000"/>
                </a:solidFill>
                <a:latin typeface="Comic Sans MS" pitchFamily="66" charset="0"/>
              </a:rPr>
              <a:t>°°°°°°°°°°°°°°°°°°°°°°°°°°°°°°°°°°°°°°°°°°°°°°°°°°°°°°°°°°°°°°°°°°°°°°°°°°°°°°°°°°°°°°°°°°°°°°°</a:t>
            </a:r>
          </a:p>
        </p:txBody>
      </p:sp>
      <p:cxnSp>
        <p:nvCxnSpPr>
          <p:cNvPr id="4" name="Connettore 1 3"/>
          <p:cNvCxnSpPr/>
          <p:nvPr/>
        </p:nvCxnSpPr>
        <p:spPr>
          <a:xfrm>
            <a:off x="1635403" y="774400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>
            <a:off x="3775353" y="774400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3856316" y="774400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6748741" y="774400"/>
            <a:ext cx="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195541" y="3762075"/>
            <a:ext cx="3384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Occorre calcolare E°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100">
                <a:solidFill>
                  <a:srgbClr val="7030A0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/Co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95541" y="4266900"/>
            <a:ext cx="2366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Nel semielemento B:</a:t>
            </a:r>
            <a:endParaRPr lang="it-IT" altLang="it-IT">
              <a:latin typeface="Comic Sans MS" panose="030F0702030302020204" pitchFamily="66" charset="0"/>
            </a:endParaRPr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5451753" y="4266900"/>
            <a:ext cx="218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soluzione tampone.</a:t>
            </a:r>
          </a:p>
        </p:txBody>
      </p:sp>
      <p:grpSp>
        <p:nvGrpSpPr>
          <p:cNvPr id="11" name="Gruppo 18"/>
          <p:cNvGrpSpPr>
            <a:grpSpLocks/>
          </p:cNvGrpSpPr>
          <p:nvPr/>
        </p:nvGrpSpPr>
        <p:grpSpPr bwMode="auto">
          <a:xfrm>
            <a:off x="2716491" y="4266900"/>
            <a:ext cx="2189162" cy="369888"/>
            <a:chOff x="2699792" y="4149080"/>
            <a:chExt cx="2189163" cy="369887"/>
          </a:xfrm>
        </p:grpSpPr>
        <p:sp>
          <p:nvSpPr>
            <p:cNvPr id="12" name="CasellaDiTesto 25"/>
            <p:cNvSpPr txBox="1">
              <a:spLocks noChangeArrowheads="1"/>
            </p:cNvSpPr>
            <p:nvPr/>
          </p:nvSpPr>
          <p:spPr bwMode="auto">
            <a:xfrm>
              <a:off x="2699792" y="4149080"/>
              <a:ext cx="21891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2 </a:t>
              </a:r>
              <a:r>
                <a:rPr lang="it-IT" dirty="0" err="1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H</a:t>
              </a:r>
              <a:r>
                <a:rPr lang="it-IT" baseline="30000" dirty="0" err="1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+</a:t>
              </a:r>
              <a:r>
                <a:rPr lang="it-IT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  +  2 e</a:t>
              </a:r>
              <a:r>
                <a:rPr lang="it-IT" baseline="30000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-</a:t>
              </a:r>
              <a:r>
                <a:rPr lang="it-IT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       H</a:t>
              </a:r>
              <a:r>
                <a:rPr lang="it-IT" baseline="-25000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</a:p>
          </p:txBody>
        </p:sp>
        <p:cxnSp>
          <p:nvCxnSpPr>
            <p:cNvPr id="13" name="Connettore 2 12"/>
            <p:cNvCxnSpPr/>
            <p:nvPr/>
          </p:nvCxnSpPr>
          <p:spPr>
            <a:xfrm>
              <a:off x="4080918" y="4330055"/>
              <a:ext cx="287337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o 25"/>
          <p:cNvGrpSpPr>
            <a:grpSpLocks/>
          </p:cNvGrpSpPr>
          <p:nvPr/>
        </p:nvGrpSpPr>
        <p:grpSpPr bwMode="auto">
          <a:xfrm>
            <a:off x="873403" y="4770138"/>
            <a:ext cx="6738938" cy="723900"/>
            <a:chOff x="323528" y="2005260"/>
            <a:chExt cx="6737085" cy="723618"/>
          </a:xfrm>
        </p:grpSpPr>
        <p:sp>
          <p:nvSpPr>
            <p:cNvPr id="15" name="Rettangolo 6"/>
            <p:cNvSpPr>
              <a:spLocks noChangeArrowheads="1"/>
            </p:cNvSpPr>
            <p:nvPr/>
          </p:nvSpPr>
          <p:spPr bwMode="auto">
            <a:xfrm>
              <a:off x="323528" y="2204864"/>
              <a:ext cx="1102970" cy="36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[H</a:t>
              </a:r>
              <a:r>
                <a:rPr lang="it-IT" altLang="it-IT" baseline="-25000">
                  <a:solidFill>
                    <a:srgbClr val="00B0F0"/>
                  </a:solidFill>
                  <a:latin typeface="Comic Sans MS" panose="030F0702030302020204" pitchFamily="66" charset="0"/>
                </a:rPr>
                <a:t>3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O</a:t>
              </a:r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+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]</a:t>
              </a:r>
              <a:r>
                <a:rPr lang="it-IT" altLang="it-IT" baseline="-25000">
                  <a:solidFill>
                    <a:srgbClr val="00B0F0"/>
                  </a:solidFill>
                  <a:latin typeface="Comic Sans MS" panose="030F0702030302020204" pitchFamily="66" charset="0"/>
                </a:rPr>
                <a:t>B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16" name="Rettangolo 7"/>
            <p:cNvSpPr>
              <a:spLocks noChangeArrowheads="1"/>
            </p:cNvSpPr>
            <p:nvPr/>
          </p:nvSpPr>
          <p:spPr bwMode="auto">
            <a:xfrm>
              <a:off x="1259448" y="2207287"/>
              <a:ext cx="6783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K</a:t>
              </a:r>
              <a:r>
                <a:rPr lang="it-IT" altLang="it-IT" baseline="-25000">
                  <a:solidFill>
                    <a:srgbClr val="00B0F0"/>
                  </a:solidFill>
                  <a:latin typeface="Comic Sans MS" panose="030F0702030302020204" pitchFamily="66" charset="0"/>
                </a:rPr>
                <a:t>a2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 ×</a:t>
              </a:r>
            </a:p>
          </p:txBody>
        </p:sp>
        <p:sp>
          <p:nvSpPr>
            <p:cNvPr id="17" name="Rettangolo 8"/>
            <p:cNvSpPr>
              <a:spLocks noChangeArrowheads="1"/>
            </p:cNvSpPr>
            <p:nvPr/>
          </p:nvSpPr>
          <p:spPr bwMode="auto">
            <a:xfrm>
              <a:off x="3153202" y="2155310"/>
              <a:ext cx="2311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 </a:t>
              </a:r>
              <a:endParaRPr lang="it-IT" altLang="it-IT"/>
            </a:p>
          </p:txBody>
        </p:sp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1795403" y="2005260"/>
              <a:ext cx="1152128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[NaHS]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[Na</a:t>
              </a:r>
              <a:r>
                <a:rPr lang="it-IT" altLang="it-IT" baseline="-25000">
                  <a:solidFill>
                    <a:srgbClr val="00B0F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S]</a:t>
              </a:r>
            </a:p>
          </p:txBody>
        </p:sp>
        <p:cxnSp>
          <p:nvCxnSpPr>
            <p:cNvPr id="19" name="Connettore 1 18"/>
            <p:cNvCxnSpPr/>
            <p:nvPr/>
          </p:nvCxnSpPr>
          <p:spPr>
            <a:xfrm>
              <a:off x="1931224" y="2409914"/>
              <a:ext cx="864949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tangolo 16"/>
            <p:cNvSpPr>
              <a:spLocks noChangeArrowheads="1"/>
            </p:cNvSpPr>
            <p:nvPr/>
          </p:nvSpPr>
          <p:spPr bwMode="auto">
            <a:xfrm>
              <a:off x="2843622" y="2210825"/>
              <a:ext cx="4216991" cy="369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= 1,02 × 10</a:t>
              </a:r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-13</a:t>
              </a: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 ×                     = 6 × 10</a:t>
              </a:r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-14</a:t>
              </a:r>
              <a:endParaRPr lang="it-IT" altLang="it-IT">
                <a:solidFill>
                  <a:srgbClr val="00B0F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" name="Rettangolo 17"/>
            <p:cNvSpPr>
              <a:spLocks noChangeArrowheads="1"/>
            </p:cNvSpPr>
            <p:nvPr/>
          </p:nvSpPr>
          <p:spPr bwMode="auto">
            <a:xfrm>
              <a:off x="4921503" y="2158848"/>
              <a:ext cx="2311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baseline="30000">
                  <a:solidFill>
                    <a:srgbClr val="00B0F0"/>
                  </a:solidFill>
                  <a:latin typeface="Comic Sans MS" panose="030F0702030302020204" pitchFamily="66" charset="0"/>
                </a:rPr>
                <a:t> </a:t>
              </a:r>
              <a:endParaRPr lang="it-IT" altLang="it-IT"/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4283784" y="2008798"/>
              <a:ext cx="1728192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0,100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00B0F0"/>
                  </a:solidFill>
                  <a:latin typeface="Comic Sans MS" panose="030F0702030302020204" pitchFamily="66" charset="0"/>
                </a:rPr>
                <a:t>0,200</a:t>
              </a:r>
            </a:p>
          </p:txBody>
        </p:sp>
        <p:cxnSp>
          <p:nvCxnSpPr>
            <p:cNvPr id="23" name="Connettore 1 22"/>
            <p:cNvCxnSpPr/>
            <p:nvPr/>
          </p:nvCxnSpPr>
          <p:spPr>
            <a:xfrm>
              <a:off x="4508615" y="2390872"/>
              <a:ext cx="1223625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ttangolo 23"/>
          <p:cNvSpPr>
            <a:spLocks noChangeArrowheads="1"/>
          </p:cNvSpPr>
          <p:nvPr/>
        </p:nvSpPr>
        <p:spPr bwMode="auto">
          <a:xfrm>
            <a:off x="266979" y="5778200"/>
            <a:ext cx="6697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it-IT" altLang="it-IT" baseline="-25000">
                <a:solidFill>
                  <a:srgbClr val="FF0000"/>
                </a:solidFill>
                <a:latin typeface="Comic Sans MS" panose="030F0702030302020204" pitchFamily="66" charset="0"/>
              </a:rPr>
              <a:t>anodo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 =  0,0592 log [H</a:t>
            </a:r>
            <a:r>
              <a:rPr lang="it-IT" altLang="it-IT" baseline="-2500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] = 0,0592 log (6 × 10</a:t>
            </a:r>
            <a:r>
              <a:rPr lang="it-IT" altLang="it-IT" baseline="30000">
                <a:solidFill>
                  <a:srgbClr val="FF0000"/>
                </a:solidFill>
                <a:latin typeface="Comic Sans MS" panose="030F0702030302020204" pitchFamily="66" charset="0"/>
              </a:rPr>
              <a:t>-14</a:t>
            </a:r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) = – 0,783 V </a:t>
            </a:r>
          </a:p>
        </p:txBody>
      </p:sp>
      <p:sp>
        <p:nvSpPr>
          <p:cNvPr id="25" name="Rettangolo 24"/>
          <p:cNvSpPr>
            <a:spLocks noChangeArrowheads="1"/>
          </p:cNvSpPr>
          <p:nvPr/>
        </p:nvSpPr>
        <p:spPr bwMode="auto">
          <a:xfrm>
            <a:off x="16153" y="6425900"/>
            <a:ext cx="4383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Poiché: f.e.m = 0,472 V = E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catodo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 - E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anodo</a:t>
            </a:r>
            <a:endParaRPr lang="it-IT" altLang="it-IT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ttangolo 25"/>
          <p:cNvSpPr>
            <a:spLocks noChangeArrowheads="1"/>
          </p:cNvSpPr>
          <p:nvPr/>
        </p:nvSpPr>
        <p:spPr bwMode="auto">
          <a:xfrm>
            <a:off x="4337328" y="6465589"/>
            <a:ext cx="4859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2060"/>
                </a:solidFill>
                <a:latin typeface="Comic Sans MS" panose="030F0702030302020204" pitchFamily="66" charset="0"/>
              </a:rPr>
              <a:t>allora E</a:t>
            </a:r>
            <a:r>
              <a:rPr lang="it-IT" altLang="it-IT" baseline="-25000">
                <a:solidFill>
                  <a:srgbClr val="002060"/>
                </a:solidFill>
                <a:latin typeface="Comic Sans MS" panose="030F0702030302020204" pitchFamily="66" charset="0"/>
              </a:rPr>
              <a:t>catodo</a:t>
            </a:r>
            <a:r>
              <a:rPr lang="it-IT" altLang="it-IT">
                <a:solidFill>
                  <a:srgbClr val="002060"/>
                </a:solidFill>
                <a:latin typeface="Comic Sans MS" panose="030F0702030302020204" pitchFamily="66" charset="0"/>
              </a:rPr>
              <a:t> = 0,472 + (- 0,783)   = - 0,311 V</a:t>
            </a:r>
          </a:p>
        </p:txBody>
      </p:sp>
    </p:spTree>
    <p:extLst>
      <p:ext uri="{BB962C8B-B14F-4D97-AF65-F5344CB8AC3E}">
        <p14:creationId xmlns:p14="http://schemas.microsoft.com/office/powerpoint/2010/main" val="348494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4" grpId="0"/>
      <p:bldP spid="25" grpId="0"/>
      <p:bldP spid="2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218281" y="265180"/>
            <a:ext cx="486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</a:t>
            </a:r>
            <a:r>
              <a:rPr lang="it-IT" altLang="it-IT" baseline="-250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catodo</a:t>
            </a:r>
            <a:r>
              <a:rPr lang="it-IT" altLang="it-IT" dirty="0">
                <a:solidFill>
                  <a:srgbClr val="002060"/>
                </a:solidFill>
                <a:latin typeface="Comic Sans MS" panose="030F0702030302020204" pitchFamily="66" charset="0"/>
              </a:rPr>
              <a:t> = 0,472 + (- 0,783)   = - 0,311 V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146843" y="912880"/>
            <a:ext cx="2457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Nel semielemento A: </a:t>
            </a:r>
          </a:p>
        </p:txBody>
      </p:sp>
      <p:grpSp>
        <p:nvGrpSpPr>
          <p:cNvPr id="4" name="Gruppo 6"/>
          <p:cNvGrpSpPr>
            <a:grpSpLocks/>
          </p:cNvGrpSpPr>
          <p:nvPr/>
        </p:nvGrpSpPr>
        <p:grpSpPr bwMode="auto">
          <a:xfrm>
            <a:off x="2739231" y="912880"/>
            <a:ext cx="2282825" cy="369888"/>
            <a:chOff x="2771800" y="908720"/>
            <a:chExt cx="2282997" cy="369332"/>
          </a:xfrm>
        </p:grpSpPr>
        <p:sp>
          <p:nvSpPr>
            <p:cNvPr id="5" name="Rettangolo 4"/>
            <p:cNvSpPr/>
            <p:nvPr/>
          </p:nvSpPr>
          <p:spPr>
            <a:xfrm>
              <a:off x="2771800" y="908720"/>
              <a:ext cx="22829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Co</a:t>
              </a:r>
              <a:r>
                <a:rPr lang="it-IT" baseline="30000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2+</a:t>
              </a:r>
              <a:r>
                <a:rPr lang="it-IT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  +  2 e</a:t>
              </a:r>
              <a:r>
                <a:rPr lang="it-IT" baseline="30000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-</a:t>
              </a:r>
              <a:r>
                <a:rPr lang="it-IT" dirty="0">
                  <a:solidFill>
                    <a:schemeClr val="accent5">
                      <a:lumMod val="50000"/>
                    </a:schemeClr>
                  </a:solidFill>
                  <a:latin typeface="Comic Sans MS" pitchFamily="66" charset="0"/>
                </a:rPr>
                <a:t>         Co</a:t>
              </a:r>
              <a:endParaRPr lang="it-IT" baseline="-25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cxnSp>
          <p:nvCxnSpPr>
            <p:cNvPr id="6" name="Connettore 2 5"/>
            <p:cNvCxnSpPr/>
            <p:nvPr/>
          </p:nvCxnSpPr>
          <p:spPr>
            <a:xfrm>
              <a:off x="4153029" y="1076742"/>
              <a:ext cx="287360" cy="0"/>
            </a:xfrm>
            <a:prstGeom prst="straightConnector1">
              <a:avLst/>
            </a:prstGeom>
            <a:ln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o 22"/>
          <p:cNvGrpSpPr>
            <a:grpSpLocks/>
          </p:cNvGrpSpPr>
          <p:nvPr/>
        </p:nvGrpSpPr>
        <p:grpSpPr bwMode="auto">
          <a:xfrm>
            <a:off x="218281" y="1417706"/>
            <a:ext cx="8353425" cy="792163"/>
            <a:chOff x="251520" y="1412776"/>
            <a:chExt cx="8352928" cy="791725"/>
          </a:xfrm>
        </p:grpSpPr>
        <p:sp>
          <p:nvSpPr>
            <p:cNvPr id="8" name="Rettangolo 7"/>
            <p:cNvSpPr>
              <a:spLocks noChangeArrowheads="1"/>
            </p:cNvSpPr>
            <p:nvPr/>
          </p:nvSpPr>
          <p:spPr bwMode="auto">
            <a:xfrm>
              <a:off x="251520" y="1628800"/>
              <a:ext cx="83529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E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catodo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= -0,311 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= E°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Co</a:t>
              </a:r>
              <a:r>
                <a:rPr lang="it-IT" altLang="it-IT" sz="1200">
                  <a:solidFill>
                    <a:srgbClr val="7030A0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/Co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+             log [Co</a:t>
              </a:r>
              <a:r>
                <a:rPr lang="it-IT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] = E°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Co</a:t>
              </a:r>
              <a:r>
                <a:rPr lang="it-IT" altLang="it-IT" sz="1200">
                  <a:solidFill>
                    <a:srgbClr val="7030A0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/Co 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+ 0,0296 log (0,200) =    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867559" y="1412776"/>
              <a:ext cx="1152128" cy="791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0,592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endParaRPr lang="it-IT" altLang="it-IT" baseline="30000">
                <a:solidFill>
                  <a:srgbClr val="7030A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3096151" y="1809432"/>
              <a:ext cx="720682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507205" y="2497205"/>
            <a:ext cx="297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2060"/>
                </a:solidFill>
                <a:latin typeface="Comic Sans MS" panose="030F0702030302020204" pitchFamily="66" charset="0"/>
              </a:rPr>
              <a:t>E°</a:t>
            </a:r>
            <a:r>
              <a:rPr lang="it-IT" altLang="it-IT" baseline="-25000">
                <a:solidFill>
                  <a:srgbClr val="002060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200">
                <a:solidFill>
                  <a:srgbClr val="002060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baseline="-25000">
                <a:solidFill>
                  <a:srgbClr val="002060"/>
                </a:solidFill>
                <a:latin typeface="Comic Sans MS" panose="030F0702030302020204" pitchFamily="66" charset="0"/>
              </a:rPr>
              <a:t>/Co </a:t>
            </a:r>
            <a:r>
              <a:rPr lang="it-IT" altLang="it-IT">
                <a:solidFill>
                  <a:srgbClr val="002060"/>
                </a:solidFill>
                <a:latin typeface="Comic Sans MS" panose="030F0702030302020204" pitchFamily="66" charset="0"/>
              </a:rPr>
              <a:t>– 0,0207 = - 0,311</a:t>
            </a:r>
            <a:endParaRPr lang="it-IT" altLang="it-IT">
              <a:solidFill>
                <a:srgbClr val="002060"/>
              </a:solidFill>
            </a:endParaRPr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4394993" y="2487680"/>
            <a:ext cx="4229100" cy="3698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E°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 Co</a:t>
            </a:r>
            <a:r>
              <a:rPr lang="it-IT" altLang="it-IT" sz="1200">
                <a:solidFill>
                  <a:schemeClr val="bg1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/Co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 = - 0,311 + 0,021 = - 0,290 V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-32545" y="3721169"/>
            <a:ext cx="574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Si aggiungono 0,5 × 0,2 = 0,100 moli di KOH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75406" y="3003618"/>
            <a:ext cx="8964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t-IT" altLang="it-IT" i="1">
                <a:solidFill>
                  <a:srgbClr val="00B050"/>
                </a:solidFill>
                <a:latin typeface="Comic Sans MS" panose="030F0702030302020204" pitchFamily="66" charset="0"/>
              </a:rPr>
              <a:t>Si aggiungono, sia nel semielemento A che nel semielemento B, 500 ml di una soluzione 0,200 M di KOH. </a:t>
            </a:r>
            <a:endParaRPr lang="it-IT" altLang="it-IT" i="1">
              <a:solidFill>
                <a:srgbClr val="00B050"/>
              </a:solidFill>
            </a:endParaRPr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4947443" y="3697355"/>
            <a:ext cx="4240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nel semielemento A precipita Co(OH)</a:t>
            </a:r>
            <a:r>
              <a:rPr lang="it-IT" altLang="it-IT" baseline="-250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it-IT" altLang="it-IT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6" name="Gruppo 21"/>
          <p:cNvGrpSpPr>
            <a:grpSpLocks/>
          </p:cNvGrpSpPr>
          <p:nvPr/>
        </p:nvGrpSpPr>
        <p:grpSpPr bwMode="auto">
          <a:xfrm>
            <a:off x="1154906" y="4440305"/>
            <a:ext cx="6264275" cy="369888"/>
            <a:chOff x="1187624" y="4293096"/>
            <a:chExt cx="6264696" cy="369332"/>
          </a:xfrm>
        </p:grpSpPr>
        <p:sp>
          <p:nvSpPr>
            <p:cNvPr id="17" name="Rectangle 1"/>
            <p:cNvSpPr>
              <a:spLocks noChangeArrowheads="1"/>
            </p:cNvSpPr>
            <p:nvPr/>
          </p:nvSpPr>
          <p:spPr bwMode="auto">
            <a:xfrm>
              <a:off x="1187624" y="4293096"/>
              <a:ext cx="62646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GB" altLang="it-IT">
                  <a:solidFill>
                    <a:srgbClr val="7030A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Co(NO</a:t>
              </a:r>
              <a:r>
                <a:rPr lang="en-GB" altLang="it-IT" baseline="-30000">
                  <a:solidFill>
                    <a:srgbClr val="7030A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3</a:t>
              </a:r>
              <a:r>
                <a:rPr lang="en-GB" altLang="it-IT">
                  <a:solidFill>
                    <a:srgbClr val="7030A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)</a:t>
              </a:r>
              <a:r>
                <a:rPr lang="en-GB" altLang="it-IT" baseline="-30000">
                  <a:solidFill>
                    <a:srgbClr val="7030A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2</a:t>
              </a:r>
              <a:r>
                <a:rPr lang="en-GB" altLang="it-IT">
                  <a:solidFill>
                    <a:srgbClr val="7030A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   +        KOH                     Co(OH)</a:t>
              </a:r>
              <a:r>
                <a:rPr lang="en-GB" altLang="it-IT" baseline="-30000">
                  <a:solidFill>
                    <a:srgbClr val="7030A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2</a:t>
              </a:r>
              <a:r>
                <a:rPr lang="en-GB" altLang="it-IT">
                  <a:solidFill>
                    <a:srgbClr val="7030A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  +     KNO</a:t>
              </a:r>
              <a:r>
                <a:rPr lang="en-GB" altLang="it-IT" baseline="-30000">
                  <a:solidFill>
                    <a:srgbClr val="7030A0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3</a:t>
              </a:r>
              <a:endParaRPr lang="en-GB" altLang="it-IT">
                <a:solidFill>
                  <a:srgbClr val="7030A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8" name="Connettore 2 17"/>
            <p:cNvCxnSpPr/>
            <p:nvPr/>
          </p:nvCxnSpPr>
          <p:spPr>
            <a:xfrm>
              <a:off x="4127872" y="4461118"/>
              <a:ext cx="503272" cy="0"/>
            </a:xfrm>
            <a:prstGeom prst="straightConnector1">
              <a:avLst/>
            </a:prstGeom>
            <a:ln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CasellaDiTesto 18"/>
          <p:cNvSpPr txBox="1">
            <a:spLocks noChangeArrowheads="1"/>
          </p:cNvSpPr>
          <p:nvPr/>
        </p:nvSpPr>
        <p:spPr bwMode="auto">
          <a:xfrm>
            <a:off x="2858294" y="444030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6268244" y="444030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6843" y="4837180"/>
            <a:ext cx="3529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Inizio </a:t>
            </a:r>
            <a:r>
              <a:rPr lang="it-IT" altLang="it-IT">
                <a:latin typeface="Comic Sans MS" panose="030F0702030302020204" pitchFamily="66" charset="0"/>
              </a:rPr>
              <a:t>       </a:t>
            </a:r>
            <a:r>
              <a:rPr lang="it-IT" altLang="it-IT">
                <a:solidFill>
                  <a:srgbClr val="002060"/>
                </a:solidFill>
                <a:latin typeface="Comic Sans MS" panose="030F0702030302020204" pitchFamily="66" charset="0"/>
              </a:rPr>
              <a:t>0,2                   0,1  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146844" y="5232469"/>
            <a:ext cx="5292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Fine </a:t>
            </a:r>
            <a:r>
              <a:rPr lang="it-IT" altLang="it-IT">
                <a:latin typeface="Comic Sans MS" panose="030F0702030302020204" pitchFamily="66" charset="0"/>
              </a:rPr>
              <a:t>         </a:t>
            </a:r>
            <a:r>
              <a:rPr lang="it-IT" altLang="it-IT">
                <a:solidFill>
                  <a:srgbClr val="002060"/>
                </a:solidFill>
                <a:latin typeface="Comic Sans MS" panose="030F0702030302020204" pitchFamily="66" charset="0"/>
              </a:rPr>
              <a:t>0,15                   -                             s</a:t>
            </a:r>
          </a:p>
        </p:txBody>
      </p:sp>
      <p:grpSp>
        <p:nvGrpSpPr>
          <p:cNvPr id="23" name="Gruppo 40"/>
          <p:cNvGrpSpPr>
            <a:grpSpLocks/>
          </p:cNvGrpSpPr>
          <p:nvPr/>
        </p:nvGrpSpPr>
        <p:grpSpPr bwMode="auto">
          <a:xfrm>
            <a:off x="218281" y="5664268"/>
            <a:ext cx="5203825" cy="793750"/>
            <a:chOff x="251520" y="5612990"/>
            <a:chExt cx="5203669" cy="793604"/>
          </a:xfrm>
        </p:grpSpPr>
        <p:sp>
          <p:nvSpPr>
            <p:cNvPr id="24" name="Rettangolo 34"/>
            <p:cNvSpPr>
              <a:spLocks noChangeArrowheads="1"/>
            </p:cNvSpPr>
            <p:nvPr/>
          </p:nvSpPr>
          <p:spPr bwMode="auto">
            <a:xfrm>
              <a:off x="251520" y="5841647"/>
              <a:ext cx="520366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[Co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2+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]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A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=                     =                    = 0,100 M 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1182417" y="5614506"/>
              <a:ext cx="1440160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moli Co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2+</a:t>
              </a:r>
              <a:endParaRPr lang="it-IT" altLang="it-IT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Volume tot</a:t>
              </a:r>
            </a:p>
          </p:txBody>
        </p:sp>
        <p:cxnSp>
          <p:nvCxnSpPr>
            <p:cNvPr id="26" name="Connettore 1 25"/>
            <p:cNvCxnSpPr/>
            <p:nvPr/>
          </p:nvCxnSpPr>
          <p:spPr>
            <a:xfrm>
              <a:off x="1326226" y="6020902"/>
              <a:ext cx="108105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2699792" y="5612990"/>
              <a:ext cx="1440160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0,15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1 + 0,5</a:t>
              </a:r>
            </a:p>
          </p:txBody>
        </p:sp>
        <p:cxnSp>
          <p:nvCxnSpPr>
            <p:cNvPr id="28" name="Connettore 1 27"/>
            <p:cNvCxnSpPr/>
            <p:nvPr/>
          </p:nvCxnSpPr>
          <p:spPr>
            <a:xfrm>
              <a:off x="2843830" y="6019315"/>
              <a:ext cx="107946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ttangolo 28"/>
          <p:cNvSpPr>
            <a:spLocks noChangeArrowheads="1"/>
          </p:cNvSpPr>
          <p:nvPr/>
        </p:nvSpPr>
        <p:spPr bwMode="auto">
          <a:xfrm>
            <a:off x="472281" y="6377055"/>
            <a:ext cx="8099425" cy="3698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= E°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200">
                <a:solidFill>
                  <a:schemeClr val="bg1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/Co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 + 0,0296 log [Co</a:t>
            </a:r>
            <a:r>
              <a:rPr lang="it-IT" altLang="it-IT" baseline="30000">
                <a:solidFill>
                  <a:schemeClr val="bg1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] = -0,290 + 0,0296 log (0,1) = - 0,320 V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5691980" y="4010094"/>
            <a:ext cx="16906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Ks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= 5,7 ×10</a:t>
            </a:r>
            <a:r>
              <a:rPr lang="it-IT" baseline="300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-15</a:t>
            </a:r>
            <a:endParaRPr lang="it-IT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4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 animBg="1"/>
      <p:bldP spid="13" grpId="0"/>
      <p:bldP spid="14" grpId="0"/>
      <p:bldP spid="15" grpId="0"/>
      <p:bldP spid="19" grpId="0"/>
      <p:bldP spid="20" grpId="0"/>
      <p:bldP spid="21" grpId="0"/>
      <p:bldP spid="22" grpId="0"/>
      <p:bldP spid="29" grpId="0" animBg="1"/>
      <p:bldP spid="3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21261" y="977903"/>
            <a:ext cx="574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Si aggiungono 0,5 × 0,2 = 0,100 moli di KOH</a:t>
            </a: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129212" y="260352"/>
            <a:ext cx="8964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t-IT" altLang="it-IT" i="1">
                <a:solidFill>
                  <a:srgbClr val="00B050"/>
                </a:solidFill>
                <a:latin typeface="Comic Sans MS" panose="030F0702030302020204" pitchFamily="66" charset="0"/>
              </a:rPr>
              <a:t>Si aggiungono, sia nel semielemento A che nel semielemento B, 500 ml di una soluzione 0,200 M di KOH. </a:t>
            </a:r>
            <a:endParaRPr lang="it-IT" altLang="it-IT" i="1">
              <a:solidFill>
                <a:srgbClr val="00B050"/>
              </a:solidFill>
            </a:endParaRP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5001250" y="954089"/>
            <a:ext cx="3152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  <a:latin typeface="Comic Sans MS" panose="030F0702030302020204" pitchFamily="66" charset="0"/>
              </a:rPr>
              <a:t>nel semielemento B avviene:</a:t>
            </a:r>
          </a:p>
        </p:txBody>
      </p:sp>
      <p:grpSp>
        <p:nvGrpSpPr>
          <p:cNvPr id="5" name="Gruppo 10"/>
          <p:cNvGrpSpPr>
            <a:grpSpLocks/>
          </p:cNvGrpSpPr>
          <p:nvPr/>
        </p:nvGrpSpPr>
        <p:grpSpPr bwMode="auto">
          <a:xfrm>
            <a:off x="2216774" y="1555753"/>
            <a:ext cx="4584700" cy="369887"/>
            <a:chOff x="2195736" y="1628800"/>
            <a:chExt cx="4584909" cy="369332"/>
          </a:xfrm>
        </p:grpSpPr>
        <p:sp>
          <p:nvSpPr>
            <p:cNvPr id="6" name="CasellaDiTesto 4"/>
            <p:cNvSpPr txBox="1">
              <a:spLocks noChangeArrowheads="1"/>
            </p:cNvSpPr>
            <p:nvPr/>
          </p:nvSpPr>
          <p:spPr bwMode="auto">
            <a:xfrm>
              <a:off x="2195736" y="1628800"/>
              <a:ext cx="45849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KHS    +    KOH                    K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S  +   H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O </a:t>
              </a:r>
            </a:p>
          </p:txBody>
        </p:sp>
        <p:cxnSp>
          <p:nvCxnSpPr>
            <p:cNvPr id="7" name="Connettore 2 6"/>
            <p:cNvCxnSpPr/>
            <p:nvPr/>
          </p:nvCxnSpPr>
          <p:spPr>
            <a:xfrm>
              <a:off x="4402462" y="1807918"/>
              <a:ext cx="504848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208712" y="1916114"/>
            <a:ext cx="4733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Inizio </a:t>
            </a:r>
            <a:r>
              <a:rPr lang="it-IT" altLang="it-IT">
                <a:latin typeface="Comic Sans MS" panose="030F0702030302020204" pitchFamily="66" charset="0"/>
              </a:rPr>
              <a:t>      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0,1             0,1                     0,2</a:t>
            </a: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208712" y="2276478"/>
            <a:ext cx="4689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50"/>
                </a:solidFill>
                <a:latin typeface="Comic Sans MS" panose="030F0702030302020204" pitchFamily="66" charset="0"/>
              </a:rPr>
              <a:t>Fine </a:t>
            </a:r>
            <a:r>
              <a:rPr lang="it-IT" altLang="it-IT">
                <a:latin typeface="Comic Sans MS" panose="030F0702030302020204" pitchFamily="66" charset="0"/>
              </a:rPr>
              <a:t>          </a:t>
            </a:r>
            <a:r>
              <a:rPr lang="it-IT" altLang="it-IT">
                <a:solidFill>
                  <a:srgbClr val="0070C0"/>
                </a:solidFill>
                <a:latin typeface="Comic Sans MS" panose="030F0702030302020204" pitchFamily="66" charset="0"/>
              </a:rPr>
              <a:t>-               -                        0,3 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6249025" y="2266953"/>
            <a:ext cx="165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FF0000"/>
                </a:solidFill>
                <a:latin typeface="Comic Sans MS" panose="030F0702030302020204" pitchFamily="66" charset="0"/>
              </a:rPr>
              <a:t>idrolisi basica</a:t>
            </a:r>
          </a:p>
        </p:txBody>
      </p:sp>
      <p:grpSp>
        <p:nvGrpSpPr>
          <p:cNvPr id="11" name="Gruppo 33"/>
          <p:cNvGrpSpPr>
            <a:grpSpLocks/>
          </p:cNvGrpSpPr>
          <p:nvPr/>
        </p:nvGrpSpPr>
        <p:grpSpPr bwMode="auto">
          <a:xfrm>
            <a:off x="272087" y="2852739"/>
            <a:ext cx="4187825" cy="801688"/>
            <a:chOff x="251520" y="2925702"/>
            <a:chExt cx="4187365" cy="801988"/>
          </a:xfrm>
        </p:grpSpPr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19951" y="2925702"/>
              <a:ext cx="852221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Kw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Ka</a:t>
              </a:r>
              <a:r>
                <a:rPr lang="it-IT" altLang="it-IT" baseline="-2500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3" name="CasellaDiTesto 12"/>
            <p:cNvSpPr txBox="1">
              <a:spLocks noChangeArrowheads="1"/>
            </p:cNvSpPr>
            <p:nvPr/>
          </p:nvSpPr>
          <p:spPr bwMode="auto">
            <a:xfrm>
              <a:off x="251520" y="3140968"/>
              <a:ext cx="41873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Kb =           =                    =</a:t>
              </a:r>
              <a:r>
                <a:rPr lang="it-IT" altLang="it-IT">
                  <a:latin typeface="Comic Sans MS" panose="030F0702030302020204" pitchFamily="66" charset="0"/>
                </a:rPr>
                <a:t> 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8,33 ×10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-2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cxnSp>
          <p:nvCxnSpPr>
            <p:cNvPr id="14" name="Connettore 1 13"/>
            <p:cNvCxnSpPr/>
            <p:nvPr/>
          </p:nvCxnSpPr>
          <p:spPr>
            <a:xfrm>
              <a:off x="900737" y="3321138"/>
              <a:ext cx="50318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1559539" y="2935602"/>
              <a:ext cx="1500293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1,0 × 10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-14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1,2 ×10</a:t>
              </a:r>
              <a:r>
                <a:rPr lang="it-IT" altLang="it-IT" baseline="30000">
                  <a:solidFill>
                    <a:srgbClr val="FF0000"/>
                  </a:solidFill>
                  <a:latin typeface="Comic Sans MS" panose="030F0702030302020204" pitchFamily="66" charset="0"/>
                </a:rPr>
                <a:t>-13</a:t>
              </a:r>
              <a:endParaRPr lang="it-IT" altLang="it-IT" baseline="-25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16" name="Connettore 1 15"/>
            <p:cNvCxnSpPr/>
            <p:nvPr/>
          </p:nvCxnSpPr>
          <p:spPr>
            <a:xfrm>
              <a:off x="1727733" y="3321138"/>
              <a:ext cx="122382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34"/>
          <p:cNvGrpSpPr>
            <a:grpSpLocks/>
          </p:cNvGrpSpPr>
          <p:nvPr/>
        </p:nvGrpSpPr>
        <p:grpSpPr bwMode="auto">
          <a:xfrm>
            <a:off x="4809162" y="2852739"/>
            <a:ext cx="3941763" cy="801688"/>
            <a:chOff x="334429" y="2925702"/>
            <a:chExt cx="3942105" cy="801988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719951" y="2925702"/>
              <a:ext cx="852221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moli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Vtot</a:t>
              </a:r>
              <a:endParaRPr lang="it-IT" altLang="it-IT" baseline="-25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CasellaDiTesto 36"/>
            <p:cNvSpPr txBox="1">
              <a:spLocks noChangeArrowheads="1"/>
            </p:cNvSpPr>
            <p:nvPr/>
          </p:nvSpPr>
          <p:spPr bwMode="auto">
            <a:xfrm>
              <a:off x="334429" y="3141726"/>
              <a:ext cx="39421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cs =           =                    =</a:t>
              </a:r>
              <a:r>
                <a:rPr lang="it-IT" altLang="it-IT">
                  <a:latin typeface="Comic Sans MS" panose="030F0702030302020204" pitchFamily="66" charset="0"/>
                </a:rPr>
                <a:t> </a:t>
              </a: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0,200 M</a:t>
              </a:r>
            </a:p>
          </p:txBody>
        </p:sp>
        <p:cxnSp>
          <p:nvCxnSpPr>
            <p:cNvPr id="20" name="Connettore 1 19"/>
            <p:cNvCxnSpPr/>
            <p:nvPr/>
          </p:nvCxnSpPr>
          <p:spPr>
            <a:xfrm>
              <a:off x="899628" y="3321138"/>
              <a:ext cx="50486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1559539" y="2935602"/>
              <a:ext cx="1500293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0,300</a:t>
              </a:r>
              <a:endParaRPr lang="it-IT" altLang="it-IT" baseline="30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  <a:latin typeface="Comic Sans MS" panose="030F0702030302020204" pitchFamily="66" charset="0"/>
                </a:rPr>
                <a:t>1,50</a:t>
              </a:r>
              <a:endParaRPr lang="it-IT" altLang="it-IT" baseline="-2500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22" name="Connettore 1 21"/>
            <p:cNvCxnSpPr/>
            <p:nvPr/>
          </p:nvCxnSpPr>
          <p:spPr>
            <a:xfrm>
              <a:off x="1726788" y="3321138"/>
              <a:ext cx="122406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51"/>
          <p:cNvGrpSpPr>
            <a:grpSpLocks/>
          </p:cNvGrpSpPr>
          <p:nvPr/>
        </p:nvGrpSpPr>
        <p:grpSpPr bwMode="auto">
          <a:xfrm>
            <a:off x="272086" y="3860803"/>
            <a:ext cx="5105400" cy="719137"/>
            <a:chOff x="251520" y="3789040"/>
            <a:chExt cx="5104282" cy="720080"/>
          </a:xfrm>
        </p:grpSpPr>
        <p:sp>
          <p:nvSpPr>
            <p:cNvPr id="24" name="Rettangolo 40"/>
            <p:cNvSpPr>
              <a:spLocks noChangeArrowheads="1"/>
            </p:cNvSpPr>
            <p:nvPr/>
          </p:nvSpPr>
          <p:spPr bwMode="auto">
            <a:xfrm>
              <a:off x="251520" y="3933056"/>
              <a:ext cx="51042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[OH</a:t>
              </a:r>
              <a:r>
                <a:rPr lang="it-IT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-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]</a:t>
              </a:r>
              <a:r>
                <a:rPr lang="it-IT" altLang="it-IT" baseline="-25000">
                  <a:solidFill>
                    <a:srgbClr val="7030A0"/>
                  </a:solidFill>
                  <a:latin typeface="Comic Sans MS" panose="030F0702030302020204" pitchFamily="66" charset="0"/>
                </a:rPr>
                <a:t>B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=                                           = 0,0939 </a:t>
              </a: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1331640" y="3789040"/>
              <a:ext cx="2736304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- Kb +    Kb</a:t>
              </a:r>
              <a:r>
                <a:rPr lang="it-IT" altLang="it-IT" baseline="3000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 + 4 Cs Kb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cxnSp>
          <p:nvCxnSpPr>
            <p:cNvPr id="26" name="Connettore 1 25"/>
            <p:cNvCxnSpPr/>
            <p:nvPr/>
          </p:nvCxnSpPr>
          <p:spPr>
            <a:xfrm>
              <a:off x="1403793" y="4149875"/>
              <a:ext cx="259182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2268002" y="3789040"/>
              <a:ext cx="1512668" cy="288032"/>
              <a:chOff x="2099" y="16177"/>
              <a:chExt cx="1375" cy="360"/>
            </a:xfrm>
          </p:grpSpPr>
          <p:sp>
            <p:nvSpPr>
              <p:cNvPr id="28" name="Line 4"/>
              <p:cNvSpPr>
                <a:spLocks noChangeShapeType="1"/>
              </p:cNvSpPr>
              <p:nvPr/>
            </p:nvSpPr>
            <p:spPr bwMode="auto">
              <a:xfrm>
                <a:off x="2099" y="16267"/>
                <a:ext cx="115" cy="27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9" name="Line 5"/>
              <p:cNvSpPr>
                <a:spLocks noChangeShapeType="1"/>
              </p:cNvSpPr>
              <p:nvPr/>
            </p:nvSpPr>
            <p:spPr bwMode="auto">
              <a:xfrm flipV="1">
                <a:off x="2214" y="16177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" name="Line 6"/>
              <p:cNvSpPr>
                <a:spLocks noChangeShapeType="1"/>
              </p:cNvSpPr>
              <p:nvPr/>
            </p:nvSpPr>
            <p:spPr bwMode="auto">
              <a:xfrm>
                <a:off x="2214" y="16177"/>
                <a:ext cx="126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31" name="Rettangolo 30"/>
          <p:cNvSpPr>
            <a:spLocks noChangeArrowheads="1"/>
          </p:cNvSpPr>
          <p:nvPr/>
        </p:nvSpPr>
        <p:spPr bwMode="auto">
          <a:xfrm>
            <a:off x="5745787" y="4005264"/>
            <a:ext cx="2568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[H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r>
              <a:rPr lang="it-IT" altLang="it-IT" baseline="3000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]</a:t>
            </a:r>
            <a:r>
              <a:rPr lang="it-IT" altLang="it-IT" baseline="-25000">
                <a:solidFill>
                  <a:srgbClr val="7030A0"/>
                </a:solidFill>
                <a:latin typeface="Comic Sans MS" panose="030F0702030302020204" pitchFamily="66" charset="0"/>
              </a:rPr>
              <a:t>B</a:t>
            </a:r>
            <a:r>
              <a:rPr lang="it-IT" altLang="it-IT">
                <a:solidFill>
                  <a:srgbClr val="7030A0"/>
                </a:solidFill>
                <a:latin typeface="Comic Sans MS" panose="030F0702030302020204" pitchFamily="66" charset="0"/>
              </a:rPr>
              <a:t> = 1,064 × 10</a:t>
            </a:r>
            <a:r>
              <a:rPr lang="it-IT" altLang="it-IT" baseline="30000">
                <a:solidFill>
                  <a:srgbClr val="7030A0"/>
                </a:solidFill>
                <a:latin typeface="Comic Sans MS" panose="030F0702030302020204" pitchFamily="66" charset="0"/>
              </a:rPr>
              <a:t>-13</a:t>
            </a:r>
            <a:endParaRPr lang="it-IT" altLang="it-IT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200650" y="4795839"/>
            <a:ext cx="6719887" cy="3698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</a:t>
            </a:r>
            <a:r>
              <a:rPr lang="it-IT" altLang="it-IT" baseline="-3000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=  0,0592 log [H</a:t>
            </a:r>
            <a:r>
              <a:rPr lang="it-IT" altLang="it-IT" baseline="-3000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3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</a:t>
            </a:r>
            <a:r>
              <a:rPr lang="it-IT" altLang="it-IT" baseline="3000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] = 0,0592 log (1,064 ×10</a:t>
            </a:r>
            <a:r>
              <a:rPr lang="it-IT" altLang="it-IT" baseline="3000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-13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) = – 0,768V</a:t>
            </a:r>
            <a:endParaRPr lang="it-IT" altLang="it-IT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Rettangolo 32"/>
          <p:cNvSpPr>
            <a:spLocks noChangeArrowheads="1"/>
          </p:cNvSpPr>
          <p:nvPr/>
        </p:nvSpPr>
        <p:spPr bwMode="auto">
          <a:xfrm>
            <a:off x="200650" y="5372103"/>
            <a:ext cx="4897437" cy="36988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= E°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Co</a:t>
            </a:r>
            <a:r>
              <a:rPr lang="it-IT" altLang="it-IT" sz="1200">
                <a:solidFill>
                  <a:schemeClr val="bg1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 baseline="-25000">
                <a:solidFill>
                  <a:schemeClr val="bg1"/>
                </a:solidFill>
                <a:latin typeface="Comic Sans MS" panose="030F0702030302020204" pitchFamily="66" charset="0"/>
              </a:rPr>
              <a:t>/Co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 + 0,0296 log [Co</a:t>
            </a:r>
            <a:r>
              <a:rPr lang="it-IT" altLang="it-IT" baseline="30000">
                <a:solidFill>
                  <a:schemeClr val="bg1"/>
                </a:solidFill>
                <a:latin typeface="Comic Sans MS" panose="030F0702030302020204" pitchFamily="66" charset="0"/>
              </a:rPr>
              <a:t>2+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</a:rPr>
              <a:t>] = - 0,320 V</a:t>
            </a:r>
          </a:p>
        </p:txBody>
      </p:sp>
      <p:sp>
        <p:nvSpPr>
          <p:cNvPr id="34" name="CasellaDiTesto 52"/>
          <p:cNvSpPr txBox="1">
            <a:spLocks noChangeArrowheads="1"/>
          </p:cNvSpPr>
          <p:nvPr/>
        </p:nvSpPr>
        <p:spPr bwMode="auto">
          <a:xfrm>
            <a:off x="7257086" y="4772028"/>
            <a:ext cx="827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FF0000"/>
                </a:solidFill>
                <a:latin typeface="Comic Sans MS" panose="030F0702030302020204" pitchFamily="66" charset="0"/>
              </a:rPr>
              <a:t>anodo</a:t>
            </a:r>
          </a:p>
        </p:txBody>
      </p:sp>
      <p:sp>
        <p:nvSpPr>
          <p:cNvPr id="35" name="CasellaDiTesto 53"/>
          <p:cNvSpPr txBox="1">
            <a:spLocks noChangeArrowheads="1"/>
          </p:cNvSpPr>
          <p:nvPr/>
        </p:nvSpPr>
        <p:spPr bwMode="auto">
          <a:xfrm>
            <a:off x="5240961" y="5372103"/>
            <a:ext cx="922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i="1">
                <a:solidFill>
                  <a:srgbClr val="FF0000"/>
                </a:solidFill>
                <a:latin typeface="Comic Sans MS" panose="030F0702030302020204" pitchFamily="66" charset="0"/>
              </a:rPr>
              <a:t>catodo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873874" y="6164264"/>
            <a:ext cx="5797550" cy="369888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f.e.m. = E</a:t>
            </a:r>
            <a:r>
              <a:rPr lang="it-IT" altLang="it-IT" baseline="-3000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catodo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- E</a:t>
            </a:r>
            <a:r>
              <a:rPr lang="it-IT" altLang="it-IT" baseline="-3000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anodo</a:t>
            </a:r>
            <a:r>
              <a:rPr lang="it-IT" altLang="it-IT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= -0,320 – (– 0,768) = 0,448 V</a:t>
            </a:r>
            <a:endParaRPr lang="it-IT" altLang="it-IT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1" grpId="0"/>
      <p:bldP spid="32" grpId="0" animBg="1"/>
      <p:bldP spid="33" grpId="0" animBg="1"/>
      <p:bldP spid="34" grpId="0"/>
      <p:bldP spid="35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"/>
          <p:cNvSpPr>
            <a:spLocks noChangeArrowheads="1"/>
          </p:cNvSpPr>
          <p:nvPr/>
        </p:nvSpPr>
        <p:spPr bwMode="auto">
          <a:xfrm>
            <a:off x="1230415" y="586475"/>
            <a:ext cx="5905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33FF"/>
                </a:solidFill>
              </a:rPr>
              <a:t>Volume di soluzione contenente 0,0513 moli di HCl= 18,05 ml </a:t>
            </a: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79478" y="1018275"/>
            <a:ext cx="5688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F0"/>
                </a:solidFill>
              </a:rPr>
              <a:t>g di HCl = (moli × PM) = 0,0513 × 36,5 = 1,872 g di HCl</a:t>
            </a:r>
          </a:p>
        </p:txBody>
      </p:sp>
      <p:sp>
        <p:nvSpPr>
          <p:cNvPr id="6" name="Rettangolo 3"/>
          <p:cNvSpPr>
            <a:spLocks noChangeArrowheads="1"/>
          </p:cNvSpPr>
          <p:nvPr/>
        </p:nvSpPr>
        <p:spPr bwMode="auto">
          <a:xfrm>
            <a:off x="3319566" y="1523100"/>
            <a:ext cx="561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F0"/>
                </a:solidFill>
              </a:rPr>
              <a:t>g di H</a:t>
            </a:r>
            <a:r>
              <a:rPr lang="it-IT" altLang="it-IT" baseline="-25000">
                <a:solidFill>
                  <a:srgbClr val="00B0F0"/>
                </a:solidFill>
              </a:rPr>
              <a:t>2</a:t>
            </a:r>
            <a:r>
              <a:rPr lang="it-IT" altLang="it-IT">
                <a:solidFill>
                  <a:srgbClr val="00B0F0"/>
                </a:solidFill>
              </a:rPr>
              <a:t>O = (moli × PM) = 0,9487× 18 = 17,078 g di H</a:t>
            </a:r>
            <a:r>
              <a:rPr lang="it-IT" altLang="it-IT" baseline="-25000">
                <a:solidFill>
                  <a:srgbClr val="00B0F0"/>
                </a:solidFill>
              </a:rPr>
              <a:t>2</a:t>
            </a:r>
            <a:r>
              <a:rPr lang="it-IT" altLang="it-IT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22352" y="2674037"/>
            <a:ext cx="592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M =</a:t>
            </a:r>
            <a:r>
              <a:rPr lang="it-IT" altLang="it-IT"/>
              <a:t> </a:t>
            </a:r>
          </a:p>
        </p:txBody>
      </p:sp>
      <p:grpSp>
        <p:nvGrpSpPr>
          <p:cNvPr id="8" name="Gruppo 8"/>
          <p:cNvGrpSpPr>
            <a:grpSpLocks/>
          </p:cNvGrpSpPr>
          <p:nvPr/>
        </p:nvGrpSpPr>
        <p:grpSpPr bwMode="auto">
          <a:xfrm>
            <a:off x="396977" y="2531161"/>
            <a:ext cx="1943100" cy="719138"/>
            <a:chOff x="611560" y="1628800"/>
            <a:chExt cx="1944216" cy="72008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194421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moli di HCl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V di soluzione</a:t>
              </a:r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940035" y="1955894"/>
              <a:ext cx="1359176" cy="6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1" name="Gruppo 13"/>
          <p:cNvGrpSpPr>
            <a:grpSpLocks/>
          </p:cNvGrpSpPr>
          <p:nvPr/>
        </p:nvGrpSpPr>
        <p:grpSpPr bwMode="auto">
          <a:xfrm>
            <a:off x="2094015" y="2531161"/>
            <a:ext cx="1585912" cy="719138"/>
            <a:chOff x="2122898" y="1628800"/>
            <a:chExt cx="1585006" cy="720080"/>
          </a:xfrm>
        </p:grpSpPr>
        <p:grpSp>
          <p:nvGrpSpPr>
            <p:cNvPr id="12" name="Gruppo 9"/>
            <p:cNvGrpSpPr>
              <a:grpSpLocks/>
            </p:cNvGrpSpPr>
            <p:nvPr/>
          </p:nvGrpSpPr>
          <p:grpSpPr bwMode="auto">
            <a:xfrm>
              <a:off x="2195736" y="1628800"/>
              <a:ext cx="1512168" cy="720080"/>
              <a:chOff x="611560" y="1628800"/>
              <a:chExt cx="1944216" cy="720080"/>
            </a:xfrm>
          </p:grpSpPr>
          <p:sp>
            <p:nvSpPr>
              <p:cNvPr id="14" name="Text Box 3"/>
              <p:cNvSpPr txBox="1">
                <a:spLocks noChangeArrowheads="1"/>
              </p:cNvSpPr>
              <p:nvPr/>
            </p:nvSpPr>
            <p:spPr bwMode="auto">
              <a:xfrm>
                <a:off x="611560" y="1628800"/>
                <a:ext cx="1944216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0,0513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0.01805</a:t>
                </a:r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940035" y="1955894"/>
                <a:ext cx="1359176" cy="6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" name="CasellaDiTesto 12"/>
            <p:cNvSpPr txBox="1">
              <a:spLocks noChangeArrowheads="1"/>
            </p:cNvSpPr>
            <p:nvPr/>
          </p:nvSpPr>
          <p:spPr bwMode="auto">
            <a:xfrm>
              <a:off x="2122898" y="1772816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3510066" y="2677212"/>
            <a:ext cx="1144587" cy="3397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2,84 M</a:t>
            </a: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374752" y="4245661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6600"/>
                </a:solidFill>
              </a:rPr>
              <a:t>% in peso = 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5630966" y="4258361"/>
            <a:ext cx="1131887" cy="338138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9,88 %</a:t>
            </a:r>
          </a:p>
        </p:txBody>
      </p:sp>
      <p:grpSp>
        <p:nvGrpSpPr>
          <p:cNvPr id="19" name="Gruppo 29"/>
          <p:cNvGrpSpPr>
            <a:grpSpLocks/>
          </p:cNvGrpSpPr>
          <p:nvPr/>
        </p:nvGrpSpPr>
        <p:grpSpPr bwMode="auto">
          <a:xfrm>
            <a:off x="1374877" y="4029761"/>
            <a:ext cx="2560638" cy="719138"/>
            <a:chOff x="1403648" y="2564904"/>
            <a:chExt cx="2560217" cy="720080"/>
          </a:xfrm>
        </p:grpSpPr>
        <p:grpSp>
          <p:nvGrpSpPr>
            <p:cNvPr id="20" name="Gruppo 27"/>
            <p:cNvGrpSpPr>
              <a:grpSpLocks/>
            </p:cNvGrpSpPr>
            <p:nvPr/>
          </p:nvGrpSpPr>
          <p:grpSpPr bwMode="auto">
            <a:xfrm>
              <a:off x="1403648" y="2564904"/>
              <a:ext cx="2088232" cy="720080"/>
              <a:chOff x="1691680" y="2564904"/>
              <a:chExt cx="2088232" cy="720080"/>
            </a:xfrm>
          </p:grpSpPr>
          <p:sp>
            <p:nvSpPr>
              <p:cNvPr id="22" name="Text Box 3"/>
              <p:cNvSpPr txBox="1">
                <a:spLocks noChangeArrowheads="1"/>
              </p:cNvSpPr>
              <p:nvPr/>
            </p:nvSpPr>
            <p:spPr bwMode="auto">
              <a:xfrm>
                <a:off x="1691680" y="2564904"/>
                <a:ext cx="2088232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006600"/>
                    </a:solidFill>
                  </a:rPr>
                  <a:t>g di HCl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006600"/>
                    </a:solidFill>
                  </a:rPr>
                  <a:t>g tot di soluzione</a:t>
                </a:r>
              </a:p>
            </p:txBody>
          </p:sp>
          <p:cxnSp>
            <p:nvCxnSpPr>
              <p:cNvPr id="23" name="Connettore 1 22"/>
              <p:cNvCxnSpPr/>
              <p:nvPr/>
            </p:nvCxnSpPr>
            <p:spPr>
              <a:xfrm>
                <a:off x="1907545" y="2954351"/>
                <a:ext cx="1657078" cy="0"/>
              </a:xfrm>
              <a:prstGeom prst="line">
                <a:avLst/>
              </a:prstGeom>
              <a:ln w="127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CasellaDiTesto 28"/>
            <p:cNvSpPr txBox="1">
              <a:spLocks noChangeArrowheads="1"/>
            </p:cNvSpPr>
            <p:nvPr/>
          </p:nvSpPr>
          <p:spPr bwMode="auto">
            <a:xfrm>
              <a:off x="3275856" y="2780928"/>
              <a:ext cx="6880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6600"/>
                  </a:solidFill>
                </a:rPr>
                <a:t>× 100</a:t>
              </a:r>
            </a:p>
          </p:txBody>
        </p:sp>
      </p:grpSp>
      <p:grpSp>
        <p:nvGrpSpPr>
          <p:cNvPr id="24" name="Gruppo 32"/>
          <p:cNvGrpSpPr>
            <a:grpSpLocks/>
          </p:cNvGrpSpPr>
          <p:nvPr/>
        </p:nvGrpSpPr>
        <p:grpSpPr bwMode="auto">
          <a:xfrm>
            <a:off x="3783115" y="4113900"/>
            <a:ext cx="1839912" cy="720725"/>
            <a:chOff x="3811762" y="2649928"/>
            <a:chExt cx="1840358" cy="720080"/>
          </a:xfrm>
        </p:grpSpPr>
        <p:grpSp>
          <p:nvGrpSpPr>
            <p:cNvPr id="25" name="Gruppo 30"/>
            <p:cNvGrpSpPr>
              <a:grpSpLocks/>
            </p:cNvGrpSpPr>
            <p:nvPr/>
          </p:nvGrpSpPr>
          <p:grpSpPr bwMode="auto">
            <a:xfrm>
              <a:off x="3811762" y="2649928"/>
              <a:ext cx="1336302" cy="720080"/>
              <a:chOff x="3811762" y="2636912"/>
              <a:chExt cx="1336302" cy="720080"/>
            </a:xfrm>
          </p:grpSpPr>
          <p:grpSp>
            <p:nvGrpSpPr>
              <p:cNvPr id="27" name="Gruppo 9"/>
              <p:cNvGrpSpPr>
                <a:grpSpLocks/>
              </p:cNvGrpSpPr>
              <p:nvPr/>
            </p:nvGrpSpPr>
            <p:grpSpPr bwMode="auto">
              <a:xfrm>
                <a:off x="3873171" y="2636912"/>
                <a:ext cx="1274893" cy="720080"/>
                <a:chOff x="611560" y="1628800"/>
                <a:chExt cx="1944216" cy="720080"/>
              </a:xfrm>
            </p:grpSpPr>
            <p:sp>
              <p:nvSpPr>
                <p:cNvPr id="2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611560" y="1628800"/>
                  <a:ext cx="1944216" cy="7200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it-IT" altLang="it-IT">
                      <a:solidFill>
                        <a:srgbClr val="006600"/>
                      </a:solidFill>
                    </a:rPr>
                    <a:t>1,872</a:t>
                  </a:r>
                </a:p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it-IT" altLang="it-IT">
                      <a:solidFill>
                        <a:srgbClr val="006600"/>
                      </a:solidFill>
                    </a:rPr>
                    <a:t>18,950</a:t>
                  </a:r>
                </a:p>
              </p:txBody>
            </p:sp>
            <p:sp>
              <p:nvSpPr>
                <p:cNvPr id="30" name="Line 4"/>
                <p:cNvSpPr>
                  <a:spLocks noChangeShapeType="1"/>
                </p:cNvSpPr>
                <p:nvPr/>
              </p:nvSpPr>
              <p:spPr bwMode="auto">
                <a:xfrm>
                  <a:off x="940035" y="1955894"/>
                  <a:ext cx="1359176" cy="636"/>
                </a:xfrm>
                <a:prstGeom prst="line">
                  <a:avLst/>
                </a:prstGeom>
                <a:noFill/>
                <a:ln w="9525">
                  <a:solidFill>
                    <a:srgbClr val="0066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28" name="CasellaDiTesto 21"/>
              <p:cNvSpPr txBox="1">
                <a:spLocks noChangeArrowheads="1"/>
              </p:cNvSpPr>
              <p:nvPr/>
            </p:nvSpPr>
            <p:spPr bwMode="auto">
              <a:xfrm>
                <a:off x="3811762" y="2780928"/>
                <a:ext cx="288932" cy="338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it-IT" altLang="it-IT">
                    <a:solidFill>
                      <a:srgbClr val="006600"/>
                    </a:solidFill>
                  </a:rPr>
                  <a:t>=</a:t>
                </a:r>
              </a:p>
            </p:txBody>
          </p:sp>
        </p:grpSp>
        <p:sp>
          <p:nvSpPr>
            <p:cNvPr id="26" name="Rettangolo 31"/>
            <p:cNvSpPr>
              <a:spLocks noChangeArrowheads="1"/>
            </p:cNvSpPr>
            <p:nvPr/>
          </p:nvSpPr>
          <p:spPr bwMode="auto">
            <a:xfrm>
              <a:off x="4964111" y="2780928"/>
              <a:ext cx="6880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6600"/>
                  </a:solidFill>
                </a:rPr>
                <a:t>× 100</a:t>
              </a:r>
            </a:p>
          </p:txBody>
        </p:sp>
      </p:grpSp>
      <p:sp>
        <p:nvSpPr>
          <p:cNvPr id="31" name="Rettangolo 30"/>
          <p:cNvSpPr>
            <a:spLocks noChangeArrowheads="1"/>
          </p:cNvSpPr>
          <p:nvPr/>
        </p:nvSpPr>
        <p:spPr bwMode="auto">
          <a:xfrm>
            <a:off x="3711678" y="5626786"/>
            <a:ext cx="569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m =</a:t>
            </a:r>
            <a:r>
              <a:rPr lang="it-IT" altLang="it-IT"/>
              <a:t> </a:t>
            </a:r>
          </a:p>
        </p:txBody>
      </p:sp>
      <p:grpSp>
        <p:nvGrpSpPr>
          <p:cNvPr id="32" name="Gruppo 34"/>
          <p:cNvGrpSpPr>
            <a:grpSpLocks/>
          </p:cNvGrpSpPr>
          <p:nvPr/>
        </p:nvGrpSpPr>
        <p:grpSpPr bwMode="auto">
          <a:xfrm>
            <a:off x="3884716" y="5482325"/>
            <a:ext cx="1944687" cy="720725"/>
            <a:chOff x="611560" y="1628800"/>
            <a:chExt cx="1944216" cy="72008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194421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moli di HCl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Kg di solvente</a:t>
              </a:r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>
              <a:off x="940035" y="1955894"/>
              <a:ext cx="1359176" cy="6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5" name="Gruppo 37"/>
          <p:cNvGrpSpPr>
            <a:grpSpLocks/>
          </p:cNvGrpSpPr>
          <p:nvPr/>
        </p:nvGrpSpPr>
        <p:grpSpPr bwMode="auto">
          <a:xfrm>
            <a:off x="5583340" y="5482325"/>
            <a:ext cx="1585912" cy="720725"/>
            <a:chOff x="2122898" y="1628800"/>
            <a:chExt cx="1585006" cy="720080"/>
          </a:xfrm>
        </p:grpSpPr>
        <p:grpSp>
          <p:nvGrpSpPr>
            <p:cNvPr id="36" name="Gruppo 9"/>
            <p:cNvGrpSpPr>
              <a:grpSpLocks/>
            </p:cNvGrpSpPr>
            <p:nvPr/>
          </p:nvGrpSpPr>
          <p:grpSpPr bwMode="auto">
            <a:xfrm>
              <a:off x="2195736" y="1628800"/>
              <a:ext cx="1512168" cy="720080"/>
              <a:chOff x="611560" y="1628800"/>
              <a:chExt cx="1944216" cy="720080"/>
            </a:xfrm>
          </p:grpSpPr>
          <p:sp>
            <p:nvSpPr>
              <p:cNvPr id="38" name="Text Box 3"/>
              <p:cNvSpPr txBox="1">
                <a:spLocks noChangeArrowheads="1"/>
              </p:cNvSpPr>
              <p:nvPr/>
            </p:nvSpPr>
            <p:spPr bwMode="auto">
              <a:xfrm>
                <a:off x="611560" y="1628800"/>
                <a:ext cx="1944216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0,0513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0,017078</a:t>
                </a:r>
              </a:p>
            </p:txBody>
          </p:sp>
          <p:sp>
            <p:nvSpPr>
              <p:cNvPr id="39" name="Line 4"/>
              <p:cNvSpPr>
                <a:spLocks noChangeShapeType="1"/>
              </p:cNvSpPr>
              <p:nvPr/>
            </p:nvSpPr>
            <p:spPr bwMode="auto">
              <a:xfrm>
                <a:off x="940035" y="1955894"/>
                <a:ext cx="1359176" cy="6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37" name="CasellaDiTesto 39"/>
            <p:cNvSpPr txBox="1">
              <a:spLocks noChangeArrowheads="1"/>
            </p:cNvSpPr>
            <p:nvPr/>
          </p:nvSpPr>
          <p:spPr bwMode="auto">
            <a:xfrm>
              <a:off x="2122898" y="1772816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40" name="Rettangolo 39"/>
          <p:cNvSpPr>
            <a:spLocks noChangeArrowheads="1"/>
          </p:cNvSpPr>
          <p:nvPr/>
        </p:nvSpPr>
        <p:spPr bwMode="auto">
          <a:xfrm>
            <a:off x="6999391" y="5629961"/>
            <a:ext cx="1144587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3,00 m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79478" y="513450"/>
            <a:ext cx="8785225" cy="1512887"/>
          </a:xfrm>
          <a:prstGeom prst="rect">
            <a:avLst/>
          </a:prstGeom>
          <a:noFill/>
          <a:ln w="12700" cmpd="thinThick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51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/>
      <p:bldP spid="18" grpId="0" animBg="1"/>
      <p:bldP spid="31" grpId="0"/>
      <p:bldP spid="4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9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"/>
          <p:cNvSpPr>
            <a:spLocks noChangeArrowheads="1"/>
          </p:cNvSpPr>
          <p:nvPr/>
        </p:nvSpPr>
        <p:spPr bwMode="auto">
          <a:xfrm>
            <a:off x="1230415" y="417514"/>
            <a:ext cx="5905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3333FF"/>
                </a:solidFill>
              </a:rPr>
              <a:t>Volume di soluzione contenente 0,0513 moli di HCl= 18,05 ml </a:t>
            </a: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79478" y="849314"/>
            <a:ext cx="56880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F0"/>
                </a:solidFill>
              </a:rPr>
              <a:t>g di HCl = (moli × PM) = 0,0513 × 36,5 = 1,872 g di HCl</a:t>
            </a:r>
          </a:p>
        </p:txBody>
      </p:sp>
      <p:sp>
        <p:nvSpPr>
          <p:cNvPr id="6" name="Rettangolo 3"/>
          <p:cNvSpPr>
            <a:spLocks noChangeArrowheads="1"/>
          </p:cNvSpPr>
          <p:nvPr/>
        </p:nvSpPr>
        <p:spPr bwMode="auto">
          <a:xfrm>
            <a:off x="3319566" y="1354139"/>
            <a:ext cx="561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B0F0"/>
                </a:solidFill>
              </a:rPr>
              <a:t>g di H</a:t>
            </a:r>
            <a:r>
              <a:rPr lang="it-IT" altLang="it-IT" baseline="-25000">
                <a:solidFill>
                  <a:srgbClr val="00B0F0"/>
                </a:solidFill>
              </a:rPr>
              <a:t>2</a:t>
            </a:r>
            <a:r>
              <a:rPr lang="it-IT" altLang="it-IT">
                <a:solidFill>
                  <a:srgbClr val="00B0F0"/>
                </a:solidFill>
              </a:rPr>
              <a:t>O = (moli × PM) = 0,9487× 18 = 17,078 g di H</a:t>
            </a:r>
            <a:r>
              <a:rPr lang="it-IT" altLang="it-IT" baseline="-25000">
                <a:solidFill>
                  <a:srgbClr val="00B0F0"/>
                </a:solidFill>
              </a:rPr>
              <a:t>2</a:t>
            </a:r>
            <a:r>
              <a:rPr lang="it-IT" altLang="it-IT">
                <a:solidFill>
                  <a:srgbClr val="00B0F0"/>
                </a:solidFill>
              </a:rPr>
              <a:t>O</a:t>
            </a: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222352" y="2505076"/>
            <a:ext cx="592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M =</a:t>
            </a:r>
            <a:r>
              <a:rPr lang="it-IT" altLang="it-IT"/>
              <a:t> </a:t>
            </a:r>
          </a:p>
        </p:txBody>
      </p:sp>
      <p:grpSp>
        <p:nvGrpSpPr>
          <p:cNvPr id="8" name="Gruppo 8"/>
          <p:cNvGrpSpPr>
            <a:grpSpLocks/>
          </p:cNvGrpSpPr>
          <p:nvPr/>
        </p:nvGrpSpPr>
        <p:grpSpPr bwMode="auto">
          <a:xfrm>
            <a:off x="396977" y="2362200"/>
            <a:ext cx="1943100" cy="719138"/>
            <a:chOff x="611560" y="1628800"/>
            <a:chExt cx="1944216" cy="72008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194421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moli di HCl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V di soluzione</a:t>
              </a:r>
            </a:p>
          </p:txBody>
        </p:sp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940035" y="1955894"/>
              <a:ext cx="1359176" cy="6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1" name="Gruppo 13"/>
          <p:cNvGrpSpPr>
            <a:grpSpLocks/>
          </p:cNvGrpSpPr>
          <p:nvPr/>
        </p:nvGrpSpPr>
        <p:grpSpPr bwMode="auto">
          <a:xfrm>
            <a:off x="2094015" y="2362200"/>
            <a:ext cx="1585912" cy="719138"/>
            <a:chOff x="2122898" y="1628800"/>
            <a:chExt cx="1585006" cy="720080"/>
          </a:xfrm>
        </p:grpSpPr>
        <p:grpSp>
          <p:nvGrpSpPr>
            <p:cNvPr id="12" name="Gruppo 9"/>
            <p:cNvGrpSpPr>
              <a:grpSpLocks/>
            </p:cNvGrpSpPr>
            <p:nvPr/>
          </p:nvGrpSpPr>
          <p:grpSpPr bwMode="auto">
            <a:xfrm>
              <a:off x="2195736" y="1628800"/>
              <a:ext cx="1512168" cy="720080"/>
              <a:chOff x="611560" y="1628800"/>
              <a:chExt cx="1944216" cy="720080"/>
            </a:xfrm>
          </p:grpSpPr>
          <p:sp>
            <p:nvSpPr>
              <p:cNvPr id="14" name="Text Box 3"/>
              <p:cNvSpPr txBox="1">
                <a:spLocks noChangeArrowheads="1"/>
              </p:cNvSpPr>
              <p:nvPr/>
            </p:nvSpPr>
            <p:spPr bwMode="auto">
              <a:xfrm>
                <a:off x="611560" y="1628800"/>
                <a:ext cx="1944216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0,0513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0.01805</a:t>
                </a:r>
              </a:p>
            </p:txBody>
          </p:sp>
          <p:sp>
            <p:nvSpPr>
              <p:cNvPr id="15" name="Line 4"/>
              <p:cNvSpPr>
                <a:spLocks noChangeShapeType="1"/>
              </p:cNvSpPr>
              <p:nvPr/>
            </p:nvSpPr>
            <p:spPr bwMode="auto">
              <a:xfrm>
                <a:off x="940035" y="1955894"/>
                <a:ext cx="1359176" cy="6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3" name="CasellaDiTesto 12"/>
            <p:cNvSpPr txBox="1">
              <a:spLocks noChangeArrowheads="1"/>
            </p:cNvSpPr>
            <p:nvPr/>
          </p:nvSpPr>
          <p:spPr bwMode="auto">
            <a:xfrm>
              <a:off x="2122898" y="1772816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3510066" y="2508251"/>
            <a:ext cx="1144587" cy="3397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2,84 M</a:t>
            </a: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374752" y="40767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6600"/>
                </a:solidFill>
              </a:rPr>
              <a:t>% in peso = 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5630966" y="4089400"/>
            <a:ext cx="1131887" cy="338138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9,88 %</a:t>
            </a:r>
          </a:p>
        </p:txBody>
      </p:sp>
      <p:grpSp>
        <p:nvGrpSpPr>
          <p:cNvPr id="19" name="Gruppo 29"/>
          <p:cNvGrpSpPr>
            <a:grpSpLocks/>
          </p:cNvGrpSpPr>
          <p:nvPr/>
        </p:nvGrpSpPr>
        <p:grpSpPr bwMode="auto">
          <a:xfrm>
            <a:off x="1374877" y="3860800"/>
            <a:ext cx="2560638" cy="719138"/>
            <a:chOff x="1403648" y="2564904"/>
            <a:chExt cx="2560217" cy="720080"/>
          </a:xfrm>
        </p:grpSpPr>
        <p:grpSp>
          <p:nvGrpSpPr>
            <p:cNvPr id="20" name="Gruppo 27"/>
            <p:cNvGrpSpPr>
              <a:grpSpLocks/>
            </p:cNvGrpSpPr>
            <p:nvPr/>
          </p:nvGrpSpPr>
          <p:grpSpPr bwMode="auto">
            <a:xfrm>
              <a:off x="1403648" y="2564904"/>
              <a:ext cx="2088232" cy="720080"/>
              <a:chOff x="1691680" y="2564904"/>
              <a:chExt cx="2088232" cy="720080"/>
            </a:xfrm>
          </p:grpSpPr>
          <p:sp>
            <p:nvSpPr>
              <p:cNvPr id="22" name="Text Box 3"/>
              <p:cNvSpPr txBox="1">
                <a:spLocks noChangeArrowheads="1"/>
              </p:cNvSpPr>
              <p:nvPr/>
            </p:nvSpPr>
            <p:spPr bwMode="auto">
              <a:xfrm>
                <a:off x="1691680" y="2564904"/>
                <a:ext cx="2088232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006600"/>
                    </a:solidFill>
                  </a:rPr>
                  <a:t>g di HCl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006600"/>
                    </a:solidFill>
                  </a:rPr>
                  <a:t>g tot di soluzione</a:t>
                </a:r>
              </a:p>
            </p:txBody>
          </p:sp>
          <p:cxnSp>
            <p:nvCxnSpPr>
              <p:cNvPr id="23" name="Connettore 1 22"/>
              <p:cNvCxnSpPr/>
              <p:nvPr/>
            </p:nvCxnSpPr>
            <p:spPr>
              <a:xfrm>
                <a:off x="1907545" y="2954351"/>
                <a:ext cx="1657078" cy="0"/>
              </a:xfrm>
              <a:prstGeom prst="line">
                <a:avLst/>
              </a:prstGeom>
              <a:ln w="1270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CasellaDiTesto 28"/>
            <p:cNvSpPr txBox="1">
              <a:spLocks noChangeArrowheads="1"/>
            </p:cNvSpPr>
            <p:nvPr/>
          </p:nvSpPr>
          <p:spPr bwMode="auto">
            <a:xfrm>
              <a:off x="3275856" y="2780928"/>
              <a:ext cx="6880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6600"/>
                  </a:solidFill>
                </a:rPr>
                <a:t>× 100</a:t>
              </a:r>
            </a:p>
          </p:txBody>
        </p:sp>
      </p:grpSp>
      <p:grpSp>
        <p:nvGrpSpPr>
          <p:cNvPr id="24" name="Gruppo 32"/>
          <p:cNvGrpSpPr>
            <a:grpSpLocks/>
          </p:cNvGrpSpPr>
          <p:nvPr/>
        </p:nvGrpSpPr>
        <p:grpSpPr bwMode="auto">
          <a:xfrm>
            <a:off x="3783115" y="3944939"/>
            <a:ext cx="1839912" cy="720725"/>
            <a:chOff x="3811762" y="2649928"/>
            <a:chExt cx="1840358" cy="720080"/>
          </a:xfrm>
        </p:grpSpPr>
        <p:grpSp>
          <p:nvGrpSpPr>
            <p:cNvPr id="25" name="Gruppo 30"/>
            <p:cNvGrpSpPr>
              <a:grpSpLocks/>
            </p:cNvGrpSpPr>
            <p:nvPr/>
          </p:nvGrpSpPr>
          <p:grpSpPr bwMode="auto">
            <a:xfrm>
              <a:off x="3811762" y="2649928"/>
              <a:ext cx="1336302" cy="720080"/>
              <a:chOff x="3811762" y="2636912"/>
              <a:chExt cx="1336302" cy="720080"/>
            </a:xfrm>
          </p:grpSpPr>
          <p:grpSp>
            <p:nvGrpSpPr>
              <p:cNvPr id="27" name="Gruppo 9"/>
              <p:cNvGrpSpPr>
                <a:grpSpLocks/>
              </p:cNvGrpSpPr>
              <p:nvPr/>
            </p:nvGrpSpPr>
            <p:grpSpPr bwMode="auto">
              <a:xfrm>
                <a:off x="3873171" y="2636912"/>
                <a:ext cx="1274893" cy="720080"/>
                <a:chOff x="611560" y="1628800"/>
                <a:chExt cx="1944216" cy="720080"/>
              </a:xfrm>
            </p:grpSpPr>
            <p:sp>
              <p:nvSpPr>
                <p:cNvPr id="2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611560" y="1628800"/>
                  <a:ext cx="1944216" cy="7200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it-IT" altLang="it-IT">
                      <a:solidFill>
                        <a:srgbClr val="006600"/>
                      </a:solidFill>
                    </a:rPr>
                    <a:t>1,872</a:t>
                  </a:r>
                </a:p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it-IT" altLang="it-IT">
                      <a:solidFill>
                        <a:srgbClr val="006600"/>
                      </a:solidFill>
                    </a:rPr>
                    <a:t>18,950</a:t>
                  </a:r>
                </a:p>
              </p:txBody>
            </p:sp>
            <p:sp>
              <p:nvSpPr>
                <p:cNvPr id="30" name="Line 4"/>
                <p:cNvSpPr>
                  <a:spLocks noChangeShapeType="1"/>
                </p:cNvSpPr>
                <p:nvPr/>
              </p:nvSpPr>
              <p:spPr bwMode="auto">
                <a:xfrm>
                  <a:off x="940035" y="1955894"/>
                  <a:ext cx="1359176" cy="636"/>
                </a:xfrm>
                <a:prstGeom prst="line">
                  <a:avLst/>
                </a:prstGeom>
                <a:noFill/>
                <a:ln w="9525">
                  <a:solidFill>
                    <a:srgbClr val="0066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28" name="CasellaDiTesto 21"/>
              <p:cNvSpPr txBox="1">
                <a:spLocks noChangeArrowheads="1"/>
              </p:cNvSpPr>
              <p:nvPr/>
            </p:nvSpPr>
            <p:spPr bwMode="auto">
              <a:xfrm>
                <a:off x="3811762" y="2780928"/>
                <a:ext cx="288932" cy="338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r>
                  <a:rPr lang="it-IT" altLang="it-IT">
                    <a:solidFill>
                      <a:srgbClr val="006600"/>
                    </a:solidFill>
                  </a:rPr>
                  <a:t>=</a:t>
                </a:r>
              </a:p>
            </p:txBody>
          </p:sp>
        </p:grpSp>
        <p:sp>
          <p:nvSpPr>
            <p:cNvPr id="26" name="Rettangolo 31"/>
            <p:cNvSpPr>
              <a:spLocks noChangeArrowheads="1"/>
            </p:cNvSpPr>
            <p:nvPr/>
          </p:nvSpPr>
          <p:spPr bwMode="auto">
            <a:xfrm>
              <a:off x="4964111" y="2780928"/>
              <a:ext cx="6880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006600"/>
                  </a:solidFill>
                </a:rPr>
                <a:t>× 100</a:t>
              </a:r>
            </a:p>
          </p:txBody>
        </p:sp>
      </p:grpSp>
      <p:sp>
        <p:nvSpPr>
          <p:cNvPr id="31" name="Rettangolo 30"/>
          <p:cNvSpPr>
            <a:spLocks noChangeArrowheads="1"/>
          </p:cNvSpPr>
          <p:nvPr/>
        </p:nvSpPr>
        <p:spPr bwMode="auto">
          <a:xfrm>
            <a:off x="3711678" y="5457825"/>
            <a:ext cx="5693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m =</a:t>
            </a:r>
            <a:r>
              <a:rPr lang="it-IT" altLang="it-IT"/>
              <a:t> </a:t>
            </a:r>
          </a:p>
        </p:txBody>
      </p:sp>
      <p:grpSp>
        <p:nvGrpSpPr>
          <p:cNvPr id="32" name="Gruppo 34"/>
          <p:cNvGrpSpPr>
            <a:grpSpLocks/>
          </p:cNvGrpSpPr>
          <p:nvPr/>
        </p:nvGrpSpPr>
        <p:grpSpPr bwMode="auto">
          <a:xfrm>
            <a:off x="3884716" y="5313364"/>
            <a:ext cx="1944687" cy="720725"/>
            <a:chOff x="611560" y="1628800"/>
            <a:chExt cx="1944216" cy="72008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611560" y="1628800"/>
              <a:ext cx="194421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moli di HCl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it-IT" altLang="it-IT">
                  <a:solidFill>
                    <a:srgbClr val="FF0000"/>
                  </a:solidFill>
                </a:rPr>
                <a:t>Kg di solvente</a:t>
              </a:r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>
              <a:off x="940035" y="1955894"/>
              <a:ext cx="1359176" cy="6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5" name="Gruppo 37"/>
          <p:cNvGrpSpPr>
            <a:grpSpLocks/>
          </p:cNvGrpSpPr>
          <p:nvPr/>
        </p:nvGrpSpPr>
        <p:grpSpPr bwMode="auto">
          <a:xfrm>
            <a:off x="5583340" y="5313364"/>
            <a:ext cx="1585912" cy="720725"/>
            <a:chOff x="2122898" y="1628800"/>
            <a:chExt cx="1585006" cy="720080"/>
          </a:xfrm>
        </p:grpSpPr>
        <p:grpSp>
          <p:nvGrpSpPr>
            <p:cNvPr id="36" name="Gruppo 9"/>
            <p:cNvGrpSpPr>
              <a:grpSpLocks/>
            </p:cNvGrpSpPr>
            <p:nvPr/>
          </p:nvGrpSpPr>
          <p:grpSpPr bwMode="auto">
            <a:xfrm>
              <a:off x="2195736" y="1628800"/>
              <a:ext cx="1512168" cy="720080"/>
              <a:chOff x="611560" y="1628800"/>
              <a:chExt cx="1944216" cy="720080"/>
            </a:xfrm>
          </p:grpSpPr>
          <p:sp>
            <p:nvSpPr>
              <p:cNvPr id="38" name="Text Box 3"/>
              <p:cNvSpPr txBox="1">
                <a:spLocks noChangeArrowheads="1"/>
              </p:cNvSpPr>
              <p:nvPr/>
            </p:nvSpPr>
            <p:spPr bwMode="auto">
              <a:xfrm>
                <a:off x="611560" y="1628800"/>
                <a:ext cx="1944216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0,0513</a:t>
                </a:r>
              </a:p>
              <a:p>
                <a:pPr algn="ctr" eaLnBrk="1" hangingPunct="1">
                  <a:spcAft>
                    <a:spcPts val="1000"/>
                  </a:spcAft>
                </a:pPr>
                <a:r>
                  <a:rPr lang="it-IT" altLang="it-IT">
                    <a:solidFill>
                      <a:srgbClr val="FF0000"/>
                    </a:solidFill>
                  </a:rPr>
                  <a:t>0,017078</a:t>
                </a:r>
              </a:p>
            </p:txBody>
          </p:sp>
          <p:sp>
            <p:nvSpPr>
              <p:cNvPr id="39" name="Line 4"/>
              <p:cNvSpPr>
                <a:spLocks noChangeShapeType="1"/>
              </p:cNvSpPr>
              <p:nvPr/>
            </p:nvSpPr>
            <p:spPr bwMode="auto">
              <a:xfrm>
                <a:off x="940035" y="1955894"/>
                <a:ext cx="1359176" cy="6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37" name="CasellaDiTesto 39"/>
            <p:cNvSpPr txBox="1">
              <a:spLocks noChangeArrowheads="1"/>
            </p:cNvSpPr>
            <p:nvPr/>
          </p:nvSpPr>
          <p:spPr bwMode="auto">
            <a:xfrm>
              <a:off x="2122898" y="1772816"/>
              <a:ext cx="2888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it-IT" altLang="it-IT">
                  <a:solidFill>
                    <a:srgbClr val="FF0000"/>
                  </a:solidFill>
                </a:rPr>
                <a:t>=</a:t>
              </a:r>
            </a:p>
          </p:txBody>
        </p:sp>
      </p:grpSp>
      <p:sp>
        <p:nvSpPr>
          <p:cNvPr id="40" name="Rettangolo 39"/>
          <p:cNvSpPr>
            <a:spLocks noChangeArrowheads="1"/>
          </p:cNvSpPr>
          <p:nvPr/>
        </p:nvSpPr>
        <p:spPr bwMode="auto">
          <a:xfrm>
            <a:off x="6999391" y="5461000"/>
            <a:ext cx="1144587" cy="3381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</a:rPr>
              <a:t>=   3,00 m</a:t>
            </a:r>
          </a:p>
        </p:txBody>
      </p:sp>
      <p:sp>
        <p:nvSpPr>
          <p:cNvPr id="41" name="Rettangolo 40"/>
          <p:cNvSpPr/>
          <p:nvPr/>
        </p:nvSpPr>
        <p:spPr>
          <a:xfrm>
            <a:off x="79478" y="344489"/>
            <a:ext cx="8785225" cy="1512887"/>
          </a:xfrm>
          <a:prstGeom prst="rect">
            <a:avLst/>
          </a:prstGeom>
          <a:noFill/>
          <a:ln w="12700" cmpd="thinThick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18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  <p:bldP spid="17" grpId="0"/>
      <p:bldP spid="18" grpId="0" animBg="1"/>
      <p:bldP spid="31" grpId="0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7479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938" y="2279377"/>
            <a:ext cx="8991600" cy="1144588"/>
            <a:chOff x="0" y="1424"/>
            <a:chExt cx="5664" cy="721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0" y="1424"/>
              <a:ext cx="5664" cy="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just">
                <a:lnSpc>
                  <a:spcPct val="200000"/>
                </a:lnSpc>
              </a:pPr>
              <a:r>
                <a:rPr lang="it-IT" altLang="it-IT" sz="1800">
                  <a:solidFill>
                    <a:srgbClr val="000099"/>
                  </a:solidFill>
                </a:rPr>
                <a:t>CuN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3 </a:t>
              </a:r>
              <a:r>
                <a:rPr lang="it-IT" altLang="it-IT" sz="1800">
                  <a:solidFill>
                    <a:srgbClr val="000099"/>
                  </a:solidFill>
                </a:rPr>
                <a:t>+ Li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2</a:t>
              </a:r>
              <a:r>
                <a:rPr lang="it-IT" altLang="it-IT" sz="1800">
                  <a:solidFill>
                    <a:srgbClr val="000099"/>
                  </a:solidFill>
                </a:rPr>
                <a:t>Cr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2</a:t>
              </a:r>
              <a:r>
                <a:rPr lang="it-IT" altLang="it-IT" sz="1800">
                  <a:solidFill>
                    <a:srgbClr val="000099"/>
                  </a:solidFill>
                </a:rPr>
                <a:t>O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7 </a:t>
              </a:r>
              <a:r>
                <a:rPr lang="it-IT" altLang="it-IT" sz="1800">
                  <a:solidFill>
                    <a:srgbClr val="000099"/>
                  </a:solidFill>
                </a:rPr>
                <a:t>+ HClO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4</a:t>
              </a:r>
              <a:r>
                <a:rPr lang="it-IT" altLang="it-IT" sz="1800">
                  <a:solidFill>
                    <a:srgbClr val="000099"/>
                  </a:solidFill>
                </a:rPr>
                <a:t>           Cu(ClO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4</a:t>
              </a:r>
              <a:r>
                <a:rPr lang="it-IT" altLang="it-IT" sz="1800">
                  <a:solidFill>
                    <a:srgbClr val="000099"/>
                  </a:solidFill>
                </a:rPr>
                <a:t>)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2</a:t>
              </a:r>
              <a:r>
                <a:rPr lang="it-IT" altLang="it-IT" sz="1800">
                  <a:solidFill>
                    <a:srgbClr val="000099"/>
                  </a:solidFill>
                </a:rPr>
                <a:t> + HNO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3</a:t>
              </a:r>
              <a:r>
                <a:rPr lang="it-IT" altLang="it-IT" sz="1800">
                  <a:solidFill>
                    <a:srgbClr val="000099"/>
                  </a:solidFill>
                </a:rPr>
                <a:t> + Cr(ClO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4</a:t>
              </a:r>
              <a:r>
                <a:rPr lang="it-IT" altLang="it-IT" sz="1800">
                  <a:solidFill>
                    <a:srgbClr val="000099"/>
                  </a:solidFill>
                </a:rPr>
                <a:t>)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3</a:t>
              </a:r>
              <a:r>
                <a:rPr lang="it-IT" altLang="it-IT" sz="1800">
                  <a:solidFill>
                    <a:srgbClr val="000099"/>
                  </a:solidFill>
                </a:rPr>
                <a:t>+</a:t>
              </a:r>
            </a:p>
            <a:p>
              <a:pPr algn="r">
                <a:lnSpc>
                  <a:spcPct val="180000"/>
                </a:lnSpc>
              </a:pPr>
              <a:r>
                <a:rPr lang="it-IT" altLang="it-IT" sz="1800">
                  <a:solidFill>
                    <a:srgbClr val="000099"/>
                  </a:solidFill>
                </a:rPr>
                <a:t>+ LiClO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4</a:t>
              </a:r>
              <a:r>
                <a:rPr lang="it-IT" altLang="it-IT" sz="1800">
                  <a:solidFill>
                    <a:srgbClr val="000099"/>
                  </a:solidFill>
                </a:rPr>
                <a:t> + H</a:t>
              </a:r>
              <a:r>
                <a:rPr lang="it-IT" altLang="it-IT" sz="1800" baseline="-25000">
                  <a:solidFill>
                    <a:srgbClr val="000099"/>
                  </a:solidFill>
                </a:rPr>
                <a:t>2</a:t>
              </a:r>
              <a:r>
                <a:rPr lang="it-IT" altLang="it-IT" sz="1800">
                  <a:solidFill>
                    <a:srgbClr val="000099"/>
                  </a:solidFill>
                </a:rPr>
                <a:t>O</a:t>
              </a: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2256" y="1752"/>
              <a:ext cx="480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47938" y="4205013"/>
            <a:ext cx="8801100" cy="1301750"/>
            <a:chOff x="80" y="2637"/>
            <a:chExt cx="5544" cy="820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536" y="2641"/>
              <a:ext cx="0" cy="81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92" y="3409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04" y="2637"/>
              <a:ext cx="3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it-IT" altLang="it-IT" sz="1800"/>
                <a:t>× 6</a:t>
              </a:r>
              <a:endParaRPr lang="it-IT" altLang="it-IT" sz="1800">
                <a:latin typeface="Arial" panose="020B0604020202020204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80" y="3077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it-IT" altLang="it-IT" sz="1800"/>
                <a:t>× 17</a:t>
              </a:r>
            </a:p>
          </p:txBody>
        </p:sp>
      </p:grp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009532" y="5071313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043608" y="4859063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/>
            <a:r>
              <a:rPr lang="it-IT" altLang="it-IT" sz="1800" dirty="0"/>
              <a:t>Cr</a:t>
            </a:r>
            <a:r>
              <a:rPr lang="it-IT" altLang="it-IT" sz="1800" baseline="30000" dirty="0">
                <a:solidFill>
                  <a:srgbClr val="0000FF"/>
                </a:solidFill>
              </a:rPr>
              <a:t>+6</a:t>
            </a:r>
            <a:r>
              <a:rPr lang="it-IT" altLang="it-IT" sz="1800" baseline="-25000" dirty="0"/>
              <a:t>2</a:t>
            </a:r>
            <a:r>
              <a:rPr lang="it-IT" altLang="it-IT" sz="1800" dirty="0"/>
              <a:t>O</a:t>
            </a:r>
            <a:r>
              <a:rPr lang="it-IT" altLang="it-IT" sz="1800" baseline="-25000" dirty="0"/>
              <a:t>7</a:t>
            </a:r>
            <a:r>
              <a:rPr lang="it-IT" altLang="it-IT" sz="1800" baseline="30000" dirty="0"/>
              <a:t>2-</a:t>
            </a:r>
            <a:r>
              <a:rPr lang="it-IT" altLang="it-IT" sz="1800" dirty="0"/>
              <a:t>  + 6 e</a:t>
            </a:r>
            <a:r>
              <a:rPr lang="it-IT" altLang="it-IT" sz="1800" baseline="30000" dirty="0"/>
              <a:t>-</a:t>
            </a:r>
            <a:r>
              <a:rPr lang="it-IT" altLang="it-IT" sz="1800" dirty="0"/>
              <a:t> + 14 H</a:t>
            </a:r>
            <a:r>
              <a:rPr lang="it-IT" altLang="it-IT" sz="1800" baseline="30000" dirty="0"/>
              <a:t>+</a:t>
            </a:r>
            <a:r>
              <a:rPr lang="it-IT" altLang="it-IT" sz="1800" dirty="0"/>
              <a:t>     </a:t>
            </a:r>
            <a:r>
              <a:rPr lang="it-IT" altLang="it-IT" sz="1800" dirty="0" smtClean="0"/>
              <a:t>            </a:t>
            </a:r>
            <a:r>
              <a:rPr lang="it-IT" altLang="it-IT" sz="1800" dirty="0"/>
              <a:t>2 Cr</a:t>
            </a:r>
            <a:r>
              <a:rPr lang="it-IT" altLang="it-IT" sz="1800" baseline="30000" dirty="0">
                <a:solidFill>
                  <a:srgbClr val="0000FF"/>
                </a:solidFill>
              </a:rPr>
              <a:t>+3</a:t>
            </a:r>
            <a:r>
              <a:rPr lang="it-IT" altLang="it-IT" sz="1800" dirty="0">
                <a:solidFill>
                  <a:srgbClr val="0000FF"/>
                </a:solidFill>
              </a:rPr>
              <a:t>  </a:t>
            </a:r>
            <a:r>
              <a:rPr lang="it-IT" altLang="it-IT" sz="1800" dirty="0"/>
              <a:t>+  7 H</a:t>
            </a:r>
            <a:r>
              <a:rPr lang="it-IT" altLang="it-IT" sz="1800" baseline="-25000" dirty="0"/>
              <a:t>2</a:t>
            </a:r>
            <a:r>
              <a:rPr lang="it-IT" altLang="it-IT" sz="1800" dirty="0"/>
              <a:t>O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516738" y="5733256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40179" y="5373216"/>
            <a:ext cx="91440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>
              <a:lnSpc>
                <a:spcPct val="180000"/>
              </a:lnSpc>
            </a:pPr>
            <a:r>
              <a:rPr lang="it-IT" altLang="it-IT" sz="1800" dirty="0"/>
              <a:t>6 CuN</a:t>
            </a:r>
            <a:r>
              <a:rPr lang="it-IT" altLang="it-IT" sz="1800" baseline="-25000" dirty="0"/>
              <a:t>3 </a:t>
            </a:r>
            <a:r>
              <a:rPr lang="it-IT" altLang="it-IT" sz="1800" dirty="0"/>
              <a:t>+ 54 H</a:t>
            </a:r>
            <a:r>
              <a:rPr lang="it-IT" altLang="it-IT" sz="1800" baseline="-25000" dirty="0"/>
              <a:t>2</a:t>
            </a:r>
            <a:r>
              <a:rPr lang="it-IT" altLang="it-IT" sz="1800" dirty="0"/>
              <a:t>O + 17 Cr</a:t>
            </a:r>
            <a:r>
              <a:rPr lang="it-IT" altLang="it-IT" sz="1800" baseline="-25000" dirty="0"/>
              <a:t>2</a:t>
            </a:r>
            <a:r>
              <a:rPr lang="it-IT" altLang="it-IT" sz="1800" dirty="0"/>
              <a:t>O</a:t>
            </a:r>
            <a:r>
              <a:rPr lang="it-IT" altLang="it-IT" sz="1800" baseline="-25000" dirty="0"/>
              <a:t>7</a:t>
            </a:r>
            <a:r>
              <a:rPr lang="it-IT" altLang="it-IT" sz="1800" baseline="30000" dirty="0"/>
              <a:t>2-</a:t>
            </a:r>
            <a:r>
              <a:rPr lang="it-IT" altLang="it-IT" sz="1800" dirty="0"/>
              <a:t>  + 238 H</a:t>
            </a:r>
            <a:r>
              <a:rPr lang="it-IT" altLang="it-IT" sz="1800" baseline="30000" dirty="0"/>
              <a:t>+ </a:t>
            </a:r>
            <a:r>
              <a:rPr lang="it-IT" altLang="it-IT" sz="1800" dirty="0"/>
              <a:t>            </a:t>
            </a:r>
            <a:r>
              <a:rPr lang="it-IT" altLang="it-IT" sz="1800" dirty="0" smtClean="0"/>
              <a:t>   6 </a:t>
            </a:r>
            <a:r>
              <a:rPr lang="it-IT" altLang="it-IT" sz="1800" dirty="0"/>
              <a:t>Cu</a:t>
            </a:r>
            <a:r>
              <a:rPr lang="it-IT" altLang="it-IT" sz="1800" baseline="30000" dirty="0"/>
              <a:t>2+</a:t>
            </a:r>
            <a:r>
              <a:rPr lang="it-IT" altLang="it-IT" sz="1800" dirty="0"/>
              <a:t>+  18 </a:t>
            </a:r>
            <a:r>
              <a:rPr lang="it-IT" altLang="it-IT" sz="1800" dirty="0" smtClean="0"/>
              <a:t>NO</a:t>
            </a:r>
            <a:r>
              <a:rPr lang="it-IT" altLang="it-IT" sz="1800" baseline="-25000" dirty="0" smtClean="0"/>
              <a:t>3</a:t>
            </a:r>
            <a:r>
              <a:rPr lang="it-IT" altLang="it-IT" sz="1800" dirty="0" smtClean="0"/>
              <a:t>+ </a:t>
            </a:r>
            <a:r>
              <a:rPr lang="it-IT" altLang="it-IT" sz="1800" dirty="0"/>
              <a:t>108 H</a:t>
            </a:r>
            <a:r>
              <a:rPr lang="it-IT" altLang="it-IT" sz="1800" baseline="30000" dirty="0"/>
              <a:t>+</a:t>
            </a:r>
            <a:r>
              <a:rPr lang="it-IT" altLang="it-IT" sz="1800" dirty="0"/>
              <a:t> </a:t>
            </a:r>
            <a:endParaRPr lang="it-IT" altLang="it-IT" sz="1800" dirty="0" smtClean="0"/>
          </a:p>
          <a:p>
            <a:pPr algn="just">
              <a:lnSpc>
                <a:spcPct val="180000"/>
              </a:lnSpc>
            </a:pPr>
            <a:r>
              <a:rPr lang="it-IT" altLang="it-IT" sz="1800" dirty="0"/>
              <a:t> </a:t>
            </a:r>
            <a:r>
              <a:rPr lang="it-IT" altLang="it-IT" sz="1800" dirty="0" smtClean="0"/>
              <a:t>                                                                            </a:t>
            </a:r>
            <a:r>
              <a:rPr lang="it-IT" altLang="it-IT" sz="1800" dirty="0" smtClean="0"/>
              <a:t>+ </a:t>
            </a:r>
            <a:r>
              <a:rPr lang="it-IT" altLang="it-IT" sz="1800" dirty="0"/>
              <a:t>34 Cr</a:t>
            </a:r>
            <a:r>
              <a:rPr lang="it-IT" altLang="it-IT" sz="1800" baseline="30000" dirty="0"/>
              <a:t>3+</a:t>
            </a:r>
            <a:r>
              <a:rPr lang="it-IT" altLang="it-IT" sz="1800" dirty="0">
                <a:solidFill>
                  <a:srgbClr val="0000FF"/>
                </a:solidFill>
              </a:rPr>
              <a:t> </a:t>
            </a:r>
            <a:r>
              <a:rPr lang="it-IT" altLang="it-IT" sz="1800" dirty="0"/>
              <a:t>+ 119 H</a:t>
            </a:r>
            <a:r>
              <a:rPr lang="it-IT" altLang="it-IT" sz="1800" baseline="-25000" dirty="0"/>
              <a:t>2</a:t>
            </a:r>
            <a:r>
              <a:rPr lang="it-IT" altLang="it-IT" sz="1800" dirty="0"/>
              <a:t>O</a:t>
            </a:r>
            <a:r>
              <a:rPr lang="it-IT" altLang="it-IT" sz="1800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97138" y="2211114"/>
            <a:ext cx="6554788" cy="560387"/>
            <a:chOff x="48" y="1381"/>
            <a:chExt cx="4129" cy="353"/>
          </a:xfrm>
        </p:grpSpPr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48" y="1399"/>
              <a:ext cx="643" cy="335"/>
              <a:chOff x="48" y="1322"/>
              <a:chExt cx="643" cy="335"/>
            </a:xfrm>
          </p:grpSpPr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288" y="1322"/>
                <a:ext cx="403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60000"/>
                  </a:lnSpc>
                </a:pPr>
                <a:r>
                  <a:rPr lang="it-IT" altLang="it-IT" sz="1800">
                    <a:solidFill>
                      <a:srgbClr val="FF0000"/>
                    </a:solidFill>
                  </a:rPr>
                  <a:t>-1/3</a:t>
                </a:r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48" y="1322"/>
                <a:ext cx="250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60000"/>
                  </a:lnSpc>
                </a:pPr>
                <a:r>
                  <a:rPr lang="it-IT" altLang="it-IT" sz="1800">
                    <a:solidFill>
                      <a:srgbClr val="FF0000"/>
                    </a:solidFill>
                  </a:rPr>
                  <a:t>+1</a:t>
                </a:r>
              </a:p>
            </p:txBody>
          </p:sp>
        </p:grp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3904" y="1381"/>
              <a:ext cx="273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it-IT" altLang="it-IT" sz="1800">
                  <a:solidFill>
                    <a:srgbClr val="FF0000"/>
                  </a:solidFill>
                </a:rPr>
                <a:t>+5</a:t>
              </a: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2760" y="1389"/>
              <a:ext cx="273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it-IT" altLang="it-IT" sz="1800">
                  <a:solidFill>
                    <a:srgbClr val="FF0000"/>
                  </a:solidFill>
                </a:rPr>
                <a:t>+2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468739" y="2152375"/>
            <a:ext cx="6151563" cy="534988"/>
            <a:chOff x="912" y="1344"/>
            <a:chExt cx="3875" cy="337"/>
          </a:xfrm>
        </p:grpSpPr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912" y="1344"/>
              <a:ext cx="273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it-IT" altLang="it-IT" sz="1800">
                  <a:solidFill>
                    <a:srgbClr val="FF0000"/>
                  </a:solidFill>
                </a:rPr>
                <a:t>+6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512" y="1344"/>
              <a:ext cx="275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60000"/>
                </a:lnSpc>
              </a:pPr>
              <a:r>
                <a:rPr lang="it-IT" altLang="it-IT" sz="1800">
                  <a:solidFill>
                    <a:srgbClr val="FF0000"/>
                  </a:solidFill>
                </a:rPr>
                <a:t>+3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20938" y="18775"/>
            <a:ext cx="8991600" cy="2114825"/>
            <a:chOff x="96" y="-4"/>
            <a:chExt cx="5664" cy="1730"/>
          </a:xfrm>
        </p:grpSpPr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96" y="-4"/>
              <a:ext cx="5664" cy="1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140000"/>
                </a:lnSpc>
                <a:defRPr/>
              </a:pPr>
              <a:r>
                <a:rPr lang="it-IT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Dicembre  2004 		 </a:t>
              </a:r>
            </a:p>
            <a:p>
              <a:pPr eaLnBrk="0" hangingPunct="0">
                <a:lnSpc>
                  <a:spcPct val="140000"/>
                </a:lnSpc>
                <a:defRPr/>
              </a:pPr>
              <a:r>
                <a:rPr lang="it-IT" dirty="0">
                  <a:latin typeface="Calibri" pitchFamily="34" charset="0"/>
                </a:rPr>
                <a:t>Bilanciare in forma molecolare la seguente reazione :</a:t>
              </a:r>
            </a:p>
            <a:p>
              <a:pPr algn="just" eaLnBrk="0" hangingPunct="0">
                <a:lnSpc>
                  <a:spcPct val="150000"/>
                </a:lnSpc>
                <a:defRPr/>
              </a:pPr>
              <a:r>
                <a:rPr lang="it-IT" dirty="0">
                  <a:latin typeface="Calibri" pitchFamily="34" charset="0"/>
                </a:rPr>
                <a:t>Azoturo di rame(I) + bicromato di litio + acido perclorico            perclorato di rame(II) +  acido nitrico + perclorato di cromo(III) + perclorato di litio + acqua.</a:t>
              </a:r>
            </a:p>
            <a:p>
              <a:pPr algn="just" eaLnBrk="0" hangingPunct="0">
                <a:lnSpc>
                  <a:spcPct val="150000"/>
                </a:lnSpc>
                <a:defRPr/>
              </a:pPr>
              <a:r>
                <a:rPr lang="it-IT" dirty="0">
                  <a:latin typeface="Calibri" pitchFamily="34" charset="0"/>
                </a:rPr>
                <a:t>°°°°°°°°°°°°°°°°°°°°°°°°°°°°°°°°°°°°°°°°°°°°°°°°°°°°°°°°°°°°°°°°°°°°°°°°°°°°°°°°°°°°°°°°°°°°°°°°°°°°°</a:t>
              </a:r>
              <a:endParaRPr lang="it-IT" dirty="0">
                <a:latin typeface="Times New Roman" pitchFamily="18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5288" y="552"/>
              <a:ext cx="3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6032801" y="1215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882479" y="4260329"/>
            <a:ext cx="868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/>
            <a:r>
              <a:rPr lang="it-IT" altLang="it-IT" sz="1800" dirty="0"/>
              <a:t>Cu</a:t>
            </a:r>
            <a:r>
              <a:rPr lang="it-IT" altLang="it-IT" sz="1800" baseline="30000" dirty="0">
                <a:solidFill>
                  <a:srgbClr val="0000FF"/>
                </a:solidFill>
              </a:rPr>
              <a:t>+1</a:t>
            </a:r>
            <a:r>
              <a:rPr lang="it-IT" altLang="it-IT" sz="1800" dirty="0"/>
              <a:t>N</a:t>
            </a:r>
            <a:r>
              <a:rPr lang="it-IT" altLang="it-IT" sz="1800" baseline="30000" dirty="0">
                <a:solidFill>
                  <a:srgbClr val="0000FF"/>
                </a:solidFill>
              </a:rPr>
              <a:t>-1/3</a:t>
            </a:r>
            <a:r>
              <a:rPr lang="it-IT" altLang="it-IT" sz="1800" baseline="-25000" dirty="0"/>
              <a:t>3</a:t>
            </a:r>
            <a:r>
              <a:rPr lang="it-IT" altLang="it-IT" sz="1800" dirty="0"/>
              <a:t>  + 9 H</a:t>
            </a:r>
            <a:r>
              <a:rPr lang="it-IT" altLang="it-IT" sz="1800" baseline="-25000" dirty="0"/>
              <a:t>2</a:t>
            </a:r>
            <a:r>
              <a:rPr lang="it-IT" altLang="it-IT" sz="1800" dirty="0"/>
              <a:t>O           Cu</a:t>
            </a:r>
            <a:r>
              <a:rPr lang="it-IT" altLang="it-IT" sz="1800" baseline="30000" dirty="0">
                <a:solidFill>
                  <a:srgbClr val="0000FF"/>
                </a:solidFill>
              </a:rPr>
              <a:t>+2</a:t>
            </a:r>
            <a:r>
              <a:rPr lang="it-IT" altLang="it-IT" sz="1800" dirty="0">
                <a:solidFill>
                  <a:srgbClr val="0000FF"/>
                </a:solidFill>
              </a:rPr>
              <a:t> </a:t>
            </a:r>
            <a:r>
              <a:rPr lang="it-IT" altLang="it-IT" sz="1800" dirty="0"/>
              <a:t>+   3 N</a:t>
            </a:r>
            <a:r>
              <a:rPr lang="it-IT" altLang="it-IT" sz="1800" baseline="30000" dirty="0">
                <a:solidFill>
                  <a:srgbClr val="0000FF"/>
                </a:solidFill>
              </a:rPr>
              <a:t>+5</a:t>
            </a:r>
            <a:r>
              <a:rPr lang="it-IT" altLang="it-IT" sz="1800" dirty="0"/>
              <a:t>O</a:t>
            </a:r>
            <a:r>
              <a:rPr lang="it-IT" altLang="it-IT" sz="1800" baseline="-25000" dirty="0"/>
              <a:t>3</a:t>
            </a:r>
            <a:r>
              <a:rPr lang="it-IT" altLang="it-IT" sz="1800" baseline="30000" dirty="0"/>
              <a:t>-</a:t>
            </a:r>
            <a:r>
              <a:rPr lang="it-IT" altLang="it-IT" sz="1800" dirty="0"/>
              <a:t> + 17 e</a:t>
            </a:r>
            <a:r>
              <a:rPr lang="it-IT" altLang="it-IT" sz="1800" baseline="30000" dirty="0"/>
              <a:t>-</a:t>
            </a:r>
            <a:r>
              <a:rPr lang="it-IT" altLang="it-IT" sz="1800" dirty="0"/>
              <a:t> + 18 H</a:t>
            </a:r>
            <a:r>
              <a:rPr lang="it-IT" altLang="it-IT" sz="1800" baseline="30000" dirty="0"/>
              <a:t>+</a:t>
            </a:r>
            <a:endParaRPr lang="it-IT" altLang="it-IT" sz="1800" dirty="0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2987824" y="4445273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7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3187"/>
            <a:ext cx="5340350" cy="1908175"/>
            <a:chOff x="0" y="-8"/>
            <a:chExt cx="3364" cy="1202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928" y="-8"/>
              <a:ext cx="4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it-IT" altLang="it-IT" sz="2400">
                  <a:solidFill>
                    <a:srgbClr val="FF3300"/>
                  </a:solidFill>
                </a:rPr>
                <a:t>148</a:t>
              </a: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2992" y="256"/>
              <a:ext cx="240" cy="24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66"/>
              <a:ext cx="912" cy="528"/>
              <a:chOff x="0" y="666"/>
              <a:chExt cx="912" cy="528"/>
            </a:xfrm>
          </p:grpSpPr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 flipV="1">
                <a:off x="336" y="666"/>
                <a:ext cx="576" cy="192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0" y="906"/>
                <a:ext cx="9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it-IT" altLang="it-IT" sz="2400">
                    <a:solidFill>
                      <a:srgbClr val="FF0000"/>
                    </a:solidFill>
                  </a:rPr>
                  <a:t>- 18 = 90</a:t>
                </a:r>
              </a:p>
            </p:txBody>
          </p:sp>
        </p:grp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524000" y="601662"/>
            <a:ext cx="1981200" cy="1422400"/>
            <a:chOff x="960" y="306"/>
            <a:chExt cx="1248" cy="896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960" y="306"/>
              <a:ext cx="72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1920" y="742"/>
              <a:ext cx="288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840" y="914"/>
              <a:ext cx="3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it-IT" altLang="it-IT" sz="2400">
                  <a:solidFill>
                    <a:srgbClr val="FF3300"/>
                  </a:solidFill>
                </a:rPr>
                <a:t>65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0" y="2325687"/>
            <a:ext cx="9067800" cy="1200150"/>
            <a:chOff x="48" y="1154"/>
            <a:chExt cx="5712" cy="756"/>
          </a:xfrm>
        </p:grpSpPr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48" y="1154"/>
              <a:ext cx="571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just"/>
              <a:r>
                <a:rPr lang="it-IT" altLang="it-IT" sz="2400" dirty="0">
                  <a:solidFill>
                    <a:srgbClr val="FF0000"/>
                  </a:solidFill>
                </a:rPr>
                <a:t>6</a:t>
              </a:r>
              <a:r>
                <a:rPr lang="it-IT" altLang="it-IT" sz="2400" dirty="0">
                  <a:solidFill>
                    <a:srgbClr val="000099"/>
                  </a:solidFill>
                </a:rPr>
                <a:t> CuN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3</a:t>
              </a:r>
              <a:r>
                <a:rPr lang="it-IT" altLang="it-IT" sz="2400" dirty="0">
                  <a:solidFill>
                    <a:srgbClr val="000099"/>
                  </a:solidFill>
                </a:rPr>
                <a:t>  +  </a:t>
              </a:r>
              <a:r>
                <a:rPr lang="it-IT" altLang="it-IT" sz="2400" dirty="0">
                  <a:solidFill>
                    <a:srgbClr val="FF0000"/>
                  </a:solidFill>
                </a:rPr>
                <a:t>17</a:t>
              </a:r>
              <a:r>
                <a:rPr lang="it-IT" altLang="it-IT" sz="2400" dirty="0">
                  <a:solidFill>
                    <a:srgbClr val="000099"/>
                  </a:solidFill>
                </a:rPr>
                <a:t> Li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2</a:t>
              </a:r>
              <a:r>
                <a:rPr lang="it-IT" altLang="it-IT" sz="2400" dirty="0">
                  <a:solidFill>
                    <a:srgbClr val="000099"/>
                  </a:solidFill>
                </a:rPr>
                <a:t>Cr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2</a:t>
              </a:r>
              <a:r>
                <a:rPr lang="it-IT" altLang="it-IT" sz="2400" dirty="0">
                  <a:solidFill>
                    <a:srgbClr val="000099"/>
                  </a:solidFill>
                </a:rPr>
                <a:t>O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7</a:t>
              </a:r>
              <a:r>
                <a:rPr lang="it-IT" altLang="it-IT" sz="2400" dirty="0">
                  <a:solidFill>
                    <a:srgbClr val="000099"/>
                  </a:solidFill>
                </a:rPr>
                <a:t>  +          HClO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4</a:t>
              </a:r>
              <a:r>
                <a:rPr lang="it-IT" altLang="it-IT" sz="2400" dirty="0">
                  <a:solidFill>
                    <a:srgbClr val="000099"/>
                  </a:solidFill>
                </a:rPr>
                <a:t>                   </a:t>
              </a:r>
              <a:r>
                <a:rPr lang="it-IT" altLang="it-IT" sz="2400" dirty="0">
                  <a:solidFill>
                    <a:srgbClr val="FF0000"/>
                  </a:solidFill>
                </a:rPr>
                <a:t>6</a:t>
              </a:r>
              <a:r>
                <a:rPr lang="it-IT" altLang="it-IT" sz="2400" dirty="0">
                  <a:solidFill>
                    <a:srgbClr val="000099"/>
                  </a:solidFill>
                </a:rPr>
                <a:t> Cu(ClO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4</a:t>
              </a:r>
              <a:r>
                <a:rPr lang="it-IT" altLang="it-IT" sz="2400" dirty="0">
                  <a:solidFill>
                    <a:srgbClr val="000099"/>
                  </a:solidFill>
                </a:rPr>
                <a:t>)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2</a:t>
              </a:r>
              <a:r>
                <a:rPr lang="it-IT" altLang="it-IT" sz="2400" dirty="0">
                  <a:solidFill>
                    <a:srgbClr val="000099"/>
                  </a:solidFill>
                </a:rPr>
                <a:t>  +</a:t>
              </a:r>
            </a:p>
            <a:p>
              <a:pPr algn="r">
                <a:lnSpc>
                  <a:spcPct val="200000"/>
                </a:lnSpc>
              </a:pPr>
              <a:r>
                <a:rPr lang="it-IT" altLang="it-IT" sz="2400" dirty="0">
                  <a:solidFill>
                    <a:srgbClr val="FF0000"/>
                  </a:solidFill>
                </a:rPr>
                <a:t>18 </a:t>
              </a:r>
              <a:r>
                <a:rPr lang="it-IT" altLang="it-IT" sz="2400" dirty="0">
                  <a:solidFill>
                    <a:srgbClr val="000099"/>
                  </a:solidFill>
                </a:rPr>
                <a:t>HNO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3</a:t>
              </a:r>
              <a:r>
                <a:rPr lang="it-IT" altLang="it-IT" sz="2400" dirty="0">
                  <a:solidFill>
                    <a:srgbClr val="000099"/>
                  </a:solidFill>
                </a:rPr>
                <a:t>  +  </a:t>
              </a:r>
              <a:r>
                <a:rPr lang="it-IT" altLang="it-IT" sz="2400" dirty="0">
                  <a:solidFill>
                    <a:srgbClr val="FF0000"/>
                  </a:solidFill>
                </a:rPr>
                <a:t>34</a:t>
              </a:r>
              <a:r>
                <a:rPr lang="it-IT" altLang="it-IT" sz="2400" dirty="0">
                  <a:solidFill>
                    <a:srgbClr val="000099"/>
                  </a:solidFill>
                </a:rPr>
                <a:t> Cr(ClO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4</a:t>
              </a:r>
              <a:r>
                <a:rPr lang="it-IT" altLang="it-IT" sz="2400" dirty="0">
                  <a:solidFill>
                    <a:srgbClr val="000099"/>
                  </a:solidFill>
                </a:rPr>
                <a:t>)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3</a:t>
              </a:r>
              <a:r>
                <a:rPr lang="it-IT" altLang="it-IT" sz="2400" dirty="0">
                  <a:solidFill>
                    <a:srgbClr val="000099"/>
                  </a:solidFill>
                </a:rPr>
                <a:t>  +  </a:t>
              </a:r>
              <a:r>
                <a:rPr lang="it-IT" altLang="it-IT" sz="2400" dirty="0">
                  <a:solidFill>
                    <a:srgbClr val="FF0000"/>
                  </a:solidFill>
                </a:rPr>
                <a:t>34</a:t>
              </a:r>
              <a:r>
                <a:rPr lang="it-IT" altLang="it-IT" sz="2400" dirty="0">
                  <a:solidFill>
                    <a:srgbClr val="000099"/>
                  </a:solidFill>
                </a:rPr>
                <a:t> LiClO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4</a:t>
              </a:r>
              <a:r>
                <a:rPr lang="it-IT" altLang="it-IT" sz="2400" dirty="0">
                  <a:solidFill>
                    <a:srgbClr val="000099"/>
                  </a:solidFill>
                </a:rPr>
                <a:t> + </a:t>
              </a:r>
              <a:r>
                <a:rPr lang="it-IT" altLang="it-IT" sz="2400" dirty="0">
                  <a:solidFill>
                    <a:srgbClr val="FF0000"/>
                  </a:solidFill>
                </a:rPr>
                <a:t>65</a:t>
              </a:r>
              <a:r>
                <a:rPr lang="it-IT" altLang="it-IT" sz="2400" dirty="0">
                  <a:solidFill>
                    <a:srgbClr val="000099"/>
                  </a:solidFill>
                </a:rPr>
                <a:t> H</a:t>
              </a:r>
              <a:r>
                <a:rPr lang="it-IT" altLang="it-IT" sz="2400" baseline="-25000" dirty="0">
                  <a:solidFill>
                    <a:srgbClr val="000099"/>
                  </a:solidFill>
                </a:rPr>
                <a:t>2</a:t>
              </a:r>
              <a:r>
                <a:rPr lang="it-IT" altLang="it-IT" sz="2400" dirty="0">
                  <a:solidFill>
                    <a:srgbClr val="000099"/>
                  </a:solidFill>
                </a:rPr>
                <a:t>O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600" y="1296"/>
              <a:ext cx="624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733800" y="2325687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it-IT" altLang="it-IT" sz="2400">
                <a:solidFill>
                  <a:srgbClr val="FF0000"/>
                </a:solidFill>
              </a:rPr>
              <a:t>148</a:t>
            </a:r>
            <a:endParaRPr lang="it-IT" altLang="it-IT" sz="2400">
              <a:solidFill>
                <a:srgbClr val="FFFF00"/>
              </a:solidFill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0" y="3621087"/>
            <a:ext cx="8991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it-IT" altLang="it-IT" sz="2400" i="1" dirty="0">
                <a:solidFill>
                  <a:srgbClr val="FF0000"/>
                </a:solidFill>
              </a:rPr>
              <a:t>In base all’equazione bilanciata, determinare quanti ml di una soluzione al 36 % in peso di acido perclorico, sono necessari per formare 78,75 g di perclorato di rame(II), sapendo che la densità di tale soluzione è pari a 1,16 g/ml, e che la reazione ha un rendimento del 80 %.</a:t>
            </a:r>
            <a:r>
              <a:rPr lang="it-IT" altLang="it-IT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04800" y="6216650"/>
            <a:ext cx="823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/>
            <a:r>
              <a:rPr lang="it-IT" altLang="it-IT" sz="2400">
                <a:solidFill>
                  <a:srgbClr val="000099"/>
                </a:solidFill>
              </a:rPr>
              <a:t>PM Cu(ClO</a:t>
            </a:r>
            <a:r>
              <a:rPr lang="it-IT" altLang="it-IT" sz="2400" baseline="-25000">
                <a:solidFill>
                  <a:srgbClr val="000099"/>
                </a:solidFill>
              </a:rPr>
              <a:t>4</a:t>
            </a:r>
            <a:r>
              <a:rPr lang="it-IT" altLang="it-IT" sz="2400">
                <a:solidFill>
                  <a:srgbClr val="000099"/>
                </a:solidFill>
              </a:rPr>
              <a:t>)</a:t>
            </a:r>
            <a:r>
              <a:rPr lang="it-IT" altLang="it-IT" sz="2400" baseline="-25000">
                <a:solidFill>
                  <a:srgbClr val="000099"/>
                </a:solidFill>
              </a:rPr>
              <a:t>2</a:t>
            </a:r>
            <a:r>
              <a:rPr lang="it-IT" altLang="it-IT" sz="2400">
                <a:solidFill>
                  <a:srgbClr val="000099"/>
                </a:solidFill>
              </a:rPr>
              <a:t> = 262,5                       PM HClO</a:t>
            </a:r>
            <a:r>
              <a:rPr lang="it-IT" altLang="it-IT" sz="2400" baseline="-25000">
                <a:solidFill>
                  <a:srgbClr val="000099"/>
                </a:solidFill>
              </a:rPr>
              <a:t>4</a:t>
            </a:r>
            <a:r>
              <a:rPr lang="it-IT" altLang="it-IT" sz="2400">
                <a:solidFill>
                  <a:srgbClr val="000099"/>
                </a:solidFill>
              </a:rPr>
              <a:t> = 100,5</a:t>
            </a: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76201" y="268287"/>
            <a:ext cx="9118601" cy="1422400"/>
            <a:chOff x="0" y="144"/>
            <a:chExt cx="5744" cy="896"/>
          </a:xfrm>
        </p:grpSpPr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0" y="144"/>
              <a:ext cx="5744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80000"/>
                </a:lnSpc>
              </a:pPr>
              <a:r>
                <a:rPr lang="it-IT" altLang="it-IT" sz="2400"/>
                <a:t>6 CuN</a:t>
              </a:r>
              <a:r>
                <a:rPr lang="it-IT" altLang="it-IT" sz="2400" baseline="-25000"/>
                <a:t>3 </a:t>
              </a:r>
              <a:r>
                <a:rPr lang="it-IT" altLang="it-IT" sz="2400"/>
                <a:t>+ 54 H</a:t>
              </a:r>
              <a:r>
                <a:rPr lang="it-IT" altLang="it-IT" sz="2400" baseline="-25000"/>
                <a:t>2</a:t>
              </a:r>
              <a:r>
                <a:rPr lang="it-IT" altLang="it-IT" sz="2400"/>
                <a:t>O + 17 Cr</a:t>
              </a:r>
              <a:r>
                <a:rPr lang="it-IT" altLang="it-IT" sz="2400" baseline="-25000"/>
                <a:t>2</a:t>
              </a:r>
              <a:r>
                <a:rPr lang="it-IT" altLang="it-IT" sz="2400"/>
                <a:t>O</a:t>
              </a:r>
              <a:r>
                <a:rPr lang="it-IT" altLang="it-IT" sz="2400" baseline="-25000"/>
                <a:t>7</a:t>
              </a:r>
              <a:r>
                <a:rPr lang="it-IT" altLang="it-IT" sz="2400" baseline="30000"/>
                <a:t>2-</a:t>
              </a:r>
              <a:r>
                <a:rPr lang="it-IT" altLang="it-IT" sz="2400"/>
                <a:t>  + 238 H</a:t>
              </a:r>
              <a:r>
                <a:rPr lang="it-IT" altLang="it-IT" sz="2400" baseline="30000"/>
                <a:t>+ </a:t>
              </a:r>
              <a:r>
                <a:rPr lang="it-IT" altLang="it-IT" sz="2400"/>
                <a:t>            6 Cu</a:t>
              </a:r>
              <a:r>
                <a:rPr lang="it-IT" altLang="it-IT" sz="2400" baseline="30000"/>
                <a:t>2+</a:t>
              </a:r>
              <a:r>
                <a:rPr lang="it-IT" altLang="it-IT" sz="2400"/>
                <a:t>+  18 NO</a:t>
              </a:r>
              <a:r>
                <a:rPr lang="it-IT" altLang="it-IT" sz="2400" baseline="-25000"/>
                <a:t>3</a:t>
              </a:r>
              <a:endParaRPr lang="it-IT" altLang="it-IT" sz="2400" baseline="30000"/>
            </a:p>
            <a:p>
              <a:pPr>
                <a:lnSpc>
                  <a:spcPct val="180000"/>
                </a:lnSpc>
              </a:pPr>
              <a:r>
                <a:rPr lang="it-IT" altLang="it-IT" sz="2400"/>
                <a:t>+ 108 H</a:t>
              </a:r>
              <a:r>
                <a:rPr lang="it-IT" altLang="it-IT" sz="2400" baseline="30000"/>
                <a:t>+</a:t>
              </a:r>
              <a:r>
                <a:rPr lang="it-IT" altLang="it-IT" sz="2400"/>
                <a:t> + 34 Cr</a:t>
              </a:r>
              <a:r>
                <a:rPr lang="it-IT" altLang="it-IT" sz="2400" baseline="30000"/>
                <a:t>3+</a:t>
              </a:r>
              <a:r>
                <a:rPr lang="it-IT" altLang="it-IT" sz="2400">
                  <a:solidFill>
                    <a:srgbClr val="0000FF"/>
                  </a:solidFill>
                </a:rPr>
                <a:t> </a:t>
              </a:r>
              <a:r>
                <a:rPr lang="it-IT" altLang="it-IT" sz="2400"/>
                <a:t>+ 119 H</a:t>
              </a:r>
              <a:r>
                <a:rPr lang="it-IT" altLang="it-IT" sz="2400" baseline="-25000"/>
                <a:t>2</a:t>
              </a:r>
              <a:r>
                <a:rPr lang="it-IT" altLang="it-IT" sz="2400"/>
                <a:t>O</a:t>
              </a: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648" y="432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82430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18" grpId="0" autoUpdateAnimBg="0"/>
      <p:bldP spid="19" grpId="0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5100</Words>
  <Application>Microsoft Office PowerPoint</Application>
  <PresentationFormat>Presentazione su schermo (4:3)</PresentationFormat>
  <Paragraphs>758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Sapienza Università di Roma - Dip. C.T.F.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Elisa Crestoni</dc:creator>
  <cp:lastModifiedBy>Maria Elisa Crestoni</cp:lastModifiedBy>
  <cp:revision>11</cp:revision>
  <dcterms:created xsi:type="dcterms:W3CDTF">2018-05-29T08:55:07Z</dcterms:created>
  <dcterms:modified xsi:type="dcterms:W3CDTF">2018-05-29T10:51:02Z</dcterms:modified>
</cp:coreProperties>
</file>