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25" r:id="rId5"/>
    <p:sldId id="326" r:id="rId6"/>
    <p:sldId id="340" r:id="rId7"/>
    <p:sldId id="341" r:id="rId8"/>
    <p:sldId id="343" r:id="rId9"/>
    <p:sldId id="342" r:id="rId10"/>
    <p:sldId id="345" r:id="rId11"/>
    <p:sldId id="346" r:id="rId12"/>
    <p:sldId id="347" r:id="rId13"/>
    <p:sldId id="348" r:id="rId14"/>
    <p:sldId id="349" r:id="rId15"/>
    <p:sldId id="331" r:id="rId16"/>
    <p:sldId id="339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188061-B296-47A1-B90B-F045AA77AB23}" v="26" dt="2024-10-31T06:35:38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205" autoAdjust="0"/>
  </p:normalViewPr>
  <p:slideViewPr>
    <p:cSldViewPr snapToGrid="0">
      <p:cViewPr>
        <p:scale>
          <a:sx n="89" d="100"/>
          <a:sy n="89" d="100"/>
        </p:scale>
        <p:origin x="268" y="144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FD6C7549-0246-44BA-93A9-40F12E42018F}" type="datetime1">
              <a:rPr lang="it-IT" smtClean="0"/>
              <a:t>27/10/2024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0E476440-F66F-F947-8EFC-EA5202ACFD2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A8115AD7-15A0-4B5C-986D-26C693CFC79C}" type="datetime1">
              <a:rPr lang="it-IT" smtClean="0"/>
              <a:t>27/10/2024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6B79E9EB-07EB-9D44-9F5A-AB1FBECCDD8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86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243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942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8700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7668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89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diapositiv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1C745E-9B5A-59BF-BF50-4F251E39D58D}"/>
              </a:ext>
            </a:extLst>
          </p:cNvPr>
          <p:cNvSpPr/>
          <p:nvPr userDrawn="1"/>
        </p:nvSpPr>
        <p:spPr>
          <a:xfrm>
            <a:off x="304800" y="266701"/>
            <a:ext cx="11582400" cy="632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 rtlCol="0"/>
          <a:lstStyle>
            <a:lvl1pPr marL="0" indent="0" algn="ctr">
              <a:buNone/>
              <a:defRPr lang="it-IT" sz="2400" cap="all" baseline="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F2B4A7EA-9E3F-9CE1-56B5-92F4FDDA6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4100" y="758952"/>
            <a:ext cx="7543800" cy="5029200"/>
          </a:xfrm>
          <a:custGeom>
            <a:avLst/>
            <a:gdLst>
              <a:gd name="connsiteX0" fmla="*/ 3567113 w 7543800"/>
              <a:gd name="connsiteY0" fmla="*/ 4869270 h 5029200"/>
              <a:gd name="connsiteX1" fmla="*/ 3567113 w 7543800"/>
              <a:gd name="connsiteY1" fmla="*/ 4957572 h 5029200"/>
              <a:gd name="connsiteX2" fmla="*/ 3976688 w 7543800"/>
              <a:gd name="connsiteY2" fmla="*/ 4957572 h 5029200"/>
              <a:gd name="connsiteX3" fmla="*/ 3976688 w 7543800"/>
              <a:gd name="connsiteY3" fmla="*/ 4869270 h 5029200"/>
              <a:gd name="connsiteX4" fmla="*/ 0 w 7543800"/>
              <a:gd name="connsiteY4" fmla="*/ 0 h 5029200"/>
              <a:gd name="connsiteX5" fmla="*/ 7543800 w 7543800"/>
              <a:gd name="connsiteY5" fmla="*/ 0 h 5029200"/>
              <a:gd name="connsiteX6" fmla="*/ 7543800 w 7543800"/>
              <a:gd name="connsiteY6" fmla="*/ 5029200 h 5029200"/>
              <a:gd name="connsiteX7" fmla="*/ 0 w 7543800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3800" h="5029200">
                <a:moveTo>
                  <a:pt x="3567113" y="4869270"/>
                </a:moveTo>
                <a:lnTo>
                  <a:pt x="3567113" y="4957572"/>
                </a:lnTo>
                <a:lnTo>
                  <a:pt x="3976688" y="4957572"/>
                </a:lnTo>
                <a:lnTo>
                  <a:pt x="3976688" y="4869270"/>
                </a:lnTo>
                <a:close/>
                <a:moveTo>
                  <a:pt x="0" y="0"/>
                </a:moveTo>
                <a:lnTo>
                  <a:pt x="7543800" y="0"/>
                </a:lnTo>
                <a:lnTo>
                  <a:pt x="7543800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it-IT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8960"/>
            <a:ext cx="10515600" cy="640080"/>
          </a:xfrm>
        </p:spPr>
        <p:txBody>
          <a:bodyPr rtlCol="0" anchor="ctr"/>
          <a:lstStyle>
            <a:lvl1pPr algn="ctr">
              <a:defRPr lang="it-IT" sz="6000" spc="300" baseline="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9F70834-CB8D-A95B-D859-6E5B4C6B4F78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gnaposto immagine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5175504"/>
            <a:ext cx="12188952" cy="1682496"/>
          </a:xfrm>
        </p:spPr>
        <p:txBody>
          <a:bodyPr rtlCol="0" anchor="ctr"/>
          <a:lstStyle>
            <a:lvl1pPr marL="0" indent="0" algn="ctr">
              <a:buNone/>
              <a:defRPr lang="it-IT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88" y="609600"/>
            <a:ext cx="10021824" cy="1252728"/>
          </a:xfrm>
        </p:spPr>
        <p:txBody>
          <a:bodyPr rtlCol="0"/>
          <a:lstStyle>
            <a:lvl1pPr algn="ctr">
              <a:lnSpc>
                <a:spcPts val="576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75DF2D63-3FF5-D547-96B9-BE9CCD1ABA58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della presentazione</a:t>
            </a:r>
          </a:p>
        </p:txBody>
      </p:sp>
      <p:sp>
        <p:nvSpPr>
          <p:cNvPr id="9" name="Segnaposto testo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2441448"/>
            <a:ext cx="1280160" cy="75895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testo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28016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it-IT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testo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3280" y="2441448"/>
            <a:ext cx="1280160" cy="75895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testo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3280" y="3730752"/>
            <a:ext cx="128016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it-IT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Segnaposto testo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68112" y="2441448"/>
            <a:ext cx="1280160" cy="75895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68112" y="3730752"/>
            <a:ext cx="128016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it-IT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52944" y="2441448"/>
            <a:ext cx="1280160" cy="75895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52944" y="3730752"/>
            <a:ext cx="128016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it-IT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3383280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9637776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7552944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5468112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gnaposto testo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37776" y="2441448"/>
            <a:ext cx="1280160" cy="75895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Segnaposto testo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37776" y="3730752"/>
            <a:ext cx="128016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it-IT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1298448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10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gnaposto immagine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12188952" cy="1682496"/>
          </a:xfrm>
        </p:spPr>
        <p:txBody>
          <a:bodyPr rtlCol="0" anchor="ctr"/>
          <a:lstStyle>
            <a:lvl1pPr marL="0" indent="0" algn="ctr">
              <a:buNone/>
              <a:defRPr lang="it-IT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5221224"/>
            <a:ext cx="9643872" cy="621792"/>
          </a:xfrm>
        </p:spPr>
        <p:txBody>
          <a:bodyPr rtlCol="0"/>
          <a:lstStyle>
            <a:lvl1pPr algn="l">
              <a:lnSpc>
                <a:spcPts val="576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lang="it-IT">
                <a:solidFill>
                  <a:schemeClr val="accent1"/>
                </a:solidFill>
              </a:defRPr>
            </a:lvl1pPr>
          </a:lstStyle>
          <a:p>
            <a:pPr rtl="0"/>
            <a:fld id="{75DF2D63-3FF5-D547-96B9-BE9CCD1ABA58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della presentazione</a:t>
            </a:r>
          </a:p>
        </p:txBody>
      </p:sp>
      <p:sp>
        <p:nvSpPr>
          <p:cNvPr id="9" name="Segnaposto testo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51784"/>
            <a:ext cx="1620520" cy="41147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testo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0984" y="3351784"/>
            <a:ext cx="1620520" cy="41147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Segnaposto testo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12664" y="3351784"/>
            <a:ext cx="1620520" cy="41147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15200" y="3351784"/>
            <a:ext cx="1620520" cy="41147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Segnaposto testo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21800" y="3351784"/>
            <a:ext cx="1620520" cy="41147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73769F54-E10C-40C4-5EFF-E8A9CA520AEC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6E7B1EF-9D07-1E66-7467-93C9AE48BD85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9200" y="2871216"/>
            <a:ext cx="9595104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Segnaposto testo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803904"/>
            <a:ext cx="162052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it-IT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testo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984" y="3803904"/>
            <a:ext cx="162052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it-IT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12664" y="3803904"/>
            <a:ext cx="162052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it-IT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5200" y="3803904"/>
            <a:ext cx="162052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it-IT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Segnaposto testo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1800" y="3803904"/>
            <a:ext cx="162052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it-IT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5476138-49FF-70BE-6359-0A511EFB24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0984" y="2638738"/>
            <a:ext cx="91440" cy="41148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it-IT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/>
              <a:t>X</a:t>
            </a:r>
          </a:p>
        </p:txBody>
      </p:sp>
      <p:sp>
        <p:nvSpPr>
          <p:cNvPr id="22" name="Segnaposto testo 7">
            <a:extLst>
              <a:ext uri="{FF2B5EF4-FFF2-40B4-BE49-F238E27FC236}">
                <a16:creationId xmlns:a16="http://schemas.microsoft.com/office/drawing/2014/main" id="{46EFC43B-3F8D-6957-F343-F3D9C3E7A7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98448" y="2638738"/>
            <a:ext cx="91440" cy="41148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it-IT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/>
              <a:t>X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D6007DD2-0F2E-6F92-8457-FC670750ED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12664" y="2638738"/>
            <a:ext cx="91440" cy="41148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it-IT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/>
              <a:t>X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06C5667F-C463-51B6-B8D6-F757BDB8AF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15200" y="2638738"/>
            <a:ext cx="91440" cy="41148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it-IT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/>
              <a:t>X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0FF09CBB-BD48-E8E5-EECF-B6CBC36B23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21800" y="2638738"/>
            <a:ext cx="91440" cy="41148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it-IT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3378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1A881D2A-2C75-8B2A-DA41-F42ABBA59A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56832" cy="6858000"/>
          </a:xfrm>
          <a:custGeom>
            <a:avLst/>
            <a:gdLst>
              <a:gd name="connsiteX0" fmla="*/ 1295400 w 6656832"/>
              <a:gd name="connsiteY0" fmla="*/ 1492377 h 6858000"/>
              <a:gd name="connsiteX1" fmla="*/ 1295400 w 6656832"/>
              <a:gd name="connsiteY1" fmla="*/ 1580679 h 6858000"/>
              <a:gd name="connsiteX2" fmla="*/ 1704975 w 6656832"/>
              <a:gd name="connsiteY2" fmla="*/ 1580679 h 6858000"/>
              <a:gd name="connsiteX3" fmla="*/ 1704975 w 6656832"/>
              <a:gd name="connsiteY3" fmla="*/ 1492377 h 6858000"/>
              <a:gd name="connsiteX4" fmla="*/ 0 w 6656832"/>
              <a:gd name="connsiteY4" fmla="*/ 0 h 6858000"/>
              <a:gd name="connsiteX5" fmla="*/ 6656832 w 6656832"/>
              <a:gd name="connsiteY5" fmla="*/ 0 h 6858000"/>
              <a:gd name="connsiteX6" fmla="*/ 6656832 w 6656832"/>
              <a:gd name="connsiteY6" fmla="*/ 6858000 h 6858000"/>
              <a:gd name="connsiteX7" fmla="*/ 0 w 665683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6832" h="6858000">
                <a:moveTo>
                  <a:pt x="1295400" y="1492377"/>
                </a:moveTo>
                <a:lnTo>
                  <a:pt x="1295400" y="1580679"/>
                </a:lnTo>
                <a:lnTo>
                  <a:pt x="1704975" y="1580679"/>
                </a:lnTo>
                <a:lnTo>
                  <a:pt x="1704975" y="1492377"/>
                </a:lnTo>
                <a:close/>
                <a:moveTo>
                  <a:pt x="0" y="0"/>
                </a:moveTo>
                <a:lnTo>
                  <a:pt x="6656832" y="0"/>
                </a:lnTo>
                <a:lnTo>
                  <a:pt x="665683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6656832" cy="530352"/>
          </a:xfrm>
        </p:spPr>
        <p:txBody>
          <a:bodyPr rtlCol="0" anchor="t" anchorCtr="0"/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448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rtlCol="0" anchor="t">
            <a:noAutofit/>
          </a:bodyPr>
          <a:lstStyle>
            <a:lvl1pPr marL="0" indent="0">
              <a:lnSpc>
                <a:spcPts val="2400"/>
              </a:lnSpc>
              <a:buNone/>
              <a:defRPr lang="it-IT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8488" y="3630168"/>
            <a:ext cx="3886200" cy="2514600"/>
          </a:xfrm>
        </p:spPr>
        <p:txBody>
          <a:bodyPr rtlCol="0"/>
          <a:lstStyle>
            <a:lvl1pPr marL="0" indent="0">
              <a:buNone/>
              <a:defRPr lang="it-IT" sz="1400"/>
            </a:lvl1pPr>
            <a:lvl2pPr marL="228600">
              <a:defRPr lang="it-IT" sz="1400"/>
            </a:lvl2pPr>
            <a:lvl3pPr marL="457200">
              <a:defRPr lang="it-IT" sz="1400"/>
            </a:lvl3pPr>
            <a:lvl4pPr marL="685800">
              <a:defRPr lang="it-IT" sz="1400"/>
            </a:lvl4pPr>
            <a:lvl5pPr marL="1143000">
              <a:defRPr lang="it-IT" sz="14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5600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rtlCol="0" anchor="t" anchorCtr="0">
            <a:noAutofit/>
          </a:bodyPr>
          <a:lstStyle>
            <a:lvl1pPr marL="0" indent="0">
              <a:lnSpc>
                <a:spcPts val="2400"/>
              </a:lnSpc>
              <a:buNone/>
              <a:defRPr lang="it-IT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3448" y="3630168"/>
            <a:ext cx="3886200" cy="2514600"/>
          </a:xfrm>
        </p:spPr>
        <p:txBody>
          <a:bodyPr rtlCol="0"/>
          <a:lstStyle>
            <a:lvl1pPr marL="0" indent="0">
              <a:buNone/>
              <a:defRPr lang="it-IT" sz="1400"/>
            </a:lvl1pPr>
            <a:lvl2pPr marL="228600">
              <a:defRPr lang="it-IT" sz="1400"/>
            </a:lvl2pPr>
            <a:lvl3pPr marL="457200">
              <a:defRPr lang="it-IT" sz="1400"/>
            </a:lvl3pPr>
            <a:lvl4pPr marL="685800">
              <a:defRPr lang="it-IT" sz="1400"/>
            </a:lvl4pPr>
            <a:lvl5pPr marL="1143000">
              <a:defRPr lang="it-IT" sz="14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5DF2D63-3FF5-D547-96B9-BE9CCD1ABA58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della presentazione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5896335-CC4F-4D72-23F0-F7FBFA640021}"/>
              </a:ext>
            </a:extLst>
          </p:cNvPr>
          <p:cNvSpPr/>
          <p:nvPr userDrawn="1"/>
        </p:nvSpPr>
        <p:spPr>
          <a:xfrm>
            <a:off x="1295400" y="1492377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zion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1B9EF4E7-F4EF-FFCD-9B0C-961E519F6DDD}"/>
              </a:ext>
            </a:extLst>
          </p:cNvPr>
          <p:cNvSpPr/>
          <p:nvPr userDrawn="1"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014216"/>
            <a:ext cx="4160520" cy="1828800"/>
          </a:xfrm>
        </p:spPr>
        <p:txBody>
          <a:bodyPr rtlCol="0" anchor="b" anchorCtr="0"/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0" y="621792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rtlCol="0" anchor="b">
            <a:noAutofit/>
          </a:bodyPr>
          <a:lstStyle>
            <a:lvl1pPr marL="0" indent="0">
              <a:lnSpc>
                <a:spcPts val="1720"/>
              </a:lnSpc>
              <a:buNone/>
              <a:defRPr lang="it-IT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8080" y="1069848"/>
            <a:ext cx="3886200" cy="152704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it-IT" sz="1400"/>
            </a:lvl1pPr>
            <a:lvl2pPr marL="228600">
              <a:lnSpc>
                <a:spcPct val="100000"/>
              </a:lnSpc>
              <a:defRPr lang="it-IT" sz="1400"/>
            </a:lvl2pPr>
            <a:lvl3pPr marL="457200">
              <a:lnSpc>
                <a:spcPct val="100000"/>
              </a:lnSpc>
              <a:defRPr lang="it-IT" sz="1400"/>
            </a:lvl3pPr>
            <a:lvl4pPr marL="685800">
              <a:lnSpc>
                <a:spcPct val="100000"/>
              </a:lnSpc>
              <a:defRPr lang="it-IT" sz="1400"/>
            </a:lvl4pPr>
            <a:lvl5pPr marL="1143000">
              <a:lnSpc>
                <a:spcPct val="100000"/>
              </a:lnSpc>
              <a:defRPr lang="it-IT" sz="14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98080" y="3172968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rtlCol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lang="it-IT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98080" y="3621024"/>
            <a:ext cx="3886200" cy="1179576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it-IT" sz="1400"/>
            </a:lvl1pPr>
            <a:lvl2pPr marL="228600">
              <a:lnSpc>
                <a:spcPct val="100000"/>
              </a:lnSpc>
              <a:defRPr lang="it-IT" sz="1400"/>
            </a:lvl2pPr>
            <a:lvl3pPr marL="457200">
              <a:lnSpc>
                <a:spcPct val="100000"/>
              </a:lnSpc>
              <a:defRPr lang="it-IT" sz="1400"/>
            </a:lvl3pPr>
            <a:lvl4pPr marL="685800">
              <a:lnSpc>
                <a:spcPct val="100000"/>
              </a:lnSpc>
              <a:defRPr lang="it-IT" sz="1400"/>
            </a:lvl4pPr>
            <a:lvl5pPr marL="1143000">
              <a:lnSpc>
                <a:spcPct val="100000"/>
              </a:lnSpc>
              <a:defRPr lang="it-IT" sz="14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5DF2D63-3FF5-D547-96B9-BE9CCD1ABA58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della presentazione</a:t>
            </a:r>
          </a:p>
        </p:txBody>
      </p:sp>
      <p:sp>
        <p:nvSpPr>
          <p:cNvPr id="5" name="Segnaposto immagine 6">
            <a:extLst>
              <a:ext uri="{FF2B5EF4-FFF2-40B4-BE49-F238E27FC236}">
                <a16:creationId xmlns:a16="http://schemas.microsoft.com/office/drawing/2014/main" id="{AD6DBECB-0E53-C186-A485-96A8FC1252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8448" y="612648"/>
            <a:ext cx="3200400" cy="3200400"/>
          </a:xfrm>
          <a:prstGeom prst="ellipse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lang="it-IT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7" name="Segnaposto testo 20">
            <a:extLst>
              <a:ext uri="{FF2B5EF4-FFF2-40B4-BE49-F238E27FC236}">
                <a16:creationId xmlns:a16="http://schemas.microsoft.com/office/drawing/2014/main" id="{F0B28D44-29B3-3396-973D-82E3611612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98080" y="5129784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rtlCol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lang="it-IT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contenuto 5">
            <a:extLst>
              <a:ext uri="{FF2B5EF4-FFF2-40B4-BE49-F238E27FC236}">
                <a16:creationId xmlns:a16="http://schemas.microsoft.com/office/drawing/2014/main" id="{C06156AC-1153-3958-CFE6-6CDCC21C38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8080" y="5568696"/>
            <a:ext cx="3886200" cy="905256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it-IT" sz="1400"/>
            </a:lvl1pPr>
            <a:lvl2pPr marL="228600">
              <a:lnSpc>
                <a:spcPct val="100000"/>
              </a:lnSpc>
              <a:defRPr lang="it-IT" sz="1400"/>
            </a:lvl2pPr>
            <a:lvl3pPr marL="457200">
              <a:lnSpc>
                <a:spcPct val="100000"/>
              </a:lnSpc>
              <a:defRPr lang="it-IT" sz="1400"/>
            </a:lvl3pPr>
            <a:lvl4pPr marL="685800">
              <a:lnSpc>
                <a:spcPct val="100000"/>
              </a:lnSpc>
              <a:defRPr lang="it-IT" sz="1400"/>
            </a:lvl4pPr>
            <a:lvl5pPr marL="1143000">
              <a:lnSpc>
                <a:spcPct val="100000"/>
              </a:lnSpc>
              <a:defRPr lang="it-IT" sz="14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4CE90CA-176B-1E45-FECF-0290B1DCF5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5352" y="704088"/>
            <a:ext cx="914400" cy="914400"/>
          </a:xfrm>
        </p:spPr>
        <p:txBody>
          <a:bodyPr rtlCol="0" anchor="ctr"/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3" name="Segnaposto immagine 10">
            <a:extLst>
              <a:ext uri="{FF2B5EF4-FFF2-40B4-BE49-F238E27FC236}">
                <a16:creationId xmlns:a16="http://schemas.microsoft.com/office/drawing/2014/main" id="{365BC287-99EE-D6FA-48B9-1E6FFE9357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5352" y="3273552"/>
            <a:ext cx="914400" cy="914400"/>
          </a:xfrm>
        </p:spPr>
        <p:txBody>
          <a:bodyPr rtlCol="0" anchor="ctr"/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4" name="Segnaposto immagine 10">
            <a:extLst>
              <a:ext uri="{FF2B5EF4-FFF2-40B4-BE49-F238E27FC236}">
                <a16:creationId xmlns:a16="http://schemas.microsoft.com/office/drawing/2014/main" id="{ECE7A377-A1E6-77DF-79F9-F251BD7577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5352" y="5166360"/>
            <a:ext cx="914400" cy="914400"/>
          </a:xfrm>
        </p:spPr>
        <p:txBody>
          <a:bodyPr rtlCol="0" anchor="ctr"/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52D976B1-BEF2-CB69-E97E-A6DAD1F04689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1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9358819-7D9B-11CB-DBC5-CC8BC5C07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5DF2D63-3FF5-D547-96B9-BE9CCD1ABA58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EB2EEB-FE70-98B2-9437-0E1E91F9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della presentazione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FAA902D-BDC9-E5AF-D40D-7B8DE616EBE0}"/>
              </a:ext>
            </a:extLst>
          </p:cNvPr>
          <p:cNvCxnSpPr>
            <a:cxnSpLocks/>
          </p:cNvCxnSpPr>
          <p:nvPr userDrawn="1"/>
        </p:nvCxnSpPr>
        <p:spPr>
          <a:xfrm>
            <a:off x="5890260" y="153619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92A4017E-4CAA-8499-38AE-3A3306A7EB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4640" y="2057400"/>
            <a:ext cx="6519672" cy="2971800"/>
          </a:xfrm>
          <a:solidFill>
            <a:schemeClr val="accent4"/>
          </a:solidFill>
        </p:spPr>
        <p:txBody>
          <a:bodyPr lIns="576072" tIns="228600" rIns="576072" bIns="228600" rtlCol="0" anchor="ctr"/>
          <a:lstStyle>
            <a:lvl1pPr marL="0" indent="0" algn="ctr">
              <a:lnSpc>
                <a:spcPts val="2460"/>
              </a:lnSpc>
              <a:buNone/>
              <a:defRPr lang="it-IT" sz="20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E9103CB5-F9EF-D6DA-A5D4-DCCAEBEBE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1216" y="5330952"/>
            <a:ext cx="6519672" cy="152704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217F00C-8F19-CB9F-D5BF-9A5F4C77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24" y="609600"/>
            <a:ext cx="3959352" cy="530352"/>
          </a:xfrm>
        </p:spPr>
        <p:txBody>
          <a:bodyPr rtlCol="0"/>
          <a:lstStyle>
            <a:lvl1pPr algn="ctr"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6662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8C402F40-958A-D2BF-629C-39B659EC9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1999" cy="6858000"/>
          </a:xfrm>
          <a:custGeom>
            <a:avLst/>
            <a:gdLst>
              <a:gd name="connsiteX0" fmla="*/ 5890261 w 12191999"/>
              <a:gd name="connsiteY0" fmla="*/ 4496651 h 6858000"/>
              <a:gd name="connsiteX1" fmla="*/ 5890261 w 12191999"/>
              <a:gd name="connsiteY1" fmla="*/ 4584953 h 6858000"/>
              <a:gd name="connsiteX2" fmla="*/ 6299835 w 12191999"/>
              <a:gd name="connsiteY2" fmla="*/ 4584953 h 6858000"/>
              <a:gd name="connsiteX3" fmla="*/ 6299835 w 12191999"/>
              <a:gd name="connsiteY3" fmla="*/ 4496651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5890261" y="4496651"/>
                </a:moveTo>
                <a:lnTo>
                  <a:pt x="5890261" y="4584953"/>
                </a:lnTo>
                <a:lnTo>
                  <a:pt x="6299835" y="4584953"/>
                </a:lnTo>
                <a:lnTo>
                  <a:pt x="6299835" y="4496651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6" name="Titolo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15" y="1485302"/>
            <a:ext cx="9120570" cy="3887396"/>
          </a:xfrm>
          <a:custGeom>
            <a:avLst/>
            <a:gdLst>
              <a:gd name="connsiteX0" fmla="*/ 4354545 w 9120570"/>
              <a:gd name="connsiteY0" fmla="*/ 3011350 h 3887396"/>
              <a:gd name="connsiteX1" fmla="*/ 4354545 w 9120570"/>
              <a:gd name="connsiteY1" fmla="*/ 3099652 h 3887396"/>
              <a:gd name="connsiteX2" fmla="*/ 4764120 w 9120570"/>
              <a:gd name="connsiteY2" fmla="*/ 3099652 h 3887396"/>
              <a:gd name="connsiteX3" fmla="*/ 4764120 w 9120570"/>
              <a:gd name="connsiteY3" fmla="*/ 3011350 h 3887396"/>
              <a:gd name="connsiteX4" fmla="*/ 0 w 9120570"/>
              <a:gd name="connsiteY4" fmla="*/ 0 h 3887396"/>
              <a:gd name="connsiteX5" fmla="*/ 9120570 w 9120570"/>
              <a:gd name="connsiteY5" fmla="*/ 0 h 3887396"/>
              <a:gd name="connsiteX6" fmla="*/ 9120570 w 9120570"/>
              <a:gd name="connsiteY6" fmla="*/ 3887396 h 3887396"/>
              <a:gd name="connsiteX7" fmla="*/ 0 w 9120570"/>
              <a:gd name="connsiteY7" fmla="*/ 3887396 h 388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0570" h="3887396">
                <a:moveTo>
                  <a:pt x="4354545" y="3011350"/>
                </a:moveTo>
                <a:lnTo>
                  <a:pt x="4354545" y="3099652"/>
                </a:lnTo>
                <a:lnTo>
                  <a:pt x="4764120" y="3099652"/>
                </a:lnTo>
                <a:lnTo>
                  <a:pt x="4764120" y="3011350"/>
                </a:lnTo>
                <a:close/>
                <a:moveTo>
                  <a:pt x="0" y="0"/>
                </a:moveTo>
                <a:lnTo>
                  <a:pt x="9120570" y="0"/>
                </a:lnTo>
                <a:lnTo>
                  <a:pt x="9120570" y="3887396"/>
                </a:lnTo>
                <a:lnTo>
                  <a:pt x="0" y="388739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1097280" rtlCol="0" anchor="b">
            <a:noAutofit/>
          </a:bodyPr>
          <a:lstStyle>
            <a:lvl1pPr algn="ctr"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612648"/>
            <a:ext cx="2286000" cy="2286000"/>
          </a:xfrm>
          <a:prstGeom prst="ellipse">
            <a:avLst/>
          </a:prstGeom>
        </p:spPr>
        <p:txBody>
          <a:bodyPr rtlCol="0" anchor="ctr"/>
          <a:lstStyle>
            <a:lvl1pPr marL="0" indent="0" algn="ctr">
              <a:buNone/>
              <a:defRPr lang="it-IT" sz="105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5751576"/>
            <a:ext cx="9116568" cy="722376"/>
          </a:xfrm>
        </p:spPr>
        <p:txBody>
          <a:bodyPr rtlCol="0" anchor="ctr"/>
          <a:lstStyle>
            <a:lvl1pPr marL="0" indent="0" algn="ctr">
              <a:buNone/>
              <a:defRPr lang="it-IT" sz="2000" cap="all" baseline="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69017C4-5BB0-DF6F-781B-FB81A3A5D977}"/>
              </a:ext>
            </a:extLst>
          </p:cNvPr>
          <p:cNvSpPr/>
          <p:nvPr userDrawn="1"/>
        </p:nvSpPr>
        <p:spPr>
          <a:xfrm>
            <a:off x="5890260" y="449665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14BC7BE-FECC-8573-D4F0-FA004B4A0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5DF2D63-3FF5-D547-96B9-BE9CCD1ABA58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4DB0707-D3A6-4BF0-3225-EC3851AD73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1AE946-135C-E4E8-BA60-64AB48B87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5DF2D63-3FF5-D547-96B9-BE9CCD1ABA58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FFD67329-9F30-BEB7-31E2-FECA7FD59B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684" y="987425"/>
            <a:ext cx="6124703" cy="4873625"/>
          </a:xfrm>
        </p:spPr>
        <p:txBody>
          <a:bodyPr rtlCol="0"/>
          <a:lstStyle>
            <a:lvl1pPr>
              <a:defRPr lang="it-IT" sz="3200"/>
            </a:lvl1pPr>
            <a:lvl2pPr>
              <a:defRPr lang="it-IT" sz="2800"/>
            </a:lvl2pPr>
            <a:lvl3pPr>
              <a:defRPr lang="it-IT" sz="2400"/>
            </a:lvl3pPr>
            <a:lvl4pPr>
              <a:defRPr lang="it-IT" sz="2000"/>
            </a:lvl4pPr>
            <a:lvl5pPr>
              <a:defRPr lang="it-IT" sz="2000"/>
            </a:lvl5pPr>
            <a:lvl6pPr>
              <a:defRPr lang="it-IT" sz="2000"/>
            </a:lvl6pPr>
            <a:lvl7pPr>
              <a:defRPr lang="it-IT" sz="2000"/>
            </a:lvl7pPr>
            <a:lvl8pPr>
              <a:defRPr lang="it-IT" sz="2000"/>
            </a:lvl8pPr>
            <a:lvl9pPr>
              <a:defRPr lang="it-IT" sz="2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183587-0236-046F-3B80-4D4EEA7A8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5DF2D63-3FF5-D547-96B9-BE9CCD1ABA58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60C67779-9FAD-3FE4-5C67-7E5313C03B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0684" y="993775"/>
            <a:ext cx="6124703" cy="4873625"/>
          </a:xfrm>
        </p:spPr>
        <p:txBody>
          <a:bodyPr rtlCol="0"/>
          <a:lstStyle>
            <a:lvl1pPr marL="0" indent="0">
              <a:buNone/>
              <a:defRPr lang="it-IT" sz="3200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D70A4E-ED43-B5A1-F8FE-762E21A30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5DF2D63-3FF5-D547-96B9-BE9CCD1ABA58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A4125545-56D8-5212-AA45-63F7C1DBF1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con immagine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94B2501-78A9-E41B-7C2D-09F09ADDCB5E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4462849" y="685800"/>
            <a:ext cx="7119551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24712"/>
            <a:ext cx="3886200" cy="548640"/>
          </a:xfrm>
        </p:spPr>
        <p:txBody>
          <a:bodyPr rtlCol="0"/>
          <a:lstStyle>
            <a:lvl1pPr>
              <a:defRPr lang="it-IT" spc="300" baseline="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816352"/>
            <a:ext cx="3602736" cy="3364992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lang="it-IT" sz="2000" cap="all" spc="0" baseline="0"/>
            </a:lvl1pPr>
            <a:lvl2pPr marL="228600">
              <a:defRPr lang="it-IT" spc="0" baseline="0"/>
            </a:lvl2pPr>
            <a:lvl3pPr marL="457200">
              <a:defRPr lang="it-IT" spc="0" baseline="0"/>
            </a:lvl3pPr>
            <a:lvl4pPr marL="685800">
              <a:defRPr lang="it-IT" spc="0" baseline="0"/>
            </a:lvl4pPr>
            <a:lvl5pPr marL="1143000">
              <a:defRPr lang="it-IT" spc="0" baseline="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Casella di testo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5DF2D63-3FF5-D547-96B9-BE9CCD1ABA58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della presentazione</a:t>
            </a:r>
          </a:p>
        </p:txBody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6904" y="1188720"/>
            <a:ext cx="6638544" cy="4480560"/>
          </a:xfrm>
          <a:noFill/>
        </p:spPr>
        <p:txBody>
          <a:bodyPr rtlCol="0" anchor="ctr"/>
          <a:lstStyle>
            <a:lvl1pPr marL="0" indent="0" algn="ctr">
              <a:buNone/>
              <a:defRPr lang="it-IT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792E47F-4E2C-B4B2-51F0-43D9D15C5A60}"/>
              </a:ext>
            </a:extLst>
          </p:cNvPr>
          <p:cNvCxnSpPr>
            <a:cxnSpLocks/>
          </p:cNvCxnSpPr>
          <p:nvPr userDrawn="1"/>
        </p:nvCxnSpPr>
        <p:spPr>
          <a:xfrm>
            <a:off x="1295400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3578352" y="0"/>
            <a:ext cx="8613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824" y="1124712"/>
            <a:ext cx="5760720" cy="548640"/>
          </a:xfrm>
        </p:spPr>
        <p:txBody>
          <a:bodyPr rtlCol="0"/>
          <a:lstStyle>
            <a:lvl1pPr>
              <a:defRPr lang="it-IT" spc="300" baseline="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4" y="2889504"/>
            <a:ext cx="5760720" cy="3319272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lang="it-IT" sz="2000" cap="none" spc="0" baseline="0"/>
            </a:lvl1pPr>
            <a:lvl2pPr marL="228600">
              <a:defRPr lang="it-IT" spc="0" baseline="0"/>
            </a:lvl2pPr>
            <a:lvl3pPr marL="457200">
              <a:defRPr lang="it-IT" spc="0" baseline="0"/>
            </a:lvl3pPr>
            <a:lvl4pPr marL="685800">
              <a:defRPr lang="it-IT" spc="0" baseline="0"/>
            </a:lvl4pPr>
            <a:lvl5pPr marL="1143000">
              <a:defRPr lang="it-IT" spc="0" baseline="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Casella di testo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75DF2D63-3FF5-D547-96B9-BE9CCD1ABA58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titolo della presentazione</a:t>
            </a:r>
          </a:p>
        </p:txBody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lang="it-IT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036BAAC-D89F-682D-12A3-1C31F92F0FAF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6F877625-E710-6DF2-3E49-374C6DD8DBC0}"/>
              </a:ext>
            </a:extLst>
          </p:cNvPr>
          <p:cNvCxnSpPr>
            <a:cxnSpLocks/>
          </p:cNvCxnSpPr>
          <p:nvPr userDrawn="1"/>
        </p:nvCxnSpPr>
        <p:spPr>
          <a:xfrm>
            <a:off x="5447344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ED0AC02C-19A4-4754-CC96-34357DEFF5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7048" y="1481328"/>
            <a:ext cx="9144000" cy="3886200"/>
          </a:xfrm>
          <a:custGeom>
            <a:avLst/>
            <a:gdLst>
              <a:gd name="connsiteX0" fmla="*/ 6521576 w 9144000"/>
              <a:gd name="connsiteY0" fmla="*/ 2811867 h 3886200"/>
              <a:gd name="connsiteX1" fmla="*/ 6521576 w 9144000"/>
              <a:gd name="connsiteY1" fmla="*/ 2900169 h 3886200"/>
              <a:gd name="connsiteX2" fmla="*/ 6931151 w 9144000"/>
              <a:gd name="connsiteY2" fmla="*/ 2900169 h 3886200"/>
              <a:gd name="connsiteX3" fmla="*/ 6931151 w 9144000"/>
              <a:gd name="connsiteY3" fmla="*/ 2811867 h 3886200"/>
              <a:gd name="connsiteX4" fmla="*/ 0 w 9144000"/>
              <a:gd name="connsiteY4" fmla="*/ 0 h 3886200"/>
              <a:gd name="connsiteX5" fmla="*/ 9144000 w 9144000"/>
              <a:gd name="connsiteY5" fmla="*/ 0 h 3886200"/>
              <a:gd name="connsiteX6" fmla="*/ 9144000 w 9144000"/>
              <a:gd name="connsiteY6" fmla="*/ 3886200 h 3886200"/>
              <a:gd name="connsiteX7" fmla="*/ 0 w 9144000"/>
              <a:gd name="connsiteY7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86200">
                <a:moveTo>
                  <a:pt x="6521576" y="2811867"/>
                </a:moveTo>
                <a:lnTo>
                  <a:pt x="6521576" y="2900169"/>
                </a:lnTo>
                <a:lnTo>
                  <a:pt x="6931151" y="2900169"/>
                </a:lnTo>
                <a:lnTo>
                  <a:pt x="6931151" y="281186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886200"/>
                </a:lnTo>
                <a:lnTo>
                  <a:pt x="0" y="38862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636" y="3200400"/>
            <a:ext cx="8110728" cy="457200"/>
          </a:xfrm>
        </p:spPr>
        <p:txBody>
          <a:bodyPr rtlCol="0" anchor="ctr"/>
          <a:lstStyle>
            <a:lvl1pPr algn="ctr">
              <a:defRPr lang="it-IT" sz="4800" spc="300" baseline="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0" y="4745736"/>
            <a:ext cx="1389888" cy="1280160"/>
          </a:xfrm>
        </p:spPr>
        <p:txBody>
          <a:bodyPr rtlCol="0"/>
          <a:lstStyle>
            <a:lvl1pPr marL="0" indent="0">
              <a:buNone/>
              <a:defRPr lang="it-IT"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lang="it-I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it-I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2E7004C-CFEF-6E88-A3C1-60FBC7F8CD13}"/>
              </a:ext>
            </a:extLst>
          </p:cNvPr>
          <p:cNvSpPr/>
          <p:nvPr userDrawn="1"/>
        </p:nvSpPr>
        <p:spPr>
          <a:xfrm>
            <a:off x="8048624" y="4293195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03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09600"/>
            <a:ext cx="10058400" cy="914400"/>
          </a:xfrm>
        </p:spPr>
        <p:txBody>
          <a:bodyPr rtlCol="0"/>
          <a:lstStyle>
            <a:lvl1pPr>
              <a:defRPr lang="it-IT" spc="3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55945"/>
            <a:ext cx="9820656" cy="4352544"/>
          </a:xfrm>
        </p:spPr>
        <p:txBody>
          <a:bodyPr rtlCol="0"/>
          <a:lstStyle>
            <a:lvl1pPr>
              <a:defRPr lang="it-IT" spc="0" baseline="0"/>
            </a:lvl1pPr>
            <a:lvl2pPr>
              <a:defRPr lang="it-IT" spc="0" baseline="0"/>
            </a:lvl2pPr>
            <a:lvl3pPr>
              <a:defRPr lang="it-IT" spc="0" baseline="0"/>
            </a:lvl3pPr>
            <a:lvl4pPr>
              <a:defRPr lang="it-IT" spc="0" baseline="0"/>
            </a:lvl4pPr>
            <a:lvl5pPr>
              <a:defRPr lang="it-IT" spc="0" baseline="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Casella di testo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5DF2D63-3FF5-D547-96B9-BE9CCD1ABA58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609600"/>
            <a:ext cx="9829800" cy="914400"/>
          </a:xfrm>
        </p:spPr>
        <p:txBody>
          <a:bodyPr rtlCol="0"/>
          <a:lstStyle>
            <a:lvl1pPr algn="ctr">
              <a:defRPr lang="it-IT" spc="3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746504"/>
            <a:ext cx="9829800" cy="4352544"/>
          </a:xfrm>
        </p:spPr>
        <p:txBody>
          <a:bodyPr rtlCol="0"/>
          <a:lstStyle>
            <a:lvl1pPr>
              <a:defRPr lang="it-IT" spc="0" baseline="0"/>
            </a:lvl1pPr>
            <a:lvl2pPr>
              <a:defRPr lang="it-IT" spc="0" baseline="0"/>
            </a:lvl2pPr>
            <a:lvl3pPr>
              <a:defRPr lang="it-IT" spc="0" baseline="0"/>
            </a:lvl3pPr>
            <a:lvl4pPr>
              <a:defRPr lang="it-IT" spc="0" baseline="0"/>
            </a:lvl4pPr>
            <a:lvl5pPr>
              <a:defRPr lang="it-IT" spc="0" baseline="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Casella di testo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5DF2D63-3FF5-D547-96B9-BE9CCD1ABA58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164184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 di testo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5DF2D63-3FF5-D547-96B9-BE9CCD1ABA58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della presentazione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B7811310-A21F-0BFB-8198-22EDFCF9F4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0576" y="658368"/>
            <a:ext cx="6821424" cy="3346704"/>
          </a:xfrm>
          <a:prstGeom prst="rect">
            <a:avLst/>
          </a:prstGeom>
        </p:spPr>
        <p:txBody>
          <a:bodyPr wrap="square"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73D2EFC-F14F-5508-06EE-4E5B5C535E16}"/>
              </a:ext>
            </a:extLst>
          </p:cNvPr>
          <p:cNvCxnSpPr>
            <a:cxnSpLocks/>
          </p:cNvCxnSpPr>
          <p:nvPr userDrawn="1"/>
        </p:nvCxnSpPr>
        <p:spPr>
          <a:xfrm>
            <a:off x="1819102" y="554884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ttotitolo 2">
            <a:extLst>
              <a:ext uri="{FF2B5EF4-FFF2-40B4-BE49-F238E27FC236}">
                <a16:creationId xmlns:a16="http://schemas.microsoft.com/office/drawing/2014/main" id="{28A6ACFB-D620-056D-1C62-903C5FBCE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656" y="5943600"/>
            <a:ext cx="4809744" cy="256032"/>
          </a:xfrm>
        </p:spPr>
        <p:txBody>
          <a:bodyPr rtlCol="0"/>
          <a:lstStyle>
            <a:lvl1pPr marL="0" indent="0" algn="l">
              <a:buNone/>
              <a:defRPr lang="it-IT" sz="2000" cap="all" spc="200" baseline="0">
                <a:latin typeface="+mj-lt"/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656" y="2459736"/>
            <a:ext cx="5157216" cy="2670048"/>
          </a:xfrm>
        </p:spPr>
        <p:txBody>
          <a:bodyPr rtlCol="0" anchor="b"/>
          <a:lstStyle>
            <a:lvl1pPr algn="l">
              <a:lnSpc>
                <a:spcPts val="5200"/>
              </a:lnSpc>
              <a:defRPr lang="it-IT" sz="3600" spc="0" baseline="0">
                <a:latin typeface="+mn-lt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061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21824" cy="539496"/>
          </a:xfrm>
        </p:spPr>
        <p:txBody>
          <a:bodyPr rtlCol="0"/>
          <a:lstStyle>
            <a:lvl1pPr algn="ctr"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5DF2D63-3FF5-D547-96B9-BE9CCD1ABA58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della presentazione</a:t>
            </a:r>
          </a:p>
        </p:txBody>
      </p:sp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8448" y="2441448"/>
            <a:ext cx="1828800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" name="Segnaposto immagine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6200" y="2441448"/>
            <a:ext cx="1828800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7" name="Segnaposto immagine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3952" y="2441448"/>
            <a:ext cx="1828800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34272" y="2441448"/>
            <a:ext cx="1828800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9" name="Segnaposto testo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4974336"/>
            <a:ext cx="1828800" cy="539496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testo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5596128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testo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4974336"/>
            <a:ext cx="1828800" cy="539496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testo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5596128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Segnaposto testo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73952" y="4974336"/>
            <a:ext cx="1828800" cy="539496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73952" y="5596128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70848" y="4974336"/>
            <a:ext cx="1828800" cy="539496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70848" y="5596128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B6E73E07-0346-2BA8-44BC-6CB3BDEAAA99}"/>
              </a:ext>
            </a:extLst>
          </p:cNvPr>
          <p:cNvCxnSpPr>
            <a:cxnSpLocks/>
          </p:cNvCxnSpPr>
          <p:nvPr userDrawn="1"/>
        </p:nvCxnSpPr>
        <p:spPr>
          <a:xfrm>
            <a:off x="45924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6E62977-27C7-5882-6A33-75257911D09A}"/>
              </a:ext>
            </a:extLst>
          </p:cNvPr>
          <p:cNvCxnSpPr>
            <a:cxnSpLocks/>
          </p:cNvCxnSpPr>
          <p:nvPr userDrawn="1"/>
        </p:nvCxnSpPr>
        <p:spPr>
          <a:xfrm>
            <a:off x="2004720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E705476C-2972-A423-7282-BABA9AAB32E6}"/>
              </a:ext>
            </a:extLst>
          </p:cNvPr>
          <p:cNvCxnSpPr>
            <a:cxnSpLocks/>
          </p:cNvCxnSpPr>
          <p:nvPr userDrawn="1"/>
        </p:nvCxnSpPr>
        <p:spPr>
          <a:xfrm>
            <a:off x="9737699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DE0D781B-3CB4-A523-427F-3D444B28E60E}"/>
              </a:ext>
            </a:extLst>
          </p:cNvPr>
          <p:cNvCxnSpPr>
            <a:cxnSpLocks/>
          </p:cNvCxnSpPr>
          <p:nvPr userDrawn="1"/>
        </p:nvCxnSpPr>
        <p:spPr>
          <a:xfrm>
            <a:off x="71832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332720" cy="539496"/>
          </a:xfrm>
        </p:spPr>
        <p:txBody>
          <a:bodyPr rtlCol="0"/>
          <a:lstStyle>
            <a:lvl1pPr algn="ctr"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5DF2D63-3FF5-D547-96B9-BE9CCD1ABA58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della presentazione</a:t>
            </a:r>
          </a:p>
        </p:txBody>
      </p:sp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36776" y="17556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" name="Segnaposto immagine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4528" y="17556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7" name="Segnaposto immagine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8856" y="17556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1744" y="17556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9" name="Segnaposto testo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00984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testo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testo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3300984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testo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37307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Segnaposto testo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0528" y="3300984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0528" y="37307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4272" y="3300984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4272" y="37307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4684061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2096160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983798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730623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immagine 8">
            <a:extLst>
              <a:ext uri="{FF2B5EF4-FFF2-40B4-BE49-F238E27FC236}">
                <a16:creationId xmlns:a16="http://schemas.microsoft.com/office/drawing/2014/main" id="{09A756E1-5275-58A9-7B09-95BEA4F4FA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36776" y="42702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A4DA2F88-85BF-29B8-6321-AF19B25A62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24528" y="42702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3" name="Segnaposto immagine 8">
            <a:extLst>
              <a:ext uri="{FF2B5EF4-FFF2-40B4-BE49-F238E27FC236}">
                <a16:creationId xmlns:a16="http://schemas.microsoft.com/office/drawing/2014/main" id="{4636CEF4-05E9-F5BB-BD6F-6B081DBDCA9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8856" y="42702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4" name="Segnaposto immagine 8">
            <a:extLst>
              <a:ext uri="{FF2B5EF4-FFF2-40B4-BE49-F238E27FC236}">
                <a16:creationId xmlns:a16="http://schemas.microsoft.com/office/drawing/2014/main" id="{67B57C06-A1D0-7C74-6A14-2BFF0B1FC17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81744" y="42702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testo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98448" y="5824728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Segnaposto testo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98448" y="62453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27" name="Segnaposto testo 13">
            <a:extLst>
              <a:ext uri="{FF2B5EF4-FFF2-40B4-BE49-F238E27FC236}">
                <a16:creationId xmlns:a16="http://schemas.microsoft.com/office/drawing/2014/main" id="{697C28E5-6260-6DA9-B4F0-665506F525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86200" y="5824728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28" name="Segnaposto testo 13">
            <a:extLst>
              <a:ext uri="{FF2B5EF4-FFF2-40B4-BE49-F238E27FC236}">
                <a16:creationId xmlns:a16="http://schemas.microsoft.com/office/drawing/2014/main" id="{A594A25E-7F2D-4188-16B7-C34485FDD2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86200" y="62453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Segnaposto testo 13">
            <a:extLst>
              <a:ext uri="{FF2B5EF4-FFF2-40B4-BE49-F238E27FC236}">
                <a16:creationId xmlns:a16="http://schemas.microsoft.com/office/drawing/2014/main" id="{584B38BF-6197-486D-7134-F86E1754AF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10528" y="5824728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Segnaposto testo 13">
            <a:extLst>
              <a:ext uri="{FF2B5EF4-FFF2-40B4-BE49-F238E27FC236}">
                <a16:creationId xmlns:a16="http://schemas.microsoft.com/office/drawing/2014/main" id="{D788F8D9-8CDB-C458-9AAD-0426AB467D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10528" y="62453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Segnaposto testo 13">
            <a:extLst>
              <a:ext uri="{FF2B5EF4-FFF2-40B4-BE49-F238E27FC236}">
                <a16:creationId xmlns:a16="http://schemas.microsoft.com/office/drawing/2014/main" id="{78447882-2C86-B3A7-9450-29A0778E1B0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34272" y="5824728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2" name="Segnaposto testo 13">
            <a:extLst>
              <a:ext uri="{FF2B5EF4-FFF2-40B4-BE49-F238E27FC236}">
                <a16:creationId xmlns:a16="http://schemas.microsoft.com/office/drawing/2014/main" id="{E321AAE1-532A-23F0-9108-055D0D7BDF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34272" y="62453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11BC4478-FBEA-422F-73BA-0A422F15D7EA}"/>
              </a:ext>
            </a:extLst>
          </p:cNvPr>
          <p:cNvCxnSpPr>
            <a:cxnSpLocks/>
          </p:cNvCxnSpPr>
          <p:nvPr userDrawn="1"/>
        </p:nvCxnSpPr>
        <p:spPr>
          <a:xfrm>
            <a:off x="4684061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2096160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A9C9F7A3-B120-C59A-E379-173F84B7D153}"/>
              </a:ext>
            </a:extLst>
          </p:cNvPr>
          <p:cNvCxnSpPr>
            <a:cxnSpLocks/>
          </p:cNvCxnSpPr>
          <p:nvPr userDrawn="1"/>
        </p:nvCxnSpPr>
        <p:spPr>
          <a:xfrm>
            <a:off x="983798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E073A4E7-9D16-A6C0-E297-A36B10A2FABB}"/>
              </a:ext>
            </a:extLst>
          </p:cNvPr>
          <p:cNvCxnSpPr>
            <a:cxnSpLocks/>
          </p:cNvCxnSpPr>
          <p:nvPr userDrawn="1"/>
        </p:nvCxnSpPr>
        <p:spPr>
          <a:xfrm>
            <a:off x="730623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77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FAI CLIC PER MODIFICARE IL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1" name="Segnaposto numero diapositiva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it-IT" sz="10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it-IT" smtClean="0"/>
              <a:pPr/>
              <a:t>‹N›</a:t>
            </a:fld>
            <a:endParaRPr lang="it-IT" sz="1000" dirty="0"/>
          </a:p>
        </p:txBody>
      </p:sp>
      <p:sp>
        <p:nvSpPr>
          <p:cNvPr id="25" name="Segnaposto piè di pagina 24">
            <a:extLst>
              <a:ext uri="{FF2B5EF4-FFF2-40B4-BE49-F238E27FC236}">
                <a16:creationId xmlns:a16="http://schemas.microsoft.com/office/drawing/2014/main" id="{010F9766-B67A-A34E-2927-9A2D6360F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528868" y="1139512"/>
            <a:ext cx="2350169" cy="2476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it-IT" sz="1000" cap="all" spc="5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r>
              <a:rPr lang="it-IT"/>
              <a:t>titolo della presentazione</a:t>
            </a:r>
            <a:endParaRPr lang="it-IT" spc="50" dirty="0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C0A131BE-DFE5-28BE-2AF8-50ADF9AFDB94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3" r:id="rId12"/>
    <p:sldLayoutId id="2147483671" r:id="rId13"/>
    <p:sldLayoutId id="2147483672" r:id="rId14"/>
    <p:sldLayoutId id="2147483673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it-IT" sz="24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Una capsula di Petri con delle capsule trasparenti">
            <a:extLst>
              <a:ext uri="{FF2B5EF4-FFF2-40B4-BE49-F238E27FC236}">
                <a16:creationId xmlns:a16="http://schemas.microsoft.com/office/drawing/2014/main" id="{F8B829FC-0ACD-46C3-5D7E-74FB2C721D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305E10E9-9AB7-0642-D4C4-DDFDAB7B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obesità e le nuove opportunità terapeutiche</a:t>
            </a:r>
            <a:br>
              <a:rPr lang="it-IT" dirty="0"/>
            </a:br>
            <a:endParaRPr lang="it-IT" dirty="0"/>
          </a:p>
        </p:txBody>
      </p:sp>
      <p:sp>
        <p:nvSpPr>
          <p:cNvPr id="2" name="Sottotitolo 1">
            <a:extLst>
              <a:ext uri="{FF2B5EF4-FFF2-40B4-BE49-F238E27FC236}">
                <a16:creationId xmlns:a16="http://schemas.microsoft.com/office/drawing/2014/main" id="{A1307D8B-2864-21B6-1CE1-B605F29281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CH" dirty="0"/>
              <a:t>S</a:t>
            </a:r>
            <a:r>
              <a:rPr lang="it-IT" dirty="0" err="1"/>
              <a:t>haron</a:t>
            </a:r>
            <a:r>
              <a:rPr lang="it-IT"/>
              <a:t> nocera cdl dietistica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521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3F564D-8811-C855-1758-F4703729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Reazioni avverse</a:t>
            </a:r>
            <a:br>
              <a:rPr lang="it-CH" dirty="0"/>
            </a:br>
            <a:r>
              <a:rPr lang="it-CH" dirty="0"/>
              <a:t>e limiti  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E74FB0-BA20-0EDE-D57C-5A8C89B94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Eventi comuni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A28B14-D5DD-5B66-A216-F1B32F243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8080" y="1069848"/>
            <a:ext cx="3886200" cy="1750844"/>
          </a:xfrm>
        </p:spPr>
        <p:txBody>
          <a:bodyPr/>
          <a:lstStyle/>
          <a:p>
            <a:r>
              <a:rPr lang="it-CH" dirty="0"/>
              <a:t>Sintomi gastrointestinali </a:t>
            </a:r>
            <a:r>
              <a:rPr lang="it-IT" dirty="0"/>
              <a:t>:</a:t>
            </a:r>
          </a:p>
          <a:p>
            <a:pPr marL="285750" indent="-285750">
              <a:buFontTx/>
              <a:buChar char="-"/>
            </a:pPr>
            <a:r>
              <a:rPr lang="it-IT" dirty="0"/>
              <a:t>Vomito </a:t>
            </a:r>
          </a:p>
          <a:p>
            <a:pPr marL="285750" indent="-285750">
              <a:buFontTx/>
              <a:buChar char="-"/>
            </a:pPr>
            <a:r>
              <a:rPr lang="it-IT" dirty="0"/>
              <a:t>Nausea, assenza di appetito </a:t>
            </a:r>
          </a:p>
          <a:p>
            <a:pPr marL="285750" indent="-285750">
              <a:buFontTx/>
              <a:buChar char="-"/>
            </a:pPr>
            <a:r>
              <a:rPr lang="it-IT" dirty="0"/>
              <a:t>Diarrea </a:t>
            </a:r>
          </a:p>
          <a:p>
            <a:pPr marL="285750" indent="-285750">
              <a:buFontTx/>
              <a:buChar char="-"/>
            </a:pPr>
            <a:r>
              <a:rPr lang="it-IT" dirty="0" err="1"/>
              <a:t>Ipogilemia</a:t>
            </a:r>
            <a:r>
              <a:rPr lang="it-IT" dirty="0"/>
              <a:t> se associati ad altri farmaci 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endParaRPr lang="it-CH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6AF3DBA-76F0-3F20-0BEB-44A8F5C9D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CH" dirty="0"/>
              <a:t>Eventi rati </a:t>
            </a:r>
          </a:p>
          <a:p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C5A1126-5189-F371-1147-796177AEF1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98080" y="2930652"/>
            <a:ext cx="3886200" cy="1179576"/>
          </a:xfrm>
        </p:spPr>
        <p:txBody>
          <a:bodyPr/>
          <a:lstStyle/>
          <a:p>
            <a:endParaRPr lang="it-CH" dirty="0"/>
          </a:p>
          <a:p>
            <a:pPr marL="285750" indent="-285750">
              <a:buFontTx/>
              <a:buChar char="-"/>
            </a:pPr>
            <a:r>
              <a:rPr lang="it-CH" dirty="0"/>
              <a:t>Pancreatite </a:t>
            </a:r>
          </a:p>
          <a:p>
            <a:pPr marL="285750" indent="-285750">
              <a:buFontTx/>
              <a:buChar char="-"/>
            </a:pPr>
            <a:r>
              <a:rPr lang="it-CH" dirty="0"/>
              <a:t>Rush cutaneo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3F2188-239A-688C-B1A6-D89E77BEB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5DF2D63-3FF5-D547-96B9-BE9CCD1ABA58}" type="slidenum">
              <a:rPr lang="it-IT" smtClean="0"/>
              <a:t>10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D000324-60B1-7CB3-3964-393915CB6A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it-IT" dirty="0"/>
              <a:t>obesità e le nuove opportunità terapeutiche</a:t>
            </a:r>
          </a:p>
        </p:txBody>
      </p:sp>
      <p:pic>
        <p:nvPicPr>
          <p:cNvPr id="27" name="Segnaposto immagine 26" descr="Immagine che contiene persona, spalla, Gomito, vestiti&#10;&#10;Descrizione generata automaticamente">
            <a:extLst>
              <a:ext uri="{FF2B5EF4-FFF2-40B4-BE49-F238E27FC236}">
                <a16:creationId xmlns:a16="http://schemas.microsoft.com/office/drawing/2014/main" id="{FED65C58-549D-E268-6EFC-1EF68A5A30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2500" r="12500"/>
          <a:stretch>
            <a:fillRect/>
          </a:stretch>
        </p:blipFill>
        <p:spPr/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A15CC6F-B6FC-2FC4-CFD7-83B9FB11CAD4}"/>
              </a:ext>
            </a:extLst>
          </p:cNvPr>
          <p:cNvSpPr txBox="1"/>
          <p:nvPr/>
        </p:nvSpPr>
        <p:spPr>
          <a:xfrm>
            <a:off x="7498079" y="4719234"/>
            <a:ext cx="2459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400" b="1" dirty="0"/>
              <a:t>LIMITI</a:t>
            </a:r>
            <a:r>
              <a:rPr lang="it-CH" dirty="0"/>
              <a:t> </a:t>
            </a:r>
          </a:p>
          <a:p>
            <a:endParaRPr lang="it-CH" dirty="0"/>
          </a:p>
          <a:p>
            <a:r>
              <a:rPr lang="it-CH" sz="1400" dirty="0"/>
              <a:t>Somministrazione sottocutanea </a:t>
            </a:r>
          </a:p>
        </p:txBody>
      </p:sp>
    </p:spTree>
    <p:extLst>
      <p:ext uri="{BB962C8B-B14F-4D97-AF65-F5344CB8AC3E}">
        <p14:creationId xmlns:p14="http://schemas.microsoft.com/office/powerpoint/2010/main" val="159168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4006096-884B-2317-A443-DF8CC0E7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24712"/>
            <a:ext cx="3886200" cy="548640"/>
          </a:xfrm>
        </p:spPr>
        <p:txBody>
          <a:bodyPr anchor="t">
            <a:normAutofit/>
          </a:bodyPr>
          <a:lstStyle/>
          <a:p>
            <a:r>
              <a:rPr lang="it-CH" sz="1900" dirty="0"/>
              <a:t>Il futuro </a:t>
            </a:r>
            <a:br>
              <a:rPr lang="it-CH" sz="1900" dirty="0"/>
            </a:br>
            <a:endParaRPr lang="it-IT" sz="19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08D7942-7FD9-B971-3016-82F42249A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095" y="2242916"/>
            <a:ext cx="3602736" cy="3364992"/>
          </a:xfrm>
        </p:spPr>
        <p:txBody>
          <a:bodyPr/>
          <a:lstStyle/>
          <a:p>
            <a:pPr algn="just"/>
            <a:r>
              <a:rPr lang="it-IT" sz="1600" cap="none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Numerosi ormoni </a:t>
            </a:r>
            <a:r>
              <a:rPr lang="it-IT" sz="1600" cap="none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entero</a:t>
            </a:r>
            <a:r>
              <a:rPr lang="it-IT" sz="1600" cap="none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-pancreatici (agonisti di GIP, glucagone, </a:t>
            </a:r>
            <a:r>
              <a:rPr lang="it-IT" sz="1600" cap="none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amilina</a:t>
            </a:r>
            <a:r>
              <a:rPr lang="it-IT" sz="1600" cap="none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 peptide YY (PYY) e antagonisti di GIP) con diverse azioni metaboliche sono attualmente in fase di studio da soli o in combinazione con GLP-1 RA , con l'obiettivo di migliorare e/o integrare l'effetto dell'agonismo del GLP-1 sul peso e sul metabolismo</a:t>
            </a:r>
            <a:endParaRPr lang="en-US" sz="1800" cap="none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09A0D4F-1B07-AB7D-A7DC-9B2F756EF8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0624" y="6019801"/>
            <a:ext cx="457200" cy="18415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75DF2D63-3FF5-D547-96B9-BE9CCD1ABA58}" type="slidenum">
              <a:rPr lang="it-IT" smtClean="0"/>
              <a:pPr rtl="0">
                <a:spcAft>
                  <a:spcPts val="600"/>
                </a:spcAft>
              </a:pPr>
              <a:t>11</a:t>
            </a:fld>
            <a:endParaRPr lang="it-IT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C1B295E-EDD0-0260-D311-004C44DACA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528868" y="1139512"/>
            <a:ext cx="2350169" cy="247610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it-IT" dirty="0"/>
              <a:t>obesità e le nuove opportunità terapeutiche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15A93DC-A119-81F9-0CCB-59DC0FC131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660" b="2"/>
          <a:stretch/>
        </p:blipFill>
        <p:spPr>
          <a:xfrm>
            <a:off x="4946904" y="1188720"/>
            <a:ext cx="6638544" cy="44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7123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3927EA-A6AD-97BC-1ADB-6D8D1A4F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985" y="224725"/>
            <a:ext cx="3382040" cy="523068"/>
          </a:xfrm>
        </p:spPr>
        <p:txBody>
          <a:bodyPr rtlCol="0" anchor="b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CH" dirty="0"/>
              <a:t>C</a:t>
            </a:r>
            <a:r>
              <a:rPr lang="it-IT" dirty="0" err="1"/>
              <a:t>onclusioni</a:t>
            </a:r>
            <a:r>
              <a:rPr lang="it-IT" dirty="0"/>
              <a:t> </a:t>
            </a:r>
          </a:p>
        </p:txBody>
      </p:sp>
      <p:pic>
        <p:nvPicPr>
          <p:cNvPr id="9" name="Segnaposto immagine 8" descr="Immagine che contiene schizzo, disegno, arte&#10;&#10;Descrizione generata automaticamente">
            <a:extLst>
              <a:ext uri="{FF2B5EF4-FFF2-40B4-BE49-F238E27FC236}">
                <a16:creationId xmlns:a16="http://schemas.microsoft.com/office/drawing/2014/main" id="{38019FC0-376F-C7DA-4E75-0408B80E3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59111" y="1414946"/>
            <a:ext cx="6124703" cy="3445145"/>
          </a:xfrm>
          <a:noFill/>
        </p:spPr>
      </p:pic>
      <p:sp>
        <p:nvSpPr>
          <p:cNvPr id="10" name="Sottotitolo 9">
            <a:extLst>
              <a:ext uri="{FF2B5EF4-FFF2-40B4-BE49-F238E27FC236}">
                <a16:creationId xmlns:a16="http://schemas.microsoft.com/office/drawing/2014/main" id="{67D9C04C-425B-8D00-23BB-5E9C39702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  <a:p>
            <a:pPr rtl="0"/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153FD9C-E800-BC25-A5D0-315AB602F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0624" y="6019801"/>
            <a:ext cx="457200" cy="184150"/>
          </a:xfrm>
        </p:spPr>
        <p:txBody>
          <a:bodyPr rtlCol="0" anchor="ctr">
            <a:normAutofit/>
          </a:bodyPr>
          <a:lstStyle>
            <a:defPPr>
              <a:defRPr lang="it-IT"/>
            </a:defPPr>
          </a:lstStyle>
          <a:p>
            <a:pPr rtl="0">
              <a:spcAft>
                <a:spcPts val="600"/>
              </a:spcAft>
            </a:pPr>
            <a:fld id="{75DF2D63-3FF5-D547-96B9-BE9CCD1ABA58}" type="slidenum">
              <a:rPr lang="it-IT" smtClean="0"/>
              <a:pPr rtl="0">
                <a:spcAft>
                  <a:spcPts val="600"/>
                </a:spcAft>
              </a:pPr>
              <a:t>12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8B5CE3-4B9A-F4CE-7CFA-737572BD35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528868" y="1139512"/>
            <a:ext cx="2350169" cy="247610"/>
          </a:xfrm>
        </p:spPr>
        <p:txBody>
          <a:bodyPr rtlCol="0" anchor="ctr">
            <a:normAutofit fontScale="92500" lnSpcReduction="10000"/>
          </a:bodyPr>
          <a:lstStyle>
            <a:defPPr>
              <a:defRPr lang="it-IT"/>
            </a:defPPr>
          </a:lstStyle>
          <a:p>
            <a:pPr rtl="0">
              <a:spcAft>
                <a:spcPts val="600"/>
              </a:spcAft>
            </a:pPr>
            <a:r>
              <a:rPr lang="it-IT" dirty="0"/>
              <a:t>obesità e le nuove opportunità terapeutiche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BA023D-520E-0DFC-D355-1FDA7F57F048}"/>
              </a:ext>
            </a:extLst>
          </p:cNvPr>
          <p:cNvSpPr txBox="1"/>
          <p:nvPr/>
        </p:nvSpPr>
        <p:spPr>
          <a:xfrm>
            <a:off x="770022" y="985107"/>
            <a:ext cx="4596641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it-IT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farmacoterapia con combinazioni di ormoni </a:t>
            </a:r>
            <a:r>
              <a:rPr lang="it-IT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entero</a:t>
            </a:r>
            <a:r>
              <a:rPr lang="it-IT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-pancreatici si avvicina all'efficacia della chirurgia bariatrica. </a:t>
            </a:r>
          </a:p>
          <a:p>
            <a:pPr algn="just"/>
            <a:r>
              <a:rPr lang="it-IT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 terapie farmacologiche per l'obesità con diversi meccanismi d'azione consentirà piani di trattamento su misura in base alle preferenze individuali, alle comorbidità e alla risposta al trattamento. </a:t>
            </a:r>
          </a:p>
          <a:p>
            <a:pPr algn="just"/>
            <a:r>
              <a:rPr lang="it-IT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combinazione di diverse modalità di trattamento (compresi gli interventi sullo stile di vita, le farmacoterapie e la chirurgia bariatrica) può aiutare le persone a raggiungere obiettivi individualizzati a lungo termine, massimizzare i benefici per la salute e migliorare la qualità della vita.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90855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immagine 16" descr="Struttura bianca del DNA">
            <a:extLst>
              <a:ext uri="{FF2B5EF4-FFF2-40B4-BE49-F238E27FC236}">
                <a16:creationId xmlns:a16="http://schemas.microsoft.com/office/drawing/2014/main" id="{6D8705D1-EA1F-3113-ABE0-EC474D1F18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9" name="Titolo 18">
            <a:extLst>
              <a:ext uri="{FF2B5EF4-FFF2-40B4-BE49-F238E27FC236}">
                <a16:creationId xmlns:a16="http://schemas.microsoft.com/office/drawing/2014/main" id="{1130D679-D78E-1F15-EC3D-4BED6D69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500" dirty="0"/>
              <a:t>Grazie per l’attenzione  </a:t>
            </a:r>
          </a:p>
        </p:txBody>
      </p:sp>
      <p:pic>
        <p:nvPicPr>
          <p:cNvPr id="22" name="Segnaposto immagine 25" descr="Batteri coltivati in una piastra di Petri per un laboratorio o un'indagine scientifica.">
            <a:extLst>
              <a:ext uri="{FF2B5EF4-FFF2-40B4-BE49-F238E27FC236}">
                <a16:creationId xmlns:a16="http://schemas.microsoft.com/office/drawing/2014/main" id="{862BA3D8-52E1-692C-F244-F7882DAD22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BB8B6963-69FE-8A03-5E86-2BF855024B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indent="0" algn="ctr" rtl="0">
              <a:lnSpc>
                <a:spcPts val="2660"/>
              </a:lnSpc>
              <a:spcBef>
                <a:spcPts val="0"/>
              </a:spcBef>
              <a:buNone/>
            </a:pPr>
            <a:r>
              <a:rPr lang="it-CH" sz="2000" cap="all" spc="0" dirty="0"/>
              <a:t>Sharon </a:t>
            </a:r>
            <a:r>
              <a:rPr lang="it-CH" sz="2000" cap="all" spc="0" dirty="0" err="1"/>
              <a:t>nocera</a:t>
            </a:r>
            <a:endParaRPr lang="it-IT" sz="2000" cap="all" spc="0" dirty="0"/>
          </a:p>
        </p:txBody>
      </p:sp>
    </p:spTree>
    <p:extLst>
      <p:ext uri="{BB962C8B-B14F-4D97-AF65-F5344CB8AC3E}">
        <p14:creationId xmlns:p14="http://schemas.microsoft.com/office/powerpoint/2010/main" val="333412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3EB422-1287-FCEB-63CE-599FDC84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24712"/>
            <a:ext cx="3886200" cy="548640"/>
          </a:xfrm>
        </p:spPr>
        <p:txBody>
          <a:bodyPr rtlCol="0" anchor="t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CH" sz="3700"/>
              <a:t>o</a:t>
            </a:r>
            <a:r>
              <a:rPr lang="it-IT" sz="3700"/>
              <a:t>besità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038CD2-9585-7E51-5359-D52935A7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816352"/>
            <a:ext cx="3602736" cy="3364992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endParaRPr lang="it-IT"/>
          </a:p>
          <a:p>
            <a:pPr rtl="0"/>
            <a:endParaRPr lang="it-IT"/>
          </a:p>
          <a:p>
            <a:pPr rtl="0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D6DE2E-F5E3-8CAF-A5C3-E67C03F53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0624" y="6019801"/>
            <a:ext cx="457200" cy="184150"/>
          </a:xfrm>
        </p:spPr>
        <p:txBody>
          <a:bodyPr rtlCol="0" anchor="ctr">
            <a:normAutofit/>
          </a:bodyPr>
          <a:lstStyle>
            <a:defPPr>
              <a:defRPr lang="it-IT"/>
            </a:defPPr>
          </a:lstStyle>
          <a:p>
            <a:pPr rtl="0">
              <a:spcAft>
                <a:spcPts val="600"/>
              </a:spcAft>
            </a:pPr>
            <a:fld id="{75DF2D63-3FF5-D547-96B9-BE9CCD1ABA58}" type="slidenum">
              <a:rPr lang="it-IT" smtClean="0"/>
              <a:pPr rtl="0">
                <a:spcAft>
                  <a:spcPts val="600"/>
                </a:spcAft>
              </a:pPr>
              <a:t>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9EDB55-C0CF-1610-24F0-07462C63BC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528868" y="1139512"/>
            <a:ext cx="2350169" cy="247610"/>
          </a:xfrm>
        </p:spPr>
        <p:txBody>
          <a:bodyPr rtlCol="0" anchor="ctr">
            <a:normAutofit/>
          </a:bodyPr>
          <a:lstStyle>
            <a:defPPr>
              <a:defRPr lang="it-IT"/>
            </a:defPPr>
          </a:lstStyle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it-CH" sz="900"/>
              <a:t>Obesità e le nuove opportunità terapeutiche </a:t>
            </a:r>
            <a:endParaRPr lang="it-IT" sz="900"/>
          </a:p>
        </p:txBody>
      </p:sp>
      <p:pic>
        <p:nvPicPr>
          <p:cNvPr id="21" name="Segnaposto immagine 20" descr="Immagine che contiene alluce, persona, aria aperta, piede&#10;&#10;Descrizione generata automaticamente">
            <a:extLst>
              <a:ext uri="{FF2B5EF4-FFF2-40B4-BE49-F238E27FC236}">
                <a16:creationId xmlns:a16="http://schemas.microsoft.com/office/drawing/2014/main" id="{AD3BCA29-F4FF-E50A-6C69-73ACAFBCF9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02" r="602"/>
          <a:stretch>
            <a:fillRect/>
          </a:stretch>
        </p:blipFill>
        <p:spPr/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A689B2-A550-5811-3548-C2D5F19DED52}"/>
              </a:ext>
            </a:extLst>
          </p:cNvPr>
          <p:cNvSpPr txBox="1"/>
          <p:nvPr/>
        </p:nvSpPr>
        <p:spPr>
          <a:xfrm>
            <a:off x="991891" y="2438402"/>
            <a:ext cx="37158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CH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Malattia cronica multifattoriale, dovuta ad un aumento eccessivo del tessuto adiposo nell’organismo. </a:t>
            </a:r>
          </a:p>
          <a:p>
            <a:pPr algn="just"/>
            <a:endParaRPr lang="it-CH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CH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efinita come una condizione in cui l’IMC (indice di massa corporea) è uguale o superiore a 30kg/m2. </a:t>
            </a:r>
          </a:p>
          <a:p>
            <a:pPr algn="just"/>
            <a:endParaRPr lang="it-CH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Secondo un’analisi pubblicato nel 2022 su </a:t>
            </a:r>
            <a:r>
              <a:rPr lang="it-CH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Lancet</a:t>
            </a:r>
            <a:r>
              <a:rPr lang="it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realizzata in collaborazione con L’OMS e condotta dalla NDC Risk </a:t>
            </a:r>
            <a:r>
              <a:rPr lang="it-CH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it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Collaboration, i tassi di obesità sono raddoppiati tra gli adulti e quadruplicati tra i giovani rispetto al 1990.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086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immagine 9" descr="Immagine che contiene arte, disegno, fatto a mano&#10;&#10;Descrizione generata automaticamente">
            <a:extLst>
              <a:ext uri="{FF2B5EF4-FFF2-40B4-BE49-F238E27FC236}">
                <a16:creationId xmlns:a16="http://schemas.microsoft.com/office/drawing/2014/main" id="{767E3A7F-7F5B-8B56-42B1-39B7BD7683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289" r="3905" b="2"/>
          <a:stretch/>
        </p:blipFill>
        <p:spPr>
          <a:xfrm>
            <a:off x="20" y="10"/>
            <a:ext cx="6656812" cy="6857990"/>
          </a:xfrm>
          <a:noFill/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2E88B112-6C39-8661-70FC-6335AFFCF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669" y="534099"/>
            <a:ext cx="6656832" cy="530352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it-IT" sz="3700" kern="1200" cap="all" spc="300" baseline="0">
                <a:latin typeface="+mj-lt"/>
                <a:ea typeface="+mj-ea"/>
                <a:cs typeface="Posterama" panose="020B0504020200020000" pitchFamily="34" charset="0"/>
              </a:rPr>
              <a:t>Combattere l’obesità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7A9B1BA-D6A2-E4C8-FE84-F7AC12CC8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448" y="2209800"/>
            <a:ext cx="4495744" cy="4648200"/>
          </a:xfrm>
        </p:spPr>
        <p:txBody>
          <a:bodyPr/>
          <a:lstStyle/>
          <a:p>
            <a:r>
              <a:rPr lang="en-US" b="1" dirty="0" err="1"/>
              <a:t>Interventi</a:t>
            </a:r>
            <a:r>
              <a:rPr lang="en-US" b="1" dirty="0"/>
              <a:t> </a:t>
            </a:r>
            <a:r>
              <a:rPr lang="en-US" b="1" dirty="0" err="1"/>
              <a:t>sullo</a:t>
            </a:r>
            <a:r>
              <a:rPr lang="en-US" b="1" dirty="0"/>
              <a:t> stile di </a:t>
            </a:r>
            <a:r>
              <a:rPr lang="en-US" b="1" dirty="0" err="1"/>
              <a:t>vIta</a:t>
            </a:r>
            <a:endParaRPr lang="en-US" b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5BBBE3E-B28D-E5C8-1731-B597F212BB8F}"/>
              </a:ext>
            </a:extLst>
          </p:cNvPr>
          <p:cNvSpPr txBox="1"/>
          <p:nvPr/>
        </p:nvSpPr>
        <p:spPr>
          <a:xfrm>
            <a:off x="1618488" y="3630168"/>
            <a:ext cx="3886200" cy="2514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it-IT" sz="2000" dirty="0"/>
              <a:t>DIETA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it-IT" sz="2000" dirty="0"/>
              <a:t>ESERCIZIO FISICO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it-IT" sz="2000" dirty="0"/>
              <a:t>CAMBIAMENTI COMPORTAMENTALI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it-IT" sz="1400" dirty="0"/>
              <a:t>- 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955C970-E543-65AA-8616-9835A68DA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5600" y="2209800"/>
            <a:ext cx="4495744" cy="4648200"/>
          </a:xfrm>
        </p:spPr>
        <p:txBody>
          <a:bodyPr/>
          <a:lstStyle/>
          <a:p>
            <a:r>
              <a:rPr lang="en-US" b="1" dirty="0"/>
              <a:t>RISULTATI 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59829C9F-7AD1-F493-B2CF-F2A2CC80B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3448" y="3630168"/>
            <a:ext cx="3886200" cy="2514600"/>
          </a:xfrm>
        </p:spPr>
        <p:txBody>
          <a:bodyPr/>
          <a:lstStyle/>
          <a:p>
            <a:r>
              <a:rPr lang="en-US" sz="1800" dirty="0"/>
              <a:t>PERDITA DI PESO DEL 10%</a:t>
            </a:r>
          </a:p>
          <a:p>
            <a:r>
              <a:rPr lang="en-US" sz="1800" dirty="0"/>
              <a:t>RECUPERO DEL 80% DEL PERSO NEI PROSSIMI 5 ANNI</a:t>
            </a:r>
          </a:p>
          <a:p>
            <a:r>
              <a:rPr lang="en-US" sz="1600" dirty="0"/>
              <a:t>PERSISTENZA DI UN TASSO METABOLICO PIU BASSO </a:t>
            </a:r>
          </a:p>
          <a:p>
            <a:r>
              <a:rPr lang="en-US" sz="1600" dirty="0"/>
              <a:t>AUMENTO DELL’APPETITO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3A1A15-646F-6B0F-E748-311857572E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0624" y="6019801"/>
            <a:ext cx="457200" cy="18415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75DF2D63-3FF5-D547-96B9-BE9CCD1ABA58}" type="slidenum">
              <a:rPr lang="it-IT" smtClean="0"/>
              <a:pPr>
                <a:spcAft>
                  <a:spcPts val="600"/>
                </a:spcAft>
              </a:pPr>
              <a:t>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1744C2-7AF6-E248-20BF-FDEC29CCFD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528868" y="1139512"/>
            <a:ext cx="2350169" cy="24761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t-IT" kern="1200" cap="all" spc="50" baseline="0">
                <a:latin typeface="Posterama" panose="020B0504020200020000" pitchFamily="34" charset="0"/>
                <a:ea typeface="+mn-ea"/>
                <a:cs typeface="+mn-cs"/>
              </a:rPr>
              <a:t>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114832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8D3C008D-2D2D-AB16-16F4-C3F12CDE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824" y="1124712"/>
            <a:ext cx="5760720" cy="548640"/>
          </a:xfrm>
        </p:spPr>
        <p:txBody>
          <a:bodyPr/>
          <a:lstStyle/>
          <a:p>
            <a:r>
              <a:rPr lang="en-US" dirty="0" err="1"/>
              <a:t>Chirurgia</a:t>
            </a:r>
            <a:r>
              <a:rPr lang="en-US" dirty="0"/>
              <a:t> </a:t>
            </a:r>
            <a:r>
              <a:rPr lang="en-US" dirty="0" err="1"/>
              <a:t>bariatrica</a:t>
            </a:r>
            <a:r>
              <a:rPr lang="en-US" dirty="0"/>
              <a:t>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232579A-8EFA-BBE8-2267-A27160729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4" y="2537166"/>
            <a:ext cx="5760720" cy="3319272"/>
          </a:xfrm>
        </p:spPr>
        <p:txBody>
          <a:bodyPr/>
          <a:lstStyle/>
          <a:p>
            <a:pPr algn="just"/>
            <a:r>
              <a:rPr lang="it-IT" dirty="0"/>
              <a:t>La chirurgia bariatrica può portare ad una perdita di peso  media del 25-30% e al mantenimento del peso a lungo termine, tuttavia, non è applicabile a livello di popolazione e le persone possono essere riluttanti a questa opzione a causa del rischio percepito di complicanze postoperatorie. </a:t>
            </a:r>
            <a:endParaRPr lang="en-US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D8F93D8-FFCE-1A3A-8CFD-665E3F4553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0624" y="6019801"/>
            <a:ext cx="457200" cy="18415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5DF2D63-3FF5-D547-96B9-BE9CCD1ABA58}" type="slidenum">
              <a:rPr lang="it-IT" smtClean="0"/>
              <a:pPr rtl="0">
                <a:spcAft>
                  <a:spcPts val="600"/>
                </a:spcAft>
              </a:pPr>
              <a:t>4</a:t>
            </a:fld>
            <a:endParaRPr lang="it-IT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3E290B83-2F96-0813-B7C5-47EE92C418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528868" y="1139512"/>
            <a:ext cx="2350169" cy="24761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/>
              <a:t>titolo della presentazione</a:t>
            </a:r>
          </a:p>
        </p:txBody>
      </p:sp>
      <p:pic>
        <p:nvPicPr>
          <p:cNvPr id="11" name="Segnaposto immagine 10" descr="Immagine che contiene arte, cuore&#10;&#10;Descrizione generata automaticamente">
            <a:extLst>
              <a:ext uri="{FF2B5EF4-FFF2-40B4-BE49-F238E27FC236}">
                <a16:creationId xmlns:a16="http://schemas.microsoft.com/office/drawing/2014/main" id="{CA923270-570B-423C-10CB-A7FFD1C69B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9" b="4441"/>
          <a:stretch/>
        </p:blipFill>
        <p:spPr>
          <a:xfrm>
            <a:off x="1298575" y="1828800"/>
            <a:ext cx="3200400" cy="3200400"/>
          </a:xfrm>
          <a:noFill/>
        </p:spPr>
      </p:pic>
    </p:spTree>
    <p:extLst>
      <p:ext uri="{BB962C8B-B14F-4D97-AF65-F5344CB8AC3E}">
        <p14:creationId xmlns:p14="http://schemas.microsoft.com/office/powerpoint/2010/main" val="90764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">
            <a:extLst>
              <a:ext uri="{FF2B5EF4-FFF2-40B4-BE49-F238E27FC236}">
                <a16:creationId xmlns:a16="http://schemas.microsoft.com/office/drawing/2014/main" id="{600157A5-D6A9-886A-9542-83AC0E47F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/>
          <a:p>
            <a:r>
              <a:rPr lang="it-IT" dirty="0"/>
              <a:t>trattamenti a base di ormoni </a:t>
            </a:r>
            <a:r>
              <a:rPr lang="it-IT" dirty="0" err="1"/>
              <a:t>entero</a:t>
            </a:r>
            <a:r>
              <a:rPr lang="it-IT" dirty="0"/>
              <a:t>-pancreatici</a:t>
            </a:r>
            <a:endParaRPr lang="en-US" dirty="0"/>
          </a:p>
        </p:txBody>
      </p:sp>
      <p:pic>
        <p:nvPicPr>
          <p:cNvPr id="7" name="Segnaposto immagine 6" descr="Immagine che contiene persona, calligrafia, forniture per ufficio, interno&#10;&#10;Descrizione generata automaticamente">
            <a:extLst>
              <a:ext uri="{FF2B5EF4-FFF2-40B4-BE49-F238E27FC236}">
                <a16:creationId xmlns:a16="http://schemas.microsoft.com/office/drawing/2014/main" id="{8FC57F81-D7BA-4176-1775-FCD569956F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r="3250"/>
          <a:stretch/>
        </p:blipFill>
        <p:spPr>
          <a:xfrm>
            <a:off x="2324100" y="758952"/>
            <a:ext cx="7543800" cy="5029200"/>
          </a:xfrm>
          <a:noFill/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39585040-11CF-98D1-A2E9-3DEF7B64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8960"/>
            <a:ext cx="10515600" cy="640080"/>
          </a:xfrm>
        </p:spPr>
        <p:txBody>
          <a:bodyPr anchor="ctr">
            <a:normAutofit/>
          </a:bodyPr>
          <a:lstStyle/>
          <a:p>
            <a:r>
              <a:rPr lang="it-CH" sz="2900"/>
              <a:t>Farmacoterapia per trattamento obesità </a:t>
            </a:r>
            <a:endParaRPr lang="it-IT" sz="2900"/>
          </a:p>
        </p:txBody>
      </p:sp>
    </p:spTree>
    <p:extLst>
      <p:ext uri="{BB962C8B-B14F-4D97-AF65-F5344CB8AC3E}">
        <p14:creationId xmlns:p14="http://schemas.microsoft.com/office/powerpoint/2010/main" val="7366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0DE3C04-F5EB-104B-83AF-3642B3A7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609600"/>
            <a:ext cx="9829800" cy="914400"/>
          </a:xfrm>
        </p:spPr>
        <p:txBody>
          <a:bodyPr/>
          <a:lstStyle/>
          <a:p>
            <a:r>
              <a:rPr lang="en-US" sz="3600" dirty="0" err="1"/>
              <a:t>ormoni</a:t>
            </a:r>
            <a:r>
              <a:rPr lang="en-US" sz="3600" dirty="0"/>
              <a:t> </a:t>
            </a:r>
            <a:r>
              <a:rPr lang="en-US" sz="3600" dirty="0" err="1"/>
              <a:t>entero</a:t>
            </a:r>
            <a:r>
              <a:rPr lang="en-US" sz="3600" dirty="0"/>
              <a:t> </a:t>
            </a:r>
            <a:r>
              <a:rPr lang="en-US" sz="3600" dirty="0" err="1"/>
              <a:t>pancreatici</a:t>
            </a:r>
            <a:r>
              <a:rPr lang="en-US" sz="3600" dirty="0"/>
              <a:t>  </a:t>
            </a:r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CA066CBA-744C-4AF7-E7F5-FCCBE13AD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377" r="2" b="9379"/>
          <a:stretch/>
        </p:blipFill>
        <p:spPr>
          <a:xfrm>
            <a:off x="6096000" y="1809480"/>
            <a:ext cx="5510518" cy="4027215"/>
          </a:xfrm>
          <a:noFill/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990E2A-CF90-B95D-9246-0CC13BA329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0624" y="6019801"/>
            <a:ext cx="457200" cy="18415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5DF2D63-3FF5-D547-96B9-BE9CCD1ABA58}" type="slidenum">
              <a:rPr lang="it-IT" smtClean="0"/>
              <a:pPr rtl="0">
                <a:spcAft>
                  <a:spcPts val="600"/>
                </a:spcAft>
              </a:pPr>
              <a:t>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85600E-1BE8-316E-FD11-CBD2FAF82C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528868" y="1139512"/>
            <a:ext cx="2350169" cy="247610"/>
          </a:xfrm>
        </p:spPr>
        <p:txBody>
          <a:bodyPr anchor="ctr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it-CH" dirty="0"/>
              <a:t>Obesità e nuove opportunità </a:t>
            </a:r>
            <a:r>
              <a:rPr lang="it-CH" dirty="0" err="1"/>
              <a:t>terapuatiche</a:t>
            </a:r>
            <a:r>
              <a:rPr lang="it-CH" dirty="0"/>
              <a:t> 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0679459-C0BB-FD28-D3E5-D305980A902D}"/>
              </a:ext>
            </a:extLst>
          </p:cNvPr>
          <p:cNvSpPr txBox="1"/>
          <p:nvPr/>
        </p:nvSpPr>
        <p:spPr>
          <a:xfrm>
            <a:off x="949036" y="1184563"/>
            <a:ext cx="525476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Il </a:t>
            </a:r>
            <a:r>
              <a:rPr lang="it-IT" sz="1400" b="1" dirty="0"/>
              <a:t>GLP-1, </a:t>
            </a:r>
            <a:r>
              <a:rPr lang="it-IT" sz="1200" b="1" dirty="0"/>
              <a:t>Peptide </a:t>
            </a:r>
            <a:r>
              <a:rPr lang="it-IT" sz="1200" b="1" dirty="0" err="1"/>
              <a:t>gluconosimile</a:t>
            </a:r>
            <a:r>
              <a:rPr lang="it-IT" sz="1200" b="1" dirty="0"/>
              <a:t> tipo 1</a:t>
            </a:r>
            <a:r>
              <a:rPr lang="it-IT" sz="1400" b="1" dirty="0"/>
              <a:t>, </a:t>
            </a:r>
            <a:r>
              <a:rPr lang="it-IT" sz="1400" dirty="0"/>
              <a:t> aumenta la sazietà, riduce l'assunzione di cibo e ritarda lo svuotamento gastrico, stimolando anche il rilascio di insulina.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dirty="0"/>
              <a:t>Il </a:t>
            </a:r>
            <a:r>
              <a:rPr lang="it-IT" sz="1400" b="1" dirty="0"/>
              <a:t>GIP,  </a:t>
            </a:r>
            <a:r>
              <a:rPr lang="it-CH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peptide insulino-tropico glucosio resistente, </a:t>
            </a:r>
            <a:r>
              <a:rPr lang="it-IT" sz="1400" dirty="0"/>
              <a:t> è secreto dalle cellule K nel digiuno in risposta all'assunzione di cibo e il suo ruolo fisiologico include la stimolazione della secrezione di insulina, l'aumento della secrezione di glucagone, l'aumento della lipolisi. </a:t>
            </a:r>
          </a:p>
          <a:p>
            <a:endParaRPr lang="it-IT" dirty="0"/>
          </a:p>
          <a:p>
            <a:r>
              <a:rPr lang="it-IT" sz="1400" dirty="0"/>
              <a:t>Il </a:t>
            </a:r>
            <a:r>
              <a:rPr lang="it-IT" sz="1400" b="1" dirty="0"/>
              <a:t>glucagone</a:t>
            </a:r>
            <a:r>
              <a:rPr lang="it-IT" sz="1400" dirty="0"/>
              <a:t> è un ormone secreto dalle cellule alfa del pancreas, in risposta ad una condizione di </a:t>
            </a:r>
            <a:r>
              <a:rPr lang="it-IT" sz="1400" dirty="0" err="1"/>
              <a:t>ipolicemia</a:t>
            </a:r>
            <a:r>
              <a:rPr lang="it-IT" sz="1400" dirty="0"/>
              <a:t>, per ristabilire i livelli di glucosio ematico. </a:t>
            </a:r>
          </a:p>
          <a:p>
            <a:endParaRPr lang="it-IT" sz="1400" dirty="0"/>
          </a:p>
          <a:p>
            <a:pPr algn="just"/>
            <a:r>
              <a:rPr lang="it-IT" sz="1400" dirty="0"/>
              <a:t>L'</a:t>
            </a:r>
            <a:r>
              <a:rPr lang="it-IT" sz="1400" b="1" dirty="0" err="1"/>
              <a:t>amilina</a:t>
            </a:r>
            <a:r>
              <a:rPr lang="it-IT" sz="1400" dirty="0"/>
              <a:t> è un ormone peptidico sintetizzato dalle cellule β pancreatiche insieme all'insulina, e ad essa co-secreto in risposta ai pasti e alle condizioni di iperglicemia. Rallenta lo svuotamento gastrico, riduce il glucagone plasmatico, aumenta il senso di sazietà</a:t>
            </a:r>
          </a:p>
          <a:p>
            <a:pPr algn="just"/>
            <a:r>
              <a:rPr lang="it-IT" sz="1400" dirty="0"/>
              <a:t>ridurre, nel complesso, la glicemia post-prandiale. 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b="1" dirty="0"/>
              <a:t>Il Peptide YY </a:t>
            </a:r>
            <a:r>
              <a:rPr lang="it-IT" sz="1400" dirty="0"/>
              <a:t>(PYY) è un ormone prodotto nelle cellule L della mucosa intestinale dell'ileo e del colon.</a:t>
            </a:r>
          </a:p>
          <a:p>
            <a:pPr algn="just"/>
            <a:r>
              <a:rPr lang="it-IT" sz="1400" dirty="0"/>
              <a:t>aumenta dopo un pasto e rimane alto per alcune ore. Esso arriva, attraverso il flusso sanguigno, al nucleo arcuato dell'ipotalamo dove agisce sui neuroni </a:t>
            </a:r>
            <a:r>
              <a:rPr lang="it-IT" sz="1400" dirty="0" err="1"/>
              <a:t>oressigenici</a:t>
            </a:r>
            <a:r>
              <a:rPr lang="it-IT" sz="1400" dirty="0"/>
              <a:t> inibendo il rilascio del NPY e riducendo la fame</a:t>
            </a:r>
          </a:p>
        </p:txBody>
      </p:sp>
    </p:spTree>
    <p:extLst>
      <p:ext uri="{BB962C8B-B14F-4D97-AF65-F5344CB8AC3E}">
        <p14:creationId xmlns:p14="http://schemas.microsoft.com/office/powerpoint/2010/main" val="316804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C48817-DDD1-18FD-F10B-0D4AB5BF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24712"/>
            <a:ext cx="3886200" cy="548640"/>
          </a:xfrm>
        </p:spPr>
        <p:txBody>
          <a:bodyPr anchor="t">
            <a:normAutofit/>
          </a:bodyPr>
          <a:lstStyle/>
          <a:p>
            <a:r>
              <a:rPr lang="it-CH" sz="3700" dirty="0"/>
              <a:t>glp-1</a:t>
            </a:r>
            <a:endParaRPr lang="it-IT" sz="37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36ACC6D-0BBF-8F3C-B6C5-C5B6D9D34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2" y="2165282"/>
            <a:ext cx="4411578" cy="364857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it-IT" sz="1400" cap="none" noProof="1"/>
              <a:t>È un oromone peptidico, costituito da 30-31 aa, prodotto dalla scissione del proglucagone secreto dale cellule intestinali, ma si  sono rilveate concentrazioni prodotte anche dalle cellule alfa del pancreas, e nei neuroni del nucelo del tratto solitario. </a:t>
            </a:r>
          </a:p>
          <a:p>
            <a:pPr algn="just">
              <a:lnSpc>
                <a:spcPct val="100000"/>
              </a:lnSpc>
            </a:pPr>
            <a:r>
              <a:rPr lang="it-IT" sz="1400" cap="none" noProof="1"/>
              <a:t>È stato dimostrato che il GPl-1 ha un effetto sul controllo della glicemia, legandosi a speficifi recettori accoppiati a protein G, che si trovano in numerosi distretti. </a:t>
            </a:r>
          </a:p>
          <a:p>
            <a:pPr algn="just">
              <a:lnSpc>
                <a:spcPct val="100000"/>
              </a:lnSpc>
            </a:pPr>
            <a:r>
              <a:rPr lang="it-IT" sz="1400" cap="none" noProof="1"/>
              <a:t>È stato riscontrato un deficit  del GLP-1 nella popolazione obesa, le cause non sono chiare, ma studi sostengono che sia l’eccesso degli acidi grassi liberi plasmatici a determinarne la diminuizione. </a:t>
            </a:r>
          </a:p>
          <a:p>
            <a:pPr algn="just">
              <a:lnSpc>
                <a:spcPct val="100000"/>
              </a:lnSpc>
            </a:pPr>
            <a:r>
              <a:rPr lang="it-IT" sz="1400" cap="none" noProof="1"/>
              <a:t>Legandosi al recettore, il GPl-1 determina: auemnto secrezione insulina, sazietà, lipolisi, consumo energetico; diminuizione dell’insulino rersistenza, svuotamento e motilità gastrica, appetito ed introito calorico. Con effetti positivi anche sulla steotosi epatica, qual’ora presente. </a:t>
            </a:r>
          </a:p>
          <a:p>
            <a:pPr algn="just">
              <a:lnSpc>
                <a:spcPct val="100000"/>
              </a:lnSpc>
            </a:pPr>
            <a:endParaRPr lang="it-IT" sz="1400" cap="none" noProof="1"/>
          </a:p>
          <a:p>
            <a:pPr algn="just">
              <a:lnSpc>
                <a:spcPct val="100000"/>
              </a:lnSpc>
            </a:pPr>
            <a:endParaRPr lang="it-IT" sz="1400" cap="none" noProof="1"/>
          </a:p>
          <a:p>
            <a:pPr algn="just">
              <a:lnSpc>
                <a:spcPct val="100000"/>
              </a:lnSpc>
            </a:pPr>
            <a:endParaRPr lang="it-IT" sz="1400" cap="none" noProof="1"/>
          </a:p>
          <a:p>
            <a:pPr algn="just">
              <a:lnSpc>
                <a:spcPct val="100000"/>
              </a:lnSpc>
            </a:pPr>
            <a:endParaRPr lang="it-IT" sz="1400" cap="none" noProof="1"/>
          </a:p>
          <a:p>
            <a:pPr>
              <a:lnSpc>
                <a:spcPct val="100000"/>
              </a:lnSpc>
            </a:pPr>
            <a:endParaRPr lang="it-IT" sz="1400" cap="none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06E348-A6F1-C40D-0ED3-77F7CE226B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0624" y="6019801"/>
            <a:ext cx="457200" cy="18415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5DF2D63-3FF5-D547-96B9-BE9CCD1ABA58}" type="slidenum">
              <a:rPr lang="it-IT" smtClean="0"/>
              <a:pPr rtl="0">
                <a:spcAft>
                  <a:spcPts val="600"/>
                </a:spcAft>
              </a:pPr>
              <a:t>7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730A4D-616E-9F87-84DA-821780E545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528868" y="1139512"/>
            <a:ext cx="2350169" cy="24761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 dirty="0"/>
              <a:t>titolo della presentazione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D6EBBB40-399A-6FB8-7150-7630486E2A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5626704" y="1188720"/>
            <a:ext cx="5687471" cy="4180291"/>
          </a:xfrm>
          <a:noFill/>
        </p:spPr>
      </p:pic>
    </p:spTree>
    <p:extLst>
      <p:ext uri="{BB962C8B-B14F-4D97-AF65-F5344CB8AC3E}">
        <p14:creationId xmlns:p14="http://schemas.microsoft.com/office/powerpoint/2010/main" val="255540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0B0AC-2381-B636-7EFB-35AC2319D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824" y="1124712"/>
            <a:ext cx="5760720" cy="548640"/>
          </a:xfrm>
        </p:spPr>
        <p:txBody>
          <a:bodyPr anchor="t">
            <a:normAutofit/>
          </a:bodyPr>
          <a:lstStyle/>
          <a:p>
            <a:r>
              <a:rPr lang="it-CH" sz="1900" dirty="0"/>
              <a:t>Agonisti recettori glp-1 </a:t>
            </a:r>
            <a:br>
              <a:rPr lang="it-CH" sz="1900" dirty="0"/>
            </a:br>
            <a:endParaRPr lang="it-IT" sz="19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122A48D-945E-5241-D89D-158F5BB48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848" y="2324747"/>
            <a:ext cx="7380603" cy="30376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dirty="0"/>
              <a:t>L’innovazione farmaceutica ha condotto allo sviluppo di farmaci in grado di attivare i recettori del ormone GLP-1 o di </a:t>
            </a:r>
            <a:r>
              <a:rPr lang="it-IT" dirty="0" err="1"/>
              <a:t>produrrene</a:t>
            </a:r>
            <a:r>
              <a:rPr lang="it-IT" dirty="0"/>
              <a:t> degli omologhi. </a:t>
            </a:r>
          </a:p>
          <a:p>
            <a:pPr>
              <a:lnSpc>
                <a:spcPct val="100000"/>
              </a:lnSpc>
            </a:pPr>
            <a:r>
              <a:rPr lang="it-IT" dirty="0"/>
              <a:t>Sono farmaci destinati alla somministrazione sottocutanea </a:t>
            </a:r>
          </a:p>
          <a:p>
            <a:pPr algn="just">
              <a:lnSpc>
                <a:spcPct val="100000"/>
              </a:lnSpc>
            </a:pPr>
            <a:r>
              <a:rPr lang="it-IT" noProof="1"/>
              <a:t>In base all’effetto temporale ed al volume inietatto vengono convenzionalente suddivisi in “short-acting” e “long acting”</a:t>
            </a:r>
          </a:p>
          <a:p>
            <a:pPr algn="just">
              <a:lnSpc>
                <a:spcPct val="100000"/>
              </a:lnSpc>
            </a:pPr>
            <a:r>
              <a:rPr lang="it-IT" noProof="1"/>
              <a:t>Le preparazioni a breve durata devono essere iniettate 2/3 volte al giorno, mentre quelle a lunga durata variano dalla singola somministrazione giornaliera o settimanale. </a:t>
            </a:r>
          </a:p>
          <a:p>
            <a:pPr algn="just">
              <a:lnSpc>
                <a:spcPct val="100000"/>
              </a:lnSpc>
            </a:pPr>
            <a:endParaRPr lang="it-IT" noProof="1"/>
          </a:p>
          <a:p>
            <a:pPr algn="just">
              <a:lnSpc>
                <a:spcPct val="100000"/>
              </a:lnSpc>
            </a:pPr>
            <a:endParaRPr lang="it-IT" noProof="1"/>
          </a:p>
          <a:p>
            <a:pPr algn="just">
              <a:lnSpc>
                <a:spcPct val="100000"/>
              </a:lnSpc>
            </a:pPr>
            <a:endParaRPr lang="it-IT" noProof="1"/>
          </a:p>
          <a:p>
            <a:pPr algn="just">
              <a:lnSpc>
                <a:spcPct val="100000"/>
              </a:lnSpc>
            </a:pPr>
            <a:endParaRPr lang="it-IT" noProof="1"/>
          </a:p>
          <a:p>
            <a:pPr algn="just">
              <a:lnSpc>
                <a:spcPct val="100000"/>
              </a:lnSpc>
            </a:pPr>
            <a:endParaRPr lang="it-IT" noProof="1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012098-43A7-5361-5E5F-5541772321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0624" y="6019801"/>
            <a:ext cx="457200" cy="18415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5DF2D63-3FF5-D547-96B9-BE9CCD1ABA58}" type="slidenum">
              <a:rPr lang="it-IT" smtClean="0"/>
              <a:pPr rtl="0">
                <a:spcAft>
                  <a:spcPts val="600"/>
                </a:spcAft>
              </a:pPr>
              <a:t>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C35B19-DB93-7059-4958-7C5B92C8C7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528868" y="1139512"/>
            <a:ext cx="2350169" cy="24761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/>
              <a:t>titolo della presentazione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A88673B-0CFC-305C-C412-A4B3DDA235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1502" b="2"/>
          <a:stretch/>
        </p:blipFill>
        <p:spPr>
          <a:xfrm>
            <a:off x="1298448" y="1828800"/>
            <a:ext cx="3200400" cy="3200400"/>
          </a:xfrm>
          <a:noFill/>
        </p:spPr>
      </p:pic>
    </p:spTree>
    <p:extLst>
      <p:ext uri="{BB962C8B-B14F-4D97-AF65-F5344CB8AC3E}">
        <p14:creationId xmlns:p14="http://schemas.microsoft.com/office/powerpoint/2010/main" val="354746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egnaposto immagine 20">
            <a:extLst>
              <a:ext uri="{FF2B5EF4-FFF2-40B4-BE49-F238E27FC236}">
                <a16:creationId xmlns:a16="http://schemas.microsoft.com/office/drawing/2014/main" id="{100F5F78-CF97-1DB5-5FD7-79AC1FAC6CC7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3"/>
          <a:srcRect t="37728" b="37728"/>
          <a:stretch>
            <a:fillRect/>
          </a:stretch>
        </p:blipFill>
        <p:spPr>
          <a:xfrm>
            <a:off x="-54244" y="-22166"/>
            <a:ext cx="12188952" cy="1682496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13AD0FB2-5924-E426-EE66-8ABC0BCB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5873858"/>
            <a:ext cx="11093133" cy="767735"/>
          </a:xfrm>
        </p:spPr>
        <p:txBody>
          <a:bodyPr/>
          <a:lstStyle/>
          <a:p>
            <a:r>
              <a:rPr lang="it-CH" sz="1200" dirty="0" err="1"/>
              <a:t>Revsione</a:t>
            </a:r>
            <a:r>
              <a:rPr lang="it-CH" sz="1200" dirty="0"/>
              <a:t> della letteratura </a:t>
            </a:r>
            <a:endParaRPr lang="it-IT" sz="12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76D921-5D41-B7D9-AEEA-C2E19FEFB7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5DF2D63-3FF5-D547-96B9-BE9CCD1ABA58}" type="slidenum">
              <a:rPr lang="it-IT" smtClean="0"/>
              <a:pPr rtl="0"/>
              <a:t>9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DBAC71-8EE6-CE3F-54A1-C1107EB0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titolo della presentazione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7F00112-FA2E-A632-8CFD-86C56D2960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11638" y="3255268"/>
            <a:ext cx="1622983" cy="411476"/>
          </a:xfrm>
        </p:spPr>
        <p:txBody>
          <a:bodyPr/>
          <a:lstStyle/>
          <a:p>
            <a:r>
              <a:rPr lang="it-CH" sz="1400" dirty="0" err="1"/>
              <a:t>Benaglutide</a:t>
            </a:r>
            <a:r>
              <a:rPr lang="it-CH" dirty="0"/>
              <a:t> </a:t>
            </a:r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A216B6C-98A8-5020-463C-1957991139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81593" y="3318494"/>
            <a:ext cx="1620520" cy="411476"/>
          </a:xfrm>
        </p:spPr>
        <p:txBody>
          <a:bodyPr/>
          <a:lstStyle/>
          <a:p>
            <a:r>
              <a:rPr lang="it-CH" sz="1400" dirty="0" err="1"/>
              <a:t>exanatide</a:t>
            </a:r>
            <a:endParaRPr lang="it-IT" sz="1400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B5D08BF-4C09-571B-1FAE-B5F756E743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12663" y="3351784"/>
            <a:ext cx="2002537" cy="411476"/>
          </a:xfrm>
        </p:spPr>
        <p:txBody>
          <a:bodyPr/>
          <a:lstStyle/>
          <a:p>
            <a:r>
              <a:rPr lang="it-CH" sz="1400" dirty="0" err="1"/>
              <a:t>lixisenatide</a:t>
            </a:r>
            <a:endParaRPr lang="it-IT" sz="1400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A1621D7-8A69-A985-4807-E5F736AB9D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19263" y="3382354"/>
            <a:ext cx="2002537" cy="411476"/>
          </a:xfrm>
        </p:spPr>
        <p:txBody>
          <a:bodyPr/>
          <a:lstStyle/>
          <a:p>
            <a:r>
              <a:rPr lang="it-CH" sz="1400" dirty="0" err="1"/>
              <a:t>semaglutide</a:t>
            </a:r>
            <a:endParaRPr lang="it-IT" sz="1400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65F71DE5-F7D9-6C79-4F9C-6C9C5765C2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7" y="3803904"/>
            <a:ext cx="1816711" cy="977323"/>
          </a:xfrm>
        </p:spPr>
        <p:txBody>
          <a:bodyPr/>
          <a:lstStyle/>
          <a:p>
            <a:r>
              <a:rPr lang="it-CH" dirty="0"/>
              <a:t>Short </a:t>
            </a:r>
            <a:r>
              <a:rPr lang="it-CH" dirty="0" err="1"/>
              <a:t>acting</a:t>
            </a:r>
            <a:endParaRPr lang="it-CH" dirty="0"/>
          </a:p>
          <a:p>
            <a:r>
              <a:rPr lang="it-CH" dirty="0"/>
              <a:t> </a:t>
            </a:r>
          </a:p>
          <a:p>
            <a:r>
              <a:rPr lang="it-CH" dirty="0"/>
              <a:t>GPL-1 umano ricombinato</a:t>
            </a:r>
          </a:p>
          <a:p>
            <a:endParaRPr lang="it-CH" dirty="0"/>
          </a:p>
          <a:p>
            <a:r>
              <a:rPr lang="it-CH" dirty="0"/>
              <a:t>Primo farmaco studiato in Cina</a:t>
            </a:r>
          </a:p>
          <a:p>
            <a:endParaRPr lang="it-CH" dirty="0"/>
          </a:p>
          <a:p>
            <a:r>
              <a:rPr lang="it-CH" dirty="0"/>
              <a:t>Approvato per il trattamento del diabete di tipo 2 </a:t>
            </a:r>
          </a:p>
          <a:p>
            <a:endParaRPr lang="it-CH" dirty="0"/>
          </a:p>
          <a:p>
            <a:endParaRPr lang="it-CH" dirty="0"/>
          </a:p>
          <a:p>
            <a:r>
              <a:rPr lang="it-CH" dirty="0"/>
              <a:t> </a:t>
            </a:r>
          </a:p>
          <a:p>
            <a:endParaRPr lang="it-CH" dirty="0"/>
          </a:p>
          <a:p>
            <a:endParaRPr lang="it-CH" dirty="0"/>
          </a:p>
          <a:p>
            <a:endParaRPr lang="it-CH" dirty="0"/>
          </a:p>
          <a:p>
            <a:endParaRPr lang="it-CH" dirty="0"/>
          </a:p>
          <a:p>
            <a:endParaRPr lang="it-IT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E3E9C90F-7FF0-ED17-0C61-564685D13E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984" y="3803903"/>
            <a:ext cx="1620520" cy="1798733"/>
          </a:xfrm>
        </p:spPr>
        <p:txBody>
          <a:bodyPr/>
          <a:lstStyle/>
          <a:p>
            <a:r>
              <a:rPr lang="it-CH" dirty="0"/>
              <a:t>Short-</a:t>
            </a:r>
            <a:r>
              <a:rPr lang="it-CH" dirty="0" err="1"/>
              <a:t>acting</a:t>
            </a:r>
            <a:r>
              <a:rPr lang="it-CH" dirty="0"/>
              <a:t> </a:t>
            </a:r>
          </a:p>
          <a:p>
            <a:endParaRPr lang="it-CH" dirty="0"/>
          </a:p>
          <a:p>
            <a:r>
              <a:rPr lang="it-CH" dirty="0"/>
              <a:t>Agonista recettoriale </a:t>
            </a:r>
          </a:p>
          <a:p>
            <a:endParaRPr lang="it-CH" dirty="0"/>
          </a:p>
          <a:p>
            <a:r>
              <a:rPr lang="it-CH" dirty="0"/>
              <a:t>Prodotto sintetico </a:t>
            </a:r>
          </a:p>
          <a:p>
            <a:endParaRPr lang="it-CH" dirty="0"/>
          </a:p>
          <a:p>
            <a:endParaRPr lang="it-CH" dirty="0"/>
          </a:p>
          <a:p>
            <a:r>
              <a:rPr lang="it-CH" dirty="0"/>
              <a:t>Approvato per il trattamento del Diabete di tipo 2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AF756416-80B5-B0A8-C5A7-A331C5FA47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12664" y="3803903"/>
            <a:ext cx="1620520" cy="2332577"/>
          </a:xfrm>
        </p:spPr>
        <p:txBody>
          <a:bodyPr/>
          <a:lstStyle/>
          <a:p>
            <a:r>
              <a:rPr lang="it-CH" dirty="0"/>
              <a:t>Long-</a:t>
            </a:r>
            <a:r>
              <a:rPr lang="it-CH" dirty="0" err="1"/>
              <a:t>acting</a:t>
            </a:r>
            <a:r>
              <a:rPr lang="it-CH" dirty="0"/>
              <a:t> </a:t>
            </a:r>
            <a:r>
              <a:rPr lang="it-IT" dirty="0"/>
              <a:t>(once-</a:t>
            </a:r>
            <a:r>
              <a:rPr lang="it-IT" dirty="0" err="1"/>
              <a:t>daily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/>
              <a:t>Agonista recettoriale </a:t>
            </a:r>
          </a:p>
          <a:p>
            <a:endParaRPr lang="it-IT" dirty="0"/>
          </a:p>
          <a:p>
            <a:r>
              <a:rPr lang="it-IT" dirty="0"/>
              <a:t>Prodotto sintetico </a:t>
            </a:r>
          </a:p>
          <a:p>
            <a:endParaRPr lang="it-IT" dirty="0"/>
          </a:p>
          <a:p>
            <a:r>
              <a:rPr lang="it-IT" dirty="0"/>
              <a:t>Emivita </a:t>
            </a:r>
          </a:p>
          <a:p>
            <a:endParaRPr lang="it-IT" dirty="0"/>
          </a:p>
          <a:p>
            <a:r>
              <a:rPr lang="it-IT" dirty="0"/>
              <a:t>Tasso di distacco dal recettore è più lento. </a:t>
            </a:r>
          </a:p>
          <a:p>
            <a:endParaRPr lang="it-IT" dirty="0"/>
          </a:p>
          <a:p>
            <a:r>
              <a:rPr lang="it-IT" dirty="0"/>
              <a:t>Riduzione trigliceridi e colesterolo </a:t>
            </a:r>
          </a:p>
          <a:p>
            <a:endParaRPr lang="it-IT" dirty="0"/>
          </a:p>
          <a:p>
            <a:endParaRPr lang="it-IT" dirty="0"/>
          </a:p>
          <a:p>
            <a:endParaRPr lang="it-CH" dirty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F33D28DC-B015-6DC3-E1B8-07091B9ADA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5200" y="3803904"/>
            <a:ext cx="1774556" cy="1143000"/>
          </a:xfrm>
        </p:spPr>
        <p:txBody>
          <a:bodyPr/>
          <a:lstStyle/>
          <a:p>
            <a:r>
              <a:rPr lang="it-CH" dirty="0"/>
              <a:t>Long-</a:t>
            </a:r>
            <a:r>
              <a:rPr lang="it-CH" dirty="0" err="1"/>
              <a:t>acting</a:t>
            </a:r>
            <a:r>
              <a:rPr lang="it-CH" dirty="0"/>
              <a:t> (once-</a:t>
            </a:r>
            <a:r>
              <a:rPr lang="it-CH" dirty="0" err="1"/>
              <a:t>weekly</a:t>
            </a:r>
            <a:r>
              <a:rPr lang="it-CH" dirty="0"/>
              <a:t>)</a:t>
            </a:r>
          </a:p>
          <a:p>
            <a:endParaRPr lang="it-CH" dirty="0"/>
          </a:p>
          <a:p>
            <a:r>
              <a:rPr lang="it-CH" dirty="0"/>
              <a:t>Agonista recettoriale </a:t>
            </a:r>
          </a:p>
          <a:p>
            <a:endParaRPr lang="it-CH" dirty="0"/>
          </a:p>
          <a:p>
            <a:r>
              <a:rPr lang="it-CH" dirty="0"/>
              <a:t>Prodotto sintetico </a:t>
            </a:r>
          </a:p>
          <a:p>
            <a:endParaRPr lang="it-CH" dirty="0"/>
          </a:p>
          <a:p>
            <a:r>
              <a:rPr lang="it-CH" dirty="0"/>
              <a:t>Usato per pazienti diabetici e non. </a:t>
            </a:r>
          </a:p>
          <a:p>
            <a:endParaRPr lang="it-CH" dirty="0"/>
          </a:p>
          <a:p>
            <a:r>
              <a:rPr lang="it-CH" dirty="0"/>
              <a:t>In forma sottocutanea per obesi non diabetici </a:t>
            </a:r>
          </a:p>
          <a:p>
            <a:endParaRPr lang="it-CH" dirty="0"/>
          </a:p>
          <a:p>
            <a:r>
              <a:rPr lang="it-CH" dirty="0"/>
              <a:t>In forma orale per obesi diabetici </a:t>
            </a:r>
          </a:p>
          <a:p>
            <a:endParaRPr lang="it-CH" dirty="0"/>
          </a:p>
          <a:p>
            <a:endParaRPr lang="it-CH" dirty="0"/>
          </a:p>
          <a:p>
            <a:endParaRPr lang="it-CH" dirty="0"/>
          </a:p>
          <a:p>
            <a:endParaRPr lang="it-IT" dirty="0"/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84CD964B-BB80-92FC-6F37-745E90BAF10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A2921B52-6065-64D6-47DC-EE0E4D6A034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FC1C6493-FF81-801F-EA64-0590D81215D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DB93C766-B623-895D-1349-901BD35A70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2573FE18-3017-F7C3-34FE-3E454818741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654C5F8-7EC5-5A87-3FF4-56BD80CEE517}"/>
              </a:ext>
            </a:extLst>
          </p:cNvPr>
          <p:cNvSpPr txBox="1"/>
          <p:nvPr/>
        </p:nvSpPr>
        <p:spPr>
          <a:xfrm>
            <a:off x="9321800" y="3382354"/>
            <a:ext cx="22244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CH" sz="2400" dirty="0"/>
              <a:t>Diversi studi clinici, dimostrano i GLP-1R contribuiscono alla prevenzione e trattamento del diabete di tipo 2 e dell’obesità.</a:t>
            </a:r>
            <a:r>
              <a:rPr lang="it-CH" dirty="0"/>
              <a:t>. </a:t>
            </a:r>
            <a:endParaRPr lang="it-IT" dirty="0"/>
          </a:p>
        </p:txBody>
      </p:sp>
      <p:sp>
        <p:nvSpPr>
          <p:cNvPr id="23" name="Freccia in su 22">
            <a:extLst>
              <a:ext uri="{FF2B5EF4-FFF2-40B4-BE49-F238E27FC236}">
                <a16:creationId xmlns:a16="http://schemas.microsoft.com/office/drawing/2014/main" id="{5C4467CA-426F-4EE5-275E-A358B6BE59A6}"/>
              </a:ext>
            </a:extLst>
          </p:cNvPr>
          <p:cNvSpPr/>
          <p:nvPr/>
        </p:nvSpPr>
        <p:spPr>
          <a:xfrm>
            <a:off x="5873858" y="5045343"/>
            <a:ext cx="116237" cy="18598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413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924070_TF67061901_Win32" id="{DD09BB9C-38B2-4FCA-AB42-127A6D17AC4D}" vid="{91D5E58E-D321-46E5-A746-1FB44BA5185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EB2FABB-45EC-440E-B647-8CA57BA45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8B3377-22F1-4153-96F0-CC2E4BE41C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746342-5E84-430E-9251-61001F208E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{85807BF4-42AD-46C2-8501-1217BA24DB5D}tf67061901_win32</Template>
  <TotalTime>0</TotalTime>
  <Words>988</Words>
  <Application>Microsoft Office PowerPoint</Application>
  <PresentationFormat>Widescreen</PresentationFormat>
  <Paragraphs>150</Paragraphs>
  <Slides>13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Daytona Condensed Light</vt:lpstr>
      <vt:lpstr>Posterama</vt:lpstr>
      <vt:lpstr>Times New Roman</vt:lpstr>
      <vt:lpstr>Tema di Office</vt:lpstr>
      <vt:lpstr>obesità e le nuove opportunità terapeutiche </vt:lpstr>
      <vt:lpstr>obesità</vt:lpstr>
      <vt:lpstr>Combattere l’obesità</vt:lpstr>
      <vt:lpstr>Chirurgia bariatrica </vt:lpstr>
      <vt:lpstr>Farmacoterapia per trattamento obesità </vt:lpstr>
      <vt:lpstr>ormoni entero pancreatici  </vt:lpstr>
      <vt:lpstr>glp-1</vt:lpstr>
      <vt:lpstr>Agonisti recettori glp-1  </vt:lpstr>
      <vt:lpstr>Revsione della letteratura </vt:lpstr>
      <vt:lpstr>Reazioni avverse e limiti  </vt:lpstr>
      <vt:lpstr>Il futuro  </vt:lpstr>
      <vt:lpstr>Conclusioni </vt:lpstr>
      <vt:lpstr>Grazie per l’attenzione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Sharom Nocera</dc:creator>
  <cp:lastModifiedBy>Sharom Nocera</cp:lastModifiedBy>
  <cp:revision>2</cp:revision>
  <dcterms:created xsi:type="dcterms:W3CDTF">2024-10-22T14:37:15Z</dcterms:created>
  <dcterms:modified xsi:type="dcterms:W3CDTF">2024-10-31T07:10:59Z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