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9715E-CBA5-4EB6-8C30-671B3FAD27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0B468-F3B3-4610-A300-51E26A2FF8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B7581-E06D-457A-AE4C-740D9F8FB7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8F6BD-EE6C-4743-8072-AC8A9E3629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93D67-509E-46D2-94DC-711EC455EA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214FE-8617-4F31-A913-9EE9C21A19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5ED40-5AB9-48A8-98E0-EA0B00D2ED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81874-EB83-4875-8A34-AFDE05D0CF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C884-A534-4FDD-8790-3E5001FD54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61E6-131E-40D8-80FB-365A71088E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AD0-59CD-4C7B-AE94-13B978A247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3DBCA-8DA7-4404-9689-FB819D02F1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3735342-AD2F-4C3A-A53D-7FB83A8B48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it-IT" dirty="0" smtClean="0"/>
              <a:t>Psicologia economica 2012-2013 lezione 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cs typeface="Times New Roman" charset="0"/>
              </a:rPr>
              <a:t>Dalla razionalità limitata alla razionalità ecologica</a:t>
            </a:r>
            <a:r>
              <a:rPr lang="it-IT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Efficienza di semplici euristiche</a:t>
            </a:r>
            <a:br>
              <a:rPr lang="it-IT" smtClean="0"/>
            </a:br>
            <a:r>
              <a:rPr lang="it-IT" smtClean="0"/>
              <a:t>spiegabile in quanto: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charset="0"/>
              </a:rPr>
              <a:t>essendo il risultato dei processi di evoluzione, </a:t>
            </a:r>
            <a:r>
              <a:rPr lang="it-IT" sz="2800" b="1" smtClean="0">
                <a:cs typeface="Times New Roman" charset="0"/>
              </a:rPr>
              <a:t>tengono conto del modo in cui le informazioni si presentano concretamente nel mondo reale</a:t>
            </a:r>
            <a:r>
              <a:rPr lang="it-IT" sz="2800" smtClean="0">
                <a:cs typeface="Times New Roman" charset="0"/>
              </a:rPr>
              <a:t> (in particolare delle relazioni di dipendenza tra un’informazione e l’altra)</a:t>
            </a:r>
          </a:p>
          <a:p>
            <a:pPr algn="just" eaLnBrk="1" hangingPunct="1"/>
            <a:r>
              <a:rPr lang="it-IT" sz="2800" b="1" smtClean="0">
                <a:cs typeface="Times New Roman" charset="0"/>
              </a:rPr>
              <a:t>sfruttano</a:t>
            </a:r>
            <a:r>
              <a:rPr lang="it-IT" sz="2800" smtClean="0">
                <a:cs typeface="Times New Roman" charset="0"/>
              </a:rPr>
              <a:t> vantaggiosamente proprio quelle </a:t>
            </a:r>
            <a:r>
              <a:rPr lang="it-IT" sz="2800" b="1" smtClean="0">
                <a:cs typeface="Times New Roman" charset="0"/>
              </a:rPr>
              <a:t>“irregolarità” nelle strutture dei dati</a:t>
            </a:r>
            <a:r>
              <a:rPr lang="it-IT" sz="2800" smtClean="0">
                <a:cs typeface="Times New Roman" charset="0"/>
              </a:rPr>
              <a:t> che non renderebbero possibile applicare i modelli statistici e razionali.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>nel mondo reale situazioni: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 di tipo </a:t>
            </a:r>
            <a:r>
              <a:rPr lang="it-IT" sz="2400" b="1" smtClean="0">
                <a:cs typeface="Times New Roman" charset="0"/>
              </a:rPr>
              <a:t>non compensatorio</a:t>
            </a:r>
            <a:r>
              <a:rPr lang="it-IT" sz="2400" smtClean="0">
                <a:cs typeface="Times New Roman" charset="0"/>
              </a:rPr>
              <a:t> (le informazioni che precedono sono molto più importanti di quelle successive cosicché la combinazione delle seconde non può mai sovvertire le decisioni basate sulle prime caratteristiche),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 con </a:t>
            </a:r>
            <a:r>
              <a:rPr lang="it-IT" sz="2400" b="1" smtClean="0">
                <a:cs typeface="Times New Roman" charset="0"/>
              </a:rPr>
              <a:t>informazioni scarse</a:t>
            </a:r>
            <a:r>
              <a:rPr lang="it-IT" sz="2400" smtClean="0">
                <a:cs typeface="Times New Roman" charset="0"/>
              </a:rPr>
              <a:t>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 nelle quali il </a:t>
            </a:r>
            <a:r>
              <a:rPr lang="it-IT" sz="2400" b="1" smtClean="0">
                <a:cs typeface="Times New Roman" charset="0"/>
              </a:rPr>
              <a:t>criterio da stimare ha una distribuzione a forma di J</a:t>
            </a:r>
            <a:r>
              <a:rPr lang="it-IT" sz="2400" smtClean="0">
                <a:cs typeface="Times New Roman" charset="0"/>
              </a:rPr>
              <a:t> (ovvero i valori bassi sono comuni e quelli elevati molto rari),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 nelle quali le </a:t>
            </a:r>
            <a:r>
              <a:rPr lang="it-IT" sz="2400" b="1" smtClean="0">
                <a:cs typeface="Times New Roman" charset="0"/>
              </a:rPr>
              <a:t>alternative</a:t>
            </a:r>
            <a:r>
              <a:rPr lang="it-IT" sz="2400" smtClean="0">
                <a:cs typeface="Times New Roman" charset="0"/>
              </a:rPr>
              <a:t> fra le quali scegliere </a:t>
            </a:r>
            <a:r>
              <a:rPr lang="it-IT" sz="2400" b="1" smtClean="0">
                <a:cs typeface="Times New Roman" charset="0"/>
              </a:rPr>
              <a:t>diminuiscono nel tempo</a:t>
            </a:r>
            <a:r>
              <a:rPr lang="it-IT" sz="2400" smtClean="0">
                <a:cs typeface="Times New Roman" charset="0"/>
              </a:rPr>
              <a:t>  </a:t>
            </a: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848600" cy="5715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euristiche  meno generali dei modelli razionali, ma </a:t>
            </a:r>
            <a:r>
              <a:rPr lang="it-IT" sz="2800" b="1" smtClean="0">
                <a:cs typeface="Times New Roman" charset="0"/>
              </a:rPr>
              <a:t>non  troppo specifiche</a:t>
            </a:r>
            <a:r>
              <a:rPr lang="it-IT" sz="2800" smtClean="0">
                <a:cs typeface="Times New Roman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loro efficienza dipende dal fatto che </a:t>
            </a:r>
            <a:r>
              <a:rPr lang="it-IT" sz="2800" b="1" smtClean="0">
                <a:cs typeface="Times New Roman" charset="0"/>
              </a:rPr>
              <a:t>utilizzano solo alcuni indicatori per decidere.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Ma come vengono scelti gli indicatori rilevanti?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selezione  fatta </a:t>
            </a:r>
            <a:r>
              <a:rPr lang="it-IT" sz="2400" b="1" smtClean="0">
                <a:cs typeface="Times New Roman" charset="0"/>
              </a:rPr>
              <a:t>dall’evoluzione </a:t>
            </a:r>
            <a:r>
              <a:rPr lang="it-IT" sz="2400" smtClean="0">
                <a:cs typeface="Times New Roman" charset="0"/>
              </a:rPr>
              <a:t>(ad esempio il gusto dei cibi o il volto dei genitori),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b="1" smtClean="0">
                <a:cs typeface="Times New Roman" charset="0"/>
              </a:rPr>
              <a:t>apprendimento</a:t>
            </a:r>
            <a:r>
              <a:rPr lang="it-IT" sz="2400" smtClean="0">
                <a:cs typeface="Times New Roman" charset="0"/>
              </a:rPr>
              <a:t> attraverso l’esperienza individuale e, soprattutto,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b="1" smtClean="0">
                <a:cs typeface="Times New Roman" charset="0"/>
              </a:rPr>
              <a:t>trasmissione culturale</a:t>
            </a:r>
            <a:r>
              <a:rPr lang="it-IT" sz="2400" smtClean="0">
                <a:cs typeface="Times New Roman" charset="0"/>
              </a:rPr>
              <a:t>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gli </a:t>
            </a:r>
            <a:r>
              <a:rPr lang="it-IT" sz="2400" b="1" smtClean="0">
                <a:cs typeface="Times New Roman" charset="0"/>
              </a:rPr>
              <a:t>ambienti sono progettati</a:t>
            </a:r>
            <a:r>
              <a:rPr lang="it-IT" sz="2400" smtClean="0">
                <a:cs typeface="Times New Roman" charset="0"/>
              </a:rPr>
              <a:t> o modificati dall’uomo in modo da includere </a:t>
            </a:r>
            <a:r>
              <a:rPr lang="it-IT" sz="2400" b="1" smtClean="0">
                <a:cs typeface="Times New Roman" charset="0"/>
              </a:rPr>
              <a:t>indicatori salienti ed utili</a:t>
            </a:r>
            <a:r>
              <a:rPr lang="it-IT" sz="2400" smtClean="0">
                <a:cs typeface="Times New Roman" charset="0"/>
              </a:rPr>
              <a:t> (ad esempio i segnali stradali, la fede all’anulare che indica che una persona è coniugata). </a:t>
            </a: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cs typeface="Times New Roman" charset="0"/>
              </a:rPr>
              <a:t> </a:t>
            </a: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3°fase: </a:t>
            </a: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verifica dell’uso   da parte delle persone comuni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charset="0"/>
              </a:rPr>
              <a:t>I primi studi realizzati,  sembrano fornire conferme incoraggianti, ma non complete.</a:t>
            </a:r>
          </a:p>
          <a:p>
            <a:pPr eaLnBrk="1" hangingPunct="1"/>
            <a:r>
              <a:rPr lang="it-IT" smtClean="0">
                <a:cs typeface="Times New Roman" charset="0"/>
              </a:rPr>
              <a:t>[ricerca in contesto azionario]                                                     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 </a:t>
            </a:r>
            <a:r>
              <a:rPr lang="it-IT" b="1" smtClean="0"/>
              <a:t>Oltre la teoria della decisione?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la maggior parte del comportamento umano non è per sua natura intenzionale e deliberato e, quindi, non dipende da un processo decisionale né da particolari strategie decisionali (più o meno razionali).</a:t>
            </a:r>
            <a:r>
              <a:rPr lang="it-IT" sz="2800" dirty="0" smtClean="0">
                <a:cs typeface="Times New Roman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l’evidenza empirica circa uso reale di processi decisionali è scarsa ed esclusivamente basata sull’introspezione.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tendiamo a ricostruire il nostro comportamento come derivante da un processo decisionale.</a:t>
            </a:r>
            <a:r>
              <a:rPr lang="it-IT" sz="2800" dirty="0" smtClean="0">
                <a:cs typeface="Times New Roman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Limiti di letteratura precedente: sintesi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>a) </a:t>
            </a:r>
            <a:r>
              <a:rPr lang="it-IT" b="1" smtClean="0">
                <a:cs typeface="Times New Roman" charset="0"/>
              </a:rPr>
              <a:t>limiti delle capacità cognitive</a:t>
            </a:r>
            <a:r>
              <a:rPr lang="it-IT" smtClean="0">
                <a:cs typeface="Times New Roman" charset="0"/>
              </a:rPr>
              <a:t>   (riconoscimento similarità fra pattern &gt; fare calcoli)</a:t>
            </a:r>
            <a:endParaRPr lang="it-IT" b="1" smtClean="0">
              <a:cs typeface="Times New Roman" charset="0"/>
            </a:endParaRPr>
          </a:p>
          <a:p>
            <a:pPr eaLnBrk="1" hangingPunct="1"/>
            <a:r>
              <a:rPr lang="it-IT" smtClean="0">
                <a:cs typeface="Times New Roman" charset="0"/>
              </a:rPr>
              <a:t>b)  forte impatto dei </a:t>
            </a:r>
            <a:r>
              <a:rPr lang="it-IT" b="1" smtClean="0">
                <a:cs typeface="Times New Roman" charset="0"/>
              </a:rPr>
              <a:t>fattori contestuali</a:t>
            </a:r>
            <a:r>
              <a:rPr lang="it-IT" smtClean="0">
                <a:cs typeface="Times New Roman" charset="0"/>
              </a:rPr>
              <a:t>;  </a:t>
            </a:r>
          </a:p>
          <a:p>
            <a:pPr eaLnBrk="1" hangingPunct="1"/>
            <a:r>
              <a:rPr lang="it-IT" smtClean="0">
                <a:cs typeface="Times New Roman" charset="0"/>
              </a:rPr>
              <a:t>c)   </a:t>
            </a:r>
            <a:r>
              <a:rPr lang="it-IT" b="1" smtClean="0">
                <a:cs typeface="Times New Roman" charset="0"/>
              </a:rPr>
              <a:t>variabilità </a:t>
            </a:r>
            <a:r>
              <a:rPr lang="it-IT" smtClean="0">
                <a:cs typeface="Times New Roman" charset="0"/>
              </a:rPr>
              <a:t>del comportamento </a:t>
            </a:r>
            <a:r>
              <a:rPr lang="it-IT" b="1" smtClean="0">
                <a:cs typeface="Times New Roman" charset="0"/>
              </a:rPr>
              <a:t>individuale</a:t>
            </a:r>
            <a:r>
              <a:rPr lang="it-IT" smtClean="0">
                <a:cs typeface="Times New Roman" charset="0"/>
              </a:rPr>
              <a:t> (persone “costruiscono” le situazioni in modi diversi)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Limiti continua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d)  </a:t>
            </a:r>
            <a:r>
              <a:rPr lang="it-IT" b="1" smtClean="0">
                <a:cs typeface="Times New Roman" charset="0"/>
              </a:rPr>
              <a:t> anomalie decisionali</a:t>
            </a:r>
            <a:r>
              <a:rPr lang="it-IT" smtClean="0">
                <a:cs typeface="Times New Roman" charset="0"/>
              </a:rPr>
              <a:t> (es. </a:t>
            </a:r>
            <a:r>
              <a:rPr lang="it-IT" i="1" smtClean="0">
                <a:cs typeface="Times New Roman" charset="0"/>
              </a:rPr>
              <a:t>preferire sequenze di risultati che migliorano nel tempo, fare scelte più diversificate se simultanee) </a:t>
            </a:r>
            <a:r>
              <a:rPr lang="it-IT" smtClean="0">
                <a:cs typeface="Times New Roman" charset="0"/>
              </a:rPr>
              <a:t>   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b="1" smtClean="0">
                <a:cs typeface="Times New Roman" charset="0"/>
              </a:rPr>
              <a:t>e)   incertezza</a:t>
            </a:r>
            <a:r>
              <a:rPr lang="it-IT" smtClean="0">
                <a:cs typeface="Times New Roman" charset="0"/>
              </a:rPr>
              <a:t> e influenzabilità delle </a:t>
            </a:r>
            <a:r>
              <a:rPr lang="it-IT" b="1" smtClean="0">
                <a:cs typeface="Times New Roman" charset="0"/>
              </a:rPr>
              <a:t>preferenze</a:t>
            </a:r>
            <a:r>
              <a:rPr lang="it-IT" smtClean="0">
                <a:cs typeface="Times New Roman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charset="0"/>
              </a:rPr>
              <a:t>f) </a:t>
            </a:r>
            <a:r>
              <a:rPr lang="it-IT" b="1" smtClean="0">
                <a:cs typeface="Times New Roman" charset="0"/>
              </a:rPr>
              <a:t>inefficacia dell’addestramento</a:t>
            </a:r>
            <a:r>
              <a:rPr lang="it-IT" smtClean="0">
                <a:cs typeface="Times New Roman" charset="0"/>
              </a:rPr>
              <a:t> all’uso di strategie decisionali razionali (Klein, 1989),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>le persone utilizzano una </a:t>
            </a:r>
            <a:r>
              <a:rPr lang="it-IT" b="1" smtClean="0">
                <a:cs typeface="Times New Roman" charset="0"/>
              </a:rPr>
              <a:t>varietà di strategie decisionali</a:t>
            </a:r>
            <a:r>
              <a:rPr lang="it-IT" smtClean="0">
                <a:cs typeface="Times New Roman" charset="0"/>
              </a:rPr>
              <a:t> basate sulle ragioni, sugli affetti sul calcolo dei costi/benefici e così via (Weber, Blais, Tada, 1998)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/>
            </a:r>
            <a:br>
              <a:rPr lang="it-IT" smtClean="0">
                <a:cs typeface="Times New Roman" charset="0"/>
              </a:rPr>
            </a:br>
            <a:r>
              <a:rPr lang="it-IT" smtClean="0">
                <a:cs typeface="Times New Roman" charset="0"/>
              </a:rPr>
              <a:t/>
            </a:r>
            <a:br>
              <a:rPr lang="it-IT" smtClean="0">
                <a:cs typeface="Times New Roman" charset="0"/>
              </a:rPr>
            </a:br>
            <a:r>
              <a:rPr lang="it-IT" smtClean="0">
                <a:cs typeface="Times New Roman" charset="0"/>
              </a:rPr>
              <a:t>Lowenstein   linee guida:</a:t>
            </a:r>
            <a:br>
              <a:rPr lang="it-IT" smtClean="0">
                <a:cs typeface="Times New Roman" charset="0"/>
              </a:rPr>
            </a:br>
            <a:r>
              <a:rPr lang="it-IT" smtClean="0">
                <a:cs typeface="Times New Roman" charset="0"/>
              </a:rPr>
              <a:t> </a:t>
            </a:r>
            <a:br>
              <a:rPr lang="it-IT" smtClean="0">
                <a:cs typeface="Times New Roman" charset="0"/>
              </a:rPr>
            </a:br>
            <a:endParaRPr lang="it-IT" smtClean="0">
              <a:cs typeface="Times New Roman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non attribuire </a:t>
            </a:r>
            <a:r>
              <a:rPr lang="it-IT" sz="2800" b="1" smtClean="0">
                <a:cs typeface="Times New Roman" charset="0"/>
              </a:rPr>
              <a:t>un’importanza esagerata</a:t>
            </a:r>
            <a:r>
              <a:rPr lang="it-IT" sz="2800" smtClean="0">
                <a:cs typeface="Times New Roman" charset="0"/>
              </a:rPr>
              <a:t> al ruolo della </a:t>
            </a:r>
            <a:r>
              <a:rPr lang="it-IT" sz="2800" b="1" smtClean="0">
                <a:cs typeface="Times New Roman" charset="0"/>
              </a:rPr>
              <a:t>consapevolezza</a:t>
            </a:r>
            <a:r>
              <a:rPr lang="it-IT" sz="2800" smtClean="0">
                <a:cs typeface="Times New Roman" charset="0"/>
              </a:rPr>
              <a:t>  nelle decisioni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assumere che le persone usino processi cognitivi ben sviluppati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tenere conto dell’importanza  dei processi di categorizzazione e di corrispondenza tra configurazioni: </a:t>
            </a:r>
            <a:r>
              <a:rPr lang="it-IT" sz="2800" b="1" smtClean="0">
                <a:cs typeface="Times New Roman" charset="0"/>
              </a:rPr>
              <a:t>riconoscimento di situazione +   adozione di regole comportamentali pertinenti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studiare le </a:t>
            </a:r>
            <a:r>
              <a:rPr lang="it-IT" sz="2800" b="1" smtClean="0">
                <a:cs typeface="Times New Roman" charset="0"/>
              </a:rPr>
              <a:t>differenze individuali</a:t>
            </a:r>
            <a:r>
              <a:rPr lang="it-IT" sz="2800" smtClean="0">
                <a:cs typeface="Times New Roman" charset="0"/>
              </a:rPr>
              <a:t> nella costruzione delle situazioni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Lowenstein linee guida, continua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b="1" smtClean="0">
                <a:cs typeface="Times New Roman" charset="0"/>
              </a:rPr>
              <a:t>identificare il repertorio di strategie</a:t>
            </a:r>
            <a:r>
              <a:rPr lang="it-IT" sz="2800" smtClean="0">
                <a:cs typeface="Times New Roman" charset="0"/>
              </a:rPr>
              <a:t> e capire quali sono i fattori che le attivano  </a:t>
            </a:r>
          </a:p>
          <a:p>
            <a:pPr algn="just" eaLnBrk="1" hangingPunct="1"/>
            <a:r>
              <a:rPr lang="it-IT" sz="2800" b="1" smtClean="0">
                <a:cs typeface="Times New Roman" charset="0"/>
              </a:rPr>
              <a:t>evitare assunzioni</a:t>
            </a:r>
            <a:r>
              <a:rPr lang="it-IT" sz="2800" smtClean="0">
                <a:cs typeface="Times New Roman" charset="0"/>
              </a:rPr>
              <a:t> circa il fatto che le persone scelgono sulla base della </a:t>
            </a:r>
            <a:r>
              <a:rPr lang="it-IT" sz="2800" b="1" smtClean="0">
                <a:cs typeface="Times New Roman" charset="0"/>
              </a:rPr>
              <a:t>desiderabilità</a:t>
            </a:r>
            <a:r>
              <a:rPr lang="it-IT" sz="2800" smtClean="0">
                <a:cs typeface="Times New Roman" charset="0"/>
              </a:rPr>
              <a:t> dei risultati.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In sintesi, due temi importanti:</a:t>
            </a:r>
          </a:p>
          <a:p>
            <a:pPr lvl="1" algn="just" eaLnBrk="1" hangingPunct="1"/>
            <a:r>
              <a:rPr lang="it-IT" sz="2400" smtClean="0">
                <a:cs typeface="Times New Roman" charset="0"/>
              </a:rPr>
              <a:t>processi soggettivi di </a:t>
            </a:r>
            <a:r>
              <a:rPr lang="it-IT" sz="2400" b="1" smtClean="0">
                <a:cs typeface="Times New Roman" charset="0"/>
              </a:rPr>
              <a:t>rappresentazione costruttiva delle situazioni </a:t>
            </a:r>
          </a:p>
          <a:p>
            <a:pPr lvl="1" algn="just" eaLnBrk="1" hangingPunct="1"/>
            <a:r>
              <a:rPr lang="it-IT" sz="2400" smtClean="0">
                <a:cs typeface="Times New Roman" charset="0"/>
              </a:rPr>
              <a:t>ruolo giocato dalle </a:t>
            </a:r>
            <a:r>
              <a:rPr lang="it-IT" sz="2400" b="1" smtClean="0">
                <a:cs typeface="Times New Roman" charset="0"/>
              </a:rPr>
              <a:t>regole di scelta</a:t>
            </a:r>
            <a:r>
              <a:rPr lang="it-IT" sz="2400" smtClean="0">
                <a:cs typeface="Times New Roman" charset="0"/>
              </a:rPr>
              <a:t> o euristiche</a:t>
            </a: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Gigerenzer e colleghi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Ripartendo da Simon, “razionalità limitata” per</a:t>
            </a:r>
            <a:r>
              <a:rPr lang="it-IT" smtClean="0">
                <a:cs typeface="Times New Roman" charset="0"/>
              </a:rPr>
              <a:t> limiti </a:t>
            </a:r>
            <a:r>
              <a:rPr lang="it-IT" b="1" smtClean="0">
                <a:cs typeface="Times New Roman" charset="0"/>
              </a:rPr>
              <a:t>esterni  </a:t>
            </a:r>
            <a:r>
              <a:rPr lang="it-IT" smtClean="0">
                <a:cs typeface="Times New Roman" charset="0"/>
              </a:rPr>
              <a:t> e </a:t>
            </a:r>
            <a:r>
              <a:rPr lang="it-IT" b="1" smtClean="0">
                <a:cs typeface="Times New Roman" charset="0"/>
              </a:rPr>
              <a:t>interni 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1) focalizzando l’attenzione sui limiti esterni: ottimizzazione 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2) focalizzando l’attenzione sui limiti interni: l’attività cognitiva umana come </a:t>
            </a:r>
            <a:r>
              <a:rPr lang="it-IT" b="1" smtClean="0">
                <a:cs typeface="Times New Roman" charset="0"/>
              </a:rPr>
              <a:t>allontanamento dagli standard ottimali</a:t>
            </a:r>
            <a:r>
              <a:rPr lang="it-IT" smtClean="0">
                <a:cs typeface="Times New Roman" charset="0"/>
              </a:rPr>
              <a:t>  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u="sng" smtClean="0">
                <a:latin typeface="Verdana" pitchFamily="34" charset="0"/>
                <a:cs typeface="Times New Roman" charset="0"/>
              </a:rPr>
              <a:t/>
            </a:r>
            <a:br>
              <a:rPr lang="it-IT" b="1" u="sng" smtClean="0">
                <a:latin typeface="Verdana" pitchFamily="34" charset="0"/>
                <a:cs typeface="Times New Roman" charset="0"/>
              </a:rPr>
            </a:br>
            <a:r>
              <a:rPr lang="it-IT" b="1" smtClean="0">
                <a:latin typeface="Verdana" pitchFamily="34" charset="0"/>
                <a:cs typeface="Times New Roman" charset="0"/>
              </a:rPr>
              <a:t>Lo schema FLAG,   (Fits-Like-a-Glove)</a:t>
            </a:r>
            <a:br>
              <a:rPr lang="it-IT" b="1" smtClean="0">
                <a:latin typeface="Verdana" pitchFamily="34" charset="0"/>
                <a:cs typeface="Times New Roman" charset="0"/>
              </a:rPr>
            </a:br>
            <a:endParaRPr lang="it-IT" b="1" smtClean="0">
              <a:latin typeface="Verdana" pitchFamily="34" charset="0"/>
              <a:cs typeface="Times New Roman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b="1" smtClean="0">
                <a:cs typeface="Times New Roman" charset="0"/>
              </a:rPr>
              <a:t>la scelta come un’esperienza pratica modellata da fattori storico sociali”. </a:t>
            </a:r>
            <a:endParaRPr lang="it-IT" sz="2800" smtClean="0">
              <a:cs typeface="Times New Roman" charset="0"/>
            </a:endParaRPr>
          </a:p>
          <a:p>
            <a:pPr eaLnBrk="1" hangingPunct="1"/>
            <a:r>
              <a:rPr lang="it-IT" sz="2800" smtClean="0">
                <a:cs typeface="Times New Roman" charset="0"/>
              </a:rPr>
              <a:t>modello si richiama ad una tradizione di ricerca interpretativa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Merlau-Ponty: forma di conoscenza che si ottiene mediante l’esperienza corporea (non mediata da rappresentazioni cognitive durante la quale il </a:t>
            </a:r>
            <a:r>
              <a:rPr lang="it-IT" sz="2800" b="1" smtClean="0">
                <a:cs typeface="Times New Roman" charset="0"/>
              </a:rPr>
              <a:t>“corpo di una persona funziona come un organo sensoriale integrato”  </a:t>
            </a:r>
            <a:endParaRPr lang="it-IT" sz="2800" smtClean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Verdana" pitchFamily="34" charset="0"/>
                <a:cs typeface="Times New Roman" charset="0"/>
              </a:rPr>
              <a:t>Lo schema FLAG,   (Fits-Like-a-Glove)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charset="0"/>
              </a:rPr>
              <a:t>Bourdieau (1990): </a:t>
            </a:r>
            <a:r>
              <a:rPr lang="it-IT" sz="2800" b="1" smtClean="0">
                <a:cs typeface="Times New Roman" charset="0"/>
              </a:rPr>
              <a:t>esperienza pratica</a:t>
            </a:r>
            <a:r>
              <a:rPr lang="it-IT" sz="2800" smtClean="0">
                <a:cs typeface="Times New Roman" charset="0"/>
              </a:rPr>
              <a:t> è la combinazione di comprensioni, emozioni e azioni che sono attivate in una determinata situazione ovvero “la sensazione del gioco”, “l’adattamento perfetto”, “ciò che sembra naturale”.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Boudieau: </a:t>
            </a:r>
            <a:r>
              <a:rPr lang="it-IT" sz="2800" b="1" smtClean="0">
                <a:cs typeface="Times New Roman" charset="0"/>
              </a:rPr>
              <a:t>abitudine </a:t>
            </a:r>
            <a:r>
              <a:rPr lang="it-IT" sz="2800" smtClean="0">
                <a:cs typeface="Times New Roman" charset="0"/>
              </a:rPr>
              <a:t>= forma di conoscenza che è pensiero, sentimenti e azioni allo stesso tempo, superando la dicotomia, mente/corpo e quella fra cosciente/ e non cosciente.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Verdana" pitchFamily="34" charset="0"/>
                <a:cs typeface="Times New Roman" charset="0"/>
              </a:rPr>
              <a:t/>
            </a:r>
            <a:br>
              <a:rPr lang="it-IT" b="1" smtClean="0">
                <a:latin typeface="Verdana" pitchFamily="34" charset="0"/>
                <a:cs typeface="Times New Roman" charset="0"/>
              </a:rPr>
            </a:br>
            <a:r>
              <a:rPr lang="it-IT" b="1" smtClean="0">
                <a:latin typeface="Verdana" pitchFamily="34" charset="0"/>
                <a:cs typeface="Times New Roman" charset="0"/>
              </a:rPr>
              <a:t>Lo schema FLAG,   (Fits-Like-a-Glove)</a:t>
            </a:r>
            <a:br>
              <a:rPr lang="it-IT" b="1" smtClean="0">
                <a:latin typeface="Verdana" pitchFamily="34" charset="0"/>
                <a:cs typeface="Times New Roman" charset="0"/>
              </a:rPr>
            </a:br>
            <a:endParaRPr lang="it-IT" b="1" smtClean="0">
              <a:latin typeface="Verdana" pitchFamily="34" charset="0"/>
              <a:cs typeface="Times New Roman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Secono Allen abitudine consente di sottolineare che la pratica è “formata” da forze storiche e sociali.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a)  la </a:t>
            </a:r>
            <a:r>
              <a:rPr lang="it-IT" sz="2800" b="1" smtClean="0">
                <a:cs typeface="Times New Roman" charset="0"/>
              </a:rPr>
              <a:t>continua trasmissione</a:t>
            </a:r>
            <a:r>
              <a:rPr lang="it-IT" sz="2800" smtClean="0">
                <a:cs typeface="Times New Roman" charset="0"/>
              </a:rPr>
              <a:t> degli elementi di una cultura locale.   Si tratta di una forma di </a:t>
            </a:r>
            <a:r>
              <a:rPr lang="it-IT" sz="2800" b="1" smtClean="0">
                <a:cs typeface="Times New Roman" charset="0"/>
              </a:rPr>
              <a:t>influenza non facilmente riconosciuta</a:t>
            </a:r>
            <a:r>
              <a:rPr lang="it-IT" sz="2800" smtClean="0">
                <a:cs typeface="Times New Roman" charset="0"/>
              </a:rPr>
              <a:t> perché i modi di sentire culturalmente trasmessi sono vissuti come interni dalle persone;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b)  </a:t>
            </a:r>
            <a:r>
              <a:rPr lang="it-IT" sz="2800" b="1" smtClean="0">
                <a:cs typeface="Times New Roman" charset="0"/>
              </a:rPr>
              <a:t>l’influenza delle altre persone</a:t>
            </a:r>
            <a:r>
              <a:rPr lang="it-IT" sz="2800" smtClean="0">
                <a:cs typeface="Times New Roman" charset="0"/>
              </a:rPr>
              <a:t>, </a:t>
            </a:r>
            <a:r>
              <a:rPr lang="it-IT" sz="2800" b="1" smtClean="0">
                <a:cs typeface="Times New Roman" charset="0"/>
              </a:rPr>
              <a:t>contemporanea all’attività</a:t>
            </a:r>
            <a:r>
              <a:rPr lang="it-IT" sz="2800" smtClean="0">
                <a:cs typeface="Times New Roman" charset="0"/>
              </a:rPr>
              <a:t> pratica della persona, più facilmente notata e riconosciuta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Verdana" pitchFamily="34" charset="0"/>
                <a:cs typeface="Times New Roman" charset="0"/>
              </a:rPr>
              <a:t>Lo schema FLAG,   (Fits-Like-a-Glove)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> 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867400" y="3810000"/>
            <a:ext cx="2209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1"/>
              <a:t>Attività pratica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143000" y="2438400"/>
            <a:ext cx="2514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1"/>
              <a:t>Influenze sociali</a:t>
            </a:r>
          </a:p>
          <a:p>
            <a:r>
              <a:rPr lang="it-IT" b="1"/>
              <a:t>contemporanee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295400" y="4495800"/>
            <a:ext cx="32004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1"/>
              <a:t>Modo di sentire abituale</a:t>
            </a:r>
          </a:p>
          <a:p>
            <a:r>
              <a:rPr lang="it-IT" b="1"/>
              <a:t>trasmesso culturalmente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438400" y="3962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495800" y="510540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Verdana" pitchFamily="34" charset="0"/>
                <a:cs typeface="Times New Roman" charset="0"/>
              </a:rPr>
              <a:t>Lo schema FLAG,   (Fits-Like-a-Glove)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charset="0"/>
              </a:rPr>
              <a:t>La scelta si costruisce nell’incontro tra le abitudini del consumatore (storicamente e socialmente determinate) e l’oggetto di scelta</a:t>
            </a:r>
          </a:p>
          <a:p>
            <a:pPr eaLnBrk="1" hangingPunct="1"/>
            <a:endParaRPr lang="it-IT" smtClean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1219200" y="4267200"/>
            <a:ext cx="25146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b="1"/>
              <a:t>Consumatore</a:t>
            </a:r>
          </a:p>
          <a:p>
            <a:r>
              <a:rPr lang="it-IT" b="1"/>
              <a:t>Con abitudini</a:t>
            </a:r>
          </a:p>
          <a:p>
            <a:r>
              <a:rPr lang="it-IT" b="1"/>
              <a:t>Culturalmente</a:t>
            </a:r>
          </a:p>
          <a:p>
            <a:r>
              <a:rPr lang="it-IT" b="1"/>
              <a:t>derivate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257800" y="4114800"/>
            <a:ext cx="2590800" cy="1676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b="1"/>
              <a:t>Oggetto che </a:t>
            </a:r>
          </a:p>
          <a:p>
            <a:r>
              <a:rPr lang="it-IT" b="1"/>
              <a:t>Incorpora significati</a:t>
            </a:r>
          </a:p>
          <a:p>
            <a:r>
              <a:rPr lang="it-IT" b="1"/>
              <a:t>culturali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4724400" y="4953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3733800" y="4953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267200" y="4724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571875" y="5908675"/>
            <a:ext cx="1895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Adattamento</a:t>
            </a:r>
          </a:p>
          <a:p>
            <a:r>
              <a:rPr lang="it-IT" b="1"/>
              <a:t>fit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FLAG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3589338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Scelta Razionale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Scelta costruttiva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FLAG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2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Esperienza di scelta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Deliberazione consapevole   e calcolo razionale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Elaborazione dell’informazione subconscia,  con   pressioni normative ed emozioni negative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Comprensione percettiva, olistica e corporea (embodied) accompagnata dall’esperienza dell’adattamento perfetto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335280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Contesto di scelta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Scelta Razionale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La scelta è determinata da scopi stabili e chiaramente definiti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Scelta costruttiva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La scelta è costruita dalle euristiche che si attivano in relazione ad una varietà di fattori nell’ambiente di informazione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FLAG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La scelta è costruita da un incontro situato fra un consumatore corporeo e un oggetto di scelta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FLAG</a:t>
            </a:r>
          </a:p>
        </p:txBody>
      </p:sp>
      <p:graphicFrame>
        <p:nvGraphicFramePr>
          <p:cNvPr id="34819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411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Forze che guidano la scelta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Scelta Razionale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Massimizzazione del valore/utilità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Scelta costruttiva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Ottimizzazione dei meta-scopi dell’elaborazione delle informazioni mediante la selezione non consapevole delle euristiche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FLAG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Strutturazione dell’incontro situato da parte dei fattori storico sociali incorporati nel consumatore e inscritti nell’oggetto di scelta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Gigerenzer e colleghi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charset="0"/>
              </a:rPr>
              <a:t>che è necessario considerare </a:t>
            </a:r>
            <a:r>
              <a:rPr lang="it-IT" b="1" smtClean="0">
                <a:cs typeface="Times New Roman" charset="0"/>
              </a:rPr>
              <a:t>limitazioni interne ed esterne</a:t>
            </a:r>
            <a:r>
              <a:rPr lang="it-IT" smtClean="0">
                <a:cs typeface="Times New Roman" charset="0"/>
              </a:rPr>
              <a:t> come intimamente </a:t>
            </a:r>
            <a:r>
              <a:rPr lang="it-IT" b="1" smtClean="0">
                <a:cs typeface="Times New Roman" charset="0"/>
              </a:rPr>
              <a:t>legate</a:t>
            </a:r>
            <a:r>
              <a:rPr lang="it-IT" b="1" smtClean="0"/>
              <a:t> </a:t>
            </a:r>
          </a:p>
          <a:p>
            <a:pPr algn="just" eaLnBrk="1" hangingPunct="1"/>
            <a:r>
              <a:rPr lang="it-IT" smtClean="0">
                <a:cs typeface="Times New Roman" charset="0"/>
              </a:rPr>
              <a:t>la </a:t>
            </a:r>
            <a:r>
              <a:rPr lang="it-IT" b="1" smtClean="0">
                <a:cs typeface="Times New Roman" charset="0"/>
              </a:rPr>
              <a:t>razionalità</a:t>
            </a:r>
            <a:r>
              <a:rPr lang="it-IT" smtClean="0">
                <a:cs typeface="Times New Roman" charset="0"/>
              </a:rPr>
              <a:t> non va intesa come rispetto di leggi astratte, ma come </a:t>
            </a:r>
            <a:r>
              <a:rPr lang="it-IT" b="1" smtClean="0">
                <a:cs typeface="Times New Roman" charset="0"/>
              </a:rPr>
              <a:t>adeguatezza a specifiche condizioni dell’ambiente</a:t>
            </a:r>
            <a:r>
              <a:rPr lang="it-IT" smtClean="0">
                <a:cs typeface="Times New Roman" charset="0"/>
              </a:rPr>
              <a:t> fisico e sociale</a:t>
            </a:r>
            <a:r>
              <a:rPr lang="it-IT" b="1" smtClean="0">
                <a:cs typeface="Times New Roman" charset="0"/>
              </a:rPr>
              <a:t>. </a:t>
            </a:r>
          </a:p>
          <a:p>
            <a:pPr eaLnBrk="1" hangingPunct="1"/>
            <a:endParaRPr lang="it-IT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Gigerenzer e colleghi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charset="0"/>
              </a:rPr>
              <a:t>i processi di decisione devono essere valutati in rapporto ai </a:t>
            </a:r>
            <a:r>
              <a:rPr lang="it-IT" sz="2800" b="1" smtClean="0">
                <a:cs typeface="Times New Roman" charset="0"/>
              </a:rPr>
              <a:t>risultati</a:t>
            </a:r>
            <a:r>
              <a:rPr lang="it-IT" sz="2800" smtClean="0">
                <a:cs typeface="Times New Roman" charset="0"/>
              </a:rPr>
              <a:t> che essi producono  </a:t>
            </a:r>
          </a:p>
          <a:p>
            <a:pPr algn="just" eaLnBrk="1" hangingPunct="1"/>
            <a:r>
              <a:rPr lang="it-IT" sz="2800" smtClean="0">
                <a:cs typeface="Times New Roman" charset="0"/>
              </a:rPr>
              <a:t>le euristiche semplici risultano spesso molto adatte alle situazioni  concrete</a:t>
            </a:r>
          </a:p>
          <a:p>
            <a:pPr eaLnBrk="1" hangingPunct="1"/>
            <a:r>
              <a:rPr lang="it-IT" sz="2800" smtClean="0">
                <a:cs typeface="Times New Roman" charset="0"/>
              </a:rPr>
              <a:t>le persone esibiscono una </a:t>
            </a:r>
            <a:r>
              <a:rPr lang="it-IT" sz="2800" b="1" smtClean="0">
                <a:cs typeface="Times New Roman" charset="0"/>
              </a:rPr>
              <a:t>razionalità ecologica</a:t>
            </a:r>
            <a:r>
              <a:rPr lang="it-IT" sz="2800" smtClean="0">
                <a:cs typeface="Times New Roman" charset="0"/>
              </a:rPr>
              <a:t>  prendendo buone decisioni con meccanismi mentali  che sfruttano le strutture dell’informazione esterna  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Il programma di ricerca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identificazione di compiti di decisione importanti dal punto di vista psicologico o evoluzionistico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tre fasi: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1) </a:t>
            </a:r>
            <a:r>
              <a:rPr lang="it-IT" sz="2400" b="1" smtClean="0">
                <a:cs typeface="Times New Roman" charset="0"/>
              </a:rPr>
              <a:t>formulazione di modelli</a:t>
            </a:r>
            <a:r>
              <a:rPr lang="it-IT" sz="2400" smtClean="0">
                <a:cs typeface="Times New Roman" charset="0"/>
              </a:rPr>
              <a:t> di euristiche basati realisticamente su capacità umane e verifica mediante simulazione della loro funzionalità;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2) verifica di </a:t>
            </a:r>
            <a:r>
              <a:rPr lang="it-IT" sz="2400" b="1" smtClean="0">
                <a:cs typeface="Times New Roman" charset="0"/>
              </a:rPr>
              <a:t>come e quando</a:t>
            </a:r>
            <a:r>
              <a:rPr lang="it-IT" sz="2400" smtClean="0">
                <a:cs typeface="Times New Roman" charset="0"/>
              </a:rPr>
              <a:t> le particolari euristiche   </a:t>
            </a:r>
            <a:r>
              <a:rPr lang="it-IT" sz="2400" b="1" smtClean="0">
                <a:cs typeface="Times New Roman" charset="0"/>
              </a:rPr>
              <a:t>funzionano</a:t>
            </a:r>
            <a:r>
              <a:rPr lang="it-IT" sz="2400" smtClean="0">
                <a:cs typeface="Times New Roman" charset="0"/>
              </a:rPr>
              <a:t>;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3) verifica sperimentale </a:t>
            </a:r>
            <a:r>
              <a:rPr lang="it-IT" sz="2400" b="1" smtClean="0">
                <a:cs typeface="Times New Roman" charset="0"/>
              </a:rPr>
              <a:t>dell’uso effettivo</a:t>
            </a:r>
            <a:r>
              <a:rPr lang="it-IT" sz="2400" smtClean="0">
                <a:cs typeface="Times New Roman" charset="0"/>
              </a:rPr>
              <a:t> di tali euristiche da parte delle </a:t>
            </a:r>
            <a:r>
              <a:rPr lang="it-IT" sz="2400" b="1" smtClean="0">
                <a:cs typeface="Times New Roman" charset="0"/>
              </a:rPr>
              <a:t>persone comuni</a:t>
            </a:r>
            <a:r>
              <a:rPr lang="it-IT" sz="2400" smtClean="0">
                <a:cs typeface="Times New Roman" charset="0"/>
              </a:rPr>
              <a:t>.</a:t>
            </a: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Prima fase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 3 tipi di moduli componibili: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moduli di</a:t>
            </a:r>
            <a:r>
              <a:rPr lang="it-IT" sz="2800" b="1" smtClean="0">
                <a:cs typeface="Times New Roman" charset="0"/>
              </a:rPr>
              <a:t> ricerca di informazioni</a:t>
            </a:r>
            <a:r>
              <a:rPr lang="it-IT" sz="2800" smtClean="0">
                <a:cs typeface="Times New Roman" charset="0"/>
              </a:rPr>
              <a:t> (</a:t>
            </a:r>
            <a:r>
              <a:rPr lang="it-IT" sz="2800" i="1" smtClean="0">
                <a:cs typeface="Times New Roman" charset="0"/>
              </a:rPr>
              <a:t>search</a:t>
            </a:r>
            <a:r>
              <a:rPr lang="it-IT" sz="2800" smtClean="0">
                <a:cs typeface="Times New Roman" charset="0"/>
              </a:rPr>
              <a:t>),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moduli di </a:t>
            </a:r>
            <a:r>
              <a:rPr lang="it-IT" sz="2800" b="1" smtClean="0">
                <a:cs typeface="Times New Roman" charset="0"/>
              </a:rPr>
              <a:t>interruzione della ricerca di informazioni</a:t>
            </a:r>
            <a:r>
              <a:rPr lang="it-IT" sz="2800" smtClean="0">
                <a:cs typeface="Times New Roman" charset="0"/>
              </a:rPr>
              <a:t> (</a:t>
            </a:r>
            <a:r>
              <a:rPr lang="it-IT" sz="2800" i="1" smtClean="0">
                <a:cs typeface="Times New Roman" charset="0"/>
              </a:rPr>
              <a:t>stopping</a:t>
            </a:r>
            <a:r>
              <a:rPr lang="it-IT" sz="2800" b="1" smtClean="0">
                <a:cs typeface="Times New Roman" charset="0"/>
              </a:rPr>
              <a:t>), </a:t>
            </a:r>
            <a:r>
              <a:rPr lang="it-IT" sz="2800" smtClean="0">
                <a:cs typeface="Times New Roman" charset="0"/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moduli di </a:t>
            </a:r>
            <a:r>
              <a:rPr lang="it-IT" sz="2800" b="1" smtClean="0">
                <a:cs typeface="Times New Roman" charset="0"/>
              </a:rPr>
              <a:t>decisione</a:t>
            </a:r>
          </a:p>
          <a:p>
            <a:pPr algn="ctr" eaLnBrk="1" hangingPunct="1">
              <a:lnSpc>
                <a:spcPct val="90000"/>
              </a:lnSpc>
            </a:pPr>
            <a:r>
              <a:rPr lang="it-IT" sz="2800" b="1" smtClean="0">
                <a:cs typeface="Times New Roman" charset="0"/>
              </a:rPr>
              <a:t>L’integrazione di moduli  da luogo a diverse euristiche che costituiscono la “scatola degli attrezzi adattivi”  derivanti dai processi di evoluzione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Euristiche finora considerate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E. per decisioni </a:t>
            </a:r>
            <a:r>
              <a:rPr lang="it-IT" sz="2800" b="1" smtClean="0">
                <a:cs typeface="Times New Roman" charset="0"/>
              </a:rPr>
              <a:t>basate sull’ignoranza</a:t>
            </a:r>
            <a:r>
              <a:rPr lang="it-IT" sz="2800" smtClean="0">
                <a:cs typeface="Times New Roman" charset="0"/>
              </a:rPr>
              <a:t>: “e. del riconoscimento” (scegliamo semplicemente il prodotto che riconosciamo)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E. per  decisioni basate su </a:t>
            </a:r>
            <a:r>
              <a:rPr lang="it-IT" sz="2800" b="1" smtClean="0">
                <a:cs typeface="Times New Roman" charset="0"/>
              </a:rPr>
              <a:t>un'unica ragione</a:t>
            </a:r>
            <a:r>
              <a:rPr lang="it-IT" sz="2800" smtClean="0">
                <a:cs typeface="Times New Roman" charset="0"/>
              </a:rPr>
              <a:t>,   usano 1 criterio per eliminare alternative: </a:t>
            </a:r>
            <a:r>
              <a:rPr lang="it-IT" sz="2400" smtClean="0">
                <a:cs typeface="Times New Roman" charset="0"/>
              </a:rPr>
              <a:t>“seleziona il migliore”, “euristica minimalista/caso”, “prendere l’ultimo</a:t>
            </a:r>
            <a:r>
              <a:rPr lang="it-IT" sz="2800" smtClean="0">
                <a:cs typeface="Times New Roman" charset="0"/>
              </a:rPr>
              <a:t>”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E. per eliminare alternative in </a:t>
            </a:r>
            <a:r>
              <a:rPr lang="it-IT" sz="2800" b="1" smtClean="0">
                <a:cs typeface="Times New Roman" charset="0"/>
              </a:rPr>
              <a:t>compiti di categorizzazione</a:t>
            </a:r>
            <a:r>
              <a:rPr lang="it-IT" sz="2800" smtClean="0">
                <a:cs typeface="Times New Roman" charset="0"/>
              </a:rPr>
              <a:t> o per </a:t>
            </a:r>
            <a:r>
              <a:rPr lang="it-IT" sz="2800" b="1" smtClean="0">
                <a:cs typeface="Times New Roman" charset="0"/>
              </a:rPr>
              <a:t>stime</a:t>
            </a:r>
            <a:r>
              <a:rPr lang="it-IT" sz="2800" smtClean="0">
                <a:cs typeface="Times New Roman" charset="0"/>
              </a:rPr>
              <a:t>: “</a:t>
            </a:r>
            <a:r>
              <a:rPr lang="it-IT" sz="2400" smtClean="0">
                <a:cs typeface="Times New Roman" charset="0"/>
              </a:rPr>
              <a:t>categorizzazione mediante eliminazione”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E. per </a:t>
            </a:r>
            <a:r>
              <a:rPr lang="it-IT" sz="2800" b="1" smtClean="0">
                <a:cs typeface="Times New Roman" charset="0"/>
              </a:rPr>
              <a:t>scelte sequenziali</a:t>
            </a:r>
            <a:r>
              <a:rPr lang="it-IT" sz="2800" smtClean="0">
                <a:cs typeface="Times New Roman" charset="0"/>
              </a:rPr>
              <a:t>: “satisficing” Simon  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2° fase: </a:t>
            </a: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come e quando   euristiche  funzionano</a:t>
            </a:r>
            <a:r>
              <a:rPr lang="it-IT" smtClean="0">
                <a:cs typeface="Times New Roman" charset="0"/>
              </a:rPr>
              <a:t>  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cs typeface="Times New Roman" charset="0"/>
              </a:rPr>
              <a:t>successo</a:t>
            </a:r>
            <a:r>
              <a:rPr lang="it-IT" sz="2800" smtClean="0">
                <a:cs typeface="Times New Roman" charset="0"/>
              </a:rPr>
              <a:t> = decisioni accurate in tempi ridotti, e con uso di limitate informazioni,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charset="0"/>
              </a:rPr>
              <a:t> es. “e.del riconoscimento” nel contesto del mercato azionario </a:t>
            </a:r>
            <a:r>
              <a:rPr lang="it-IT" sz="2000" smtClean="0">
                <a:cs typeface="Times New Roman" charset="0"/>
              </a:rPr>
              <a:t>(Borges, Goldstein, Ortmann, Gigerenzer, 1999):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 500 soggetti statunitensi e tedeschi   indicano quali società/aziende riconoscono in una lista di 500 aziende statunitensi e 298 aziende tedesche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charset="0"/>
              </a:rPr>
              <a:t>selezionate le 10 aziende statunitensi e le 10 tedesche più largamente riconosciute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it-IT" sz="2400" smtClean="0">
                <a:cs typeface="Times New Roman" charset="0"/>
              </a:rPr>
              <a:t>esame andamento delle rispettive borse nel periodo 1996-1997 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it-IT" sz="2400" smtClean="0">
                <a:cs typeface="Times New Roman" charset="0"/>
              </a:rPr>
              <a:t>rivela che i portafogli di azioni selezionati in questo modo ottenevano un successo superiore a quelli selezionati da parte di operatori di borsa esperti   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Questo tipo di indagine non ci dice se effettivamente gli investitori utilizzano questa euristica, ma ci dice che   questa euristica si può rivelare estremamente efficiente, producendo un guadagno economico. 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it-IT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1296</Words>
  <Application>Microsoft Office PowerPoint</Application>
  <PresentationFormat>Presentazione su schermo (4:3)</PresentationFormat>
  <Paragraphs>139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Struttura predefinita</vt:lpstr>
      <vt:lpstr>Psicologia economica 2012-2013 lezione 4</vt:lpstr>
      <vt:lpstr>Gigerenzer e colleghi</vt:lpstr>
      <vt:lpstr>Gigerenzer e colleghi</vt:lpstr>
      <vt:lpstr>Gigerenzer e colleghi</vt:lpstr>
      <vt:lpstr>Il programma di ricerca</vt:lpstr>
      <vt:lpstr>Prima fase</vt:lpstr>
      <vt:lpstr>Euristiche finora considerate</vt:lpstr>
      <vt:lpstr>2° fase: come e quando   euristiche  funzionano   </vt:lpstr>
      <vt:lpstr>Diapositiva 9</vt:lpstr>
      <vt:lpstr>Efficienza di semplici euristiche spiegabile in quanto:</vt:lpstr>
      <vt:lpstr>nel mondo reale situazioni:</vt:lpstr>
      <vt:lpstr>Diapositiva 12</vt:lpstr>
      <vt:lpstr>3°fase: verifica dell’uso   da parte delle persone comuni</vt:lpstr>
      <vt:lpstr> Oltre la teoria della decisione?</vt:lpstr>
      <vt:lpstr>Limiti di letteratura precedente: sintesi</vt:lpstr>
      <vt:lpstr>Limiti continua</vt:lpstr>
      <vt:lpstr>Diapositiva 17</vt:lpstr>
      <vt:lpstr>  Lowenstein   linee guida:   </vt:lpstr>
      <vt:lpstr>Lowenstein linee guida, continua</vt:lpstr>
      <vt:lpstr> Lo schema FLAG,   (Fits-Like-a-Glove) </vt:lpstr>
      <vt:lpstr>Lo schema FLAG,   (Fits-Like-a-Glove)</vt:lpstr>
      <vt:lpstr> Lo schema FLAG,   (Fits-Like-a-Glove) </vt:lpstr>
      <vt:lpstr>Lo schema FLAG,   (Fits-Like-a-Glove)</vt:lpstr>
      <vt:lpstr>Lo schema FLAG,   (Fits-Like-a-Glove)</vt:lpstr>
      <vt:lpstr>FLAG</vt:lpstr>
      <vt:lpstr>Diapositiva 26</vt:lpstr>
      <vt:lpstr>FLAG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PSCE 2004 lezione 4</dc:title>
  <dc:creator>Dip. Processi e Sviluppo</dc:creator>
  <cp:lastModifiedBy>manetti</cp:lastModifiedBy>
  <cp:revision>17</cp:revision>
  <dcterms:created xsi:type="dcterms:W3CDTF">2004-02-29T23:07:34Z</dcterms:created>
  <dcterms:modified xsi:type="dcterms:W3CDTF">2013-10-07T17:52:09Z</dcterms:modified>
</cp:coreProperties>
</file>