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81" r:id="rId2"/>
    <p:sldId id="288" r:id="rId3"/>
    <p:sldId id="289" r:id="rId4"/>
    <p:sldId id="256" r:id="rId5"/>
    <p:sldId id="269" r:id="rId6"/>
    <p:sldId id="334" r:id="rId7"/>
    <p:sldId id="290" r:id="rId8"/>
    <p:sldId id="259" r:id="rId9"/>
    <p:sldId id="291" r:id="rId10"/>
    <p:sldId id="295" r:id="rId11"/>
    <p:sldId id="293" r:id="rId12"/>
    <p:sldId id="263" r:id="rId13"/>
    <p:sldId id="276" r:id="rId14"/>
    <p:sldId id="264" r:id="rId15"/>
    <p:sldId id="277" r:id="rId16"/>
    <p:sldId id="292" r:id="rId17"/>
    <p:sldId id="296" r:id="rId18"/>
    <p:sldId id="297" r:id="rId19"/>
    <p:sldId id="278" r:id="rId20"/>
    <p:sldId id="285" r:id="rId21"/>
    <p:sldId id="268" r:id="rId22"/>
    <p:sldId id="265" r:id="rId23"/>
    <p:sldId id="267" r:id="rId24"/>
    <p:sldId id="266" r:id="rId25"/>
    <p:sldId id="306" r:id="rId26"/>
    <p:sldId id="305" r:id="rId27"/>
    <p:sldId id="298" r:id="rId28"/>
    <p:sldId id="299" r:id="rId29"/>
    <p:sldId id="326" r:id="rId30"/>
    <p:sldId id="301" r:id="rId31"/>
    <p:sldId id="304" r:id="rId32"/>
    <p:sldId id="302" r:id="rId33"/>
    <p:sldId id="303" r:id="rId34"/>
    <p:sldId id="307" r:id="rId35"/>
    <p:sldId id="328" r:id="rId36"/>
    <p:sldId id="327" r:id="rId37"/>
    <p:sldId id="308" r:id="rId38"/>
    <p:sldId id="310" r:id="rId39"/>
    <p:sldId id="311" r:id="rId40"/>
    <p:sldId id="312" r:id="rId41"/>
    <p:sldId id="313" r:id="rId42"/>
    <p:sldId id="314" r:id="rId43"/>
    <p:sldId id="315" r:id="rId44"/>
    <p:sldId id="316" r:id="rId45"/>
    <p:sldId id="317" r:id="rId46"/>
    <p:sldId id="318" r:id="rId47"/>
    <p:sldId id="319" r:id="rId48"/>
    <p:sldId id="329" r:id="rId49"/>
    <p:sldId id="257" r:id="rId50"/>
    <p:sldId id="258" r:id="rId51"/>
    <p:sldId id="262" r:id="rId52"/>
    <p:sldId id="330" r:id="rId53"/>
    <p:sldId id="331" r:id="rId54"/>
    <p:sldId id="260" r:id="rId55"/>
    <p:sldId id="332" r:id="rId56"/>
    <p:sldId id="333" r:id="rId57"/>
    <p:sldId id="261" r:id="rId58"/>
  </p:sldIdLst>
  <p:sldSz cx="12192000" cy="6858000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33CC"/>
    <a:srgbClr val="0000FF"/>
    <a:srgbClr val="D60093"/>
    <a:srgbClr val="00FFFF"/>
    <a:srgbClr val="FF3399"/>
    <a:srgbClr val="00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03447BB-5D67-496B-8E87-E561075AD55C}" styleName="Stile scuro 1 - Colore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660B408-B3CF-4A94-85FC-2B1E0A45F4A2}" styleName="Stile scuro 2 - Colore 1/Color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56" autoAdjust="0"/>
    <p:restoredTop sz="92650" autoAdjust="0"/>
  </p:normalViewPr>
  <p:slideViewPr>
    <p:cSldViewPr>
      <p:cViewPr varScale="1">
        <p:scale>
          <a:sx n="76" d="100"/>
          <a:sy n="76" d="100"/>
        </p:scale>
        <p:origin x="96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2587740-F87D-4623-9267-36A66486B8D3}" type="doc">
      <dgm:prSet loTypeId="urn:microsoft.com/office/officeart/2005/8/layout/funnel1" loCatId="relationship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it-IT"/>
        </a:p>
      </dgm:t>
    </dgm:pt>
    <dgm:pt modelId="{FD0C3B15-E830-4D73-B32F-C2A7004EE1F8}">
      <dgm:prSet phldrT="[Testo]"/>
      <dgm:spPr/>
      <dgm:t>
        <a:bodyPr/>
        <a:lstStyle/>
        <a:p>
          <a:r>
            <a:rPr lang="it-IT" dirty="0" err="1"/>
            <a:t>Biochemistry</a:t>
          </a:r>
          <a:endParaRPr lang="it-IT" dirty="0"/>
        </a:p>
      </dgm:t>
    </dgm:pt>
    <dgm:pt modelId="{C9BAA7AB-0816-4F37-AC55-C14337A53593}" type="parTrans" cxnId="{4A9F978C-0519-4BE0-9BBE-3F7D032B80E2}">
      <dgm:prSet/>
      <dgm:spPr/>
      <dgm:t>
        <a:bodyPr/>
        <a:lstStyle/>
        <a:p>
          <a:endParaRPr lang="it-IT"/>
        </a:p>
      </dgm:t>
    </dgm:pt>
    <dgm:pt modelId="{74F3C7E3-F0EE-427E-9670-ACD76C77118B}" type="sibTrans" cxnId="{4A9F978C-0519-4BE0-9BBE-3F7D032B80E2}">
      <dgm:prSet/>
      <dgm:spPr/>
      <dgm:t>
        <a:bodyPr/>
        <a:lstStyle/>
        <a:p>
          <a:endParaRPr lang="it-IT"/>
        </a:p>
      </dgm:t>
    </dgm:pt>
    <dgm:pt modelId="{8BA04ACC-E3B8-4EFF-B91E-2873C8986A73}">
      <dgm:prSet phldrT="[Testo]"/>
      <dgm:spPr/>
      <dgm:t>
        <a:bodyPr/>
        <a:lstStyle/>
        <a:p>
          <a:r>
            <a:rPr lang="it-IT" dirty="0" err="1"/>
            <a:t>Inorganic</a:t>
          </a:r>
          <a:r>
            <a:rPr lang="it-IT" dirty="0"/>
            <a:t> </a:t>
          </a:r>
          <a:r>
            <a:rPr lang="it-IT" dirty="0" err="1"/>
            <a:t>chemistry</a:t>
          </a:r>
          <a:endParaRPr lang="it-IT" dirty="0"/>
        </a:p>
      </dgm:t>
    </dgm:pt>
    <dgm:pt modelId="{35CFB6D0-22F2-4E6A-852F-7DDD60ECD308}" type="parTrans" cxnId="{80A94EF8-53F9-4A8E-865A-D726365B77F0}">
      <dgm:prSet/>
      <dgm:spPr/>
      <dgm:t>
        <a:bodyPr/>
        <a:lstStyle/>
        <a:p>
          <a:endParaRPr lang="it-IT"/>
        </a:p>
      </dgm:t>
    </dgm:pt>
    <dgm:pt modelId="{3902F734-A70B-4680-9B43-BB5AD1396FD5}" type="sibTrans" cxnId="{80A94EF8-53F9-4A8E-865A-D726365B77F0}">
      <dgm:prSet/>
      <dgm:spPr/>
      <dgm:t>
        <a:bodyPr/>
        <a:lstStyle/>
        <a:p>
          <a:endParaRPr lang="it-IT"/>
        </a:p>
      </dgm:t>
    </dgm:pt>
    <dgm:pt modelId="{83F6CB2D-F989-4F3E-9F98-702E47D9A1E5}">
      <dgm:prSet phldrT="[Testo]"/>
      <dgm:spPr/>
      <dgm:t>
        <a:bodyPr/>
        <a:lstStyle/>
        <a:p>
          <a:r>
            <a:rPr lang="it-IT" dirty="0" err="1"/>
            <a:t>Pharmacology</a:t>
          </a:r>
          <a:endParaRPr lang="it-IT" dirty="0"/>
        </a:p>
      </dgm:t>
    </dgm:pt>
    <dgm:pt modelId="{1F658F4D-1118-4414-8E2D-14A7BF2E2FD1}" type="parTrans" cxnId="{EC408743-4E08-4441-869A-0D7FE50DE41B}">
      <dgm:prSet/>
      <dgm:spPr/>
      <dgm:t>
        <a:bodyPr/>
        <a:lstStyle/>
        <a:p>
          <a:endParaRPr lang="it-IT"/>
        </a:p>
      </dgm:t>
    </dgm:pt>
    <dgm:pt modelId="{117EAFD3-9DDB-440E-8115-38AFC9A506CF}" type="sibTrans" cxnId="{EC408743-4E08-4441-869A-0D7FE50DE41B}">
      <dgm:prSet/>
      <dgm:spPr/>
      <dgm:t>
        <a:bodyPr/>
        <a:lstStyle/>
        <a:p>
          <a:endParaRPr lang="it-IT"/>
        </a:p>
      </dgm:t>
    </dgm:pt>
    <dgm:pt modelId="{7E9B6657-47DB-4398-823D-53DB071884CC}">
      <dgm:prSet phldrT="[Testo]"/>
      <dgm:spPr/>
      <dgm:t>
        <a:bodyPr/>
        <a:lstStyle/>
        <a:p>
          <a:r>
            <a:rPr lang="it-IT" b="1" dirty="0" err="1">
              <a:solidFill>
                <a:schemeClr val="accent1">
                  <a:lumMod val="25000"/>
                </a:schemeClr>
              </a:solidFill>
            </a:rPr>
            <a:t>Bioinorganic</a:t>
          </a:r>
          <a:r>
            <a:rPr lang="it-IT" b="1" dirty="0">
              <a:solidFill>
                <a:schemeClr val="accent1">
                  <a:lumMod val="25000"/>
                </a:schemeClr>
              </a:solidFill>
            </a:rPr>
            <a:t> </a:t>
          </a:r>
          <a:r>
            <a:rPr lang="it-IT" b="1" dirty="0" err="1">
              <a:solidFill>
                <a:schemeClr val="accent1">
                  <a:lumMod val="25000"/>
                </a:schemeClr>
              </a:solidFill>
            </a:rPr>
            <a:t>chemistry</a:t>
          </a:r>
          <a:endParaRPr lang="it-IT" b="1" dirty="0">
            <a:solidFill>
              <a:schemeClr val="accent1">
                <a:lumMod val="25000"/>
              </a:schemeClr>
            </a:solidFill>
          </a:endParaRPr>
        </a:p>
      </dgm:t>
    </dgm:pt>
    <dgm:pt modelId="{6753AD71-61F8-458B-B3B4-8769A95C7BAD}" type="parTrans" cxnId="{E54C2891-6DE2-4991-BD25-C4CAE723A9D4}">
      <dgm:prSet/>
      <dgm:spPr/>
      <dgm:t>
        <a:bodyPr/>
        <a:lstStyle/>
        <a:p>
          <a:endParaRPr lang="it-IT"/>
        </a:p>
      </dgm:t>
    </dgm:pt>
    <dgm:pt modelId="{D7984E66-8EEE-4067-A47B-51F226F1EEE5}" type="sibTrans" cxnId="{E54C2891-6DE2-4991-BD25-C4CAE723A9D4}">
      <dgm:prSet/>
      <dgm:spPr/>
      <dgm:t>
        <a:bodyPr/>
        <a:lstStyle/>
        <a:p>
          <a:endParaRPr lang="it-IT"/>
        </a:p>
      </dgm:t>
    </dgm:pt>
    <dgm:pt modelId="{135F0D5C-41D3-43AF-8C50-D45F66B47B23}" type="pres">
      <dgm:prSet presAssocID="{72587740-F87D-4623-9267-36A66486B8D3}" presName="Name0" presStyleCnt="0">
        <dgm:presLayoutVars>
          <dgm:chMax val="4"/>
          <dgm:resizeHandles val="exact"/>
        </dgm:presLayoutVars>
      </dgm:prSet>
      <dgm:spPr/>
    </dgm:pt>
    <dgm:pt modelId="{1416D1AC-ADEF-4C90-A5C5-63685CED0042}" type="pres">
      <dgm:prSet presAssocID="{72587740-F87D-4623-9267-36A66486B8D3}" presName="ellipse" presStyleLbl="trBgShp" presStyleIdx="0" presStyleCnt="1" custScaleX="161837" custLinFactNeighborX="1236" custLinFactNeighborY="-604"/>
      <dgm:spPr/>
    </dgm:pt>
    <dgm:pt modelId="{9CD253A2-48BC-4844-8C1C-2FE7718CA6D9}" type="pres">
      <dgm:prSet presAssocID="{72587740-F87D-4623-9267-36A66486B8D3}" presName="arrow1" presStyleLbl="fgShp" presStyleIdx="0" presStyleCnt="1"/>
      <dgm:spPr/>
    </dgm:pt>
    <dgm:pt modelId="{E38D6306-0324-4268-9EE4-DB409959A9A1}" type="pres">
      <dgm:prSet presAssocID="{72587740-F87D-4623-9267-36A66486B8D3}" presName="rectangle" presStyleLbl="revTx" presStyleIdx="0" presStyleCnt="1">
        <dgm:presLayoutVars>
          <dgm:bulletEnabled val="1"/>
        </dgm:presLayoutVars>
      </dgm:prSet>
      <dgm:spPr/>
    </dgm:pt>
    <dgm:pt modelId="{799EA3FC-3AC5-4C7A-B1CD-0A885A6D6369}" type="pres">
      <dgm:prSet presAssocID="{8BA04ACC-E3B8-4EFF-B91E-2873C8986A73}" presName="item1" presStyleLbl="node1" presStyleIdx="0" presStyleCnt="3" custScaleX="109450" custLinFactNeighborX="46935" custLinFactNeighborY="-19406">
        <dgm:presLayoutVars>
          <dgm:bulletEnabled val="1"/>
        </dgm:presLayoutVars>
      </dgm:prSet>
      <dgm:spPr/>
    </dgm:pt>
    <dgm:pt modelId="{5B4DC9FF-2A61-4572-8AD3-8533987FB4EC}" type="pres">
      <dgm:prSet presAssocID="{83F6CB2D-F989-4F3E-9F98-702E47D9A1E5}" presName="item2" presStyleLbl="node1" presStyleIdx="1" presStyleCnt="3" custScaleX="92074" custScaleY="90228" custLinFactNeighborX="-67287" custLinFactNeighborY="-17047">
        <dgm:presLayoutVars>
          <dgm:bulletEnabled val="1"/>
        </dgm:presLayoutVars>
      </dgm:prSet>
      <dgm:spPr/>
    </dgm:pt>
    <dgm:pt modelId="{545A7DEA-A7B9-42B3-A857-B97E2246317A}" type="pres">
      <dgm:prSet presAssocID="{7E9B6657-47DB-4398-823D-53DB071884CC}" presName="item3" presStyleLbl="node1" presStyleIdx="2" presStyleCnt="3" custLinFactNeighborX="96592" custLinFactNeighborY="10250">
        <dgm:presLayoutVars>
          <dgm:bulletEnabled val="1"/>
        </dgm:presLayoutVars>
      </dgm:prSet>
      <dgm:spPr/>
    </dgm:pt>
    <dgm:pt modelId="{A980E55B-1D63-4968-95C4-62CE6B978DEC}" type="pres">
      <dgm:prSet presAssocID="{72587740-F87D-4623-9267-36A66486B8D3}" presName="funnel" presStyleLbl="trAlignAcc1" presStyleIdx="0" presStyleCnt="1" custScaleX="157948"/>
      <dgm:spPr/>
    </dgm:pt>
  </dgm:ptLst>
  <dgm:cxnLst>
    <dgm:cxn modelId="{750D2138-9277-47F0-AA18-F04EAB3F926C}" type="presOf" srcId="{8BA04ACC-E3B8-4EFF-B91E-2873C8986A73}" destId="{5B4DC9FF-2A61-4572-8AD3-8533987FB4EC}" srcOrd="0" destOrd="0" presId="urn:microsoft.com/office/officeart/2005/8/layout/funnel1"/>
    <dgm:cxn modelId="{EC408743-4E08-4441-869A-0D7FE50DE41B}" srcId="{72587740-F87D-4623-9267-36A66486B8D3}" destId="{83F6CB2D-F989-4F3E-9F98-702E47D9A1E5}" srcOrd="2" destOrd="0" parTransId="{1F658F4D-1118-4414-8E2D-14A7BF2E2FD1}" sibTransId="{117EAFD3-9DDB-440E-8115-38AFC9A506CF}"/>
    <dgm:cxn modelId="{4A9F978C-0519-4BE0-9BBE-3F7D032B80E2}" srcId="{72587740-F87D-4623-9267-36A66486B8D3}" destId="{FD0C3B15-E830-4D73-B32F-C2A7004EE1F8}" srcOrd="0" destOrd="0" parTransId="{C9BAA7AB-0816-4F37-AC55-C14337A53593}" sibTransId="{74F3C7E3-F0EE-427E-9670-ACD76C77118B}"/>
    <dgm:cxn modelId="{E54C2891-6DE2-4991-BD25-C4CAE723A9D4}" srcId="{72587740-F87D-4623-9267-36A66486B8D3}" destId="{7E9B6657-47DB-4398-823D-53DB071884CC}" srcOrd="3" destOrd="0" parTransId="{6753AD71-61F8-458B-B3B4-8769A95C7BAD}" sibTransId="{D7984E66-8EEE-4067-A47B-51F226F1EEE5}"/>
    <dgm:cxn modelId="{1120B599-322F-467D-B20C-BE3F7B72AE67}" type="presOf" srcId="{7E9B6657-47DB-4398-823D-53DB071884CC}" destId="{E38D6306-0324-4268-9EE4-DB409959A9A1}" srcOrd="0" destOrd="0" presId="urn:microsoft.com/office/officeart/2005/8/layout/funnel1"/>
    <dgm:cxn modelId="{5951F2B6-6B9E-4B7E-9CA0-D99EC50A6C66}" type="presOf" srcId="{72587740-F87D-4623-9267-36A66486B8D3}" destId="{135F0D5C-41D3-43AF-8C50-D45F66B47B23}" srcOrd="0" destOrd="0" presId="urn:microsoft.com/office/officeart/2005/8/layout/funnel1"/>
    <dgm:cxn modelId="{99C129EA-02D5-470D-BD57-46B5EAC46FAF}" type="presOf" srcId="{FD0C3B15-E830-4D73-B32F-C2A7004EE1F8}" destId="{545A7DEA-A7B9-42B3-A857-B97E2246317A}" srcOrd="0" destOrd="0" presId="urn:microsoft.com/office/officeart/2005/8/layout/funnel1"/>
    <dgm:cxn modelId="{ABF63BF4-E18E-41E8-B554-713289D32DE3}" type="presOf" srcId="{83F6CB2D-F989-4F3E-9F98-702E47D9A1E5}" destId="{799EA3FC-3AC5-4C7A-B1CD-0A885A6D6369}" srcOrd="0" destOrd="0" presId="urn:microsoft.com/office/officeart/2005/8/layout/funnel1"/>
    <dgm:cxn modelId="{80A94EF8-53F9-4A8E-865A-D726365B77F0}" srcId="{72587740-F87D-4623-9267-36A66486B8D3}" destId="{8BA04ACC-E3B8-4EFF-B91E-2873C8986A73}" srcOrd="1" destOrd="0" parTransId="{35CFB6D0-22F2-4E6A-852F-7DDD60ECD308}" sibTransId="{3902F734-A70B-4680-9B43-BB5AD1396FD5}"/>
    <dgm:cxn modelId="{483FEAB9-974F-4CFE-9C9E-C40EC8AAB68F}" type="presParOf" srcId="{135F0D5C-41D3-43AF-8C50-D45F66B47B23}" destId="{1416D1AC-ADEF-4C90-A5C5-63685CED0042}" srcOrd="0" destOrd="0" presId="urn:microsoft.com/office/officeart/2005/8/layout/funnel1"/>
    <dgm:cxn modelId="{EBDDB5F8-5E8D-40FC-A10A-061EB68604E2}" type="presParOf" srcId="{135F0D5C-41D3-43AF-8C50-D45F66B47B23}" destId="{9CD253A2-48BC-4844-8C1C-2FE7718CA6D9}" srcOrd="1" destOrd="0" presId="urn:microsoft.com/office/officeart/2005/8/layout/funnel1"/>
    <dgm:cxn modelId="{0F33CE3A-611C-4886-ADCF-B061973BE7D3}" type="presParOf" srcId="{135F0D5C-41D3-43AF-8C50-D45F66B47B23}" destId="{E38D6306-0324-4268-9EE4-DB409959A9A1}" srcOrd="2" destOrd="0" presId="urn:microsoft.com/office/officeart/2005/8/layout/funnel1"/>
    <dgm:cxn modelId="{207442A4-86B1-456F-A503-67138E91A904}" type="presParOf" srcId="{135F0D5C-41D3-43AF-8C50-D45F66B47B23}" destId="{799EA3FC-3AC5-4C7A-B1CD-0A885A6D6369}" srcOrd="3" destOrd="0" presId="urn:microsoft.com/office/officeart/2005/8/layout/funnel1"/>
    <dgm:cxn modelId="{09367A44-BC72-40DE-BECF-E467DAAD1472}" type="presParOf" srcId="{135F0D5C-41D3-43AF-8C50-D45F66B47B23}" destId="{5B4DC9FF-2A61-4572-8AD3-8533987FB4EC}" srcOrd="4" destOrd="0" presId="urn:microsoft.com/office/officeart/2005/8/layout/funnel1"/>
    <dgm:cxn modelId="{6C565D05-57DC-41D8-B8B9-98AA4383A42F}" type="presParOf" srcId="{135F0D5C-41D3-43AF-8C50-D45F66B47B23}" destId="{545A7DEA-A7B9-42B3-A857-B97E2246317A}" srcOrd="5" destOrd="0" presId="urn:microsoft.com/office/officeart/2005/8/layout/funnel1"/>
    <dgm:cxn modelId="{31A10E28-895C-49D9-8B68-916AF5949670}" type="presParOf" srcId="{135F0D5C-41D3-43AF-8C50-D45F66B47B23}" destId="{A980E55B-1D63-4968-95C4-62CE6B978DEC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16D1AC-ADEF-4C90-A5C5-63685CED0042}">
      <dsp:nvSpPr>
        <dsp:cNvPr id="0" name=""/>
        <dsp:cNvSpPr/>
      </dsp:nvSpPr>
      <dsp:spPr>
        <a:xfrm>
          <a:off x="576057" y="210969"/>
          <a:ext cx="7070335" cy="1517226"/>
        </a:xfrm>
        <a:prstGeom prst="ellipse">
          <a:avLst/>
        </a:prstGeom>
        <a:solidFill>
          <a:schemeClr val="dk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D253A2-48BC-4844-8C1C-2FE7718CA6D9}">
      <dsp:nvSpPr>
        <dsp:cNvPr id="0" name=""/>
        <dsp:cNvSpPr/>
      </dsp:nvSpPr>
      <dsp:spPr>
        <a:xfrm>
          <a:off x="3640666" y="3935306"/>
          <a:ext cx="846666" cy="541866"/>
        </a:xfrm>
        <a:prstGeom prst="down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8D6306-0324-4268-9EE4-DB409959A9A1}">
      <dsp:nvSpPr>
        <dsp:cNvPr id="0" name=""/>
        <dsp:cNvSpPr/>
      </dsp:nvSpPr>
      <dsp:spPr>
        <a:xfrm>
          <a:off x="2031999" y="4368800"/>
          <a:ext cx="4064000" cy="101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4912" tIns="184912" rIns="184912" bIns="184912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 err="1">
              <a:solidFill>
                <a:schemeClr val="accent1">
                  <a:lumMod val="25000"/>
                </a:schemeClr>
              </a:solidFill>
            </a:rPr>
            <a:t>Bioinorganic</a:t>
          </a:r>
          <a:r>
            <a:rPr lang="it-IT" sz="2600" b="1" kern="1200" dirty="0">
              <a:solidFill>
                <a:schemeClr val="accent1">
                  <a:lumMod val="25000"/>
                </a:schemeClr>
              </a:solidFill>
            </a:rPr>
            <a:t> </a:t>
          </a:r>
          <a:r>
            <a:rPr lang="it-IT" sz="2600" b="1" kern="1200" dirty="0" err="1">
              <a:solidFill>
                <a:schemeClr val="accent1">
                  <a:lumMod val="25000"/>
                </a:schemeClr>
              </a:solidFill>
            </a:rPr>
            <a:t>chemistry</a:t>
          </a:r>
          <a:endParaRPr lang="it-IT" sz="2600" b="1" kern="1200" dirty="0">
            <a:solidFill>
              <a:schemeClr val="accent1">
                <a:lumMod val="25000"/>
              </a:schemeClr>
            </a:solidFill>
          </a:endParaRPr>
        </a:p>
      </dsp:txBody>
      <dsp:txXfrm>
        <a:off x="2031999" y="4368800"/>
        <a:ext cx="4064000" cy="1016000"/>
      </dsp:txXfrm>
    </dsp:sp>
    <dsp:sp modelId="{799EA3FC-3AC5-4C7A-B1CD-0A885A6D6369}">
      <dsp:nvSpPr>
        <dsp:cNvPr id="0" name=""/>
        <dsp:cNvSpPr/>
      </dsp:nvSpPr>
      <dsp:spPr>
        <a:xfrm>
          <a:off x="4104453" y="1558791"/>
          <a:ext cx="1668018" cy="1524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Pharmacology</a:t>
          </a:r>
          <a:endParaRPr lang="it-IT" sz="1400" kern="1200" dirty="0"/>
        </a:p>
      </dsp:txBody>
      <dsp:txXfrm>
        <a:off x="4348729" y="1781976"/>
        <a:ext cx="1179466" cy="1077630"/>
      </dsp:txXfrm>
    </dsp:sp>
    <dsp:sp modelId="{5B4DC9FF-2A61-4572-8AD3-8533987FB4EC}">
      <dsp:nvSpPr>
        <dsp:cNvPr id="0" name=""/>
        <dsp:cNvSpPr/>
      </dsp:nvSpPr>
      <dsp:spPr>
        <a:xfrm>
          <a:off x="1405608" y="525866"/>
          <a:ext cx="1403207" cy="13750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Inorganic</a:t>
          </a:r>
          <a:r>
            <a:rPr lang="it-IT" sz="1400" kern="1200" dirty="0"/>
            <a:t> </a:t>
          </a:r>
          <a:r>
            <a:rPr lang="it-IT" sz="1400" kern="1200" dirty="0" err="1"/>
            <a:t>chemistry</a:t>
          </a:r>
          <a:endParaRPr lang="it-IT" sz="1400" kern="1200" dirty="0"/>
        </a:p>
      </dsp:txBody>
      <dsp:txXfrm>
        <a:off x="1611103" y="727241"/>
        <a:ext cx="992217" cy="972324"/>
      </dsp:txXfrm>
    </dsp:sp>
    <dsp:sp modelId="{545A7DEA-A7B9-42B3-A857-B97E2246317A}">
      <dsp:nvSpPr>
        <dsp:cNvPr id="0" name=""/>
        <dsp:cNvSpPr/>
      </dsp:nvSpPr>
      <dsp:spPr>
        <a:xfrm>
          <a:off x="5400595" y="498940"/>
          <a:ext cx="1524000" cy="15240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 err="1"/>
            <a:t>Biochemistry</a:t>
          </a:r>
          <a:endParaRPr lang="it-IT" sz="1400" kern="1200" dirty="0"/>
        </a:p>
      </dsp:txBody>
      <dsp:txXfrm>
        <a:off x="5623780" y="722125"/>
        <a:ext cx="1077630" cy="1077630"/>
      </dsp:txXfrm>
    </dsp:sp>
    <dsp:sp modelId="{A980E55B-1D63-4968-95C4-62CE6B978DEC}">
      <dsp:nvSpPr>
        <dsp:cNvPr id="0" name=""/>
        <dsp:cNvSpPr/>
      </dsp:nvSpPr>
      <dsp:spPr>
        <a:xfrm>
          <a:off x="319579" y="33866"/>
          <a:ext cx="7488841" cy="3793066"/>
        </a:xfrm>
        <a:prstGeom prst="funnel">
          <a:avLst/>
        </a:prstGeom>
        <a:solidFill>
          <a:schemeClr val="dk1">
            <a:alpha val="4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9D3D08-6D17-44A5-8C8F-4695482BEF38}" type="datetimeFigureOut">
              <a:rPr lang="it-IT" smtClean="0"/>
              <a:t>10/10/2025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A65F41-5BFF-441C-B722-B3EA5B3C5B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003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A65F41-5BFF-441C-B722-B3EA5B3C5BA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3888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Segnaposto note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/>
          </a:p>
        </p:txBody>
      </p:sp>
      <p:sp>
        <p:nvSpPr>
          <p:cNvPr id="24580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2E611EBD-D598-4BC7-A651-8363798EB28C}" type="slidenum">
              <a:rPr lang="it-IT" altLang="it-IT"/>
              <a:pPr eaLnBrk="1" hangingPunct="1"/>
              <a:t>34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418608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66A5D-31BE-4F6F-9344-E22826CF731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290722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AB39EF-6323-49CD-A546-B8A2E0BB26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59220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1B229D-7047-4F64-B78C-BFCA6ED77D8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73586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EB78F-235A-488F-BDDA-23DE01BBAB3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0743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6D37A8-3302-4114-B447-2CA0E3401B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21743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E9846-D047-46CD-9E01-F39DD7684E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56578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3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AC4F8-4BBB-498A-A0F3-4C2CBBFC28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65536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4F5C1-21DD-4B98-B7AE-A0E2A292AA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07033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624F0E-F685-4C75-959D-40E3BEF6E76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7528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8" y="273054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58D78-E16D-4DB9-8617-1A532451FE8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68044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40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5A43C8-3364-4871-BE1C-D7BCDD38FC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41906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E3D09DED-6FBF-4AAE-8386-AA2628CD85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avide.corinti@uniroma1.i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847850" y="1412875"/>
            <a:ext cx="8783638" cy="419499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 u="sng" dirty="0">
                <a:solidFill>
                  <a:srgbClr val="990000"/>
                </a:solidFill>
              </a:rPr>
              <a:t>Corso di Chimica </a:t>
            </a:r>
            <a:r>
              <a:rPr lang="it-IT" sz="2000" b="1" u="sng" dirty="0" err="1">
                <a:solidFill>
                  <a:srgbClr val="990000"/>
                </a:solidFill>
              </a:rPr>
              <a:t>Bioinorganica</a:t>
            </a:r>
            <a:endParaRPr lang="it-IT" sz="2000" b="1" u="sng" dirty="0">
              <a:solidFill>
                <a:srgbClr val="990000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 dirty="0">
                <a:solidFill>
                  <a:schemeClr val="accent1">
                    <a:lumMod val="25000"/>
                  </a:schemeClr>
                </a:solidFill>
              </a:rPr>
              <a:t>Docente = Davide Corinti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it-IT" sz="2000" dirty="0">
                <a:solidFill>
                  <a:schemeClr val="tx1"/>
                </a:solidFill>
                <a:hlinkClick r:id="rId3"/>
              </a:rPr>
              <a:t>davide.corinti@uniroma1.it</a:t>
            </a:r>
            <a:endParaRPr lang="it-IT" sz="2000" dirty="0">
              <a:solidFill>
                <a:schemeClr val="tx1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it-IT" sz="2000" b="1" u="sng" dirty="0">
              <a:solidFill>
                <a:srgbClr val="990000"/>
              </a:solidFill>
            </a:endParaRP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dirty="0"/>
              <a:t>Giovedì	14:00 – 16:00	Aula B CU019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dirty="0"/>
              <a:t>Venerdì	09:00 – 12:00	Aula B CU018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defRPr/>
            </a:pPr>
            <a:endParaRPr lang="it-IT" dirty="0"/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u="sng" dirty="0"/>
              <a:t>Orario di ricevimento = Dopo lezione o su appuntamento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it-IT" u="sng" dirty="0"/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Chimera_humantransferri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1704" y="1700808"/>
            <a:ext cx="6696744" cy="4248472"/>
          </a:xfrm>
          <a:prstGeom prst="rect">
            <a:avLst/>
          </a:prstGeom>
          <a:noFill/>
        </p:spPr>
      </p:pic>
      <p:sp>
        <p:nvSpPr>
          <p:cNvPr id="3" name="CasellaDiTesto 2"/>
          <p:cNvSpPr txBox="1"/>
          <p:nvPr/>
        </p:nvSpPr>
        <p:spPr>
          <a:xfrm>
            <a:off x="6384032" y="357301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Fe</a:t>
            </a:r>
          </a:p>
        </p:txBody>
      </p:sp>
      <p:sp>
        <p:nvSpPr>
          <p:cNvPr id="4" name="Rettangolo 3"/>
          <p:cNvSpPr/>
          <p:nvPr/>
        </p:nvSpPr>
        <p:spPr>
          <a:xfrm>
            <a:off x="507930" y="548680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Struttura</a:t>
            </a:r>
            <a:r>
              <a:rPr lang="en-US" sz="20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cristallina</a:t>
            </a:r>
            <a:r>
              <a:rPr lang="en-US" sz="20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del </a:t>
            </a:r>
            <a:r>
              <a:rPr lang="en-US" sz="20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sito</a:t>
            </a:r>
            <a:r>
              <a:rPr lang="en-US" sz="20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coordinante</a:t>
            </a:r>
            <a:r>
              <a:rPr lang="en-US" sz="20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il</a:t>
            </a:r>
            <a:r>
              <a:rPr lang="en-US" sz="20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ferro</a:t>
            </a:r>
            <a:r>
              <a:rPr lang="en-US" sz="20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del lobo N-</a:t>
            </a:r>
            <a:r>
              <a:rPr lang="en-US" sz="20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terminale</a:t>
            </a:r>
            <a:r>
              <a:rPr lang="en-US" sz="20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della</a:t>
            </a:r>
            <a:r>
              <a:rPr lang="en-US" sz="20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transferrina</a:t>
            </a:r>
            <a:r>
              <a:rPr lang="en-US" sz="20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 </a:t>
            </a:r>
            <a:r>
              <a:rPr lang="en-US" sz="2000" dirty="0" err="1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umana</a:t>
            </a:r>
            <a:r>
              <a:rPr lang="en-US" sz="2000" dirty="0">
                <a:effectLst/>
                <a:latin typeface="Calibri" panose="020F0502020204030204" pitchFamily="34" charset="0"/>
                <a:ea typeface="Arial Unicode MS" panose="020B0604020202020204" pitchFamily="34" charset="-128"/>
              </a:rPr>
              <a:t>.</a:t>
            </a:r>
            <a:endParaRPr lang="it-IT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0"/>
            <a:ext cx="4824412" cy="681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2" descr="https://static.cambridge.org/resource/id/urn:cambridge.org:id:binary:20170719040411654-0045:9781316550304:14737fig16_2.png?pub-status=liv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25" y="2349500"/>
            <a:ext cx="2922588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CasellaDiTesto 2"/>
          <p:cNvSpPr txBox="1">
            <a:spLocks noChangeArrowheads="1"/>
          </p:cNvSpPr>
          <p:nvPr/>
        </p:nvSpPr>
        <p:spPr bwMode="auto">
          <a:xfrm>
            <a:off x="6816725" y="188913"/>
            <a:ext cx="439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400" b="1"/>
              <a:t>Zinc-finger proteins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5"/>
          <p:cNvSpPr>
            <a:spLocks noChangeArrowheads="1"/>
          </p:cNvSpPr>
          <p:nvPr/>
        </p:nvSpPr>
        <p:spPr bwMode="auto">
          <a:xfrm>
            <a:off x="1096963" y="981075"/>
            <a:ext cx="10074275" cy="6000750"/>
          </a:xfrm>
          <a:prstGeom prst="rect">
            <a:avLst/>
          </a:prstGeom>
          <a:noFill/>
          <a:ln>
            <a:headEnd/>
            <a:tailEnd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</a:rPr>
              <a:t>La VITA è un processo caratterizzato da un equilibrio stazionario controllato in cui l’omeostasi è mantenuta da reazioni chimiche endoergoniche.</a:t>
            </a:r>
          </a:p>
          <a:p>
            <a:pPr eaLnBrk="1" hangingPunct="1"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</a:rPr>
              <a:t> </a:t>
            </a:r>
          </a:p>
          <a:p>
            <a:pPr eaLnBrk="1" hangingPunct="1"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</a:rPr>
              <a:t>Non è solo l’energia ad essere scambiata con l’ambiente, infatti la vita richiede un continuo scambio di materia che comprende in principio ogni elemento.</a:t>
            </a:r>
          </a:p>
          <a:p>
            <a:pPr eaLnBrk="1" hangingPunct="1">
              <a:defRPr/>
            </a:pPr>
            <a:endParaRPr lang="it-IT" sz="24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</a:rPr>
              <a:t>La presenza di determinati elementi negli organismi viventi dipende da condizioni sia interne che esterne dall’organismo.</a:t>
            </a:r>
          </a:p>
          <a:p>
            <a:pPr eaLnBrk="1" hangingPunct="1"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</a:rPr>
              <a:t>	Gli elementi possono essere: </a:t>
            </a:r>
          </a:p>
          <a:p>
            <a:pPr eaLnBrk="1" hangingPunct="1"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</a:rPr>
              <a:t>			BIODISPONIBILI (ambiente)		                                   			BIOACCUMULATI (processo attivo dell’organismo)</a:t>
            </a:r>
          </a:p>
          <a:p>
            <a:pPr eaLnBrk="1" hangingPunct="1"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</a:rPr>
              <a:t>		      </a:t>
            </a:r>
          </a:p>
          <a:p>
            <a:pPr eaLnBrk="1" hangingPunct="1">
              <a:defRPr/>
            </a:pPr>
            <a:r>
              <a:rPr lang="it-IT" sz="2400" dirty="0">
                <a:solidFill>
                  <a:schemeClr val="tx1"/>
                </a:solidFill>
                <a:latin typeface="+mj-lt"/>
              </a:rPr>
              <a:t>                   </a:t>
            </a:r>
            <a:endParaRPr lang="it-IT" sz="2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defRPr/>
            </a:pPr>
            <a:endParaRPr lang="it-IT" sz="24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896938" y="238125"/>
            <a:ext cx="10474325" cy="46196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it-IT" sz="2400" b="1" dirty="0">
                <a:solidFill>
                  <a:schemeClr val="bg1"/>
                </a:solidFill>
                <a:latin typeface="+mj-lt"/>
              </a:rPr>
              <a:t>Presenza e disponibilità di elementi inorganici negli organismi viventi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1200150" y="908050"/>
            <a:ext cx="9963150" cy="48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000" b="1" dirty="0">
                <a:solidFill>
                  <a:srgbClr val="0033CC"/>
                </a:solidFill>
                <a:latin typeface="+mj-lt"/>
              </a:rPr>
              <a:t>IN UN ORGANISMO I SINGOLI ELEMENTI SONO CONTINUAMENTE              </a:t>
            </a: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0033CC"/>
                </a:solidFill>
                <a:latin typeface="+mj-lt"/>
              </a:rPr>
              <a:t>ASSUNTI,  ELIMINATI  e  SOSTITUITI.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it-IT" altLang="it-IT" sz="2400" b="1" dirty="0"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latin typeface="+mj-lt"/>
              </a:rPr>
              <a:t>La VELOCITÀ DI SCAMBIO</a:t>
            </a:r>
            <a:r>
              <a:rPr lang="it-IT" altLang="it-IT" sz="2400" b="1" i="1" dirty="0">
                <a:latin typeface="+mj-lt"/>
              </a:rPr>
              <a:t> </a:t>
            </a:r>
            <a:r>
              <a:rPr lang="it-IT" altLang="it-IT" sz="2400" b="1" dirty="0">
                <a:latin typeface="+mj-lt"/>
              </a:rPr>
              <a:t>dipende da:</a:t>
            </a:r>
            <a:endParaRPr lang="it-IT" altLang="it-IT" sz="2400" b="1" dirty="0">
              <a:solidFill>
                <a:srgbClr val="990033"/>
              </a:solidFill>
              <a:latin typeface="+mj-lt"/>
            </a:endParaRP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t-IT" altLang="it-IT" sz="2400" b="1" dirty="0">
                <a:solidFill>
                  <a:srgbClr val="990033"/>
                </a:solidFill>
                <a:latin typeface="+mj-lt"/>
              </a:rPr>
              <a:t> </a:t>
            </a:r>
            <a:r>
              <a:rPr lang="it-IT" altLang="it-IT" sz="2400" b="1" dirty="0">
                <a:solidFill>
                  <a:srgbClr val="FF3300"/>
                </a:solidFill>
                <a:latin typeface="+mj-lt"/>
              </a:rPr>
              <a:t>TIPO DI COMPOSTO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t-IT" altLang="it-IT" sz="2400" b="1" dirty="0">
                <a:solidFill>
                  <a:srgbClr val="FF3300"/>
                </a:solidFill>
                <a:latin typeface="+mj-lt"/>
              </a:rPr>
              <a:t> SITO DI AZIONE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t-IT" altLang="it-IT" sz="2400" b="1" dirty="0">
                <a:solidFill>
                  <a:srgbClr val="FF3300"/>
                </a:solidFill>
                <a:latin typeface="+mj-lt"/>
              </a:rPr>
              <a:t> CAPACITA’ DI RITENZIONE NELL’ORGANO BERSAGLIO</a:t>
            </a:r>
          </a:p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it-IT" altLang="it-IT" sz="2400" b="1" dirty="0">
                <a:solidFill>
                  <a:srgbClr val="FF3300"/>
                </a:solidFill>
                <a:latin typeface="+mj-lt"/>
              </a:rPr>
              <a:t> CARICA DELLA SPECIA IONICA 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400" b="1" dirty="0">
                <a:solidFill>
                  <a:srgbClr val="FF3300"/>
                </a:solidFill>
                <a:latin typeface="+mj-lt"/>
              </a:rPr>
              <a:t>(bassa carica : K</a:t>
            </a:r>
            <a:r>
              <a:rPr lang="it-IT" altLang="it-IT" sz="2400" b="1" baseline="30000" dirty="0">
                <a:solidFill>
                  <a:srgbClr val="FF3300"/>
                </a:solidFill>
                <a:latin typeface="+mj-lt"/>
              </a:rPr>
              <a:t>+</a:t>
            </a:r>
            <a:r>
              <a:rPr lang="it-IT" altLang="it-IT" sz="2400" b="1" dirty="0">
                <a:solidFill>
                  <a:srgbClr val="FF3300"/>
                </a:solidFill>
                <a:latin typeface="+mj-lt"/>
              </a:rPr>
              <a:t>, Mn</a:t>
            </a:r>
            <a:r>
              <a:rPr lang="it-IT" altLang="it-IT" sz="2400" b="1" baseline="30000" dirty="0">
                <a:solidFill>
                  <a:srgbClr val="FF3300"/>
                </a:solidFill>
                <a:latin typeface="+mj-lt"/>
              </a:rPr>
              <a:t>2+</a:t>
            </a:r>
            <a:r>
              <a:rPr lang="it-IT" altLang="it-IT" sz="2400" b="1" dirty="0">
                <a:solidFill>
                  <a:srgbClr val="FF3300"/>
                </a:solidFill>
                <a:latin typeface="+mj-lt"/>
              </a:rPr>
              <a:t>, scambio facile; Fe</a:t>
            </a:r>
            <a:r>
              <a:rPr lang="it-IT" altLang="it-IT" sz="2400" b="1" baseline="30000" dirty="0">
                <a:solidFill>
                  <a:srgbClr val="FF3300"/>
                </a:solidFill>
                <a:latin typeface="+mj-lt"/>
              </a:rPr>
              <a:t>3+</a:t>
            </a:r>
            <a:r>
              <a:rPr lang="it-IT" altLang="it-IT" sz="2400" b="1" dirty="0">
                <a:solidFill>
                  <a:srgbClr val="FF3300"/>
                </a:solidFill>
                <a:latin typeface="+mj-lt"/>
              </a:rPr>
              <a:t>, Ca</a:t>
            </a:r>
            <a:r>
              <a:rPr lang="it-IT" altLang="it-IT" sz="2400" b="1" baseline="30000" dirty="0">
                <a:solidFill>
                  <a:srgbClr val="FF3300"/>
                </a:solidFill>
                <a:latin typeface="+mj-lt"/>
              </a:rPr>
              <a:t>2+</a:t>
            </a:r>
            <a:r>
              <a:rPr lang="it-IT" altLang="it-IT" sz="2400" b="1" dirty="0">
                <a:solidFill>
                  <a:srgbClr val="FF3300"/>
                </a:solidFill>
                <a:latin typeface="+mj-lt"/>
              </a:rPr>
              <a:t>, scambio lento)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1774825" y="165100"/>
            <a:ext cx="8496300" cy="776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3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3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3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  <a:defRPr/>
            </a:pPr>
            <a:r>
              <a:rPr lang="it-IT" altLang="it-IT" sz="2000" b="1" dirty="0">
                <a:solidFill>
                  <a:schemeClr val="accent2">
                    <a:lumMod val="75000"/>
                  </a:schemeClr>
                </a:solidFill>
              </a:rPr>
              <a:t>Composizione elementare media del corpo umano (70Kg)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  <a:defRPr/>
            </a:pPr>
            <a:r>
              <a:rPr lang="it-IT" altLang="it-IT" sz="1400" dirty="0">
                <a:solidFill>
                  <a:schemeClr val="accent2">
                    <a:lumMod val="75000"/>
                  </a:schemeClr>
                </a:solidFill>
              </a:rPr>
              <a:t>      		Elemento   massa (g)		     Elemento   massa (g)</a:t>
            </a:r>
          </a:p>
        </p:txBody>
      </p:sp>
      <p:graphicFrame>
        <p:nvGraphicFramePr>
          <p:cNvPr id="11053" name="Group 813"/>
          <p:cNvGraphicFramePr>
            <a:graphicFrameLocks noGrp="1"/>
          </p:cNvGraphicFramePr>
          <p:nvPr/>
        </p:nvGraphicFramePr>
        <p:xfrm>
          <a:off x="2711450" y="981075"/>
          <a:ext cx="1728788" cy="4937148"/>
        </p:xfrm>
        <a:graphic>
          <a:graphicData uri="http://schemas.openxmlformats.org/drawingml/2006/table">
            <a:tbl>
              <a:tblPr/>
              <a:tblGrid>
                <a:gridCol w="8651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</a:t>
                      </a:r>
                      <a:endParaRPr kumimoji="0" lang="pl-PL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45500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12600</a:t>
                      </a:r>
                      <a:endParaRPr kumimoji="0" lang="pl-PL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7000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2100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1050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 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175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140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4.2</a:t>
                      </a:r>
                      <a:endParaRPr kumimoji="0" lang="pl-PL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2.3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Si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1.4</a:t>
                      </a:r>
                      <a:endParaRPr kumimoji="0" lang="pl-PL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Rb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1.1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Zr 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0.3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4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Br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</a:t>
                      </a:r>
                      <a:endParaRPr kumimoji="0" lang="it-IT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03" marB="4570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graphicFrame>
        <p:nvGraphicFramePr>
          <p:cNvPr id="15380" name="Group 20"/>
          <p:cNvGraphicFramePr>
            <a:graphicFrameLocks noGrp="1"/>
          </p:cNvGraphicFramePr>
          <p:nvPr/>
        </p:nvGraphicFramePr>
        <p:xfrm>
          <a:off x="5748338" y="987425"/>
          <a:ext cx="1728787" cy="5394353"/>
        </p:xfrm>
        <a:graphic>
          <a:graphicData uri="http://schemas.openxmlformats.org/drawingml/2006/table">
            <a:tbl>
              <a:tblPr/>
              <a:tblGrid>
                <a:gridCol w="865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Sr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0.11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Al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Pb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Sb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Cd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Sn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0.03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Ba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As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Ni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0.01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0.005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0.003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457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&lt;0.005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42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0.002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06" marB="45706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1628" name="Text Box 21"/>
          <p:cNvSpPr txBox="1">
            <a:spLocks noChangeArrowheads="1"/>
          </p:cNvSpPr>
          <p:nvPr/>
        </p:nvSpPr>
        <p:spPr bwMode="auto">
          <a:xfrm>
            <a:off x="527050" y="2155825"/>
            <a:ext cx="19050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000" dirty="0">
                <a:solidFill>
                  <a:srgbClr val="FF0000"/>
                </a:solidFill>
                <a:latin typeface="+mj-lt"/>
              </a:rPr>
              <a:t>macronutrienti</a:t>
            </a:r>
          </a:p>
        </p:txBody>
      </p:sp>
      <p:sp>
        <p:nvSpPr>
          <p:cNvPr id="12413" name="Line 22"/>
          <p:cNvSpPr>
            <a:spLocks noChangeShapeType="1"/>
          </p:cNvSpPr>
          <p:nvPr/>
        </p:nvSpPr>
        <p:spPr bwMode="auto">
          <a:xfrm flipH="1" flipV="1">
            <a:off x="2073275" y="2498725"/>
            <a:ext cx="685800" cy="5334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12414" name="Line 23"/>
          <p:cNvSpPr>
            <a:spLocks noChangeShapeType="1"/>
          </p:cNvSpPr>
          <p:nvPr/>
        </p:nvSpPr>
        <p:spPr bwMode="auto">
          <a:xfrm flipH="1" flipV="1">
            <a:off x="1793875" y="2536825"/>
            <a:ext cx="990600" cy="7620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12415" name="Line 24"/>
          <p:cNvSpPr>
            <a:spLocks noChangeShapeType="1"/>
          </p:cNvSpPr>
          <p:nvPr/>
        </p:nvSpPr>
        <p:spPr bwMode="auto">
          <a:xfrm flipH="1" flipV="1">
            <a:off x="1438275" y="2536825"/>
            <a:ext cx="1333500" cy="10414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12416" name="Line 25"/>
          <p:cNvSpPr>
            <a:spLocks noChangeShapeType="1"/>
          </p:cNvSpPr>
          <p:nvPr/>
        </p:nvSpPr>
        <p:spPr bwMode="auto">
          <a:xfrm flipH="1" flipV="1">
            <a:off x="1082675" y="2549525"/>
            <a:ext cx="1676400" cy="12954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12417" name="Line 26"/>
          <p:cNvSpPr>
            <a:spLocks noChangeShapeType="1"/>
          </p:cNvSpPr>
          <p:nvPr/>
        </p:nvSpPr>
        <p:spPr bwMode="auto">
          <a:xfrm flipH="1">
            <a:off x="2187575" y="2206625"/>
            <a:ext cx="609600" cy="152400"/>
          </a:xfrm>
          <a:prstGeom prst="line">
            <a:avLst/>
          </a:prstGeom>
          <a:noFill/>
          <a:ln w="9525">
            <a:solidFill>
              <a:srgbClr val="0066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12418" name="Line 27"/>
          <p:cNvSpPr>
            <a:spLocks noChangeShapeType="1"/>
          </p:cNvSpPr>
          <p:nvPr/>
        </p:nvSpPr>
        <p:spPr bwMode="auto">
          <a:xfrm>
            <a:off x="2124075" y="58134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12419" name="Line 28"/>
          <p:cNvSpPr>
            <a:spLocks noChangeShapeType="1"/>
          </p:cNvSpPr>
          <p:nvPr/>
        </p:nvSpPr>
        <p:spPr bwMode="auto">
          <a:xfrm>
            <a:off x="2124075" y="55086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12420" name="Line 29"/>
          <p:cNvSpPr>
            <a:spLocks noChangeShapeType="1"/>
          </p:cNvSpPr>
          <p:nvPr/>
        </p:nvSpPr>
        <p:spPr bwMode="auto">
          <a:xfrm>
            <a:off x="2200275" y="497522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12421" name="Line 30"/>
          <p:cNvSpPr>
            <a:spLocks noChangeShapeType="1"/>
          </p:cNvSpPr>
          <p:nvPr/>
        </p:nvSpPr>
        <p:spPr bwMode="auto">
          <a:xfrm flipH="1">
            <a:off x="7610475" y="169862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12422" name="Rectangle 31"/>
          <p:cNvSpPr>
            <a:spLocks noChangeArrowheads="1"/>
          </p:cNvSpPr>
          <p:nvPr/>
        </p:nvSpPr>
        <p:spPr bwMode="auto">
          <a:xfrm>
            <a:off x="1790700" y="5651500"/>
            <a:ext cx="37941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>
                <a:solidFill>
                  <a:srgbClr val="0000FF"/>
                </a:solidFill>
                <a:latin typeface="+mj-lt"/>
              </a:rPr>
              <a:t>Cl</a:t>
            </a:r>
          </a:p>
        </p:txBody>
      </p:sp>
      <p:sp>
        <p:nvSpPr>
          <p:cNvPr id="12423" name="Rectangle 32"/>
          <p:cNvSpPr>
            <a:spLocks noChangeArrowheads="1"/>
          </p:cNvSpPr>
          <p:nvPr/>
        </p:nvSpPr>
        <p:spPr bwMode="auto">
          <a:xfrm>
            <a:off x="1762125" y="5337175"/>
            <a:ext cx="4238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>
                <a:solidFill>
                  <a:srgbClr val="0000FF"/>
                </a:solidFill>
                <a:latin typeface="+mj-lt"/>
              </a:rPr>
              <a:t>Fe</a:t>
            </a:r>
          </a:p>
        </p:txBody>
      </p:sp>
      <p:sp>
        <p:nvSpPr>
          <p:cNvPr id="12424" name="Rectangle 33"/>
          <p:cNvSpPr>
            <a:spLocks noChangeArrowheads="1"/>
          </p:cNvSpPr>
          <p:nvPr/>
        </p:nvSpPr>
        <p:spPr bwMode="auto">
          <a:xfrm>
            <a:off x="1600200" y="4803775"/>
            <a:ext cx="7556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>
                <a:solidFill>
                  <a:srgbClr val="0000FF"/>
                </a:solidFill>
                <a:latin typeface="+mj-lt"/>
              </a:rPr>
              <a:t>Na, K </a:t>
            </a:r>
          </a:p>
        </p:txBody>
      </p:sp>
      <p:sp>
        <p:nvSpPr>
          <p:cNvPr id="12425" name="Rectangle 34"/>
          <p:cNvSpPr>
            <a:spLocks noChangeArrowheads="1"/>
          </p:cNvSpPr>
          <p:nvPr/>
        </p:nvSpPr>
        <p:spPr bwMode="auto">
          <a:xfrm>
            <a:off x="8010525" y="1527175"/>
            <a:ext cx="4238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>
                <a:solidFill>
                  <a:srgbClr val="0000FF"/>
                </a:solidFill>
                <a:latin typeface="+mj-lt"/>
              </a:rPr>
              <a:t>Fe</a:t>
            </a:r>
          </a:p>
        </p:txBody>
      </p:sp>
      <p:sp>
        <p:nvSpPr>
          <p:cNvPr id="12426" name="Rectangle 35"/>
          <p:cNvSpPr>
            <a:spLocks noChangeArrowheads="1"/>
          </p:cNvSpPr>
          <p:nvPr/>
        </p:nvSpPr>
        <p:spPr bwMode="auto">
          <a:xfrm>
            <a:off x="8004175" y="6051550"/>
            <a:ext cx="7556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>
                <a:solidFill>
                  <a:srgbClr val="0000FF"/>
                </a:solidFill>
                <a:latin typeface="+mj-lt"/>
              </a:rPr>
              <a:t>Na, K </a:t>
            </a:r>
          </a:p>
        </p:txBody>
      </p:sp>
      <p:sp>
        <p:nvSpPr>
          <p:cNvPr id="12427" name="Line 36"/>
          <p:cNvSpPr>
            <a:spLocks noChangeShapeType="1"/>
          </p:cNvSpPr>
          <p:nvPr/>
        </p:nvSpPr>
        <p:spPr bwMode="auto">
          <a:xfrm>
            <a:off x="7534275" y="6218238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12428" name="Line 37"/>
          <p:cNvSpPr>
            <a:spLocks noChangeShapeType="1"/>
          </p:cNvSpPr>
          <p:nvPr/>
        </p:nvSpPr>
        <p:spPr bwMode="auto">
          <a:xfrm>
            <a:off x="7572375" y="41275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12429" name="Rectangle 38"/>
          <p:cNvSpPr>
            <a:spLocks noChangeArrowheads="1"/>
          </p:cNvSpPr>
          <p:nvPr/>
        </p:nvSpPr>
        <p:spPr bwMode="auto">
          <a:xfrm>
            <a:off x="8048625" y="3956050"/>
            <a:ext cx="53340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1600">
                <a:solidFill>
                  <a:srgbClr val="0000FF"/>
                </a:solidFill>
                <a:latin typeface="+mj-lt"/>
              </a:rPr>
              <a:t>Ca</a:t>
            </a:r>
          </a:p>
        </p:txBody>
      </p:sp>
      <p:sp>
        <p:nvSpPr>
          <p:cNvPr id="26" name="Ovale 25"/>
          <p:cNvSpPr/>
          <p:nvPr/>
        </p:nvSpPr>
        <p:spPr>
          <a:xfrm>
            <a:off x="2735263" y="4529138"/>
            <a:ext cx="287337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latin typeface="+mj-lt"/>
            </a:endParaRPr>
          </a:p>
        </p:txBody>
      </p:sp>
      <p:sp>
        <p:nvSpPr>
          <p:cNvPr id="27" name="Ovale 26"/>
          <p:cNvSpPr/>
          <p:nvPr/>
        </p:nvSpPr>
        <p:spPr>
          <a:xfrm>
            <a:off x="5799138" y="1527175"/>
            <a:ext cx="288925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latin typeface="+mj-lt"/>
            </a:endParaRPr>
          </a:p>
        </p:txBody>
      </p:sp>
      <p:sp>
        <p:nvSpPr>
          <p:cNvPr id="2" name="Parentesi graffa aperta 1"/>
          <p:cNvSpPr/>
          <p:nvPr/>
        </p:nvSpPr>
        <p:spPr>
          <a:xfrm>
            <a:off x="2422525" y="4032250"/>
            <a:ext cx="228600" cy="481013"/>
          </a:xfrm>
          <a:prstGeom prst="leftBrace">
            <a:avLst/>
          </a:prstGeom>
          <a:ln w="19050">
            <a:solidFill>
              <a:srgbClr val="00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it-IT">
              <a:latin typeface="+mj-lt"/>
            </a:endParaRPr>
          </a:p>
        </p:txBody>
      </p:sp>
      <p:sp>
        <p:nvSpPr>
          <p:cNvPr id="14481" name="Rettangolo 2"/>
          <p:cNvSpPr>
            <a:spLocks noChangeArrowheads="1"/>
          </p:cNvSpPr>
          <p:nvPr/>
        </p:nvSpPr>
        <p:spPr bwMode="auto">
          <a:xfrm>
            <a:off x="8823325" y="769938"/>
            <a:ext cx="3048000" cy="549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990033"/>
                </a:solidFill>
              </a:rPr>
              <a:t>Elementi come Si, Al, Ti hanno scarso rilievo nella biosfera: in condizioni fisiologiche tipiche dei processi vitali a pH 7 in soluzione acquosa esistono in stati di ossidazione elevati come ossidi o idrossidi insolubili.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800" b="1">
                <a:solidFill>
                  <a:srgbClr val="990033"/>
                </a:solidFill>
              </a:rPr>
              <a:t>Mo, elemento raro nella crosta terrestre, è però solubile a pH 7 come MoO</a:t>
            </a:r>
            <a:r>
              <a:rPr lang="it-IT" altLang="it-IT" sz="1800" b="1" baseline="-25000">
                <a:solidFill>
                  <a:srgbClr val="990033"/>
                </a:solidFill>
              </a:rPr>
              <a:t>4</a:t>
            </a:r>
            <a:r>
              <a:rPr lang="it-IT" altLang="it-IT" sz="1800" b="1" baseline="30000">
                <a:solidFill>
                  <a:srgbClr val="990033"/>
                </a:solidFill>
              </a:rPr>
              <a:t>2-</a:t>
            </a:r>
            <a:r>
              <a:rPr lang="it-IT" altLang="it-IT" sz="1800" b="1">
                <a:solidFill>
                  <a:srgbClr val="990033"/>
                </a:solidFill>
              </a:rPr>
              <a:t>, quindi è relativamente abbondante nell’acqua del mare e si trova come elemento essenziale in molti organismi.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1200150" y="1412875"/>
            <a:ext cx="9748838" cy="258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it-IT" sz="2200" dirty="0">
              <a:solidFill>
                <a:srgbClr val="009900"/>
              </a:solidFill>
              <a:latin typeface="+mj-lt"/>
            </a:endParaRPr>
          </a:p>
          <a:p>
            <a:pPr eaLnBrk="1" hangingPunct="1">
              <a:defRPr/>
            </a:pPr>
            <a:endParaRPr lang="it-IT" sz="2000" u="sng" dirty="0">
              <a:solidFill>
                <a:schemeClr val="accent1">
                  <a:lumMod val="25000"/>
                </a:schemeClr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Come regola generale, gli elementi metallici sono solubili in acqua in condizioni di relativa neutralità – e quindi biodisponibili –</a:t>
            </a:r>
          </a:p>
          <a:p>
            <a:pPr eaLnBrk="1" hangingPunct="1">
              <a:defRPr/>
            </a:pPr>
            <a:endParaRPr lang="it-IT" sz="2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Se sono in bassi stati di ossidazione (I, II) come cationi idrati</a:t>
            </a:r>
          </a:p>
          <a:p>
            <a:pPr marL="342900" indent="-342900" eaLnBrk="1" hangingPunct="1">
              <a:buFontTx/>
              <a:buChar char="-"/>
              <a:defRPr/>
            </a:pPr>
            <a:endParaRPr lang="it-IT" sz="2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 marL="342900" indent="-342900" eaLnBrk="1" hangingPunct="1">
              <a:buFontTx/>
              <a:buChar char="-"/>
              <a:defRPr/>
            </a:pPr>
            <a:r>
              <a:rPr 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Se sono in alti stati di ossidazione (V, VI o VII) come osso-anioni (es. MO</a:t>
            </a:r>
            <a:r>
              <a:rPr lang="it-IT" sz="2000" baseline="-25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4</a:t>
            </a:r>
            <a:r>
              <a:rPr lang="it-IT" sz="2000" baseline="30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n-</a:t>
            </a:r>
            <a:r>
              <a:rPr 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3739940"/>
              </p:ext>
            </p:extLst>
          </p:nvPr>
        </p:nvGraphicFramePr>
        <p:xfrm>
          <a:off x="2927648" y="1844824"/>
          <a:ext cx="6167438" cy="3296671"/>
        </p:xfrm>
        <a:graphic>
          <a:graphicData uri="http://schemas.openxmlformats.org/drawingml/2006/table">
            <a:tbl>
              <a:tblPr firstRow="1" firstCol="1" bandRow="1">
                <a:tableStyleId>{0660B408-B3CF-4A94-85FC-2B1E0A45F4A2}</a:tableStyleId>
              </a:tblPr>
              <a:tblGrid>
                <a:gridCol w="11085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1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996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972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effectLst/>
                        </a:rPr>
                        <a:t>Elemento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Mare</a:t>
                      </a:r>
                      <a:r>
                        <a:rPr lang="en-US" sz="1600" baseline="0" dirty="0">
                          <a:effectLst/>
                        </a:rPr>
                        <a:t> </a:t>
                      </a:r>
                      <a:r>
                        <a:rPr lang="en-US" sz="1600" dirty="0">
                          <a:effectLst/>
                        </a:rPr>
                        <a:t>(M) * 10</a:t>
                      </a:r>
                      <a:r>
                        <a:rPr lang="en-US" sz="1600" baseline="30000" dirty="0">
                          <a:effectLst/>
                        </a:rPr>
                        <a:t>8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Plasma </a:t>
                      </a:r>
                      <a:r>
                        <a:rPr lang="en-US" sz="1600" dirty="0" err="1">
                          <a:effectLst/>
                        </a:rPr>
                        <a:t>umano</a:t>
                      </a:r>
                      <a:r>
                        <a:rPr lang="en-US" sz="1600" dirty="0">
                          <a:effectLst/>
                        </a:rPr>
                        <a:t> (M) * 10</a:t>
                      </a:r>
                      <a:r>
                        <a:rPr lang="en-US" sz="1600" baseline="30000" dirty="0">
                          <a:effectLst/>
                        </a:rPr>
                        <a:t>8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13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Fe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0.005-0.002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2230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3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Zn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8.0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1720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3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Cu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1.0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1650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3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Mo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10.0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1000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3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Co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0.7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0.0025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3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Cr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0.4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5.5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3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V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4.0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17.7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13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Mn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0.7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10.9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134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Ni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>
                          <a:effectLst/>
                        </a:rPr>
                        <a:t>0.5</a:t>
                      </a:r>
                      <a:endParaRPr lang="it-IT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en-US" sz="1600" dirty="0">
                          <a:effectLst/>
                        </a:rPr>
                        <a:t>4.4</a:t>
                      </a:r>
                      <a:endParaRPr lang="it-IT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92" marR="68592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1703512" y="548680"/>
            <a:ext cx="8496300" cy="1114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3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3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3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  <a:defRPr/>
            </a:pPr>
            <a:r>
              <a:rPr lang="it-IT" altLang="it-IT" sz="2000" b="1" dirty="0">
                <a:solidFill>
                  <a:schemeClr val="accent2">
                    <a:lumMod val="75000"/>
                  </a:schemeClr>
                </a:solidFill>
              </a:rPr>
              <a:t>Confronto tra la presenza di metalli di transizione del plasma umano e nell’acqua di mare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  <a:defRPr/>
            </a:pPr>
            <a:r>
              <a:rPr lang="it-IT" altLang="it-IT" sz="1400" dirty="0">
                <a:solidFill>
                  <a:schemeClr val="accent2">
                    <a:lumMod val="75000"/>
                  </a:schemeClr>
                </a:solidFill>
              </a:rPr>
              <a:t>      	</a:t>
            </a:r>
          </a:p>
        </p:txBody>
      </p:sp>
      <p:sp>
        <p:nvSpPr>
          <p:cNvPr id="4" name="Rettangolo 3"/>
          <p:cNvSpPr/>
          <p:nvPr/>
        </p:nvSpPr>
        <p:spPr>
          <a:xfrm>
            <a:off x="2783632" y="2204864"/>
            <a:ext cx="6480720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b="769"/>
          <a:stretch/>
        </p:blipFill>
        <p:spPr>
          <a:xfrm>
            <a:off x="191344" y="332656"/>
            <a:ext cx="6360705" cy="576064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080" y="288032"/>
            <a:ext cx="4993913" cy="5301208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6552049" y="2708920"/>
            <a:ext cx="537659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/>
          <p:cNvSpPr/>
          <p:nvPr/>
        </p:nvSpPr>
        <p:spPr>
          <a:xfrm>
            <a:off x="6552048" y="3573016"/>
            <a:ext cx="5376599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/>
          <p:cNvSpPr/>
          <p:nvPr/>
        </p:nvSpPr>
        <p:spPr>
          <a:xfrm>
            <a:off x="6732770" y="5775647"/>
            <a:ext cx="54475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Values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of primitive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conditions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are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estimates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based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on a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pH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of 7.0, on H</a:t>
            </a:r>
            <a:r>
              <a:rPr lang="it-IT" sz="105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S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concentration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of 10</a:t>
            </a:r>
            <a:r>
              <a:rPr lang="it-IT" sz="1050" baseline="30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-3</a:t>
            </a:r>
            <a:r>
              <a:rPr lang="it-IT" sz="105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and a CO</a:t>
            </a:r>
            <a:r>
              <a:rPr lang="it-IT" sz="105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2 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pressure of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one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atmosphere</a:t>
            </a:r>
            <a:r>
              <a:rPr lang="it-IT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975538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89000"/>
              </a:schemeClr>
            </a:gs>
            <a:gs pos="23000">
              <a:schemeClr val="accent3">
                <a:lumMod val="89000"/>
              </a:schemeClr>
            </a:gs>
            <a:gs pos="69000">
              <a:schemeClr val="accent3">
                <a:lumMod val="75000"/>
              </a:schemeClr>
            </a:gs>
            <a:gs pos="97000">
              <a:schemeClr val="tx2">
                <a:lumMod val="65000"/>
                <a:lumOff val="3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7032104" y="188640"/>
            <a:ext cx="4896544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191344" y="188640"/>
            <a:ext cx="6264696" cy="61926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2" y="409012"/>
            <a:ext cx="6048672" cy="3609476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767408" y="4293096"/>
            <a:ext cx="532859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Occurrence of Cu users and nonusers among bacteria differing in their dependence on oxygen. Bacteria were divided based on their oxygen requirement into anaerobic, aerobic, facultative, and microaerophilic. </a:t>
            </a:r>
            <a:endParaRPr lang="it-IT" dirty="0">
              <a:latin typeface="+mj-lt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l="50703" t="8946"/>
          <a:stretch/>
        </p:blipFill>
        <p:spPr>
          <a:xfrm>
            <a:off x="7464152" y="836712"/>
            <a:ext cx="3810580" cy="336372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7896200" y="4525342"/>
            <a:ext cx="35779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+mj-lt"/>
              </a:rPr>
              <a:t>Distribution of Fe and Cu SODs per taxa </a:t>
            </a:r>
            <a:endParaRPr lang="it-IT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30383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495600" y="1844824"/>
            <a:ext cx="7048500" cy="326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tabLst>
                <a:tab pos="8937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tabLst>
                <a:tab pos="8937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tabLst>
                <a:tab pos="8937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8937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chemeClr val="accent5">
                    <a:lumMod val="25000"/>
                  </a:schemeClr>
                </a:solidFill>
              </a:rPr>
              <a:t>Quali elementi sono </a:t>
            </a:r>
            <a:r>
              <a:rPr lang="it-IT" altLang="it-IT" sz="2400" b="1" dirty="0">
                <a:solidFill>
                  <a:schemeClr val="accent5">
                    <a:lumMod val="25000"/>
                  </a:schemeClr>
                </a:solidFill>
              </a:rPr>
              <a:t>essenziali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chemeClr val="accent5">
                    <a:lumMod val="25000"/>
                  </a:schemeClr>
                </a:solidFill>
              </a:rPr>
              <a:t>Quali sono </a:t>
            </a:r>
            <a:r>
              <a:rPr lang="it-IT" altLang="it-IT" sz="2400" b="1" dirty="0">
                <a:solidFill>
                  <a:schemeClr val="accent5">
                    <a:lumMod val="25000"/>
                  </a:schemeClr>
                </a:solidFill>
              </a:rPr>
              <a:t>benefici	</a:t>
            </a:r>
            <a:r>
              <a:rPr lang="it-IT" altLang="it-IT" sz="2400" dirty="0">
                <a:solidFill>
                  <a:schemeClr val="accent5">
                    <a:lumMod val="25000"/>
                  </a:schemeClr>
                </a:solidFill>
              </a:rPr>
              <a:t>		</a:t>
            </a:r>
            <a:endParaRPr lang="it-IT" altLang="it-IT" sz="3600" dirty="0">
              <a:solidFill>
                <a:schemeClr val="accent5">
                  <a:lumMod val="25000"/>
                </a:schemeClr>
              </a:solidFill>
            </a:endParaRP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it-IT" altLang="it-IT" sz="2400" dirty="0">
                <a:solidFill>
                  <a:schemeClr val="accent5">
                    <a:lumMod val="25000"/>
                  </a:schemeClr>
                </a:solidFill>
              </a:rPr>
              <a:t>Quali </a:t>
            </a:r>
            <a:r>
              <a:rPr lang="it-IT" altLang="it-IT" sz="2400" b="1" dirty="0">
                <a:solidFill>
                  <a:schemeClr val="accent5">
                    <a:lumMod val="25000"/>
                  </a:schemeClr>
                </a:solidFill>
              </a:rPr>
              <a:t>tossici</a:t>
            </a:r>
          </a:p>
          <a:p>
            <a:pPr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endParaRPr lang="it-IT" altLang="it-IT" sz="2400" b="1" dirty="0">
              <a:solidFill>
                <a:srgbClr val="0033CC"/>
              </a:solidFill>
            </a:endParaRPr>
          </a:p>
          <a:p>
            <a:pPr algn="r" eaLnBrk="1" hangingPunct="1">
              <a:lnSpc>
                <a:spcPct val="110000"/>
              </a:lnSpc>
              <a:spcBef>
                <a:spcPct val="50000"/>
              </a:spcBef>
              <a:buFontTx/>
              <a:buNone/>
            </a:pPr>
            <a:r>
              <a:rPr lang="it-IT" altLang="it-IT" sz="2400" b="1" dirty="0">
                <a:solidFill>
                  <a:srgbClr val="0033CC"/>
                </a:solidFill>
              </a:rPr>
              <a:t>                                                </a:t>
            </a:r>
            <a:r>
              <a:rPr lang="it-IT" altLang="it-IT" sz="2400" b="1" dirty="0">
                <a:solidFill>
                  <a:srgbClr val="FF0000"/>
                </a:solidFill>
              </a:rPr>
              <a:t>Quantitativamente...</a:t>
            </a:r>
          </a:p>
        </p:txBody>
      </p:sp>
      <p:sp>
        <p:nvSpPr>
          <p:cNvPr id="2" name="Rettangolo 1"/>
          <p:cNvSpPr/>
          <p:nvPr/>
        </p:nvSpPr>
        <p:spPr>
          <a:xfrm>
            <a:off x="7320136" y="2420888"/>
            <a:ext cx="12241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altLang="it-IT" sz="4000" b="1" dirty="0">
                <a:solidFill>
                  <a:srgbClr val="FF0000"/>
                </a:solidFill>
              </a:rPr>
              <a:t>?</a:t>
            </a:r>
            <a:endParaRPr lang="it-IT" sz="4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asellaDiTesto 1"/>
          <p:cNvSpPr txBox="1">
            <a:spLocks noChangeArrowheads="1"/>
          </p:cNvSpPr>
          <p:nvPr/>
        </p:nvSpPr>
        <p:spPr bwMode="auto">
          <a:xfrm>
            <a:off x="4727575" y="34925"/>
            <a:ext cx="54006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800" b="1"/>
              <a:t>Testi consigliati</a:t>
            </a:r>
          </a:p>
        </p:txBody>
      </p:sp>
      <p:pic>
        <p:nvPicPr>
          <p:cNvPr id="3075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473075"/>
            <a:ext cx="2257425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CasellaDiTesto 3"/>
          <p:cNvSpPr txBox="1">
            <a:spLocks noChangeArrowheads="1"/>
          </p:cNvSpPr>
          <p:nvPr/>
        </p:nvSpPr>
        <p:spPr bwMode="auto">
          <a:xfrm>
            <a:off x="3143250" y="881063"/>
            <a:ext cx="6985000" cy="258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Bioinorganic Chemistry -- Inorganic Elements in the Chemistry of Life: An Introduction and Guide, 2nd Edition</a:t>
            </a:r>
            <a:endParaRPr lang="it-IT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Wiley, 2013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Wolfgang Kaim, Brigitte Schwederski,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Axel Klein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br>
              <a:rPr lang="it-IT" altLang="it-IT" sz="1800"/>
            </a:br>
            <a:endParaRPr lang="it-IT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</p:txBody>
      </p:sp>
      <p:pic>
        <p:nvPicPr>
          <p:cNvPr id="3077" name="Picture 4" descr="97809357027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488" y="2433638"/>
            <a:ext cx="2136775" cy="271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Text Box 5"/>
          <p:cNvSpPr txBox="1">
            <a:spLocks noChangeArrowheads="1"/>
          </p:cNvSpPr>
          <p:nvPr/>
        </p:nvSpPr>
        <p:spPr bwMode="auto">
          <a:xfrm>
            <a:off x="4284663" y="3284538"/>
            <a:ext cx="5594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Principles of Bioinorganic Chemistry,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University Science Book, 1994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Stephen J. Lippard, Jeremy M. Berg</a:t>
            </a:r>
          </a:p>
        </p:txBody>
      </p:sp>
      <p:pic>
        <p:nvPicPr>
          <p:cNvPr id="3079" name="Picture 2" descr="bioinorganic-chemistry-short-course-rosette-m-roat-malone-paperback-cover-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413250"/>
            <a:ext cx="1871663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Text Box 3"/>
          <p:cNvSpPr txBox="1">
            <a:spLocks noChangeArrowheads="1"/>
          </p:cNvSpPr>
          <p:nvPr/>
        </p:nvSpPr>
        <p:spPr bwMode="auto">
          <a:xfrm>
            <a:off x="2757488" y="5337175"/>
            <a:ext cx="59642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 b="1"/>
              <a:t>Bioinorganic Chemistry, a short course 2nd edition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Wiley, 2007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it-IT" altLang="it-IT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1800"/>
              <a:t>Rosette M. Roat-Malone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558925" y="1989138"/>
            <a:ext cx="9144000" cy="3108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it-IT" altLang="it-IT" sz="2800" dirty="0">
                <a:solidFill>
                  <a:schemeClr val="accent5">
                    <a:lumMod val="25000"/>
                  </a:schemeClr>
                </a:solidFill>
                <a:cs typeface="Arial" panose="020B0604020202020204" pitchFamily="34" charset="0"/>
              </a:rPr>
              <a:t>Tutto è veleno, e nulla esiste senza veleno. Solo la dose fa in modo che il veleno non faccia effetto.</a:t>
            </a:r>
          </a:p>
          <a:p>
            <a:pPr algn="ctr">
              <a:defRPr/>
            </a:pPr>
            <a:endParaRPr lang="it-IT" altLang="it-IT" sz="2800" dirty="0">
              <a:solidFill>
                <a:srgbClr val="222222"/>
              </a:solidFill>
              <a:cs typeface="Arial" panose="020B0604020202020204" pitchFamily="34" charset="0"/>
            </a:endParaRPr>
          </a:p>
          <a:p>
            <a:pPr lvl="1" indent="-457200" algn="ctr">
              <a:defRPr/>
            </a:pPr>
            <a:r>
              <a:rPr lang="it-IT" altLang="it-IT" sz="2800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Omnia venenum </a:t>
            </a:r>
            <a:r>
              <a:rPr lang="it-IT" altLang="it-IT" sz="2800" i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sunt</a:t>
            </a:r>
            <a:r>
              <a:rPr lang="it-IT" altLang="it-IT" sz="2800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: </a:t>
            </a:r>
            <a:r>
              <a:rPr lang="it-IT" altLang="it-IT" sz="2800" i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nec</a:t>
            </a:r>
            <a:r>
              <a:rPr lang="it-IT" altLang="it-IT" sz="2800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sine </a:t>
            </a:r>
            <a:r>
              <a:rPr lang="it-IT" altLang="it-IT" sz="2800" i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veneno</a:t>
            </a:r>
            <a:r>
              <a:rPr lang="it-IT" altLang="it-IT" sz="2800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altLang="it-IT" sz="2800" i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quicquam</a:t>
            </a:r>
            <a:r>
              <a:rPr lang="it-IT" altLang="it-IT" sz="2800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</a:t>
            </a:r>
            <a:r>
              <a:rPr lang="it-IT" altLang="it-IT" sz="2800" i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existit</a:t>
            </a:r>
            <a:r>
              <a:rPr lang="it-IT" altLang="it-IT" sz="2800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 </a:t>
            </a:r>
            <a:r>
              <a:rPr lang="it-IT" altLang="it-IT" sz="2800" i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Dosis</a:t>
            </a:r>
            <a:r>
              <a:rPr lang="it-IT" altLang="it-IT" sz="2800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 sola </a:t>
            </a:r>
            <a:r>
              <a:rPr lang="it-IT" altLang="it-IT" sz="2800" i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facit</a:t>
            </a:r>
            <a:r>
              <a:rPr lang="it-IT" altLang="it-IT" sz="2800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, ut venenum non </a:t>
            </a:r>
            <a:r>
              <a:rPr lang="it-IT" altLang="it-IT" sz="2800" i="1" dirty="0" err="1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fit</a:t>
            </a:r>
            <a:r>
              <a:rPr lang="it-IT" altLang="it-IT" sz="2800" i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.</a:t>
            </a:r>
          </a:p>
          <a:p>
            <a:pPr lvl="1" indent="-457200" algn="ctr">
              <a:defRPr/>
            </a:pPr>
            <a:endParaRPr lang="it-IT" altLang="it-IT" sz="2800" i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</a:endParaRPr>
          </a:p>
          <a:p>
            <a:pPr lvl="1" indent="-457200" algn="r">
              <a:defRPr/>
            </a:pPr>
            <a:r>
              <a:rPr lang="it-IT" altLang="it-IT" sz="28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Paracelso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4"/>
          <p:cNvSpPr txBox="1">
            <a:spLocks noChangeArrowheads="1"/>
          </p:cNvSpPr>
          <p:nvPr/>
        </p:nvSpPr>
        <p:spPr bwMode="auto">
          <a:xfrm>
            <a:off x="1882775" y="87239"/>
            <a:ext cx="8893745" cy="665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 dirty="0">
                <a:solidFill>
                  <a:srgbClr val="FF0000"/>
                </a:solidFill>
              </a:rPr>
              <a:t>Elementi essenziali</a:t>
            </a:r>
            <a:r>
              <a:rPr lang="it-IT" altLang="it-IT" sz="1600" dirty="0">
                <a:solidFill>
                  <a:srgbClr val="FF0000"/>
                </a:solidFill>
              </a:rPr>
              <a:t>: quando la loro assenza totale nell’organismo causa danni seri, irreversibili.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dirty="0">
                <a:solidFill>
                  <a:srgbClr val="FF0000"/>
                </a:solidFill>
              </a:rPr>
              <a:t>Quantità non trascurabili di elementi non essenziali sono incorporate probabilmente a causa della loro somiglianza chimica con importanti elementi essenziali: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="1" dirty="0"/>
              <a:t>Li </a:t>
            </a:r>
            <a:r>
              <a:rPr lang="it-IT" altLang="it-IT" sz="1400" b="1" baseline="30000" dirty="0"/>
              <a:t>+</a:t>
            </a:r>
            <a:r>
              <a:rPr lang="it-IT" altLang="it-IT" sz="1400" b="1" dirty="0"/>
              <a:t>, RB </a:t>
            </a:r>
            <a:r>
              <a:rPr lang="it-IT" altLang="it-IT" sz="1400" b="1" baseline="30000" dirty="0"/>
              <a:t>+</a:t>
            </a:r>
            <a:r>
              <a:rPr lang="it-IT" altLang="it-IT" sz="1400" b="1" dirty="0"/>
              <a:t>, Cs</a:t>
            </a:r>
            <a:r>
              <a:rPr lang="it-IT" altLang="it-IT" sz="1400" b="1" baseline="30000" dirty="0"/>
              <a:t>+</a:t>
            </a:r>
            <a:r>
              <a:rPr lang="it-IT" altLang="it-IT" sz="1400" b="1" dirty="0"/>
              <a:t>          Na </a:t>
            </a:r>
            <a:r>
              <a:rPr lang="it-IT" altLang="it-IT" sz="1400" b="1" baseline="30000" dirty="0"/>
              <a:t>+</a:t>
            </a:r>
            <a:r>
              <a:rPr lang="it-IT" altLang="it-IT" sz="1400" b="1" dirty="0"/>
              <a:t>, K </a:t>
            </a:r>
            <a:r>
              <a:rPr lang="it-IT" altLang="it-IT" sz="1400" b="1" baseline="30000" dirty="0"/>
              <a:t>+</a:t>
            </a:r>
            <a:r>
              <a:rPr lang="it-IT" altLang="it-IT" sz="1400" b="1" dirty="0"/>
              <a:t>, </a:t>
            </a:r>
            <a:r>
              <a:rPr lang="it-IT" altLang="it-IT" sz="1400" b="1" dirty="0" err="1"/>
              <a:t>Sr</a:t>
            </a:r>
            <a:r>
              <a:rPr lang="it-IT" altLang="it-IT" sz="1400" b="1" dirty="0"/>
              <a:t> </a:t>
            </a:r>
            <a:r>
              <a:rPr lang="it-IT" altLang="it-IT" sz="1400" b="1" baseline="30000" dirty="0"/>
              <a:t>2+</a:t>
            </a:r>
            <a:r>
              <a:rPr lang="it-IT" altLang="it-IT" sz="1400" b="1" dirty="0"/>
              <a:t>, </a:t>
            </a:r>
            <a:r>
              <a:rPr lang="it-IT" altLang="it-IT" sz="1400" b="1" dirty="0" err="1"/>
              <a:t>Ba</a:t>
            </a:r>
            <a:r>
              <a:rPr lang="it-IT" altLang="it-IT" sz="1400" b="1" dirty="0"/>
              <a:t> </a:t>
            </a:r>
            <a:r>
              <a:rPr lang="it-IT" altLang="it-IT" sz="1400" b="1" baseline="30000" dirty="0"/>
              <a:t>2+              </a:t>
            </a:r>
            <a:r>
              <a:rPr lang="it-IT" altLang="it-IT" sz="1400" b="1" dirty="0"/>
              <a:t>Ca </a:t>
            </a:r>
            <a:r>
              <a:rPr lang="it-IT" altLang="it-IT" sz="1400" b="1" baseline="30000" dirty="0"/>
              <a:t>2+</a:t>
            </a:r>
            <a:r>
              <a:rPr lang="it-IT" altLang="it-IT" sz="1400" b="1" dirty="0"/>
              <a:t>, Br </a:t>
            </a:r>
            <a:r>
              <a:rPr lang="it-IT" altLang="it-IT" sz="1400" b="1" baseline="30000" dirty="0"/>
              <a:t>-                  </a:t>
            </a:r>
            <a:r>
              <a:rPr lang="it-IT" altLang="it-IT" sz="1400" b="1" dirty="0"/>
              <a:t>Cl </a:t>
            </a:r>
            <a:r>
              <a:rPr lang="it-IT" altLang="it-IT" sz="1400" b="1" baseline="30000" dirty="0"/>
              <a:t>-</a:t>
            </a:r>
            <a:r>
              <a:rPr lang="it-IT" altLang="it-IT" sz="1400" b="1" dirty="0"/>
              <a:t>; Al </a:t>
            </a:r>
            <a:r>
              <a:rPr lang="it-IT" altLang="it-IT" sz="1400" b="1" baseline="30000" dirty="0"/>
              <a:t>3+</a:t>
            </a:r>
            <a:r>
              <a:rPr lang="it-IT" altLang="it-IT" sz="1400" b="1" dirty="0"/>
              <a:t>, Zr </a:t>
            </a:r>
            <a:r>
              <a:rPr lang="it-IT" altLang="it-IT" sz="1400" b="1" baseline="30000" dirty="0"/>
              <a:t>4+</a:t>
            </a:r>
            <a:r>
              <a:rPr lang="it-IT" altLang="it-IT" sz="1400" b="1" dirty="0"/>
              <a:t>          Fe </a:t>
            </a:r>
            <a:r>
              <a:rPr lang="it-IT" altLang="it-IT" sz="1400" b="1" baseline="30000" dirty="0"/>
              <a:t>3+</a:t>
            </a:r>
            <a:r>
              <a:rPr lang="it-IT" altLang="it-IT" sz="1400" b="1" dirty="0"/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400" b="1" i="1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400" b="1" i="1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400" b="1" i="1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400" b="1" i="1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400" b="1" i="1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400" b="1" i="1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400" b="1" i="1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400" b="1" i="1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400" b="1" i="1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400" b="1" i="1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400" b="1" i="1" dirty="0">
              <a:solidFill>
                <a:srgbClr val="990033"/>
              </a:solidFill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dirty="0"/>
              <a:t>Ampiezza terapeutica: l’intervallo di concentrazione che produce effetti fisiologici positivi.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dirty="0"/>
              <a:t>Fattori da considerare: (a) il composto chimico di cui l’elemento fa parte (</a:t>
            </a:r>
            <a:r>
              <a:rPr lang="it-IT" altLang="it-IT" sz="1600" dirty="0" err="1"/>
              <a:t>chemical</a:t>
            </a:r>
            <a:r>
              <a:rPr lang="it-IT" altLang="it-IT" sz="1600" dirty="0"/>
              <a:t> </a:t>
            </a:r>
            <a:r>
              <a:rPr lang="it-IT" altLang="it-IT" sz="1600" dirty="0" err="1"/>
              <a:t>speciation</a:t>
            </a:r>
            <a:r>
              <a:rPr lang="it-IT" altLang="it-IT" sz="1600" dirty="0"/>
              <a:t>); (b) interdipendenza multidimensionale.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1600" dirty="0"/>
              <a:t>Sinergismo/Antagonismo: Può risultare da </a:t>
            </a:r>
            <a:r>
              <a:rPr lang="it-IT" altLang="it-IT" sz="1600" b="1" dirty="0"/>
              <a:t>spostamento</a:t>
            </a:r>
            <a:r>
              <a:rPr lang="it-IT" altLang="it-IT" sz="1600" dirty="0"/>
              <a:t> (Es. Zn </a:t>
            </a:r>
            <a:r>
              <a:rPr lang="it-IT" altLang="it-IT" sz="1600" baseline="30000" dirty="0"/>
              <a:t>2+</a:t>
            </a:r>
            <a:r>
              <a:rPr lang="it-IT" altLang="it-IT" sz="1600" dirty="0"/>
              <a:t>      </a:t>
            </a:r>
            <a:r>
              <a:rPr lang="it-IT" altLang="it-IT" sz="1600" dirty="0" err="1"/>
              <a:t>Cd</a:t>
            </a:r>
            <a:r>
              <a:rPr lang="it-IT" altLang="it-IT" sz="1600" dirty="0"/>
              <a:t> </a:t>
            </a:r>
            <a:r>
              <a:rPr lang="it-IT" altLang="it-IT" sz="1600" baseline="30000" dirty="0"/>
              <a:t>2+</a:t>
            </a:r>
            <a:r>
              <a:rPr lang="it-IT" altLang="it-IT" sz="1600" dirty="0"/>
              <a:t>, Pb </a:t>
            </a:r>
            <a:r>
              <a:rPr lang="it-IT" altLang="it-IT" sz="1600" baseline="30000" dirty="0"/>
              <a:t>2+</a:t>
            </a:r>
            <a:r>
              <a:rPr lang="it-IT" altLang="it-IT" sz="1600" dirty="0"/>
              <a:t>) </a:t>
            </a: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FontTx/>
              <a:buNone/>
            </a:pPr>
            <a:r>
              <a:rPr lang="it-IT" altLang="it-IT" sz="1600" dirty="0"/>
              <a:t>		          o da </a:t>
            </a:r>
            <a:r>
              <a:rPr lang="it-IT" altLang="it-IT" sz="1600" b="1" dirty="0"/>
              <a:t>disattivazione reciproca </a:t>
            </a:r>
            <a:r>
              <a:rPr lang="it-IT" altLang="it-IT" sz="1600" dirty="0"/>
              <a:t>(Es. Cu </a:t>
            </a:r>
            <a:r>
              <a:rPr lang="it-IT" altLang="it-IT" sz="1600" baseline="30000" dirty="0"/>
              <a:t>2+</a:t>
            </a:r>
            <a:r>
              <a:rPr lang="it-IT" altLang="it-IT" sz="1600" dirty="0"/>
              <a:t> + S </a:t>
            </a:r>
            <a:r>
              <a:rPr lang="it-IT" altLang="it-IT" sz="1600" baseline="30000" dirty="0"/>
              <a:t>2-</a:t>
            </a:r>
            <a:r>
              <a:rPr lang="it-IT" altLang="it-IT" sz="1600" dirty="0"/>
              <a:t>       </a:t>
            </a:r>
            <a:r>
              <a:rPr lang="it-IT" altLang="it-IT" sz="1600" dirty="0" err="1"/>
              <a:t>CuS</a:t>
            </a:r>
            <a:r>
              <a:rPr lang="it-IT" altLang="it-IT" sz="1600" baseline="-25000" dirty="0"/>
              <a:t>(s)</a:t>
            </a:r>
            <a:r>
              <a:rPr lang="it-IT" altLang="it-IT" sz="1600" dirty="0"/>
              <a:t> ) </a:t>
            </a:r>
          </a:p>
        </p:txBody>
      </p:sp>
      <p:sp>
        <p:nvSpPr>
          <p:cNvPr id="19459" name="Line 5"/>
          <p:cNvSpPr>
            <a:spLocks noChangeShapeType="1"/>
          </p:cNvSpPr>
          <p:nvPr/>
        </p:nvSpPr>
        <p:spPr bwMode="auto">
          <a:xfrm>
            <a:off x="3179763" y="1196975"/>
            <a:ext cx="360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0" name="Line 6"/>
          <p:cNvSpPr>
            <a:spLocks noChangeShapeType="1"/>
          </p:cNvSpPr>
          <p:nvPr/>
        </p:nvSpPr>
        <p:spPr bwMode="auto">
          <a:xfrm>
            <a:off x="5295900" y="1206500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1" name="Line 7"/>
          <p:cNvSpPr>
            <a:spLocks noChangeShapeType="1"/>
          </p:cNvSpPr>
          <p:nvPr/>
        </p:nvSpPr>
        <p:spPr bwMode="auto">
          <a:xfrm>
            <a:off x="6635750" y="1211263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8302625" y="1216025"/>
            <a:ext cx="3603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3" name="Line 12"/>
          <p:cNvSpPr>
            <a:spLocks noChangeShapeType="1"/>
          </p:cNvSpPr>
          <p:nvPr/>
        </p:nvSpPr>
        <p:spPr bwMode="auto">
          <a:xfrm>
            <a:off x="7990051" y="5949280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9464" name="Line 14"/>
          <p:cNvSpPr>
            <a:spLocks noChangeShapeType="1"/>
          </p:cNvSpPr>
          <p:nvPr/>
        </p:nvSpPr>
        <p:spPr bwMode="auto">
          <a:xfrm>
            <a:off x="8662988" y="6237312"/>
            <a:ext cx="2889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grpSp>
        <p:nvGrpSpPr>
          <p:cNvPr id="19465" name="Group 40"/>
          <p:cNvGrpSpPr>
            <a:grpSpLocks/>
          </p:cNvGrpSpPr>
          <p:nvPr/>
        </p:nvGrpSpPr>
        <p:grpSpPr bwMode="auto">
          <a:xfrm>
            <a:off x="3042443" y="1931902"/>
            <a:ext cx="5440363" cy="2911475"/>
            <a:chOff x="915" y="1513"/>
            <a:chExt cx="3427" cy="1834"/>
          </a:xfrm>
        </p:grpSpPr>
        <p:sp>
          <p:nvSpPr>
            <p:cNvPr id="19466" name="Line 15"/>
            <p:cNvSpPr>
              <a:spLocks noChangeShapeType="1"/>
            </p:cNvSpPr>
            <p:nvPr/>
          </p:nvSpPr>
          <p:spPr bwMode="auto">
            <a:xfrm flipH="1" flipV="1">
              <a:off x="1384" y="1704"/>
              <a:ext cx="0" cy="149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67" name="Line 16"/>
            <p:cNvSpPr>
              <a:spLocks noChangeShapeType="1"/>
            </p:cNvSpPr>
            <p:nvPr/>
          </p:nvSpPr>
          <p:spPr bwMode="auto">
            <a:xfrm rot="5400000" flipH="1" flipV="1">
              <a:off x="2859" y="1727"/>
              <a:ext cx="0" cy="294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68" name="Text Box 17"/>
            <p:cNvSpPr txBox="1">
              <a:spLocks noChangeArrowheads="1"/>
            </p:cNvSpPr>
            <p:nvPr/>
          </p:nvSpPr>
          <p:spPr bwMode="auto">
            <a:xfrm>
              <a:off x="2132" y="3173"/>
              <a:ext cx="136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200" b="1">
                  <a:solidFill>
                    <a:srgbClr val="990033"/>
                  </a:solidFill>
                </a:rPr>
                <a:t>concentration (dose)</a:t>
              </a:r>
            </a:p>
          </p:txBody>
        </p:sp>
        <p:sp>
          <p:nvSpPr>
            <p:cNvPr id="19469" name="Text Box 18"/>
            <p:cNvSpPr txBox="1">
              <a:spLocks noChangeArrowheads="1"/>
            </p:cNvSpPr>
            <p:nvPr/>
          </p:nvSpPr>
          <p:spPr bwMode="auto">
            <a:xfrm>
              <a:off x="944" y="1701"/>
              <a:ext cx="49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200" b="1">
                  <a:solidFill>
                    <a:srgbClr val="990033"/>
                  </a:solidFill>
                </a:rPr>
                <a:t>positive</a:t>
              </a:r>
            </a:p>
          </p:txBody>
        </p:sp>
        <p:sp>
          <p:nvSpPr>
            <p:cNvPr id="19470" name="Text Box 19"/>
            <p:cNvSpPr txBox="1">
              <a:spLocks noChangeArrowheads="1"/>
            </p:cNvSpPr>
            <p:nvPr/>
          </p:nvSpPr>
          <p:spPr bwMode="auto">
            <a:xfrm>
              <a:off x="915" y="3069"/>
              <a:ext cx="545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200" b="1">
                  <a:solidFill>
                    <a:srgbClr val="990033"/>
                  </a:solidFill>
                </a:rPr>
                <a:t>negative</a:t>
              </a:r>
            </a:p>
          </p:txBody>
        </p:sp>
        <p:sp>
          <p:nvSpPr>
            <p:cNvPr id="19471" name="Text Box 20"/>
            <p:cNvSpPr txBox="1">
              <a:spLocks noChangeArrowheads="1"/>
            </p:cNvSpPr>
            <p:nvPr/>
          </p:nvSpPr>
          <p:spPr bwMode="auto">
            <a:xfrm rot="-5400000">
              <a:off x="585" y="2344"/>
              <a:ext cx="1360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200" b="1">
                  <a:solidFill>
                    <a:srgbClr val="990033"/>
                  </a:solidFill>
                </a:rPr>
                <a:t>physiological response</a:t>
              </a:r>
            </a:p>
          </p:txBody>
        </p:sp>
        <p:sp>
          <p:nvSpPr>
            <p:cNvPr id="19472" name="Line 21"/>
            <p:cNvSpPr>
              <a:spLocks noChangeShapeType="1"/>
            </p:cNvSpPr>
            <p:nvPr/>
          </p:nvSpPr>
          <p:spPr bwMode="auto">
            <a:xfrm>
              <a:off x="1483" y="1702"/>
              <a:ext cx="0" cy="1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3" name="Line 22"/>
            <p:cNvSpPr>
              <a:spLocks noChangeShapeType="1"/>
            </p:cNvSpPr>
            <p:nvPr/>
          </p:nvSpPr>
          <p:spPr bwMode="auto">
            <a:xfrm>
              <a:off x="1927" y="1706"/>
              <a:ext cx="0" cy="1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4" name="Line 23"/>
            <p:cNvSpPr>
              <a:spLocks noChangeShapeType="1"/>
            </p:cNvSpPr>
            <p:nvPr/>
          </p:nvSpPr>
          <p:spPr bwMode="auto">
            <a:xfrm>
              <a:off x="3751" y="1696"/>
              <a:ext cx="0" cy="1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5" name="Line 24"/>
            <p:cNvSpPr>
              <a:spLocks noChangeShapeType="1"/>
            </p:cNvSpPr>
            <p:nvPr/>
          </p:nvSpPr>
          <p:spPr bwMode="auto">
            <a:xfrm>
              <a:off x="4195" y="1700"/>
              <a:ext cx="0" cy="14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6" name="Line 25"/>
            <p:cNvSpPr>
              <a:spLocks noChangeShapeType="1"/>
            </p:cNvSpPr>
            <p:nvPr/>
          </p:nvSpPr>
          <p:spPr bwMode="auto">
            <a:xfrm>
              <a:off x="1395" y="2805"/>
              <a:ext cx="2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7" name="Line 26"/>
            <p:cNvSpPr>
              <a:spLocks noChangeShapeType="1"/>
            </p:cNvSpPr>
            <p:nvPr/>
          </p:nvSpPr>
          <p:spPr bwMode="auto">
            <a:xfrm>
              <a:off x="1389" y="2118"/>
              <a:ext cx="294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78" name="Arc 27"/>
            <p:cNvSpPr>
              <a:spLocks/>
            </p:cNvSpPr>
            <p:nvPr/>
          </p:nvSpPr>
          <p:spPr bwMode="auto">
            <a:xfrm rot="16200000" flipV="1">
              <a:off x="3159" y="2108"/>
              <a:ext cx="1210" cy="952"/>
            </a:xfrm>
            <a:custGeom>
              <a:avLst/>
              <a:gdLst>
                <a:gd name="T0" fmla="*/ 0 w 21516"/>
                <a:gd name="T1" fmla="*/ 0 h 21600"/>
                <a:gd name="T2" fmla="*/ 0 w 21516"/>
                <a:gd name="T3" fmla="*/ 0 h 21600"/>
                <a:gd name="T4" fmla="*/ 0 w 21516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516" h="21600" fill="none" extrusionOk="0">
                  <a:moveTo>
                    <a:pt x="-1" y="0"/>
                  </a:moveTo>
                  <a:cubicBezTo>
                    <a:pt x="11191" y="0"/>
                    <a:pt x="20529" y="8548"/>
                    <a:pt x="21515" y="19696"/>
                  </a:cubicBezTo>
                </a:path>
                <a:path w="21516" h="21600" stroke="0" extrusionOk="0">
                  <a:moveTo>
                    <a:pt x="-1" y="0"/>
                  </a:moveTo>
                  <a:cubicBezTo>
                    <a:pt x="11191" y="0"/>
                    <a:pt x="20529" y="8548"/>
                    <a:pt x="21515" y="19696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79" name="Arc 28"/>
            <p:cNvSpPr>
              <a:spLocks/>
            </p:cNvSpPr>
            <p:nvPr/>
          </p:nvSpPr>
          <p:spPr bwMode="auto">
            <a:xfrm rot="5400000" flipH="1" flipV="1">
              <a:off x="1295" y="2075"/>
              <a:ext cx="1222" cy="1029"/>
            </a:xfrm>
            <a:custGeom>
              <a:avLst/>
              <a:gdLst>
                <a:gd name="T0" fmla="*/ 0 w 21600"/>
                <a:gd name="T1" fmla="*/ 0 h 22491"/>
                <a:gd name="T2" fmla="*/ 0 w 21600"/>
                <a:gd name="T3" fmla="*/ 0 h 22491"/>
                <a:gd name="T4" fmla="*/ 0 w 21600"/>
                <a:gd name="T5" fmla="*/ 0 h 2249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2491" fill="none" extrusionOk="0">
                  <a:moveTo>
                    <a:pt x="13" y="0"/>
                  </a:moveTo>
                  <a:cubicBezTo>
                    <a:pt x="11937" y="7"/>
                    <a:pt x="21600" y="9676"/>
                    <a:pt x="21600" y="21600"/>
                  </a:cubicBezTo>
                  <a:cubicBezTo>
                    <a:pt x="21600" y="21897"/>
                    <a:pt x="21593" y="22194"/>
                    <a:pt x="21581" y="22490"/>
                  </a:cubicBezTo>
                </a:path>
                <a:path w="21600" h="22491" stroke="0" extrusionOk="0">
                  <a:moveTo>
                    <a:pt x="13" y="0"/>
                  </a:moveTo>
                  <a:cubicBezTo>
                    <a:pt x="11937" y="7"/>
                    <a:pt x="21600" y="9676"/>
                    <a:pt x="21600" y="21600"/>
                  </a:cubicBezTo>
                  <a:cubicBezTo>
                    <a:pt x="21600" y="21897"/>
                    <a:pt x="21593" y="22194"/>
                    <a:pt x="21581" y="22490"/>
                  </a:cubicBezTo>
                  <a:lnTo>
                    <a:pt x="0" y="21600"/>
                  </a:lnTo>
                  <a:lnTo>
                    <a:pt x="13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9480" name="Line 30"/>
            <p:cNvSpPr>
              <a:spLocks noChangeShapeType="1"/>
            </p:cNvSpPr>
            <p:nvPr/>
          </p:nvSpPr>
          <p:spPr bwMode="auto">
            <a:xfrm>
              <a:off x="2426" y="1979"/>
              <a:ext cx="9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81" name="Text Box 31"/>
            <p:cNvSpPr txBox="1">
              <a:spLocks noChangeArrowheads="1"/>
            </p:cNvSpPr>
            <p:nvPr/>
          </p:nvSpPr>
          <p:spPr bwMode="auto">
            <a:xfrm>
              <a:off x="2442" y="1806"/>
              <a:ext cx="848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200" b="1"/>
                <a:t>state of health</a:t>
              </a:r>
            </a:p>
          </p:txBody>
        </p:sp>
        <p:sp>
          <p:nvSpPr>
            <p:cNvPr id="19482" name="Line 32"/>
            <p:cNvSpPr>
              <a:spLocks noChangeShapeType="1"/>
            </p:cNvSpPr>
            <p:nvPr/>
          </p:nvSpPr>
          <p:spPr bwMode="auto">
            <a:xfrm>
              <a:off x="1680" y="2060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83" name="Line 33"/>
            <p:cNvSpPr>
              <a:spLocks noChangeShapeType="1"/>
            </p:cNvSpPr>
            <p:nvPr/>
          </p:nvSpPr>
          <p:spPr bwMode="auto">
            <a:xfrm>
              <a:off x="3969" y="206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84" name="Line 34"/>
            <p:cNvSpPr>
              <a:spLocks noChangeShapeType="1"/>
            </p:cNvSpPr>
            <p:nvPr/>
          </p:nvSpPr>
          <p:spPr bwMode="auto">
            <a:xfrm rot="-5400000">
              <a:off x="4145" y="299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85" name="Line 35"/>
            <p:cNvSpPr>
              <a:spLocks noChangeShapeType="1"/>
            </p:cNvSpPr>
            <p:nvPr/>
          </p:nvSpPr>
          <p:spPr bwMode="auto">
            <a:xfrm rot="5400000">
              <a:off x="1473" y="2999"/>
              <a:ext cx="0" cy="1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9486" name="Text Box 36"/>
            <p:cNvSpPr txBox="1">
              <a:spLocks noChangeArrowheads="1"/>
            </p:cNvSpPr>
            <p:nvPr/>
          </p:nvSpPr>
          <p:spPr bwMode="auto">
            <a:xfrm>
              <a:off x="1523" y="2976"/>
              <a:ext cx="49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200" b="1"/>
                <a:t>death</a:t>
              </a:r>
            </a:p>
          </p:txBody>
        </p:sp>
        <p:sp>
          <p:nvSpPr>
            <p:cNvPr id="19487" name="Text Box 37"/>
            <p:cNvSpPr txBox="1">
              <a:spLocks noChangeArrowheads="1"/>
            </p:cNvSpPr>
            <p:nvPr/>
          </p:nvSpPr>
          <p:spPr bwMode="auto">
            <a:xfrm>
              <a:off x="3742" y="2976"/>
              <a:ext cx="499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200" b="1"/>
                <a:t>death</a:t>
              </a:r>
            </a:p>
          </p:txBody>
        </p:sp>
        <p:sp>
          <p:nvSpPr>
            <p:cNvPr id="19488" name="Text Box 38"/>
            <p:cNvSpPr txBox="1">
              <a:spLocks noChangeArrowheads="1"/>
            </p:cNvSpPr>
            <p:nvPr/>
          </p:nvSpPr>
          <p:spPr bwMode="auto">
            <a:xfrm rot="-5400000">
              <a:off x="1348" y="1710"/>
              <a:ext cx="635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it-IT" altLang="it-IT" sz="1100" b="1"/>
                <a:t>deficiency symptoms </a:t>
              </a:r>
            </a:p>
          </p:txBody>
        </p:sp>
        <p:sp>
          <p:nvSpPr>
            <p:cNvPr id="19489" name="Text Box 39"/>
            <p:cNvSpPr txBox="1">
              <a:spLocks noChangeArrowheads="1"/>
            </p:cNvSpPr>
            <p:nvPr/>
          </p:nvSpPr>
          <p:spPr bwMode="auto">
            <a:xfrm rot="-5400000">
              <a:off x="3652" y="1690"/>
              <a:ext cx="635" cy="2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it-IT" altLang="it-IT" sz="1100" b="1" dirty="0" err="1"/>
                <a:t>Toxic</a:t>
              </a:r>
              <a:endParaRPr lang="it-IT" altLang="it-IT" sz="1100" b="1" dirty="0"/>
            </a:p>
            <a:p>
              <a:pPr eaLnBrk="1" hangingPunct="1">
                <a:lnSpc>
                  <a:spcPct val="80000"/>
                </a:lnSpc>
                <a:spcBef>
                  <a:spcPct val="50000"/>
                </a:spcBef>
                <a:buFontTx/>
                <a:buNone/>
              </a:pPr>
              <a:r>
                <a:rPr lang="it-IT" altLang="it-IT" sz="1100" b="1" dirty="0" err="1"/>
                <a:t>effect</a:t>
              </a:r>
              <a:r>
                <a:rPr lang="it-IT" altLang="it-IT" sz="1100" b="1" dirty="0"/>
                <a:t> </a:t>
              </a:r>
            </a:p>
          </p:txBody>
        </p:sp>
      </p:grpSp>
      <p:sp>
        <p:nvSpPr>
          <p:cNvPr id="34" name="Rectangle 28"/>
          <p:cNvSpPr>
            <a:spLocks noChangeArrowheads="1"/>
          </p:cNvSpPr>
          <p:nvPr/>
        </p:nvSpPr>
        <p:spPr bwMode="auto">
          <a:xfrm>
            <a:off x="2039937" y="1632038"/>
            <a:ext cx="8027988" cy="36988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it-IT" b="1" dirty="0">
                <a:solidFill>
                  <a:srgbClr val="0033CC"/>
                </a:solidFill>
              </a:rPr>
              <a:t>Dose-</a:t>
            </a:r>
            <a:r>
              <a:rPr lang="it-IT" b="1" dirty="0" err="1">
                <a:solidFill>
                  <a:srgbClr val="0033CC"/>
                </a:solidFill>
              </a:rPr>
              <a:t>response</a:t>
            </a:r>
            <a:r>
              <a:rPr lang="it-IT" b="1" dirty="0">
                <a:solidFill>
                  <a:srgbClr val="0033CC"/>
                </a:solidFill>
              </a:rPr>
              <a:t> </a:t>
            </a:r>
            <a:r>
              <a:rPr lang="it-IT" b="1" dirty="0" err="1">
                <a:solidFill>
                  <a:srgbClr val="0033CC"/>
                </a:solidFill>
              </a:rPr>
              <a:t>diagram</a:t>
            </a:r>
            <a:r>
              <a:rPr lang="it-IT" b="1" dirty="0">
                <a:solidFill>
                  <a:srgbClr val="0033CC"/>
                </a:solidFill>
              </a:rPr>
              <a:t> </a:t>
            </a:r>
            <a:r>
              <a:rPr lang="it-IT" dirty="0">
                <a:solidFill>
                  <a:srgbClr val="0033CC"/>
                </a:solidFill>
              </a:rPr>
              <a:t>: shows the </a:t>
            </a:r>
            <a:r>
              <a:rPr lang="it-IT" dirty="0" err="1">
                <a:solidFill>
                  <a:srgbClr val="0033CC"/>
                </a:solidFill>
              </a:rPr>
              <a:t>ambivalent</a:t>
            </a:r>
            <a:r>
              <a:rPr lang="it-IT" dirty="0">
                <a:solidFill>
                  <a:srgbClr val="0033CC"/>
                </a:solidFill>
              </a:rPr>
              <a:t> </a:t>
            </a:r>
            <a:r>
              <a:rPr lang="it-IT" dirty="0" err="1">
                <a:solidFill>
                  <a:srgbClr val="0033CC"/>
                </a:solidFill>
              </a:rPr>
              <a:t>effect</a:t>
            </a:r>
            <a:r>
              <a:rPr lang="it-IT" dirty="0">
                <a:solidFill>
                  <a:srgbClr val="0033CC"/>
                </a:solidFill>
              </a:rPr>
              <a:t> of </a:t>
            </a:r>
            <a:r>
              <a:rPr lang="it-IT" dirty="0" err="1">
                <a:solidFill>
                  <a:srgbClr val="0033CC"/>
                </a:solidFill>
              </a:rPr>
              <a:t>many</a:t>
            </a:r>
            <a:r>
              <a:rPr lang="it-IT" dirty="0">
                <a:solidFill>
                  <a:srgbClr val="0033CC"/>
                </a:solidFill>
              </a:rPr>
              <a:t> </a:t>
            </a:r>
            <a:r>
              <a:rPr lang="it-IT" dirty="0" err="1">
                <a:solidFill>
                  <a:srgbClr val="0033CC"/>
                </a:solidFill>
              </a:rPr>
              <a:t>substances</a:t>
            </a:r>
            <a:r>
              <a:rPr lang="it-IT" dirty="0">
                <a:solidFill>
                  <a:srgbClr val="0033CC"/>
                </a:solidFill>
              </a:rPr>
              <a:t> </a:t>
            </a:r>
            <a:endParaRPr lang="it-IT" b="1" i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93" name="Group 429"/>
          <p:cNvGraphicFramePr>
            <a:graphicFrameLocks noGrp="1"/>
          </p:cNvGraphicFramePr>
          <p:nvPr/>
        </p:nvGraphicFramePr>
        <p:xfrm>
          <a:off x="3438525" y="836613"/>
          <a:ext cx="5033963" cy="5367344"/>
        </p:xfrm>
        <a:graphic>
          <a:graphicData uri="http://schemas.openxmlformats.org/drawingml/2006/table">
            <a:tbl>
              <a:tblPr/>
              <a:tblGrid>
                <a:gridCol w="17843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40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202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Inorganic</a:t>
                      </a: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constituents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Recommended daily allowances (in mg)</a:t>
                      </a:r>
                      <a:endParaRPr kumimoji="0" lang="en-GB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6499">
                <a:tc v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Adult</a:t>
                      </a:r>
                      <a:r>
                        <a:rPr kumimoji="0" lang="en-GB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a</a:t>
                      </a:r>
                      <a:endParaRPr kumimoji="0" lang="en-GB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Infant</a:t>
                      </a:r>
                      <a:r>
                        <a:rPr kumimoji="0" lang="en-GB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endParaRPr kumimoji="0" lang="en-GB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2000 – 5500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Na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1100 – 3300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 – 1200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Mg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300 – 400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Zn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Fe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– 20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Mn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2.0 – 5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1.3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Cu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 – 3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64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0.075 – 0.250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0.06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Cr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– 0.2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0.04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080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ca. 0.2 (vitamin B</a:t>
                      </a:r>
                      <a:r>
                        <a:rPr kumimoji="0" lang="it-IT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0.001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Cl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3200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PO</a:t>
                      </a:r>
                      <a:r>
                        <a:rPr kumimoji="0" lang="it-IT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it-IT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3-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800 – 1200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9053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SO</a:t>
                      </a:r>
                      <a:r>
                        <a:rPr kumimoji="0" lang="it-IT" sz="1200" b="1" i="0" u="none" strike="noStrike" cap="none" normalizeH="0" baseline="-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it-IT" sz="12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2-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1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0.15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0.07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0.05 – 0.07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76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1.5 – 4.0</a:t>
                      </a:r>
                      <a:endParaRPr kumimoji="0" lang="it-IT" sz="1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</a:t>
                      </a:r>
                      <a:endParaRPr kumimoji="0" lang="it-IT" sz="1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0000" marR="90000" marT="46805" marB="46805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  <p:sp>
        <p:nvSpPr>
          <p:cNvPr id="25686" name="Text Box 428"/>
          <p:cNvSpPr txBox="1">
            <a:spLocks noChangeArrowheads="1"/>
          </p:cNvSpPr>
          <p:nvPr/>
        </p:nvSpPr>
        <p:spPr bwMode="auto">
          <a:xfrm>
            <a:off x="2279650" y="20638"/>
            <a:ext cx="7766050" cy="815975"/>
          </a:xfrm>
          <a:prstGeom prst="rect">
            <a:avLst/>
          </a:prstGeom>
          <a:ln w="28575">
            <a:solidFill>
              <a:srgbClr val="00FFFF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it-IT" b="1" dirty="0">
                <a:solidFill>
                  <a:srgbClr val="800080"/>
                </a:solidFill>
              </a:rPr>
              <a:t>                </a:t>
            </a:r>
            <a:r>
              <a:rPr lang="it-IT" sz="2000" b="1" dirty="0" err="1">
                <a:solidFill>
                  <a:srgbClr val="0033CC"/>
                </a:solidFill>
              </a:rPr>
              <a:t>Essential</a:t>
            </a:r>
            <a:r>
              <a:rPr lang="it-IT" sz="2000" b="1" dirty="0">
                <a:solidFill>
                  <a:srgbClr val="0033CC"/>
                </a:solidFill>
              </a:rPr>
              <a:t> </a:t>
            </a:r>
            <a:r>
              <a:rPr lang="it-IT" sz="2000" b="1" dirty="0" err="1">
                <a:solidFill>
                  <a:srgbClr val="0033CC"/>
                </a:solidFill>
              </a:rPr>
              <a:t>elements</a:t>
            </a:r>
            <a:r>
              <a:rPr lang="it-IT" sz="2000" b="1" dirty="0">
                <a:solidFill>
                  <a:srgbClr val="0033CC"/>
                </a:solidFill>
              </a:rPr>
              <a:t> in </a:t>
            </a:r>
            <a:r>
              <a:rPr lang="it-IT" sz="2000" b="1" dirty="0" err="1">
                <a:solidFill>
                  <a:srgbClr val="0033CC"/>
                </a:solidFill>
              </a:rPr>
              <a:t>food</a:t>
            </a:r>
            <a:r>
              <a:rPr lang="it-IT" sz="2000" b="1" dirty="0">
                <a:solidFill>
                  <a:srgbClr val="0033CC"/>
                </a:solidFill>
              </a:rPr>
              <a:t> for </a:t>
            </a:r>
            <a:r>
              <a:rPr lang="it-IT" sz="2000" b="1" dirty="0" err="1">
                <a:solidFill>
                  <a:srgbClr val="0033CC"/>
                </a:solidFill>
              </a:rPr>
              <a:t>adult</a:t>
            </a:r>
            <a:r>
              <a:rPr lang="it-IT" sz="2000" b="1" dirty="0">
                <a:solidFill>
                  <a:srgbClr val="0033CC"/>
                </a:solidFill>
              </a:rPr>
              <a:t> and </a:t>
            </a:r>
            <a:r>
              <a:rPr lang="it-IT" sz="2000" b="1" dirty="0" err="1">
                <a:solidFill>
                  <a:srgbClr val="0033CC"/>
                </a:solidFill>
              </a:rPr>
              <a:t>infants</a:t>
            </a:r>
            <a:r>
              <a:rPr lang="it-IT" sz="2000" b="1" dirty="0">
                <a:solidFill>
                  <a:srgbClr val="0033CC"/>
                </a:solidFill>
              </a:rPr>
              <a:t>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dirty="0">
                <a:solidFill>
                  <a:srgbClr val="0033CC"/>
                </a:solidFill>
              </a:rPr>
              <a:t>(</a:t>
            </a:r>
            <a:r>
              <a:rPr lang="it-IT" dirty="0" err="1">
                <a:solidFill>
                  <a:srgbClr val="0033CC"/>
                </a:solidFill>
              </a:rPr>
              <a:t>if</a:t>
            </a:r>
            <a:r>
              <a:rPr lang="it-IT" dirty="0">
                <a:solidFill>
                  <a:srgbClr val="0033CC"/>
                </a:solidFill>
              </a:rPr>
              <a:t> </a:t>
            </a:r>
            <a:r>
              <a:rPr lang="it-IT" dirty="0" err="1">
                <a:solidFill>
                  <a:srgbClr val="0033CC"/>
                </a:solidFill>
              </a:rPr>
              <a:t>their</a:t>
            </a:r>
            <a:r>
              <a:rPr lang="it-IT" dirty="0">
                <a:solidFill>
                  <a:srgbClr val="0033CC"/>
                </a:solidFill>
              </a:rPr>
              <a:t> </a:t>
            </a:r>
            <a:r>
              <a:rPr lang="it-IT" dirty="0" err="1">
                <a:solidFill>
                  <a:srgbClr val="0033CC"/>
                </a:solidFill>
              </a:rPr>
              <a:t>total</a:t>
            </a:r>
            <a:r>
              <a:rPr lang="it-IT" dirty="0">
                <a:solidFill>
                  <a:srgbClr val="0033CC"/>
                </a:solidFill>
              </a:rPr>
              <a:t> </a:t>
            </a:r>
            <a:r>
              <a:rPr lang="it-IT" dirty="0" err="1">
                <a:solidFill>
                  <a:srgbClr val="0033CC"/>
                </a:solidFill>
              </a:rPr>
              <a:t>absence</a:t>
            </a:r>
            <a:r>
              <a:rPr lang="it-IT" dirty="0">
                <a:solidFill>
                  <a:srgbClr val="0033CC"/>
                </a:solidFill>
              </a:rPr>
              <a:t> in the </a:t>
            </a:r>
            <a:r>
              <a:rPr lang="it-IT" dirty="0" err="1">
                <a:solidFill>
                  <a:srgbClr val="0033CC"/>
                </a:solidFill>
              </a:rPr>
              <a:t>organism</a:t>
            </a:r>
            <a:r>
              <a:rPr lang="it-IT" dirty="0">
                <a:solidFill>
                  <a:srgbClr val="0033CC"/>
                </a:solidFill>
              </a:rPr>
              <a:t> </a:t>
            </a:r>
            <a:r>
              <a:rPr lang="it-IT" dirty="0" err="1">
                <a:solidFill>
                  <a:srgbClr val="0033CC"/>
                </a:solidFill>
              </a:rPr>
              <a:t>causes</a:t>
            </a:r>
            <a:r>
              <a:rPr lang="it-IT" dirty="0">
                <a:solidFill>
                  <a:srgbClr val="0033CC"/>
                </a:solidFill>
              </a:rPr>
              <a:t> severe, </a:t>
            </a:r>
            <a:r>
              <a:rPr lang="it-IT" dirty="0" err="1">
                <a:solidFill>
                  <a:srgbClr val="0033CC"/>
                </a:solidFill>
              </a:rPr>
              <a:t>irreversible</a:t>
            </a:r>
            <a:r>
              <a:rPr lang="it-IT" dirty="0">
                <a:solidFill>
                  <a:srgbClr val="0033CC"/>
                </a:solidFill>
              </a:rPr>
              <a:t> </a:t>
            </a:r>
            <a:r>
              <a:rPr lang="it-IT" dirty="0" err="1">
                <a:solidFill>
                  <a:srgbClr val="0033CC"/>
                </a:solidFill>
              </a:rPr>
              <a:t>damage</a:t>
            </a:r>
            <a:r>
              <a:rPr lang="it-IT" dirty="0">
                <a:solidFill>
                  <a:srgbClr val="0033CC"/>
                </a:solidFill>
              </a:rPr>
              <a:t>)</a:t>
            </a:r>
          </a:p>
        </p:txBody>
      </p:sp>
      <p:sp>
        <p:nvSpPr>
          <p:cNvPr id="21591" name="Text Box 430"/>
          <p:cNvSpPr txBox="1">
            <a:spLocks noChangeArrowheads="1"/>
          </p:cNvSpPr>
          <p:nvPr/>
        </p:nvSpPr>
        <p:spPr bwMode="auto">
          <a:xfrm>
            <a:off x="1774825" y="6183313"/>
            <a:ext cx="8785225" cy="84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aseline="30000">
                <a:solidFill>
                  <a:srgbClr val="990033"/>
                </a:solidFill>
              </a:rPr>
              <a:t>a</a:t>
            </a:r>
            <a:r>
              <a:rPr lang="it-IT" altLang="it-IT" sz="1400">
                <a:solidFill>
                  <a:srgbClr val="990033"/>
                </a:solidFill>
              </a:rPr>
              <a:t> Mainly from </a:t>
            </a:r>
            <a:r>
              <a:rPr lang="it-IT" altLang="it-IT" sz="1400" b="1">
                <a:solidFill>
                  <a:srgbClr val="990033"/>
                </a:solidFill>
              </a:rPr>
              <a:t>R</a:t>
            </a:r>
            <a:r>
              <a:rPr lang="it-IT" altLang="it-IT" sz="1400">
                <a:solidFill>
                  <a:srgbClr val="990033"/>
                </a:solidFill>
              </a:rPr>
              <a:t>ecommended </a:t>
            </a:r>
            <a:r>
              <a:rPr lang="it-IT" altLang="it-IT" sz="1400" b="1">
                <a:solidFill>
                  <a:srgbClr val="990033"/>
                </a:solidFill>
              </a:rPr>
              <a:t>D</a:t>
            </a:r>
            <a:r>
              <a:rPr lang="it-IT" altLang="it-IT" sz="1400">
                <a:solidFill>
                  <a:srgbClr val="990033"/>
                </a:solidFill>
              </a:rPr>
              <a:t>ietary </a:t>
            </a:r>
            <a:r>
              <a:rPr lang="it-IT" altLang="it-IT" sz="1400" b="1">
                <a:solidFill>
                  <a:srgbClr val="990033"/>
                </a:solidFill>
              </a:rPr>
              <a:t>A</a:t>
            </a:r>
            <a:r>
              <a:rPr lang="it-IT" altLang="it-IT" sz="1400">
                <a:solidFill>
                  <a:srgbClr val="990033"/>
                </a:solidFill>
              </a:rPr>
              <a:t>llowances, </a:t>
            </a:r>
            <a:r>
              <a:rPr lang="it-IT" altLang="it-IT" sz="1400" b="1">
                <a:solidFill>
                  <a:srgbClr val="990033"/>
                </a:solidFill>
              </a:rPr>
              <a:t>RDA</a:t>
            </a:r>
            <a:r>
              <a:rPr lang="it-IT" altLang="it-IT" sz="1400">
                <a:solidFill>
                  <a:srgbClr val="990033"/>
                </a:solidFill>
              </a:rPr>
              <a:t>; National Academy of Sciences, USA.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400" baseline="30000">
                <a:solidFill>
                  <a:srgbClr val="990033"/>
                </a:solidFill>
              </a:rPr>
              <a:t>b</a:t>
            </a:r>
            <a:r>
              <a:rPr lang="it-IT" altLang="it-IT" sz="1400">
                <a:solidFill>
                  <a:srgbClr val="990033"/>
                </a:solidFill>
              </a:rPr>
              <a:t> Estimated from producers tables of contents of typical SL  (Sine Lacte) food for infants.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it-IT" altLang="it-IT" sz="1400" baseline="30000">
              <a:solidFill>
                <a:srgbClr val="990033"/>
              </a:solidFill>
            </a:endParaRPr>
          </a:p>
        </p:txBody>
      </p:sp>
      <p:sp>
        <p:nvSpPr>
          <p:cNvPr id="21592" name="Text Box 431"/>
          <p:cNvSpPr txBox="1">
            <a:spLocks noChangeArrowheads="1"/>
          </p:cNvSpPr>
          <p:nvPr/>
        </p:nvSpPr>
        <p:spPr bwMode="auto">
          <a:xfrm>
            <a:off x="839416" y="2852936"/>
            <a:ext cx="2286000" cy="116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>
                <a:solidFill>
                  <a:srgbClr val="FF0066"/>
                </a:solidFill>
                <a:latin typeface="Times New Roman" panose="02020603050405020304" pitchFamily="18" charset="0"/>
              </a:rPr>
              <a:t>«</a:t>
            </a:r>
            <a:r>
              <a:rPr lang="it-IT" altLang="it-IT" sz="2000" b="1" dirty="0">
                <a:solidFill>
                  <a:srgbClr val="FF0066"/>
                </a:solidFill>
                <a:latin typeface="Times New Roman" panose="02020603050405020304" pitchFamily="18" charset="0"/>
              </a:rPr>
              <a:t>trace </a:t>
            </a:r>
            <a:r>
              <a:rPr lang="it-IT" altLang="it-IT" sz="2000" b="1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elements</a:t>
            </a:r>
            <a:r>
              <a:rPr lang="it-IT" altLang="it-IT" sz="2000" dirty="0">
                <a:solidFill>
                  <a:srgbClr val="FF0066"/>
                </a:solidFill>
                <a:latin typeface="Times New Roman" panose="02020603050405020304" pitchFamily="18" charset="0"/>
              </a:rPr>
              <a:t>»: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20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daily</a:t>
            </a:r>
            <a:r>
              <a:rPr lang="it-IT" altLang="it-IT" sz="20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0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requirements</a:t>
            </a:r>
            <a:r>
              <a:rPr lang="it-IT" altLang="it-IT" sz="2000" dirty="0">
                <a:solidFill>
                  <a:srgbClr val="FF0066"/>
                </a:solidFill>
                <a:latin typeface="Times New Roman" panose="02020603050405020304" pitchFamily="18" charset="0"/>
              </a:rPr>
              <a:t> of </a:t>
            </a:r>
            <a:r>
              <a:rPr lang="it-IT" altLang="it-IT" sz="20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less</a:t>
            </a:r>
            <a:r>
              <a:rPr lang="it-IT" altLang="it-IT" sz="2000" dirty="0">
                <a:solidFill>
                  <a:srgbClr val="FF0066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2000" dirty="0" err="1">
                <a:solidFill>
                  <a:srgbClr val="FF0066"/>
                </a:solidFill>
                <a:latin typeface="Times New Roman" panose="02020603050405020304" pitchFamily="18" charset="0"/>
              </a:rPr>
              <a:t>than</a:t>
            </a:r>
            <a:r>
              <a:rPr lang="it-IT" altLang="it-IT" sz="2000" dirty="0">
                <a:solidFill>
                  <a:srgbClr val="FF0066"/>
                </a:solidFill>
                <a:latin typeface="Times New Roman" panose="02020603050405020304" pitchFamily="18" charset="0"/>
              </a:rPr>
              <a:t> 25 mg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table 1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75" y="476250"/>
            <a:ext cx="6677025" cy="58435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461" name="Group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912876"/>
              </p:ext>
            </p:extLst>
          </p:nvPr>
        </p:nvGraphicFramePr>
        <p:xfrm>
          <a:off x="2782888" y="620713"/>
          <a:ext cx="6337300" cy="5954759"/>
        </p:xfrm>
        <a:graphic>
          <a:graphicData uri="http://schemas.openxmlformats.org/drawingml/2006/table">
            <a:tbl>
              <a:tblPr/>
              <a:tblGrid>
                <a:gridCol w="19319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05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0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Ca</a:t>
                      </a:r>
                      <a:endParaRPr kumimoji="0" lang="pl-PL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Retarded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skeletal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growth</a:t>
                      </a:r>
                      <a:endParaRPr kumimoji="0" lang="pl-PL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Mg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Muscle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cramps</a:t>
                      </a:r>
                      <a:endParaRPr kumimoji="0" lang="pl-PL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5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Fe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Anemia,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disorders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of the immune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system</a:t>
                      </a:r>
                      <a:endParaRPr kumimoji="0" lang="pl-PL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Zn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Skin damage, stunted growth, retarded sexual maturation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5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Cu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Artery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weakness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liver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disorders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secondary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anemia</a:t>
                      </a:r>
                      <a:endParaRPr kumimoji="0" lang="pl-PL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564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Mn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Infertility, impired skeletal growth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3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Mo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Retardation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of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cellular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growth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propensity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for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caries</a:t>
                      </a:r>
                      <a:endParaRPr kumimoji="0" lang="pl-PL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0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Co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Pernicious anemia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0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Ni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Growth depression, dermatitis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0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Cr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Diabetes symptoms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0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Si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Disorders of skeletal growth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0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F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Dental caries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34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Thyroid disorders, retarded metabolism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137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Se</a:t>
                      </a:r>
                      <a:endParaRPr kumimoji="0" lang="pl-PL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Muscular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weakness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,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esp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.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Cardiomyopathy</a:t>
                      </a:r>
                      <a:endParaRPr kumimoji="0" lang="pl-PL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00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As</a:t>
                      </a:r>
                      <a:endParaRPr kumimoji="0" lang="it-IT" sz="1500" b="1" i="0" u="none" strike="noStrike" cap="none" normalizeH="0" baseline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Impaired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growth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 (in </a:t>
                      </a:r>
                      <a:r>
                        <a:rPr kumimoji="0" lang="it-IT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animals</a:t>
                      </a:r>
                      <a:r>
                        <a:rPr kumimoji="0" lang="it-IT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33"/>
                          </a:solidFill>
                          <a:effectLst/>
                          <a:latin typeface="+mj-lt"/>
                          <a:cs typeface="Times New Roman" pitchFamily="18" charset="0"/>
                        </a:rPr>
                        <a:t>)</a:t>
                      </a:r>
                      <a:endParaRPr kumimoji="0" lang="it-IT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990033"/>
                        </a:solidFill>
                        <a:effectLst/>
                        <a:latin typeface="+mj-lt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22580" name="Text Box 65"/>
          <p:cNvSpPr txBox="1">
            <a:spLocks noChangeArrowheads="1"/>
          </p:cNvSpPr>
          <p:nvPr/>
        </p:nvSpPr>
        <p:spPr bwMode="auto">
          <a:xfrm>
            <a:off x="2820988" y="188913"/>
            <a:ext cx="6299200" cy="338137"/>
          </a:xfrm>
          <a:prstGeom prst="rect">
            <a:avLst/>
          </a:prstGeom>
          <a:solidFill>
            <a:srgbClr val="FFFF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/>
              <a:t>Deficient element		Typical deficiency symptoms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135560" y="980728"/>
            <a:ext cx="82809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solidFill>
                  <a:srgbClr val="FF0000"/>
                </a:solidFill>
              </a:rPr>
              <a:t>Non ci sono però solo sintomi da </a:t>
            </a:r>
            <a:r>
              <a:rPr lang="it-IT" sz="2400" b="1" dirty="0">
                <a:solidFill>
                  <a:srgbClr val="FF0000"/>
                </a:solidFill>
              </a:rPr>
              <a:t>deficienza dei metalli</a:t>
            </a:r>
            <a:r>
              <a:rPr lang="it-IT" sz="2400" dirty="0">
                <a:solidFill>
                  <a:srgbClr val="FF0000"/>
                </a:solidFill>
              </a:rPr>
              <a:t>,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r>
              <a:rPr lang="it-IT" sz="2400" dirty="0">
                <a:solidFill>
                  <a:srgbClr val="FF0000"/>
                </a:solidFill>
              </a:rPr>
              <a:t>Ma anche effetti tossici generati da un eccesso di questi (avvelenamento).</a:t>
            </a:r>
          </a:p>
          <a:p>
            <a:endParaRPr lang="it-IT" sz="2400" dirty="0">
              <a:solidFill>
                <a:srgbClr val="FF0000"/>
              </a:solidFill>
            </a:endParaRPr>
          </a:p>
          <a:p>
            <a:pPr algn="ctr"/>
            <a:r>
              <a:rPr lang="it-IT" sz="2400" dirty="0"/>
              <a:t>Da cosa dipende?</a:t>
            </a:r>
          </a:p>
          <a:p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1415480" y="4445533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Escrezione insufficiente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7104112" y="4445533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0070C0"/>
                </a:solidFill>
              </a:rPr>
              <a:t>Eccessivo assorbimento</a:t>
            </a:r>
          </a:p>
        </p:txBody>
      </p:sp>
      <p:cxnSp>
        <p:nvCxnSpPr>
          <p:cNvPr id="10" name="Connettore 2 9"/>
          <p:cNvCxnSpPr/>
          <p:nvPr/>
        </p:nvCxnSpPr>
        <p:spPr>
          <a:xfrm flipH="1">
            <a:off x="4443143" y="3348571"/>
            <a:ext cx="1296144" cy="1088541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Connettore 2 10"/>
          <p:cNvCxnSpPr/>
          <p:nvPr/>
        </p:nvCxnSpPr>
        <p:spPr>
          <a:xfrm>
            <a:off x="6875132" y="3356992"/>
            <a:ext cx="1165084" cy="1045367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684024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cdn.japantimes.2xx.jp/wp-content/uploads/2013/01/fe20121007cw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052736"/>
            <a:ext cx="7092788" cy="472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119336" y="1059814"/>
            <a:ext cx="67687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200" b="1" dirty="0">
                <a:solidFill>
                  <a:schemeClr val="accent1">
                    <a:lumMod val="25000"/>
                  </a:schemeClr>
                </a:solidFill>
              </a:rPr>
              <a:t>Minimata </a:t>
            </a:r>
            <a:r>
              <a:rPr lang="it-IT" sz="2200" b="1" dirty="0" err="1">
                <a:solidFill>
                  <a:schemeClr val="accent1">
                    <a:lumMod val="25000"/>
                  </a:schemeClr>
                </a:solidFill>
              </a:rPr>
              <a:t>bay</a:t>
            </a:r>
            <a:endParaRPr lang="it-IT" sz="22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284132" y="404664"/>
            <a:ext cx="4727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baia di Minimata in Giappone è stata il teatro tra gli anni 50 e 60 del 900 di uno dei più grandi disastri ambientali dello scorso secolo.</a:t>
            </a:r>
          </a:p>
          <a:p>
            <a:endParaRPr lang="it-IT" dirty="0"/>
          </a:p>
          <a:p>
            <a:r>
              <a:rPr lang="it-IT" dirty="0"/>
              <a:t>Questo è derivato dalla </a:t>
            </a:r>
            <a:r>
              <a:rPr lang="it-IT" b="1" dirty="0" err="1"/>
              <a:t>bioaccumulazione</a:t>
            </a:r>
            <a:r>
              <a:rPr lang="it-IT" dirty="0"/>
              <a:t> nei pesci predatori e nei molluschi della baia di </a:t>
            </a:r>
            <a:r>
              <a:rPr lang="it-IT" b="1" dirty="0" err="1"/>
              <a:t>metilmercurio</a:t>
            </a:r>
            <a:r>
              <a:rPr lang="it-IT" dirty="0"/>
              <a:t> a seguito dello scarico di questo da parte della </a:t>
            </a:r>
            <a:r>
              <a:rPr lang="it-IT" dirty="0" err="1"/>
              <a:t>Chisso</a:t>
            </a:r>
            <a:r>
              <a:rPr lang="it-IT" dirty="0"/>
              <a:t> Corporation, un’industria chimica del luogo. </a:t>
            </a:r>
          </a:p>
          <a:p>
            <a:endParaRPr lang="it-IT" dirty="0"/>
          </a:p>
          <a:p>
            <a:r>
              <a:rPr lang="it-IT" dirty="0"/>
              <a:t>I sintomi dell’avvelenamento da mercurio si manifestarono ben presto nella popolazione del luogo dedita alla pesca portando a parestesie alle mani e ai piedi, indebolimento del campo visivo, danni all'udito ed in casi estremi a disordine mentale, paralisi, coma e morte.</a:t>
            </a:r>
          </a:p>
          <a:p>
            <a:endParaRPr lang="it-IT" dirty="0"/>
          </a:p>
          <a:p>
            <a:r>
              <a:rPr lang="it-IT" dirty="0"/>
              <a:t>Circa 2265 vittime sono state ufficialmente riconosciute.</a:t>
            </a:r>
          </a:p>
        </p:txBody>
      </p:sp>
    </p:spTree>
    <p:extLst>
      <p:ext uri="{BB962C8B-B14F-4D97-AF65-F5344CB8AC3E}">
        <p14:creationId xmlns:p14="http://schemas.microsoft.com/office/powerpoint/2010/main" val="41893764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51384" y="1124744"/>
            <a:ext cx="1138808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400" dirty="0" err="1">
                <a:latin typeface="+mj-lt"/>
              </a:rPr>
              <a:t>Such</a:t>
            </a:r>
            <a:r>
              <a:rPr lang="it-IT" altLang="it-IT" sz="2400" dirty="0">
                <a:latin typeface="+mj-lt"/>
              </a:rPr>
              <a:t> </a:t>
            </a:r>
            <a:r>
              <a:rPr lang="it-IT" altLang="it-IT" sz="2400" b="1" dirty="0">
                <a:latin typeface="+mj-lt"/>
              </a:rPr>
              <a:t>POISONING</a:t>
            </a:r>
            <a:r>
              <a:rPr lang="it-IT" altLang="it-IT" sz="2400" dirty="0">
                <a:latin typeface="+mj-lt"/>
              </a:rPr>
              <a:t> can be </a:t>
            </a:r>
            <a:r>
              <a:rPr lang="it-IT" altLang="it-IT" sz="2400" dirty="0" err="1">
                <a:latin typeface="+mj-lt"/>
              </a:rPr>
              <a:t>treated</a:t>
            </a:r>
            <a:r>
              <a:rPr lang="it-IT" altLang="it-IT" sz="2400" dirty="0">
                <a:latin typeface="+mj-lt"/>
              </a:rPr>
              <a:t> </a:t>
            </a:r>
            <a:r>
              <a:rPr lang="it-IT" altLang="it-IT" sz="2400" dirty="0" err="1">
                <a:latin typeface="+mj-lt"/>
              </a:rPr>
              <a:t>using</a:t>
            </a:r>
            <a:r>
              <a:rPr lang="it-IT" altLang="it-IT" sz="2400" dirty="0">
                <a:latin typeface="+mj-lt"/>
              </a:rPr>
              <a:t> :</a:t>
            </a:r>
          </a:p>
          <a:p>
            <a:r>
              <a:rPr lang="it-IT" altLang="it-IT" sz="2400" dirty="0">
                <a:latin typeface="+mj-lt"/>
              </a:rPr>
              <a:t>. “</a:t>
            </a:r>
            <a:r>
              <a:rPr lang="it-IT" altLang="it-IT" sz="2400" dirty="0" err="1">
                <a:latin typeface="+mj-lt"/>
              </a:rPr>
              <a:t>bioinorganic</a:t>
            </a:r>
            <a:r>
              <a:rPr lang="it-IT" altLang="it-IT" sz="2400" dirty="0">
                <a:latin typeface="+mj-lt"/>
              </a:rPr>
              <a:t>” </a:t>
            </a:r>
            <a:r>
              <a:rPr lang="it-IT" altLang="it-IT" sz="2400" dirty="0" err="1">
                <a:latin typeface="+mj-lt"/>
              </a:rPr>
              <a:t>measures</a:t>
            </a:r>
            <a:r>
              <a:rPr lang="it-IT" altLang="it-IT" sz="2400" dirty="0">
                <a:latin typeface="+mj-lt"/>
              </a:rPr>
              <a:t> </a:t>
            </a:r>
            <a:r>
              <a:rPr lang="it-IT" altLang="it-IT" sz="2400" dirty="0" err="1">
                <a:latin typeface="+mj-lt"/>
              </a:rPr>
              <a:t>through</a:t>
            </a:r>
            <a:r>
              <a:rPr lang="it-IT" altLang="it-IT" sz="2400" dirty="0">
                <a:latin typeface="+mj-lt"/>
              </a:rPr>
              <a:t> the </a:t>
            </a:r>
            <a:r>
              <a:rPr lang="it-IT" altLang="it-IT" sz="2400" dirty="0" err="1">
                <a:latin typeface="+mj-lt"/>
              </a:rPr>
              <a:t>application</a:t>
            </a:r>
            <a:r>
              <a:rPr lang="it-IT" altLang="it-IT" sz="2400" dirty="0">
                <a:latin typeface="+mj-lt"/>
              </a:rPr>
              <a:t> of </a:t>
            </a:r>
            <a:r>
              <a:rPr lang="it-IT" altLang="it-IT" sz="2400" b="1" dirty="0" err="1">
                <a:latin typeface="+mj-lt"/>
              </a:rPr>
              <a:t>antagonists</a:t>
            </a:r>
            <a:endParaRPr lang="it-IT" altLang="it-IT" sz="2400" b="1" dirty="0">
              <a:latin typeface="+mj-lt"/>
            </a:endParaRPr>
          </a:p>
          <a:p>
            <a:r>
              <a:rPr lang="it-IT" altLang="it-IT" sz="2400" dirty="0">
                <a:latin typeface="+mj-lt"/>
              </a:rPr>
              <a:t>. </a:t>
            </a:r>
            <a:r>
              <a:rPr lang="it-IT" altLang="it-IT" sz="2400" b="1" dirty="0">
                <a:latin typeface="+mj-lt"/>
              </a:rPr>
              <a:t>chelate </a:t>
            </a:r>
            <a:r>
              <a:rPr lang="it-IT" altLang="it-IT" sz="2400" b="1" dirty="0" err="1">
                <a:latin typeface="+mj-lt"/>
              </a:rPr>
              <a:t>terapy</a:t>
            </a:r>
            <a:r>
              <a:rPr lang="it-IT" altLang="it-IT" sz="2400" b="1" dirty="0">
                <a:latin typeface="+mj-lt"/>
              </a:rPr>
              <a:t> </a:t>
            </a:r>
            <a:r>
              <a:rPr lang="it-IT" altLang="it-IT" sz="2400" dirty="0">
                <a:latin typeface="+mj-lt"/>
              </a:rPr>
              <a:t>(</a:t>
            </a:r>
            <a:r>
              <a:rPr lang="it-IT" altLang="it-IT" sz="2400" dirty="0" err="1">
                <a:latin typeface="+mj-lt"/>
              </a:rPr>
              <a:t>complexation</a:t>
            </a:r>
            <a:r>
              <a:rPr lang="it-IT" altLang="it-IT" sz="2400" dirty="0">
                <a:latin typeface="+mj-lt"/>
              </a:rPr>
              <a:t> and </a:t>
            </a:r>
            <a:r>
              <a:rPr lang="it-IT" altLang="it-IT" sz="2400" dirty="0" err="1">
                <a:latin typeface="+mj-lt"/>
              </a:rPr>
              <a:t>excretion</a:t>
            </a:r>
            <a:r>
              <a:rPr lang="it-IT" altLang="it-IT" sz="2400" dirty="0">
                <a:latin typeface="+mj-lt"/>
              </a:rPr>
              <a:t> of </a:t>
            </a:r>
            <a:r>
              <a:rPr lang="it-IT" altLang="it-IT" sz="2400" dirty="0" err="1">
                <a:latin typeface="+mj-lt"/>
              </a:rPr>
              <a:t>acutely</a:t>
            </a:r>
            <a:r>
              <a:rPr lang="it-IT" altLang="it-IT" sz="2400" dirty="0">
                <a:latin typeface="+mj-lt"/>
              </a:rPr>
              <a:t> </a:t>
            </a:r>
            <a:r>
              <a:rPr lang="it-IT" altLang="it-IT" sz="2400" dirty="0" err="1">
                <a:latin typeface="+mj-lt"/>
              </a:rPr>
              <a:t>toxic</a:t>
            </a:r>
            <a:r>
              <a:rPr lang="it-IT" altLang="it-IT" sz="2400" dirty="0">
                <a:latin typeface="+mj-lt"/>
              </a:rPr>
              <a:t> metal </a:t>
            </a:r>
            <a:r>
              <a:rPr lang="it-IT" altLang="it-IT" sz="2400" dirty="0" err="1">
                <a:latin typeface="+mj-lt"/>
              </a:rPr>
              <a:t>ions</a:t>
            </a:r>
            <a:r>
              <a:rPr lang="it-IT" altLang="it-IT" sz="2400" dirty="0">
                <a:latin typeface="+mj-lt"/>
              </a:rPr>
              <a:t> with multidentate </a:t>
            </a:r>
            <a:r>
              <a:rPr lang="it-IT" altLang="it-IT" sz="2400" dirty="0" err="1">
                <a:latin typeface="+mj-lt"/>
              </a:rPr>
              <a:t>ligands</a:t>
            </a:r>
            <a:r>
              <a:rPr lang="it-IT" altLang="it-IT" sz="2400" dirty="0">
                <a:latin typeface="+mj-lt"/>
              </a:rPr>
              <a:t>)</a:t>
            </a:r>
          </a:p>
          <a:p>
            <a:endParaRPr lang="it-IT" altLang="it-IT" sz="2400" dirty="0">
              <a:latin typeface="+mj-lt"/>
            </a:endParaRPr>
          </a:p>
          <a:p>
            <a:endParaRPr lang="it-IT" altLang="it-IT" sz="2400" dirty="0">
              <a:latin typeface="+mj-lt"/>
            </a:endParaRPr>
          </a:p>
          <a:p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Problem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of </a:t>
            </a:r>
            <a:r>
              <a:rPr lang="it-IT" altLang="it-IT" sz="24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selectivity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:	(i)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preferred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size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of the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coordinated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ion</a:t>
            </a:r>
            <a:endParaRPr lang="it-IT" altLang="it-IT" sz="24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		    		(ii)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favored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coordinating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atoms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(HSAB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theory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)</a:t>
            </a:r>
          </a:p>
          <a:p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		    		(iii)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form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kinetically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and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thermodinamically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stable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complexes</a:t>
            </a:r>
            <a:endParaRPr lang="it-IT" altLang="it-IT" sz="24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		    		(iv)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rapid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renal</a:t>
            </a:r>
            <a:r>
              <a:rPr lang="it-IT" altLang="it-IT" sz="24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4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excretion</a:t>
            </a:r>
            <a:endParaRPr lang="it-IT" altLang="it-IT" sz="24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r>
              <a:rPr lang="it-IT" altLang="it-IT" sz="2000" dirty="0">
                <a:solidFill>
                  <a:srgbClr val="6600FF"/>
                </a:solidFill>
                <a:latin typeface="+mj-lt"/>
              </a:rPr>
              <a:t> </a:t>
            </a:r>
          </a:p>
          <a:p>
            <a:endParaRPr lang="it-IT" altLang="it-IT" sz="16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07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54" name="Group 20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6074421"/>
              </p:ext>
            </p:extLst>
          </p:nvPr>
        </p:nvGraphicFramePr>
        <p:xfrm>
          <a:off x="2855640" y="1556792"/>
          <a:ext cx="8928398" cy="4392264"/>
        </p:xfrm>
        <a:graphic>
          <a:graphicData uri="http://schemas.openxmlformats.org/drawingml/2006/table">
            <a:tbl>
              <a:tblPr/>
              <a:tblGrid>
                <a:gridCol w="34563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91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82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charset="0"/>
                        </a:rPr>
                        <a:t>Ligand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charset="0"/>
                        </a:rPr>
                        <a:t> </a:t>
                      </a:r>
                      <a:endParaRPr kumimoji="0" lang="it-IT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charset="0"/>
                        </a:rPr>
                        <a:t>Trade or trivial name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j-lt"/>
                          <a:cs typeface="Times New Roman" charset="0"/>
                        </a:rPr>
                        <a:t>Preferably coordinated metal ions</a:t>
                      </a:r>
                      <a:endParaRPr kumimoji="0" lang="en-GB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9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(a)  2,3-dimercapto-1-propanol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Dimercaprol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, BAL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Hg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2+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, As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3+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, Sb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3+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, Ni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2+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5939">
                <a:tc>
                  <a:txBody>
                    <a:bodyPr/>
                    <a:lstStyle/>
                    <a:p>
                      <a:pPr marL="363538" marR="0" lvl="0" indent="-3635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(b)  D-2-amino-3-mercapto-3-       methylbutyric acid (D-b,b-dimethylcysteine)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a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D-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penicillamine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Cu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2+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, Hg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2+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93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(c) 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ethylenediaminetetraacetate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EDTA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Ca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2+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, Pb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2+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5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(d) 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deferrioxamine</a:t>
                      </a: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B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DFO, </a:t>
                      </a:r>
                      <a:r>
                        <a:rPr kumimoji="0" lang="it-IT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desferal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Fe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3+</a:t>
                      </a: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, Al</a:t>
                      </a:r>
                      <a:r>
                        <a:rPr kumimoji="0" lang="it-IT" sz="16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3+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8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(e)  3,4,3-LICAMC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</a:t>
                      </a:r>
                      <a:endParaRPr kumimoji="0" lang="it-IT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  Pu</a:t>
                      </a:r>
                      <a:r>
                        <a:rPr kumimoji="0" lang="it-IT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cs typeface="Times New Roman" charset="0"/>
                        </a:rPr>
                        <a:t>4+</a:t>
                      </a:r>
                      <a:endParaRPr kumimoji="0" lang="it-IT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104" name="Rectangle 205"/>
          <p:cNvSpPr>
            <a:spLocks noChangeArrowheads="1"/>
          </p:cNvSpPr>
          <p:nvPr/>
        </p:nvSpPr>
        <p:spPr bwMode="auto">
          <a:xfrm>
            <a:off x="2886499" y="6127478"/>
            <a:ext cx="292099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it-IT" sz="1600" b="1" baseline="30000" dirty="0">
                <a:cs typeface="Times New Roman" panose="02020603050405020304" pitchFamily="18" charset="0"/>
              </a:rPr>
              <a:t>a</a:t>
            </a:r>
            <a:r>
              <a:rPr lang="en-GB" altLang="it-IT" sz="1600" b="1" dirty="0">
                <a:cs typeface="Times New Roman" panose="02020603050405020304" pitchFamily="18" charset="0"/>
              </a:rPr>
              <a:t> The L- enantiomer is toxic</a:t>
            </a:r>
            <a:r>
              <a:rPr lang="en-GB" altLang="it-IT" sz="1600" dirty="0">
                <a:cs typeface="Times New Roman" panose="02020603050405020304" pitchFamily="18" charset="0"/>
              </a:rPr>
              <a:t>.</a:t>
            </a:r>
            <a:endParaRPr lang="en-GB" altLang="it-IT" sz="1600" dirty="0"/>
          </a:p>
        </p:txBody>
      </p:sp>
      <p:sp>
        <p:nvSpPr>
          <p:cNvPr id="3105" name="Text Box 207"/>
          <p:cNvSpPr txBox="1">
            <a:spLocks noChangeArrowheads="1"/>
          </p:cNvSpPr>
          <p:nvPr/>
        </p:nvSpPr>
        <p:spPr bwMode="auto">
          <a:xfrm>
            <a:off x="2762250" y="692696"/>
            <a:ext cx="70564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 u="sng" dirty="0"/>
              <a:t>Chelate </a:t>
            </a:r>
            <a:r>
              <a:rPr lang="it-IT" altLang="it-IT" b="1" u="sng" dirty="0" err="1"/>
              <a:t>ligands</a:t>
            </a:r>
            <a:r>
              <a:rPr lang="it-IT" altLang="it-IT" b="1" u="sng" dirty="0"/>
              <a:t> for </a:t>
            </a:r>
            <a:r>
              <a:rPr lang="it-IT" altLang="it-IT" b="1" u="sng" dirty="0" err="1"/>
              <a:t>detoxification</a:t>
            </a:r>
            <a:r>
              <a:rPr lang="it-IT" altLang="it-IT" b="1" u="sng" dirty="0"/>
              <a:t> </a:t>
            </a:r>
            <a:r>
              <a:rPr lang="it-IT" altLang="it-IT" b="1" u="sng" dirty="0" err="1"/>
              <a:t>after</a:t>
            </a:r>
            <a:r>
              <a:rPr lang="it-IT" altLang="it-IT" b="1" u="sng" dirty="0"/>
              <a:t> metal </a:t>
            </a:r>
            <a:r>
              <a:rPr lang="it-IT" altLang="it-IT" b="1" u="sng" dirty="0" err="1"/>
              <a:t>poisoning</a:t>
            </a:r>
            <a:endParaRPr lang="it-IT" altLang="it-IT" b="1" u="sng" dirty="0"/>
          </a:p>
        </p:txBody>
      </p:sp>
      <p:sp>
        <p:nvSpPr>
          <p:cNvPr id="3106" name="Rettangolo 1"/>
          <p:cNvSpPr>
            <a:spLocks noChangeArrowheads="1"/>
          </p:cNvSpPr>
          <p:nvPr/>
        </p:nvSpPr>
        <p:spPr bwMode="auto">
          <a:xfrm>
            <a:off x="551384" y="1700808"/>
            <a:ext cx="1728787" cy="706437"/>
          </a:xfrm>
          <a:prstGeom prst="rect">
            <a:avLst/>
          </a:prstGeom>
          <a:noFill/>
          <a:ln w="12700">
            <a:solidFill>
              <a:srgbClr val="FF00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dirty="0">
                <a:solidFill>
                  <a:srgbClr val="FF0000"/>
                </a:solidFill>
              </a:rPr>
              <a:t>multidentate     </a:t>
            </a:r>
          </a:p>
          <a:p>
            <a:pPr eaLnBrk="1" hangingPunct="1"/>
            <a:r>
              <a:rPr lang="it-IT" altLang="it-IT" sz="2000" b="1" dirty="0">
                <a:solidFill>
                  <a:srgbClr val="FF0000"/>
                </a:solidFill>
              </a:rPr>
              <a:t>    </a:t>
            </a:r>
            <a:r>
              <a:rPr lang="it-IT" altLang="it-IT" sz="2000" b="1" dirty="0" err="1">
                <a:solidFill>
                  <a:srgbClr val="FF0000"/>
                </a:solidFill>
              </a:rPr>
              <a:t>ligands</a:t>
            </a:r>
            <a:r>
              <a:rPr lang="it-IT" altLang="it-IT" sz="2000" b="1" dirty="0">
                <a:solidFill>
                  <a:srgbClr val="FF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40144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02"/>
          <p:cNvGrpSpPr>
            <a:grpSpLocks/>
          </p:cNvGrpSpPr>
          <p:nvPr/>
        </p:nvGrpSpPr>
        <p:grpSpPr bwMode="auto">
          <a:xfrm>
            <a:off x="5303839" y="188913"/>
            <a:ext cx="1944687" cy="792162"/>
            <a:chOff x="2381" y="119"/>
            <a:chExt cx="1225" cy="499"/>
          </a:xfrm>
        </p:grpSpPr>
        <p:grpSp>
          <p:nvGrpSpPr>
            <p:cNvPr id="4282" name="Group 46"/>
            <p:cNvGrpSpPr>
              <a:grpSpLocks/>
            </p:cNvGrpSpPr>
            <p:nvPr/>
          </p:nvGrpSpPr>
          <p:grpSpPr bwMode="auto">
            <a:xfrm>
              <a:off x="2517" y="119"/>
              <a:ext cx="1044" cy="391"/>
              <a:chOff x="793" y="536"/>
              <a:chExt cx="1044" cy="391"/>
            </a:xfrm>
          </p:grpSpPr>
          <p:sp>
            <p:nvSpPr>
              <p:cNvPr id="4284" name="Text Box 4"/>
              <p:cNvSpPr txBox="1">
                <a:spLocks noChangeArrowheads="1"/>
              </p:cNvSpPr>
              <p:nvPr/>
            </p:nvSpPr>
            <p:spPr bwMode="auto">
              <a:xfrm>
                <a:off x="793" y="754"/>
                <a:ext cx="31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 sz="1200"/>
                  <a:t>H</a:t>
                </a:r>
                <a:r>
                  <a:rPr lang="it-IT" altLang="it-IT" sz="1200" baseline="-25000"/>
                  <a:t>2</a:t>
                </a:r>
                <a:r>
                  <a:rPr lang="it-IT" altLang="it-IT" sz="1200"/>
                  <a:t>C</a:t>
                </a:r>
              </a:p>
            </p:txBody>
          </p:sp>
          <p:sp>
            <p:nvSpPr>
              <p:cNvPr id="4285" name="Text Box 5"/>
              <p:cNvSpPr txBox="1">
                <a:spLocks noChangeArrowheads="1"/>
              </p:cNvSpPr>
              <p:nvPr/>
            </p:nvSpPr>
            <p:spPr bwMode="auto">
              <a:xfrm>
                <a:off x="1384" y="754"/>
                <a:ext cx="453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 sz="1200"/>
                  <a:t>CH</a:t>
                </a:r>
                <a:r>
                  <a:rPr lang="it-IT" altLang="it-IT" sz="1200" baseline="-25000"/>
                  <a:t>2</a:t>
                </a:r>
                <a:r>
                  <a:rPr lang="it-IT" altLang="it-IT" sz="1200"/>
                  <a:t>OH</a:t>
                </a:r>
                <a:endParaRPr lang="it-IT" altLang="it-IT" sz="1200" baseline="-25000"/>
              </a:p>
            </p:txBody>
          </p:sp>
          <p:sp>
            <p:nvSpPr>
              <p:cNvPr id="4286" name="Text Box 10"/>
              <p:cNvSpPr txBox="1">
                <a:spLocks noChangeArrowheads="1"/>
              </p:cNvSpPr>
              <p:nvPr/>
            </p:nvSpPr>
            <p:spPr bwMode="auto">
              <a:xfrm>
                <a:off x="1104" y="754"/>
                <a:ext cx="318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 sz="1200" dirty="0"/>
                  <a:t>CH</a:t>
                </a:r>
              </a:p>
            </p:txBody>
          </p:sp>
          <p:sp>
            <p:nvSpPr>
              <p:cNvPr id="4287" name="Line 11"/>
              <p:cNvSpPr>
                <a:spLocks noChangeShapeType="1"/>
              </p:cNvSpPr>
              <p:nvPr/>
            </p:nvSpPr>
            <p:spPr bwMode="auto">
              <a:xfrm>
                <a:off x="1045" y="838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88" name="Line 12"/>
              <p:cNvSpPr>
                <a:spLocks noChangeShapeType="1"/>
              </p:cNvSpPr>
              <p:nvPr/>
            </p:nvSpPr>
            <p:spPr bwMode="auto">
              <a:xfrm>
                <a:off x="1325" y="838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89" name="Line 13"/>
              <p:cNvSpPr>
                <a:spLocks noChangeShapeType="1"/>
              </p:cNvSpPr>
              <p:nvPr/>
            </p:nvSpPr>
            <p:spPr bwMode="auto">
              <a:xfrm rot="-5400000">
                <a:off x="1146" y="736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90" name="Line 20"/>
              <p:cNvSpPr>
                <a:spLocks noChangeShapeType="1"/>
              </p:cNvSpPr>
              <p:nvPr/>
            </p:nvSpPr>
            <p:spPr bwMode="auto">
              <a:xfrm rot="-5400000">
                <a:off x="934" y="736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grpSp>
            <p:nvGrpSpPr>
              <p:cNvPr id="4291" name="Group 23"/>
              <p:cNvGrpSpPr>
                <a:grpSpLocks/>
              </p:cNvGrpSpPr>
              <p:nvPr/>
            </p:nvGrpSpPr>
            <p:grpSpPr bwMode="auto">
              <a:xfrm>
                <a:off x="1104" y="536"/>
                <a:ext cx="272" cy="173"/>
                <a:chOff x="1104" y="536"/>
                <a:chExt cx="272" cy="173"/>
              </a:xfrm>
            </p:grpSpPr>
            <p:sp>
              <p:nvSpPr>
                <p:cNvPr id="4295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1104" y="536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200"/>
                    <a:t>SH</a:t>
                  </a:r>
                </a:p>
              </p:txBody>
            </p:sp>
            <p:sp>
              <p:nvSpPr>
                <p:cNvPr id="4296" name="Oval 22"/>
                <p:cNvSpPr>
                  <a:spLocks noChangeArrowheads="1"/>
                </p:cNvSpPr>
                <p:nvPr/>
              </p:nvSpPr>
              <p:spPr bwMode="auto">
                <a:xfrm>
                  <a:off x="1209" y="579"/>
                  <a:ext cx="91" cy="91"/>
                </a:xfrm>
                <a:prstGeom prst="ellipse">
                  <a:avLst/>
                </a:prstGeom>
                <a:solidFill>
                  <a:srgbClr val="FF0000">
                    <a:alpha val="3803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4292" name="Group 27"/>
              <p:cNvGrpSpPr>
                <a:grpSpLocks/>
              </p:cNvGrpSpPr>
              <p:nvPr/>
            </p:nvGrpSpPr>
            <p:grpSpPr bwMode="auto">
              <a:xfrm>
                <a:off x="825" y="536"/>
                <a:ext cx="272" cy="173"/>
                <a:chOff x="1701" y="436"/>
                <a:chExt cx="272" cy="173"/>
              </a:xfrm>
            </p:grpSpPr>
            <p:sp>
              <p:nvSpPr>
                <p:cNvPr id="4293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701" y="436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200"/>
                    <a:t>HS</a:t>
                  </a:r>
                </a:p>
              </p:txBody>
            </p:sp>
            <p:sp>
              <p:nvSpPr>
                <p:cNvPr id="4294" name="Oval 26"/>
                <p:cNvSpPr>
                  <a:spLocks noChangeArrowheads="1"/>
                </p:cNvSpPr>
                <p:nvPr/>
              </p:nvSpPr>
              <p:spPr bwMode="auto">
                <a:xfrm>
                  <a:off x="1743" y="479"/>
                  <a:ext cx="91" cy="91"/>
                </a:xfrm>
                <a:prstGeom prst="ellipse">
                  <a:avLst/>
                </a:prstGeom>
                <a:solidFill>
                  <a:srgbClr val="FF0000">
                    <a:alpha val="3803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</p:grpSp>
        <p:sp>
          <p:nvSpPr>
            <p:cNvPr id="4283" name="Rectangle 296"/>
            <p:cNvSpPr>
              <a:spLocks noChangeArrowheads="1"/>
            </p:cNvSpPr>
            <p:nvPr/>
          </p:nvSpPr>
          <p:spPr bwMode="auto">
            <a:xfrm>
              <a:off x="2381" y="119"/>
              <a:ext cx="1225" cy="49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4099" name="Group 303"/>
          <p:cNvGrpSpPr>
            <a:grpSpLocks/>
          </p:cNvGrpSpPr>
          <p:nvPr/>
        </p:nvGrpSpPr>
        <p:grpSpPr bwMode="auto">
          <a:xfrm>
            <a:off x="5270501" y="1019175"/>
            <a:ext cx="2619375" cy="863600"/>
            <a:chOff x="2409" y="663"/>
            <a:chExt cx="1650" cy="544"/>
          </a:xfrm>
        </p:grpSpPr>
        <p:grpSp>
          <p:nvGrpSpPr>
            <p:cNvPr id="4267" name="Group 60"/>
            <p:cNvGrpSpPr>
              <a:grpSpLocks/>
            </p:cNvGrpSpPr>
            <p:nvPr/>
          </p:nvGrpSpPr>
          <p:grpSpPr bwMode="auto">
            <a:xfrm>
              <a:off x="2471" y="675"/>
              <a:ext cx="1588" cy="487"/>
              <a:chOff x="3061" y="1619"/>
              <a:chExt cx="1588" cy="487"/>
            </a:xfrm>
          </p:grpSpPr>
          <p:grpSp>
            <p:nvGrpSpPr>
              <p:cNvPr id="4269" name="Group 28"/>
              <p:cNvGrpSpPr>
                <a:grpSpLocks/>
              </p:cNvGrpSpPr>
              <p:nvPr/>
            </p:nvGrpSpPr>
            <p:grpSpPr bwMode="auto">
              <a:xfrm>
                <a:off x="3274" y="1717"/>
                <a:ext cx="272" cy="173"/>
                <a:chOff x="1701" y="436"/>
                <a:chExt cx="272" cy="173"/>
              </a:xfrm>
            </p:grpSpPr>
            <p:sp>
              <p:nvSpPr>
                <p:cNvPr id="4280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1701" y="436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200"/>
                    <a:t>HS</a:t>
                  </a:r>
                </a:p>
              </p:txBody>
            </p:sp>
            <p:sp>
              <p:nvSpPr>
                <p:cNvPr id="4281" name="Oval 30"/>
                <p:cNvSpPr>
                  <a:spLocks noChangeArrowheads="1"/>
                </p:cNvSpPr>
                <p:nvPr/>
              </p:nvSpPr>
              <p:spPr bwMode="auto">
                <a:xfrm>
                  <a:off x="1743" y="479"/>
                  <a:ext cx="91" cy="91"/>
                </a:xfrm>
                <a:prstGeom prst="ellipse">
                  <a:avLst/>
                </a:prstGeom>
                <a:solidFill>
                  <a:srgbClr val="FF0000">
                    <a:alpha val="3803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4270" name="Group 49"/>
              <p:cNvGrpSpPr>
                <a:grpSpLocks/>
              </p:cNvGrpSpPr>
              <p:nvPr/>
            </p:nvGrpSpPr>
            <p:grpSpPr bwMode="auto">
              <a:xfrm>
                <a:off x="3061" y="1933"/>
                <a:ext cx="1588" cy="173"/>
                <a:chOff x="3061" y="1933"/>
                <a:chExt cx="1588" cy="173"/>
              </a:xfrm>
            </p:grpSpPr>
            <p:sp>
              <p:nvSpPr>
                <p:cNvPr id="4277" name="Line 14"/>
                <p:cNvSpPr>
                  <a:spLocks noChangeShapeType="1"/>
                </p:cNvSpPr>
                <p:nvPr/>
              </p:nvSpPr>
              <p:spPr bwMode="auto">
                <a:xfrm>
                  <a:off x="3498" y="2024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78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3061" y="1933"/>
                  <a:ext cx="158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200"/>
                    <a:t>(CH</a:t>
                  </a:r>
                  <a:r>
                    <a:rPr lang="it-IT" altLang="it-IT" sz="1200" baseline="-25000"/>
                    <a:t>3</a:t>
                  </a:r>
                  <a:r>
                    <a:rPr lang="it-IT" altLang="it-IT" sz="1200"/>
                    <a:t>)</a:t>
                  </a:r>
                  <a:r>
                    <a:rPr lang="it-IT" altLang="it-IT" sz="1200" baseline="-25000"/>
                    <a:t>2</a:t>
                  </a:r>
                  <a:r>
                    <a:rPr lang="it-IT" altLang="it-IT" sz="1200"/>
                    <a:t>C      CH     COC</a:t>
                  </a:r>
                  <a:r>
                    <a:rPr lang="it-IT" altLang="it-IT" sz="1400" baseline="30000"/>
                    <a:t>-</a:t>
                  </a:r>
                </a:p>
              </p:txBody>
            </p:sp>
            <p:sp>
              <p:nvSpPr>
                <p:cNvPr id="4279" name="Line 48"/>
                <p:cNvSpPr>
                  <a:spLocks noChangeShapeType="1"/>
                </p:cNvSpPr>
                <p:nvPr/>
              </p:nvSpPr>
              <p:spPr bwMode="auto">
                <a:xfrm>
                  <a:off x="3787" y="2024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4271" name="Line 50"/>
              <p:cNvSpPr>
                <a:spLocks noChangeShapeType="1"/>
              </p:cNvSpPr>
              <p:nvPr/>
            </p:nvSpPr>
            <p:spPr bwMode="auto">
              <a:xfrm rot="-5400000">
                <a:off x="3379" y="1919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72" name="Line 51"/>
              <p:cNvSpPr>
                <a:spLocks noChangeShapeType="1"/>
              </p:cNvSpPr>
              <p:nvPr/>
            </p:nvSpPr>
            <p:spPr bwMode="auto">
              <a:xfrm rot="-5400000">
                <a:off x="3606" y="1919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73" name="Text Box 52"/>
              <p:cNvSpPr txBox="1">
                <a:spLocks noChangeArrowheads="1"/>
              </p:cNvSpPr>
              <p:nvPr/>
            </p:nvSpPr>
            <p:spPr bwMode="auto">
              <a:xfrm>
                <a:off x="3529" y="1720"/>
                <a:ext cx="454" cy="1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 sz="1200" baseline="30000"/>
                  <a:t>+</a:t>
                </a:r>
                <a:r>
                  <a:rPr lang="it-IT" altLang="it-IT" sz="1200"/>
                  <a:t>NH</a:t>
                </a:r>
                <a:r>
                  <a:rPr lang="it-IT" altLang="it-IT" sz="1200" baseline="-25000"/>
                  <a:t>2</a:t>
                </a:r>
              </a:p>
            </p:txBody>
          </p:sp>
          <p:grpSp>
            <p:nvGrpSpPr>
              <p:cNvPr id="4274" name="Group 59"/>
              <p:cNvGrpSpPr>
                <a:grpSpLocks/>
              </p:cNvGrpSpPr>
              <p:nvPr/>
            </p:nvGrpSpPr>
            <p:grpSpPr bwMode="auto">
              <a:xfrm>
                <a:off x="3571" y="1619"/>
                <a:ext cx="227" cy="173"/>
                <a:chOff x="1746" y="3748"/>
                <a:chExt cx="227" cy="173"/>
              </a:xfrm>
            </p:grpSpPr>
            <p:sp>
              <p:nvSpPr>
                <p:cNvPr id="427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1746" y="3748"/>
                  <a:ext cx="227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200"/>
                    <a:t>H</a:t>
                  </a:r>
                </a:p>
              </p:txBody>
            </p:sp>
            <p:sp>
              <p:nvSpPr>
                <p:cNvPr id="4276" name="Oval 54"/>
                <p:cNvSpPr>
                  <a:spLocks noChangeArrowheads="1"/>
                </p:cNvSpPr>
                <p:nvPr/>
              </p:nvSpPr>
              <p:spPr bwMode="auto">
                <a:xfrm>
                  <a:off x="1784" y="3786"/>
                  <a:ext cx="91" cy="91"/>
                </a:xfrm>
                <a:prstGeom prst="ellipse">
                  <a:avLst/>
                </a:prstGeom>
                <a:solidFill>
                  <a:srgbClr val="FF0000">
                    <a:alpha val="3803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</p:grpSp>
        <p:sp>
          <p:nvSpPr>
            <p:cNvPr id="4268" name="Rectangle 297"/>
            <p:cNvSpPr>
              <a:spLocks noChangeArrowheads="1"/>
            </p:cNvSpPr>
            <p:nvPr/>
          </p:nvSpPr>
          <p:spPr bwMode="auto">
            <a:xfrm>
              <a:off x="2409" y="663"/>
              <a:ext cx="1270" cy="54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4100" name="Group 304"/>
          <p:cNvGrpSpPr>
            <a:grpSpLocks/>
          </p:cNvGrpSpPr>
          <p:nvPr/>
        </p:nvGrpSpPr>
        <p:grpSpPr bwMode="auto">
          <a:xfrm>
            <a:off x="4656138" y="1938339"/>
            <a:ext cx="3600450" cy="1512887"/>
            <a:chOff x="1973" y="1207"/>
            <a:chExt cx="2268" cy="953"/>
          </a:xfrm>
        </p:grpSpPr>
        <p:grpSp>
          <p:nvGrpSpPr>
            <p:cNvPr id="4253" name="Group 72"/>
            <p:cNvGrpSpPr>
              <a:grpSpLocks/>
            </p:cNvGrpSpPr>
            <p:nvPr/>
          </p:nvGrpSpPr>
          <p:grpSpPr bwMode="auto">
            <a:xfrm>
              <a:off x="2109" y="1217"/>
              <a:ext cx="2132" cy="943"/>
              <a:chOff x="3152" y="1525"/>
              <a:chExt cx="2132" cy="943"/>
            </a:xfrm>
          </p:grpSpPr>
          <p:sp>
            <p:nvSpPr>
              <p:cNvPr id="4255" name="Line 16"/>
              <p:cNvSpPr>
                <a:spLocks noChangeShapeType="1"/>
              </p:cNvSpPr>
              <p:nvPr/>
            </p:nvSpPr>
            <p:spPr bwMode="auto">
              <a:xfrm>
                <a:off x="3969" y="1888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56" name="Text Box 61"/>
              <p:cNvSpPr txBox="1">
                <a:spLocks noChangeArrowheads="1"/>
              </p:cNvSpPr>
              <p:nvPr/>
            </p:nvSpPr>
            <p:spPr bwMode="auto">
              <a:xfrm>
                <a:off x="3152" y="1525"/>
                <a:ext cx="2132" cy="9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it-IT" altLang="it-IT" sz="1400" baseline="30000" dirty="0"/>
                  <a:t>-</a:t>
                </a:r>
                <a:r>
                  <a:rPr lang="it-IT" altLang="it-IT" sz="1200" dirty="0"/>
                  <a:t>OOC     CH</a:t>
                </a:r>
                <a:r>
                  <a:rPr lang="it-IT" altLang="it-IT" sz="1200" baseline="-25000" dirty="0"/>
                  <a:t>2 	 	</a:t>
                </a:r>
                <a:r>
                  <a:rPr lang="it-IT" altLang="it-IT" sz="1200" dirty="0"/>
                  <a:t>CH</a:t>
                </a:r>
                <a:r>
                  <a:rPr lang="it-IT" altLang="it-IT" sz="1200" baseline="-25000" dirty="0"/>
                  <a:t>2       </a:t>
                </a:r>
                <a:r>
                  <a:rPr lang="it-IT" altLang="it-IT" sz="1200" dirty="0"/>
                  <a:t>COO</a:t>
                </a:r>
                <a:r>
                  <a:rPr lang="it-IT" altLang="it-IT" sz="1400" baseline="30000" dirty="0"/>
                  <a:t>-</a:t>
                </a:r>
              </a:p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endParaRPr lang="it-IT" altLang="it-IT" sz="200" dirty="0"/>
              </a:p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r>
                  <a:rPr lang="it-IT" altLang="it-IT" sz="1200" dirty="0"/>
                  <a:t>              N     CH</a:t>
                </a:r>
                <a:r>
                  <a:rPr lang="it-IT" altLang="it-IT" sz="1200" baseline="-25000" dirty="0"/>
                  <a:t>2</a:t>
                </a:r>
                <a:r>
                  <a:rPr lang="it-IT" altLang="it-IT" sz="1200" dirty="0"/>
                  <a:t>     </a:t>
                </a:r>
                <a:r>
                  <a:rPr lang="it-IT" altLang="it-IT" sz="1200" dirty="0" err="1"/>
                  <a:t>CH</a:t>
                </a:r>
                <a:r>
                  <a:rPr lang="it-IT" altLang="it-IT" sz="1200" baseline="-25000" dirty="0" err="1"/>
                  <a:t>2</a:t>
                </a:r>
                <a:r>
                  <a:rPr lang="it-IT" altLang="it-IT" sz="1200" dirty="0"/>
                  <a:t>    N </a:t>
                </a:r>
                <a:endParaRPr lang="it-IT" altLang="it-IT" sz="1200" baseline="-25000" dirty="0"/>
              </a:p>
              <a:p>
                <a:pPr eaLnBrk="1" hangingPunct="1">
                  <a:lnSpc>
                    <a:spcPct val="120000"/>
                  </a:lnSpc>
                  <a:spcBef>
                    <a:spcPct val="50000"/>
                  </a:spcBef>
                </a:pPr>
                <a:endParaRPr lang="it-IT" altLang="it-IT" sz="200" dirty="0"/>
              </a:p>
              <a:p>
                <a:pPr eaLnBrk="1" hangingPunct="1">
                  <a:lnSpc>
                    <a:spcPct val="120000"/>
                  </a:lnSpc>
                </a:pPr>
                <a:r>
                  <a:rPr lang="it-IT" altLang="it-IT" sz="1400" baseline="30000" dirty="0"/>
                  <a:t>-</a:t>
                </a:r>
                <a:r>
                  <a:rPr lang="it-IT" altLang="it-IT" sz="1200" dirty="0"/>
                  <a:t>OOC     CH</a:t>
                </a:r>
                <a:r>
                  <a:rPr lang="it-IT" altLang="it-IT" sz="1200" baseline="-25000" dirty="0"/>
                  <a:t>2</a:t>
                </a:r>
                <a:r>
                  <a:rPr lang="it-IT" altLang="it-IT" dirty="0"/>
                  <a:t>	               </a:t>
                </a:r>
                <a:r>
                  <a:rPr lang="it-IT" altLang="it-IT" sz="1200" dirty="0"/>
                  <a:t>CH</a:t>
                </a:r>
                <a:r>
                  <a:rPr lang="it-IT" altLang="it-IT" sz="1200" baseline="-25000" dirty="0"/>
                  <a:t>2</a:t>
                </a:r>
                <a:r>
                  <a:rPr lang="it-IT" altLang="it-IT" sz="1200" dirty="0"/>
                  <a:t>     COO</a:t>
                </a:r>
                <a:r>
                  <a:rPr lang="it-IT" altLang="it-IT" sz="1400" baseline="30000" dirty="0"/>
                  <a:t>-</a:t>
                </a:r>
              </a:p>
              <a:p>
                <a:pPr eaLnBrk="1" hangingPunct="1">
                  <a:lnSpc>
                    <a:spcPct val="120000"/>
                  </a:lnSpc>
                </a:pPr>
                <a:endParaRPr lang="it-IT" altLang="it-IT" sz="1200" dirty="0"/>
              </a:p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</a:pPr>
                <a:endParaRPr lang="it-IT" altLang="it-IT" sz="1200" baseline="-25000" dirty="0"/>
              </a:p>
            </p:txBody>
          </p:sp>
          <p:sp>
            <p:nvSpPr>
              <p:cNvPr id="4257" name="Line 62"/>
              <p:cNvSpPr>
                <a:spLocks noChangeShapeType="1"/>
              </p:cNvSpPr>
              <p:nvPr/>
            </p:nvSpPr>
            <p:spPr bwMode="auto">
              <a:xfrm>
                <a:off x="3470" y="2090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58" name="Line 63"/>
              <p:cNvSpPr>
                <a:spLocks noChangeShapeType="1"/>
              </p:cNvSpPr>
              <p:nvPr/>
            </p:nvSpPr>
            <p:spPr bwMode="auto">
              <a:xfrm>
                <a:off x="3470" y="1640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59" name="Line 64"/>
              <p:cNvSpPr>
                <a:spLocks noChangeShapeType="1"/>
              </p:cNvSpPr>
              <p:nvPr/>
            </p:nvSpPr>
            <p:spPr bwMode="auto">
              <a:xfrm>
                <a:off x="3672" y="1888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60" name="Line 65"/>
              <p:cNvSpPr>
                <a:spLocks noChangeShapeType="1"/>
              </p:cNvSpPr>
              <p:nvPr/>
            </p:nvSpPr>
            <p:spPr bwMode="auto">
              <a:xfrm>
                <a:off x="4273" y="188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61" name="Line 66"/>
              <p:cNvSpPr>
                <a:spLocks noChangeShapeType="1"/>
              </p:cNvSpPr>
              <p:nvPr/>
            </p:nvSpPr>
            <p:spPr bwMode="auto">
              <a:xfrm rot="-5400000">
                <a:off x="3575" y="1756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62" name="Line 67"/>
              <p:cNvSpPr>
                <a:spLocks noChangeShapeType="1"/>
              </p:cNvSpPr>
              <p:nvPr/>
            </p:nvSpPr>
            <p:spPr bwMode="auto">
              <a:xfrm rot="-5400000">
                <a:off x="3578" y="1976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63" name="Line 68"/>
              <p:cNvSpPr>
                <a:spLocks noChangeShapeType="1"/>
              </p:cNvSpPr>
              <p:nvPr/>
            </p:nvSpPr>
            <p:spPr bwMode="auto">
              <a:xfrm rot="-5400000">
                <a:off x="4363" y="1978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64" name="Line 69"/>
              <p:cNvSpPr>
                <a:spLocks noChangeShapeType="1"/>
              </p:cNvSpPr>
              <p:nvPr/>
            </p:nvSpPr>
            <p:spPr bwMode="auto">
              <a:xfrm rot="-5400000">
                <a:off x="4363" y="1751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65" name="Line 70"/>
              <p:cNvSpPr>
                <a:spLocks noChangeShapeType="1"/>
              </p:cNvSpPr>
              <p:nvPr/>
            </p:nvSpPr>
            <p:spPr bwMode="auto">
              <a:xfrm>
                <a:off x="4566" y="1637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66" name="Line 71"/>
              <p:cNvSpPr>
                <a:spLocks noChangeShapeType="1"/>
              </p:cNvSpPr>
              <p:nvPr/>
            </p:nvSpPr>
            <p:spPr bwMode="auto">
              <a:xfrm>
                <a:off x="4566" y="2094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</p:grpSp>
        <p:sp>
          <p:nvSpPr>
            <p:cNvPr id="4254" name="Rectangle 298"/>
            <p:cNvSpPr>
              <a:spLocks noChangeArrowheads="1"/>
            </p:cNvSpPr>
            <p:nvPr/>
          </p:nvSpPr>
          <p:spPr bwMode="auto">
            <a:xfrm>
              <a:off x="1973" y="1207"/>
              <a:ext cx="2086" cy="7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4101" name="Group 305"/>
          <p:cNvGrpSpPr>
            <a:grpSpLocks/>
          </p:cNvGrpSpPr>
          <p:nvPr/>
        </p:nvGrpSpPr>
        <p:grpSpPr bwMode="auto">
          <a:xfrm>
            <a:off x="3941763" y="3175000"/>
            <a:ext cx="4895850" cy="1295400"/>
            <a:chOff x="1565" y="1979"/>
            <a:chExt cx="3084" cy="816"/>
          </a:xfrm>
        </p:grpSpPr>
        <p:grpSp>
          <p:nvGrpSpPr>
            <p:cNvPr id="4227" name="Group 102"/>
            <p:cNvGrpSpPr>
              <a:grpSpLocks/>
            </p:cNvGrpSpPr>
            <p:nvPr/>
          </p:nvGrpSpPr>
          <p:grpSpPr bwMode="auto">
            <a:xfrm>
              <a:off x="1610" y="2127"/>
              <a:ext cx="2949" cy="577"/>
              <a:chOff x="1927" y="1991"/>
              <a:chExt cx="2949" cy="577"/>
            </a:xfrm>
          </p:grpSpPr>
          <p:sp>
            <p:nvSpPr>
              <p:cNvPr id="4229" name="Text Box 73"/>
              <p:cNvSpPr txBox="1">
                <a:spLocks noChangeArrowheads="1"/>
              </p:cNvSpPr>
              <p:nvPr/>
            </p:nvSpPr>
            <p:spPr bwMode="auto">
              <a:xfrm>
                <a:off x="1927" y="1991"/>
                <a:ext cx="2949" cy="5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it-IT" altLang="it-IT" sz="1200"/>
                  <a:t>	   OH		                   OH</a:t>
                </a:r>
              </a:p>
              <a:p>
                <a:pPr eaLnBrk="1" hangingPunct="1">
                  <a:spcBef>
                    <a:spcPct val="50000"/>
                  </a:spcBef>
                </a:pPr>
                <a:endParaRPr lang="it-IT" altLang="it-IT" sz="20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it-IT" altLang="it-IT" sz="1200"/>
                  <a:t>H</a:t>
                </a:r>
                <a:r>
                  <a:rPr lang="it-IT" altLang="it-IT" sz="1200" baseline="-25000"/>
                  <a:t>2</a:t>
                </a:r>
                <a:r>
                  <a:rPr lang="it-IT" altLang="it-IT" sz="1200"/>
                  <a:t>N    (CH</a:t>
                </a:r>
                <a:r>
                  <a:rPr lang="it-IT" altLang="it-IT" sz="1200" baseline="-25000"/>
                  <a:t>2</a:t>
                </a:r>
                <a:r>
                  <a:rPr lang="it-IT" altLang="it-IT" sz="1200"/>
                  <a:t>)</a:t>
                </a:r>
                <a:r>
                  <a:rPr lang="it-IT" altLang="it-IT" sz="1200" baseline="-25000"/>
                  <a:t>5</a:t>
                </a:r>
                <a:r>
                  <a:rPr lang="it-IT" altLang="it-IT" sz="1200"/>
                  <a:t>    N    [C    (CH</a:t>
                </a:r>
                <a:r>
                  <a:rPr lang="it-IT" altLang="it-IT" sz="1200" baseline="-25000"/>
                  <a:t>2</a:t>
                </a:r>
                <a:r>
                  <a:rPr lang="it-IT" altLang="it-IT" sz="1200"/>
                  <a:t>)</a:t>
                </a:r>
                <a:r>
                  <a:rPr lang="it-IT" altLang="it-IT" sz="1200" baseline="-25000"/>
                  <a:t>2</a:t>
                </a:r>
                <a:r>
                  <a:rPr lang="it-IT" altLang="it-IT" sz="1200"/>
                  <a:t>    C    NH    (CH</a:t>
                </a:r>
                <a:r>
                  <a:rPr lang="it-IT" altLang="it-IT" sz="1200" baseline="-25000"/>
                  <a:t>2</a:t>
                </a:r>
                <a:r>
                  <a:rPr lang="it-IT" altLang="it-IT" sz="1200"/>
                  <a:t>)</a:t>
                </a:r>
                <a:r>
                  <a:rPr lang="it-IT" altLang="it-IT" sz="1200" baseline="-25000"/>
                  <a:t>5</a:t>
                </a:r>
                <a:r>
                  <a:rPr lang="it-IT" altLang="it-IT" sz="1200"/>
                  <a:t>    N]</a:t>
                </a:r>
                <a:r>
                  <a:rPr lang="it-IT" altLang="it-IT" sz="1200" baseline="-25000"/>
                  <a:t>2</a:t>
                </a:r>
                <a:r>
                  <a:rPr lang="it-IT" altLang="it-IT" sz="1200"/>
                  <a:t>    C    CH</a:t>
                </a:r>
                <a:r>
                  <a:rPr lang="it-IT" altLang="it-IT" sz="1200" baseline="-25000"/>
                  <a:t>3</a:t>
                </a:r>
                <a:endParaRPr lang="it-IT" altLang="it-IT" sz="1200"/>
              </a:p>
              <a:p>
                <a:pPr eaLnBrk="1" hangingPunct="1">
                  <a:spcBef>
                    <a:spcPct val="50000"/>
                  </a:spcBef>
                </a:pPr>
                <a:endParaRPr lang="it-IT" altLang="it-IT" sz="200"/>
              </a:p>
              <a:p>
                <a:pPr eaLnBrk="1" hangingPunct="1">
                  <a:spcBef>
                    <a:spcPct val="50000"/>
                  </a:spcBef>
                </a:pPr>
                <a:r>
                  <a:rPr lang="it-IT" altLang="it-IT" sz="1200"/>
                  <a:t>	           O	          O		      O</a:t>
                </a:r>
              </a:p>
            </p:txBody>
          </p:sp>
          <p:sp>
            <p:nvSpPr>
              <p:cNvPr id="4230" name="Line 74"/>
              <p:cNvSpPr>
                <a:spLocks noChangeShapeType="1"/>
              </p:cNvSpPr>
              <p:nvPr/>
            </p:nvSpPr>
            <p:spPr bwMode="auto">
              <a:xfrm>
                <a:off x="2158" y="2280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1" name="Line 75"/>
              <p:cNvSpPr>
                <a:spLocks noChangeShapeType="1"/>
              </p:cNvSpPr>
              <p:nvPr/>
            </p:nvSpPr>
            <p:spPr bwMode="auto">
              <a:xfrm>
                <a:off x="2542" y="2277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2" name="Line 76"/>
              <p:cNvSpPr>
                <a:spLocks noChangeShapeType="1"/>
              </p:cNvSpPr>
              <p:nvPr/>
            </p:nvSpPr>
            <p:spPr bwMode="auto">
              <a:xfrm>
                <a:off x="2716" y="2277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3" name="Line 77"/>
              <p:cNvSpPr>
                <a:spLocks noChangeShapeType="1"/>
              </p:cNvSpPr>
              <p:nvPr/>
            </p:nvSpPr>
            <p:spPr bwMode="auto">
              <a:xfrm>
                <a:off x="2922" y="2277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4" name="Line 78"/>
              <p:cNvSpPr>
                <a:spLocks noChangeShapeType="1"/>
              </p:cNvSpPr>
              <p:nvPr/>
            </p:nvSpPr>
            <p:spPr bwMode="auto">
              <a:xfrm>
                <a:off x="3309" y="2277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5" name="Line 79"/>
              <p:cNvSpPr>
                <a:spLocks noChangeShapeType="1"/>
              </p:cNvSpPr>
              <p:nvPr/>
            </p:nvSpPr>
            <p:spPr bwMode="auto">
              <a:xfrm>
                <a:off x="3491" y="2277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6" name="Line 80"/>
              <p:cNvSpPr>
                <a:spLocks noChangeShapeType="1"/>
              </p:cNvSpPr>
              <p:nvPr/>
            </p:nvSpPr>
            <p:spPr bwMode="auto">
              <a:xfrm>
                <a:off x="3724" y="2277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7" name="Line 81"/>
              <p:cNvSpPr>
                <a:spLocks noChangeShapeType="1"/>
              </p:cNvSpPr>
              <p:nvPr/>
            </p:nvSpPr>
            <p:spPr bwMode="auto">
              <a:xfrm>
                <a:off x="4108" y="2277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8" name="Line 82"/>
              <p:cNvSpPr>
                <a:spLocks noChangeShapeType="1"/>
              </p:cNvSpPr>
              <p:nvPr/>
            </p:nvSpPr>
            <p:spPr bwMode="auto">
              <a:xfrm>
                <a:off x="4349" y="2277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39" name="Line 83"/>
              <p:cNvSpPr>
                <a:spLocks noChangeShapeType="1"/>
              </p:cNvSpPr>
              <p:nvPr/>
            </p:nvSpPr>
            <p:spPr bwMode="auto">
              <a:xfrm>
                <a:off x="4527" y="2277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40" name="Line 85"/>
              <p:cNvSpPr>
                <a:spLocks noChangeShapeType="1"/>
              </p:cNvSpPr>
              <p:nvPr/>
            </p:nvSpPr>
            <p:spPr bwMode="auto">
              <a:xfrm rot="-5400000">
                <a:off x="4206" y="2180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41" name="Line 86"/>
              <p:cNvSpPr>
                <a:spLocks noChangeShapeType="1"/>
              </p:cNvSpPr>
              <p:nvPr/>
            </p:nvSpPr>
            <p:spPr bwMode="auto">
              <a:xfrm rot="-5400000">
                <a:off x="2628" y="2176"/>
                <a:ext cx="9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it-IT"/>
              </a:p>
            </p:txBody>
          </p:sp>
          <p:sp>
            <p:nvSpPr>
              <p:cNvPr id="4242" name="Oval 87"/>
              <p:cNvSpPr>
                <a:spLocks noChangeArrowheads="1"/>
              </p:cNvSpPr>
              <p:nvPr/>
            </p:nvSpPr>
            <p:spPr bwMode="auto">
              <a:xfrm>
                <a:off x="2704" y="2036"/>
                <a:ext cx="91" cy="91"/>
              </a:xfrm>
              <a:prstGeom prst="ellipse">
                <a:avLst/>
              </a:prstGeom>
              <a:solidFill>
                <a:srgbClr val="FF0000">
                  <a:alpha val="3803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sp>
            <p:nvSpPr>
              <p:cNvPr id="4243" name="Oval 88"/>
              <p:cNvSpPr>
                <a:spLocks noChangeArrowheads="1"/>
              </p:cNvSpPr>
              <p:nvPr/>
            </p:nvSpPr>
            <p:spPr bwMode="auto">
              <a:xfrm>
                <a:off x="4285" y="2039"/>
                <a:ext cx="91" cy="91"/>
              </a:xfrm>
              <a:prstGeom prst="ellipse">
                <a:avLst/>
              </a:prstGeom>
              <a:solidFill>
                <a:srgbClr val="FF0000">
                  <a:alpha val="3803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it-IT" altLang="it-IT"/>
              </a:p>
            </p:txBody>
          </p:sp>
          <p:grpSp>
            <p:nvGrpSpPr>
              <p:cNvPr id="4244" name="Group 92"/>
              <p:cNvGrpSpPr>
                <a:grpSpLocks/>
              </p:cNvGrpSpPr>
              <p:nvPr/>
            </p:nvGrpSpPr>
            <p:grpSpPr bwMode="auto">
              <a:xfrm>
                <a:off x="2873" y="2340"/>
                <a:ext cx="17" cy="90"/>
                <a:chOff x="1892" y="1616"/>
                <a:chExt cx="17" cy="90"/>
              </a:xfrm>
            </p:grpSpPr>
            <p:sp>
              <p:nvSpPr>
                <p:cNvPr id="4251" name="Line 93"/>
                <p:cNvSpPr>
                  <a:spLocks noChangeShapeType="1"/>
                </p:cNvSpPr>
                <p:nvPr/>
              </p:nvSpPr>
              <p:spPr bwMode="auto">
                <a:xfrm rot="-5400000">
                  <a:off x="1847" y="1661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52" name="Line 94"/>
                <p:cNvSpPr>
                  <a:spLocks noChangeShapeType="1"/>
                </p:cNvSpPr>
                <p:nvPr/>
              </p:nvSpPr>
              <p:spPr bwMode="auto">
                <a:xfrm rot="-5400000">
                  <a:off x="1864" y="1661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245" name="Group 95"/>
              <p:cNvGrpSpPr>
                <a:grpSpLocks/>
              </p:cNvGrpSpPr>
              <p:nvPr/>
            </p:nvGrpSpPr>
            <p:grpSpPr bwMode="auto">
              <a:xfrm>
                <a:off x="4474" y="2340"/>
                <a:ext cx="17" cy="90"/>
                <a:chOff x="1892" y="1616"/>
                <a:chExt cx="17" cy="90"/>
              </a:xfrm>
            </p:grpSpPr>
            <p:sp>
              <p:nvSpPr>
                <p:cNvPr id="4249" name="Line 96"/>
                <p:cNvSpPr>
                  <a:spLocks noChangeShapeType="1"/>
                </p:cNvSpPr>
                <p:nvPr/>
              </p:nvSpPr>
              <p:spPr bwMode="auto">
                <a:xfrm rot="-5400000">
                  <a:off x="1847" y="1661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50" name="Line 97"/>
                <p:cNvSpPr>
                  <a:spLocks noChangeShapeType="1"/>
                </p:cNvSpPr>
                <p:nvPr/>
              </p:nvSpPr>
              <p:spPr bwMode="auto">
                <a:xfrm rot="-5400000">
                  <a:off x="1864" y="1661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grpSp>
            <p:nvGrpSpPr>
              <p:cNvPr id="4246" name="Group 98"/>
              <p:cNvGrpSpPr>
                <a:grpSpLocks/>
              </p:cNvGrpSpPr>
              <p:nvPr/>
            </p:nvGrpSpPr>
            <p:grpSpPr bwMode="auto">
              <a:xfrm>
                <a:off x="3428" y="2340"/>
                <a:ext cx="17" cy="90"/>
                <a:chOff x="1892" y="1616"/>
                <a:chExt cx="17" cy="90"/>
              </a:xfrm>
            </p:grpSpPr>
            <p:sp>
              <p:nvSpPr>
                <p:cNvPr id="4247" name="Line 99"/>
                <p:cNvSpPr>
                  <a:spLocks noChangeShapeType="1"/>
                </p:cNvSpPr>
                <p:nvPr/>
              </p:nvSpPr>
              <p:spPr bwMode="auto">
                <a:xfrm rot="-5400000">
                  <a:off x="1847" y="1661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48" name="Line 100"/>
                <p:cNvSpPr>
                  <a:spLocks noChangeShapeType="1"/>
                </p:cNvSpPr>
                <p:nvPr/>
              </p:nvSpPr>
              <p:spPr bwMode="auto">
                <a:xfrm rot="-5400000">
                  <a:off x="1864" y="1661"/>
                  <a:ext cx="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</p:grpSp>
        </p:grpSp>
        <p:sp>
          <p:nvSpPr>
            <p:cNvPr id="4228" name="Rectangle 300"/>
            <p:cNvSpPr>
              <a:spLocks noChangeArrowheads="1"/>
            </p:cNvSpPr>
            <p:nvPr/>
          </p:nvSpPr>
          <p:spPr bwMode="auto">
            <a:xfrm>
              <a:off x="1565" y="1979"/>
              <a:ext cx="3084" cy="8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grpSp>
        <p:nvGrpSpPr>
          <p:cNvPr id="4102" name="Group 306"/>
          <p:cNvGrpSpPr>
            <a:grpSpLocks/>
          </p:cNvGrpSpPr>
          <p:nvPr/>
        </p:nvGrpSpPr>
        <p:grpSpPr bwMode="auto">
          <a:xfrm>
            <a:off x="4175126" y="4597400"/>
            <a:ext cx="4392613" cy="2089150"/>
            <a:chOff x="1565" y="2931"/>
            <a:chExt cx="2767" cy="1316"/>
          </a:xfrm>
        </p:grpSpPr>
        <p:grpSp>
          <p:nvGrpSpPr>
            <p:cNvPr id="4112" name="Group 295"/>
            <p:cNvGrpSpPr>
              <a:grpSpLocks/>
            </p:cNvGrpSpPr>
            <p:nvPr/>
          </p:nvGrpSpPr>
          <p:grpSpPr bwMode="auto">
            <a:xfrm>
              <a:off x="1701" y="3006"/>
              <a:ext cx="2423" cy="1150"/>
              <a:chOff x="2633" y="1783"/>
              <a:chExt cx="2423" cy="1150"/>
            </a:xfrm>
          </p:grpSpPr>
          <p:grpSp>
            <p:nvGrpSpPr>
              <p:cNvPr id="4114" name="Group 204"/>
              <p:cNvGrpSpPr>
                <a:grpSpLocks/>
              </p:cNvGrpSpPr>
              <p:nvPr/>
            </p:nvGrpSpPr>
            <p:grpSpPr bwMode="auto">
              <a:xfrm>
                <a:off x="2633" y="1783"/>
                <a:ext cx="852" cy="1150"/>
                <a:chOff x="2633" y="1787"/>
                <a:chExt cx="852" cy="1150"/>
              </a:xfrm>
            </p:grpSpPr>
            <p:sp>
              <p:nvSpPr>
                <p:cNvPr id="4199" name="AutoShape 104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2633" y="1822"/>
                  <a:ext cx="494" cy="6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0" name="Rectangle 107"/>
                <p:cNvSpPr>
                  <a:spLocks noChangeArrowheads="1"/>
                </p:cNvSpPr>
                <p:nvPr/>
              </p:nvSpPr>
              <p:spPr bwMode="auto">
                <a:xfrm>
                  <a:off x="3015" y="1958"/>
                  <a:ext cx="145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OH</a:t>
                  </a:r>
                  <a:endParaRPr lang="it-IT" altLang="it-IT" sz="1200"/>
                </a:p>
              </p:txBody>
            </p:sp>
            <p:sp>
              <p:nvSpPr>
                <p:cNvPr id="4201" name="Rectangle 109"/>
                <p:cNvSpPr>
                  <a:spLocks noChangeArrowheads="1"/>
                </p:cNvSpPr>
                <p:nvPr/>
              </p:nvSpPr>
              <p:spPr bwMode="auto">
                <a:xfrm>
                  <a:off x="3015" y="2226"/>
                  <a:ext cx="145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OH</a:t>
                  </a:r>
                  <a:endParaRPr lang="it-IT" altLang="it-IT" sz="1200"/>
                </a:p>
              </p:txBody>
            </p:sp>
            <p:sp>
              <p:nvSpPr>
                <p:cNvPr id="4202" name="Rectangle 110"/>
                <p:cNvSpPr>
                  <a:spLocks noChangeArrowheads="1"/>
                </p:cNvSpPr>
                <p:nvPr/>
              </p:nvSpPr>
              <p:spPr bwMode="auto">
                <a:xfrm>
                  <a:off x="2768" y="2399"/>
                  <a:ext cx="254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C    O</a:t>
                  </a:r>
                  <a:endParaRPr lang="it-IT" altLang="it-IT" sz="1200"/>
                </a:p>
              </p:txBody>
            </p:sp>
            <p:sp>
              <p:nvSpPr>
                <p:cNvPr id="4203" name="Rectangle 113"/>
                <p:cNvSpPr>
                  <a:spLocks noChangeArrowheads="1"/>
                </p:cNvSpPr>
                <p:nvPr/>
              </p:nvSpPr>
              <p:spPr bwMode="auto">
                <a:xfrm>
                  <a:off x="2768" y="1787"/>
                  <a:ext cx="246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COO</a:t>
                  </a:r>
                  <a:r>
                    <a:rPr lang="it-IT" altLang="it-IT" sz="1400" baseline="30000">
                      <a:solidFill>
                        <a:srgbClr val="000000"/>
                      </a:solidFill>
                    </a:rPr>
                    <a:t>-</a:t>
                  </a:r>
                  <a:endParaRPr lang="it-IT" altLang="it-IT" sz="1400" baseline="30000"/>
                </a:p>
              </p:txBody>
            </p:sp>
            <p:sp>
              <p:nvSpPr>
                <p:cNvPr id="4204" name="Line 116"/>
                <p:cNvSpPr>
                  <a:spLocks noChangeShapeType="1"/>
                </p:cNvSpPr>
                <p:nvPr/>
              </p:nvSpPr>
              <p:spPr bwMode="auto">
                <a:xfrm flipV="1">
                  <a:off x="2919" y="2079"/>
                  <a:ext cx="1" cy="14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5" name="Line 117"/>
                <p:cNvSpPr>
                  <a:spLocks noChangeShapeType="1"/>
                </p:cNvSpPr>
                <p:nvPr/>
              </p:nvSpPr>
              <p:spPr bwMode="auto">
                <a:xfrm>
                  <a:off x="2795" y="2006"/>
                  <a:ext cx="124" cy="7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6" name="Line 118"/>
                <p:cNvSpPr>
                  <a:spLocks noChangeShapeType="1"/>
                </p:cNvSpPr>
                <p:nvPr/>
              </p:nvSpPr>
              <p:spPr bwMode="auto">
                <a:xfrm flipH="1">
                  <a:off x="2691" y="2034"/>
                  <a:ext cx="104" cy="5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7" name="Line 119"/>
                <p:cNvSpPr>
                  <a:spLocks noChangeShapeType="1"/>
                </p:cNvSpPr>
                <p:nvPr/>
              </p:nvSpPr>
              <p:spPr bwMode="auto">
                <a:xfrm flipV="1">
                  <a:off x="2795" y="2223"/>
                  <a:ext cx="124" cy="7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8" name="Line 120"/>
                <p:cNvSpPr>
                  <a:spLocks noChangeShapeType="1"/>
                </p:cNvSpPr>
                <p:nvPr/>
              </p:nvSpPr>
              <p:spPr bwMode="auto">
                <a:xfrm flipH="1" flipV="1">
                  <a:off x="2688" y="2208"/>
                  <a:ext cx="104" cy="5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09" name="Line 121"/>
                <p:cNvSpPr>
                  <a:spLocks noChangeShapeType="1"/>
                </p:cNvSpPr>
                <p:nvPr/>
              </p:nvSpPr>
              <p:spPr bwMode="auto">
                <a:xfrm flipV="1">
                  <a:off x="2671" y="2006"/>
                  <a:ext cx="124" cy="7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10" name="Line 122"/>
                <p:cNvSpPr>
                  <a:spLocks noChangeShapeType="1"/>
                </p:cNvSpPr>
                <p:nvPr/>
              </p:nvSpPr>
              <p:spPr bwMode="auto">
                <a:xfrm>
                  <a:off x="2671" y="2223"/>
                  <a:ext cx="124" cy="7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11" name="Line 123"/>
                <p:cNvSpPr>
                  <a:spLocks noChangeShapeType="1"/>
                </p:cNvSpPr>
                <p:nvPr/>
              </p:nvSpPr>
              <p:spPr bwMode="auto">
                <a:xfrm flipV="1">
                  <a:off x="2671" y="2079"/>
                  <a:ext cx="1" cy="14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12" name="Line 124"/>
                <p:cNvSpPr>
                  <a:spLocks noChangeShapeType="1"/>
                </p:cNvSpPr>
                <p:nvPr/>
              </p:nvSpPr>
              <p:spPr bwMode="auto">
                <a:xfrm flipV="1">
                  <a:off x="2893" y="2091"/>
                  <a:ext cx="1" cy="12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13" name="Line 125"/>
                <p:cNvSpPr>
                  <a:spLocks noChangeShapeType="1"/>
                </p:cNvSpPr>
                <p:nvPr/>
              </p:nvSpPr>
              <p:spPr bwMode="auto">
                <a:xfrm flipV="1">
                  <a:off x="2919" y="2027"/>
                  <a:ext cx="88" cy="5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14" name="Line 126"/>
                <p:cNvSpPr>
                  <a:spLocks noChangeShapeType="1"/>
                </p:cNvSpPr>
                <p:nvPr/>
              </p:nvSpPr>
              <p:spPr bwMode="auto">
                <a:xfrm>
                  <a:off x="2919" y="2223"/>
                  <a:ext cx="88" cy="5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15" name="Line 127"/>
                <p:cNvSpPr>
                  <a:spLocks noChangeShapeType="1"/>
                </p:cNvSpPr>
                <p:nvPr/>
              </p:nvSpPr>
              <p:spPr bwMode="auto">
                <a:xfrm>
                  <a:off x="2795" y="2295"/>
                  <a:ext cx="1" cy="10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16" name="Line 128"/>
                <p:cNvSpPr>
                  <a:spLocks noChangeShapeType="1"/>
                </p:cNvSpPr>
                <p:nvPr/>
              </p:nvSpPr>
              <p:spPr bwMode="auto">
                <a:xfrm flipV="1">
                  <a:off x="2795" y="1900"/>
                  <a:ext cx="1" cy="10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4217" name="Group 129"/>
                <p:cNvGrpSpPr>
                  <a:grpSpLocks/>
                </p:cNvGrpSpPr>
                <p:nvPr/>
              </p:nvGrpSpPr>
              <p:grpSpPr bwMode="auto">
                <a:xfrm rot="-5400000">
                  <a:off x="2881" y="2414"/>
                  <a:ext cx="17" cy="90"/>
                  <a:chOff x="1892" y="1616"/>
                  <a:chExt cx="17" cy="90"/>
                </a:xfrm>
              </p:grpSpPr>
              <p:sp>
                <p:nvSpPr>
                  <p:cNvPr id="4225" name="Line 130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847" y="1661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226" name="Line 131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864" y="1661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4218" name="Line 132"/>
                <p:cNvSpPr>
                  <a:spLocks noChangeShapeType="1"/>
                </p:cNvSpPr>
                <p:nvPr/>
              </p:nvSpPr>
              <p:spPr bwMode="auto">
                <a:xfrm>
                  <a:off x="2796" y="2510"/>
                  <a:ext cx="1" cy="10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19" name="Text Box 134"/>
                <p:cNvSpPr txBox="1">
                  <a:spLocks noChangeArrowheads="1"/>
                </p:cNvSpPr>
                <p:nvPr/>
              </p:nvSpPr>
              <p:spPr bwMode="auto">
                <a:xfrm>
                  <a:off x="2639" y="2579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200"/>
                    <a:t>HN</a:t>
                  </a:r>
                </a:p>
              </p:txBody>
            </p:sp>
            <p:sp>
              <p:nvSpPr>
                <p:cNvPr id="4220" name="Line 136"/>
                <p:cNvSpPr>
                  <a:spLocks noChangeShapeType="1"/>
                </p:cNvSpPr>
                <p:nvPr/>
              </p:nvSpPr>
              <p:spPr bwMode="auto">
                <a:xfrm rot="904994">
                  <a:off x="2841" y="2748"/>
                  <a:ext cx="159" cy="51"/>
                </a:xfrm>
                <a:prstGeom prst="line">
                  <a:avLst/>
                </a:prstGeom>
                <a:noFill/>
                <a:ln w="800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21" name="Text Box 137"/>
                <p:cNvSpPr txBox="1">
                  <a:spLocks noChangeArrowheads="1"/>
                </p:cNvSpPr>
                <p:nvPr/>
              </p:nvSpPr>
              <p:spPr bwMode="auto">
                <a:xfrm>
                  <a:off x="2940" y="2764"/>
                  <a:ext cx="54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200"/>
                    <a:t>(CH</a:t>
                  </a:r>
                  <a:r>
                    <a:rPr lang="it-IT" altLang="it-IT" sz="1200" baseline="-25000"/>
                    <a:t>2</a:t>
                  </a:r>
                  <a:r>
                    <a:rPr lang="it-IT" altLang="it-IT" sz="1200"/>
                    <a:t>)</a:t>
                  </a:r>
                  <a:r>
                    <a:rPr lang="it-IT" altLang="it-IT" sz="1200" baseline="-25000"/>
                    <a:t>3</a:t>
                  </a:r>
                </a:p>
              </p:txBody>
            </p:sp>
            <p:sp>
              <p:nvSpPr>
                <p:cNvPr id="4222" name="Line 140"/>
                <p:cNvSpPr>
                  <a:spLocks noChangeShapeType="1"/>
                </p:cNvSpPr>
                <p:nvPr/>
              </p:nvSpPr>
              <p:spPr bwMode="auto">
                <a:xfrm rot="-3110116">
                  <a:off x="3243" y="2748"/>
                  <a:ext cx="159" cy="51"/>
                </a:xfrm>
                <a:prstGeom prst="line">
                  <a:avLst/>
                </a:prstGeom>
                <a:noFill/>
                <a:ln w="800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223" name="Oval 168"/>
                <p:cNvSpPr>
                  <a:spLocks noChangeArrowheads="1"/>
                </p:cNvSpPr>
                <p:nvPr/>
              </p:nvSpPr>
              <p:spPr bwMode="auto">
                <a:xfrm>
                  <a:off x="3072" y="1975"/>
                  <a:ext cx="91" cy="91"/>
                </a:xfrm>
                <a:prstGeom prst="ellipse">
                  <a:avLst/>
                </a:prstGeom>
                <a:solidFill>
                  <a:srgbClr val="FF0000">
                    <a:alpha val="3803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4224" name="Oval 169"/>
                <p:cNvSpPr>
                  <a:spLocks noChangeArrowheads="1"/>
                </p:cNvSpPr>
                <p:nvPr/>
              </p:nvSpPr>
              <p:spPr bwMode="auto">
                <a:xfrm>
                  <a:off x="3072" y="2244"/>
                  <a:ext cx="91" cy="91"/>
                </a:xfrm>
                <a:prstGeom prst="ellipse">
                  <a:avLst/>
                </a:prstGeom>
                <a:solidFill>
                  <a:srgbClr val="FF0000">
                    <a:alpha val="3803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4115" name="Group 234"/>
              <p:cNvGrpSpPr>
                <a:grpSpLocks/>
              </p:cNvGrpSpPr>
              <p:nvPr/>
            </p:nvGrpSpPr>
            <p:grpSpPr bwMode="auto">
              <a:xfrm>
                <a:off x="3264" y="1783"/>
                <a:ext cx="852" cy="1150"/>
                <a:chOff x="3525" y="1797"/>
                <a:chExt cx="852" cy="1150"/>
              </a:xfrm>
            </p:grpSpPr>
            <p:sp>
              <p:nvSpPr>
                <p:cNvPr id="4171" name="AutoShape 206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3525" y="1832"/>
                  <a:ext cx="494" cy="6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72" name="Rectangle 207"/>
                <p:cNvSpPr>
                  <a:spLocks noChangeArrowheads="1"/>
                </p:cNvSpPr>
                <p:nvPr/>
              </p:nvSpPr>
              <p:spPr bwMode="auto">
                <a:xfrm>
                  <a:off x="3907" y="1968"/>
                  <a:ext cx="145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OH</a:t>
                  </a:r>
                  <a:endParaRPr lang="it-IT" altLang="it-IT" sz="1200"/>
                </a:p>
              </p:txBody>
            </p:sp>
            <p:sp>
              <p:nvSpPr>
                <p:cNvPr id="4173" name="Rectangle 208"/>
                <p:cNvSpPr>
                  <a:spLocks noChangeArrowheads="1"/>
                </p:cNvSpPr>
                <p:nvPr/>
              </p:nvSpPr>
              <p:spPr bwMode="auto">
                <a:xfrm>
                  <a:off x="3907" y="2236"/>
                  <a:ext cx="145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OH</a:t>
                  </a:r>
                  <a:endParaRPr lang="it-IT" altLang="it-IT" sz="1200"/>
                </a:p>
              </p:txBody>
            </p:sp>
            <p:sp>
              <p:nvSpPr>
                <p:cNvPr id="4174" name="Rectangle 209"/>
                <p:cNvSpPr>
                  <a:spLocks noChangeArrowheads="1"/>
                </p:cNvSpPr>
                <p:nvPr/>
              </p:nvSpPr>
              <p:spPr bwMode="auto">
                <a:xfrm>
                  <a:off x="3660" y="2409"/>
                  <a:ext cx="254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C    O</a:t>
                  </a:r>
                  <a:endParaRPr lang="it-IT" altLang="it-IT" sz="1200"/>
                </a:p>
              </p:txBody>
            </p:sp>
            <p:sp>
              <p:nvSpPr>
                <p:cNvPr id="4175" name="Rectangle 210"/>
                <p:cNvSpPr>
                  <a:spLocks noChangeArrowheads="1"/>
                </p:cNvSpPr>
                <p:nvPr/>
              </p:nvSpPr>
              <p:spPr bwMode="auto">
                <a:xfrm>
                  <a:off x="3660" y="1797"/>
                  <a:ext cx="246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COO</a:t>
                  </a:r>
                  <a:r>
                    <a:rPr lang="it-IT" altLang="it-IT" sz="1400" baseline="30000">
                      <a:solidFill>
                        <a:srgbClr val="000000"/>
                      </a:solidFill>
                    </a:rPr>
                    <a:t>-</a:t>
                  </a:r>
                  <a:endParaRPr lang="it-IT" altLang="it-IT" sz="1400" baseline="30000"/>
                </a:p>
              </p:txBody>
            </p:sp>
            <p:sp>
              <p:nvSpPr>
                <p:cNvPr id="4176" name="Line 211"/>
                <p:cNvSpPr>
                  <a:spLocks noChangeShapeType="1"/>
                </p:cNvSpPr>
                <p:nvPr/>
              </p:nvSpPr>
              <p:spPr bwMode="auto">
                <a:xfrm flipV="1">
                  <a:off x="3811" y="2089"/>
                  <a:ext cx="1" cy="14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77" name="Line 212"/>
                <p:cNvSpPr>
                  <a:spLocks noChangeShapeType="1"/>
                </p:cNvSpPr>
                <p:nvPr/>
              </p:nvSpPr>
              <p:spPr bwMode="auto">
                <a:xfrm>
                  <a:off x="3687" y="2016"/>
                  <a:ext cx="124" cy="7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78" name="Line 213"/>
                <p:cNvSpPr>
                  <a:spLocks noChangeShapeType="1"/>
                </p:cNvSpPr>
                <p:nvPr/>
              </p:nvSpPr>
              <p:spPr bwMode="auto">
                <a:xfrm flipH="1">
                  <a:off x="3583" y="2044"/>
                  <a:ext cx="104" cy="5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79" name="Line 214"/>
                <p:cNvSpPr>
                  <a:spLocks noChangeShapeType="1"/>
                </p:cNvSpPr>
                <p:nvPr/>
              </p:nvSpPr>
              <p:spPr bwMode="auto">
                <a:xfrm flipV="1">
                  <a:off x="3687" y="2233"/>
                  <a:ext cx="124" cy="7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80" name="Line 215"/>
                <p:cNvSpPr>
                  <a:spLocks noChangeShapeType="1"/>
                </p:cNvSpPr>
                <p:nvPr/>
              </p:nvSpPr>
              <p:spPr bwMode="auto">
                <a:xfrm flipH="1" flipV="1">
                  <a:off x="3580" y="2218"/>
                  <a:ext cx="104" cy="5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81" name="Line 216"/>
                <p:cNvSpPr>
                  <a:spLocks noChangeShapeType="1"/>
                </p:cNvSpPr>
                <p:nvPr/>
              </p:nvSpPr>
              <p:spPr bwMode="auto">
                <a:xfrm flipV="1">
                  <a:off x="3563" y="2016"/>
                  <a:ext cx="124" cy="7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82" name="Line 217"/>
                <p:cNvSpPr>
                  <a:spLocks noChangeShapeType="1"/>
                </p:cNvSpPr>
                <p:nvPr/>
              </p:nvSpPr>
              <p:spPr bwMode="auto">
                <a:xfrm>
                  <a:off x="3563" y="2233"/>
                  <a:ext cx="124" cy="7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83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3563" y="2089"/>
                  <a:ext cx="1" cy="14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84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3785" y="2101"/>
                  <a:ext cx="1" cy="12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85" name="Line 220"/>
                <p:cNvSpPr>
                  <a:spLocks noChangeShapeType="1"/>
                </p:cNvSpPr>
                <p:nvPr/>
              </p:nvSpPr>
              <p:spPr bwMode="auto">
                <a:xfrm flipV="1">
                  <a:off x="3811" y="2037"/>
                  <a:ext cx="88" cy="5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86" name="Line 221"/>
                <p:cNvSpPr>
                  <a:spLocks noChangeShapeType="1"/>
                </p:cNvSpPr>
                <p:nvPr/>
              </p:nvSpPr>
              <p:spPr bwMode="auto">
                <a:xfrm>
                  <a:off x="3811" y="2233"/>
                  <a:ext cx="88" cy="5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87" name="Line 222"/>
                <p:cNvSpPr>
                  <a:spLocks noChangeShapeType="1"/>
                </p:cNvSpPr>
                <p:nvPr/>
              </p:nvSpPr>
              <p:spPr bwMode="auto">
                <a:xfrm>
                  <a:off x="3687" y="2305"/>
                  <a:ext cx="1" cy="10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88" name="Line 223"/>
                <p:cNvSpPr>
                  <a:spLocks noChangeShapeType="1"/>
                </p:cNvSpPr>
                <p:nvPr/>
              </p:nvSpPr>
              <p:spPr bwMode="auto">
                <a:xfrm flipV="1">
                  <a:off x="3687" y="1910"/>
                  <a:ext cx="1" cy="10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4189" name="Group 224"/>
                <p:cNvGrpSpPr>
                  <a:grpSpLocks/>
                </p:cNvGrpSpPr>
                <p:nvPr/>
              </p:nvGrpSpPr>
              <p:grpSpPr bwMode="auto">
                <a:xfrm rot="-5400000">
                  <a:off x="3773" y="2424"/>
                  <a:ext cx="17" cy="90"/>
                  <a:chOff x="1892" y="1616"/>
                  <a:chExt cx="17" cy="90"/>
                </a:xfrm>
              </p:grpSpPr>
              <p:sp>
                <p:nvSpPr>
                  <p:cNvPr id="4197" name="Line 22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847" y="1661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98" name="Line 22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864" y="1661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4190" name="Line 227"/>
                <p:cNvSpPr>
                  <a:spLocks noChangeShapeType="1"/>
                </p:cNvSpPr>
                <p:nvPr/>
              </p:nvSpPr>
              <p:spPr bwMode="auto">
                <a:xfrm>
                  <a:off x="3688" y="2520"/>
                  <a:ext cx="1" cy="10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91" name="Text Box 228"/>
                <p:cNvSpPr txBox="1">
                  <a:spLocks noChangeArrowheads="1"/>
                </p:cNvSpPr>
                <p:nvPr/>
              </p:nvSpPr>
              <p:spPr bwMode="auto">
                <a:xfrm>
                  <a:off x="3531" y="2589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200"/>
                    <a:t>   N</a:t>
                  </a:r>
                </a:p>
              </p:txBody>
            </p:sp>
            <p:sp>
              <p:nvSpPr>
                <p:cNvPr id="4192" name="Line 229"/>
                <p:cNvSpPr>
                  <a:spLocks noChangeShapeType="1"/>
                </p:cNvSpPr>
                <p:nvPr/>
              </p:nvSpPr>
              <p:spPr bwMode="auto">
                <a:xfrm rot="904994">
                  <a:off x="3733" y="2758"/>
                  <a:ext cx="159" cy="51"/>
                </a:xfrm>
                <a:prstGeom prst="line">
                  <a:avLst/>
                </a:prstGeom>
                <a:noFill/>
                <a:ln w="800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93" name="Text Box 230"/>
                <p:cNvSpPr txBox="1">
                  <a:spLocks noChangeArrowheads="1"/>
                </p:cNvSpPr>
                <p:nvPr/>
              </p:nvSpPr>
              <p:spPr bwMode="auto">
                <a:xfrm>
                  <a:off x="3832" y="2774"/>
                  <a:ext cx="54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200"/>
                    <a:t>(CH</a:t>
                  </a:r>
                  <a:r>
                    <a:rPr lang="it-IT" altLang="it-IT" sz="1200" baseline="-25000"/>
                    <a:t>2</a:t>
                  </a:r>
                  <a:r>
                    <a:rPr lang="it-IT" altLang="it-IT" sz="1200"/>
                    <a:t>)</a:t>
                  </a:r>
                  <a:r>
                    <a:rPr lang="it-IT" altLang="it-IT" sz="1200" baseline="-25000"/>
                    <a:t>4</a:t>
                  </a:r>
                </a:p>
              </p:txBody>
            </p:sp>
            <p:sp>
              <p:nvSpPr>
                <p:cNvPr id="4194" name="Line 231"/>
                <p:cNvSpPr>
                  <a:spLocks noChangeShapeType="1"/>
                </p:cNvSpPr>
                <p:nvPr/>
              </p:nvSpPr>
              <p:spPr bwMode="auto">
                <a:xfrm rot="-3110116">
                  <a:off x="4135" y="2758"/>
                  <a:ext cx="159" cy="51"/>
                </a:xfrm>
                <a:prstGeom prst="line">
                  <a:avLst/>
                </a:prstGeom>
                <a:noFill/>
                <a:ln w="800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95" name="Oval 232"/>
                <p:cNvSpPr>
                  <a:spLocks noChangeArrowheads="1"/>
                </p:cNvSpPr>
                <p:nvPr/>
              </p:nvSpPr>
              <p:spPr bwMode="auto">
                <a:xfrm>
                  <a:off x="3964" y="1985"/>
                  <a:ext cx="91" cy="91"/>
                </a:xfrm>
                <a:prstGeom prst="ellipse">
                  <a:avLst/>
                </a:prstGeom>
                <a:solidFill>
                  <a:srgbClr val="FF0000">
                    <a:alpha val="3803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4196" name="Oval 233"/>
                <p:cNvSpPr>
                  <a:spLocks noChangeArrowheads="1"/>
                </p:cNvSpPr>
                <p:nvPr/>
              </p:nvSpPr>
              <p:spPr bwMode="auto">
                <a:xfrm>
                  <a:off x="3964" y="2254"/>
                  <a:ext cx="91" cy="91"/>
                </a:xfrm>
                <a:prstGeom prst="ellipse">
                  <a:avLst/>
                </a:prstGeom>
                <a:solidFill>
                  <a:srgbClr val="FF0000">
                    <a:alpha val="3803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4116" name="Group 264"/>
              <p:cNvGrpSpPr>
                <a:grpSpLocks/>
              </p:cNvGrpSpPr>
              <p:nvPr/>
            </p:nvGrpSpPr>
            <p:grpSpPr bwMode="auto">
              <a:xfrm>
                <a:off x="3894" y="1783"/>
                <a:ext cx="852" cy="1150"/>
                <a:chOff x="4160" y="1797"/>
                <a:chExt cx="852" cy="1150"/>
              </a:xfrm>
            </p:grpSpPr>
            <p:sp>
              <p:nvSpPr>
                <p:cNvPr id="4143" name="AutoShape 236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160" y="1832"/>
                  <a:ext cx="494" cy="6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44" name="Rectangle 237"/>
                <p:cNvSpPr>
                  <a:spLocks noChangeArrowheads="1"/>
                </p:cNvSpPr>
                <p:nvPr/>
              </p:nvSpPr>
              <p:spPr bwMode="auto">
                <a:xfrm>
                  <a:off x="4542" y="1968"/>
                  <a:ext cx="145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OH</a:t>
                  </a:r>
                  <a:endParaRPr lang="it-IT" altLang="it-IT" sz="1200"/>
                </a:p>
              </p:txBody>
            </p:sp>
            <p:sp>
              <p:nvSpPr>
                <p:cNvPr id="4145" name="Rectangle 238"/>
                <p:cNvSpPr>
                  <a:spLocks noChangeArrowheads="1"/>
                </p:cNvSpPr>
                <p:nvPr/>
              </p:nvSpPr>
              <p:spPr bwMode="auto">
                <a:xfrm>
                  <a:off x="4542" y="2236"/>
                  <a:ext cx="145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OH</a:t>
                  </a:r>
                  <a:endParaRPr lang="it-IT" altLang="it-IT" sz="1200"/>
                </a:p>
              </p:txBody>
            </p:sp>
            <p:sp>
              <p:nvSpPr>
                <p:cNvPr id="4146" name="Rectangle 239"/>
                <p:cNvSpPr>
                  <a:spLocks noChangeArrowheads="1"/>
                </p:cNvSpPr>
                <p:nvPr/>
              </p:nvSpPr>
              <p:spPr bwMode="auto">
                <a:xfrm>
                  <a:off x="4295" y="2409"/>
                  <a:ext cx="254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C    O</a:t>
                  </a:r>
                  <a:endParaRPr lang="it-IT" altLang="it-IT" sz="1200"/>
                </a:p>
              </p:txBody>
            </p:sp>
            <p:sp>
              <p:nvSpPr>
                <p:cNvPr id="4147" name="Rectangle 240"/>
                <p:cNvSpPr>
                  <a:spLocks noChangeArrowheads="1"/>
                </p:cNvSpPr>
                <p:nvPr/>
              </p:nvSpPr>
              <p:spPr bwMode="auto">
                <a:xfrm>
                  <a:off x="4295" y="1797"/>
                  <a:ext cx="246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COO</a:t>
                  </a:r>
                  <a:r>
                    <a:rPr lang="it-IT" altLang="it-IT" sz="1400" baseline="30000">
                      <a:solidFill>
                        <a:srgbClr val="000000"/>
                      </a:solidFill>
                    </a:rPr>
                    <a:t>-</a:t>
                  </a:r>
                  <a:endParaRPr lang="it-IT" altLang="it-IT" sz="1400" baseline="30000"/>
                </a:p>
              </p:txBody>
            </p:sp>
            <p:sp>
              <p:nvSpPr>
                <p:cNvPr id="4148" name="Line 241"/>
                <p:cNvSpPr>
                  <a:spLocks noChangeShapeType="1"/>
                </p:cNvSpPr>
                <p:nvPr/>
              </p:nvSpPr>
              <p:spPr bwMode="auto">
                <a:xfrm flipV="1">
                  <a:off x="4446" y="2089"/>
                  <a:ext cx="1" cy="14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49" name="Line 242"/>
                <p:cNvSpPr>
                  <a:spLocks noChangeShapeType="1"/>
                </p:cNvSpPr>
                <p:nvPr/>
              </p:nvSpPr>
              <p:spPr bwMode="auto">
                <a:xfrm>
                  <a:off x="4322" y="2016"/>
                  <a:ext cx="124" cy="7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50" name="Line 243"/>
                <p:cNvSpPr>
                  <a:spLocks noChangeShapeType="1"/>
                </p:cNvSpPr>
                <p:nvPr/>
              </p:nvSpPr>
              <p:spPr bwMode="auto">
                <a:xfrm flipH="1">
                  <a:off x="4218" y="2044"/>
                  <a:ext cx="104" cy="5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51" name="Line 244"/>
                <p:cNvSpPr>
                  <a:spLocks noChangeShapeType="1"/>
                </p:cNvSpPr>
                <p:nvPr/>
              </p:nvSpPr>
              <p:spPr bwMode="auto">
                <a:xfrm flipV="1">
                  <a:off x="4322" y="2233"/>
                  <a:ext cx="124" cy="7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52" name="Line 245"/>
                <p:cNvSpPr>
                  <a:spLocks noChangeShapeType="1"/>
                </p:cNvSpPr>
                <p:nvPr/>
              </p:nvSpPr>
              <p:spPr bwMode="auto">
                <a:xfrm flipH="1" flipV="1">
                  <a:off x="4215" y="2218"/>
                  <a:ext cx="104" cy="5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53" name="Line 246"/>
                <p:cNvSpPr>
                  <a:spLocks noChangeShapeType="1"/>
                </p:cNvSpPr>
                <p:nvPr/>
              </p:nvSpPr>
              <p:spPr bwMode="auto">
                <a:xfrm flipV="1">
                  <a:off x="4198" y="2016"/>
                  <a:ext cx="124" cy="7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54" name="Line 247"/>
                <p:cNvSpPr>
                  <a:spLocks noChangeShapeType="1"/>
                </p:cNvSpPr>
                <p:nvPr/>
              </p:nvSpPr>
              <p:spPr bwMode="auto">
                <a:xfrm>
                  <a:off x="4198" y="2233"/>
                  <a:ext cx="124" cy="7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55" name="Line 248"/>
                <p:cNvSpPr>
                  <a:spLocks noChangeShapeType="1"/>
                </p:cNvSpPr>
                <p:nvPr/>
              </p:nvSpPr>
              <p:spPr bwMode="auto">
                <a:xfrm flipV="1">
                  <a:off x="4198" y="2089"/>
                  <a:ext cx="1" cy="14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56" name="Line 249"/>
                <p:cNvSpPr>
                  <a:spLocks noChangeShapeType="1"/>
                </p:cNvSpPr>
                <p:nvPr/>
              </p:nvSpPr>
              <p:spPr bwMode="auto">
                <a:xfrm flipV="1">
                  <a:off x="4420" y="2101"/>
                  <a:ext cx="1" cy="12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57" name="Line 250"/>
                <p:cNvSpPr>
                  <a:spLocks noChangeShapeType="1"/>
                </p:cNvSpPr>
                <p:nvPr/>
              </p:nvSpPr>
              <p:spPr bwMode="auto">
                <a:xfrm flipV="1">
                  <a:off x="4446" y="2037"/>
                  <a:ext cx="88" cy="5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58" name="Line 251"/>
                <p:cNvSpPr>
                  <a:spLocks noChangeShapeType="1"/>
                </p:cNvSpPr>
                <p:nvPr/>
              </p:nvSpPr>
              <p:spPr bwMode="auto">
                <a:xfrm>
                  <a:off x="4446" y="2233"/>
                  <a:ext cx="88" cy="5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59" name="Line 252"/>
                <p:cNvSpPr>
                  <a:spLocks noChangeShapeType="1"/>
                </p:cNvSpPr>
                <p:nvPr/>
              </p:nvSpPr>
              <p:spPr bwMode="auto">
                <a:xfrm>
                  <a:off x="4322" y="2305"/>
                  <a:ext cx="1" cy="10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60" name="Line 253"/>
                <p:cNvSpPr>
                  <a:spLocks noChangeShapeType="1"/>
                </p:cNvSpPr>
                <p:nvPr/>
              </p:nvSpPr>
              <p:spPr bwMode="auto">
                <a:xfrm flipV="1">
                  <a:off x="4322" y="1910"/>
                  <a:ext cx="1" cy="10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4161" name="Group 254"/>
                <p:cNvGrpSpPr>
                  <a:grpSpLocks/>
                </p:cNvGrpSpPr>
                <p:nvPr/>
              </p:nvGrpSpPr>
              <p:grpSpPr bwMode="auto">
                <a:xfrm rot="-5400000">
                  <a:off x="4408" y="2424"/>
                  <a:ext cx="17" cy="90"/>
                  <a:chOff x="1892" y="1616"/>
                  <a:chExt cx="17" cy="90"/>
                </a:xfrm>
              </p:grpSpPr>
              <p:sp>
                <p:nvSpPr>
                  <p:cNvPr id="4169" name="Line 25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847" y="1661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70" name="Line 25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864" y="1661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4162" name="Line 257"/>
                <p:cNvSpPr>
                  <a:spLocks noChangeShapeType="1"/>
                </p:cNvSpPr>
                <p:nvPr/>
              </p:nvSpPr>
              <p:spPr bwMode="auto">
                <a:xfrm>
                  <a:off x="4323" y="2520"/>
                  <a:ext cx="1" cy="10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63" name="Text Box 258"/>
                <p:cNvSpPr txBox="1">
                  <a:spLocks noChangeArrowheads="1"/>
                </p:cNvSpPr>
                <p:nvPr/>
              </p:nvSpPr>
              <p:spPr bwMode="auto">
                <a:xfrm>
                  <a:off x="4166" y="2589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200"/>
                    <a:t>   N</a:t>
                  </a:r>
                </a:p>
              </p:txBody>
            </p:sp>
            <p:sp>
              <p:nvSpPr>
                <p:cNvPr id="4164" name="Line 259"/>
                <p:cNvSpPr>
                  <a:spLocks noChangeShapeType="1"/>
                </p:cNvSpPr>
                <p:nvPr/>
              </p:nvSpPr>
              <p:spPr bwMode="auto">
                <a:xfrm rot="904994">
                  <a:off x="4368" y="2758"/>
                  <a:ext cx="159" cy="51"/>
                </a:xfrm>
                <a:prstGeom prst="line">
                  <a:avLst/>
                </a:prstGeom>
                <a:noFill/>
                <a:ln w="800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65" name="Text Box 260"/>
                <p:cNvSpPr txBox="1">
                  <a:spLocks noChangeArrowheads="1"/>
                </p:cNvSpPr>
                <p:nvPr/>
              </p:nvSpPr>
              <p:spPr bwMode="auto">
                <a:xfrm>
                  <a:off x="4467" y="2774"/>
                  <a:ext cx="54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200"/>
                    <a:t>(CH</a:t>
                  </a:r>
                  <a:r>
                    <a:rPr lang="it-IT" altLang="it-IT" sz="1200" baseline="-25000"/>
                    <a:t>2</a:t>
                  </a:r>
                  <a:r>
                    <a:rPr lang="it-IT" altLang="it-IT" sz="1200"/>
                    <a:t>)</a:t>
                  </a:r>
                  <a:r>
                    <a:rPr lang="it-IT" altLang="it-IT" sz="1200" baseline="-25000"/>
                    <a:t>3</a:t>
                  </a:r>
                </a:p>
              </p:txBody>
            </p:sp>
            <p:sp>
              <p:nvSpPr>
                <p:cNvPr id="4166" name="Line 261"/>
                <p:cNvSpPr>
                  <a:spLocks noChangeShapeType="1"/>
                </p:cNvSpPr>
                <p:nvPr/>
              </p:nvSpPr>
              <p:spPr bwMode="auto">
                <a:xfrm rot="-3110116">
                  <a:off x="4770" y="2758"/>
                  <a:ext cx="159" cy="51"/>
                </a:xfrm>
                <a:prstGeom prst="line">
                  <a:avLst/>
                </a:prstGeom>
                <a:noFill/>
                <a:ln w="8001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67" name="Oval 262"/>
                <p:cNvSpPr>
                  <a:spLocks noChangeArrowheads="1"/>
                </p:cNvSpPr>
                <p:nvPr/>
              </p:nvSpPr>
              <p:spPr bwMode="auto">
                <a:xfrm>
                  <a:off x="4599" y="1985"/>
                  <a:ext cx="91" cy="91"/>
                </a:xfrm>
                <a:prstGeom prst="ellipse">
                  <a:avLst/>
                </a:prstGeom>
                <a:solidFill>
                  <a:srgbClr val="FF0000">
                    <a:alpha val="3803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4168" name="Oval 263"/>
                <p:cNvSpPr>
                  <a:spLocks noChangeArrowheads="1"/>
                </p:cNvSpPr>
                <p:nvPr/>
              </p:nvSpPr>
              <p:spPr bwMode="auto">
                <a:xfrm>
                  <a:off x="4599" y="2254"/>
                  <a:ext cx="91" cy="91"/>
                </a:xfrm>
                <a:prstGeom prst="ellipse">
                  <a:avLst/>
                </a:prstGeom>
                <a:solidFill>
                  <a:srgbClr val="FF0000">
                    <a:alpha val="3803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grpSp>
            <p:nvGrpSpPr>
              <p:cNvPr id="4117" name="Group 294"/>
              <p:cNvGrpSpPr>
                <a:grpSpLocks/>
              </p:cNvGrpSpPr>
              <p:nvPr/>
            </p:nvGrpSpPr>
            <p:grpSpPr bwMode="auto">
              <a:xfrm>
                <a:off x="4526" y="1783"/>
                <a:ext cx="530" cy="965"/>
                <a:chOff x="4659" y="1790"/>
                <a:chExt cx="530" cy="965"/>
              </a:xfrm>
            </p:grpSpPr>
            <p:sp>
              <p:nvSpPr>
                <p:cNvPr id="4118" name="AutoShape 266"/>
                <p:cNvSpPr>
                  <a:spLocks noChangeAspect="1" noChangeArrowheads="1" noTextEdit="1"/>
                </p:cNvSpPr>
                <p:nvPr/>
              </p:nvSpPr>
              <p:spPr bwMode="auto">
                <a:xfrm>
                  <a:off x="4659" y="1825"/>
                  <a:ext cx="494" cy="67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19" name="Rectangle 267"/>
                <p:cNvSpPr>
                  <a:spLocks noChangeArrowheads="1"/>
                </p:cNvSpPr>
                <p:nvPr/>
              </p:nvSpPr>
              <p:spPr bwMode="auto">
                <a:xfrm>
                  <a:off x="5041" y="1961"/>
                  <a:ext cx="145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OH</a:t>
                  </a:r>
                  <a:endParaRPr lang="it-IT" altLang="it-IT" sz="1200"/>
                </a:p>
              </p:txBody>
            </p:sp>
            <p:sp>
              <p:nvSpPr>
                <p:cNvPr id="4120" name="Rectangle 268"/>
                <p:cNvSpPr>
                  <a:spLocks noChangeArrowheads="1"/>
                </p:cNvSpPr>
                <p:nvPr/>
              </p:nvSpPr>
              <p:spPr bwMode="auto">
                <a:xfrm>
                  <a:off x="5041" y="2229"/>
                  <a:ext cx="145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OH</a:t>
                  </a:r>
                  <a:endParaRPr lang="it-IT" altLang="it-IT" sz="1200"/>
                </a:p>
              </p:txBody>
            </p:sp>
            <p:sp>
              <p:nvSpPr>
                <p:cNvPr id="4121" name="Rectangle 269"/>
                <p:cNvSpPr>
                  <a:spLocks noChangeArrowheads="1"/>
                </p:cNvSpPr>
                <p:nvPr/>
              </p:nvSpPr>
              <p:spPr bwMode="auto">
                <a:xfrm>
                  <a:off x="4794" y="2402"/>
                  <a:ext cx="254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C    O</a:t>
                  </a:r>
                  <a:endParaRPr lang="it-IT" altLang="it-IT" sz="1200"/>
                </a:p>
              </p:txBody>
            </p:sp>
            <p:sp>
              <p:nvSpPr>
                <p:cNvPr id="4122" name="Rectangle 270"/>
                <p:cNvSpPr>
                  <a:spLocks noChangeArrowheads="1"/>
                </p:cNvSpPr>
                <p:nvPr/>
              </p:nvSpPr>
              <p:spPr bwMode="auto">
                <a:xfrm>
                  <a:off x="4794" y="1790"/>
                  <a:ext cx="246" cy="1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r>
                    <a:rPr lang="it-IT" altLang="it-IT" sz="1200">
                      <a:solidFill>
                        <a:srgbClr val="000000"/>
                      </a:solidFill>
                    </a:rPr>
                    <a:t>COO</a:t>
                  </a:r>
                  <a:r>
                    <a:rPr lang="it-IT" altLang="it-IT" sz="1400" baseline="30000">
                      <a:solidFill>
                        <a:srgbClr val="000000"/>
                      </a:solidFill>
                    </a:rPr>
                    <a:t>-</a:t>
                  </a:r>
                  <a:endParaRPr lang="it-IT" altLang="it-IT" sz="1400" baseline="30000"/>
                </a:p>
              </p:txBody>
            </p:sp>
            <p:sp>
              <p:nvSpPr>
                <p:cNvPr id="4123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4945" y="2082"/>
                  <a:ext cx="1" cy="14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24" name="Line 272"/>
                <p:cNvSpPr>
                  <a:spLocks noChangeShapeType="1"/>
                </p:cNvSpPr>
                <p:nvPr/>
              </p:nvSpPr>
              <p:spPr bwMode="auto">
                <a:xfrm>
                  <a:off x="4821" y="2009"/>
                  <a:ext cx="124" cy="7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25" name="Line 273"/>
                <p:cNvSpPr>
                  <a:spLocks noChangeShapeType="1"/>
                </p:cNvSpPr>
                <p:nvPr/>
              </p:nvSpPr>
              <p:spPr bwMode="auto">
                <a:xfrm flipH="1">
                  <a:off x="4717" y="2037"/>
                  <a:ext cx="104" cy="5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26" name="Line 274"/>
                <p:cNvSpPr>
                  <a:spLocks noChangeShapeType="1"/>
                </p:cNvSpPr>
                <p:nvPr/>
              </p:nvSpPr>
              <p:spPr bwMode="auto">
                <a:xfrm flipV="1">
                  <a:off x="4821" y="2226"/>
                  <a:ext cx="124" cy="7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27" name="Line 275"/>
                <p:cNvSpPr>
                  <a:spLocks noChangeShapeType="1"/>
                </p:cNvSpPr>
                <p:nvPr/>
              </p:nvSpPr>
              <p:spPr bwMode="auto">
                <a:xfrm flipH="1" flipV="1">
                  <a:off x="4714" y="2211"/>
                  <a:ext cx="104" cy="59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28" name="Line 276"/>
                <p:cNvSpPr>
                  <a:spLocks noChangeShapeType="1"/>
                </p:cNvSpPr>
                <p:nvPr/>
              </p:nvSpPr>
              <p:spPr bwMode="auto">
                <a:xfrm flipV="1">
                  <a:off x="4697" y="2009"/>
                  <a:ext cx="124" cy="7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29" name="Line 277"/>
                <p:cNvSpPr>
                  <a:spLocks noChangeShapeType="1"/>
                </p:cNvSpPr>
                <p:nvPr/>
              </p:nvSpPr>
              <p:spPr bwMode="auto">
                <a:xfrm>
                  <a:off x="4697" y="2226"/>
                  <a:ext cx="124" cy="7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30" name="Line 278"/>
                <p:cNvSpPr>
                  <a:spLocks noChangeShapeType="1"/>
                </p:cNvSpPr>
                <p:nvPr/>
              </p:nvSpPr>
              <p:spPr bwMode="auto">
                <a:xfrm flipV="1">
                  <a:off x="4697" y="2082"/>
                  <a:ext cx="1" cy="144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31" name="Line 279"/>
                <p:cNvSpPr>
                  <a:spLocks noChangeShapeType="1"/>
                </p:cNvSpPr>
                <p:nvPr/>
              </p:nvSpPr>
              <p:spPr bwMode="auto">
                <a:xfrm flipV="1">
                  <a:off x="4919" y="2094"/>
                  <a:ext cx="1" cy="120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32" name="Line 280"/>
                <p:cNvSpPr>
                  <a:spLocks noChangeShapeType="1"/>
                </p:cNvSpPr>
                <p:nvPr/>
              </p:nvSpPr>
              <p:spPr bwMode="auto">
                <a:xfrm flipV="1">
                  <a:off x="4945" y="2030"/>
                  <a:ext cx="88" cy="52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33" name="Line 281"/>
                <p:cNvSpPr>
                  <a:spLocks noChangeShapeType="1"/>
                </p:cNvSpPr>
                <p:nvPr/>
              </p:nvSpPr>
              <p:spPr bwMode="auto">
                <a:xfrm>
                  <a:off x="4945" y="2226"/>
                  <a:ext cx="88" cy="51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34" name="Line 282"/>
                <p:cNvSpPr>
                  <a:spLocks noChangeShapeType="1"/>
                </p:cNvSpPr>
                <p:nvPr/>
              </p:nvSpPr>
              <p:spPr bwMode="auto">
                <a:xfrm>
                  <a:off x="4821" y="2298"/>
                  <a:ext cx="1" cy="10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35" name="Line 283"/>
                <p:cNvSpPr>
                  <a:spLocks noChangeShapeType="1"/>
                </p:cNvSpPr>
                <p:nvPr/>
              </p:nvSpPr>
              <p:spPr bwMode="auto">
                <a:xfrm flipV="1">
                  <a:off x="4821" y="1903"/>
                  <a:ext cx="1" cy="106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grpSp>
              <p:nvGrpSpPr>
                <p:cNvPr id="4136" name="Group 284"/>
                <p:cNvGrpSpPr>
                  <a:grpSpLocks/>
                </p:cNvGrpSpPr>
                <p:nvPr/>
              </p:nvGrpSpPr>
              <p:grpSpPr bwMode="auto">
                <a:xfrm rot="-5400000">
                  <a:off x="4907" y="2417"/>
                  <a:ext cx="17" cy="90"/>
                  <a:chOff x="1892" y="1616"/>
                  <a:chExt cx="17" cy="90"/>
                </a:xfrm>
              </p:grpSpPr>
              <p:sp>
                <p:nvSpPr>
                  <p:cNvPr id="4141" name="Line 285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847" y="1661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142" name="Line 286"/>
                  <p:cNvSpPr>
                    <a:spLocks noChangeShapeType="1"/>
                  </p:cNvSpPr>
                  <p:nvPr/>
                </p:nvSpPr>
                <p:spPr bwMode="auto">
                  <a:xfrm rot="-5400000">
                    <a:off x="1864" y="1661"/>
                    <a:ext cx="90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it-IT"/>
                  </a:p>
                </p:txBody>
              </p:sp>
            </p:grpSp>
            <p:sp>
              <p:nvSpPr>
                <p:cNvPr id="4137" name="Line 287"/>
                <p:cNvSpPr>
                  <a:spLocks noChangeShapeType="1"/>
                </p:cNvSpPr>
                <p:nvPr/>
              </p:nvSpPr>
              <p:spPr bwMode="auto">
                <a:xfrm>
                  <a:off x="4822" y="2513"/>
                  <a:ext cx="1" cy="10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38" name="Text Box 288"/>
                <p:cNvSpPr txBox="1">
                  <a:spLocks noChangeArrowheads="1"/>
                </p:cNvSpPr>
                <p:nvPr/>
              </p:nvSpPr>
              <p:spPr bwMode="auto">
                <a:xfrm>
                  <a:off x="4735" y="2582"/>
                  <a:ext cx="272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200"/>
                    <a:t>NH</a:t>
                  </a:r>
                </a:p>
              </p:txBody>
            </p:sp>
            <p:sp>
              <p:nvSpPr>
                <p:cNvPr id="4139" name="Oval 292"/>
                <p:cNvSpPr>
                  <a:spLocks noChangeArrowheads="1"/>
                </p:cNvSpPr>
                <p:nvPr/>
              </p:nvSpPr>
              <p:spPr bwMode="auto">
                <a:xfrm>
                  <a:off x="5098" y="1978"/>
                  <a:ext cx="91" cy="91"/>
                </a:xfrm>
                <a:prstGeom prst="ellipse">
                  <a:avLst/>
                </a:prstGeom>
                <a:solidFill>
                  <a:srgbClr val="FF0000">
                    <a:alpha val="3803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4140" name="Oval 293"/>
                <p:cNvSpPr>
                  <a:spLocks noChangeArrowheads="1"/>
                </p:cNvSpPr>
                <p:nvPr/>
              </p:nvSpPr>
              <p:spPr bwMode="auto">
                <a:xfrm>
                  <a:off x="5098" y="2247"/>
                  <a:ext cx="91" cy="91"/>
                </a:xfrm>
                <a:prstGeom prst="ellipse">
                  <a:avLst/>
                </a:prstGeom>
                <a:solidFill>
                  <a:srgbClr val="FF0000">
                    <a:alpha val="38039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</p:grpSp>
        <p:sp>
          <p:nvSpPr>
            <p:cNvPr id="4113" name="Rectangle 301"/>
            <p:cNvSpPr>
              <a:spLocks noChangeArrowheads="1"/>
            </p:cNvSpPr>
            <p:nvPr/>
          </p:nvSpPr>
          <p:spPr bwMode="auto">
            <a:xfrm>
              <a:off x="1565" y="2931"/>
              <a:ext cx="2767" cy="131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endParaRPr lang="it-IT" altLang="it-IT"/>
            </a:p>
          </p:txBody>
        </p:sp>
      </p:grpSp>
      <p:sp>
        <p:nvSpPr>
          <p:cNvPr id="4103" name="Rectangle 307"/>
          <p:cNvSpPr>
            <a:spLocks noChangeArrowheads="1"/>
          </p:cNvSpPr>
          <p:nvPr/>
        </p:nvSpPr>
        <p:spPr bwMode="auto">
          <a:xfrm>
            <a:off x="7467600" y="3810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600">
                <a:solidFill>
                  <a:srgbClr val="FF0000"/>
                </a:solidFill>
                <a:latin typeface="Times New Roman" panose="02020603050405020304" pitchFamily="18" charset="0"/>
              </a:rPr>
              <a:t>(a)</a:t>
            </a:r>
          </a:p>
        </p:txBody>
      </p:sp>
      <p:sp>
        <p:nvSpPr>
          <p:cNvPr id="4104" name="Rectangle 308"/>
          <p:cNvSpPr>
            <a:spLocks noChangeArrowheads="1"/>
          </p:cNvSpPr>
          <p:nvPr/>
        </p:nvSpPr>
        <p:spPr bwMode="auto">
          <a:xfrm>
            <a:off x="7467600" y="12192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600">
                <a:solidFill>
                  <a:srgbClr val="FF0000"/>
                </a:solidFill>
                <a:latin typeface="Times New Roman" panose="02020603050405020304" pitchFamily="18" charset="0"/>
              </a:rPr>
              <a:t>(b)</a:t>
            </a:r>
          </a:p>
        </p:txBody>
      </p:sp>
      <p:sp>
        <p:nvSpPr>
          <p:cNvPr id="4105" name="Rectangle 309"/>
          <p:cNvSpPr>
            <a:spLocks noChangeArrowheads="1"/>
          </p:cNvSpPr>
          <p:nvPr/>
        </p:nvSpPr>
        <p:spPr bwMode="auto">
          <a:xfrm>
            <a:off x="8077200" y="22860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600">
                <a:solidFill>
                  <a:srgbClr val="FF0000"/>
                </a:solidFill>
                <a:latin typeface="Times New Roman" panose="02020603050405020304" pitchFamily="18" charset="0"/>
              </a:rPr>
              <a:t>(c)</a:t>
            </a:r>
          </a:p>
        </p:txBody>
      </p:sp>
      <p:sp>
        <p:nvSpPr>
          <p:cNvPr id="4106" name="Rectangle 310"/>
          <p:cNvSpPr>
            <a:spLocks noChangeArrowheads="1"/>
          </p:cNvSpPr>
          <p:nvPr/>
        </p:nvSpPr>
        <p:spPr bwMode="auto">
          <a:xfrm>
            <a:off x="8915400" y="36576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600">
                <a:solidFill>
                  <a:srgbClr val="FF0000"/>
                </a:solidFill>
                <a:latin typeface="Times New Roman" panose="02020603050405020304" pitchFamily="18" charset="0"/>
              </a:rPr>
              <a:t>(d)</a:t>
            </a:r>
          </a:p>
        </p:txBody>
      </p:sp>
      <p:sp>
        <p:nvSpPr>
          <p:cNvPr id="4107" name="Rectangle 311"/>
          <p:cNvSpPr>
            <a:spLocks noChangeArrowheads="1"/>
          </p:cNvSpPr>
          <p:nvPr/>
        </p:nvSpPr>
        <p:spPr bwMode="auto">
          <a:xfrm>
            <a:off x="8763000" y="4953000"/>
            <a:ext cx="609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600">
                <a:solidFill>
                  <a:srgbClr val="FF0000"/>
                </a:solidFill>
                <a:latin typeface="Times New Roman" panose="02020603050405020304" pitchFamily="18" charset="0"/>
              </a:rPr>
              <a:t>(e)</a:t>
            </a:r>
          </a:p>
        </p:txBody>
      </p:sp>
      <p:sp>
        <p:nvSpPr>
          <p:cNvPr id="4108" name="Rettangolo 1"/>
          <p:cNvSpPr>
            <a:spLocks noChangeArrowheads="1"/>
          </p:cNvSpPr>
          <p:nvPr/>
        </p:nvSpPr>
        <p:spPr bwMode="auto">
          <a:xfrm>
            <a:off x="4124326" y="323850"/>
            <a:ext cx="6588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BAL</a:t>
            </a:r>
            <a:endParaRPr lang="it-IT" altLang="it-IT" sz="2800"/>
          </a:p>
        </p:txBody>
      </p:sp>
      <p:sp>
        <p:nvSpPr>
          <p:cNvPr id="4109" name="Rettangolo 2"/>
          <p:cNvSpPr>
            <a:spLocks noChangeArrowheads="1"/>
          </p:cNvSpPr>
          <p:nvPr/>
        </p:nvSpPr>
        <p:spPr bwMode="auto">
          <a:xfrm>
            <a:off x="3436939" y="1125539"/>
            <a:ext cx="17494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D-penicillamine</a:t>
            </a:r>
            <a:endParaRPr lang="it-IT" altLang="it-IT" sz="2800"/>
          </a:p>
        </p:txBody>
      </p:sp>
      <p:sp>
        <p:nvSpPr>
          <p:cNvPr id="4110" name="Rettangolo 3"/>
          <p:cNvSpPr>
            <a:spLocks noChangeArrowheads="1"/>
          </p:cNvSpPr>
          <p:nvPr/>
        </p:nvSpPr>
        <p:spPr bwMode="auto">
          <a:xfrm>
            <a:off x="3524251" y="2208213"/>
            <a:ext cx="8667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 EDTA</a:t>
            </a:r>
            <a:endParaRPr lang="it-IT" altLang="it-IT"/>
          </a:p>
        </p:txBody>
      </p:sp>
      <p:sp>
        <p:nvSpPr>
          <p:cNvPr id="4111" name="Rettangolo 4"/>
          <p:cNvSpPr>
            <a:spLocks noChangeArrowheads="1"/>
          </p:cNvSpPr>
          <p:nvPr/>
        </p:nvSpPr>
        <p:spPr bwMode="auto">
          <a:xfrm>
            <a:off x="2711450" y="3429001"/>
            <a:ext cx="9667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>
                <a:latin typeface="Times New Roman" panose="02020603050405020304" pitchFamily="18" charset="0"/>
                <a:cs typeface="Times New Roman" panose="02020603050405020304" pitchFamily="18" charset="0"/>
              </a:rPr>
              <a:t>desferal</a:t>
            </a:r>
            <a:endParaRPr lang="it-IT" altLang="it-IT" sz="2800"/>
          </a:p>
        </p:txBody>
      </p:sp>
      <p:sp>
        <p:nvSpPr>
          <p:cNvPr id="2" name="Rettangolo 1"/>
          <p:cNvSpPr/>
          <p:nvPr/>
        </p:nvSpPr>
        <p:spPr>
          <a:xfrm>
            <a:off x="2019607" y="5384801"/>
            <a:ext cx="18646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dirty="0">
                <a:cs typeface="Times New Roman" charset="0"/>
              </a:rPr>
              <a:t>  3,4,3-LICAMC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277231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630810" y="1412875"/>
            <a:ext cx="9217718" cy="3006977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it-IT" sz="2000" b="1" u="sng" dirty="0">
                <a:solidFill>
                  <a:srgbClr val="990000"/>
                </a:solidFill>
              </a:rPr>
              <a:t>Corso di Chimica </a:t>
            </a:r>
            <a:r>
              <a:rPr lang="it-IT" sz="2000" b="1" u="sng" dirty="0" err="1">
                <a:solidFill>
                  <a:srgbClr val="990000"/>
                </a:solidFill>
              </a:rPr>
              <a:t>Bioinorganica</a:t>
            </a:r>
            <a:endParaRPr lang="it-IT" sz="2000" b="1" u="sng" dirty="0">
              <a:solidFill>
                <a:srgbClr val="990000"/>
              </a:solidFill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it-IT" sz="2000" b="1" u="sng" dirty="0">
              <a:solidFill>
                <a:srgbClr val="990000"/>
              </a:solidFill>
            </a:endParaRP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altLang="it-IT" sz="2000" b="1" dirty="0">
                <a:solidFill>
                  <a:srgbClr val="0033CC"/>
                </a:solidFill>
              </a:rPr>
              <a:t>Modalità esame</a:t>
            </a:r>
            <a:r>
              <a:rPr lang="it-IT" altLang="it-IT" sz="2000" b="1" dirty="0"/>
              <a:t>:</a:t>
            </a:r>
          </a:p>
          <a:p>
            <a:pPr algn="just" eaLnBrk="1" hangingPunct="1">
              <a:lnSpc>
                <a:spcPct val="110000"/>
              </a:lnSpc>
              <a:spcBef>
                <a:spcPct val="50000"/>
              </a:spcBef>
              <a:defRPr/>
            </a:pPr>
            <a:r>
              <a:rPr lang="it-IT" altLang="it-IT" sz="2000" b="1" dirty="0"/>
              <a:t>Presentazione riguardo un argomento a scelta riguardante le tematiche del corso</a:t>
            </a:r>
          </a:p>
          <a:p>
            <a:pPr algn="ctr" eaLnBrk="1" hangingPunct="1">
              <a:spcBef>
                <a:spcPct val="50000"/>
              </a:spcBef>
              <a:defRPr/>
            </a:pPr>
            <a:endParaRPr lang="it-IT" sz="2000" b="1" u="sng" dirty="0">
              <a:solidFill>
                <a:srgbClr val="990000"/>
              </a:solidFill>
            </a:endParaRPr>
          </a:p>
          <a:p>
            <a:pPr algn="just" eaLnBrk="1" hangingPunct="1">
              <a:lnSpc>
                <a:spcPct val="80000"/>
              </a:lnSpc>
              <a:spcBef>
                <a:spcPct val="50000"/>
              </a:spcBef>
              <a:defRPr/>
            </a:pPr>
            <a:endParaRPr lang="it-IT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407368" y="45927"/>
            <a:ext cx="11148664" cy="738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dirty="0">
                <a:solidFill>
                  <a:srgbClr val="0066FF"/>
                </a:solidFill>
                <a:latin typeface="+mj-lt"/>
              </a:rPr>
              <a:t>			        </a:t>
            </a:r>
            <a:r>
              <a:rPr lang="it-IT" altLang="it-IT" sz="2400" b="1" u="sng" dirty="0">
                <a:solidFill>
                  <a:srgbClr val="0066FF"/>
                </a:solidFill>
                <a:latin typeface="+mj-lt"/>
              </a:rPr>
              <a:t>Chelate </a:t>
            </a:r>
            <a:r>
              <a:rPr lang="it-IT" altLang="it-IT" sz="2400" b="1" u="sng" dirty="0" err="1">
                <a:solidFill>
                  <a:srgbClr val="0066FF"/>
                </a:solidFill>
                <a:latin typeface="+mj-lt"/>
              </a:rPr>
              <a:t>effect</a:t>
            </a:r>
            <a:endParaRPr lang="it-IT" altLang="it-IT" sz="2400" b="1" u="sng" dirty="0">
              <a:solidFill>
                <a:srgbClr val="0066FF"/>
              </a:solidFill>
              <a:latin typeface="+mj-lt"/>
            </a:endParaRPr>
          </a:p>
          <a:p>
            <a:pPr eaLnBrk="1" hangingPunct="1"/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Chelation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refers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to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coordination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of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two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or more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donor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atoms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from a single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ligand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to a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central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metal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atom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.</a:t>
            </a:r>
          </a:p>
          <a:p>
            <a:pPr eaLnBrk="1" hangingPunct="1"/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The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resulting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metal-chelate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complex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has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unusual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stability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derived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in part from the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favorable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entropic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factor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: </a:t>
            </a:r>
          </a:p>
          <a:p>
            <a:pPr eaLnBrk="1" hangingPunct="1"/>
            <a:endParaRPr lang="it-IT" altLang="it-IT" sz="2000" dirty="0">
              <a:solidFill>
                <a:srgbClr val="0066FF"/>
              </a:solidFill>
              <a:latin typeface="+mj-lt"/>
            </a:endParaRPr>
          </a:p>
          <a:p>
            <a:pPr eaLnBrk="1" hangingPunct="1"/>
            <a:r>
              <a:rPr lang="it-IT" altLang="it-IT" sz="2400" dirty="0">
                <a:latin typeface="+mj-lt"/>
              </a:rPr>
              <a:t>             [Ni(OH</a:t>
            </a:r>
            <a:r>
              <a:rPr lang="it-IT" altLang="it-IT" sz="2400" baseline="-25000" dirty="0">
                <a:latin typeface="+mj-lt"/>
              </a:rPr>
              <a:t>2</a:t>
            </a:r>
            <a:r>
              <a:rPr lang="it-IT" altLang="it-IT" sz="2400" dirty="0">
                <a:latin typeface="+mj-lt"/>
              </a:rPr>
              <a:t>)</a:t>
            </a:r>
            <a:r>
              <a:rPr lang="it-IT" altLang="it-IT" sz="2400" baseline="-25000" dirty="0">
                <a:latin typeface="+mj-lt"/>
              </a:rPr>
              <a:t>6</a:t>
            </a:r>
            <a:r>
              <a:rPr lang="it-IT" altLang="it-IT" sz="2400" dirty="0">
                <a:latin typeface="+mj-lt"/>
              </a:rPr>
              <a:t>]</a:t>
            </a:r>
            <a:r>
              <a:rPr lang="it-IT" altLang="it-IT" sz="2400" baseline="30000" dirty="0">
                <a:latin typeface="+mj-lt"/>
              </a:rPr>
              <a:t>2+</a:t>
            </a:r>
            <a:r>
              <a:rPr lang="it-IT" altLang="it-IT" sz="2400" dirty="0">
                <a:latin typeface="+mj-lt"/>
              </a:rPr>
              <a:t>  +  H</a:t>
            </a:r>
            <a:r>
              <a:rPr lang="it-IT" altLang="it-IT" sz="2400" baseline="-25000" dirty="0">
                <a:latin typeface="+mj-lt"/>
              </a:rPr>
              <a:t>2</a:t>
            </a:r>
            <a:r>
              <a:rPr lang="it-IT" altLang="it-IT" sz="2400" dirty="0">
                <a:latin typeface="+mj-lt"/>
              </a:rPr>
              <a:t>edta</a:t>
            </a:r>
            <a:r>
              <a:rPr lang="it-IT" altLang="it-IT" sz="2400" baseline="30000" dirty="0">
                <a:latin typeface="+mj-lt"/>
              </a:rPr>
              <a:t>2 -</a:t>
            </a:r>
            <a:r>
              <a:rPr lang="it-IT" altLang="it-IT" sz="2400" dirty="0">
                <a:latin typeface="+mj-lt"/>
              </a:rPr>
              <a:t>          [Ni (</a:t>
            </a:r>
            <a:r>
              <a:rPr lang="it-IT" altLang="it-IT" sz="2400" dirty="0" err="1">
                <a:latin typeface="+mj-lt"/>
              </a:rPr>
              <a:t>edta</a:t>
            </a:r>
            <a:r>
              <a:rPr lang="it-IT" altLang="it-IT" sz="2400" dirty="0">
                <a:latin typeface="+mj-lt"/>
              </a:rPr>
              <a:t>)]</a:t>
            </a:r>
            <a:r>
              <a:rPr lang="it-IT" altLang="it-IT" sz="2400" baseline="30000" dirty="0">
                <a:latin typeface="+mj-lt"/>
              </a:rPr>
              <a:t>2-</a:t>
            </a:r>
            <a:r>
              <a:rPr lang="it-IT" altLang="it-IT" sz="2400" dirty="0">
                <a:latin typeface="+mj-lt"/>
              </a:rPr>
              <a:t>  +  4H</a:t>
            </a:r>
            <a:r>
              <a:rPr lang="it-IT" altLang="it-IT" sz="2400" baseline="-25000" dirty="0">
                <a:latin typeface="+mj-lt"/>
              </a:rPr>
              <a:t>2</a:t>
            </a:r>
            <a:r>
              <a:rPr lang="it-IT" altLang="it-IT" sz="2400" dirty="0">
                <a:latin typeface="+mj-lt"/>
              </a:rPr>
              <a:t>O  +  2H</a:t>
            </a:r>
            <a:r>
              <a:rPr lang="it-IT" altLang="it-IT" sz="2400" baseline="-25000" dirty="0">
                <a:latin typeface="+mj-lt"/>
              </a:rPr>
              <a:t>3</a:t>
            </a:r>
            <a:r>
              <a:rPr lang="it-IT" altLang="it-IT" sz="2400" dirty="0">
                <a:latin typeface="+mj-lt"/>
              </a:rPr>
              <a:t>O</a:t>
            </a:r>
            <a:r>
              <a:rPr lang="it-IT" altLang="it-IT" sz="2400" baseline="30000" dirty="0">
                <a:latin typeface="+mj-lt"/>
              </a:rPr>
              <a:t>+</a:t>
            </a:r>
            <a:endParaRPr lang="it-IT" altLang="it-IT" sz="2400" baseline="30000" dirty="0">
              <a:solidFill>
                <a:srgbClr val="33CC33"/>
              </a:solidFill>
              <a:latin typeface="+mj-lt"/>
            </a:endParaRPr>
          </a:p>
          <a:p>
            <a:pPr eaLnBrk="1" hangingPunct="1"/>
            <a:endParaRPr lang="it-IT" altLang="it-IT" sz="2400" baseline="30000" dirty="0">
              <a:solidFill>
                <a:srgbClr val="33CC33"/>
              </a:solidFill>
              <a:latin typeface="+mj-lt"/>
            </a:endParaRPr>
          </a:p>
          <a:p>
            <a:pPr eaLnBrk="1" hangingPunct="1"/>
            <a:endParaRPr lang="it-IT" altLang="it-IT" sz="2400" dirty="0">
              <a:solidFill>
                <a:srgbClr val="33CC33"/>
              </a:solidFill>
              <a:latin typeface="+mj-lt"/>
            </a:endParaRPr>
          </a:p>
          <a:p>
            <a:pPr eaLnBrk="1" hangingPunct="1"/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An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important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example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of the chelate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effect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in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bioinorganic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chemistry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is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afforded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by the </a:t>
            </a:r>
            <a:r>
              <a:rPr lang="it-IT" altLang="it-IT" sz="20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porphyrin</a:t>
            </a:r>
            <a:r>
              <a:rPr lang="it-IT" altLang="it-IT" sz="20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and </a:t>
            </a:r>
            <a:r>
              <a:rPr lang="it-IT" altLang="it-IT" sz="20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corrin</a:t>
            </a:r>
            <a:r>
              <a:rPr lang="it-IT" altLang="it-IT" sz="20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ligands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,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endowed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with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four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nearly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coplanar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pyrrole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rings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with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their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nitrogen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atoms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directed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toward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a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central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metal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ion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. </a:t>
            </a:r>
          </a:p>
          <a:p>
            <a:pPr eaLnBrk="1" hangingPunct="1"/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The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resulting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complexes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are </a:t>
            </a:r>
            <a:r>
              <a:rPr lang="it-IT" altLang="it-IT" sz="20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thermodynamically</a:t>
            </a:r>
            <a:r>
              <a:rPr lang="it-IT" altLang="it-IT" sz="20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very</a:t>
            </a:r>
            <a:r>
              <a:rPr lang="it-IT" altLang="it-IT" sz="20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stable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,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accomodating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a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variety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of metal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ions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in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different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oxidation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states</a:t>
            </a:r>
            <a:r>
              <a:rPr lang="it-IT" altLang="it-IT" sz="2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.</a:t>
            </a:r>
          </a:p>
          <a:p>
            <a:pPr eaLnBrk="1" hangingPunct="1"/>
            <a:endParaRPr lang="it-IT" altLang="it-IT" sz="2000" dirty="0">
              <a:solidFill>
                <a:schemeClr val="accent1">
                  <a:lumMod val="25000"/>
                </a:schemeClr>
              </a:solidFill>
              <a:latin typeface="+mj-lt"/>
            </a:endParaRPr>
          </a:p>
          <a:p>
            <a:pPr eaLnBrk="1" hangingPunct="1"/>
            <a:r>
              <a:rPr lang="it-IT" altLang="it-IT" sz="2000" dirty="0" err="1">
                <a:solidFill>
                  <a:schemeClr val="tx2"/>
                </a:solidFill>
                <a:latin typeface="+mj-lt"/>
              </a:rPr>
              <a:t>Therefore</a:t>
            </a:r>
            <a:r>
              <a:rPr lang="it-IT" altLang="it-IT" sz="2000" dirty="0">
                <a:solidFill>
                  <a:schemeClr val="tx2"/>
                </a:solidFill>
                <a:latin typeface="+mj-lt"/>
              </a:rPr>
              <a:t>, </a:t>
            </a:r>
            <a:r>
              <a:rPr lang="it-IT" altLang="it-IT" sz="2000" dirty="0" err="1">
                <a:solidFill>
                  <a:schemeClr val="tx2"/>
                </a:solidFill>
                <a:latin typeface="+mj-lt"/>
              </a:rPr>
              <a:t>these</a:t>
            </a:r>
            <a:r>
              <a:rPr lang="it-IT" altLang="it-IT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tx2"/>
                </a:solidFill>
                <a:latin typeface="+mj-lt"/>
              </a:rPr>
              <a:t>chelating</a:t>
            </a:r>
            <a:r>
              <a:rPr lang="it-IT" altLang="it-IT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tx2"/>
                </a:solidFill>
                <a:latin typeface="+mj-lt"/>
              </a:rPr>
              <a:t>units</a:t>
            </a:r>
            <a:r>
              <a:rPr lang="it-IT" altLang="it-IT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tx2"/>
                </a:solidFill>
                <a:latin typeface="+mj-lt"/>
              </a:rPr>
              <a:t>provide</a:t>
            </a:r>
            <a:r>
              <a:rPr lang="it-IT" altLang="it-IT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tx2"/>
                </a:solidFill>
                <a:latin typeface="+mj-lt"/>
              </a:rPr>
              <a:t>bioinorganic</a:t>
            </a:r>
            <a:r>
              <a:rPr lang="it-IT" altLang="it-IT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tx2"/>
                </a:solidFill>
                <a:latin typeface="+mj-lt"/>
              </a:rPr>
              <a:t>functional</a:t>
            </a:r>
            <a:r>
              <a:rPr lang="it-IT" altLang="it-IT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tx2"/>
                </a:solidFill>
                <a:latin typeface="+mj-lt"/>
              </a:rPr>
              <a:t>groups</a:t>
            </a:r>
            <a:r>
              <a:rPr lang="it-IT" altLang="it-IT" sz="2000" dirty="0">
                <a:solidFill>
                  <a:schemeClr val="tx2"/>
                </a:solidFill>
                <a:latin typeface="+mj-lt"/>
              </a:rPr>
              <a:t> of </a:t>
            </a:r>
            <a:r>
              <a:rPr lang="it-IT" altLang="it-IT" sz="2000" dirty="0" err="1">
                <a:solidFill>
                  <a:schemeClr val="tx2"/>
                </a:solidFill>
                <a:latin typeface="+mj-lt"/>
              </a:rPr>
              <a:t>widespread</a:t>
            </a:r>
            <a:r>
              <a:rPr lang="it-IT" altLang="it-IT" sz="2000" dirty="0">
                <a:solidFill>
                  <a:schemeClr val="tx2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tx2"/>
                </a:solidFill>
                <a:latin typeface="+mj-lt"/>
              </a:rPr>
              <a:t>occurrence</a:t>
            </a:r>
            <a:r>
              <a:rPr lang="it-IT" altLang="it-IT" sz="2000" dirty="0">
                <a:solidFill>
                  <a:schemeClr val="tx2"/>
                </a:solidFill>
                <a:latin typeface="+mj-lt"/>
              </a:rPr>
              <a:t> and utility in </a:t>
            </a:r>
            <a:r>
              <a:rPr lang="it-IT" altLang="it-IT" sz="2000" dirty="0" err="1">
                <a:solidFill>
                  <a:schemeClr val="tx2"/>
                </a:solidFill>
                <a:latin typeface="+mj-lt"/>
              </a:rPr>
              <a:t>biology</a:t>
            </a:r>
            <a:r>
              <a:rPr lang="it-IT" altLang="it-IT" sz="2000" dirty="0">
                <a:solidFill>
                  <a:schemeClr val="tx2"/>
                </a:solidFill>
                <a:latin typeface="+mj-lt"/>
              </a:rPr>
              <a:t> :</a:t>
            </a:r>
          </a:p>
          <a:p>
            <a:pPr eaLnBrk="1" hangingPunct="1"/>
            <a:r>
              <a:rPr lang="it-IT" altLang="it-IT" sz="2000" dirty="0">
                <a:solidFill>
                  <a:srgbClr val="FF3300"/>
                </a:solidFill>
                <a:latin typeface="+mj-lt"/>
              </a:rPr>
              <a:t>. </a:t>
            </a:r>
            <a:r>
              <a:rPr lang="it-IT" altLang="it-IT" sz="2000" dirty="0" err="1">
                <a:solidFill>
                  <a:srgbClr val="FF3300"/>
                </a:solidFill>
                <a:latin typeface="+mj-lt"/>
              </a:rPr>
              <a:t>cytochrome</a:t>
            </a:r>
            <a:r>
              <a:rPr lang="it-IT" altLang="it-IT" sz="2000" dirty="0">
                <a:solidFill>
                  <a:srgbClr val="FF3300"/>
                </a:solidFill>
                <a:latin typeface="+mj-lt"/>
              </a:rPr>
              <a:t> (Fe)</a:t>
            </a:r>
          </a:p>
          <a:p>
            <a:pPr eaLnBrk="1" hangingPunct="1"/>
            <a:r>
              <a:rPr lang="it-IT" altLang="it-IT" sz="2000" dirty="0">
                <a:solidFill>
                  <a:srgbClr val="FF3300"/>
                </a:solidFill>
                <a:latin typeface="+mj-lt"/>
              </a:rPr>
              <a:t>. </a:t>
            </a:r>
            <a:r>
              <a:rPr lang="it-IT" altLang="it-IT" sz="2000" dirty="0" err="1">
                <a:solidFill>
                  <a:srgbClr val="FF3300"/>
                </a:solidFill>
                <a:latin typeface="+mj-lt"/>
              </a:rPr>
              <a:t>chlorophyll</a:t>
            </a:r>
            <a:r>
              <a:rPr lang="it-IT" altLang="it-IT" sz="2000" dirty="0">
                <a:solidFill>
                  <a:srgbClr val="FF3300"/>
                </a:solidFill>
                <a:latin typeface="+mj-lt"/>
              </a:rPr>
              <a:t> (Mg)</a:t>
            </a:r>
          </a:p>
          <a:p>
            <a:pPr eaLnBrk="1" hangingPunct="1"/>
            <a:r>
              <a:rPr lang="it-IT" altLang="it-IT" sz="2000" dirty="0">
                <a:solidFill>
                  <a:srgbClr val="FF3300"/>
                </a:solidFill>
                <a:latin typeface="+mj-lt"/>
              </a:rPr>
              <a:t>. </a:t>
            </a:r>
            <a:r>
              <a:rPr lang="it-IT" altLang="it-IT" sz="2000" dirty="0" err="1">
                <a:solidFill>
                  <a:srgbClr val="FF3300"/>
                </a:solidFill>
                <a:latin typeface="+mj-lt"/>
              </a:rPr>
              <a:t>vitamin</a:t>
            </a:r>
            <a:r>
              <a:rPr lang="it-IT" altLang="it-IT" sz="2000" dirty="0">
                <a:solidFill>
                  <a:srgbClr val="FF3300"/>
                </a:solidFill>
                <a:latin typeface="+mj-lt"/>
              </a:rPr>
              <a:t> B-12 (Co)</a:t>
            </a:r>
          </a:p>
          <a:p>
            <a:pPr eaLnBrk="1" hangingPunct="1"/>
            <a:endParaRPr lang="it-IT" altLang="it-IT" sz="2200" dirty="0">
              <a:solidFill>
                <a:srgbClr val="0066FF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it-IT" altLang="it-IT" sz="2200" dirty="0">
              <a:solidFill>
                <a:srgbClr val="0066FF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it-IT" altLang="it-IT" sz="2200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123" name="Line 3"/>
          <p:cNvSpPr>
            <a:spLocks noChangeShapeType="1"/>
          </p:cNvSpPr>
          <p:nvPr/>
        </p:nvSpPr>
        <p:spPr bwMode="auto">
          <a:xfrm>
            <a:off x="5015880" y="2060848"/>
            <a:ext cx="504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5124" name="Line 4"/>
          <p:cNvSpPr>
            <a:spLocks noChangeShapeType="1"/>
          </p:cNvSpPr>
          <p:nvPr/>
        </p:nvSpPr>
        <p:spPr bwMode="auto">
          <a:xfrm flipH="1">
            <a:off x="5015879" y="2205311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38502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6"/>
          <p:cNvSpPr txBox="1">
            <a:spLocks noChangeArrowheads="1"/>
          </p:cNvSpPr>
          <p:nvPr/>
        </p:nvSpPr>
        <p:spPr bwMode="auto">
          <a:xfrm>
            <a:off x="911424" y="-531440"/>
            <a:ext cx="10082510" cy="9048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endParaRPr lang="it-IT" altLang="it-IT" b="1" u="sng" dirty="0">
              <a:solidFill>
                <a:schemeClr val="hlink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</a:pPr>
            <a:endParaRPr lang="it-IT" altLang="it-IT" b="1" u="sng" dirty="0">
              <a:solidFill>
                <a:schemeClr val="hlink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</a:pPr>
            <a:endParaRPr lang="it-IT" altLang="it-IT" b="1" u="sng" dirty="0">
              <a:solidFill>
                <a:schemeClr val="hlink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</a:pPr>
            <a:endParaRPr lang="it-IT" altLang="it-IT" b="1" u="sng" dirty="0">
              <a:solidFill>
                <a:schemeClr val="hlink"/>
              </a:solidFill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it-IT" b="1" u="sng" dirty="0">
                <a:solidFill>
                  <a:schemeClr val="hlink"/>
                </a:solidFill>
                <a:latin typeface="+mj-lt"/>
              </a:rPr>
              <a:t>Irving-Williams </a:t>
            </a:r>
            <a:r>
              <a:rPr lang="it-IT" altLang="it-IT" b="1" u="sng" dirty="0" err="1">
                <a:solidFill>
                  <a:schemeClr val="hlink"/>
                </a:solidFill>
                <a:latin typeface="+mj-lt"/>
              </a:rPr>
              <a:t>series</a:t>
            </a:r>
            <a:endParaRPr lang="it-IT" altLang="it-IT" b="1" dirty="0">
              <a:solidFill>
                <a:schemeClr val="hlink"/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</a:pPr>
            <a:endParaRPr lang="it-IT" altLang="it-IT" sz="1400" b="1" dirty="0">
              <a:latin typeface="+mj-lt"/>
            </a:endParaRPr>
          </a:p>
          <a:p>
            <a:pPr algn="just" eaLnBrk="1" hangingPunct="1">
              <a:spcBef>
                <a:spcPct val="50000"/>
              </a:spcBef>
            </a:pPr>
            <a:endParaRPr lang="it-IT" altLang="it-IT" sz="1400" b="1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it-IT" sz="1400" b="1" dirty="0">
                <a:latin typeface="+mj-lt"/>
              </a:rPr>
              <a:t>M</a:t>
            </a:r>
            <a:r>
              <a:rPr lang="it-IT" altLang="it-IT" sz="1400" b="1" baseline="30000" dirty="0">
                <a:latin typeface="+mj-lt"/>
              </a:rPr>
              <a:t>2+</a:t>
            </a:r>
            <a:r>
              <a:rPr lang="it-IT" altLang="it-IT" sz="1400" b="1" dirty="0">
                <a:latin typeface="+mj-lt"/>
              </a:rPr>
              <a:t> </a:t>
            </a:r>
            <a:r>
              <a:rPr lang="it-IT" altLang="it-IT" sz="1400" b="1" dirty="0" err="1">
                <a:latin typeface="+mj-lt"/>
              </a:rPr>
              <a:t>cations</a:t>
            </a:r>
            <a:r>
              <a:rPr lang="it-IT" altLang="it-IT" sz="1400" b="1" dirty="0">
                <a:latin typeface="+mj-lt"/>
              </a:rPr>
              <a:t> of </a:t>
            </a:r>
            <a:r>
              <a:rPr lang="it-IT" altLang="it-IT" sz="1400" b="1" dirty="0" err="1">
                <a:latin typeface="+mj-lt"/>
              </a:rPr>
              <a:t>transition</a:t>
            </a:r>
            <a:r>
              <a:rPr lang="it-IT" altLang="it-IT" sz="1400" b="1" dirty="0">
                <a:latin typeface="+mj-lt"/>
              </a:rPr>
              <a:t> metals </a:t>
            </a:r>
            <a:r>
              <a:rPr lang="it-IT" altLang="it-IT" sz="1400" b="1" dirty="0" err="1">
                <a:latin typeface="+mj-lt"/>
              </a:rPr>
              <a:t>present</a:t>
            </a:r>
            <a:r>
              <a:rPr lang="it-IT" altLang="it-IT" sz="1400" b="1" dirty="0">
                <a:latin typeface="+mj-lt"/>
              </a:rPr>
              <a:t> a positive trend for the </a:t>
            </a:r>
            <a:r>
              <a:rPr lang="it-IT" altLang="it-IT" sz="1400" b="1" dirty="0" err="1">
                <a:latin typeface="+mj-lt"/>
              </a:rPr>
              <a:t>association</a:t>
            </a:r>
            <a:r>
              <a:rPr lang="it-IT" altLang="it-IT" sz="1400" b="1" dirty="0">
                <a:latin typeface="+mj-lt"/>
              </a:rPr>
              <a:t> </a:t>
            </a:r>
            <a:r>
              <a:rPr lang="it-IT" altLang="it-IT" sz="1400" b="1" dirty="0" err="1">
                <a:latin typeface="+mj-lt"/>
              </a:rPr>
              <a:t>at</a:t>
            </a:r>
            <a:r>
              <a:rPr lang="it-IT" altLang="it-IT" sz="1400" b="1" dirty="0">
                <a:latin typeface="+mj-lt"/>
              </a:rPr>
              <a:t> a </a:t>
            </a:r>
            <a:r>
              <a:rPr lang="it-IT" altLang="it-IT" sz="1400" b="1" dirty="0" err="1">
                <a:latin typeface="+mj-lt"/>
              </a:rPr>
              <a:t>certain</a:t>
            </a:r>
            <a:r>
              <a:rPr lang="it-IT" altLang="it-IT" sz="1400" b="1" dirty="0">
                <a:latin typeface="+mj-lt"/>
              </a:rPr>
              <a:t> </a:t>
            </a:r>
            <a:r>
              <a:rPr lang="it-IT" altLang="it-IT" sz="1400" b="1" dirty="0" err="1">
                <a:latin typeface="+mj-lt"/>
              </a:rPr>
              <a:t>ligand</a:t>
            </a:r>
            <a:r>
              <a:rPr lang="it-IT" altLang="it-IT" sz="1400" b="1" dirty="0">
                <a:latin typeface="+mj-lt"/>
              </a:rPr>
              <a:t>:</a:t>
            </a:r>
          </a:p>
          <a:p>
            <a:pPr algn="ctr" eaLnBrk="1" hangingPunct="1">
              <a:spcBef>
                <a:spcPct val="50000"/>
              </a:spcBef>
            </a:pPr>
            <a:endParaRPr lang="it-IT" altLang="it-IT" sz="1400" b="1" dirty="0">
              <a:latin typeface="+mj-lt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it-IT" altLang="it-IT" sz="1600" b="1" dirty="0">
                <a:latin typeface="+mj-lt"/>
              </a:rPr>
              <a:t> Mn</a:t>
            </a:r>
            <a:r>
              <a:rPr lang="it-IT" altLang="it-IT" sz="1600" b="1" baseline="30000" dirty="0">
                <a:latin typeface="+mj-lt"/>
              </a:rPr>
              <a:t>2+</a:t>
            </a:r>
            <a:r>
              <a:rPr lang="it-IT" altLang="it-IT" sz="1600" b="1" dirty="0">
                <a:latin typeface="+mj-lt"/>
              </a:rPr>
              <a:t> &lt; Fe</a:t>
            </a:r>
            <a:r>
              <a:rPr lang="it-IT" altLang="it-IT" sz="1600" b="1" baseline="30000" dirty="0">
                <a:latin typeface="+mj-lt"/>
              </a:rPr>
              <a:t>2+</a:t>
            </a:r>
            <a:r>
              <a:rPr lang="it-IT" altLang="it-IT" sz="1600" b="1" dirty="0">
                <a:latin typeface="+mj-lt"/>
              </a:rPr>
              <a:t> &lt; Co</a:t>
            </a:r>
            <a:r>
              <a:rPr lang="it-IT" altLang="it-IT" sz="1600" b="1" baseline="30000" dirty="0">
                <a:latin typeface="+mj-lt"/>
              </a:rPr>
              <a:t>2+</a:t>
            </a:r>
            <a:r>
              <a:rPr lang="it-IT" altLang="it-IT" sz="1600" b="1" dirty="0">
                <a:latin typeface="+mj-lt"/>
              </a:rPr>
              <a:t> &lt; Ni</a:t>
            </a:r>
            <a:r>
              <a:rPr lang="it-IT" altLang="it-IT" sz="1600" b="1" baseline="30000" dirty="0">
                <a:latin typeface="+mj-lt"/>
              </a:rPr>
              <a:t>2+</a:t>
            </a:r>
            <a:r>
              <a:rPr lang="it-IT" altLang="it-IT" sz="1600" b="1" dirty="0">
                <a:latin typeface="+mj-lt"/>
              </a:rPr>
              <a:t> &lt; Cu</a:t>
            </a:r>
            <a:r>
              <a:rPr lang="it-IT" altLang="it-IT" sz="1600" b="1" baseline="30000" dirty="0">
                <a:latin typeface="+mj-lt"/>
              </a:rPr>
              <a:t>2+</a:t>
            </a:r>
            <a:r>
              <a:rPr lang="it-IT" altLang="it-IT" sz="1600" b="1" dirty="0">
                <a:latin typeface="+mj-lt"/>
              </a:rPr>
              <a:t> &gt; Zn</a:t>
            </a:r>
            <a:r>
              <a:rPr lang="it-IT" altLang="it-IT" sz="1600" b="1" baseline="30000" dirty="0">
                <a:latin typeface="+mj-lt"/>
              </a:rPr>
              <a:t>2+</a:t>
            </a:r>
          </a:p>
          <a:p>
            <a:pPr algn="just" eaLnBrk="1" hangingPunct="1">
              <a:spcBef>
                <a:spcPct val="50000"/>
              </a:spcBef>
            </a:pPr>
            <a:endParaRPr lang="it-IT" altLang="it-IT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</a:pPr>
            <a:endParaRPr lang="it-IT" altLang="it-IT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</a:pPr>
            <a:endParaRPr lang="it-IT" altLang="it-IT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</a:pPr>
            <a:endParaRPr lang="it-IT" altLang="it-IT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</a:pPr>
            <a:r>
              <a:rPr lang="it-IT" altLang="it-IT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This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order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is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related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to </a:t>
            </a:r>
            <a:r>
              <a:rPr lang="it-IT" altLang="it-IT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the </a:t>
            </a:r>
            <a:r>
              <a:rPr lang="it-IT" altLang="it-IT" b="1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decrease</a:t>
            </a:r>
            <a:r>
              <a:rPr lang="it-IT" altLang="it-IT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in </a:t>
            </a:r>
            <a:r>
              <a:rPr lang="it-IT" altLang="it-IT" b="1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ionic</a:t>
            </a:r>
            <a:r>
              <a:rPr lang="it-IT" altLang="it-IT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b="1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radii</a:t>
            </a:r>
            <a:r>
              <a:rPr lang="it-IT" altLang="it-IT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b="1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across</a:t>
            </a:r>
            <a:r>
              <a:rPr lang="it-IT" altLang="it-IT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the </a:t>
            </a:r>
            <a:r>
              <a:rPr lang="it-IT" altLang="it-IT" b="1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series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, an </a:t>
            </a:r>
            <a:r>
              <a:rPr lang="it-IT" altLang="it-IT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effect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that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leads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to </a:t>
            </a:r>
            <a:r>
              <a:rPr lang="it-IT" altLang="it-IT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stronger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metal-</a:t>
            </a:r>
            <a:r>
              <a:rPr lang="it-IT" altLang="it-IT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ligand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bonds. (Cu</a:t>
            </a:r>
            <a:r>
              <a:rPr lang="it-IT" altLang="it-IT" baseline="300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2+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anomaly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-&gt; </a:t>
            </a:r>
            <a:r>
              <a:rPr lang="it-IT" altLang="it-IT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Jan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Teller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</a:t>
            </a:r>
            <a:r>
              <a:rPr lang="it-IT" altLang="it-IT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effect</a:t>
            </a:r>
            <a:r>
              <a:rPr lang="it-IT" altLang="it-IT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)</a:t>
            </a:r>
            <a:endParaRPr lang="it-IT" altLang="it-IT" baseline="30000" dirty="0">
              <a:solidFill>
                <a:schemeClr val="accent5">
                  <a:lumMod val="25000"/>
                </a:schemeClr>
              </a:solidFill>
              <a:latin typeface="+mj-lt"/>
            </a:endParaRPr>
          </a:p>
          <a:p>
            <a:pPr algn="just" eaLnBrk="1" hangingPunct="1">
              <a:spcBef>
                <a:spcPct val="50000"/>
              </a:spcBef>
            </a:pPr>
            <a:endParaRPr lang="it-IT" altLang="it-IT" sz="1200" b="1" i="1" dirty="0"/>
          </a:p>
          <a:p>
            <a:pPr algn="just" eaLnBrk="1" hangingPunct="1">
              <a:spcBef>
                <a:spcPct val="50000"/>
              </a:spcBef>
            </a:pPr>
            <a:endParaRPr lang="it-IT" altLang="it-IT" sz="1200" b="1" baseline="30000" dirty="0"/>
          </a:p>
          <a:p>
            <a:pPr algn="just" eaLnBrk="1" hangingPunct="1">
              <a:spcBef>
                <a:spcPct val="50000"/>
              </a:spcBef>
            </a:pPr>
            <a:endParaRPr lang="it-IT" altLang="it-IT" sz="1200" b="1" baseline="30000" dirty="0"/>
          </a:p>
          <a:p>
            <a:pPr algn="just" eaLnBrk="1" hangingPunct="1">
              <a:spcBef>
                <a:spcPct val="50000"/>
              </a:spcBef>
            </a:pPr>
            <a:endParaRPr lang="it-IT" altLang="it-IT" sz="1200" b="1" baseline="30000" dirty="0"/>
          </a:p>
          <a:p>
            <a:pPr algn="just" eaLnBrk="1" hangingPunct="1">
              <a:spcBef>
                <a:spcPct val="50000"/>
              </a:spcBef>
            </a:pPr>
            <a:endParaRPr lang="it-IT" altLang="it-IT" sz="1200" b="1" baseline="30000" dirty="0"/>
          </a:p>
          <a:p>
            <a:pPr algn="just" eaLnBrk="1" hangingPunct="1">
              <a:spcBef>
                <a:spcPct val="50000"/>
              </a:spcBef>
            </a:pPr>
            <a:endParaRPr lang="it-IT" altLang="it-IT" sz="1200" b="1" baseline="30000" dirty="0"/>
          </a:p>
          <a:p>
            <a:pPr algn="just" eaLnBrk="1" hangingPunct="1">
              <a:spcBef>
                <a:spcPct val="50000"/>
              </a:spcBef>
            </a:pPr>
            <a:endParaRPr lang="it-IT" altLang="it-IT" sz="1200" b="1" baseline="30000" dirty="0"/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1200" b="1" baseline="30000" dirty="0"/>
              <a:t>							</a:t>
            </a:r>
          </a:p>
          <a:p>
            <a:pPr algn="just" eaLnBrk="1" hangingPunct="1">
              <a:spcBef>
                <a:spcPct val="50000"/>
              </a:spcBef>
            </a:pPr>
            <a:endParaRPr lang="it-IT" altLang="it-IT" sz="1200" b="1" baseline="30000" dirty="0"/>
          </a:p>
          <a:p>
            <a:pPr algn="just" eaLnBrk="1" hangingPunct="1">
              <a:spcBef>
                <a:spcPct val="50000"/>
              </a:spcBef>
            </a:pPr>
            <a:endParaRPr lang="it-IT" altLang="it-IT" sz="1200" b="1" baseline="30000" dirty="0"/>
          </a:p>
          <a:p>
            <a:pPr algn="just" eaLnBrk="1" hangingPunct="1">
              <a:spcBef>
                <a:spcPct val="50000"/>
              </a:spcBef>
            </a:pPr>
            <a:endParaRPr lang="it-IT" altLang="it-IT" sz="1200" b="1" baseline="30000" dirty="0"/>
          </a:p>
          <a:p>
            <a:pPr algn="just" eaLnBrk="1" hangingPunct="1">
              <a:spcBef>
                <a:spcPct val="50000"/>
              </a:spcBef>
            </a:pPr>
            <a:endParaRPr lang="it-IT" altLang="it-IT" sz="1200" b="1" baseline="30000" dirty="0"/>
          </a:p>
          <a:p>
            <a:pPr algn="just" eaLnBrk="1" hangingPunct="1">
              <a:spcBef>
                <a:spcPct val="50000"/>
              </a:spcBef>
            </a:pPr>
            <a:endParaRPr lang="it-IT" altLang="it-IT" sz="1200" b="1" baseline="30000" dirty="0"/>
          </a:p>
          <a:p>
            <a:pPr algn="just" eaLnBrk="1" hangingPunct="1">
              <a:spcBef>
                <a:spcPct val="50000"/>
              </a:spcBef>
            </a:pPr>
            <a:endParaRPr lang="it-IT" altLang="it-IT" sz="1200" b="1" dirty="0"/>
          </a:p>
          <a:p>
            <a:pPr algn="just" eaLnBrk="1" hangingPunct="1">
              <a:spcBef>
                <a:spcPct val="50000"/>
              </a:spcBef>
            </a:pPr>
            <a:r>
              <a:rPr lang="it-IT" altLang="it-IT" sz="1200" b="1" dirty="0"/>
              <a:t>		</a:t>
            </a:r>
          </a:p>
        </p:txBody>
      </p:sp>
      <p:sp>
        <p:nvSpPr>
          <p:cNvPr id="8198" name="Rectangle 43"/>
          <p:cNvSpPr>
            <a:spLocks noChangeArrowheads="1"/>
          </p:cNvSpPr>
          <p:nvPr/>
        </p:nvSpPr>
        <p:spPr bwMode="auto">
          <a:xfrm>
            <a:off x="3863752" y="1052736"/>
            <a:ext cx="3888432" cy="504056"/>
          </a:xfrm>
          <a:prstGeom prst="rect">
            <a:avLst/>
          </a:prstGeom>
          <a:noFill/>
          <a:ln w="38100" cmpd="dbl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559694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026"/>
          <p:cNvSpPr>
            <a:spLocks noChangeArrowheads="1"/>
          </p:cNvSpPr>
          <p:nvPr/>
        </p:nvSpPr>
        <p:spPr bwMode="auto">
          <a:xfrm>
            <a:off x="1676400" y="232663"/>
            <a:ext cx="8853488" cy="2246769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The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susceptibility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of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atoms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and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ions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to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experience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a </a:t>
            </a:r>
            <a:r>
              <a:rPr lang="it-IT" altLang="it-IT" sz="2000" b="1" dirty="0" err="1">
                <a:solidFill>
                  <a:srgbClr val="0066FF"/>
                </a:solidFill>
                <a:latin typeface="+mj-lt"/>
              </a:rPr>
              <a:t>charge</a:t>
            </a:r>
            <a:r>
              <a:rPr lang="it-IT" altLang="it-IT" sz="2000" b="1" dirty="0">
                <a:solidFill>
                  <a:srgbClr val="0066FF"/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rgbClr val="0066FF"/>
                </a:solidFill>
                <a:latin typeface="+mj-lt"/>
              </a:rPr>
              <a:t>shift</a:t>
            </a:r>
            <a:r>
              <a:rPr lang="it-IT" altLang="it-IT" sz="2000" b="1" dirty="0">
                <a:solidFill>
                  <a:srgbClr val="0066FF"/>
                </a:solidFill>
                <a:latin typeface="+mj-lt"/>
              </a:rPr>
              <a:t> in </a:t>
            </a:r>
            <a:r>
              <a:rPr lang="it-IT" altLang="it-IT" sz="2000" b="1" dirty="0" err="1">
                <a:solidFill>
                  <a:srgbClr val="0066FF"/>
                </a:solidFill>
                <a:latin typeface="+mj-lt"/>
              </a:rPr>
              <a:t>their</a:t>
            </a:r>
            <a:r>
              <a:rPr lang="it-IT" altLang="it-IT" sz="2000" b="1" dirty="0">
                <a:solidFill>
                  <a:srgbClr val="0066FF"/>
                </a:solidFill>
                <a:latin typeface="+mj-lt"/>
              </a:rPr>
              <a:t> electron </a:t>
            </a:r>
            <a:r>
              <a:rPr lang="it-IT" altLang="it-IT" sz="2000" b="1" dirty="0" err="1">
                <a:solidFill>
                  <a:srgbClr val="0066FF"/>
                </a:solidFill>
                <a:latin typeface="+mj-lt"/>
              </a:rPr>
              <a:t>shell</a:t>
            </a:r>
            <a:r>
              <a:rPr lang="it-IT" altLang="it-IT" sz="2000" b="1" dirty="0">
                <a:solidFill>
                  <a:srgbClr val="0066FF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through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interaction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with a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coordination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partner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differs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considerably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.</a:t>
            </a:r>
          </a:p>
          <a:p>
            <a:endParaRPr lang="it-IT" altLang="it-IT" sz="2000" dirty="0">
              <a:solidFill>
                <a:schemeClr val="hlink"/>
              </a:solidFill>
              <a:latin typeface="+mj-lt"/>
            </a:endParaRPr>
          </a:p>
          <a:p>
            <a:r>
              <a:rPr lang="it-IT" altLang="it-IT" sz="2000" dirty="0" err="1">
                <a:solidFill>
                  <a:schemeClr val="hlink"/>
                </a:solidFill>
                <a:latin typeface="+mj-lt"/>
              </a:rPr>
              <a:t>Distinction</a:t>
            </a:r>
            <a:r>
              <a:rPr lang="it-IT" altLang="it-IT" sz="2000" dirty="0">
                <a:solidFill>
                  <a:schemeClr val="hlink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chemeClr val="hlink"/>
                </a:solidFill>
                <a:latin typeface="+mj-lt"/>
              </a:rPr>
              <a:t>between</a:t>
            </a:r>
            <a:r>
              <a:rPr lang="it-IT" altLang="it-IT" sz="2000" dirty="0">
                <a:solidFill>
                  <a:schemeClr val="hlink"/>
                </a:solidFill>
                <a:latin typeface="+mj-lt"/>
              </a:rPr>
              <a:t> : </a:t>
            </a:r>
            <a:r>
              <a:rPr lang="it-IT" altLang="it-IT" sz="2000" b="1" dirty="0" err="1">
                <a:solidFill>
                  <a:schemeClr val="hlink"/>
                </a:solidFill>
                <a:latin typeface="+mj-lt"/>
              </a:rPr>
              <a:t>little</a:t>
            </a:r>
            <a:r>
              <a:rPr lang="it-IT" altLang="it-IT" sz="20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chemeClr val="hlink"/>
                </a:solidFill>
                <a:latin typeface="+mj-lt"/>
              </a:rPr>
              <a:t>affected</a:t>
            </a:r>
            <a:r>
              <a:rPr lang="it-IT" altLang="it-IT" sz="2000" b="1" dirty="0">
                <a:solidFill>
                  <a:schemeClr val="hlink"/>
                </a:solidFill>
                <a:latin typeface="+mj-lt"/>
              </a:rPr>
              <a:t>, small        </a:t>
            </a:r>
            <a:r>
              <a:rPr lang="it-IT" altLang="it-IT" sz="2000" dirty="0">
                <a:solidFill>
                  <a:schemeClr val="hlink"/>
                </a:solidFill>
                <a:latin typeface="+mj-lt"/>
              </a:rPr>
              <a:t>        </a:t>
            </a:r>
            <a:r>
              <a:rPr lang="it-IT" altLang="it-IT" sz="2000" b="1" dirty="0">
                <a:solidFill>
                  <a:schemeClr val="hlink"/>
                </a:solidFill>
                <a:latin typeface="+mj-lt"/>
              </a:rPr>
              <a:t>HARD</a:t>
            </a:r>
          </a:p>
          <a:p>
            <a:r>
              <a:rPr lang="it-IT" altLang="it-IT" sz="2000" b="1" dirty="0">
                <a:solidFill>
                  <a:schemeClr val="hlink"/>
                </a:solidFill>
                <a:latin typeface="+mj-lt"/>
              </a:rPr>
              <a:t>		      </a:t>
            </a:r>
            <a:r>
              <a:rPr lang="it-IT" altLang="it-IT" sz="2000" b="1" dirty="0" err="1">
                <a:solidFill>
                  <a:schemeClr val="hlink"/>
                </a:solidFill>
                <a:latin typeface="+mj-lt"/>
              </a:rPr>
              <a:t>easily</a:t>
            </a:r>
            <a:r>
              <a:rPr lang="it-IT" altLang="it-IT" sz="2000" b="1" dirty="0">
                <a:solidFill>
                  <a:schemeClr val="hlink"/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chemeClr val="hlink"/>
                </a:solidFill>
                <a:latin typeface="+mj-lt"/>
              </a:rPr>
              <a:t>polarizable</a:t>
            </a:r>
            <a:r>
              <a:rPr lang="it-IT" altLang="it-IT" sz="2000" b="1" dirty="0">
                <a:solidFill>
                  <a:schemeClr val="hlink"/>
                </a:solidFill>
                <a:latin typeface="+mj-lt"/>
              </a:rPr>
              <a:t>, large           SOFT </a:t>
            </a:r>
            <a:r>
              <a:rPr lang="it-IT" altLang="it-IT" sz="2000" dirty="0">
                <a:solidFill>
                  <a:schemeClr val="hlink"/>
                </a:solidFill>
                <a:latin typeface="+mj-lt"/>
              </a:rPr>
              <a:t>	</a:t>
            </a:r>
            <a:r>
              <a:rPr lang="it-IT" altLang="it-IT" sz="2000" dirty="0">
                <a:solidFill>
                  <a:schemeClr val="hlink"/>
                </a:solidFill>
                <a:latin typeface="Times New Roman" panose="02020603050405020304" pitchFamily="18" charset="0"/>
              </a:rPr>
              <a:t>	       </a:t>
            </a:r>
          </a:p>
          <a:p>
            <a:endParaRPr lang="it-IT" altLang="it-IT" sz="2000" dirty="0">
              <a:solidFill>
                <a:schemeClr val="hlink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7" name="Line 1027"/>
          <p:cNvSpPr>
            <a:spLocks noChangeShapeType="1"/>
          </p:cNvSpPr>
          <p:nvPr/>
        </p:nvSpPr>
        <p:spPr bwMode="auto">
          <a:xfrm>
            <a:off x="6960096" y="1680378"/>
            <a:ext cx="533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8" name="Line 1028"/>
          <p:cNvSpPr>
            <a:spLocks noChangeShapeType="1"/>
          </p:cNvSpPr>
          <p:nvPr/>
        </p:nvSpPr>
        <p:spPr bwMode="auto">
          <a:xfrm>
            <a:off x="6960096" y="1988840"/>
            <a:ext cx="533400" cy="0"/>
          </a:xfrm>
          <a:prstGeom prst="line">
            <a:avLst/>
          </a:prstGeom>
          <a:noFill/>
          <a:ln w="9525">
            <a:solidFill>
              <a:schemeClr val="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6149" name="Rectangle 1030"/>
          <p:cNvSpPr>
            <a:spLocks noChangeArrowheads="1"/>
          </p:cNvSpPr>
          <p:nvPr/>
        </p:nvSpPr>
        <p:spPr bwMode="auto">
          <a:xfrm>
            <a:off x="8824056" y="1495741"/>
            <a:ext cx="1981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it-IT" altLang="it-IT" sz="1600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coordination</a:t>
            </a:r>
            <a:r>
              <a:rPr lang="it-IT" altLang="it-IT" sz="1600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centers</a:t>
            </a:r>
          </a:p>
        </p:txBody>
      </p:sp>
      <p:sp>
        <p:nvSpPr>
          <p:cNvPr id="6150" name="AutoShape 1031"/>
          <p:cNvSpPr>
            <a:spLocks/>
          </p:cNvSpPr>
          <p:nvPr/>
        </p:nvSpPr>
        <p:spPr bwMode="auto">
          <a:xfrm>
            <a:off x="8280648" y="1468317"/>
            <a:ext cx="457200" cy="685800"/>
          </a:xfrm>
          <a:prstGeom prst="rightBrace">
            <a:avLst>
              <a:gd name="adj1" fmla="val 12500"/>
              <a:gd name="adj2" fmla="val 50000"/>
            </a:avLst>
          </a:prstGeom>
          <a:noFill/>
          <a:ln w="9525">
            <a:solidFill>
              <a:schemeClr val="accent1">
                <a:lumMod val="25000"/>
              </a:schemeClr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5127" name="Rectangle 1032"/>
          <p:cNvSpPr>
            <a:spLocks noChangeArrowheads="1"/>
          </p:cNvSpPr>
          <p:nvPr/>
        </p:nvSpPr>
        <p:spPr bwMode="auto">
          <a:xfrm>
            <a:off x="1436642" y="2618683"/>
            <a:ext cx="9333004" cy="400110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sz="2000" b="1" dirty="0">
                <a:solidFill>
                  <a:srgbClr val="FF3300"/>
                </a:solidFill>
                <a:latin typeface="+mj-lt"/>
              </a:rPr>
              <a:t>- SOFT electron-</a:t>
            </a:r>
            <a:r>
              <a:rPr lang="it-IT" sz="2000" b="1" dirty="0" err="1">
                <a:solidFill>
                  <a:srgbClr val="FF3300"/>
                </a:solidFill>
                <a:latin typeface="+mj-lt"/>
              </a:rPr>
              <a:t>pair</a:t>
            </a:r>
            <a:r>
              <a:rPr lang="it-IT" sz="2000" b="1" dirty="0">
                <a:solidFill>
                  <a:srgbClr val="FF3300"/>
                </a:solidFill>
                <a:latin typeface="+mj-lt"/>
              </a:rPr>
              <a:t> </a:t>
            </a:r>
            <a:r>
              <a:rPr lang="it-IT" sz="2000" b="1" dirty="0" err="1">
                <a:solidFill>
                  <a:srgbClr val="FF3300"/>
                </a:solidFill>
                <a:latin typeface="+mj-lt"/>
              </a:rPr>
              <a:t>donors</a:t>
            </a:r>
            <a:r>
              <a:rPr lang="it-IT" sz="2000" b="1" dirty="0">
                <a:solidFill>
                  <a:srgbClr val="FF3300"/>
                </a:solidFill>
                <a:latin typeface="+mj-lt"/>
              </a:rPr>
              <a:t> are </a:t>
            </a:r>
            <a:r>
              <a:rPr lang="it-IT" sz="2000" b="1" dirty="0" err="1">
                <a:solidFill>
                  <a:srgbClr val="FF3300"/>
                </a:solidFill>
                <a:latin typeface="+mj-lt"/>
              </a:rPr>
              <a:t>thiolates</a:t>
            </a:r>
            <a:r>
              <a:rPr lang="it-IT" sz="2000" b="1" dirty="0">
                <a:solidFill>
                  <a:srgbClr val="FF3300"/>
                </a:solidFill>
                <a:latin typeface="+mj-lt"/>
              </a:rPr>
              <a:t> (RS</a:t>
            </a:r>
            <a:r>
              <a:rPr lang="it-IT" sz="2000" b="1" baseline="30000" dirty="0">
                <a:solidFill>
                  <a:srgbClr val="FF3300"/>
                </a:solidFill>
                <a:latin typeface="+mj-lt"/>
              </a:rPr>
              <a:t>-</a:t>
            </a:r>
            <a:r>
              <a:rPr lang="it-IT" sz="2000" b="1" dirty="0">
                <a:solidFill>
                  <a:srgbClr val="FF3300"/>
                </a:solidFill>
                <a:latin typeface="+mj-lt"/>
              </a:rPr>
              <a:t>), </a:t>
            </a:r>
            <a:r>
              <a:rPr lang="it-IT" sz="2000" b="1" dirty="0" err="1">
                <a:solidFill>
                  <a:srgbClr val="FF3300"/>
                </a:solidFill>
                <a:latin typeface="+mj-lt"/>
              </a:rPr>
              <a:t>sulfides</a:t>
            </a:r>
            <a:r>
              <a:rPr lang="it-IT" sz="2000" b="1" dirty="0">
                <a:solidFill>
                  <a:srgbClr val="FF3300"/>
                </a:solidFill>
                <a:latin typeface="+mj-lt"/>
              </a:rPr>
              <a:t> (S</a:t>
            </a:r>
            <a:r>
              <a:rPr lang="it-IT" sz="2000" b="1" baseline="30000" dirty="0">
                <a:solidFill>
                  <a:srgbClr val="FF3300"/>
                </a:solidFill>
                <a:latin typeface="+mj-lt"/>
              </a:rPr>
              <a:t>2-</a:t>
            </a:r>
            <a:r>
              <a:rPr lang="it-IT" sz="2000" b="1" dirty="0">
                <a:solidFill>
                  <a:srgbClr val="FF3300"/>
                </a:solidFill>
                <a:latin typeface="+mj-lt"/>
              </a:rPr>
              <a:t>) and </a:t>
            </a:r>
            <a:r>
              <a:rPr lang="it-IT" sz="2000" b="1" dirty="0" err="1">
                <a:solidFill>
                  <a:srgbClr val="FF3300"/>
                </a:solidFill>
                <a:latin typeface="+mj-lt"/>
              </a:rPr>
              <a:t>selenides</a:t>
            </a:r>
            <a:r>
              <a:rPr lang="it-IT" sz="2000" b="1" dirty="0">
                <a:solidFill>
                  <a:srgbClr val="FF3300"/>
                </a:solidFill>
                <a:latin typeface="+mj-lt"/>
              </a:rPr>
              <a:t> </a:t>
            </a:r>
          </a:p>
        </p:txBody>
      </p:sp>
      <p:sp>
        <p:nvSpPr>
          <p:cNvPr id="5128" name="Rectangle 1033"/>
          <p:cNvSpPr>
            <a:spLocks noChangeArrowheads="1"/>
          </p:cNvSpPr>
          <p:nvPr/>
        </p:nvSpPr>
        <p:spPr bwMode="auto">
          <a:xfrm>
            <a:off x="290117" y="3224099"/>
            <a:ext cx="11535566" cy="369332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-"/>
              <a:defRPr/>
            </a:pPr>
            <a:r>
              <a:rPr lang="it-IT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HARD electron-</a:t>
            </a:r>
            <a:r>
              <a:rPr lang="it-IT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pair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donors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are </a:t>
            </a:r>
            <a:r>
              <a:rPr lang="it-IT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fluoride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(F</a:t>
            </a:r>
            <a:r>
              <a:rPr lang="it-IT" b="1" baseline="30000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-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), or </a:t>
            </a:r>
            <a:r>
              <a:rPr lang="it-IT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ligands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with </a:t>
            </a:r>
            <a:r>
              <a:rPr lang="it-IT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negatively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charged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oxygen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</a:t>
            </a:r>
            <a:r>
              <a:rPr lang="it-IT" b="1" dirty="0" err="1">
                <a:solidFill>
                  <a:schemeClr val="accent1">
                    <a:lumMod val="25000"/>
                  </a:schemeClr>
                </a:solidFill>
                <a:latin typeface="+mj-lt"/>
              </a:rPr>
              <a:t>donor</a:t>
            </a:r>
            <a:r>
              <a:rPr lang="it-IT" b="1" dirty="0">
                <a:solidFill>
                  <a:schemeClr val="accent1">
                    <a:lumMod val="25000"/>
                  </a:schemeClr>
                </a:solidFill>
                <a:latin typeface="+mj-lt"/>
              </a:rPr>
              <a:t> centers</a:t>
            </a:r>
          </a:p>
        </p:txBody>
      </p:sp>
      <p:sp>
        <p:nvSpPr>
          <p:cNvPr id="6154" name="Rectangle 1035"/>
          <p:cNvSpPr>
            <a:spLocks noChangeArrowheads="1"/>
          </p:cNvSpPr>
          <p:nvPr/>
        </p:nvSpPr>
        <p:spPr bwMode="auto">
          <a:xfrm>
            <a:off x="1468400" y="4005064"/>
            <a:ext cx="9892208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dirty="0">
                <a:latin typeface="+mj-lt"/>
              </a:rPr>
              <a:t>in </a:t>
            </a:r>
            <a:r>
              <a:rPr lang="it-IT" altLang="it-IT" sz="2000" dirty="0" err="1">
                <a:latin typeface="+mj-lt"/>
              </a:rPr>
              <a:t>many</a:t>
            </a:r>
            <a:r>
              <a:rPr lang="it-IT" altLang="it-IT" sz="2000" dirty="0">
                <a:latin typeface="+mj-lt"/>
              </a:rPr>
              <a:t> </a:t>
            </a:r>
            <a:r>
              <a:rPr lang="it-IT" altLang="it-IT" sz="2000" dirty="0" err="1">
                <a:latin typeface="+mj-lt"/>
              </a:rPr>
              <a:t>cases</a:t>
            </a:r>
            <a:r>
              <a:rPr lang="it-IT" altLang="it-IT" sz="2000" dirty="0">
                <a:latin typeface="+mj-lt"/>
              </a:rPr>
              <a:t>, the </a:t>
            </a:r>
            <a:r>
              <a:rPr lang="it-IT" altLang="it-IT" sz="2000" dirty="0" err="1">
                <a:latin typeface="+mj-lt"/>
              </a:rPr>
              <a:t>observed</a:t>
            </a:r>
            <a:r>
              <a:rPr lang="it-IT" altLang="it-IT" sz="2000" dirty="0">
                <a:latin typeface="+mj-lt"/>
              </a:rPr>
              <a:t> </a:t>
            </a:r>
            <a:r>
              <a:rPr lang="it-IT" altLang="it-IT" sz="2000" b="1" dirty="0">
                <a:latin typeface="+mj-lt"/>
              </a:rPr>
              <a:t>metal </a:t>
            </a:r>
            <a:r>
              <a:rPr lang="it-IT" altLang="it-IT" sz="2000" b="1" dirty="0" err="1">
                <a:latin typeface="+mj-lt"/>
              </a:rPr>
              <a:t>ions</a:t>
            </a:r>
            <a:r>
              <a:rPr lang="it-IT" altLang="it-IT" sz="2000" b="1" dirty="0">
                <a:latin typeface="+mj-lt"/>
              </a:rPr>
              <a:t> - </a:t>
            </a:r>
            <a:r>
              <a:rPr lang="it-IT" altLang="it-IT" sz="2000" b="1" dirty="0" err="1">
                <a:latin typeface="+mj-lt"/>
              </a:rPr>
              <a:t>ligand</a:t>
            </a:r>
            <a:r>
              <a:rPr lang="it-IT" altLang="it-IT" sz="2000" b="1" dirty="0">
                <a:latin typeface="+mj-lt"/>
              </a:rPr>
              <a:t> </a:t>
            </a:r>
            <a:r>
              <a:rPr lang="it-IT" altLang="it-IT" sz="2000" b="1" dirty="0" err="1">
                <a:latin typeface="+mj-lt"/>
              </a:rPr>
              <a:t>atoms</a:t>
            </a:r>
            <a:r>
              <a:rPr lang="it-IT" altLang="it-IT" sz="2000" b="1" dirty="0">
                <a:latin typeface="+mj-lt"/>
              </a:rPr>
              <a:t> </a:t>
            </a:r>
            <a:r>
              <a:rPr lang="it-IT" altLang="it-IT" sz="2000" b="1" dirty="0" err="1">
                <a:latin typeface="+mj-lt"/>
              </a:rPr>
              <a:t>affinities</a:t>
            </a:r>
            <a:r>
              <a:rPr lang="it-IT" altLang="it-IT" sz="2000" dirty="0">
                <a:latin typeface="+mj-lt"/>
              </a:rPr>
              <a:t> can be </a:t>
            </a:r>
            <a:r>
              <a:rPr lang="it-IT" altLang="it-IT" sz="2000" dirty="0" err="1">
                <a:latin typeface="+mj-lt"/>
              </a:rPr>
              <a:t>interpreted</a:t>
            </a:r>
            <a:r>
              <a:rPr lang="it-IT" altLang="it-IT" sz="2000" dirty="0">
                <a:latin typeface="+mj-lt"/>
              </a:rPr>
              <a:t> so </a:t>
            </a:r>
            <a:r>
              <a:rPr lang="it-IT" altLang="it-IT" sz="2000" dirty="0" err="1">
                <a:latin typeface="+mj-lt"/>
              </a:rPr>
              <a:t>that</a:t>
            </a:r>
            <a:r>
              <a:rPr lang="it-IT" altLang="it-IT" sz="2000" dirty="0">
                <a:latin typeface="+mj-lt"/>
              </a:rPr>
              <a:t> the </a:t>
            </a:r>
            <a:r>
              <a:rPr lang="it-IT" altLang="it-IT" sz="2000" dirty="0" err="1">
                <a:latin typeface="+mj-lt"/>
              </a:rPr>
              <a:t>interactions</a:t>
            </a:r>
            <a:r>
              <a:rPr lang="it-IT" altLang="it-IT" sz="2000" dirty="0">
                <a:latin typeface="+mj-lt"/>
              </a:rPr>
              <a:t> </a:t>
            </a:r>
            <a:r>
              <a:rPr lang="it-IT" altLang="it-IT" sz="2000" dirty="0" err="1">
                <a:latin typeface="+mj-lt"/>
              </a:rPr>
              <a:t>between</a:t>
            </a:r>
            <a:r>
              <a:rPr lang="it-IT" altLang="it-IT" sz="2000" dirty="0">
                <a:latin typeface="+mj-lt"/>
              </a:rPr>
              <a:t> centers of the </a:t>
            </a:r>
            <a:r>
              <a:rPr lang="it-IT" altLang="it-IT" sz="2000" dirty="0" err="1">
                <a:latin typeface="+mj-lt"/>
              </a:rPr>
              <a:t>same</a:t>
            </a:r>
            <a:r>
              <a:rPr lang="it-IT" altLang="it-IT" sz="2000" dirty="0">
                <a:latin typeface="+mj-lt"/>
              </a:rPr>
              <a:t> </a:t>
            </a:r>
            <a:r>
              <a:rPr lang="it-IT" altLang="it-IT" sz="2000" dirty="0" err="1">
                <a:latin typeface="+mj-lt"/>
              </a:rPr>
              <a:t>type</a:t>
            </a:r>
            <a:r>
              <a:rPr lang="it-IT" altLang="it-IT" sz="2000" dirty="0">
                <a:latin typeface="+mj-lt"/>
              </a:rPr>
              <a:t> are </a:t>
            </a:r>
            <a:r>
              <a:rPr lang="it-IT" altLang="it-IT" sz="2000" dirty="0" err="1">
                <a:latin typeface="+mj-lt"/>
              </a:rPr>
              <a:t>preferred</a:t>
            </a:r>
            <a:r>
              <a:rPr lang="it-IT" altLang="it-IT" sz="2000" dirty="0">
                <a:latin typeface="+mj-lt"/>
              </a:rPr>
              <a:t> :</a:t>
            </a:r>
          </a:p>
          <a:p>
            <a:pPr eaLnBrk="1" hangingPunct="1"/>
            <a:endParaRPr lang="it-IT" altLang="it-IT" sz="2000" dirty="0">
              <a:latin typeface="+mj-lt"/>
            </a:endParaRPr>
          </a:p>
          <a:p>
            <a:pPr eaLnBrk="1" hangingPunct="1"/>
            <a:r>
              <a:rPr lang="it-IT" altLang="it-IT" sz="2000" dirty="0">
                <a:latin typeface="+mj-lt"/>
              </a:rPr>
              <a:t>	</a:t>
            </a:r>
            <a:r>
              <a:rPr lang="it-IT" altLang="it-IT" sz="2000" b="1" dirty="0">
                <a:solidFill>
                  <a:srgbClr val="FF0000"/>
                </a:solidFill>
                <a:latin typeface="+mj-lt"/>
              </a:rPr>
              <a:t>HARD/HARD</a:t>
            </a:r>
            <a:r>
              <a:rPr lang="it-IT" altLang="it-IT" sz="2000" dirty="0">
                <a:latin typeface="+mj-lt"/>
              </a:rPr>
              <a:t> (</a:t>
            </a:r>
            <a:r>
              <a:rPr lang="it-IT" altLang="it-IT" sz="2000" dirty="0" err="1">
                <a:latin typeface="+mj-lt"/>
              </a:rPr>
              <a:t>highly</a:t>
            </a:r>
            <a:r>
              <a:rPr lang="it-IT" altLang="it-IT" sz="2000" dirty="0">
                <a:latin typeface="+mj-lt"/>
              </a:rPr>
              <a:t> </a:t>
            </a:r>
            <a:r>
              <a:rPr lang="it-IT" altLang="it-IT" sz="2000" dirty="0" err="1">
                <a:latin typeface="+mj-lt"/>
              </a:rPr>
              <a:t>ionic</a:t>
            </a:r>
            <a:r>
              <a:rPr lang="it-IT" altLang="it-IT" sz="2000" dirty="0">
                <a:latin typeface="+mj-lt"/>
              </a:rPr>
              <a:t> bond)</a:t>
            </a:r>
          </a:p>
          <a:p>
            <a:pPr eaLnBrk="1" hangingPunct="1"/>
            <a:r>
              <a:rPr lang="it-IT" altLang="it-IT" sz="2000" dirty="0">
                <a:latin typeface="+mj-lt"/>
              </a:rPr>
              <a:t>	</a:t>
            </a:r>
            <a:r>
              <a:rPr lang="it-IT" altLang="it-IT" sz="2000" b="1" dirty="0">
                <a:solidFill>
                  <a:srgbClr val="FF0000"/>
                </a:solidFill>
                <a:latin typeface="+mj-lt"/>
              </a:rPr>
              <a:t>SOFT/SOFT</a:t>
            </a:r>
            <a:r>
              <a:rPr lang="it-IT" altLang="it-IT" sz="2000" dirty="0">
                <a:latin typeface="+mj-lt"/>
              </a:rPr>
              <a:t> (</a:t>
            </a:r>
            <a:r>
              <a:rPr lang="it-IT" altLang="it-IT" sz="2000" dirty="0" err="1">
                <a:latin typeface="+mj-lt"/>
              </a:rPr>
              <a:t>partly</a:t>
            </a:r>
            <a:r>
              <a:rPr lang="it-IT" altLang="it-IT" sz="2000" dirty="0">
                <a:latin typeface="+mj-lt"/>
              </a:rPr>
              <a:t> </a:t>
            </a:r>
            <a:r>
              <a:rPr lang="it-IT" altLang="it-IT" sz="2000" dirty="0" err="1">
                <a:latin typeface="+mj-lt"/>
              </a:rPr>
              <a:t>covalent</a:t>
            </a:r>
            <a:r>
              <a:rPr lang="it-IT" altLang="it-IT" sz="2000" dirty="0">
                <a:latin typeface="+mj-lt"/>
              </a:rPr>
              <a:t> bond)</a:t>
            </a:r>
          </a:p>
          <a:p>
            <a:pPr eaLnBrk="1" hangingPunct="1"/>
            <a:endParaRPr lang="it-IT" altLang="it-IT" sz="2000" dirty="0">
              <a:solidFill>
                <a:srgbClr val="CC0099"/>
              </a:solidFill>
              <a:latin typeface="+mj-lt"/>
            </a:endParaRPr>
          </a:p>
          <a:p>
            <a:pPr eaLnBrk="1" hangingPunct="1"/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In  a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biological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medium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these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ligands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are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provided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by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protein</a:t>
            </a:r>
            <a:r>
              <a:rPr lang="it-IT" altLang="it-IT" sz="2000" dirty="0">
                <a:solidFill>
                  <a:srgbClr val="0066FF"/>
                </a:solidFill>
                <a:latin typeface="+mj-lt"/>
              </a:rPr>
              <a:t> side </a:t>
            </a:r>
            <a:r>
              <a:rPr lang="it-IT" altLang="it-IT" sz="2000" dirty="0" err="1">
                <a:solidFill>
                  <a:srgbClr val="0066FF"/>
                </a:solidFill>
                <a:latin typeface="+mj-lt"/>
              </a:rPr>
              <a:t>chains</a:t>
            </a:r>
            <a:r>
              <a:rPr lang="it-IT" altLang="it-IT" sz="2000" dirty="0">
                <a:solidFill>
                  <a:srgbClr val="CC0099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351141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Tabella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8" b="4889"/>
          <a:stretch/>
        </p:blipFill>
        <p:spPr bwMode="auto">
          <a:xfrm>
            <a:off x="2207568" y="188640"/>
            <a:ext cx="8136904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Oval 5"/>
          <p:cNvSpPr>
            <a:spLocks noChangeArrowheads="1"/>
          </p:cNvSpPr>
          <p:nvPr/>
        </p:nvSpPr>
        <p:spPr bwMode="auto">
          <a:xfrm>
            <a:off x="2999656" y="1484784"/>
            <a:ext cx="1157287" cy="288925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CC3300"/>
              </a:solidFill>
            </a:endParaRPr>
          </a:p>
        </p:txBody>
      </p:sp>
      <p:sp>
        <p:nvSpPr>
          <p:cNvPr id="7172" name="Oval 6"/>
          <p:cNvSpPr>
            <a:spLocks noChangeArrowheads="1"/>
          </p:cNvSpPr>
          <p:nvPr/>
        </p:nvSpPr>
        <p:spPr bwMode="auto">
          <a:xfrm>
            <a:off x="3013481" y="3068067"/>
            <a:ext cx="1368425" cy="288925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CC3300"/>
              </a:solidFill>
            </a:endParaRPr>
          </a:p>
        </p:txBody>
      </p:sp>
      <p:sp>
        <p:nvSpPr>
          <p:cNvPr id="7173" name="Oval 7"/>
          <p:cNvSpPr>
            <a:spLocks noChangeArrowheads="1"/>
          </p:cNvSpPr>
          <p:nvPr/>
        </p:nvSpPr>
        <p:spPr bwMode="auto">
          <a:xfrm>
            <a:off x="2975843" y="4701135"/>
            <a:ext cx="1181100" cy="288925"/>
          </a:xfrm>
          <a:prstGeom prst="ellips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it-IT" altLang="it-IT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1148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39"/>
          <p:cNvGrpSpPr>
            <a:grpSpLocks/>
          </p:cNvGrpSpPr>
          <p:nvPr/>
        </p:nvGrpSpPr>
        <p:grpSpPr bwMode="auto">
          <a:xfrm>
            <a:off x="3575720" y="60324"/>
            <a:ext cx="5254625" cy="2498726"/>
            <a:chOff x="658" y="255"/>
            <a:chExt cx="3310" cy="1574"/>
          </a:xfrm>
        </p:grpSpPr>
        <p:grpSp>
          <p:nvGrpSpPr>
            <p:cNvPr id="4104" name="Group 38"/>
            <p:cNvGrpSpPr>
              <a:grpSpLocks/>
            </p:cNvGrpSpPr>
            <p:nvPr/>
          </p:nvGrpSpPr>
          <p:grpSpPr bwMode="auto">
            <a:xfrm>
              <a:off x="658" y="255"/>
              <a:ext cx="1315" cy="1573"/>
              <a:chOff x="658" y="255"/>
              <a:chExt cx="1315" cy="1573"/>
            </a:xfrm>
          </p:grpSpPr>
          <p:grpSp>
            <p:nvGrpSpPr>
              <p:cNvPr id="4117" name="Group 30"/>
              <p:cNvGrpSpPr>
                <a:grpSpLocks/>
              </p:cNvGrpSpPr>
              <p:nvPr/>
            </p:nvGrpSpPr>
            <p:grpSpPr bwMode="auto">
              <a:xfrm>
                <a:off x="658" y="255"/>
                <a:ext cx="1315" cy="1315"/>
                <a:chOff x="612" y="255"/>
                <a:chExt cx="1315" cy="1315"/>
              </a:xfrm>
            </p:grpSpPr>
            <p:pic>
              <p:nvPicPr>
                <p:cNvPr id="4119" name="Picture 4" descr="corrin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flipV="1">
                  <a:off x="612" y="255"/>
                  <a:ext cx="1315" cy="131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2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1420" y="589"/>
                  <a:ext cx="155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it-IT" altLang="it-IT"/>
                </a:p>
              </p:txBody>
            </p:sp>
            <p:sp>
              <p:nvSpPr>
                <p:cNvPr id="4121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1420" y="1024"/>
                  <a:ext cx="155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it-IT" altLang="it-IT"/>
                </a:p>
              </p:txBody>
            </p:sp>
            <p:sp>
              <p:nvSpPr>
                <p:cNvPr id="4122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967" y="1028"/>
                  <a:ext cx="154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it-IT" altLang="it-IT"/>
                </a:p>
              </p:txBody>
            </p:sp>
            <p:sp>
              <p:nvSpPr>
                <p:cNvPr id="4123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969" y="572"/>
                  <a:ext cx="227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it-IT" altLang="it-IT"/>
                </a:p>
              </p:txBody>
            </p:sp>
            <p:sp>
              <p:nvSpPr>
                <p:cNvPr id="4124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909" y="521"/>
                  <a:ext cx="2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600"/>
                    <a:t>N</a:t>
                  </a:r>
                </a:p>
              </p:txBody>
            </p:sp>
            <p:sp>
              <p:nvSpPr>
                <p:cNvPr id="4125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1434" y="527"/>
                  <a:ext cx="22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600"/>
                    <a:t>N</a:t>
                  </a:r>
                </a:p>
              </p:txBody>
            </p:sp>
            <p:sp>
              <p:nvSpPr>
                <p:cNvPr id="4126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908" y="1080"/>
                  <a:ext cx="2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600"/>
                    <a:t>N</a:t>
                  </a:r>
                </a:p>
              </p:txBody>
            </p:sp>
            <p:sp>
              <p:nvSpPr>
                <p:cNvPr id="4127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431" y="1080"/>
                  <a:ext cx="2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600"/>
                    <a:t>N</a:t>
                  </a:r>
                </a:p>
              </p:txBody>
            </p:sp>
            <p:sp>
              <p:nvSpPr>
                <p:cNvPr id="4128" name="Line 14"/>
                <p:cNvSpPr>
                  <a:spLocks noChangeShapeType="1"/>
                </p:cNvSpPr>
                <p:nvPr/>
              </p:nvSpPr>
              <p:spPr bwMode="auto">
                <a:xfrm>
                  <a:off x="1054" y="679"/>
                  <a:ext cx="90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29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1061" y="724"/>
                  <a:ext cx="227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600"/>
                    <a:t>H</a:t>
                  </a:r>
                </a:p>
              </p:txBody>
            </p:sp>
            <p:sp>
              <p:nvSpPr>
                <p:cNvPr id="4130" name="Oval 18"/>
                <p:cNvSpPr>
                  <a:spLocks noChangeArrowheads="1"/>
                </p:cNvSpPr>
                <p:nvPr/>
              </p:nvSpPr>
              <p:spPr bwMode="auto">
                <a:xfrm>
                  <a:off x="1072" y="748"/>
                  <a:ext cx="181" cy="181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sp>
            <p:nvSpPr>
              <p:cNvPr id="3" name="Text Box 31"/>
              <p:cNvSpPr txBox="1">
                <a:spLocks noChangeArrowheads="1"/>
              </p:cNvSpPr>
              <p:nvPr/>
            </p:nvSpPr>
            <p:spPr bwMode="auto">
              <a:xfrm>
                <a:off x="1069" y="1616"/>
                <a:ext cx="521" cy="212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it-IT" sz="1600" b="1" u="sng" dirty="0" err="1">
                    <a:solidFill>
                      <a:schemeClr val="accent3"/>
                    </a:solidFill>
                  </a:rPr>
                  <a:t>Corrin</a:t>
                </a:r>
                <a:endParaRPr lang="it-IT" sz="1600" b="1" u="sng" dirty="0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4105" name="Group 37"/>
            <p:cNvGrpSpPr>
              <a:grpSpLocks/>
            </p:cNvGrpSpPr>
            <p:nvPr/>
          </p:nvGrpSpPr>
          <p:grpSpPr bwMode="auto">
            <a:xfrm>
              <a:off x="2653" y="255"/>
              <a:ext cx="1315" cy="1574"/>
              <a:chOff x="2653" y="255"/>
              <a:chExt cx="1315" cy="1574"/>
            </a:xfrm>
          </p:grpSpPr>
          <p:grpSp>
            <p:nvGrpSpPr>
              <p:cNvPr id="4106" name="Group 36"/>
              <p:cNvGrpSpPr>
                <a:grpSpLocks/>
              </p:cNvGrpSpPr>
              <p:nvPr/>
            </p:nvGrpSpPr>
            <p:grpSpPr bwMode="auto">
              <a:xfrm>
                <a:off x="2653" y="255"/>
                <a:ext cx="1315" cy="1319"/>
                <a:chOff x="2653" y="255"/>
                <a:chExt cx="1315" cy="1319"/>
              </a:xfrm>
            </p:grpSpPr>
            <p:pic>
              <p:nvPicPr>
                <p:cNvPr id="4108" name="Picture 5" descr="Porphyrin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53" y="255"/>
                  <a:ext cx="1315" cy="1319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4109" name="Text Box 6"/>
                <p:cNvSpPr txBox="1">
                  <a:spLocks noChangeArrowheads="1"/>
                </p:cNvSpPr>
                <p:nvPr/>
              </p:nvSpPr>
              <p:spPr bwMode="auto">
                <a:xfrm>
                  <a:off x="3094" y="527"/>
                  <a:ext cx="155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it-IT" altLang="it-IT"/>
                </a:p>
              </p:txBody>
            </p:sp>
            <p:sp>
              <p:nvSpPr>
                <p:cNvPr id="4110" name="Line 7"/>
                <p:cNvSpPr>
                  <a:spLocks noChangeShapeType="1"/>
                </p:cNvSpPr>
                <p:nvPr/>
              </p:nvSpPr>
              <p:spPr bwMode="auto">
                <a:xfrm>
                  <a:off x="3101" y="685"/>
                  <a:ext cx="90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11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114" y="738"/>
                  <a:ext cx="2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600"/>
                    <a:t>H</a:t>
                  </a:r>
                </a:p>
              </p:txBody>
            </p:sp>
            <p:sp>
              <p:nvSpPr>
                <p:cNvPr id="411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3369" y="1039"/>
                  <a:ext cx="155" cy="2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endParaRPr lang="it-IT" altLang="it-IT"/>
                </a:p>
              </p:txBody>
            </p:sp>
            <p:sp>
              <p:nvSpPr>
                <p:cNvPr id="4113" name="Line 10"/>
                <p:cNvSpPr>
                  <a:spLocks noChangeShapeType="1"/>
                </p:cNvSpPr>
                <p:nvPr/>
              </p:nvSpPr>
              <p:spPr bwMode="auto">
                <a:xfrm>
                  <a:off x="3430" y="1014"/>
                  <a:ext cx="90" cy="9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it-IT"/>
                </a:p>
              </p:txBody>
            </p:sp>
            <p:sp>
              <p:nvSpPr>
                <p:cNvPr id="4114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3274" y="875"/>
                  <a:ext cx="229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bg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it-IT" altLang="it-IT" sz="1600"/>
                    <a:t>H</a:t>
                  </a:r>
                </a:p>
              </p:txBody>
            </p:sp>
            <p:sp>
              <p:nvSpPr>
                <p:cNvPr id="4115" name="Oval 16"/>
                <p:cNvSpPr>
                  <a:spLocks noChangeArrowheads="1"/>
                </p:cNvSpPr>
                <p:nvPr/>
              </p:nvSpPr>
              <p:spPr bwMode="auto">
                <a:xfrm>
                  <a:off x="3285" y="893"/>
                  <a:ext cx="181" cy="181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  <p:sp>
              <p:nvSpPr>
                <p:cNvPr id="4116" name="Oval 17"/>
                <p:cNvSpPr>
                  <a:spLocks noChangeArrowheads="1"/>
                </p:cNvSpPr>
                <p:nvPr/>
              </p:nvSpPr>
              <p:spPr bwMode="auto">
                <a:xfrm>
                  <a:off x="3124" y="754"/>
                  <a:ext cx="181" cy="181"/>
                </a:xfrm>
                <a:prstGeom prst="ellipse">
                  <a:avLst/>
                </a:prstGeom>
                <a:noFill/>
                <a:ln w="952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/>
                  <a:endParaRPr lang="it-IT" altLang="it-IT"/>
                </a:p>
              </p:txBody>
            </p:sp>
          </p:grpSp>
          <p:sp>
            <p:nvSpPr>
              <p:cNvPr id="4" name="Text Box 32"/>
              <p:cNvSpPr txBox="1">
                <a:spLocks noChangeArrowheads="1"/>
              </p:cNvSpPr>
              <p:nvPr/>
            </p:nvSpPr>
            <p:spPr bwMode="auto">
              <a:xfrm>
                <a:off x="3023" y="1616"/>
                <a:ext cx="764" cy="213"/>
              </a:xfrm>
              <a:prstGeom prst="rect">
                <a:avLst/>
              </a:prstGeom>
              <a:ln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defRPr/>
                </a:pPr>
                <a:r>
                  <a:rPr lang="it-IT" sz="1600" b="1" u="sng" dirty="0" err="1">
                    <a:solidFill>
                      <a:schemeClr val="accent3"/>
                    </a:solidFill>
                  </a:rPr>
                  <a:t>Porphyrin</a:t>
                </a:r>
                <a:endParaRPr lang="it-IT" sz="1600" b="1" u="sng" dirty="0">
                  <a:solidFill>
                    <a:schemeClr val="accent3"/>
                  </a:solidFill>
                </a:endParaRPr>
              </a:p>
            </p:txBody>
          </p:sp>
        </p:grpSp>
      </p:grpSp>
      <p:sp>
        <p:nvSpPr>
          <p:cNvPr id="4099" name="Text Box 40"/>
          <p:cNvSpPr txBox="1">
            <a:spLocks noChangeArrowheads="1"/>
          </p:cNvSpPr>
          <p:nvPr/>
        </p:nvSpPr>
        <p:spPr bwMode="auto">
          <a:xfrm>
            <a:off x="551384" y="2611438"/>
            <a:ext cx="10944646" cy="422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87313" indent="-8731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0" algn="just" eaLnBrk="1" hangingPunct="1">
              <a:spcBef>
                <a:spcPct val="50000"/>
              </a:spcBef>
              <a:defRPr/>
            </a:pPr>
            <a:r>
              <a:rPr lang="it-IT" sz="1400" b="1" dirty="0">
                <a:solidFill>
                  <a:schemeClr val="hlink"/>
                </a:solidFill>
              </a:rPr>
              <a:t>Le unità </a:t>
            </a:r>
            <a:r>
              <a:rPr lang="it-IT" sz="1400" b="1" dirty="0" err="1">
                <a:solidFill>
                  <a:schemeClr val="hlink"/>
                </a:solidFill>
              </a:rPr>
              <a:t>metalloporfirina</a:t>
            </a:r>
            <a:r>
              <a:rPr lang="it-IT" sz="1400" b="1" dirty="0">
                <a:solidFill>
                  <a:schemeClr val="hlink"/>
                </a:solidFill>
              </a:rPr>
              <a:t> o –</a:t>
            </a:r>
            <a:r>
              <a:rPr lang="it-IT" sz="1400" b="1" dirty="0" err="1">
                <a:solidFill>
                  <a:schemeClr val="hlink"/>
                </a:solidFill>
              </a:rPr>
              <a:t>corrina</a:t>
            </a:r>
            <a:r>
              <a:rPr lang="it-IT" sz="1400" b="1" dirty="0">
                <a:solidFill>
                  <a:schemeClr val="hlink"/>
                </a:solidFill>
              </a:rPr>
              <a:t> sono termodinamicamente molto stabili e possono includere una varietà di metalli in diversi stati di ossidazione.</a:t>
            </a:r>
          </a:p>
          <a:p>
            <a:pPr marL="285750" indent="0" algn="just" eaLnBrk="1" hangingPunct="1">
              <a:spcBef>
                <a:spcPct val="50000"/>
              </a:spcBef>
              <a:defRPr/>
            </a:pPr>
            <a:r>
              <a:rPr lang="it-IT" sz="1400" b="1" dirty="0"/>
              <a:t>Sistema planare o quasi molto stabile; Nessuno stress geometrico (lunghezza legami :134-145 </a:t>
            </a:r>
            <a:r>
              <a:rPr lang="it-IT" sz="1400" b="1" dirty="0" err="1"/>
              <a:t>pm</a:t>
            </a:r>
            <a:r>
              <a:rPr lang="it-IT" sz="1400" b="1" dirty="0"/>
              <a:t>, angoli: 107-126°) ;  C e N sp</a:t>
            </a:r>
            <a:r>
              <a:rPr lang="it-IT" sz="1400" b="1" baseline="30000" dirty="0"/>
              <a:t>2</a:t>
            </a:r>
          </a:p>
          <a:p>
            <a:pPr marL="285750" indent="0" algn="just" eaLnBrk="1" hangingPunct="1">
              <a:spcBef>
                <a:spcPct val="50000"/>
              </a:spcBef>
              <a:defRPr/>
            </a:pPr>
            <a:r>
              <a:rPr lang="it-IT" sz="1400" b="1" dirty="0"/>
              <a:t>Vari sostituenti alla periferia dell’anello porfirinico possono attenuare le sue proprietà elettroniche. </a:t>
            </a:r>
          </a:p>
          <a:p>
            <a:pPr indent="0" algn="just" eaLnBrk="1" hangingPunct="1">
              <a:lnSpc>
                <a:spcPct val="140000"/>
              </a:lnSpc>
              <a:spcBef>
                <a:spcPct val="50000"/>
              </a:spcBef>
              <a:buFontTx/>
              <a:buChar char="-"/>
              <a:defRPr/>
            </a:pPr>
            <a:r>
              <a:rPr lang="it-IT" sz="1400" b="1" dirty="0"/>
              <a:t> </a:t>
            </a:r>
            <a:r>
              <a:rPr lang="it-IT" sz="1400" b="1" dirty="0" err="1"/>
              <a:t>Macrocicli</a:t>
            </a:r>
            <a:r>
              <a:rPr lang="it-IT" sz="1400" b="1" dirty="0"/>
              <a:t> </a:t>
            </a:r>
            <a:r>
              <a:rPr lang="it-IT" sz="1400" b="1" dirty="0" err="1"/>
              <a:t>tetrapirrolici</a:t>
            </a:r>
            <a:r>
              <a:rPr lang="it-IT" sz="1400" b="1" dirty="0"/>
              <a:t>  </a:t>
            </a:r>
            <a:r>
              <a:rPr lang="it-IT" sz="1400" b="1" dirty="0" err="1"/>
              <a:t>deprotonati</a:t>
            </a:r>
            <a:r>
              <a:rPr lang="it-IT" sz="1400" b="1" dirty="0"/>
              <a:t> possono coordinare anche ioni metallici labili (la dissociazione del chelato sarebbe possibile solo se tutti i legami  si rompessero contemporaneamente)</a:t>
            </a:r>
          </a:p>
          <a:p>
            <a:pPr indent="0" algn="just" eaLnBrk="1" hangingPunct="1">
              <a:lnSpc>
                <a:spcPct val="140000"/>
              </a:lnSpc>
              <a:spcBef>
                <a:spcPct val="50000"/>
              </a:spcBef>
              <a:buFontTx/>
              <a:buChar char="-"/>
              <a:defRPr/>
            </a:pPr>
            <a:r>
              <a:rPr lang="it-IT" sz="1400" b="1" dirty="0"/>
              <a:t> Struttura tight al centro dell’anello, rende difficile metallare o </a:t>
            </a:r>
            <a:r>
              <a:rPr lang="it-IT" sz="1400" b="1" dirty="0" err="1"/>
              <a:t>demetallare</a:t>
            </a:r>
            <a:r>
              <a:rPr lang="it-IT" sz="1400" b="1" dirty="0"/>
              <a:t> l’unità. Leganti </a:t>
            </a:r>
            <a:r>
              <a:rPr lang="it-IT" sz="1400" b="1" dirty="0" err="1"/>
              <a:t>macrociclici</a:t>
            </a:r>
            <a:r>
              <a:rPr lang="it-IT" sz="1400" b="1" dirty="0"/>
              <a:t> selettivi (anelli rigidi per doppi legami coniugati) per dimensione dello ione da coordinare; Raggio di 0.6</a:t>
            </a:r>
            <a:r>
              <a:rPr lang="en-US" sz="1400" b="1" dirty="0">
                <a:cs typeface="Arial" charset="0"/>
              </a:rPr>
              <a:t>÷0.7 Å è </a:t>
            </a:r>
            <a:r>
              <a:rPr lang="en-US" sz="1400" b="1" dirty="0" err="1">
                <a:cs typeface="Arial" charset="0"/>
              </a:rPr>
              <a:t>ottimale</a:t>
            </a:r>
            <a:r>
              <a:rPr lang="en-US" sz="1400" b="1" dirty="0">
                <a:cs typeface="Arial" charset="0"/>
              </a:rPr>
              <a:t>.</a:t>
            </a:r>
          </a:p>
          <a:p>
            <a:pPr indent="0" algn="just" eaLnBrk="1" hangingPunct="1">
              <a:lnSpc>
                <a:spcPct val="140000"/>
              </a:lnSpc>
              <a:spcBef>
                <a:spcPct val="50000"/>
              </a:spcBef>
              <a:buFontTx/>
              <a:buChar char="-"/>
              <a:defRPr/>
            </a:pPr>
            <a:r>
              <a:rPr lang="it-IT" sz="1400" b="1" dirty="0">
                <a:cs typeface="Arial" charset="0"/>
              </a:rPr>
              <a:t>Leganti</a:t>
            </a:r>
            <a:r>
              <a:rPr lang="en-US" sz="1400" b="1" dirty="0">
                <a:cs typeface="Arial" charset="0"/>
              </a:rPr>
              <a:t> </a:t>
            </a:r>
            <a:r>
              <a:rPr lang="en-US" sz="1400" b="1" dirty="0" err="1">
                <a:cs typeface="Arial" charset="0"/>
              </a:rPr>
              <a:t>tetrappirolici</a:t>
            </a:r>
            <a:r>
              <a:rPr lang="en-US" sz="1400" b="1" dirty="0">
                <a:cs typeface="Arial" charset="0"/>
              </a:rPr>
              <a:t> </a:t>
            </a:r>
            <a:r>
              <a:rPr lang="en-US" sz="1400" b="1" dirty="0" err="1">
                <a:cs typeface="Arial" charset="0"/>
              </a:rPr>
              <a:t>sono</a:t>
            </a:r>
            <a:r>
              <a:rPr lang="en-US" sz="1400" b="1" dirty="0">
                <a:cs typeface="Arial" charset="0"/>
              </a:rPr>
              <a:t> </a:t>
            </a:r>
            <a:r>
              <a:rPr lang="en-US" sz="1400" b="1" dirty="0" err="1">
                <a:cs typeface="Arial" charset="0"/>
              </a:rPr>
              <a:t>piuttosto</a:t>
            </a:r>
            <a:r>
              <a:rPr lang="en-US" sz="1400" b="1" dirty="0">
                <a:cs typeface="Arial" charset="0"/>
              </a:rPr>
              <a:t> </a:t>
            </a:r>
            <a:r>
              <a:rPr lang="en-US" sz="1400" b="1" dirty="0" err="1">
                <a:cs typeface="Arial" charset="0"/>
              </a:rPr>
              <a:t>rigidi</a:t>
            </a:r>
            <a:r>
              <a:rPr lang="en-US" sz="1400" b="1" dirty="0">
                <a:cs typeface="Arial" charset="0"/>
              </a:rPr>
              <a:t> </a:t>
            </a:r>
            <a:r>
              <a:rPr lang="en-US" sz="1400" b="1" dirty="0" err="1">
                <a:cs typeface="Arial" charset="0"/>
              </a:rPr>
              <a:t>perchè</a:t>
            </a:r>
            <a:r>
              <a:rPr lang="en-US" sz="1400" b="1" dirty="0">
                <a:cs typeface="Arial" charset="0"/>
              </a:rPr>
              <a:t> </a:t>
            </a:r>
            <a:r>
              <a:rPr lang="en-US" sz="1400" b="1" dirty="0" err="1">
                <a:cs typeface="Arial" charset="0"/>
              </a:rPr>
              <a:t>hanno</a:t>
            </a:r>
            <a:r>
              <a:rPr lang="en-US" sz="1400" b="1" dirty="0">
                <a:cs typeface="Arial" charset="0"/>
              </a:rPr>
              <a:t> un </a:t>
            </a:r>
            <a:r>
              <a:rPr lang="en-US" sz="1400" b="1" dirty="0" err="1">
                <a:cs typeface="Arial" charset="0"/>
              </a:rPr>
              <a:t>esteso</a:t>
            </a:r>
            <a:r>
              <a:rPr lang="en-US" sz="1400" b="1" dirty="0">
                <a:cs typeface="Arial" charset="0"/>
              </a:rPr>
              <a:t> </a:t>
            </a:r>
            <a:r>
              <a:rPr lang="en-US" sz="1400" b="1" dirty="0" err="1">
                <a:cs typeface="Arial" charset="0"/>
              </a:rPr>
              <a:t>sistema</a:t>
            </a:r>
            <a:r>
              <a:rPr lang="en-US" sz="1400" b="1" dirty="0">
                <a:cs typeface="Arial" charset="0"/>
              </a:rPr>
              <a:t> </a:t>
            </a:r>
            <a:r>
              <a:rPr lang="en-US" sz="1400" b="1" dirty="0" err="1">
                <a:cs typeface="Arial" charset="0"/>
              </a:rPr>
              <a:t>coniugato</a:t>
            </a:r>
            <a:r>
              <a:rPr lang="en-US" sz="1400" b="1" dirty="0">
                <a:cs typeface="Arial" charset="0"/>
              </a:rPr>
              <a:t> </a:t>
            </a:r>
            <a:r>
              <a:rPr lang="en-US" sz="1600" dirty="0">
                <a:latin typeface="Symbol" pitchFamily="18" charset="2"/>
                <a:cs typeface="Arial" charset="0"/>
              </a:rPr>
              <a:t>p </a:t>
            </a:r>
            <a:r>
              <a:rPr lang="en-US" sz="1400" b="1" dirty="0">
                <a:cs typeface="Arial" charset="0"/>
              </a:rPr>
              <a:t>; </a:t>
            </a:r>
            <a:r>
              <a:rPr lang="it-IT" sz="1400" b="1" dirty="0">
                <a:cs typeface="Arial" charset="0"/>
              </a:rPr>
              <a:t>Bande di assorbimento</a:t>
            </a:r>
            <a:r>
              <a:rPr lang="en-US" sz="1400" b="1" dirty="0">
                <a:cs typeface="Arial" charset="0"/>
              </a:rPr>
              <a:t> </a:t>
            </a:r>
            <a:r>
              <a:rPr lang="it-IT" sz="1400" b="1" dirty="0">
                <a:cs typeface="Arial" charset="0"/>
              </a:rPr>
              <a:t>intense nel visibile; Facili da ridurre e ossidare; fotosintesi e respirazione.</a:t>
            </a:r>
          </a:p>
          <a:p>
            <a:pPr indent="0" algn="just" eaLnBrk="1" hangingPunct="1">
              <a:lnSpc>
                <a:spcPct val="140000"/>
              </a:lnSpc>
              <a:spcBef>
                <a:spcPct val="50000"/>
              </a:spcBef>
              <a:buFontTx/>
              <a:buChar char="-"/>
              <a:defRPr/>
            </a:pPr>
            <a:r>
              <a:rPr lang="it-IT" sz="1400" b="1" dirty="0">
                <a:cs typeface="Arial" charset="0"/>
              </a:rPr>
              <a:t> Preferita geometria planare al centro metallico; Rimangono disponibili due siti (n° </a:t>
            </a:r>
            <a:r>
              <a:rPr lang="it-IT" sz="1400" b="1" dirty="0" err="1">
                <a:cs typeface="Arial" charset="0"/>
              </a:rPr>
              <a:t>coord</a:t>
            </a:r>
            <a:r>
              <a:rPr lang="it-IT" sz="1400" b="1" dirty="0">
                <a:cs typeface="Arial" charset="0"/>
              </a:rPr>
              <a:t>. = 6).</a:t>
            </a:r>
          </a:p>
          <a:p>
            <a:pPr algn="just" eaLnBrk="1" hangingPunct="1">
              <a:lnSpc>
                <a:spcPct val="60000"/>
              </a:lnSpc>
              <a:spcBef>
                <a:spcPct val="50000"/>
              </a:spcBef>
              <a:defRPr/>
            </a:pPr>
            <a:endParaRPr lang="it-IT" sz="1400" b="1" dirty="0">
              <a:solidFill>
                <a:schemeClr val="accent2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1550170" y="282574"/>
            <a:ext cx="1262062" cy="3683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defRPr/>
            </a:pPr>
            <a:r>
              <a:rPr lang="it-IT" dirty="0" err="1"/>
              <a:t>Tetrapirroli</a:t>
            </a:r>
            <a:endParaRPr lang="it-IT" dirty="0"/>
          </a:p>
        </p:txBody>
      </p:sp>
      <p:sp>
        <p:nvSpPr>
          <p:cNvPr id="4102" name="Rettangolo 2"/>
          <p:cNvSpPr>
            <a:spLocks noChangeArrowheads="1"/>
          </p:cNvSpPr>
          <p:nvPr/>
        </p:nvSpPr>
        <p:spPr bwMode="auto">
          <a:xfrm>
            <a:off x="2030268" y="1012030"/>
            <a:ext cx="1223963" cy="73818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1400" dirty="0">
                <a:solidFill>
                  <a:srgbClr val="CC0000"/>
                </a:solidFill>
              </a:rPr>
              <a:t>almeno parzialmente insaturi</a:t>
            </a:r>
          </a:p>
        </p:txBody>
      </p:sp>
    </p:spTree>
    <p:extLst>
      <p:ext uri="{BB962C8B-B14F-4D97-AF65-F5344CB8AC3E}">
        <p14:creationId xmlns:p14="http://schemas.microsoft.com/office/powerpoint/2010/main" val="302257451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404664"/>
            <a:ext cx="7248525" cy="61436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44272" y="2060848"/>
            <a:ext cx="265747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57415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r="62885"/>
          <a:stretch/>
        </p:blipFill>
        <p:spPr>
          <a:xfrm>
            <a:off x="767408" y="202550"/>
            <a:ext cx="2448272" cy="6048672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 rotWithShape="1">
          <a:blip r:embed="rId2"/>
          <a:srcRect l="50215" t="4762" r="-4796" b="-4762"/>
          <a:stretch/>
        </p:blipFill>
        <p:spPr>
          <a:xfrm>
            <a:off x="4295800" y="620688"/>
            <a:ext cx="3312368" cy="556477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3"/>
          <a:srcRect r="53622"/>
          <a:stretch/>
        </p:blipFill>
        <p:spPr>
          <a:xfrm>
            <a:off x="8112224" y="2852936"/>
            <a:ext cx="3054125" cy="2894344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2011833" y="2708920"/>
            <a:ext cx="140417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err="1">
                <a:solidFill>
                  <a:srgbClr val="00B050"/>
                </a:solidFill>
              </a:rPr>
              <a:t>Chlorophylls</a:t>
            </a:r>
            <a:r>
              <a:rPr lang="it-IT" sz="1400" b="1" dirty="0">
                <a:solidFill>
                  <a:srgbClr val="00B050"/>
                </a:solidFill>
              </a:rPr>
              <a:t> </a:t>
            </a:r>
            <a:r>
              <a:rPr lang="it-IT" sz="1400" dirty="0" err="1">
                <a:solidFill>
                  <a:srgbClr val="00B050"/>
                </a:solidFill>
              </a:rPr>
              <a:t>contain</a:t>
            </a:r>
            <a:r>
              <a:rPr lang="it-IT" sz="1400" dirty="0">
                <a:solidFill>
                  <a:srgbClr val="00B050"/>
                </a:solidFill>
              </a:rPr>
              <a:t> </a:t>
            </a:r>
            <a:r>
              <a:rPr lang="it-IT" sz="1400" b="1" dirty="0">
                <a:solidFill>
                  <a:srgbClr val="00B050"/>
                </a:solidFill>
              </a:rPr>
              <a:t>Mg</a:t>
            </a:r>
            <a:r>
              <a:rPr lang="it-IT" sz="1400" b="1" baseline="30000" dirty="0">
                <a:solidFill>
                  <a:srgbClr val="00B050"/>
                </a:solidFill>
              </a:rPr>
              <a:t>2+ </a:t>
            </a:r>
            <a:r>
              <a:rPr lang="it-IT" sz="1400" dirty="0">
                <a:solidFill>
                  <a:srgbClr val="00B050"/>
                </a:solidFill>
              </a:rPr>
              <a:t>(</a:t>
            </a:r>
            <a:r>
              <a:rPr lang="it-IT" sz="1400" dirty="0" err="1">
                <a:solidFill>
                  <a:srgbClr val="00B050"/>
                </a:solidFill>
              </a:rPr>
              <a:t>otherwise</a:t>
            </a:r>
            <a:r>
              <a:rPr lang="it-IT" sz="1400" dirty="0">
                <a:solidFill>
                  <a:srgbClr val="00B050"/>
                </a:solidFill>
              </a:rPr>
              <a:t> labile) </a:t>
            </a:r>
            <a:r>
              <a:rPr lang="it-IT" sz="1400" dirty="0" err="1">
                <a:solidFill>
                  <a:srgbClr val="00B050"/>
                </a:solidFill>
              </a:rPr>
              <a:t>as</a:t>
            </a:r>
            <a:r>
              <a:rPr lang="it-IT" sz="1400" dirty="0">
                <a:solidFill>
                  <a:srgbClr val="00B050"/>
                </a:solidFill>
              </a:rPr>
              <a:t> the </a:t>
            </a:r>
            <a:r>
              <a:rPr lang="it-IT" sz="1400" dirty="0" err="1">
                <a:solidFill>
                  <a:srgbClr val="00B050"/>
                </a:solidFill>
              </a:rPr>
              <a:t>central</a:t>
            </a:r>
            <a:r>
              <a:rPr lang="it-IT" sz="1400" dirty="0">
                <a:solidFill>
                  <a:srgbClr val="00B050"/>
                </a:solidFill>
              </a:rPr>
              <a:t> </a:t>
            </a:r>
            <a:r>
              <a:rPr lang="it-IT" sz="1400" dirty="0" err="1">
                <a:solidFill>
                  <a:srgbClr val="00B050"/>
                </a:solidFill>
              </a:rPr>
              <a:t>ion</a:t>
            </a:r>
            <a:r>
              <a:rPr lang="it-IT" sz="1400" dirty="0">
                <a:solidFill>
                  <a:srgbClr val="00B050"/>
                </a:solidFill>
              </a:rPr>
              <a:t> and </a:t>
            </a:r>
            <a:r>
              <a:rPr lang="it-IT" sz="1400" dirty="0" err="1">
                <a:solidFill>
                  <a:srgbClr val="00B050"/>
                </a:solidFill>
              </a:rPr>
              <a:t>partially</a:t>
            </a:r>
            <a:r>
              <a:rPr lang="it-IT" sz="1400" dirty="0">
                <a:solidFill>
                  <a:srgbClr val="00B050"/>
                </a:solidFill>
              </a:rPr>
              <a:t> </a:t>
            </a:r>
            <a:r>
              <a:rPr lang="it-IT" sz="1400" dirty="0" err="1">
                <a:solidFill>
                  <a:srgbClr val="00B050"/>
                </a:solidFill>
              </a:rPr>
              <a:t>hydrogenated</a:t>
            </a:r>
            <a:r>
              <a:rPr lang="it-IT" sz="1400" dirty="0">
                <a:solidFill>
                  <a:srgbClr val="00B050"/>
                </a:solidFill>
              </a:rPr>
              <a:t> and </a:t>
            </a:r>
            <a:r>
              <a:rPr lang="it-IT" sz="1400" dirty="0" err="1">
                <a:solidFill>
                  <a:srgbClr val="00B050"/>
                </a:solidFill>
              </a:rPr>
              <a:t>substituted</a:t>
            </a:r>
            <a:r>
              <a:rPr lang="it-IT" sz="1400" dirty="0">
                <a:solidFill>
                  <a:srgbClr val="00B050"/>
                </a:solidFill>
              </a:rPr>
              <a:t> </a:t>
            </a:r>
            <a:r>
              <a:rPr lang="it-IT" sz="1400" b="1" dirty="0" err="1">
                <a:solidFill>
                  <a:srgbClr val="00B050"/>
                </a:solidFill>
              </a:rPr>
              <a:t>porphyrin</a:t>
            </a:r>
            <a:r>
              <a:rPr lang="it-IT" sz="1400" dirty="0">
                <a:solidFill>
                  <a:srgbClr val="00B050"/>
                </a:solidFill>
              </a:rPr>
              <a:t> </a:t>
            </a:r>
            <a:r>
              <a:rPr lang="it-IT" sz="1400" dirty="0" err="1">
                <a:solidFill>
                  <a:srgbClr val="00B050"/>
                </a:solidFill>
              </a:rPr>
              <a:t>ligands</a:t>
            </a:r>
            <a:r>
              <a:rPr lang="it-IT" sz="1400" dirty="0">
                <a:solidFill>
                  <a:srgbClr val="00B050"/>
                </a:solidFill>
              </a:rPr>
              <a:t> (“</a:t>
            </a:r>
            <a:r>
              <a:rPr lang="it-IT" sz="1400" dirty="0" err="1">
                <a:solidFill>
                  <a:srgbClr val="00B050"/>
                </a:solidFill>
              </a:rPr>
              <a:t>chlorins</a:t>
            </a:r>
            <a:r>
              <a:rPr lang="it-IT" sz="1400" dirty="0">
                <a:solidFill>
                  <a:srgbClr val="00B050"/>
                </a:solidFill>
              </a:rPr>
              <a:t>”)</a:t>
            </a:r>
          </a:p>
        </p:txBody>
      </p:sp>
      <p:sp>
        <p:nvSpPr>
          <p:cNvPr id="8" name="Rettangolo 7"/>
          <p:cNvSpPr/>
          <p:nvPr/>
        </p:nvSpPr>
        <p:spPr>
          <a:xfrm>
            <a:off x="5114356" y="4784818"/>
            <a:ext cx="235872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002060"/>
                </a:solidFill>
              </a:rPr>
              <a:t>Cobalamins</a:t>
            </a:r>
            <a:r>
              <a:rPr lang="en-US" sz="1400" dirty="0">
                <a:solidFill>
                  <a:srgbClr val="002060"/>
                </a:solidFill>
              </a:rPr>
              <a:t>, the </a:t>
            </a:r>
            <a:r>
              <a:rPr lang="en-US" sz="1400" dirty="0" err="1">
                <a:solidFill>
                  <a:srgbClr val="002060"/>
                </a:solidFill>
              </a:rPr>
              <a:t>coenzymatically</a:t>
            </a:r>
            <a:r>
              <a:rPr lang="en-US" sz="1400" dirty="0">
                <a:solidFill>
                  <a:srgbClr val="002060"/>
                </a:solidFill>
              </a:rPr>
              <a:t> active forms of vitamin B12, contain </a:t>
            </a:r>
            <a:r>
              <a:rPr lang="en-US" sz="1400" b="1" dirty="0">
                <a:solidFill>
                  <a:srgbClr val="002060"/>
                </a:solidFill>
              </a:rPr>
              <a:t>cobalt</a:t>
            </a:r>
            <a:r>
              <a:rPr lang="en-US" sz="1400" dirty="0">
                <a:solidFill>
                  <a:srgbClr val="002060"/>
                </a:solidFill>
              </a:rPr>
              <a:t> and a partially conjugated “</a:t>
            </a:r>
            <a:r>
              <a:rPr lang="en-US" sz="1400" b="1" dirty="0" err="1">
                <a:solidFill>
                  <a:srgbClr val="002060"/>
                </a:solidFill>
              </a:rPr>
              <a:t>corrin</a:t>
            </a:r>
            <a:r>
              <a:rPr lang="en-US" sz="1400" dirty="0">
                <a:solidFill>
                  <a:srgbClr val="002060"/>
                </a:solidFill>
              </a:rPr>
              <a:t>”  system</a:t>
            </a:r>
            <a:endParaRPr lang="it-IT" sz="1400" dirty="0">
              <a:solidFill>
                <a:srgbClr val="002060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331310" y="1323925"/>
            <a:ext cx="26159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i="0" u="none" strike="noStrike" baseline="0" dirty="0">
                <a:solidFill>
                  <a:srgbClr val="FF0000"/>
                </a:solidFill>
                <a:latin typeface="+mj-lt"/>
              </a:rPr>
              <a:t>The </a:t>
            </a:r>
            <a:r>
              <a:rPr lang="en-US" sz="1400" b="1" i="0" u="none" strike="noStrike" baseline="0" dirty="0" err="1">
                <a:solidFill>
                  <a:srgbClr val="FF0000"/>
                </a:solidFill>
                <a:latin typeface="+mj-lt"/>
              </a:rPr>
              <a:t>heme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+mj-lt"/>
              </a:rPr>
              <a:t> group, which consists of an </a:t>
            </a:r>
            <a:r>
              <a:rPr lang="en-US" sz="1400" b="1" i="0" u="none" strike="noStrike" baseline="0" dirty="0">
                <a:solidFill>
                  <a:srgbClr val="FF0000"/>
                </a:solidFill>
                <a:latin typeface="+mj-lt"/>
              </a:rPr>
              <a:t>iron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+mj-lt"/>
              </a:rPr>
              <a:t> center and a substituted </a:t>
            </a:r>
            <a:r>
              <a:rPr lang="en-US" sz="1400" b="1" i="0" u="none" strike="noStrike" baseline="0" dirty="0">
                <a:solidFill>
                  <a:srgbClr val="FF0000"/>
                </a:solidFill>
                <a:latin typeface="+mj-lt"/>
              </a:rPr>
              <a:t>porphyrin</a:t>
            </a:r>
            <a:r>
              <a:rPr lang="en-US" sz="1400" b="0" i="0" u="none" strike="noStrike" baseline="0" dirty="0">
                <a:solidFill>
                  <a:srgbClr val="FF0000"/>
                </a:solidFill>
                <a:latin typeface="+mj-lt"/>
              </a:rPr>
              <a:t> ligand, is found in hemoglobin, myoglobin, cytochromes and peroxidases</a:t>
            </a:r>
            <a:endParaRPr lang="it-IT" sz="14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487361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File:Cobalamin.svg"/>
          <p:cNvSpPr>
            <a:spLocks noChangeAspect="1" noChangeArrowheads="1"/>
          </p:cNvSpPr>
          <p:nvPr/>
        </p:nvSpPr>
        <p:spPr bwMode="auto">
          <a:xfrm>
            <a:off x="1679575" y="-27432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3" name="AutoShape 4" descr="File:Cobalamin.svg"/>
          <p:cNvSpPr>
            <a:spLocks noChangeAspect="1" noChangeArrowheads="1"/>
          </p:cNvSpPr>
          <p:nvPr/>
        </p:nvSpPr>
        <p:spPr bwMode="auto">
          <a:xfrm>
            <a:off x="1831975" y="-25908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4" name="AutoShape 6" descr="File:Cobalamin.svg"/>
          <p:cNvSpPr>
            <a:spLocks noChangeAspect="1" noChangeArrowheads="1"/>
          </p:cNvSpPr>
          <p:nvPr/>
        </p:nvSpPr>
        <p:spPr bwMode="auto">
          <a:xfrm>
            <a:off x="1984375" y="-24384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5" name="AutoShape 8" descr="File:Cobalamin.svg"/>
          <p:cNvSpPr>
            <a:spLocks noChangeAspect="1" noChangeArrowheads="1"/>
          </p:cNvSpPr>
          <p:nvPr/>
        </p:nvSpPr>
        <p:spPr bwMode="auto">
          <a:xfrm>
            <a:off x="2136775" y="-22860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6" name="AutoShape 12" descr="File:Cobalamin.svg"/>
          <p:cNvSpPr>
            <a:spLocks noChangeAspect="1" noChangeArrowheads="1"/>
          </p:cNvSpPr>
          <p:nvPr/>
        </p:nvSpPr>
        <p:spPr bwMode="auto">
          <a:xfrm>
            <a:off x="2441575" y="-19812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5127" name="AutoShape 14" descr="File:Cobalamin.svg"/>
          <p:cNvSpPr>
            <a:spLocks noChangeAspect="1" noChangeArrowheads="1"/>
          </p:cNvSpPr>
          <p:nvPr/>
        </p:nvSpPr>
        <p:spPr bwMode="auto">
          <a:xfrm>
            <a:off x="2593975" y="-1828800"/>
            <a:ext cx="381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5128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4175" y="115888"/>
            <a:ext cx="6483350" cy="641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9" name="Rettangolo 8"/>
          <p:cNvSpPr>
            <a:spLocks noChangeArrowheads="1"/>
          </p:cNvSpPr>
          <p:nvPr/>
        </p:nvSpPr>
        <p:spPr bwMode="auto">
          <a:xfrm>
            <a:off x="1206127" y="836712"/>
            <a:ext cx="2153569" cy="830263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dirty="0">
                <a:solidFill>
                  <a:schemeClr val="accent2"/>
                </a:solidFill>
              </a:rPr>
              <a:t>Vitamina B12</a:t>
            </a:r>
          </a:p>
          <a:p>
            <a:pPr eaLnBrk="1" hangingPunct="1"/>
            <a:r>
              <a:rPr lang="it-IT" altLang="it-IT" sz="2400" b="1" dirty="0">
                <a:solidFill>
                  <a:schemeClr val="accent2"/>
                </a:solidFill>
              </a:rPr>
              <a:t>(R= CN)</a:t>
            </a:r>
            <a:endParaRPr lang="it-IT" altLang="it-IT" sz="2400" dirty="0"/>
          </a:p>
        </p:txBody>
      </p:sp>
    </p:spTree>
    <p:extLst>
      <p:ext uri="{BB962C8B-B14F-4D97-AF65-F5344CB8AC3E}">
        <p14:creationId xmlns:p14="http://schemas.microsoft.com/office/powerpoint/2010/main" val="3394289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4829176" y="457200"/>
            <a:ext cx="30956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 b="1" dirty="0">
                <a:solidFill>
                  <a:srgbClr val="FF0000"/>
                </a:solidFill>
                <a:latin typeface="+mj-lt"/>
              </a:rPr>
              <a:t>MACROCYCLIC LIGANDS</a:t>
            </a:r>
          </a:p>
        </p:txBody>
      </p:sp>
      <p:sp>
        <p:nvSpPr>
          <p:cNvPr id="7171" name="Rectangle 5"/>
          <p:cNvSpPr>
            <a:spLocks noChangeArrowheads="1"/>
          </p:cNvSpPr>
          <p:nvPr/>
        </p:nvSpPr>
        <p:spPr bwMode="auto">
          <a:xfrm>
            <a:off x="4724400" y="381000"/>
            <a:ext cx="2895600" cy="457200"/>
          </a:xfrm>
          <a:prstGeom prst="rect">
            <a:avLst/>
          </a:prstGeom>
          <a:noFill/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pic>
        <p:nvPicPr>
          <p:cNvPr id="7172" name="Picture 6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15"/>
          <a:stretch>
            <a:fillRect/>
          </a:stretch>
        </p:blipFill>
        <p:spPr bwMode="auto">
          <a:xfrm>
            <a:off x="3200400" y="914400"/>
            <a:ext cx="5543550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7"/>
          <p:cNvSpPr txBox="1">
            <a:spLocks noChangeArrowheads="1"/>
          </p:cNvSpPr>
          <p:nvPr/>
        </p:nvSpPr>
        <p:spPr bwMode="auto">
          <a:xfrm>
            <a:off x="3276600" y="3124200"/>
            <a:ext cx="25908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b="1">
                <a:solidFill>
                  <a:srgbClr val="0000FF"/>
                </a:solidFill>
              </a:rPr>
              <a:t>(a) 18-crown-6, a crown ether</a:t>
            </a:r>
          </a:p>
        </p:txBody>
      </p:sp>
      <p:sp>
        <p:nvSpPr>
          <p:cNvPr id="7174" name="Text Box 8"/>
          <p:cNvSpPr txBox="1">
            <a:spLocks noChangeArrowheads="1"/>
          </p:cNvSpPr>
          <p:nvPr/>
        </p:nvSpPr>
        <p:spPr bwMode="auto">
          <a:xfrm>
            <a:off x="6273800" y="3098800"/>
            <a:ext cx="26670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b="1">
                <a:solidFill>
                  <a:srgbClr val="0000FF"/>
                </a:solidFill>
              </a:rPr>
              <a:t>(b) 2,2,2-cryptand, a cryptand</a:t>
            </a:r>
          </a:p>
        </p:txBody>
      </p:sp>
      <p:sp>
        <p:nvSpPr>
          <p:cNvPr id="7175" name="Text Box 9"/>
          <p:cNvSpPr txBox="1">
            <a:spLocks noChangeArrowheads="1"/>
          </p:cNvSpPr>
          <p:nvPr/>
        </p:nvSpPr>
        <p:spPr bwMode="auto">
          <a:xfrm>
            <a:off x="5462588" y="4365104"/>
            <a:ext cx="1828800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b="1" dirty="0">
                <a:solidFill>
                  <a:srgbClr val="0000FF"/>
                </a:solidFill>
              </a:rPr>
              <a:t>(c) a </a:t>
            </a:r>
            <a:r>
              <a:rPr lang="it-IT" altLang="it-IT" sz="1200" b="1" dirty="0" err="1">
                <a:solidFill>
                  <a:srgbClr val="0000FF"/>
                </a:solidFill>
              </a:rPr>
              <a:t>sepulchrate</a:t>
            </a:r>
            <a:endParaRPr lang="it-IT" altLang="it-IT" sz="1200" b="1" dirty="0">
              <a:solidFill>
                <a:srgbClr val="0000FF"/>
              </a:solidFill>
            </a:endParaRPr>
          </a:p>
        </p:txBody>
      </p:sp>
      <p:sp>
        <p:nvSpPr>
          <p:cNvPr id="7176" name="Rectangle 10"/>
          <p:cNvSpPr>
            <a:spLocks noChangeArrowheads="1"/>
          </p:cNvSpPr>
          <p:nvPr/>
        </p:nvSpPr>
        <p:spPr bwMode="auto">
          <a:xfrm>
            <a:off x="2209800" y="5227638"/>
            <a:ext cx="8153400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sz="22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Lo sviluppo di crown eteri, </a:t>
            </a:r>
            <a:r>
              <a:rPr lang="it-IT" altLang="it-IT" sz="2200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criptandi</a:t>
            </a:r>
            <a:r>
              <a:rPr lang="it-IT" altLang="it-IT" sz="22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, </a:t>
            </a:r>
            <a:r>
              <a:rPr lang="it-IT" altLang="it-IT" sz="2200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sepulcrati</a:t>
            </a:r>
            <a:r>
              <a:rPr lang="it-IT" altLang="it-IT" sz="22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ed altri </a:t>
            </a:r>
            <a:r>
              <a:rPr lang="it-IT" altLang="it-IT" sz="2200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macrocicli</a:t>
            </a:r>
            <a:r>
              <a:rPr lang="it-IT" altLang="it-IT" sz="22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 ha permesso lo sviluppo di nuove strategie per mimare la chimica dei siti attivi di </a:t>
            </a:r>
            <a:r>
              <a:rPr lang="it-IT" altLang="it-IT" sz="2200" dirty="0" err="1">
                <a:solidFill>
                  <a:schemeClr val="accent5">
                    <a:lumMod val="25000"/>
                  </a:schemeClr>
                </a:solidFill>
                <a:latin typeface="+mj-lt"/>
              </a:rPr>
              <a:t>metalloproteine</a:t>
            </a:r>
            <a:r>
              <a:rPr lang="it-IT" altLang="it-IT" sz="22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823387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559496" y="476672"/>
            <a:ext cx="9144000" cy="595312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  <a:defRPr/>
            </a:pPr>
            <a:r>
              <a:rPr lang="it-IT" sz="1400" b="1" u="sng" dirty="0">
                <a:solidFill>
                  <a:srgbClr val="CC0000"/>
                </a:solidFill>
              </a:rPr>
              <a:t>IONOFORI</a:t>
            </a:r>
            <a:r>
              <a:rPr lang="it-IT" sz="1400" dirty="0">
                <a:solidFill>
                  <a:srgbClr val="CC0000"/>
                </a:solidFill>
              </a:rPr>
              <a:t>  </a:t>
            </a:r>
            <a:r>
              <a:rPr lang="it-IT" sz="1400" b="1" dirty="0">
                <a:solidFill>
                  <a:schemeClr val="accent2"/>
                </a:solidFill>
              </a:rPr>
              <a:t>Leganti multidentati (</a:t>
            </a:r>
            <a:r>
              <a:rPr lang="it-IT" sz="1400" b="1" dirty="0">
                <a:solidFill>
                  <a:schemeClr val="accent2"/>
                </a:solidFill>
                <a:cs typeface="Arial" charset="0"/>
              </a:rPr>
              <a:t>≥</a:t>
            </a:r>
            <a:r>
              <a:rPr lang="it-IT" sz="1400" b="1" dirty="0">
                <a:solidFill>
                  <a:schemeClr val="accent2"/>
                </a:solidFill>
              </a:rPr>
              <a:t> 6) che esistono come </a:t>
            </a:r>
            <a:r>
              <a:rPr lang="it-IT" sz="1400" b="1" dirty="0" err="1">
                <a:solidFill>
                  <a:schemeClr val="accent2"/>
                </a:solidFill>
              </a:rPr>
              <a:t>macrocicli</a:t>
            </a:r>
            <a:r>
              <a:rPr lang="it-IT" sz="1400" b="1" dirty="0">
                <a:solidFill>
                  <a:schemeClr val="accent2"/>
                </a:solidFill>
              </a:rPr>
              <a:t> o possono formare quasi </a:t>
            </a:r>
            <a:r>
              <a:rPr lang="it-IT" sz="1400" b="1" dirty="0" err="1">
                <a:solidFill>
                  <a:schemeClr val="accent2"/>
                </a:solidFill>
              </a:rPr>
              <a:t>macrocicli</a:t>
            </a:r>
            <a:r>
              <a:rPr lang="it-IT" sz="1400" b="1" dirty="0">
                <a:solidFill>
                  <a:schemeClr val="accent2"/>
                </a:solidFill>
              </a:rPr>
              <a:t> in seguito a chiusura d’anello, indotta da coordinazione, e tramite interazioni di legame H.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400" dirty="0">
                <a:solidFill>
                  <a:schemeClr val="accent2"/>
                </a:solidFill>
              </a:rPr>
              <a:t>Metalli alcalini e Ca(II), che di solito formano complessi molto labili, sono legati nella cavità polare (da N, O)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400" dirty="0">
                <a:solidFill>
                  <a:schemeClr val="accent2"/>
                </a:solidFill>
              </a:rPr>
              <a:t>La dissociazione è possibile solo quando tutti i legami di coordinazione si rompono simultaneamente e quando avviene un sostanziale cambio di conformazione.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400" dirty="0">
                <a:solidFill>
                  <a:schemeClr val="accent2"/>
                </a:solidFill>
              </a:rPr>
              <a:t>L’esterno lipofilo di questi complessi permette agli ioni corrispondenti di essere trasportati attraverso le membrane biologiche.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400" b="1" dirty="0">
                <a:solidFill>
                  <a:srgbClr val="0066FF"/>
                </a:solidFill>
              </a:rPr>
              <a:t>   prodotti naturali </a:t>
            </a:r>
            <a:r>
              <a:rPr lang="it-IT" sz="1400" b="1" dirty="0" err="1">
                <a:solidFill>
                  <a:srgbClr val="0066FF"/>
                </a:solidFill>
              </a:rPr>
              <a:t>macrochelanti</a:t>
            </a:r>
            <a:r>
              <a:rPr lang="it-IT" sz="1400" b="1" dirty="0">
                <a:solidFill>
                  <a:srgbClr val="0066FF"/>
                </a:solidFill>
              </a:rPr>
              <a:t> utili come antibiotici</a:t>
            </a:r>
          </a:p>
          <a:p>
            <a:pPr eaLnBrk="1" hangingPunct="1">
              <a:spcBef>
                <a:spcPct val="50000"/>
              </a:spcBef>
              <a:defRPr/>
            </a:pPr>
            <a:endParaRPr lang="it-IT" sz="1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sz="1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sz="1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sz="1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sz="1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sz="1400" dirty="0">
              <a:solidFill>
                <a:schemeClr val="accent2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400" dirty="0">
                <a:solidFill>
                  <a:srgbClr val="CC0000"/>
                </a:solidFill>
              </a:rPr>
              <a:t>					               </a:t>
            </a:r>
          </a:p>
          <a:p>
            <a:pPr eaLnBrk="1" hangingPunct="1">
              <a:spcBef>
                <a:spcPct val="50000"/>
              </a:spcBef>
              <a:defRPr/>
            </a:pPr>
            <a:endParaRPr lang="it-IT" sz="1400" dirty="0">
              <a:solidFill>
                <a:srgbClr val="CC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sz="1400" dirty="0">
                <a:solidFill>
                  <a:srgbClr val="CC0000"/>
                </a:solidFill>
              </a:rPr>
              <a:t>					         </a:t>
            </a:r>
            <a:r>
              <a:rPr lang="it-IT" sz="1400" b="1" dirty="0">
                <a:solidFill>
                  <a:srgbClr val="CC0000"/>
                </a:solidFill>
              </a:rPr>
              <a:t>Struttura del complesso k</a:t>
            </a:r>
            <a:r>
              <a:rPr lang="it-IT" sz="1600" b="1" baseline="30000" dirty="0">
                <a:solidFill>
                  <a:srgbClr val="CC0000"/>
                </a:solidFill>
              </a:rPr>
              <a:t>+</a:t>
            </a:r>
            <a:r>
              <a:rPr lang="it-IT" sz="1400" b="1" dirty="0">
                <a:solidFill>
                  <a:srgbClr val="CC0000"/>
                </a:solidFill>
              </a:rPr>
              <a:t> / </a:t>
            </a:r>
            <a:r>
              <a:rPr lang="it-IT" sz="1400" b="1" dirty="0" err="1">
                <a:solidFill>
                  <a:srgbClr val="CC0000"/>
                </a:solidFill>
              </a:rPr>
              <a:t>valinomicina</a:t>
            </a:r>
            <a:endParaRPr lang="it-IT" sz="1400" dirty="0">
              <a:solidFill>
                <a:schemeClr val="accent2"/>
              </a:solidFill>
            </a:endParaRP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sz="1400" dirty="0" err="1">
                <a:solidFill>
                  <a:schemeClr val="accent2"/>
                </a:solidFill>
              </a:rPr>
              <a:t>Pedensen</a:t>
            </a:r>
            <a:r>
              <a:rPr lang="it-IT" sz="1400" dirty="0">
                <a:solidFill>
                  <a:schemeClr val="accent2"/>
                </a:solidFill>
              </a:rPr>
              <a:t>, </a:t>
            </a:r>
            <a:r>
              <a:rPr lang="it-IT" sz="1400" dirty="0" err="1">
                <a:solidFill>
                  <a:schemeClr val="accent2"/>
                </a:solidFill>
              </a:rPr>
              <a:t>Lehn</a:t>
            </a:r>
            <a:r>
              <a:rPr lang="it-IT" sz="1400" dirty="0">
                <a:solidFill>
                  <a:schemeClr val="accent2"/>
                </a:solidFill>
              </a:rPr>
              <a:t>, Cram   Nobel ’87 per lo sviluppo di analoghi sintetici di </a:t>
            </a:r>
            <a:r>
              <a:rPr lang="it-IT" sz="1400" dirty="0" err="1">
                <a:solidFill>
                  <a:schemeClr val="accent2"/>
                </a:solidFill>
              </a:rPr>
              <a:t>macrocicli</a:t>
            </a:r>
            <a:r>
              <a:rPr lang="it-IT" sz="1400" dirty="0">
                <a:solidFill>
                  <a:schemeClr val="accent2"/>
                </a:solidFill>
              </a:rPr>
              <a:t> naturali</a:t>
            </a:r>
          </a:p>
          <a:p>
            <a:pPr eaLnBrk="1" hangingPunct="1">
              <a:lnSpc>
                <a:spcPct val="60000"/>
              </a:lnSpc>
              <a:spcBef>
                <a:spcPct val="50000"/>
              </a:spcBef>
              <a:defRPr/>
            </a:pPr>
            <a:r>
              <a:rPr lang="it-IT" sz="1400" dirty="0">
                <a:solidFill>
                  <a:schemeClr val="accent2"/>
                </a:solidFill>
              </a:rPr>
              <a:t>(           meccanismi di riconoscimento molecolare)</a:t>
            </a:r>
          </a:p>
          <a:p>
            <a:pPr eaLnBrk="1" hangingPunct="1">
              <a:spcBef>
                <a:spcPct val="50000"/>
              </a:spcBef>
              <a:defRPr/>
            </a:pPr>
            <a:endParaRPr lang="it-IT" sz="1400" dirty="0">
              <a:solidFill>
                <a:schemeClr val="accent2"/>
              </a:solidFill>
            </a:endParaRPr>
          </a:p>
        </p:txBody>
      </p:sp>
      <p:pic>
        <p:nvPicPr>
          <p:cNvPr id="8195" name="Picture 5" descr="valinomyc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" t="4063" r="2281" b="19101"/>
          <a:stretch>
            <a:fillRect/>
          </a:stretch>
        </p:blipFill>
        <p:spPr bwMode="auto">
          <a:xfrm>
            <a:off x="1954784" y="2926183"/>
            <a:ext cx="3384550" cy="145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6" name="Group 6"/>
          <p:cNvGrpSpPr>
            <a:grpSpLocks/>
          </p:cNvGrpSpPr>
          <p:nvPr/>
        </p:nvGrpSpPr>
        <p:grpSpPr bwMode="auto">
          <a:xfrm>
            <a:off x="7355459" y="2205458"/>
            <a:ext cx="2354262" cy="2520950"/>
            <a:chOff x="1973" y="1797"/>
            <a:chExt cx="1483" cy="1588"/>
          </a:xfrm>
        </p:grpSpPr>
        <p:pic>
          <p:nvPicPr>
            <p:cNvPr id="8198" name="Picture 7" descr="valinomycin k+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3" y="1797"/>
              <a:ext cx="1483" cy="1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199" name="Text Box 8"/>
            <p:cNvSpPr txBox="1">
              <a:spLocks noChangeArrowheads="1"/>
            </p:cNvSpPr>
            <p:nvPr/>
          </p:nvSpPr>
          <p:spPr bwMode="auto">
            <a:xfrm>
              <a:off x="2626" y="2505"/>
              <a:ext cx="300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000" b="1"/>
                <a:t>K</a:t>
              </a:r>
              <a:r>
                <a:rPr lang="it-IT" altLang="it-IT" sz="1000" b="1" baseline="30000"/>
                <a:t>+</a:t>
              </a:r>
            </a:p>
          </p:txBody>
        </p:sp>
      </p:grpSp>
      <p:sp>
        <p:nvSpPr>
          <p:cNvPr id="8197" name="Line 9"/>
          <p:cNvSpPr>
            <a:spLocks noChangeShapeType="1"/>
          </p:cNvSpPr>
          <p:nvPr/>
        </p:nvSpPr>
        <p:spPr bwMode="auto">
          <a:xfrm>
            <a:off x="1753171" y="5912271"/>
            <a:ext cx="4318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8607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/>
          <p:cNvGrpSpPr/>
          <p:nvPr/>
        </p:nvGrpSpPr>
        <p:grpSpPr>
          <a:xfrm>
            <a:off x="4547340" y="2276872"/>
            <a:ext cx="1524000" cy="1524000"/>
            <a:chOff x="5400595" y="498940"/>
            <a:chExt cx="1524000" cy="1524000"/>
          </a:xfrm>
        </p:grpSpPr>
        <p:sp>
          <p:nvSpPr>
            <p:cNvPr id="8" name="Ovale 7"/>
            <p:cNvSpPr/>
            <p:nvPr/>
          </p:nvSpPr>
          <p:spPr>
            <a:xfrm>
              <a:off x="5400595" y="498940"/>
              <a:ext cx="1524000" cy="1524000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Ovale 4"/>
            <p:cNvSpPr/>
            <p:nvPr/>
          </p:nvSpPr>
          <p:spPr>
            <a:xfrm>
              <a:off x="5623780" y="722125"/>
              <a:ext cx="1077630" cy="1077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 err="1"/>
                <a:t>Physics</a:t>
              </a:r>
              <a:endParaRPr lang="it-IT" sz="1400" kern="1200" dirty="0"/>
            </a:p>
          </p:txBody>
        </p:sp>
      </p:grp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2658726684"/>
              </p:ext>
            </p:extLst>
          </p:nvPr>
        </p:nvGraphicFramePr>
        <p:xfrm>
          <a:off x="2063552" y="47667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4" name="Gruppo 3"/>
          <p:cNvGrpSpPr/>
          <p:nvPr/>
        </p:nvGrpSpPr>
        <p:grpSpPr>
          <a:xfrm>
            <a:off x="5087888" y="764704"/>
            <a:ext cx="1512168" cy="1440160"/>
            <a:chOff x="3928533" y="342730"/>
            <a:chExt cx="1524000" cy="1524000"/>
          </a:xfrm>
        </p:grpSpPr>
        <p:sp>
          <p:nvSpPr>
            <p:cNvPr id="5" name="Ovale 4"/>
            <p:cNvSpPr/>
            <p:nvPr/>
          </p:nvSpPr>
          <p:spPr>
            <a:xfrm>
              <a:off x="3928533" y="342730"/>
              <a:ext cx="1524000" cy="1524000"/>
            </a:xfrm>
            <a:prstGeom prst="ellipse">
              <a:avLst/>
            </a:prstGeom>
          </p:spPr>
          <p:style>
            <a:lnRef idx="2">
              <a:schemeClr val="dk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Ovale 4"/>
            <p:cNvSpPr/>
            <p:nvPr/>
          </p:nvSpPr>
          <p:spPr>
            <a:xfrm>
              <a:off x="4151718" y="565915"/>
              <a:ext cx="1077630" cy="10776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it-IT" sz="1400" kern="1200" dirty="0" err="1"/>
                <a:t>Organic</a:t>
              </a:r>
              <a:r>
                <a:rPr lang="it-IT" sz="1400" kern="1200" dirty="0"/>
                <a:t> </a:t>
              </a:r>
              <a:r>
                <a:rPr lang="it-IT" sz="1400" kern="1200" dirty="0" err="1"/>
                <a:t>chemistry</a:t>
              </a:r>
              <a:endParaRPr lang="it-IT" sz="1400" kern="1200" dirty="0"/>
            </a:p>
          </p:txBody>
        </p:sp>
      </p:grp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631504" y="980728"/>
            <a:ext cx="8686800" cy="289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			</a:t>
            </a:r>
            <a:r>
              <a:rPr lang="it-IT" altLang="it-IT" sz="2400" b="1" dirty="0" err="1">
                <a:solidFill>
                  <a:schemeClr val="accent2"/>
                </a:solidFill>
                <a:latin typeface="+mj-lt"/>
              </a:rPr>
              <a:t>Coordination</a:t>
            </a:r>
            <a:r>
              <a:rPr lang="it-IT" altLang="it-IT" sz="2400" b="1" dirty="0">
                <a:solidFill>
                  <a:schemeClr val="accent2"/>
                </a:solidFill>
                <a:latin typeface="+mj-lt"/>
              </a:rPr>
              <a:t> by </a:t>
            </a:r>
            <a:r>
              <a:rPr lang="it-IT" altLang="it-IT" sz="2400" b="1" dirty="0" err="1">
                <a:solidFill>
                  <a:schemeClr val="accent2"/>
                </a:solidFill>
                <a:latin typeface="+mj-lt"/>
              </a:rPr>
              <a:t>protein</a:t>
            </a:r>
            <a:r>
              <a:rPr lang="it-IT" altLang="it-IT" sz="2400" b="1" dirty="0">
                <a:solidFill>
                  <a:schemeClr val="accent2"/>
                </a:solidFill>
                <a:latin typeface="+mj-lt"/>
              </a:rPr>
              <a:t> :</a:t>
            </a:r>
          </a:p>
          <a:p>
            <a:pPr eaLnBrk="1" hangingPunct="1"/>
            <a:endParaRPr lang="it-IT" altLang="it-IT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endParaRPr lang="it-IT" altLang="it-IT" sz="2400" b="1" dirty="0">
              <a:solidFill>
                <a:schemeClr val="accent2"/>
              </a:solidFill>
              <a:latin typeface="+mj-lt"/>
            </a:endParaRPr>
          </a:p>
          <a:p>
            <a:pPr eaLnBrk="1" hangingPunct="1"/>
            <a:r>
              <a:rPr lang="it-IT" altLang="it-IT" sz="2200" dirty="0">
                <a:solidFill>
                  <a:srgbClr val="009900"/>
                </a:solidFill>
                <a:latin typeface="+mj-lt"/>
              </a:rPr>
              <a:t>La funzione </a:t>
            </a:r>
            <a:r>
              <a:rPr lang="it-IT" altLang="it-IT" sz="2200" dirty="0" err="1">
                <a:solidFill>
                  <a:srgbClr val="009900"/>
                </a:solidFill>
                <a:latin typeface="+mj-lt"/>
              </a:rPr>
              <a:t>carbossammidica</a:t>
            </a:r>
            <a:r>
              <a:rPr lang="it-IT" altLang="it-IT" sz="2200" dirty="0">
                <a:solidFill>
                  <a:srgbClr val="009900"/>
                </a:solidFill>
                <a:latin typeface="+mj-lt"/>
              </a:rPr>
              <a:t> (-C(=O)-N(-H)-) del legame peptidico è un sito di coordinazione debole.</a:t>
            </a:r>
          </a:p>
          <a:p>
            <a:pPr eaLnBrk="1" hangingPunct="1"/>
            <a:endParaRPr lang="it-IT" altLang="it-IT" sz="2200" dirty="0">
              <a:solidFill>
                <a:srgbClr val="009900"/>
              </a:solidFill>
              <a:latin typeface="+mj-lt"/>
            </a:endParaRPr>
          </a:p>
          <a:p>
            <a:pPr eaLnBrk="1" hangingPunct="1"/>
            <a:r>
              <a:rPr lang="it-IT" altLang="it-IT" sz="2200" dirty="0">
                <a:solidFill>
                  <a:schemeClr val="accent2"/>
                </a:solidFill>
                <a:latin typeface="+mj-lt"/>
              </a:rPr>
              <a:t>I gruppi funzionali in catena laterale dei seguenti aminoacidi sono particolarmente adatti a coordinare i metalli :</a:t>
            </a:r>
          </a:p>
        </p:txBody>
      </p:sp>
    </p:spTree>
    <p:extLst>
      <p:ext uri="{BB962C8B-B14F-4D97-AF65-F5344CB8AC3E}">
        <p14:creationId xmlns:p14="http://schemas.microsoft.com/office/powerpoint/2010/main" val="2427793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9"/>
          <p:cNvSpPr txBox="1">
            <a:spLocks noChangeArrowheads="1"/>
          </p:cNvSpPr>
          <p:nvPr/>
        </p:nvSpPr>
        <p:spPr bwMode="auto">
          <a:xfrm>
            <a:off x="7726364" y="3175001"/>
            <a:ext cx="27622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600" b="1">
                <a:solidFill>
                  <a:schemeClr val="tx2"/>
                </a:solidFill>
              </a:rPr>
              <a:t>-</a:t>
            </a:r>
          </a:p>
        </p:txBody>
      </p:sp>
      <p:sp>
        <p:nvSpPr>
          <p:cNvPr id="10243" name="Text Box 6"/>
          <p:cNvSpPr txBox="1">
            <a:spLocks noChangeArrowheads="1"/>
          </p:cNvSpPr>
          <p:nvPr/>
        </p:nvSpPr>
        <p:spPr bwMode="auto">
          <a:xfrm>
            <a:off x="1774825" y="66675"/>
            <a:ext cx="87137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sz="1400" b="1">
                <a:solidFill>
                  <a:schemeClr val="accent2"/>
                </a:solidFill>
              </a:rPr>
              <a:t> The most important metal-coordinating amino acids</a:t>
            </a:r>
          </a:p>
        </p:txBody>
      </p:sp>
      <p:graphicFrame>
        <p:nvGraphicFramePr>
          <p:cNvPr id="5346" name="Group 226"/>
          <p:cNvGraphicFramePr>
            <a:graphicFrameLocks noGrp="1"/>
          </p:cNvGraphicFramePr>
          <p:nvPr/>
        </p:nvGraphicFramePr>
        <p:xfrm>
          <a:off x="1703389" y="476251"/>
          <a:ext cx="8713787" cy="6019799"/>
        </p:xfrm>
        <a:graphic>
          <a:graphicData uri="http://schemas.openxmlformats.org/drawingml/2006/table">
            <a:tbl>
              <a:tblPr/>
              <a:tblGrid>
                <a:gridCol w="43576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5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929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3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         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a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-amino acid R- </a:t>
                      </a:r>
                      <a:r>
                        <a:rPr kumimoji="0" lang="it-IT" sz="16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a</a:t>
                      </a:r>
                      <a:r>
                        <a:rPr kumimoji="0" lang="it-IT" sz="1400" b="0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Symbol" pitchFamily="18" charset="2"/>
                          <a:cs typeface="Arial" charset="0"/>
                        </a:rPr>
                        <a:t> 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CH(NH</a:t>
                      </a:r>
                      <a:r>
                        <a:rPr kumimoji="0" lang="it-IT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3</a:t>
                      </a:r>
                      <a:r>
                        <a:rPr kumimoji="0" lang="it-IT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+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)CO</a:t>
                      </a:r>
                      <a:r>
                        <a:rPr kumimoji="0" lang="it-IT" sz="1400" b="1" i="0" u="none" strike="noStrike" cap="none" normalizeH="0" baseline="-2500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2</a:t>
                      </a:r>
                      <a:r>
                        <a:rPr kumimoji="0" lang="it-IT" sz="1400" b="1" i="0" u="none" strike="noStrike" cap="none" normalizeH="0" baseline="3000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  <a:cs typeface="Arial" charset="0"/>
                        </a:rPr>
                        <a:t>-                                                                                            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Side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chain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90000"/>
                          </a:solidFill>
                          <a:effectLst/>
                          <a:latin typeface="Arial" charset="0"/>
                        </a:rPr>
                        <a:t>, R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it-IT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005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Histidine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(His)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l-GR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pK</a:t>
                      </a:r>
                      <a:r>
                        <a:rPr kumimoji="0" lang="it-IT" sz="1400" b="0" i="0" u="none" strike="noStrike" cap="none" normalizeH="0" baseline="-2500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  <a:r>
                        <a:rPr kumimoji="0" lang="it-IT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6.5</a:t>
                      </a:r>
                      <a:endParaRPr kumimoji="0" lang="en-US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Methionine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(</a:t>
                      </a:r>
                      <a:r>
                        <a:rPr kumimoji="0" lang="it-IT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</a:t>
                      </a:r>
                      <a:r>
                        <a:rPr kumimoji="0" lang="it-IT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                  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-CH</a:t>
                      </a:r>
                      <a:r>
                        <a:rPr kumimoji="0" lang="it-IT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it-IT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SCH</a:t>
                      </a:r>
                      <a:r>
                        <a:rPr kumimoji="0" lang="it-IT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Cysteine (Cys)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-CH</a:t>
                      </a:r>
                      <a:r>
                        <a:rPr kumimoji="0" lang="it-IT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SH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Selenocysteine (SeCys)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-CH</a:t>
                      </a:r>
                      <a:r>
                        <a:rPr kumimoji="0" lang="it-IT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SeH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203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Tyrosine (Tyr)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Aspartic acid (Asp)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-CH</a:t>
                      </a:r>
                      <a:r>
                        <a:rPr kumimoji="0" lang="it-IT" sz="14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COOH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4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Glutamic acid (Glu)</a:t>
                      </a:r>
                    </a:p>
                  </a:txBody>
                  <a:tcPr marT="45723" marB="45723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2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-CH</a:t>
                      </a:r>
                      <a:r>
                        <a:rPr kumimoji="0" lang="it-IT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it-IT" sz="1400" b="0" i="0" u="none" strike="noStrike" cap="none" normalizeH="0" baseline="-25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it-IT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COOH</a:t>
                      </a:r>
                    </a:p>
                  </a:txBody>
                  <a:tcPr marT="45723" marB="45723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262" name="Picture 10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25" y="5113339"/>
            <a:ext cx="1296988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263" name="Group 149"/>
          <p:cNvGrpSpPr>
            <a:grpSpLocks/>
          </p:cNvGrpSpPr>
          <p:nvPr/>
        </p:nvGrpSpPr>
        <p:grpSpPr bwMode="auto">
          <a:xfrm>
            <a:off x="7175501" y="908050"/>
            <a:ext cx="2689225" cy="2668588"/>
            <a:chOff x="3515" y="527"/>
            <a:chExt cx="1603" cy="1635"/>
          </a:xfrm>
        </p:grpSpPr>
        <p:pic>
          <p:nvPicPr>
            <p:cNvPr id="10284" name="Picture 13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5" y="527"/>
              <a:ext cx="1603" cy="16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285" name="Text Box 141"/>
            <p:cNvSpPr txBox="1">
              <a:spLocks noChangeArrowheads="1"/>
            </p:cNvSpPr>
            <p:nvPr/>
          </p:nvSpPr>
          <p:spPr bwMode="auto">
            <a:xfrm>
              <a:off x="3614" y="957"/>
              <a:ext cx="18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000"/>
                <a:t>+</a:t>
              </a:r>
            </a:p>
          </p:txBody>
        </p:sp>
        <p:sp>
          <p:nvSpPr>
            <p:cNvPr id="10286" name="Text Box 142"/>
            <p:cNvSpPr txBox="1">
              <a:spLocks noChangeArrowheads="1"/>
            </p:cNvSpPr>
            <p:nvPr/>
          </p:nvSpPr>
          <p:spPr bwMode="auto">
            <a:xfrm>
              <a:off x="3594" y="1604"/>
              <a:ext cx="18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000"/>
                <a:t>+</a:t>
              </a:r>
            </a:p>
          </p:txBody>
        </p:sp>
        <p:sp>
          <p:nvSpPr>
            <p:cNvPr id="10287" name="Text Box 143"/>
            <p:cNvSpPr txBox="1">
              <a:spLocks noChangeArrowheads="1"/>
            </p:cNvSpPr>
            <p:nvPr/>
          </p:nvSpPr>
          <p:spPr bwMode="auto">
            <a:xfrm>
              <a:off x="3938" y="957"/>
              <a:ext cx="18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000"/>
                <a:t>-</a:t>
              </a:r>
            </a:p>
          </p:txBody>
        </p:sp>
        <p:sp>
          <p:nvSpPr>
            <p:cNvPr id="10288" name="Text Box 144"/>
            <p:cNvSpPr txBox="1">
              <a:spLocks noChangeArrowheads="1"/>
            </p:cNvSpPr>
            <p:nvPr/>
          </p:nvSpPr>
          <p:spPr bwMode="auto">
            <a:xfrm>
              <a:off x="3936" y="1607"/>
              <a:ext cx="181" cy="1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000"/>
                <a:t>-</a:t>
              </a:r>
            </a:p>
          </p:txBody>
        </p:sp>
        <p:sp>
          <p:nvSpPr>
            <p:cNvPr id="10289" name="Text Box 145"/>
            <p:cNvSpPr txBox="1">
              <a:spLocks noChangeArrowheads="1"/>
            </p:cNvSpPr>
            <p:nvPr/>
          </p:nvSpPr>
          <p:spPr bwMode="auto">
            <a:xfrm>
              <a:off x="3778" y="1314"/>
              <a:ext cx="18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it-IT" sz="1000">
                  <a:cs typeface="Arial" panose="020B0604020202020204" pitchFamily="34" charset="0"/>
                </a:rPr>
                <a:t>δ</a:t>
              </a:r>
            </a:p>
          </p:txBody>
        </p:sp>
        <p:sp>
          <p:nvSpPr>
            <p:cNvPr id="10290" name="Text Box 146"/>
            <p:cNvSpPr txBox="1">
              <a:spLocks noChangeArrowheads="1"/>
            </p:cNvSpPr>
            <p:nvPr/>
          </p:nvSpPr>
          <p:spPr bwMode="auto">
            <a:xfrm>
              <a:off x="4806" y="1347"/>
              <a:ext cx="18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it-IT" sz="1000">
                  <a:cs typeface="Arial" panose="020B0604020202020204" pitchFamily="34" charset="0"/>
                </a:rPr>
                <a:t>δ</a:t>
              </a:r>
            </a:p>
          </p:txBody>
        </p:sp>
        <p:sp>
          <p:nvSpPr>
            <p:cNvPr id="10291" name="Text Box 147"/>
            <p:cNvSpPr txBox="1">
              <a:spLocks noChangeArrowheads="1"/>
            </p:cNvSpPr>
            <p:nvPr/>
          </p:nvSpPr>
          <p:spPr bwMode="auto">
            <a:xfrm>
              <a:off x="3902" y="1241"/>
              <a:ext cx="18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it-IT" sz="1000">
                  <a:cs typeface="Arial" panose="020B0604020202020204" pitchFamily="34" charset="0"/>
                </a:rPr>
                <a:t>ε</a:t>
              </a:r>
            </a:p>
          </p:txBody>
        </p:sp>
        <p:sp>
          <p:nvSpPr>
            <p:cNvPr id="10292" name="Text Box 148"/>
            <p:cNvSpPr txBox="1">
              <a:spLocks noChangeArrowheads="1"/>
            </p:cNvSpPr>
            <p:nvPr/>
          </p:nvSpPr>
          <p:spPr bwMode="auto">
            <a:xfrm>
              <a:off x="4936" y="1274"/>
              <a:ext cx="181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l-GR" altLang="it-IT" sz="1000">
                  <a:cs typeface="Arial" panose="020B0604020202020204" pitchFamily="34" charset="0"/>
                </a:rPr>
                <a:t>ε</a:t>
              </a:r>
            </a:p>
          </p:txBody>
        </p:sp>
      </p:grpSp>
      <p:sp>
        <p:nvSpPr>
          <p:cNvPr id="10264" name="Text Box 204"/>
          <p:cNvSpPr txBox="1">
            <a:spLocks noChangeArrowheads="1"/>
          </p:cNvSpPr>
          <p:nvPr/>
        </p:nvSpPr>
        <p:spPr bwMode="auto">
          <a:xfrm>
            <a:off x="4511676" y="3141663"/>
            <a:ext cx="12239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it-IT" altLang="it-IT"/>
          </a:p>
        </p:txBody>
      </p:sp>
      <p:grpSp>
        <p:nvGrpSpPr>
          <p:cNvPr id="10265" name="Group 209"/>
          <p:cNvGrpSpPr>
            <a:grpSpLocks/>
          </p:cNvGrpSpPr>
          <p:nvPr/>
        </p:nvGrpSpPr>
        <p:grpSpPr bwMode="auto">
          <a:xfrm>
            <a:off x="6096001" y="1595438"/>
            <a:ext cx="936625" cy="387350"/>
            <a:chOff x="2880" y="1005"/>
            <a:chExt cx="590" cy="244"/>
          </a:xfrm>
        </p:grpSpPr>
        <p:sp>
          <p:nvSpPr>
            <p:cNvPr id="10280" name="Text Box 205"/>
            <p:cNvSpPr txBox="1">
              <a:spLocks noChangeArrowheads="1"/>
            </p:cNvSpPr>
            <p:nvPr/>
          </p:nvSpPr>
          <p:spPr bwMode="auto">
            <a:xfrm>
              <a:off x="2880" y="1005"/>
              <a:ext cx="59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endParaRPr lang="it-IT" altLang="it-IT"/>
            </a:p>
          </p:txBody>
        </p:sp>
        <p:grpSp>
          <p:nvGrpSpPr>
            <p:cNvPr id="10281" name="Group 208"/>
            <p:cNvGrpSpPr>
              <a:grpSpLocks/>
            </p:cNvGrpSpPr>
            <p:nvPr/>
          </p:nvGrpSpPr>
          <p:grpSpPr bwMode="auto">
            <a:xfrm>
              <a:off x="3047" y="1071"/>
              <a:ext cx="227" cy="178"/>
              <a:chOff x="2426" y="2478"/>
              <a:chExt cx="227" cy="178"/>
            </a:xfrm>
          </p:grpSpPr>
          <p:sp>
            <p:nvSpPr>
              <p:cNvPr id="10282" name="Text Box 206"/>
              <p:cNvSpPr txBox="1">
                <a:spLocks noChangeArrowheads="1"/>
              </p:cNvSpPr>
              <p:nvPr/>
            </p:nvSpPr>
            <p:spPr bwMode="auto">
              <a:xfrm>
                <a:off x="2426" y="2478"/>
                <a:ext cx="22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it-IT" sz="1000">
                    <a:cs typeface="Arial" panose="020B0604020202020204" pitchFamily="34" charset="0"/>
                  </a:rPr>
                  <a:t>~</a:t>
                </a:r>
              </a:p>
            </p:txBody>
          </p:sp>
          <p:sp>
            <p:nvSpPr>
              <p:cNvPr id="10283" name="Text Box 207"/>
              <p:cNvSpPr txBox="1">
                <a:spLocks noChangeArrowheads="1"/>
              </p:cNvSpPr>
              <p:nvPr/>
            </p:nvSpPr>
            <p:spPr bwMode="auto">
              <a:xfrm>
                <a:off x="2426" y="2502"/>
                <a:ext cx="227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it-IT" sz="1000">
                    <a:cs typeface="Arial" panose="020B0604020202020204" pitchFamily="34" charset="0"/>
                  </a:rPr>
                  <a:t>~</a:t>
                </a:r>
              </a:p>
            </p:txBody>
          </p:sp>
        </p:grpSp>
      </p:grpSp>
      <p:grpSp>
        <p:nvGrpSpPr>
          <p:cNvPr id="10266" name="Group 215"/>
          <p:cNvGrpSpPr>
            <a:grpSpLocks/>
          </p:cNvGrpSpPr>
          <p:nvPr/>
        </p:nvGrpSpPr>
        <p:grpSpPr bwMode="auto">
          <a:xfrm>
            <a:off x="6073775" y="2641600"/>
            <a:ext cx="1079500" cy="630238"/>
            <a:chOff x="2971" y="1933"/>
            <a:chExt cx="680" cy="397"/>
          </a:xfrm>
        </p:grpSpPr>
        <p:sp>
          <p:nvSpPr>
            <p:cNvPr id="10276" name="Text Box 211"/>
            <p:cNvSpPr txBox="1">
              <a:spLocks noChangeArrowheads="1"/>
            </p:cNvSpPr>
            <p:nvPr/>
          </p:nvSpPr>
          <p:spPr bwMode="auto">
            <a:xfrm>
              <a:off x="2971" y="1933"/>
              <a:ext cx="680" cy="3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20000"/>
                </a:spcBef>
              </a:pPr>
              <a:r>
                <a:rPr lang="it-IT" altLang="it-IT" sz="1400"/>
                <a:t>pK</a:t>
              </a:r>
              <a:r>
                <a:rPr lang="it-IT" altLang="it-IT" sz="1400" baseline="-25000"/>
                <a:t>a</a:t>
              </a:r>
              <a:r>
                <a:rPr lang="it-IT" altLang="it-IT" sz="1400"/>
                <a:t>    14</a:t>
              </a:r>
              <a:endParaRPr lang="en-US" altLang="it-IT" sz="1400"/>
            </a:p>
            <a:p>
              <a:pPr eaLnBrk="1" hangingPunct="1">
                <a:spcBef>
                  <a:spcPct val="50000"/>
                </a:spcBef>
              </a:pPr>
              <a:endParaRPr lang="it-IT" altLang="it-IT" sz="1400"/>
            </a:p>
          </p:txBody>
        </p:sp>
        <p:grpSp>
          <p:nvGrpSpPr>
            <p:cNvPr id="10277" name="Group 212"/>
            <p:cNvGrpSpPr>
              <a:grpSpLocks/>
            </p:cNvGrpSpPr>
            <p:nvPr/>
          </p:nvGrpSpPr>
          <p:grpSpPr bwMode="auto">
            <a:xfrm>
              <a:off x="3212" y="1960"/>
              <a:ext cx="262" cy="176"/>
              <a:chOff x="2426" y="2478"/>
              <a:chExt cx="227" cy="209"/>
            </a:xfrm>
          </p:grpSpPr>
          <p:sp>
            <p:nvSpPr>
              <p:cNvPr id="10278" name="Text Box 213"/>
              <p:cNvSpPr txBox="1">
                <a:spLocks noChangeArrowheads="1"/>
              </p:cNvSpPr>
              <p:nvPr/>
            </p:nvSpPr>
            <p:spPr bwMode="auto">
              <a:xfrm>
                <a:off x="2426" y="2478"/>
                <a:ext cx="227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it-IT" sz="1000">
                    <a:cs typeface="Arial" panose="020B0604020202020204" pitchFamily="34" charset="0"/>
                  </a:rPr>
                  <a:t>~</a:t>
                </a:r>
              </a:p>
            </p:txBody>
          </p:sp>
          <p:sp>
            <p:nvSpPr>
              <p:cNvPr id="10279" name="Text Box 214"/>
              <p:cNvSpPr txBox="1">
                <a:spLocks noChangeArrowheads="1"/>
              </p:cNvSpPr>
              <p:nvPr/>
            </p:nvSpPr>
            <p:spPr bwMode="auto">
              <a:xfrm>
                <a:off x="2426" y="2502"/>
                <a:ext cx="227" cy="1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it-IT" sz="1000">
                    <a:cs typeface="Arial" panose="020B0604020202020204" pitchFamily="34" charset="0"/>
                  </a:rPr>
                  <a:t>~</a:t>
                </a:r>
              </a:p>
            </p:txBody>
          </p:sp>
        </p:grpSp>
      </p:grpSp>
      <p:sp>
        <p:nvSpPr>
          <p:cNvPr id="10267" name="Oval 216"/>
          <p:cNvSpPr>
            <a:spLocks noChangeArrowheads="1"/>
          </p:cNvSpPr>
          <p:nvPr/>
        </p:nvSpPr>
        <p:spPr bwMode="auto">
          <a:xfrm>
            <a:off x="7780338" y="4414838"/>
            <a:ext cx="215900" cy="215900"/>
          </a:xfrm>
          <a:prstGeom prst="ellipse">
            <a:avLst/>
          </a:prstGeom>
          <a:solidFill>
            <a:srgbClr val="FF00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68" name="Oval 217"/>
          <p:cNvSpPr>
            <a:spLocks noChangeArrowheads="1"/>
          </p:cNvSpPr>
          <p:nvPr/>
        </p:nvSpPr>
        <p:spPr bwMode="auto">
          <a:xfrm>
            <a:off x="7880350" y="4808538"/>
            <a:ext cx="215900" cy="215900"/>
          </a:xfrm>
          <a:prstGeom prst="ellipse">
            <a:avLst/>
          </a:prstGeom>
          <a:solidFill>
            <a:srgbClr val="FF00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69" name="Oval 218"/>
          <p:cNvSpPr>
            <a:spLocks noChangeArrowheads="1"/>
          </p:cNvSpPr>
          <p:nvPr/>
        </p:nvSpPr>
        <p:spPr bwMode="auto">
          <a:xfrm>
            <a:off x="8507413" y="5313363"/>
            <a:ext cx="144462" cy="144462"/>
          </a:xfrm>
          <a:prstGeom prst="ellipse">
            <a:avLst/>
          </a:prstGeom>
          <a:solidFill>
            <a:srgbClr val="FF00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70" name="Oval 219"/>
          <p:cNvSpPr>
            <a:spLocks noChangeArrowheads="1"/>
          </p:cNvSpPr>
          <p:nvPr/>
        </p:nvSpPr>
        <p:spPr bwMode="auto">
          <a:xfrm>
            <a:off x="8067675" y="5876925"/>
            <a:ext cx="215900" cy="215900"/>
          </a:xfrm>
          <a:prstGeom prst="ellipse">
            <a:avLst/>
          </a:prstGeom>
          <a:solidFill>
            <a:srgbClr val="FF00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71" name="Oval 220"/>
          <p:cNvSpPr>
            <a:spLocks noChangeArrowheads="1"/>
          </p:cNvSpPr>
          <p:nvPr/>
        </p:nvSpPr>
        <p:spPr bwMode="auto">
          <a:xfrm>
            <a:off x="8328025" y="6210300"/>
            <a:ext cx="215900" cy="215900"/>
          </a:xfrm>
          <a:prstGeom prst="ellipse">
            <a:avLst/>
          </a:prstGeom>
          <a:solidFill>
            <a:srgbClr val="FF00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72" name="Oval 222"/>
          <p:cNvSpPr>
            <a:spLocks noChangeArrowheads="1"/>
          </p:cNvSpPr>
          <p:nvPr/>
        </p:nvSpPr>
        <p:spPr bwMode="auto">
          <a:xfrm>
            <a:off x="8062913" y="2138363"/>
            <a:ext cx="144462" cy="144462"/>
          </a:xfrm>
          <a:prstGeom prst="ellipse">
            <a:avLst/>
          </a:prstGeom>
          <a:solidFill>
            <a:srgbClr val="FF00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73" name="Oval 223"/>
          <p:cNvSpPr>
            <a:spLocks noChangeArrowheads="1"/>
          </p:cNvSpPr>
          <p:nvPr/>
        </p:nvSpPr>
        <p:spPr bwMode="auto">
          <a:xfrm>
            <a:off x="9375776" y="2554288"/>
            <a:ext cx="144463" cy="144462"/>
          </a:xfrm>
          <a:prstGeom prst="ellipse">
            <a:avLst/>
          </a:prstGeom>
          <a:solidFill>
            <a:srgbClr val="FF00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0274" name="Text Box 9"/>
          <p:cNvSpPr txBox="1">
            <a:spLocks noChangeArrowheads="1"/>
          </p:cNvSpPr>
          <p:nvPr/>
        </p:nvSpPr>
        <p:spPr bwMode="auto">
          <a:xfrm>
            <a:off x="8183563" y="3141664"/>
            <a:ext cx="2500312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b="1" dirty="0">
                <a:solidFill>
                  <a:srgbClr val="0000FF"/>
                </a:solidFill>
              </a:rPr>
              <a:t>metal-</a:t>
            </a:r>
            <a:r>
              <a:rPr lang="it-IT" altLang="it-IT" sz="1200" b="1" dirty="0" err="1">
                <a:solidFill>
                  <a:srgbClr val="0000FF"/>
                </a:solidFill>
              </a:rPr>
              <a:t>induced</a:t>
            </a:r>
            <a:r>
              <a:rPr lang="it-IT" altLang="it-IT" sz="1200" b="1" dirty="0">
                <a:solidFill>
                  <a:srgbClr val="0000FF"/>
                </a:solidFill>
              </a:rPr>
              <a:t> </a:t>
            </a:r>
            <a:r>
              <a:rPr lang="it-IT" altLang="it-IT" sz="1200" b="1" dirty="0" err="1">
                <a:solidFill>
                  <a:srgbClr val="0000FF"/>
                </a:solidFill>
              </a:rPr>
              <a:t>deprotonation</a:t>
            </a:r>
            <a:endParaRPr lang="it-IT" altLang="it-IT" sz="1200" b="1" dirty="0">
              <a:solidFill>
                <a:srgbClr val="0000FF"/>
              </a:solidFill>
            </a:endParaRPr>
          </a:p>
        </p:txBody>
      </p:sp>
      <p:sp>
        <p:nvSpPr>
          <p:cNvPr id="10275" name="Text Box 9"/>
          <p:cNvSpPr txBox="1">
            <a:spLocks noChangeArrowheads="1"/>
          </p:cNvSpPr>
          <p:nvPr/>
        </p:nvSpPr>
        <p:spPr bwMode="auto">
          <a:xfrm>
            <a:off x="8890000" y="5254626"/>
            <a:ext cx="1004888" cy="2762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1200" b="1">
                <a:solidFill>
                  <a:srgbClr val="0000FF"/>
                </a:solidFill>
              </a:rPr>
              <a:t>pKa = 10</a:t>
            </a:r>
          </a:p>
        </p:txBody>
      </p:sp>
    </p:spTree>
    <p:extLst>
      <p:ext uri="{BB962C8B-B14F-4D97-AF65-F5344CB8AC3E}">
        <p14:creationId xmlns:p14="http://schemas.microsoft.com/office/powerpoint/2010/main" val="142327555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026"/>
          <p:cNvSpPr>
            <a:spLocks noChangeArrowheads="1"/>
          </p:cNvSpPr>
          <p:nvPr/>
        </p:nvSpPr>
        <p:spPr bwMode="auto">
          <a:xfrm>
            <a:off x="1631504" y="302359"/>
            <a:ext cx="8763000" cy="655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dirty="0" err="1">
                <a:solidFill>
                  <a:schemeClr val="accent2"/>
                </a:solidFill>
              </a:rPr>
              <a:t>Less</a:t>
            </a:r>
            <a:r>
              <a:rPr lang="it-IT" altLang="it-IT" sz="2000" b="1" dirty="0">
                <a:solidFill>
                  <a:schemeClr val="accent2"/>
                </a:solidFill>
              </a:rPr>
              <a:t> </a:t>
            </a:r>
            <a:r>
              <a:rPr lang="it-IT" altLang="it-IT" sz="2000" b="1" dirty="0" err="1">
                <a:solidFill>
                  <a:schemeClr val="accent2"/>
                </a:solidFill>
              </a:rPr>
              <a:t>important</a:t>
            </a:r>
            <a:r>
              <a:rPr lang="it-IT" altLang="it-IT" sz="2000" b="1" dirty="0">
                <a:solidFill>
                  <a:schemeClr val="accent2"/>
                </a:solidFill>
              </a:rPr>
              <a:t> for metal-</a:t>
            </a:r>
            <a:r>
              <a:rPr lang="it-IT" altLang="it-IT" sz="2000" b="1" dirty="0" err="1">
                <a:solidFill>
                  <a:schemeClr val="accent2"/>
                </a:solidFill>
              </a:rPr>
              <a:t>ion</a:t>
            </a:r>
            <a:r>
              <a:rPr lang="it-IT" altLang="it-IT" sz="2000" b="1" dirty="0">
                <a:solidFill>
                  <a:schemeClr val="accent2"/>
                </a:solidFill>
              </a:rPr>
              <a:t> </a:t>
            </a:r>
            <a:r>
              <a:rPr lang="it-IT" altLang="it-IT" sz="2000" b="1" dirty="0" err="1">
                <a:solidFill>
                  <a:schemeClr val="accent2"/>
                </a:solidFill>
              </a:rPr>
              <a:t>coordination</a:t>
            </a:r>
            <a:r>
              <a:rPr lang="it-IT" altLang="it-IT" sz="2000" b="1" dirty="0">
                <a:solidFill>
                  <a:schemeClr val="accent2"/>
                </a:solidFill>
              </a:rPr>
              <a:t> are amino </a:t>
            </a:r>
            <a:r>
              <a:rPr lang="it-IT" altLang="it-IT" sz="2000" b="1" dirty="0" err="1">
                <a:solidFill>
                  <a:schemeClr val="accent2"/>
                </a:solidFill>
              </a:rPr>
              <a:t>acids</a:t>
            </a:r>
            <a:r>
              <a:rPr lang="it-IT" altLang="it-IT" sz="2000" b="1" dirty="0">
                <a:solidFill>
                  <a:schemeClr val="accent2"/>
                </a:solidFill>
              </a:rPr>
              <a:t> with </a:t>
            </a:r>
            <a:r>
              <a:rPr lang="it-IT" altLang="it-IT" sz="2000" b="1" dirty="0" err="1">
                <a:solidFill>
                  <a:schemeClr val="accent2"/>
                </a:solidFill>
              </a:rPr>
              <a:t>simple</a:t>
            </a:r>
            <a:r>
              <a:rPr lang="it-IT" altLang="it-IT" sz="2000" b="1" dirty="0">
                <a:solidFill>
                  <a:schemeClr val="accent2"/>
                </a:solidFill>
              </a:rPr>
              <a:t> </a:t>
            </a:r>
            <a:r>
              <a:rPr lang="it-IT" altLang="it-IT" sz="2000" b="1" dirty="0" err="1">
                <a:solidFill>
                  <a:schemeClr val="accent2"/>
                </a:solidFill>
              </a:rPr>
              <a:t>hydroxy</a:t>
            </a:r>
            <a:r>
              <a:rPr lang="it-IT" altLang="it-IT" sz="2000" b="1" dirty="0">
                <a:solidFill>
                  <a:schemeClr val="accent2"/>
                </a:solidFill>
              </a:rPr>
              <a:t> or amino </a:t>
            </a:r>
            <a:r>
              <a:rPr lang="it-IT" altLang="it-IT" sz="2000" b="1" dirty="0" err="1">
                <a:solidFill>
                  <a:schemeClr val="accent2"/>
                </a:solidFill>
              </a:rPr>
              <a:t>functions</a:t>
            </a:r>
            <a:r>
              <a:rPr lang="it-IT" altLang="it-IT" sz="2000" b="1" dirty="0">
                <a:solidFill>
                  <a:schemeClr val="accent2"/>
                </a:solidFill>
              </a:rPr>
              <a:t> </a:t>
            </a:r>
            <a:r>
              <a:rPr lang="it-IT" altLang="it-IT" sz="2000" b="1" dirty="0" err="1">
                <a:solidFill>
                  <a:schemeClr val="accent2"/>
                </a:solidFill>
              </a:rPr>
              <a:t>like</a:t>
            </a:r>
            <a:r>
              <a:rPr lang="it-IT" altLang="it-IT" sz="2000" b="1" dirty="0">
                <a:solidFill>
                  <a:schemeClr val="accent2"/>
                </a:solidFill>
              </a:rPr>
              <a:t>:</a:t>
            </a:r>
          </a:p>
          <a:p>
            <a:pPr eaLnBrk="1" hangingPunct="1"/>
            <a:endParaRPr lang="it-IT" altLang="it-IT" sz="2000" b="1" dirty="0">
              <a:solidFill>
                <a:schemeClr val="accent2"/>
              </a:solidFill>
            </a:endParaRPr>
          </a:p>
          <a:p>
            <a:pPr eaLnBrk="1" hangingPunct="1"/>
            <a:endParaRPr lang="it-IT" altLang="it-IT" sz="2000" b="1" dirty="0">
              <a:solidFill>
                <a:schemeClr val="accent2"/>
              </a:solidFill>
            </a:endParaRPr>
          </a:p>
          <a:p>
            <a:pPr eaLnBrk="1" hangingPunct="1"/>
            <a:endParaRPr lang="it-IT" altLang="it-IT" sz="2000" b="1" dirty="0">
              <a:solidFill>
                <a:schemeClr val="accent2"/>
              </a:solidFill>
            </a:endParaRPr>
          </a:p>
          <a:p>
            <a:pPr algn="ctr" eaLnBrk="1" hangingPunct="1"/>
            <a:endParaRPr lang="it-IT" altLang="it-IT" sz="2000" b="1" dirty="0">
              <a:solidFill>
                <a:schemeClr val="accent2"/>
              </a:solidFill>
            </a:endParaRPr>
          </a:p>
          <a:p>
            <a:pPr algn="ctr" eaLnBrk="1" hangingPunct="1"/>
            <a:r>
              <a:rPr lang="it-IT" altLang="it-IT" sz="2000" b="1" dirty="0">
                <a:solidFill>
                  <a:srgbClr val="FF0000"/>
                </a:solidFill>
              </a:rPr>
              <a:t>Serine</a:t>
            </a:r>
          </a:p>
          <a:p>
            <a:pPr algn="ctr" eaLnBrk="1" hangingPunct="1"/>
            <a:endParaRPr lang="it-IT" altLang="it-IT" sz="2000" b="1" dirty="0">
              <a:solidFill>
                <a:srgbClr val="FF0000"/>
              </a:solidFill>
            </a:endParaRPr>
          </a:p>
          <a:p>
            <a:pPr algn="ctr" eaLnBrk="1" hangingPunct="1"/>
            <a:endParaRPr lang="it-IT" altLang="it-IT" sz="2000" b="1" dirty="0">
              <a:solidFill>
                <a:srgbClr val="FF0000"/>
              </a:solidFill>
            </a:endParaRPr>
          </a:p>
          <a:p>
            <a:pPr algn="ctr" eaLnBrk="1" hangingPunct="1"/>
            <a:endParaRPr lang="it-IT" altLang="it-IT" sz="20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it-IT" altLang="it-IT" sz="2000" b="1" dirty="0" err="1">
                <a:solidFill>
                  <a:srgbClr val="FF0000"/>
                </a:solidFill>
              </a:rPr>
              <a:t>Threonine</a:t>
            </a:r>
            <a:endParaRPr lang="it-IT" altLang="it-IT" sz="2000" b="1" dirty="0">
              <a:solidFill>
                <a:srgbClr val="FF0000"/>
              </a:solidFill>
            </a:endParaRPr>
          </a:p>
          <a:p>
            <a:pPr algn="ctr" eaLnBrk="1" hangingPunct="1"/>
            <a:endParaRPr lang="it-IT" altLang="it-IT" sz="2000" b="1" dirty="0">
              <a:solidFill>
                <a:srgbClr val="FF0000"/>
              </a:solidFill>
            </a:endParaRPr>
          </a:p>
          <a:p>
            <a:pPr algn="ctr" eaLnBrk="1" hangingPunct="1"/>
            <a:endParaRPr lang="it-IT" altLang="it-IT" sz="2000" b="1" dirty="0">
              <a:solidFill>
                <a:srgbClr val="FF0000"/>
              </a:solidFill>
            </a:endParaRPr>
          </a:p>
          <a:p>
            <a:pPr algn="ctr" eaLnBrk="1" hangingPunct="1"/>
            <a:endParaRPr lang="it-IT" altLang="it-IT" sz="20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it-IT" altLang="it-IT" sz="2000" b="1" dirty="0" err="1">
                <a:solidFill>
                  <a:srgbClr val="FF0000"/>
                </a:solidFill>
              </a:rPr>
              <a:t>Lysine</a:t>
            </a:r>
            <a:endParaRPr lang="it-IT" altLang="it-IT" sz="2000" b="1" dirty="0">
              <a:solidFill>
                <a:srgbClr val="FF0000"/>
              </a:solidFill>
            </a:endParaRPr>
          </a:p>
          <a:p>
            <a:pPr algn="ctr" eaLnBrk="1" hangingPunct="1"/>
            <a:endParaRPr lang="it-IT" altLang="it-IT" sz="2000" b="1" dirty="0">
              <a:solidFill>
                <a:srgbClr val="FF0000"/>
              </a:solidFill>
            </a:endParaRPr>
          </a:p>
          <a:p>
            <a:pPr algn="ctr" eaLnBrk="1" hangingPunct="1"/>
            <a:endParaRPr lang="it-IT" altLang="it-IT" sz="2000" b="1" dirty="0">
              <a:solidFill>
                <a:srgbClr val="FF0000"/>
              </a:solidFill>
            </a:endParaRPr>
          </a:p>
          <a:p>
            <a:pPr algn="ctr" eaLnBrk="1" hangingPunct="1"/>
            <a:endParaRPr lang="it-IT" altLang="it-IT" sz="2000" b="1" dirty="0">
              <a:solidFill>
                <a:srgbClr val="FF0000"/>
              </a:solidFill>
            </a:endParaRPr>
          </a:p>
          <a:p>
            <a:pPr algn="ctr" eaLnBrk="1" hangingPunct="1"/>
            <a:r>
              <a:rPr lang="it-IT" altLang="it-IT" sz="2000" b="1" dirty="0" err="1">
                <a:solidFill>
                  <a:srgbClr val="FF0000"/>
                </a:solidFill>
              </a:rPr>
              <a:t>Tryptophane</a:t>
            </a:r>
            <a:endParaRPr lang="it-IT" altLang="it-IT" sz="2000" b="1" dirty="0">
              <a:solidFill>
                <a:srgbClr val="FF0000"/>
              </a:solidFill>
            </a:endParaRPr>
          </a:p>
          <a:p>
            <a:pPr eaLnBrk="1" hangingPunct="1"/>
            <a:endParaRPr lang="it-IT" altLang="it-IT" sz="2000" b="1" dirty="0">
              <a:solidFill>
                <a:srgbClr val="FF0000"/>
              </a:solidFill>
            </a:endParaRPr>
          </a:p>
          <a:p>
            <a:pPr eaLnBrk="1" hangingPunct="1"/>
            <a:endParaRPr lang="it-IT" altLang="it-IT" sz="20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Risultati immagini per ser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088" y="1556792"/>
            <a:ext cx="1800200" cy="116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isultati immagini per threon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7608" y="2606184"/>
            <a:ext cx="2232248" cy="137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ultati immagini per lys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080" y="3975954"/>
            <a:ext cx="3365104" cy="1357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ultati immagini per tryptopha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3692" y="5157192"/>
            <a:ext cx="2892668" cy="1306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62760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2362200" y="2305050"/>
            <a:ext cx="7315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 sz="2400" b="1">
                <a:solidFill>
                  <a:srgbClr val="0066FF"/>
                </a:solidFill>
              </a:rPr>
              <a:t>His  :  Zn</a:t>
            </a:r>
            <a:r>
              <a:rPr lang="it-IT" altLang="it-IT" sz="2400" b="1" baseline="30000">
                <a:solidFill>
                  <a:srgbClr val="0066FF"/>
                </a:solidFill>
              </a:rPr>
              <a:t>II</a:t>
            </a:r>
            <a:r>
              <a:rPr lang="it-IT" altLang="it-IT" sz="2400" b="1">
                <a:solidFill>
                  <a:srgbClr val="0066FF"/>
                </a:solidFill>
              </a:rPr>
              <a:t>, Cu</a:t>
            </a:r>
            <a:r>
              <a:rPr lang="it-IT" altLang="it-IT" sz="2400" b="1" baseline="30000">
                <a:solidFill>
                  <a:srgbClr val="0066FF"/>
                </a:solidFill>
              </a:rPr>
              <a:t>II</a:t>
            </a:r>
            <a:r>
              <a:rPr lang="it-IT" altLang="it-IT" sz="2400" b="1">
                <a:solidFill>
                  <a:srgbClr val="0066FF"/>
                </a:solidFill>
              </a:rPr>
              <a:t>, Cu</a:t>
            </a:r>
            <a:r>
              <a:rPr lang="it-IT" altLang="it-IT" sz="2400" b="1" baseline="30000">
                <a:solidFill>
                  <a:srgbClr val="0066FF"/>
                </a:solidFill>
              </a:rPr>
              <a:t>I</a:t>
            </a:r>
            <a:r>
              <a:rPr lang="it-IT" altLang="it-IT" sz="2400" b="1">
                <a:solidFill>
                  <a:srgbClr val="0066FF"/>
                </a:solidFill>
              </a:rPr>
              <a:t> or Fe</a:t>
            </a:r>
            <a:r>
              <a:rPr lang="it-IT" altLang="it-IT" sz="2400" b="1" baseline="30000">
                <a:solidFill>
                  <a:srgbClr val="0066FF"/>
                </a:solidFill>
              </a:rPr>
              <a:t>II</a:t>
            </a:r>
            <a:endParaRPr lang="it-IT" altLang="it-IT" sz="2400" b="1">
              <a:solidFill>
                <a:srgbClr val="0066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 sz="2400" b="1">
                <a:solidFill>
                  <a:srgbClr val="FF0000"/>
                </a:solidFill>
              </a:rPr>
              <a:t>Met  : Fe</a:t>
            </a:r>
            <a:r>
              <a:rPr lang="it-IT" altLang="it-IT" sz="2400" b="1" baseline="30000">
                <a:solidFill>
                  <a:srgbClr val="FF0000"/>
                </a:solidFill>
              </a:rPr>
              <a:t>II</a:t>
            </a:r>
            <a:r>
              <a:rPr lang="it-IT" altLang="it-IT" sz="2400" b="1">
                <a:solidFill>
                  <a:srgbClr val="FF0000"/>
                </a:solidFill>
              </a:rPr>
              <a:t>, Fe</a:t>
            </a:r>
            <a:r>
              <a:rPr lang="it-IT" altLang="it-IT" sz="2400" b="1" baseline="30000">
                <a:solidFill>
                  <a:srgbClr val="FF0000"/>
                </a:solidFill>
              </a:rPr>
              <a:t>III</a:t>
            </a:r>
            <a:r>
              <a:rPr lang="it-IT" altLang="it-IT" sz="2400" b="1">
                <a:solidFill>
                  <a:srgbClr val="FF0000"/>
                </a:solidFill>
              </a:rPr>
              <a:t>, Cu</a:t>
            </a:r>
            <a:r>
              <a:rPr lang="it-IT" altLang="it-IT" sz="2400" b="1" baseline="30000">
                <a:solidFill>
                  <a:srgbClr val="FF0000"/>
                </a:solidFill>
              </a:rPr>
              <a:t>I</a:t>
            </a:r>
            <a:r>
              <a:rPr lang="it-IT" altLang="it-IT" sz="2400" b="1">
                <a:solidFill>
                  <a:srgbClr val="FF0000"/>
                </a:solidFill>
              </a:rPr>
              <a:t> or Cu</a:t>
            </a:r>
            <a:r>
              <a:rPr lang="it-IT" altLang="it-IT" sz="2400" b="1" baseline="30000">
                <a:solidFill>
                  <a:srgbClr val="FF0000"/>
                </a:solidFill>
              </a:rPr>
              <a:t>II</a:t>
            </a:r>
            <a:endParaRPr lang="it-IT" altLang="it-IT" sz="2400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 sz="2400" b="1">
                <a:solidFill>
                  <a:srgbClr val="0066FF"/>
                </a:solidFill>
              </a:rPr>
              <a:t>Cys</a:t>
            </a:r>
            <a:r>
              <a:rPr lang="it-IT" altLang="it-IT" sz="2400" b="1" baseline="30000">
                <a:solidFill>
                  <a:srgbClr val="0066FF"/>
                </a:solidFill>
              </a:rPr>
              <a:t>- </a:t>
            </a:r>
            <a:r>
              <a:rPr lang="it-IT" altLang="it-IT" sz="2400" b="1">
                <a:solidFill>
                  <a:srgbClr val="0066FF"/>
                </a:solidFill>
              </a:rPr>
              <a:t>: Zn</a:t>
            </a:r>
            <a:r>
              <a:rPr lang="it-IT" altLang="it-IT" sz="2400" b="1" baseline="30000">
                <a:solidFill>
                  <a:srgbClr val="0066FF"/>
                </a:solidFill>
              </a:rPr>
              <a:t>II</a:t>
            </a:r>
            <a:r>
              <a:rPr lang="it-IT" altLang="it-IT" sz="2400" b="1">
                <a:solidFill>
                  <a:srgbClr val="0066FF"/>
                </a:solidFill>
              </a:rPr>
              <a:t>, Cu</a:t>
            </a:r>
            <a:r>
              <a:rPr lang="it-IT" altLang="it-IT" sz="2400" b="1" baseline="30000">
                <a:solidFill>
                  <a:srgbClr val="0066FF"/>
                </a:solidFill>
              </a:rPr>
              <a:t>II</a:t>
            </a:r>
            <a:r>
              <a:rPr lang="it-IT" altLang="it-IT" sz="2400" b="1">
                <a:solidFill>
                  <a:srgbClr val="0066FF"/>
                </a:solidFill>
              </a:rPr>
              <a:t>, Cu</a:t>
            </a:r>
            <a:r>
              <a:rPr lang="it-IT" altLang="it-IT" sz="2400" b="1" baseline="30000">
                <a:solidFill>
                  <a:srgbClr val="0066FF"/>
                </a:solidFill>
              </a:rPr>
              <a:t>I</a:t>
            </a:r>
            <a:r>
              <a:rPr lang="it-IT" altLang="it-IT" sz="2400" b="1">
                <a:solidFill>
                  <a:srgbClr val="0066FF"/>
                </a:solidFill>
              </a:rPr>
              <a:t>, Fe</a:t>
            </a:r>
            <a:r>
              <a:rPr lang="it-IT" altLang="it-IT" sz="2400" b="1" baseline="30000">
                <a:solidFill>
                  <a:srgbClr val="0066FF"/>
                </a:solidFill>
              </a:rPr>
              <a:t>III</a:t>
            </a:r>
            <a:r>
              <a:rPr lang="it-IT" altLang="it-IT" sz="2400" b="1">
                <a:solidFill>
                  <a:srgbClr val="0066FF"/>
                </a:solidFill>
              </a:rPr>
              <a:t>, Fe</a:t>
            </a:r>
            <a:r>
              <a:rPr lang="it-IT" altLang="it-IT" sz="2400" b="1" baseline="30000">
                <a:solidFill>
                  <a:srgbClr val="0066FF"/>
                </a:solidFill>
              </a:rPr>
              <a:t>II</a:t>
            </a:r>
            <a:r>
              <a:rPr lang="it-IT" altLang="it-IT" sz="2400" b="1">
                <a:solidFill>
                  <a:srgbClr val="0066FF"/>
                </a:solidFill>
              </a:rPr>
              <a:t>, Mo</a:t>
            </a:r>
            <a:r>
              <a:rPr lang="it-IT" altLang="it-IT" sz="2400" b="1" baseline="30000">
                <a:solidFill>
                  <a:srgbClr val="0066FF"/>
                </a:solidFill>
              </a:rPr>
              <a:t>IV-VI</a:t>
            </a:r>
            <a:r>
              <a:rPr lang="it-IT" altLang="it-IT" sz="2400" b="1">
                <a:solidFill>
                  <a:srgbClr val="0066FF"/>
                </a:solidFill>
              </a:rPr>
              <a:t> or Ni</a:t>
            </a:r>
            <a:r>
              <a:rPr lang="it-IT" altLang="it-IT" sz="2400" b="1" baseline="30000">
                <a:solidFill>
                  <a:srgbClr val="0066FF"/>
                </a:solidFill>
              </a:rPr>
              <a:t>I-III</a:t>
            </a:r>
            <a:endParaRPr lang="it-IT" altLang="it-IT" sz="2400" b="1">
              <a:solidFill>
                <a:srgbClr val="0066FF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 sz="2400" b="1">
                <a:solidFill>
                  <a:srgbClr val="FF0000"/>
                </a:solidFill>
              </a:rPr>
              <a:t>Tyr</a:t>
            </a:r>
            <a:r>
              <a:rPr lang="it-IT" altLang="it-IT" sz="2400" b="1" baseline="30000">
                <a:solidFill>
                  <a:srgbClr val="FF0000"/>
                </a:solidFill>
              </a:rPr>
              <a:t>- </a:t>
            </a:r>
            <a:r>
              <a:rPr lang="it-IT" altLang="it-IT" sz="2400" b="1">
                <a:solidFill>
                  <a:srgbClr val="FF0000"/>
                </a:solidFill>
              </a:rPr>
              <a:t>:  Fe</a:t>
            </a:r>
            <a:r>
              <a:rPr lang="it-IT" altLang="it-IT" sz="2400" b="1" baseline="30000">
                <a:solidFill>
                  <a:srgbClr val="FF0000"/>
                </a:solidFill>
              </a:rPr>
              <a:t>III</a:t>
            </a:r>
            <a:endParaRPr lang="it-IT" altLang="it-IT" sz="2400" b="1">
              <a:solidFill>
                <a:srgbClr val="FF0000"/>
              </a:solidFill>
            </a:endParaRPr>
          </a:p>
          <a:p>
            <a:pPr eaLnBrk="1" hangingPunct="1">
              <a:spcBef>
                <a:spcPct val="50000"/>
              </a:spcBef>
            </a:pPr>
            <a:r>
              <a:rPr lang="it-IT" altLang="it-IT" sz="2400" b="1">
                <a:solidFill>
                  <a:srgbClr val="0066FF"/>
                </a:solidFill>
              </a:rPr>
              <a:t>Glu</a:t>
            </a:r>
            <a:r>
              <a:rPr lang="it-IT" altLang="it-IT" sz="2400" b="1" baseline="30000">
                <a:solidFill>
                  <a:srgbClr val="0066FF"/>
                </a:solidFill>
              </a:rPr>
              <a:t>-</a:t>
            </a:r>
            <a:r>
              <a:rPr lang="it-IT" altLang="it-IT" sz="2400" b="1">
                <a:solidFill>
                  <a:srgbClr val="0066FF"/>
                </a:solidFill>
              </a:rPr>
              <a:t>, Asp</a:t>
            </a:r>
            <a:r>
              <a:rPr lang="it-IT" altLang="it-IT" sz="2400" b="1" baseline="30000">
                <a:solidFill>
                  <a:srgbClr val="0066FF"/>
                </a:solidFill>
              </a:rPr>
              <a:t>- </a:t>
            </a:r>
            <a:r>
              <a:rPr lang="it-IT" altLang="it-IT" sz="2400" b="1">
                <a:solidFill>
                  <a:srgbClr val="0066FF"/>
                </a:solidFill>
              </a:rPr>
              <a:t>:  Fe</a:t>
            </a:r>
            <a:r>
              <a:rPr lang="it-IT" altLang="it-IT" sz="2400" b="1" baseline="30000">
                <a:solidFill>
                  <a:srgbClr val="0066FF"/>
                </a:solidFill>
              </a:rPr>
              <a:t>III</a:t>
            </a:r>
            <a:r>
              <a:rPr lang="it-IT" altLang="it-IT" sz="2400" b="1">
                <a:solidFill>
                  <a:srgbClr val="0066FF"/>
                </a:solidFill>
              </a:rPr>
              <a:t>, Mn</a:t>
            </a:r>
            <a:r>
              <a:rPr lang="it-IT" altLang="it-IT" sz="2400" b="1" baseline="30000">
                <a:solidFill>
                  <a:srgbClr val="0066FF"/>
                </a:solidFill>
              </a:rPr>
              <a:t>III</a:t>
            </a:r>
            <a:r>
              <a:rPr lang="it-IT" altLang="it-IT" sz="2400" b="1">
                <a:solidFill>
                  <a:srgbClr val="0066FF"/>
                </a:solidFill>
              </a:rPr>
              <a:t>, Fe</a:t>
            </a:r>
            <a:r>
              <a:rPr lang="it-IT" altLang="it-IT" sz="2400" b="1" baseline="30000">
                <a:solidFill>
                  <a:srgbClr val="0066FF"/>
                </a:solidFill>
              </a:rPr>
              <a:t>II</a:t>
            </a:r>
            <a:r>
              <a:rPr lang="it-IT" altLang="it-IT" sz="2400" b="1">
                <a:solidFill>
                  <a:srgbClr val="0066FF"/>
                </a:solidFill>
              </a:rPr>
              <a:t>, Zn</a:t>
            </a:r>
            <a:r>
              <a:rPr lang="it-IT" altLang="it-IT" sz="2400" b="1" baseline="30000">
                <a:solidFill>
                  <a:srgbClr val="0066FF"/>
                </a:solidFill>
              </a:rPr>
              <a:t>II</a:t>
            </a:r>
            <a:r>
              <a:rPr lang="it-IT" altLang="it-IT" sz="2400" b="1">
                <a:solidFill>
                  <a:srgbClr val="0066FF"/>
                </a:solidFill>
              </a:rPr>
              <a:t>, Mn</a:t>
            </a:r>
            <a:r>
              <a:rPr lang="it-IT" altLang="it-IT" sz="2400" b="1" baseline="30000">
                <a:solidFill>
                  <a:srgbClr val="0066FF"/>
                </a:solidFill>
              </a:rPr>
              <a:t>II</a:t>
            </a:r>
            <a:r>
              <a:rPr lang="it-IT" altLang="it-IT" sz="2400" b="1">
                <a:solidFill>
                  <a:srgbClr val="0066FF"/>
                </a:solidFill>
              </a:rPr>
              <a:t> or Ca</a:t>
            </a:r>
            <a:r>
              <a:rPr lang="it-IT" altLang="it-IT" sz="2400" b="1" baseline="30000">
                <a:solidFill>
                  <a:srgbClr val="0066FF"/>
                </a:solidFill>
              </a:rPr>
              <a:t>II</a:t>
            </a:r>
            <a:endParaRPr lang="it-IT" altLang="it-IT" sz="2400" b="1">
              <a:solidFill>
                <a:srgbClr val="FF0000"/>
              </a:solidFill>
            </a:endParaRPr>
          </a:p>
        </p:txBody>
      </p:sp>
      <p:sp>
        <p:nvSpPr>
          <p:cNvPr id="12291" name="Rectangle 6"/>
          <p:cNvSpPr>
            <a:spLocks noChangeArrowheads="1"/>
          </p:cNvSpPr>
          <p:nvPr/>
        </p:nvSpPr>
        <p:spPr bwMode="auto">
          <a:xfrm>
            <a:off x="1828801" y="441325"/>
            <a:ext cx="8588375" cy="1570038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The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affinities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of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individual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a.a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. side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chains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to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certain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oxidation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states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of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metals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are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often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characteristic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(</a:t>
            </a:r>
            <a:r>
              <a:rPr lang="it-IT" sz="2400" b="1" u="sng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SELECTIVITY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)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giving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the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following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preferred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a.a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./ metal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ion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it-IT" sz="2400" b="1" dirty="0" err="1">
                <a:solidFill>
                  <a:srgbClr val="009900"/>
                </a:solidFill>
                <a:latin typeface="Times New Roman" pitchFamily="18" charset="0"/>
              </a:rPr>
              <a:t>combination</a:t>
            </a:r>
            <a:r>
              <a:rPr lang="it-IT" sz="2400" b="1" dirty="0">
                <a:solidFill>
                  <a:srgbClr val="009900"/>
                </a:solidFill>
                <a:latin typeface="Times New Roman" pitchFamily="18" charset="0"/>
              </a:rPr>
              <a:t> :</a:t>
            </a:r>
          </a:p>
          <a:p>
            <a:pPr>
              <a:defRPr/>
            </a:pPr>
            <a:endParaRPr lang="it-IT" sz="2400" b="1" dirty="0">
              <a:solidFill>
                <a:srgbClr val="0099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780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96" name="Group 124"/>
          <p:cNvGraphicFramePr>
            <a:graphicFrameLocks noGrp="1"/>
          </p:cNvGraphicFramePr>
          <p:nvPr/>
        </p:nvGraphicFramePr>
        <p:xfrm>
          <a:off x="1658938" y="2038351"/>
          <a:ext cx="8964612" cy="3908425"/>
        </p:xfrm>
        <a:graphic>
          <a:graphicData uri="http://schemas.openxmlformats.org/drawingml/2006/table">
            <a:tbl>
              <a:tblPr/>
              <a:tblGrid>
                <a:gridCol w="89646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7429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metal oxidation          bond stability           typical number and                 typical coordination                        state                                                               type of side chain                        geometry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                                                                      ligand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34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Zn(II)                                high                  3:  His, Cys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(Glu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                   severely distorted tetrahedron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Cu(I)                                 high                 3,4:  His, Cys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Met                    severely distorted tetrahedron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Cu(II)                                high                 3,4:  His, (Cys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)                         distorted squared planar arrangement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Fe(II), Ni(II)                       low                  4-6: His, Glu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Asp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                             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distorted octahedron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Co(II), Mn(II)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IT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Fe(III)                               high                 4-6: Glu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Asp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Tyr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, Cys</a:t>
                      </a:r>
                      <a:r>
                        <a:rPr kumimoji="0" lang="it-IT" sz="1400" b="1" i="0" u="none" strike="noStrike" cap="none" normalizeH="0" baseline="30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                 </a:t>
                      </a:r>
                      <a:r>
                        <a:rPr kumimoji="0" lang="it-IT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distorted octahedron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322" name="Text Box 75"/>
          <p:cNvSpPr txBox="1">
            <a:spLocks noChangeArrowheads="1"/>
          </p:cNvSpPr>
          <p:nvPr/>
        </p:nvSpPr>
        <p:spPr bwMode="auto">
          <a:xfrm>
            <a:off x="1774825" y="1600201"/>
            <a:ext cx="8713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altLang="it-IT" b="1">
                <a:solidFill>
                  <a:srgbClr val="FF0000"/>
                </a:solidFill>
                <a:latin typeface="Times New Roman" panose="02020603050405020304" pitchFamily="18" charset="0"/>
              </a:rPr>
              <a:t>   Typical coordination environments of metal centers in proteins</a:t>
            </a:r>
          </a:p>
        </p:txBody>
      </p:sp>
      <p:sp>
        <p:nvSpPr>
          <p:cNvPr id="13323" name="Rectangle 126"/>
          <p:cNvSpPr>
            <a:spLocks noChangeArrowheads="1"/>
          </p:cNvSpPr>
          <p:nvPr/>
        </p:nvSpPr>
        <p:spPr bwMode="auto">
          <a:xfrm>
            <a:off x="1992314" y="152400"/>
            <a:ext cx="8142287" cy="120015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it-IT" sz="2400" dirty="0" err="1">
                <a:solidFill>
                  <a:srgbClr val="009900"/>
                </a:solidFill>
                <a:latin typeface="Times New Roman" pitchFamily="18" charset="0"/>
              </a:rPr>
              <a:t>Conversely</a:t>
            </a:r>
            <a:r>
              <a:rPr lang="it-IT" sz="2400" dirty="0">
                <a:solidFill>
                  <a:srgbClr val="009900"/>
                </a:solidFill>
                <a:latin typeface="Times New Roman" pitchFamily="18" charset="0"/>
              </a:rPr>
              <a:t>, </a:t>
            </a:r>
            <a:r>
              <a:rPr lang="it-IT" sz="2400" dirty="0" err="1">
                <a:solidFill>
                  <a:srgbClr val="009900"/>
                </a:solidFill>
                <a:latin typeface="Times New Roman" pitchFamily="18" charset="0"/>
              </a:rPr>
              <a:t>individual</a:t>
            </a:r>
            <a:r>
              <a:rPr lang="it-IT" sz="2400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it-IT" sz="2400" dirty="0" err="1">
                <a:solidFill>
                  <a:srgbClr val="009900"/>
                </a:solidFill>
                <a:latin typeface="Times New Roman" pitchFamily="18" charset="0"/>
              </a:rPr>
              <a:t>oxidation</a:t>
            </a:r>
            <a:r>
              <a:rPr lang="it-IT" sz="2400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it-IT" sz="2400" dirty="0" err="1">
                <a:solidFill>
                  <a:srgbClr val="009900"/>
                </a:solidFill>
                <a:latin typeface="Times New Roman" pitchFamily="18" charset="0"/>
              </a:rPr>
              <a:t>states</a:t>
            </a:r>
            <a:r>
              <a:rPr lang="it-IT" sz="2400" dirty="0">
                <a:solidFill>
                  <a:srgbClr val="009900"/>
                </a:solidFill>
                <a:latin typeface="Times New Roman" pitchFamily="18" charset="0"/>
              </a:rPr>
              <a:t> of the </a:t>
            </a:r>
            <a:r>
              <a:rPr lang="it-IT" sz="2400" dirty="0" err="1">
                <a:solidFill>
                  <a:srgbClr val="009900"/>
                </a:solidFill>
                <a:latin typeface="Times New Roman" pitchFamily="18" charset="0"/>
              </a:rPr>
              <a:t>biometals</a:t>
            </a:r>
            <a:r>
              <a:rPr lang="it-IT" sz="2400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it-IT" sz="2400" dirty="0" err="1">
                <a:solidFill>
                  <a:srgbClr val="009900"/>
                </a:solidFill>
                <a:latin typeface="Times New Roman" pitchFamily="18" charset="0"/>
              </a:rPr>
              <a:t>exhibits</a:t>
            </a:r>
            <a:endParaRPr lang="it-IT" sz="2400" dirty="0">
              <a:solidFill>
                <a:srgbClr val="0099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it-IT" sz="2400" dirty="0" err="1">
                <a:solidFill>
                  <a:srgbClr val="009900"/>
                </a:solidFill>
                <a:latin typeface="Times New Roman" pitchFamily="18" charset="0"/>
              </a:rPr>
              <a:t>characteristic</a:t>
            </a:r>
            <a:r>
              <a:rPr lang="it-IT" sz="2400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it-IT" sz="2400" dirty="0" err="1">
                <a:solidFill>
                  <a:srgbClr val="009900"/>
                </a:solidFill>
                <a:latin typeface="Times New Roman" pitchFamily="18" charset="0"/>
              </a:rPr>
              <a:t>coordination</a:t>
            </a:r>
            <a:r>
              <a:rPr lang="it-IT" sz="2400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it-IT" sz="2400" dirty="0" err="1">
                <a:solidFill>
                  <a:srgbClr val="009900"/>
                </a:solidFill>
                <a:latin typeface="Times New Roman" pitchFamily="18" charset="0"/>
              </a:rPr>
              <a:t>environment</a:t>
            </a:r>
            <a:r>
              <a:rPr lang="it-IT" sz="2400" dirty="0">
                <a:solidFill>
                  <a:srgbClr val="009900"/>
                </a:solidFill>
                <a:latin typeface="Times New Roman" pitchFamily="18" charset="0"/>
              </a:rPr>
              <a:t>, </a:t>
            </a:r>
            <a:r>
              <a:rPr lang="it-IT" sz="2400" dirty="0" err="1">
                <a:solidFill>
                  <a:srgbClr val="009900"/>
                </a:solidFill>
                <a:latin typeface="Times New Roman" pitchFamily="18" charset="0"/>
              </a:rPr>
              <a:t>determined</a:t>
            </a:r>
            <a:r>
              <a:rPr lang="it-IT" sz="2400" dirty="0">
                <a:solidFill>
                  <a:srgbClr val="009900"/>
                </a:solidFill>
                <a:latin typeface="Times New Roman" pitchFamily="18" charset="0"/>
              </a:rPr>
              <a:t> from </a:t>
            </a:r>
            <a:r>
              <a:rPr lang="it-IT" sz="2400" dirty="0" err="1">
                <a:solidFill>
                  <a:srgbClr val="009900"/>
                </a:solidFill>
                <a:latin typeface="Times New Roman" pitchFamily="18" charset="0"/>
              </a:rPr>
              <a:t>structural</a:t>
            </a:r>
            <a:r>
              <a:rPr lang="it-IT" sz="2400" dirty="0">
                <a:solidFill>
                  <a:srgbClr val="009900"/>
                </a:solidFill>
                <a:latin typeface="Times New Roman" pitchFamily="18" charset="0"/>
              </a:rPr>
              <a:t> </a:t>
            </a:r>
            <a:r>
              <a:rPr lang="it-IT" sz="2400" dirty="0" err="1">
                <a:solidFill>
                  <a:srgbClr val="009900"/>
                </a:solidFill>
                <a:latin typeface="Times New Roman" pitchFamily="18" charset="0"/>
              </a:rPr>
              <a:t>studies</a:t>
            </a:r>
            <a:r>
              <a:rPr lang="it-IT" sz="2400" dirty="0">
                <a:solidFill>
                  <a:srgbClr val="009900"/>
                </a:solidFill>
                <a:latin typeface="Times New Roman" pitchFamily="18" charset="0"/>
              </a:rPr>
              <a:t> of </a:t>
            </a:r>
            <a:r>
              <a:rPr lang="it-IT" sz="2400" dirty="0" err="1">
                <a:solidFill>
                  <a:srgbClr val="009900"/>
                </a:solidFill>
                <a:latin typeface="Times New Roman" pitchFamily="18" charset="0"/>
              </a:rPr>
              <a:t>metalloproteins</a:t>
            </a:r>
            <a:r>
              <a:rPr lang="it-IT" sz="2400" dirty="0">
                <a:solidFill>
                  <a:srgbClr val="0099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13324" name="Rectangle 127"/>
          <p:cNvSpPr>
            <a:spLocks noChangeArrowheads="1"/>
          </p:cNvSpPr>
          <p:nvPr/>
        </p:nvSpPr>
        <p:spPr bwMode="auto">
          <a:xfrm>
            <a:off x="1981200" y="152400"/>
            <a:ext cx="8153400" cy="1219200"/>
          </a:xfrm>
          <a:prstGeom prst="rect">
            <a:avLst/>
          </a:prstGeom>
          <a:noFill/>
          <a:ln w="38100" cmpd="dbl">
            <a:solidFill>
              <a:srgbClr val="99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5799769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731404" y="332656"/>
            <a:ext cx="10585176" cy="5016758"/>
          </a:xfrm>
          <a:prstGeom prst="rect">
            <a:avLst/>
          </a:prstGeom>
          <a:solidFill>
            <a:schemeClr val="bg1"/>
          </a:solidFill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en-US" sz="2000" b="1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Two features are characteristic of these arrangements and unusual when        compared to conventional coordination compounds </a:t>
            </a:r>
            <a:r>
              <a:rPr lang="en-US" sz="2000" dirty="0">
                <a:solidFill>
                  <a:schemeClr val="accent5">
                    <a:lumMod val="25000"/>
                  </a:schemeClr>
                </a:solidFill>
                <a:latin typeface="+mj-lt"/>
              </a:rPr>
              <a:t>:</a:t>
            </a:r>
          </a:p>
          <a:p>
            <a:pPr marL="342900" indent="-342900">
              <a:spcBef>
                <a:spcPct val="50000"/>
              </a:spcBef>
              <a:buFontTx/>
              <a:buAutoNum type="alphaLcParenBoth"/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The metal centers are often </a:t>
            </a:r>
            <a:r>
              <a:rPr lang="en-US" sz="2000" b="1" dirty="0" err="1">
                <a:solidFill>
                  <a:schemeClr val="tx1"/>
                </a:solidFill>
                <a:latin typeface="+mj-lt"/>
              </a:rPr>
              <a:t>coordinatively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 unsaturated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with regard to ligation by amino acid side chains, i.e. one such residue is often missing in relation to a “regular” coordination number of 4 (tetrahedral, square) or 6 (octahedron).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000" u="sng" dirty="0">
                <a:solidFill>
                  <a:schemeClr val="tx1"/>
                </a:solidFill>
                <a:latin typeface="+mj-lt"/>
              </a:rPr>
              <a:t>For catalytic activity, such an open site is essential for coordination of the substrate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; in most cases, that potentially open coordination site is temporarily occupied in the “resting state” by an easily replaced ligand such as H</a:t>
            </a:r>
            <a:r>
              <a:rPr lang="en-US" sz="2000" baseline="-2500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O. Proteins that exclusively transfer electrons do not have this requirement, since they do not have to coordinate the substrate directly at the metal center.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tx1"/>
                </a:solidFill>
                <a:latin typeface="+mj-lt"/>
              </a:rPr>
              <a:t>(b) For the most common c. no. of 4 and 6, the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coordination geometries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of main protein-bound metal centers turn out to be </a:t>
            </a:r>
            <a:r>
              <a:rPr lang="en-US" sz="2000" b="1" dirty="0">
                <a:solidFill>
                  <a:schemeClr val="tx1"/>
                </a:solidFill>
                <a:latin typeface="+mj-lt"/>
              </a:rPr>
              <a:t>not regular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 and even </a:t>
            </a:r>
            <a:r>
              <a:rPr lang="en-US" sz="2000" u="sng" dirty="0">
                <a:solidFill>
                  <a:schemeClr val="tx1"/>
                </a:solidFill>
                <a:latin typeface="+mj-lt"/>
              </a:rPr>
              <a:t>deviate considerably from ideal </a:t>
            </a:r>
            <a:r>
              <a:rPr lang="en-US" sz="2000" dirty="0">
                <a:solidFill>
                  <a:schemeClr val="tx1"/>
                </a:solidFill>
                <a:latin typeface="+mj-lt"/>
              </a:rPr>
              <a:t>tetrahedral, square planar or octahedral symmetries.</a:t>
            </a:r>
          </a:p>
          <a:p>
            <a:pPr marL="342900" indent="-342900">
              <a:spcBef>
                <a:spcPct val="50000"/>
              </a:spcBef>
              <a:defRPr/>
            </a:pPr>
            <a:endParaRPr lang="it-IT" sz="2000" dirty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037692" y="5517232"/>
            <a:ext cx="99726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rgbClr val="00B050"/>
                </a:solidFill>
                <a:latin typeface="+mj-lt"/>
              </a:rPr>
              <a:t>Of course, a certain degree of deviation must be expected simply because of different </a:t>
            </a:r>
            <a:r>
              <a:rPr lang="en-US" altLang="it-IT" sz="2000" dirty="0" err="1">
                <a:solidFill>
                  <a:srgbClr val="00B050"/>
                </a:solidFill>
                <a:latin typeface="+mj-lt"/>
              </a:rPr>
              <a:t>a.a</a:t>
            </a:r>
            <a:r>
              <a:rPr lang="en-US" altLang="it-IT" sz="2000" dirty="0">
                <a:solidFill>
                  <a:srgbClr val="00B050"/>
                </a:solidFill>
                <a:latin typeface="+mj-lt"/>
              </a:rPr>
              <a:t>. ligands and the generally unsymmetrical environment provided by the protein.</a:t>
            </a:r>
            <a:endParaRPr lang="it-IT" altLang="it-IT" sz="20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9075261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271464" y="162796"/>
            <a:ext cx="9972600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The 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thermodynamic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stability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of a metal center in a 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biological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environment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(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protein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or 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nucleic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acid) 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is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determined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by :</a:t>
            </a:r>
          </a:p>
          <a:p>
            <a:pPr eaLnBrk="1" hangingPunct="1"/>
            <a:endParaRPr lang="it-IT" altLang="it-IT" sz="2200" dirty="0">
              <a:solidFill>
                <a:srgbClr val="000099"/>
              </a:solidFill>
              <a:latin typeface="+mj-lt"/>
            </a:endParaRPr>
          </a:p>
          <a:p>
            <a:pPr eaLnBrk="1" hangingPunct="1"/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. Metal </a:t>
            </a:r>
            <a:r>
              <a:rPr lang="it-IT" altLang="it-IT" sz="2200" b="1" dirty="0" err="1">
                <a:solidFill>
                  <a:srgbClr val="C00000"/>
                </a:solidFill>
                <a:latin typeface="+mj-lt"/>
              </a:rPr>
              <a:t>oxidation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altLang="it-IT" sz="2200" b="1" dirty="0">
                <a:solidFill>
                  <a:srgbClr val="C00000"/>
                </a:solidFill>
                <a:latin typeface="+mj-lt"/>
              </a:rPr>
              <a:t>state</a:t>
            </a:r>
          </a:p>
          <a:p>
            <a:pPr eaLnBrk="1" hangingPunct="1"/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. </a:t>
            </a:r>
            <a:r>
              <a:rPr lang="it-IT" altLang="it-IT" sz="2200" b="1" dirty="0" err="1">
                <a:solidFill>
                  <a:srgbClr val="C00000"/>
                </a:solidFill>
                <a:latin typeface="+mj-lt"/>
              </a:rPr>
              <a:t>Ligand</a:t>
            </a:r>
            <a:r>
              <a:rPr lang="it-IT" altLang="it-IT" sz="22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altLang="it-IT" sz="2200" b="1" dirty="0" err="1">
                <a:solidFill>
                  <a:srgbClr val="C00000"/>
                </a:solidFill>
                <a:latin typeface="+mj-lt"/>
              </a:rPr>
              <a:t>donor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 set</a:t>
            </a:r>
          </a:p>
          <a:p>
            <a:pPr eaLnBrk="1" hangingPunct="1"/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. </a:t>
            </a:r>
            <a:r>
              <a:rPr lang="it-IT" altLang="it-IT" sz="2200" dirty="0" err="1">
                <a:solidFill>
                  <a:srgbClr val="C00000"/>
                </a:solidFill>
                <a:latin typeface="+mj-lt"/>
              </a:rPr>
              <a:t>Coordination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altLang="it-IT" sz="2200" b="1" dirty="0" err="1">
                <a:solidFill>
                  <a:srgbClr val="C00000"/>
                </a:solidFill>
                <a:latin typeface="+mj-lt"/>
              </a:rPr>
              <a:t>geometry</a:t>
            </a:r>
            <a:endParaRPr lang="it-IT" altLang="it-IT" sz="2200" b="1" dirty="0">
              <a:solidFill>
                <a:srgbClr val="C00000"/>
              </a:solidFill>
              <a:latin typeface="+mj-lt"/>
            </a:endParaRPr>
          </a:p>
          <a:p>
            <a:pPr eaLnBrk="1" hangingPunct="1"/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. </a:t>
            </a:r>
            <a:r>
              <a:rPr lang="it-IT" altLang="it-IT" sz="2200" dirty="0" err="1">
                <a:solidFill>
                  <a:srgbClr val="C00000"/>
                </a:solidFill>
                <a:latin typeface="+mj-lt"/>
              </a:rPr>
              <a:t>Ability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 of </a:t>
            </a:r>
            <a:r>
              <a:rPr lang="it-IT" altLang="it-IT" sz="2200" b="1" dirty="0" err="1">
                <a:solidFill>
                  <a:srgbClr val="C00000"/>
                </a:solidFill>
                <a:latin typeface="+mj-lt"/>
              </a:rPr>
              <a:t>biopolymer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 to control, </a:t>
            </a:r>
            <a:r>
              <a:rPr lang="it-IT" altLang="it-IT" sz="2200" dirty="0" err="1">
                <a:solidFill>
                  <a:srgbClr val="C00000"/>
                </a:solidFill>
                <a:latin typeface="+mj-lt"/>
              </a:rPr>
              <a:t>through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C00000"/>
                </a:solidFill>
                <a:latin typeface="+mj-lt"/>
              </a:rPr>
              <a:t>its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C00000"/>
                </a:solidFill>
                <a:latin typeface="+mj-lt"/>
              </a:rPr>
              <a:t>three-dimensional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C00000"/>
                </a:solidFill>
                <a:latin typeface="+mj-lt"/>
              </a:rPr>
              <a:t>structure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, the          </a:t>
            </a:r>
            <a:r>
              <a:rPr lang="it-IT" altLang="it-IT" sz="2200" dirty="0" err="1">
                <a:solidFill>
                  <a:srgbClr val="C00000"/>
                </a:solidFill>
                <a:latin typeface="+mj-lt"/>
              </a:rPr>
              <a:t>stereochemistry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 and </a:t>
            </a:r>
            <a:r>
              <a:rPr lang="it-IT" altLang="it-IT" sz="2200" dirty="0" err="1">
                <a:solidFill>
                  <a:srgbClr val="C00000"/>
                </a:solidFill>
                <a:latin typeface="+mj-lt"/>
              </a:rPr>
              <a:t>ligands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C00000"/>
                </a:solidFill>
                <a:latin typeface="+mj-lt"/>
              </a:rPr>
              <a:t>available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 for </a:t>
            </a:r>
            <a:r>
              <a:rPr lang="it-IT" altLang="it-IT" sz="2200" dirty="0" err="1">
                <a:solidFill>
                  <a:srgbClr val="C00000"/>
                </a:solidFill>
                <a:latin typeface="+mj-lt"/>
              </a:rPr>
              <a:t>coordination</a:t>
            </a:r>
            <a:r>
              <a:rPr lang="it-IT" altLang="it-IT" sz="2200" dirty="0">
                <a:solidFill>
                  <a:srgbClr val="C00000"/>
                </a:solidFill>
                <a:latin typeface="+mj-lt"/>
              </a:rPr>
              <a:t>. </a:t>
            </a:r>
          </a:p>
          <a:p>
            <a:pPr eaLnBrk="1" hangingPunct="1"/>
            <a:endParaRPr lang="it-IT" altLang="it-IT" sz="2200" dirty="0">
              <a:solidFill>
                <a:srgbClr val="FF33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1511911" y="3628675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it-IT" altLang="it-IT" sz="2200" dirty="0" err="1">
                <a:solidFill>
                  <a:schemeClr val="accent2"/>
                </a:solidFill>
                <a:latin typeface="+mj-lt"/>
              </a:rPr>
              <a:t>Noncoordinating</a:t>
            </a:r>
            <a:r>
              <a:rPr lang="it-IT" altLang="it-IT" sz="2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chemeClr val="accent2"/>
                </a:solidFill>
                <a:latin typeface="+mj-lt"/>
              </a:rPr>
              <a:t>residues</a:t>
            </a:r>
            <a:r>
              <a:rPr lang="it-IT" altLang="it-IT" sz="2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chemeClr val="accent2"/>
                </a:solidFill>
                <a:latin typeface="+mj-lt"/>
              </a:rPr>
              <a:t>also</a:t>
            </a:r>
            <a:r>
              <a:rPr lang="it-IT" altLang="it-IT" sz="2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chemeClr val="accent2"/>
                </a:solidFill>
                <a:latin typeface="+mj-lt"/>
              </a:rPr>
              <a:t>contribute</a:t>
            </a:r>
            <a:r>
              <a:rPr lang="it-IT" altLang="it-IT" sz="2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chemeClr val="accent2"/>
                </a:solidFill>
                <a:latin typeface="+mj-lt"/>
              </a:rPr>
              <a:t>as</a:t>
            </a:r>
            <a:r>
              <a:rPr lang="it-IT" altLang="it-IT" sz="2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chemeClr val="accent2"/>
                </a:solidFill>
                <a:latin typeface="+mj-lt"/>
              </a:rPr>
              <a:t>hydrophilicity</a:t>
            </a:r>
            <a:r>
              <a:rPr lang="it-IT" altLang="it-IT" sz="2200" dirty="0">
                <a:solidFill>
                  <a:schemeClr val="accent2"/>
                </a:solidFill>
                <a:latin typeface="+mj-lt"/>
              </a:rPr>
              <a:t> or </a:t>
            </a:r>
            <a:r>
              <a:rPr lang="it-IT" altLang="it-IT" sz="2200" dirty="0" err="1">
                <a:solidFill>
                  <a:schemeClr val="accent2"/>
                </a:solidFill>
                <a:latin typeface="+mj-lt"/>
              </a:rPr>
              <a:t>hydrophobicity</a:t>
            </a:r>
            <a:r>
              <a:rPr lang="it-IT" altLang="it-IT" sz="2200" dirty="0">
                <a:solidFill>
                  <a:schemeClr val="accent2"/>
                </a:solidFill>
                <a:latin typeface="+mj-lt"/>
              </a:rPr>
              <a:t>, </a:t>
            </a:r>
            <a:r>
              <a:rPr lang="it-IT" altLang="it-IT" sz="2200" dirty="0" err="1">
                <a:solidFill>
                  <a:schemeClr val="accent2"/>
                </a:solidFill>
                <a:latin typeface="+mj-lt"/>
              </a:rPr>
              <a:t>steric</a:t>
            </a:r>
            <a:r>
              <a:rPr lang="it-IT" altLang="it-IT" sz="2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chemeClr val="accent2"/>
                </a:solidFill>
                <a:latin typeface="+mj-lt"/>
              </a:rPr>
              <a:t>blockage</a:t>
            </a:r>
            <a:r>
              <a:rPr lang="it-IT" altLang="it-IT" sz="2200" dirty="0">
                <a:solidFill>
                  <a:schemeClr val="accent2"/>
                </a:solidFill>
                <a:latin typeface="+mj-lt"/>
              </a:rPr>
              <a:t>, and </a:t>
            </a:r>
            <a:r>
              <a:rPr lang="it-IT" altLang="it-IT" sz="2200" dirty="0" err="1">
                <a:solidFill>
                  <a:schemeClr val="accent2"/>
                </a:solidFill>
                <a:latin typeface="+mj-lt"/>
              </a:rPr>
              <a:t>hydrogen-bonding</a:t>
            </a:r>
            <a:r>
              <a:rPr lang="it-IT" altLang="it-IT" sz="2200" dirty="0">
                <a:solidFill>
                  <a:schemeClr val="accent2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chemeClr val="accent2"/>
                </a:solidFill>
                <a:latin typeface="+mj-lt"/>
              </a:rPr>
              <a:t>groups</a:t>
            </a:r>
            <a:r>
              <a:rPr lang="it-IT" altLang="it-IT" sz="2200" dirty="0">
                <a:solidFill>
                  <a:schemeClr val="accent2"/>
                </a:solidFill>
                <a:latin typeface="+mj-lt"/>
              </a:rPr>
              <a:t>.</a:t>
            </a:r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415480" y="4869160"/>
            <a:ext cx="990059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000" b="1" dirty="0" err="1">
                <a:solidFill>
                  <a:srgbClr val="C00000"/>
                </a:solidFill>
                <a:latin typeface="+mj-lt"/>
              </a:rPr>
              <a:t>Manifestation</a:t>
            </a:r>
            <a:r>
              <a:rPr lang="it-IT" altLang="it-IT" sz="2000" b="1" dirty="0">
                <a:solidFill>
                  <a:srgbClr val="C00000"/>
                </a:solidFill>
                <a:latin typeface="+mj-lt"/>
              </a:rPr>
              <a:t> of the chelate </a:t>
            </a:r>
            <a:r>
              <a:rPr lang="it-IT" altLang="it-IT" sz="2000" b="1" dirty="0" err="1">
                <a:solidFill>
                  <a:srgbClr val="C00000"/>
                </a:solidFill>
                <a:latin typeface="+mj-lt"/>
              </a:rPr>
              <a:t>effect</a:t>
            </a:r>
            <a:r>
              <a:rPr lang="it-IT" altLang="it-IT" sz="2000" b="1" dirty="0">
                <a:solidFill>
                  <a:srgbClr val="C00000"/>
                </a:solidFill>
                <a:latin typeface="+mj-lt"/>
              </a:rPr>
              <a:t> : strong and </a:t>
            </a:r>
            <a:r>
              <a:rPr lang="it-IT" altLang="it-IT" sz="2000" b="1" dirty="0" err="1">
                <a:solidFill>
                  <a:srgbClr val="C00000"/>
                </a:solidFill>
                <a:latin typeface="+mj-lt"/>
              </a:rPr>
              <a:t>specific</a:t>
            </a:r>
            <a:r>
              <a:rPr lang="it-IT" altLang="it-IT" sz="2000" b="1" dirty="0">
                <a:solidFill>
                  <a:srgbClr val="C00000"/>
                </a:solidFill>
                <a:latin typeface="+mj-lt"/>
              </a:rPr>
              <a:t> metal-</a:t>
            </a:r>
            <a:r>
              <a:rPr lang="it-IT" altLang="it-IT" sz="2000" b="1" dirty="0" err="1">
                <a:solidFill>
                  <a:srgbClr val="C00000"/>
                </a:solidFill>
                <a:latin typeface="+mj-lt"/>
              </a:rPr>
              <a:t>binding</a:t>
            </a:r>
            <a:r>
              <a:rPr lang="it-IT" altLang="it-IT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rgbClr val="C00000"/>
                </a:solidFill>
                <a:latin typeface="+mj-lt"/>
              </a:rPr>
              <a:t>sites</a:t>
            </a:r>
            <a:r>
              <a:rPr lang="it-IT" altLang="it-IT" sz="2000" b="1" dirty="0">
                <a:solidFill>
                  <a:srgbClr val="C00000"/>
                </a:solidFill>
                <a:latin typeface="+mj-lt"/>
              </a:rPr>
              <a:t> in </a:t>
            </a:r>
            <a:r>
              <a:rPr lang="it-IT" altLang="it-IT" sz="2000" b="1" dirty="0" err="1">
                <a:solidFill>
                  <a:srgbClr val="C00000"/>
                </a:solidFill>
                <a:latin typeface="+mj-lt"/>
              </a:rPr>
              <a:t>many</a:t>
            </a:r>
            <a:r>
              <a:rPr lang="it-IT" altLang="it-IT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rgbClr val="C00000"/>
                </a:solidFill>
                <a:latin typeface="+mj-lt"/>
              </a:rPr>
              <a:t>metalloprotein</a:t>
            </a:r>
            <a:r>
              <a:rPr lang="it-IT" altLang="it-IT" sz="2000" b="1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rgbClr val="C00000"/>
                </a:solidFill>
                <a:latin typeface="+mj-lt"/>
              </a:rPr>
              <a:t>cores</a:t>
            </a:r>
            <a:r>
              <a:rPr lang="it-IT" altLang="it-IT" sz="2000" b="1" dirty="0">
                <a:solidFill>
                  <a:srgbClr val="C00000"/>
                </a:solidFill>
                <a:latin typeface="+mj-lt"/>
              </a:rPr>
              <a:t>: </a:t>
            </a:r>
          </a:p>
          <a:p>
            <a:pPr eaLnBrk="1" hangingPunct="1"/>
            <a:r>
              <a:rPr lang="it-IT" altLang="it-IT" sz="2000" dirty="0">
                <a:solidFill>
                  <a:srgbClr val="C00000"/>
                </a:solidFill>
                <a:latin typeface="+mj-lt"/>
              </a:rPr>
              <a:t>			i.e. Cu</a:t>
            </a:r>
            <a:r>
              <a:rPr lang="it-IT" altLang="it-IT" sz="2000" baseline="-25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it-IT" altLang="it-IT" sz="2000" dirty="0">
                <a:solidFill>
                  <a:srgbClr val="C00000"/>
                </a:solidFill>
                <a:latin typeface="+mj-lt"/>
              </a:rPr>
              <a:t>Zn</a:t>
            </a:r>
            <a:r>
              <a:rPr lang="it-IT" altLang="it-IT" sz="2000" baseline="-25000" dirty="0">
                <a:solidFill>
                  <a:srgbClr val="C00000"/>
                </a:solidFill>
                <a:latin typeface="+mj-lt"/>
              </a:rPr>
              <a:t>2</a:t>
            </a:r>
            <a:r>
              <a:rPr lang="it-IT" altLang="it-IT" sz="2000" dirty="0">
                <a:solidFill>
                  <a:srgbClr val="C00000"/>
                </a:solidFill>
                <a:latin typeface="+mj-lt"/>
              </a:rPr>
              <a:t>SOD </a:t>
            </a:r>
          </a:p>
          <a:p>
            <a:pPr eaLnBrk="1" hangingPunct="1"/>
            <a:r>
              <a:rPr lang="it-IT" altLang="it-IT" sz="2000" dirty="0">
                <a:solidFill>
                  <a:srgbClr val="C00000"/>
                </a:solidFill>
                <a:latin typeface="+mj-lt"/>
              </a:rPr>
              <a:t>the apo-</a:t>
            </a:r>
            <a:r>
              <a:rPr lang="it-IT" altLang="it-IT" sz="2000" dirty="0" err="1">
                <a:solidFill>
                  <a:srgbClr val="C00000"/>
                </a:solidFill>
                <a:latin typeface="+mj-lt"/>
              </a:rPr>
              <a:t>protein</a:t>
            </a:r>
            <a:r>
              <a:rPr lang="it-IT" altLang="it-IT" sz="2000" dirty="0">
                <a:solidFill>
                  <a:srgbClr val="C00000"/>
                </a:solidFill>
                <a:latin typeface="+mj-lt"/>
              </a:rPr>
              <a:t> can </a:t>
            </a:r>
            <a:r>
              <a:rPr lang="it-IT" altLang="it-IT" sz="2000" dirty="0" err="1">
                <a:solidFill>
                  <a:srgbClr val="C00000"/>
                </a:solidFill>
                <a:latin typeface="+mj-lt"/>
              </a:rPr>
              <a:t>remove</a:t>
            </a:r>
            <a:r>
              <a:rPr lang="it-IT" altLang="it-IT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C00000"/>
                </a:solidFill>
                <a:latin typeface="+mj-lt"/>
              </a:rPr>
              <a:t>traces</a:t>
            </a:r>
            <a:r>
              <a:rPr lang="it-IT" altLang="it-IT" sz="2000" dirty="0">
                <a:solidFill>
                  <a:srgbClr val="C00000"/>
                </a:solidFill>
                <a:latin typeface="+mj-lt"/>
              </a:rPr>
              <a:t> of </a:t>
            </a:r>
            <a:r>
              <a:rPr lang="it-IT" altLang="it-IT" sz="2000" dirty="0" err="1">
                <a:solidFill>
                  <a:srgbClr val="C00000"/>
                </a:solidFill>
                <a:latin typeface="+mj-lt"/>
              </a:rPr>
              <a:t>zinc</a:t>
            </a:r>
            <a:r>
              <a:rPr lang="it-IT" altLang="it-IT" sz="2000" dirty="0">
                <a:solidFill>
                  <a:srgbClr val="C00000"/>
                </a:solidFill>
                <a:latin typeface="+mj-lt"/>
              </a:rPr>
              <a:t> from buffer </a:t>
            </a:r>
            <a:r>
              <a:rPr lang="it-IT" altLang="it-IT" sz="2000" dirty="0" err="1">
                <a:solidFill>
                  <a:srgbClr val="C00000"/>
                </a:solidFill>
                <a:latin typeface="+mj-lt"/>
              </a:rPr>
              <a:t>upon</a:t>
            </a:r>
            <a:r>
              <a:rPr lang="it-IT" altLang="it-IT" sz="2000" dirty="0">
                <a:solidFill>
                  <a:srgbClr val="C00000"/>
                </a:solidFill>
                <a:latin typeface="+mj-lt"/>
              </a:rPr>
              <a:t> </a:t>
            </a:r>
            <a:r>
              <a:rPr lang="it-IT" altLang="it-IT" sz="2000" dirty="0" err="1">
                <a:solidFill>
                  <a:srgbClr val="C00000"/>
                </a:solidFill>
                <a:latin typeface="+mj-lt"/>
              </a:rPr>
              <a:t>dialysis</a:t>
            </a:r>
            <a:r>
              <a:rPr lang="it-IT" altLang="it-IT" sz="2000" dirty="0">
                <a:solidFill>
                  <a:srgbClr val="C00000"/>
                </a:solidFill>
                <a:latin typeface="+mj-lt"/>
              </a:rPr>
              <a:t>.</a:t>
            </a:r>
          </a:p>
        </p:txBody>
      </p:sp>
      <p:sp>
        <p:nvSpPr>
          <p:cNvPr id="2" name="Freccia in giù 1"/>
          <p:cNvSpPr/>
          <p:nvPr/>
        </p:nvSpPr>
        <p:spPr>
          <a:xfrm>
            <a:off x="5664200" y="2971800"/>
            <a:ext cx="46038" cy="6096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04361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929680" y="358084"/>
            <a:ext cx="1033264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it-IT" sz="2000" dirty="0">
                <a:solidFill>
                  <a:srgbClr val="009900"/>
                </a:solidFill>
                <a:latin typeface="+mj-lt"/>
              </a:rPr>
              <a:t>The catalytic metal centers of enzymes are usually found deep within the more or less globular polypeptide which thus act as a huge chelate ligand.</a:t>
            </a:r>
          </a:p>
          <a:p>
            <a:pPr eaLnBrk="1" hangingPunct="1"/>
            <a:endParaRPr lang="en-US" altLang="it-IT" sz="2000" dirty="0">
              <a:solidFill>
                <a:srgbClr val="009900"/>
              </a:solidFill>
              <a:latin typeface="+mj-lt"/>
            </a:endParaRPr>
          </a:p>
          <a:p>
            <a:pPr eaLnBrk="1" hangingPunct="1"/>
            <a:r>
              <a:rPr lang="it-IT" altLang="it-IT" sz="2000" b="1" dirty="0">
                <a:solidFill>
                  <a:srgbClr val="000099"/>
                </a:solidFill>
                <a:latin typeface="+mj-lt"/>
              </a:rPr>
              <a:t>Access of </a:t>
            </a:r>
            <a:r>
              <a:rPr lang="it-IT" altLang="it-IT" sz="2000" b="1" dirty="0" err="1">
                <a:solidFill>
                  <a:srgbClr val="000099"/>
                </a:solidFill>
                <a:latin typeface="+mj-lt"/>
              </a:rPr>
              <a:t>substrates</a:t>
            </a:r>
            <a:r>
              <a:rPr lang="it-IT" altLang="it-IT" sz="20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rgbClr val="000099"/>
                </a:solidFill>
                <a:latin typeface="+mj-lt"/>
              </a:rPr>
              <a:t>is</a:t>
            </a:r>
            <a:r>
              <a:rPr lang="it-IT" altLang="it-IT" sz="20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rgbClr val="000099"/>
                </a:solidFill>
                <a:latin typeface="+mj-lt"/>
              </a:rPr>
              <a:t>often</a:t>
            </a:r>
            <a:r>
              <a:rPr lang="it-IT" altLang="it-IT" sz="20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rgbClr val="000099"/>
                </a:solidFill>
                <a:latin typeface="+mj-lt"/>
              </a:rPr>
              <a:t>possible</a:t>
            </a:r>
            <a:r>
              <a:rPr lang="it-IT" altLang="it-IT" sz="2000" b="1" dirty="0">
                <a:solidFill>
                  <a:srgbClr val="000099"/>
                </a:solidFill>
                <a:latin typeface="+mj-lt"/>
              </a:rPr>
              <a:t> via </a:t>
            </a:r>
            <a:r>
              <a:rPr lang="it-IT" altLang="it-IT" sz="2000" b="1" dirty="0" err="1">
                <a:solidFill>
                  <a:srgbClr val="000099"/>
                </a:solidFill>
                <a:latin typeface="+mj-lt"/>
              </a:rPr>
              <a:t>specific</a:t>
            </a:r>
            <a:r>
              <a:rPr lang="it-IT" altLang="it-IT" sz="20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rgbClr val="000099"/>
                </a:solidFill>
                <a:latin typeface="+mj-lt"/>
              </a:rPr>
              <a:t>channels</a:t>
            </a:r>
            <a:r>
              <a:rPr lang="it-IT" altLang="it-IT" sz="2000" b="1" dirty="0">
                <a:solidFill>
                  <a:srgbClr val="000099"/>
                </a:solidFill>
                <a:latin typeface="+mj-lt"/>
              </a:rPr>
              <a:t> in the </a:t>
            </a:r>
            <a:r>
              <a:rPr lang="it-IT" altLang="it-IT" sz="2000" b="1" dirty="0" err="1">
                <a:solidFill>
                  <a:srgbClr val="000099"/>
                </a:solidFill>
                <a:latin typeface="+mj-lt"/>
              </a:rPr>
              <a:t>tertiary</a:t>
            </a:r>
            <a:r>
              <a:rPr lang="it-IT" altLang="it-IT" sz="20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rgbClr val="000099"/>
                </a:solidFill>
                <a:latin typeface="+mj-lt"/>
              </a:rPr>
              <a:t>structure</a:t>
            </a:r>
            <a:r>
              <a:rPr lang="it-IT" altLang="it-IT" sz="2000" b="1" dirty="0">
                <a:solidFill>
                  <a:srgbClr val="000099"/>
                </a:solidFill>
                <a:latin typeface="+mj-lt"/>
              </a:rPr>
              <a:t>,</a:t>
            </a:r>
          </a:p>
          <a:p>
            <a:pPr eaLnBrk="1" hangingPunct="1"/>
            <a:r>
              <a:rPr lang="it-IT" altLang="it-IT" sz="2000" b="1" dirty="0" err="1">
                <a:solidFill>
                  <a:srgbClr val="000099"/>
                </a:solidFill>
                <a:latin typeface="+mj-lt"/>
              </a:rPr>
              <a:t>ensuring</a:t>
            </a:r>
            <a:r>
              <a:rPr lang="it-IT" altLang="it-IT" sz="2000" b="1" dirty="0">
                <a:solidFill>
                  <a:srgbClr val="000099"/>
                </a:solidFill>
                <a:latin typeface="+mj-lt"/>
              </a:rPr>
              <a:t> the </a:t>
            </a:r>
            <a:r>
              <a:rPr lang="it-IT" altLang="it-IT" sz="2000" b="1" dirty="0" err="1">
                <a:solidFill>
                  <a:srgbClr val="000099"/>
                </a:solidFill>
                <a:latin typeface="+mj-lt"/>
              </a:rPr>
              <a:t>desired</a:t>
            </a:r>
            <a:r>
              <a:rPr lang="it-IT" altLang="it-IT" sz="20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rgbClr val="000099"/>
                </a:solidFill>
                <a:latin typeface="+mj-lt"/>
              </a:rPr>
              <a:t>substrate</a:t>
            </a:r>
            <a:r>
              <a:rPr lang="it-IT" altLang="it-IT" sz="2000" b="1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000" b="1" dirty="0" err="1">
                <a:solidFill>
                  <a:srgbClr val="000099"/>
                </a:solidFill>
                <a:latin typeface="+mj-lt"/>
              </a:rPr>
              <a:t>selectivity</a:t>
            </a:r>
            <a:r>
              <a:rPr lang="it-IT" altLang="it-IT" sz="2000" b="1" dirty="0">
                <a:solidFill>
                  <a:srgbClr val="000099"/>
                </a:solidFill>
                <a:latin typeface="+mj-lt"/>
              </a:rPr>
              <a:t>. 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1524000" y="2057401"/>
            <a:ext cx="9144000" cy="110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In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many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cases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,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however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, the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actual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distortion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 of the metal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coordination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geometry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is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 so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pronounced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 in the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enzyme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that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it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cannot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 be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regarded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as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FF0000"/>
                </a:solidFill>
                <a:latin typeface="+mj-lt"/>
              </a:rPr>
              <a:t>coincidental</a:t>
            </a:r>
            <a:r>
              <a:rPr lang="it-IT" altLang="it-IT" sz="22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5735960" y="3021447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solidFill>
            <a:schemeClr val="accent1">
              <a:lumMod val="75000"/>
            </a:schemeClr>
          </a:solidFill>
          <a:ln w="952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vert="eaVert"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6389" name="Rectangle 5"/>
          <p:cNvSpPr>
            <a:spLocks noChangeArrowheads="1"/>
          </p:cNvSpPr>
          <p:nvPr/>
        </p:nvSpPr>
        <p:spPr bwMode="auto">
          <a:xfrm>
            <a:off x="2667000" y="4079875"/>
            <a:ext cx="65532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Vallee and Williams (1968) 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proposed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their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theory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of the </a:t>
            </a:r>
            <a:r>
              <a:rPr lang="it-IT" altLang="it-IT" sz="2200" b="1" dirty="0" err="1">
                <a:solidFill>
                  <a:srgbClr val="000099"/>
                </a:solidFill>
                <a:latin typeface="+mj-lt"/>
              </a:rPr>
              <a:t>enthatic</a:t>
            </a:r>
            <a:r>
              <a:rPr lang="it-IT" altLang="it-IT" sz="2200" b="1" dirty="0">
                <a:solidFill>
                  <a:srgbClr val="000099"/>
                </a:solidFill>
                <a:latin typeface="+mj-lt"/>
              </a:rPr>
              <a:t> state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of a 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catalitically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active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 </a:t>
            </a:r>
            <a:r>
              <a:rPr lang="it-IT" altLang="it-IT" sz="2200" dirty="0" err="1">
                <a:solidFill>
                  <a:srgbClr val="000099"/>
                </a:solidFill>
                <a:latin typeface="+mj-lt"/>
              </a:rPr>
              <a:t>enzyme</a:t>
            </a:r>
            <a:r>
              <a:rPr lang="it-IT" altLang="it-IT" sz="2200" dirty="0">
                <a:solidFill>
                  <a:srgbClr val="000099"/>
                </a:solidFill>
                <a:latin typeface="+mj-lt"/>
              </a:rPr>
              <a:t>.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2362200" y="3933056"/>
            <a:ext cx="7162800" cy="12192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344535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ChangeArrowheads="1"/>
          </p:cNvSpPr>
          <p:nvPr/>
        </p:nvSpPr>
        <p:spPr bwMode="auto">
          <a:xfrm>
            <a:off x="1524000" y="188914"/>
            <a:ext cx="9144000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000099"/>
                </a:solidFill>
              </a:rPr>
              <a:t>		  </a:t>
            </a:r>
            <a:r>
              <a:rPr lang="it-IT" altLang="it-IT" b="1" u="sng" dirty="0">
                <a:solidFill>
                  <a:srgbClr val="000099"/>
                </a:solidFill>
              </a:rPr>
              <a:t>The “</a:t>
            </a:r>
            <a:r>
              <a:rPr lang="it-IT" altLang="it-IT" b="1" u="sng" dirty="0" err="1">
                <a:solidFill>
                  <a:srgbClr val="000099"/>
                </a:solidFill>
              </a:rPr>
              <a:t>entatic</a:t>
            </a:r>
            <a:r>
              <a:rPr lang="it-IT" altLang="it-IT" b="1" u="sng" dirty="0">
                <a:solidFill>
                  <a:srgbClr val="000099"/>
                </a:solidFill>
              </a:rPr>
              <a:t> state” in </a:t>
            </a:r>
            <a:r>
              <a:rPr lang="it-IT" altLang="it-IT" b="1" u="sng" dirty="0" err="1">
                <a:solidFill>
                  <a:srgbClr val="000099"/>
                </a:solidFill>
              </a:rPr>
              <a:t>enzymatic</a:t>
            </a:r>
            <a:r>
              <a:rPr lang="it-IT" altLang="it-IT" b="1" u="sng" dirty="0">
                <a:solidFill>
                  <a:srgbClr val="000099"/>
                </a:solidFill>
              </a:rPr>
              <a:t> </a:t>
            </a:r>
            <a:r>
              <a:rPr lang="it-IT" altLang="it-IT" b="1" u="sng" dirty="0" err="1">
                <a:solidFill>
                  <a:srgbClr val="000099"/>
                </a:solidFill>
              </a:rPr>
              <a:t>catalysis</a:t>
            </a:r>
            <a:endParaRPr lang="it-IT" altLang="it-IT" b="1" u="sng" dirty="0">
              <a:solidFill>
                <a:srgbClr val="000099"/>
              </a:solidFill>
            </a:endParaRPr>
          </a:p>
          <a:p>
            <a:pPr eaLnBrk="1" hangingPunct="1"/>
            <a:endParaRPr lang="it-IT" altLang="it-IT" b="1" u="sng" dirty="0">
              <a:solidFill>
                <a:srgbClr val="000099"/>
              </a:solidFill>
            </a:endParaRPr>
          </a:p>
          <a:p>
            <a:pPr eaLnBrk="1" hangingPunct="1"/>
            <a:endParaRPr lang="it-IT" altLang="it-IT" b="1" dirty="0">
              <a:solidFill>
                <a:srgbClr val="000099"/>
              </a:solidFill>
            </a:endParaRPr>
          </a:p>
          <a:p>
            <a:pPr eaLnBrk="1" hangingPunct="1"/>
            <a:endParaRPr lang="it-IT" altLang="it-IT" b="1" dirty="0">
              <a:solidFill>
                <a:srgbClr val="000099"/>
              </a:solidFill>
            </a:endParaRPr>
          </a:p>
          <a:p>
            <a:pPr algn="just" eaLnBrk="1" hangingPunct="1"/>
            <a:r>
              <a:rPr lang="it-IT" altLang="it-IT" b="1" dirty="0">
                <a:solidFill>
                  <a:srgbClr val="000099"/>
                </a:solidFill>
              </a:rPr>
              <a:t>In an </a:t>
            </a:r>
            <a:r>
              <a:rPr lang="it-IT" altLang="it-IT" b="1" dirty="0" err="1">
                <a:solidFill>
                  <a:srgbClr val="000099"/>
                </a:solidFill>
              </a:rPr>
              <a:t>energy</a:t>
            </a:r>
            <a:r>
              <a:rPr lang="it-IT" altLang="it-IT" b="1" dirty="0">
                <a:solidFill>
                  <a:srgbClr val="000099"/>
                </a:solidFill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</a:rPr>
              <a:t>potential</a:t>
            </a:r>
            <a:r>
              <a:rPr lang="it-IT" altLang="it-IT" b="1" dirty="0">
                <a:solidFill>
                  <a:srgbClr val="000099"/>
                </a:solidFill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</a:rPr>
              <a:t>diagram</a:t>
            </a:r>
            <a:r>
              <a:rPr lang="it-IT" altLang="it-IT" b="1" dirty="0">
                <a:solidFill>
                  <a:srgbClr val="000099"/>
                </a:solidFill>
              </a:rPr>
              <a:t>, </a:t>
            </a:r>
            <a:r>
              <a:rPr lang="it-IT" altLang="it-IT" b="1" dirty="0" err="1">
                <a:solidFill>
                  <a:srgbClr val="000099"/>
                </a:solidFill>
              </a:rPr>
              <a:t>catalysis</a:t>
            </a:r>
            <a:r>
              <a:rPr lang="it-IT" altLang="it-IT" b="1" dirty="0">
                <a:solidFill>
                  <a:srgbClr val="000099"/>
                </a:solidFill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</a:rPr>
              <a:t>corresponds</a:t>
            </a:r>
            <a:r>
              <a:rPr lang="it-IT" altLang="it-IT" b="1" dirty="0">
                <a:solidFill>
                  <a:srgbClr val="000099"/>
                </a:solidFill>
              </a:rPr>
              <a:t> to a </a:t>
            </a:r>
            <a:r>
              <a:rPr lang="it-IT" altLang="it-IT" b="1" dirty="0" err="1">
                <a:solidFill>
                  <a:srgbClr val="000099"/>
                </a:solidFill>
              </a:rPr>
              <a:t>reduction</a:t>
            </a:r>
            <a:r>
              <a:rPr lang="it-IT" altLang="it-IT" b="1" dirty="0">
                <a:solidFill>
                  <a:srgbClr val="000099"/>
                </a:solidFill>
              </a:rPr>
              <a:t> in </a:t>
            </a:r>
            <a:r>
              <a:rPr lang="it-IT" altLang="it-IT" b="1" dirty="0" err="1">
                <a:solidFill>
                  <a:srgbClr val="000099"/>
                </a:solidFill>
              </a:rPr>
              <a:t>activation</a:t>
            </a:r>
            <a:r>
              <a:rPr lang="it-IT" altLang="it-IT" b="1" dirty="0">
                <a:solidFill>
                  <a:srgbClr val="000099"/>
                </a:solidFill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</a:rPr>
              <a:t>energy</a:t>
            </a:r>
            <a:r>
              <a:rPr lang="it-IT" altLang="it-IT" b="1" dirty="0">
                <a:solidFill>
                  <a:srgbClr val="000099"/>
                </a:solidFill>
              </a:rPr>
              <a:t> : the </a:t>
            </a:r>
            <a:r>
              <a:rPr lang="it-IT" altLang="it-IT" sz="2000" b="1" dirty="0">
                <a:solidFill>
                  <a:srgbClr val="00CCFF"/>
                </a:solidFill>
              </a:rPr>
              <a:t>TS</a:t>
            </a:r>
            <a:r>
              <a:rPr lang="it-IT" altLang="it-IT" b="1" dirty="0">
                <a:solidFill>
                  <a:srgbClr val="000099"/>
                </a:solidFill>
              </a:rPr>
              <a:t> to be </a:t>
            </a:r>
            <a:r>
              <a:rPr lang="it-IT" altLang="it-IT" b="1" dirty="0" err="1">
                <a:solidFill>
                  <a:srgbClr val="000099"/>
                </a:solidFill>
              </a:rPr>
              <a:t>overcome</a:t>
            </a:r>
            <a:r>
              <a:rPr lang="it-IT" altLang="it-IT" b="1" dirty="0">
                <a:solidFill>
                  <a:srgbClr val="000099"/>
                </a:solidFill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</a:rPr>
              <a:t>is</a:t>
            </a:r>
            <a:r>
              <a:rPr lang="it-IT" altLang="it-IT" b="1" dirty="0">
                <a:solidFill>
                  <a:srgbClr val="000099"/>
                </a:solidFill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</a:rPr>
              <a:t>changed</a:t>
            </a:r>
            <a:r>
              <a:rPr lang="it-IT" altLang="it-IT" b="1" dirty="0">
                <a:solidFill>
                  <a:srgbClr val="000099"/>
                </a:solidFill>
              </a:rPr>
              <a:t> in </a:t>
            </a:r>
            <a:r>
              <a:rPr lang="it-IT" altLang="it-IT" b="1" dirty="0" err="1">
                <a:solidFill>
                  <a:srgbClr val="000099"/>
                </a:solidFill>
              </a:rPr>
              <a:t>such</a:t>
            </a:r>
            <a:r>
              <a:rPr lang="it-IT" altLang="it-IT" b="1" dirty="0">
                <a:solidFill>
                  <a:srgbClr val="000099"/>
                </a:solidFill>
              </a:rPr>
              <a:t> a way </a:t>
            </a:r>
            <a:r>
              <a:rPr lang="it-IT" altLang="it-IT" b="1" dirty="0" err="1">
                <a:solidFill>
                  <a:srgbClr val="000099"/>
                </a:solidFill>
              </a:rPr>
              <a:t>that</a:t>
            </a:r>
            <a:r>
              <a:rPr lang="it-IT" altLang="it-IT" b="1" dirty="0">
                <a:solidFill>
                  <a:srgbClr val="000099"/>
                </a:solidFill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</a:rPr>
              <a:t>it</a:t>
            </a:r>
            <a:r>
              <a:rPr lang="it-IT" altLang="it-IT" b="1" dirty="0">
                <a:solidFill>
                  <a:srgbClr val="000099"/>
                </a:solidFill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</a:rPr>
              <a:t>is</a:t>
            </a:r>
            <a:r>
              <a:rPr lang="it-IT" altLang="it-IT" b="1" dirty="0">
                <a:solidFill>
                  <a:srgbClr val="000099"/>
                </a:solidFill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</a:rPr>
              <a:t>reached</a:t>
            </a:r>
            <a:r>
              <a:rPr lang="it-IT" altLang="it-IT" b="1" dirty="0">
                <a:solidFill>
                  <a:srgbClr val="000099"/>
                </a:solidFill>
              </a:rPr>
              <a:t> from the </a:t>
            </a:r>
            <a:r>
              <a:rPr lang="it-IT" altLang="it-IT" b="1" dirty="0" err="1">
                <a:solidFill>
                  <a:srgbClr val="000099"/>
                </a:solidFill>
              </a:rPr>
              <a:t>initial</a:t>
            </a:r>
            <a:r>
              <a:rPr lang="it-IT" altLang="it-IT" b="1" dirty="0">
                <a:solidFill>
                  <a:srgbClr val="000099"/>
                </a:solidFill>
              </a:rPr>
              <a:t> state with </a:t>
            </a:r>
            <a:r>
              <a:rPr lang="it-IT" altLang="it-IT" b="1" dirty="0" err="1">
                <a:solidFill>
                  <a:srgbClr val="000099"/>
                </a:solidFill>
              </a:rPr>
              <a:t>less</a:t>
            </a:r>
            <a:r>
              <a:rPr lang="it-IT" altLang="it-IT" b="1" dirty="0">
                <a:solidFill>
                  <a:srgbClr val="000099"/>
                </a:solidFill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</a:rPr>
              <a:t>amount</a:t>
            </a:r>
            <a:r>
              <a:rPr lang="it-IT" altLang="it-IT" b="1" dirty="0">
                <a:solidFill>
                  <a:srgbClr val="000099"/>
                </a:solidFill>
              </a:rPr>
              <a:t> of </a:t>
            </a:r>
            <a:r>
              <a:rPr lang="it-IT" altLang="it-IT" b="1" dirty="0" err="1">
                <a:solidFill>
                  <a:srgbClr val="000099"/>
                </a:solidFill>
              </a:rPr>
              <a:t>energy</a:t>
            </a:r>
            <a:r>
              <a:rPr lang="it-IT" altLang="it-IT" b="1" dirty="0">
                <a:solidFill>
                  <a:srgbClr val="000099"/>
                </a:solidFill>
              </a:rPr>
              <a:t>.</a:t>
            </a:r>
          </a:p>
          <a:p>
            <a:pPr algn="just" eaLnBrk="1" hangingPunct="1"/>
            <a:endParaRPr lang="it-IT" altLang="it-IT" b="1" dirty="0">
              <a:solidFill>
                <a:srgbClr val="000099"/>
              </a:solidFill>
            </a:endParaRPr>
          </a:p>
          <a:p>
            <a:pPr algn="just" eaLnBrk="1" hangingPunct="1"/>
            <a:r>
              <a:rPr lang="it-IT" altLang="it-IT" b="1" dirty="0">
                <a:solidFill>
                  <a:srgbClr val="FF0000"/>
                </a:solidFill>
              </a:rPr>
              <a:t>In </a:t>
            </a:r>
            <a:r>
              <a:rPr lang="it-IT" altLang="it-IT" b="1" dirty="0" err="1">
                <a:solidFill>
                  <a:srgbClr val="FF0000"/>
                </a:solidFill>
              </a:rPr>
              <a:t>metalloenzyme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</a:rPr>
              <a:t>catalysis</a:t>
            </a:r>
            <a:r>
              <a:rPr lang="it-IT" altLang="it-IT" b="1" dirty="0">
                <a:solidFill>
                  <a:srgbClr val="FF0000"/>
                </a:solidFill>
              </a:rPr>
              <a:t>, a </a:t>
            </a:r>
            <a:r>
              <a:rPr lang="it-IT" altLang="it-IT" b="1" u="sng" dirty="0" err="1">
                <a:solidFill>
                  <a:srgbClr val="FF0000"/>
                </a:solidFill>
              </a:rPr>
              <a:t>ternary</a:t>
            </a:r>
            <a:r>
              <a:rPr lang="it-IT" altLang="it-IT" b="1" u="sng" dirty="0">
                <a:solidFill>
                  <a:srgbClr val="FF0000"/>
                </a:solidFill>
              </a:rPr>
              <a:t> </a:t>
            </a:r>
            <a:r>
              <a:rPr lang="it-IT" altLang="it-IT" b="1" u="sng" dirty="0" err="1">
                <a:solidFill>
                  <a:srgbClr val="FF0000"/>
                </a:solidFill>
              </a:rPr>
              <a:t>complex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</a:rPr>
              <a:t>is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</a:rPr>
              <a:t>usually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</a:rPr>
              <a:t>formed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</a:rPr>
              <a:t>consisting</a:t>
            </a:r>
            <a:r>
              <a:rPr lang="it-IT" altLang="it-IT" b="1" dirty="0">
                <a:solidFill>
                  <a:srgbClr val="FF0000"/>
                </a:solidFill>
              </a:rPr>
              <a:t> of :</a:t>
            </a:r>
          </a:p>
          <a:p>
            <a:pPr algn="just" eaLnBrk="1" hangingPunct="1"/>
            <a:endParaRPr lang="it-IT" altLang="it-IT" b="1" dirty="0">
              <a:solidFill>
                <a:srgbClr val="FF0000"/>
              </a:solidFill>
            </a:endParaRPr>
          </a:p>
          <a:p>
            <a:pPr algn="just" eaLnBrk="1" hangingPunct="1"/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</a:rPr>
              <a:t>substrate</a:t>
            </a:r>
            <a:r>
              <a:rPr lang="it-IT" altLang="it-IT" b="1" dirty="0">
                <a:solidFill>
                  <a:srgbClr val="FF0000"/>
                </a:solidFill>
              </a:rPr>
              <a:t> + </a:t>
            </a:r>
            <a:r>
              <a:rPr lang="it-IT" altLang="it-IT" b="1" dirty="0" err="1">
                <a:solidFill>
                  <a:srgbClr val="FF0000"/>
                </a:solidFill>
              </a:rPr>
              <a:t>enzymatically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</a:rPr>
              <a:t>modified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u="sng" dirty="0">
                <a:solidFill>
                  <a:srgbClr val="FF0000"/>
                </a:solidFill>
              </a:rPr>
              <a:t>metal center</a:t>
            </a:r>
            <a:r>
              <a:rPr lang="it-IT" altLang="it-IT" b="1" dirty="0">
                <a:solidFill>
                  <a:srgbClr val="FF0000"/>
                </a:solidFill>
              </a:rPr>
              <a:t> + </a:t>
            </a:r>
            <a:r>
              <a:rPr lang="it-IT" altLang="it-IT" b="1" dirty="0" err="1">
                <a:solidFill>
                  <a:srgbClr val="FF0000"/>
                </a:solidFill>
              </a:rPr>
              <a:t>second</a:t>
            </a:r>
            <a:r>
              <a:rPr lang="it-IT" altLang="it-IT" b="1" dirty="0">
                <a:solidFill>
                  <a:srgbClr val="FF0000"/>
                </a:solidFill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</a:rPr>
              <a:t>reactant</a:t>
            </a:r>
            <a:r>
              <a:rPr lang="it-IT" altLang="it-IT" b="1" dirty="0">
                <a:solidFill>
                  <a:srgbClr val="FF0000"/>
                </a:solidFill>
              </a:rPr>
              <a:t> (</a:t>
            </a:r>
            <a:r>
              <a:rPr lang="it-IT" altLang="it-IT" b="1" dirty="0" err="1">
                <a:solidFill>
                  <a:srgbClr val="FF0000"/>
                </a:solidFill>
              </a:rPr>
              <a:t>coenzyme</a:t>
            </a:r>
            <a:r>
              <a:rPr lang="it-IT" altLang="it-IT" b="1" dirty="0">
                <a:solidFill>
                  <a:srgbClr val="FF0000"/>
                </a:solidFill>
              </a:rPr>
              <a:t>)</a:t>
            </a:r>
          </a:p>
          <a:p>
            <a:pPr algn="just" eaLnBrk="1" hangingPunct="1"/>
            <a:endParaRPr lang="it-IT" altLang="it-IT" b="1" dirty="0">
              <a:solidFill>
                <a:srgbClr val="000099"/>
              </a:solidFill>
            </a:endParaRPr>
          </a:p>
          <a:p>
            <a:pPr algn="just" eaLnBrk="1" hangingPunct="1"/>
            <a:r>
              <a:rPr lang="it-IT" altLang="it-IT" b="1" dirty="0">
                <a:solidFill>
                  <a:srgbClr val="000099"/>
                </a:solidFill>
              </a:rPr>
              <a:t>	</a:t>
            </a:r>
          </a:p>
          <a:p>
            <a:pPr algn="just" eaLnBrk="1" hangingPunct="1"/>
            <a:r>
              <a:rPr lang="it-IT" altLang="it-IT" b="1" dirty="0">
                <a:solidFill>
                  <a:srgbClr val="000099"/>
                </a:solidFill>
              </a:rPr>
              <a:t>                </a:t>
            </a:r>
            <a:r>
              <a:rPr lang="it-IT" altLang="it-IT" b="1" dirty="0" err="1">
                <a:solidFill>
                  <a:srgbClr val="000099"/>
                </a:solidFill>
              </a:rPr>
              <a:t>two</a:t>
            </a:r>
            <a:r>
              <a:rPr lang="it-IT" altLang="it-IT" b="1" dirty="0">
                <a:solidFill>
                  <a:srgbClr val="000099"/>
                </a:solidFill>
              </a:rPr>
              <a:t> </a:t>
            </a:r>
            <a:r>
              <a:rPr lang="it-IT" altLang="it-IT" b="1" dirty="0" err="1">
                <a:solidFill>
                  <a:srgbClr val="000099"/>
                </a:solidFill>
              </a:rPr>
              <a:t>functions</a:t>
            </a:r>
            <a:r>
              <a:rPr lang="it-IT" altLang="it-IT" b="1" dirty="0">
                <a:solidFill>
                  <a:srgbClr val="000099"/>
                </a:solidFill>
              </a:rPr>
              <a:t>: (a) 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to </a:t>
            </a:r>
            <a:r>
              <a:rPr lang="it-IT" altLang="it-IT" sz="1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electronically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1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activate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1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one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or </a:t>
            </a:r>
            <a:r>
              <a:rPr lang="it-IT" altLang="it-IT" sz="1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both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1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reacting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1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species</a:t>
            </a:r>
            <a:endParaRPr lang="it-IT" altLang="it-IT" sz="1600" b="1" dirty="0">
              <a:solidFill>
                <a:srgbClr val="000099"/>
              </a:solidFill>
              <a:latin typeface="Times New Roman" panose="02020603050405020304" pitchFamily="18" charset="0"/>
            </a:endParaRPr>
          </a:p>
          <a:p>
            <a:pPr algn="just" eaLnBrk="1" hangingPunct="1"/>
            <a:r>
              <a:rPr lang="it-IT" altLang="it-IT" b="1" dirty="0">
                <a:solidFill>
                  <a:srgbClr val="000099"/>
                </a:solidFill>
              </a:rPr>
              <a:t>		             (b) 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to position </a:t>
            </a:r>
            <a:r>
              <a:rPr lang="it-IT" altLang="it-IT" sz="1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them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in </a:t>
            </a:r>
            <a:r>
              <a:rPr lang="it-IT" altLang="it-IT" sz="1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space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it-IT" altLang="it-IT" sz="1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most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</a:t>
            </a:r>
            <a:r>
              <a:rPr lang="it-IT" altLang="it-IT" sz="1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often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in a </a:t>
            </a:r>
            <a:r>
              <a:rPr lang="it-IT" altLang="it-IT" sz="1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specific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, </a:t>
            </a:r>
            <a:r>
              <a:rPr lang="it-IT" altLang="it-IT" sz="1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unsymmetrical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			     fashion (</a:t>
            </a:r>
            <a:r>
              <a:rPr lang="it-IT" altLang="it-IT" sz="1600" b="1" dirty="0" err="1">
                <a:solidFill>
                  <a:srgbClr val="000099"/>
                </a:solidFill>
                <a:latin typeface="Times New Roman" panose="02020603050405020304" pitchFamily="18" charset="0"/>
              </a:rPr>
              <a:t>three-point</a:t>
            </a:r>
            <a:r>
              <a:rPr lang="it-IT" altLang="it-IT" sz="1600" b="1" dirty="0">
                <a:solidFill>
                  <a:srgbClr val="000099"/>
                </a:solidFill>
                <a:latin typeface="Times New Roman" panose="02020603050405020304" pitchFamily="18" charset="0"/>
              </a:rPr>
              <a:t> fixing).</a:t>
            </a:r>
          </a:p>
        </p:txBody>
      </p:sp>
      <p:sp>
        <p:nvSpPr>
          <p:cNvPr id="17411" name="AutoShape 6"/>
          <p:cNvSpPr>
            <a:spLocks noChangeArrowheads="1"/>
          </p:cNvSpPr>
          <p:nvPr/>
        </p:nvSpPr>
        <p:spPr bwMode="auto">
          <a:xfrm>
            <a:off x="5735638" y="620714"/>
            <a:ext cx="144462" cy="720725"/>
          </a:xfrm>
          <a:prstGeom prst="downArrow">
            <a:avLst>
              <a:gd name="adj1" fmla="val 50000"/>
              <a:gd name="adj2" fmla="val 124726"/>
            </a:avLst>
          </a:prstGeom>
          <a:solidFill>
            <a:srgbClr val="00CCFF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17412" name="Line 7"/>
          <p:cNvSpPr>
            <a:spLocks noChangeShapeType="1"/>
          </p:cNvSpPr>
          <p:nvPr/>
        </p:nvSpPr>
        <p:spPr bwMode="auto">
          <a:xfrm>
            <a:off x="6024563" y="3284538"/>
            <a:ext cx="0" cy="576262"/>
          </a:xfrm>
          <a:prstGeom prst="line">
            <a:avLst/>
          </a:prstGeom>
          <a:noFill/>
          <a:ln w="9525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17413" name="Rectangle 9"/>
          <p:cNvSpPr>
            <a:spLocks noChangeArrowheads="1"/>
          </p:cNvSpPr>
          <p:nvPr/>
        </p:nvSpPr>
        <p:spPr bwMode="auto">
          <a:xfrm>
            <a:off x="1703388" y="4868864"/>
            <a:ext cx="864076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The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latter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role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of the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catalyst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may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be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regarded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simply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under </a:t>
            </a:r>
            <a:r>
              <a:rPr lang="it-IT" altLang="it-IT" sz="2000" u="sng" dirty="0" err="1">
                <a:solidFill>
                  <a:srgbClr val="00B050"/>
                </a:solidFill>
                <a:cs typeface="Arial" panose="020B0604020202020204" pitchFamily="34" charset="0"/>
              </a:rPr>
              <a:t>statistical</a:t>
            </a:r>
            <a:r>
              <a:rPr lang="it-IT" altLang="it-IT" sz="2000" u="sng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u="sng" dirty="0" err="1">
                <a:solidFill>
                  <a:srgbClr val="00B050"/>
                </a:solidFill>
                <a:cs typeface="Arial" panose="020B0604020202020204" pitchFamily="34" charset="0"/>
              </a:rPr>
              <a:t>aspects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; the </a:t>
            </a:r>
            <a:r>
              <a:rPr lang="it-IT" altLang="it-IT" sz="2000" b="1" dirty="0" err="1">
                <a:solidFill>
                  <a:srgbClr val="00B050"/>
                </a:solidFill>
                <a:cs typeface="Arial" panose="020B0604020202020204" pitchFamily="34" charset="0"/>
              </a:rPr>
              <a:t>probability</a:t>
            </a:r>
            <a:r>
              <a:rPr lang="it-IT" altLang="it-IT" sz="2000" b="1" dirty="0">
                <a:solidFill>
                  <a:srgbClr val="00B050"/>
                </a:solidFill>
                <a:cs typeface="Arial" panose="020B0604020202020204" pitchFamily="34" charset="0"/>
              </a:rPr>
              <a:t> for a </a:t>
            </a:r>
            <a:r>
              <a:rPr lang="it-IT" altLang="it-IT" sz="2000" b="1" dirty="0" err="1">
                <a:solidFill>
                  <a:srgbClr val="00B050"/>
                </a:solidFill>
                <a:cs typeface="Arial" panose="020B0604020202020204" pitchFamily="34" charset="0"/>
              </a:rPr>
              <a:t>successful</a:t>
            </a:r>
            <a:r>
              <a:rPr lang="it-IT" altLang="it-IT" sz="20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b="1" dirty="0" err="1">
                <a:solidFill>
                  <a:srgbClr val="00B050"/>
                </a:solidFill>
                <a:cs typeface="Arial" panose="020B0604020202020204" pitchFamily="34" charset="0"/>
              </a:rPr>
              <a:t>encounter</a:t>
            </a:r>
            <a:r>
              <a:rPr lang="it-IT" altLang="it-IT" sz="2000" b="1" dirty="0">
                <a:solidFill>
                  <a:srgbClr val="00B050"/>
                </a:solidFill>
                <a:cs typeface="Arial" panose="020B0604020202020204" pitchFamily="34" charset="0"/>
              </a:rPr>
              <a:t> of the </a:t>
            </a:r>
            <a:r>
              <a:rPr lang="it-IT" altLang="it-IT" sz="2000" b="1" dirty="0" err="1">
                <a:solidFill>
                  <a:srgbClr val="00B050"/>
                </a:solidFill>
                <a:cs typeface="Arial" panose="020B0604020202020204" pitchFamily="34" charset="0"/>
              </a:rPr>
              <a:t>reactants</a:t>
            </a:r>
            <a:r>
              <a:rPr lang="it-IT" altLang="it-IT" sz="20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b="1" dirty="0" err="1">
                <a:solidFill>
                  <a:srgbClr val="00B050"/>
                </a:solidFill>
                <a:cs typeface="Arial" panose="020B0604020202020204" pitchFamily="34" charset="0"/>
              </a:rPr>
              <a:t>increases</a:t>
            </a:r>
            <a:r>
              <a:rPr lang="it-IT" altLang="it-IT" sz="20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b="1" dirty="0" err="1">
                <a:solidFill>
                  <a:srgbClr val="00B050"/>
                </a:solidFill>
                <a:cs typeface="Arial" panose="020B0604020202020204" pitchFamily="34" charset="0"/>
              </a:rPr>
              <a:t>greatly</a:t>
            </a:r>
            <a:r>
              <a:rPr lang="it-IT" altLang="it-IT" sz="20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b="1" dirty="0" err="1">
                <a:solidFill>
                  <a:srgbClr val="00B050"/>
                </a:solidFill>
                <a:cs typeface="Arial" panose="020B0604020202020204" pitchFamily="34" charset="0"/>
              </a:rPr>
              <a:t>through</a:t>
            </a:r>
            <a:r>
              <a:rPr lang="it-IT" altLang="it-IT" sz="2000" b="1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b="1" dirty="0" err="1">
                <a:solidFill>
                  <a:srgbClr val="00B050"/>
                </a:solidFill>
                <a:cs typeface="Arial" panose="020B0604020202020204" pitchFamily="34" charset="0"/>
              </a:rPr>
              <a:t>coordination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which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involves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a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restriction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of the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degree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of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freedom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for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translation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and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rotation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and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thus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produces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a high ‘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effective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 </a:t>
            </a:r>
            <a:r>
              <a:rPr lang="it-IT" altLang="it-IT" sz="2000" dirty="0" err="1">
                <a:solidFill>
                  <a:srgbClr val="00B050"/>
                </a:solidFill>
                <a:cs typeface="Arial" panose="020B0604020202020204" pitchFamily="34" charset="0"/>
              </a:rPr>
              <a:t>concentration</a:t>
            </a:r>
            <a:r>
              <a:rPr lang="it-IT" altLang="it-IT" sz="2000" dirty="0">
                <a:solidFill>
                  <a:srgbClr val="00B050"/>
                </a:solidFill>
                <a:cs typeface="Arial" panose="020B0604020202020204" pitchFamily="34" charset="0"/>
              </a:rPr>
              <a:t>’.</a:t>
            </a:r>
          </a:p>
        </p:txBody>
      </p:sp>
    </p:spTree>
    <p:extLst>
      <p:ext uri="{BB962C8B-B14F-4D97-AF65-F5344CB8AC3E}">
        <p14:creationId xmlns:p14="http://schemas.microsoft.com/office/powerpoint/2010/main" val="292783151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2"/>
          <p:cNvGrpSpPr>
            <a:grpSpLocks/>
          </p:cNvGrpSpPr>
          <p:nvPr/>
        </p:nvGrpSpPr>
        <p:grpSpPr bwMode="auto">
          <a:xfrm>
            <a:off x="7033419" y="339726"/>
            <a:ext cx="3957637" cy="3035300"/>
            <a:chOff x="567" y="440"/>
            <a:chExt cx="2493" cy="1912"/>
          </a:xfrm>
        </p:grpSpPr>
        <p:sp>
          <p:nvSpPr>
            <p:cNvPr id="18460" name="Line 3"/>
            <p:cNvSpPr>
              <a:spLocks noChangeShapeType="1"/>
            </p:cNvSpPr>
            <p:nvPr/>
          </p:nvSpPr>
          <p:spPr bwMode="auto">
            <a:xfrm flipV="1">
              <a:off x="793" y="527"/>
              <a:ext cx="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61" name="Line 4"/>
            <p:cNvSpPr>
              <a:spLocks noChangeShapeType="1"/>
            </p:cNvSpPr>
            <p:nvPr/>
          </p:nvSpPr>
          <p:spPr bwMode="auto">
            <a:xfrm rot="5400000" flipV="1">
              <a:off x="1927" y="978"/>
              <a:ext cx="0" cy="2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62" name="Freeform 5"/>
            <p:cNvSpPr>
              <a:spLocks/>
            </p:cNvSpPr>
            <p:nvPr/>
          </p:nvSpPr>
          <p:spPr bwMode="auto">
            <a:xfrm>
              <a:off x="839" y="583"/>
              <a:ext cx="2132" cy="1417"/>
            </a:xfrm>
            <a:custGeom>
              <a:avLst/>
              <a:gdLst>
                <a:gd name="T0" fmla="*/ 0 w 952"/>
                <a:gd name="T1" fmla="*/ 414 h 1777"/>
                <a:gd name="T2" fmla="*/ 1023 w 952"/>
                <a:gd name="T3" fmla="*/ 506 h 1777"/>
                <a:gd name="T4" fmla="*/ 4078 w 952"/>
                <a:gd name="T5" fmla="*/ 46 h 1777"/>
                <a:gd name="T6" fmla="*/ 8154 w 952"/>
                <a:gd name="T7" fmla="*/ 782 h 1777"/>
                <a:gd name="T8" fmla="*/ 10694 w 952"/>
                <a:gd name="T9" fmla="*/ 759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2" h="1777">
                  <a:moveTo>
                    <a:pt x="0" y="817"/>
                  </a:moveTo>
                  <a:cubicBezTo>
                    <a:pt x="15" y="968"/>
                    <a:pt x="31" y="1119"/>
                    <a:pt x="91" y="998"/>
                  </a:cubicBezTo>
                  <a:cubicBezTo>
                    <a:pt x="151" y="877"/>
                    <a:pt x="257" y="0"/>
                    <a:pt x="363" y="91"/>
                  </a:cubicBezTo>
                  <a:cubicBezTo>
                    <a:pt x="469" y="182"/>
                    <a:pt x="628" y="1309"/>
                    <a:pt x="726" y="1543"/>
                  </a:cubicBezTo>
                  <a:cubicBezTo>
                    <a:pt x="824" y="1777"/>
                    <a:pt x="888" y="1637"/>
                    <a:pt x="952" y="14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63" name="Text Box 6"/>
            <p:cNvSpPr txBox="1">
              <a:spLocks noChangeArrowheads="1"/>
            </p:cNvSpPr>
            <p:nvPr/>
          </p:nvSpPr>
          <p:spPr bwMode="auto">
            <a:xfrm rot="-5400000">
              <a:off x="413" y="1089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400" b="1">
                  <a:solidFill>
                    <a:srgbClr val="A50021"/>
                  </a:solidFill>
                </a:rPr>
                <a:t>energy</a:t>
              </a:r>
            </a:p>
          </p:txBody>
        </p:sp>
        <p:sp>
          <p:nvSpPr>
            <p:cNvPr id="18464" name="Text Box 7"/>
            <p:cNvSpPr txBox="1">
              <a:spLocks noChangeArrowheads="1"/>
            </p:cNvSpPr>
            <p:nvPr/>
          </p:nvSpPr>
          <p:spPr bwMode="auto">
            <a:xfrm>
              <a:off x="1111" y="440"/>
              <a:ext cx="113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400" b="1">
                  <a:solidFill>
                    <a:schemeClr val="accent2"/>
                  </a:solidFill>
                </a:rPr>
                <a:t>transition state</a:t>
              </a:r>
            </a:p>
          </p:txBody>
        </p:sp>
        <p:sp>
          <p:nvSpPr>
            <p:cNvPr id="18465" name="Text Box 8"/>
            <p:cNvSpPr txBox="1">
              <a:spLocks noChangeArrowheads="1"/>
            </p:cNvSpPr>
            <p:nvPr/>
          </p:nvSpPr>
          <p:spPr bwMode="auto">
            <a:xfrm>
              <a:off x="1292" y="2160"/>
              <a:ext cx="140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400" b="1">
                  <a:solidFill>
                    <a:srgbClr val="A50021"/>
                  </a:solidFill>
                </a:rPr>
                <a:t>reaction coordinate</a:t>
              </a:r>
            </a:p>
          </p:txBody>
        </p:sp>
        <p:sp>
          <p:nvSpPr>
            <p:cNvPr id="18466" name="Text Box 9"/>
            <p:cNvSpPr txBox="1">
              <a:spLocks noChangeArrowheads="1"/>
            </p:cNvSpPr>
            <p:nvPr/>
          </p:nvSpPr>
          <p:spPr bwMode="auto">
            <a:xfrm>
              <a:off x="884" y="1162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6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8467" name="Text Box 10"/>
            <p:cNvSpPr txBox="1">
              <a:spLocks noChangeArrowheads="1"/>
            </p:cNvSpPr>
            <p:nvPr/>
          </p:nvSpPr>
          <p:spPr bwMode="auto">
            <a:xfrm>
              <a:off x="2608" y="1661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600" b="1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18468" name="Text Box 11"/>
            <p:cNvSpPr txBox="1">
              <a:spLocks noChangeArrowheads="1"/>
            </p:cNvSpPr>
            <p:nvPr/>
          </p:nvSpPr>
          <p:spPr bwMode="auto">
            <a:xfrm>
              <a:off x="1568" y="660"/>
              <a:ext cx="27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it-IT" altLang="it-IT" sz="1600" b="1">
                  <a:solidFill>
                    <a:schemeClr val="accent2"/>
                  </a:solidFill>
                </a:rPr>
                <a:t>E</a:t>
              </a:r>
              <a:r>
                <a:rPr lang="it-IT" altLang="it-IT" sz="1400" b="1" baseline="-2500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8469" name="Text Box 12"/>
            <p:cNvSpPr txBox="1">
              <a:spLocks noChangeArrowheads="1"/>
            </p:cNvSpPr>
            <p:nvPr/>
          </p:nvSpPr>
          <p:spPr bwMode="auto">
            <a:xfrm>
              <a:off x="1640" y="1162"/>
              <a:ext cx="36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it-IT" altLang="it-IT" sz="1600" b="1">
                  <a:solidFill>
                    <a:schemeClr val="accent2"/>
                  </a:solidFill>
                </a:rPr>
                <a:t>E</a:t>
              </a:r>
              <a:r>
                <a:rPr lang="it-IT" altLang="it-IT" sz="1600" b="1" baseline="30000">
                  <a:solidFill>
                    <a:schemeClr val="accent2"/>
                  </a:solidFill>
                </a:rPr>
                <a:t>’</a:t>
              </a:r>
              <a:r>
                <a:rPr lang="it-IT" altLang="it-IT" sz="1400" b="1" baseline="-2500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8470" name="Arc 13"/>
            <p:cNvSpPr>
              <a:spLocks/>
            </p:cNvSpPr>
            <p:nvPr/>
          </p:nvSpPr>
          <p:spPr bwMode="auto">
            <a:xfrm rot="-5205619">
              <a:off x="1515" y="678"/>
              <a:ext cx="192" cy="589"/>
            </a:xfrm>
            <a:custGeom>
              <a:avLst/>
              <a:gdLst>
                <a:gd name="T0" fmla="*/ 0 w 21600"/>
                <a:gd name="T1" fmla="*/ 0 h 32528"/>
                <a:gd name="T2" fmla="*/ 0 w 21600"/>
                <a:gd name="T3" fmla="*/ 0 h 32528"/>
                <a:gd name="T4" fmla="*/ 0 w 21600"/>
                <a:gd name="T5" fmla="*/ 0 h 32528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32528" fill="none" extrusionOk="0">
                  <a:moveTo>
                    <a:pt x="11538" y="-1"/>
                  </a:moveTo>
                  <a:cubicBezTo>
                    <a:pt x="17802" y="3957"/>
                    <a:pt x="21600" y="10850"/>
                    <a:pt x="21600" y="18260"/>
                  </a:cubicBezTo>
                  <a:cubicBezTo>
                    <a:pt x="21600" y="23512"/>
                    <a:pt x="19686" y="28584"/>
                    <a:pt x="16216" y="32527"/>
                  </a:cubicBezTo>
                </a:path>
                <a:path w="21600" h="32528" stroke="0" extrusionOk="0">
                  <a:moveTo>
                    <a:pt x="11538" y="-1"/>
                  </a:moveTo>
                  <a:cubicBezTo>
                    <a:pt x="17802" y="3957"/>
                    <a:pt x="21600" y="10850"/>
                    <a:pt x="21600" y="18260"/>
                  </a:cubicBezTo>
                  <a:cubicBezTo>
                    <a:pt x="21600" y="23512"/>
                    <a:pt x="19686" y="28584"/>
                    <a:pt x="16216" y="32527"/>
                  </a:cubicBezTo>
                  <a:lnTo>
                    <a:pt x="0" y="18260"/>
                  </a:lnTo>
                  <a:lnTo>
                    <a:pt x="11538" y="-1"/>
                  </a:lnTo>
                  <a:close/>
                </a:path>
              </a:pathLst>
            </a:cu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8471" name="Line 14"/>
            <p:cNvSpPr>
              <a:spLocks noChangeShapeType="1"/>
            </p:cNvSpPr>
            <p:nvPr/>
          </p:nvSpPr>
          <p:spPr bwMode="auto">
            <a:xfrm>
              <a:off x="999" y="1413"/>
              <a:ext cx="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72" name="Line 15"/>
            <p:cNvSpPr>
              <a:spLocks noChangeShapeType="1"/>
            </p:cNvSpPr>
            <p:nvPr/>
          </p:nvSpPr>
          <p:spPr bwMode="auto">
            <a:xfrm rot="10800000">
              <a:off x="1598" y="645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73" name="Line 16"/>
            <p:cNvSpPr>
              <a:spLocks noChangeShapeType="1"/>
            </p:cNvSpPr>
            <p:nvPr/>
          </p:nvSpPr>
          <p:spPr bwMode="auto">
            <a:xfrm flipV="1">
              <a:off x="1665" y="890"/>
              <a:ext cx="0" cy="52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grpSp>
        <p:nvGrpSpPr>
          <p:cNvPr id="18435" name="Group 17"/>
          <p:cNvGrpSpPr>
            <a:grpSpLocks/>
          </p:cNvGrpSpPr>
          <p:nvPr/>
        </p:nvGrpSpPr>
        <p:grpSpPr bwMode="auto">
          <a:xfrm>
            <a:off x="7033419" y="3789363"/>
            <a:ext cx="3957637" cy="2897188"/>
            <a:chOff x="1701" y="2331"/>
            <a:chExt cx="2493" cy="1825"/>
          </a:xfrm>
        </p:grpSpPr>
        <p:sp>
          <p:nvSpPr>
            <p:cNvPr id="18444" name="Line 18"/>
            <p:cNvSpPr>
              <a:spLocks noChangeShapeType="1"/>
            </p:cNvSpPr>
            <p:nvPr/>
          </p:nvSpPr>
          <p:spPr bwMode="auto">
            <a:xfrm flipV="1">
              <a:off x="1927" y="2331"/>
              <a:ext cx="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5" name="Line 19"/>
            <p:cNvSpPr>
              <a:spLocks noChangeShapeType="1"/>
            </p:cNvSpPr>
            <p:nvPr/>
          </p:nvSpPr>
          <p:spPr bwMode="auto">
            <a:xfrm rot="5400000" flipV="1">
              <a:off x="3061" y="2782"/>
              <a:ext cx="0" cy="22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6" name="Freeform 20"/>
            <p:cNvSpPr>
              <a:spLocks/>
            </p:cNvSpPr>
            <p:nvPr/>
          </p:nvSpPr>
          <p:spPr bwMode="auto">
            <a:xfrm>
              <a:off x="1973" y="2387"/>
              <a:ext cx="2132" cy="1417"/>
            </a:xfrm>
            <a:custGeom>
              <a:avLst/>
              <a:gdLst>
                <a:gd name="T0" fmla="*/ 0 w 952"/>
                <a:gd name="T1" fmla="*/ 414 h 1777"/>
                <a:gd name="T2" fmla="*/ 1023 w 952"/>
                <a:gd name="T3" fmla="*/ 506 h 1777"/>
                <a:gd name="T4" fmla="*/ 4078 w 952"/>
                <a:gd name="T5" fmla="*/ 46 h 1777"/>
                <a:gd name="T6" fmla="*/ 8154 w 952"/>
                <a:gd name="T7" fmla="*/ 782 h 1777"/>
                <a:gd name="T8" fmla="*/ 10694 w 952"/>
                <a:gd name="T9" fmla="*/ 759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2" h="1777">
                  <a:moveTo>
                    <a:pt x="0" y="817"/>
                  </a:moveTo>
                  <a:cubicBezTo>
                    <a:pt x="15" y="968"/>
                    <a:pt x="31" y="1119"/>
                    <a:pt x="91" y="998"/>
                  </a:cubicBezTo>
                  <a:cubicBezTo>
                    <a:pt x="151" y="877"/>
                    <a:pt x="257" y="0"/>
                    <a:pt x="363" y="91"/>
                  </a:cubicBezTo>
                  <a:cubicBezTo>
                    <a:pt x="469" y="182"/>
                    <a:pt x="628" y="1309"/>
                    <a:pt x="726" y="1543"/>
                  </a:cubicBezTo>
                  <a:cubicBezTo>
                    <a:pt x="824" y="1777"/>
                    <a:pt x="888" y="1637"/>
                    <a:pt x="952" y="1497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47" name="Text Box 21"/>
            <p:cNvSpPr txBox="1">
              <a:spLocks noChangeArrowheads="1"/>
            </p:cNvSpPr>
            <p:nvPr/>
          </p:nvSpPr>
          <p:spPr bwMode="auto">
            <a:xfrm rot="-5400000">
              <a:off x="1547" y="2893"/>
              <a:ext cx="49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400" b="1">
                  <a:solidFill>
                    <a:srgbClr val="A50021"/>
                  </a:solidFill>
                </a:rPr>
                <a:t>energy</a:t>
              </a:r>
            </a:p>
          </p:txBody>
        </p:sp>
        <p:sp>
          <p:nvSpPr>
            <p:cNvPr id="18448" name="Text Box 22"/>
            <p:cNvSpPr txBox="1">
              <a:spLocks noChangeArrowheads="1"/>
            </p:cNvSpPr>
            <p:nvPr/>
          </p:nvSpPr>
          <p:spPr bwMode="auto">
            <a:xfrm>
              <a:off x="2426" y="3964"/>
              <a:ext cx="140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400" b="1">
                  <a:solidFill>
                    <a:srgbClr val="A50021"/>
                  </a:solidFill>
                </a:rPr>
                <a:t>reaction coordinate</a:t>
              </a:r>
            </a:p>
          </p:txBody>
        </p:sp>
        <p:sp>
          <p:nvSpPr>
            <p:cNvPr id="18449" name="Text Box 23"/>
            <p:cNvSpPr txBox="1">
              <a:spLocks noChangeArrowheads="1"/>
            </p:cNvSpPr>
            <p:nvPr/>
          </p:nvSpPr>
          <p:spPr bwMode="auto">
            <a:xfrm>
              <a:off x="2006" y="2994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600" b="1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8450" name="Text Box 24"/>
            <p:cNvSpPr txBox="1">
              <a:spLocks noChangeArrowheads="1"/>
            </p:cNvSpPr>
            <p:nvPr/>
          </p:nvSpPr>
          <p:spPr bwMode="auto">
            <a:xfrm>
              <a:off x="3706" y="3521"/>
              <a:ext cx="227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600" b="1">
                  <a:solidFill>
                    <a:schemeClr val="accent2"/>
                  </a:solidFill>
                </a:rPr>
                <a:t>P</a:t>
              </a:r>
            </a:p>
          </p:txBody>
        </p:sp>
        <p:sp>
          <p:nvSpPr>
            <p:cNvPr id="18451" name="Text Box 25"/>
            <p:cNvSpPr txBox="1">
              <a:spLocks noChangeArrowheads="1"/>
            </p:cNvSpPr>
            <p:nvPr/>
          </p:nvSpPr>
          <p:spPr bwMode="auto">
            <a:xfrm>
              <a:off x="2723" y="2900"/>
              <a:ext cx="272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it-IT" altLang="it-IT" sz="1600" b="1">
                  <a:solidFill>
                    <a:schemeClr val="accent2"/>
                  </a:solidFill>
                </a:rPr>
                <a:t>E</a:t>
              </a:r>
              <a:r>
                <a:rPr lang="it-IT" altLang="it-IT" sz="1400" b="1" baseline="-2500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8452" name="Text Box 26"/>
            <p:cNvSpPr txBox="1">
              <a:spLocks noChangeArrowheads="1"/>
            </p:cNvSpPr>
            <p:nvPr/>
          </p:nvSpPr>
          <p:spPr bwMode="auto">
            <a:xfrm>
              <a:off x="2475" y="2529"/>
              <a:ext cx="363" cy="1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spcBef>
                  <a:spcPct val="50000"/>
                </a:spcBef>
              </a:pPr>
              <a:r>
                <a:rPr lang="it-IT" altLang="it-IT" sz="1600" b="1" dirty="0">
                  <a:solidFill>
                    <a:schemeClr val="accent2"/>
                  </a:solidFill>
                </a:rPr>
                <a:t>E</a:t>
              </a:r>
              <a:r>
                <a:rPr lang="it-IT" altLang="it-IT" sz="1600" b="1" baseline="30000" dirty="0">
                  <a:solidFill>
                    <a:schemeClr val="accent2"/>
                  </a:solidFill>
                </a:rPr>
                <a:t>’</a:t>
              </a:r>
              <a:r>
                <a:rPr lang="it-IT" altLang="it-IT" sz="1400" b="1" baseline="-25000" dirty="0">
                  <a:solidFill>
                    <a:schemeClr val="accent2"/>
                  </a:solidFill>
                </a:rPr>
                <a:t>A</a:t>
              </a:r>
            </a:p>
          </p:txBody>
        </p:sp>
        <p:sp>
          <p:nvSpPr>
            <p:cNvPr id="18453" name="Line 27"/>
            <p:cNvSpPr>
              <a:spLocks noChangeShapeType="1"/>
            </p:cNvSpPr>
            <p:nvPr/>
          </p:nvSpPr>
          <p:spPr bwMode="auto">
            <a:xfrm>
              <a:off x="2079" y="2704"/>
              <a:ext cx="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4" name="Line 28"/>
            <p:cNvSpPr>
              <a:spLocks noChangeShapeType="1"/>
            </p:cNvSpPr>
            <p:nvPr/>
          </p:nvSpPr>
          <p:spPr bwMode="auto">
            <a:xfrm rot="10800000">
              <a:off x="2762" y="2456"/>
              <a:ext cx="0" cy="77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5" name="Line 29"/>
            <p:cNvSpPr>
              <a:spLocks noChangeShapeType="1"/>
            </p:cNvSpPr>
            <p:nvPr/>
          </p:nvSpPr>
          <p:spPr bwMode="auto">
            <a:xfrm flipV="1">
              <a:off x="2699" y="2466"/>
              <a:ext cx="0" cy="22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6" name="Freeform 30"/>
            <p:cNvSpPr>
              <a:spLocks/>
            </p:cNvSpPr>
            <p:nvPr/>
          </p:nvSpPr>
          <p:spPr bwMode="auto">
            <a:xfrm>
              <a:off x="1983" y="2430"/>
              <a:ext cx="2132" cy="453"/>
            </a:xfrm>
            <a:custGeom>
              <a:avLst/>
              <a:gdLst>
                <a:gd name="T0" fmla="*/ 0 w 952"/>
                <a:gd name="T1" fmla="*/ 14 h 1777"/>
                <a:gd name="T2" fmla="*/ 1023 w 952"/>
                <a:gd name="T3" fmla="*/ 17 h 1777"/>
                <a:gd name="T4" fmla="*/ 4078 w 952"/>
                <a:gd name="T5" fmla="*/ 2 h 1777"/>
                <a:gd name="T6" fmla="*/ 8154 w 952"/>
                <a:gd name="T7" fmla="*/ 25 h 1777"/>
                <a:gd name="T8" fmla="*/ 10694 w 952"/>
                <a:gd name="T9" fmla="*/ 25 h 17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52" h="1777">
                  <a:moveTo>
                    <a:pt x="0" y="817"/>
                  </a:moveTo>
                  <a:cubicBezTo>
                    <a:pt x="15" y="968"/>
                    <a:pt x="31" y="1119"/>
                    <a:pt x="91" y="998"/>
                  </a:cubicBezTo>
                  <a:cubicBezTo>
                    <a:pt x="151" y="877"/>
                    <a:pt x="257" y="0"/>
                    <a:pt x="363" y="91"/>
                  </a:cubicBezTo>
                  <a:cubicBezTo>
                    <a:pt x="469" y="182"/>
                    <a:pt x="628" y="1309"/>
                    <a:pt x="726" y="1543"/>
                  </a:cubicBezTo>
                  <a:cubicBezTo>
                    <a:pt x="824" y="1777"/>
                    <a:pt x="888" y="1637"/>
                    <a:pt x="952" y="1497"/>
                  </a:cubicBezTo>
                </a:path>
              </a:pathLst>
            </a:custGeom>
            <a:noFill/>
            <a:ln w="12700" cap="flat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8457" name="Text Box 31"/>
            <p:cNvSpPr txBox="1">
              <a:spLocks noChangeArrowheads="1"/>
            </p:cNvSpPr>
            <p:nvPr/>
          </p:nvSpPr>
          <p:spPr bwMode="auto">
            <a:xfrm>
              <a:off x="1973" y="2478"/>
              <a:ext cx="4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600" b="1">
                  <a:solidFill>
                    <a:schemeClr val="accent2"/>
                  </a:solidFill>
                </a:rPr>
                <a:t>A+C</a:t>
              </a:r>
            </a:p>
          </p:txBody>
        </p:sp>
        <p:sp>
          <p:nvSpPr>
            <p:cNvPr id="18458" name="Text Box 32"/>
            <p:cNvSpPr txBox="1">
              <a:spLocks noChangeArrowheads="1"/>
            </p:cNvSpPr>
            <p:nvPr/>
          </p:nvSpPr>
          <p:spPr bwMode="auto">
            <a:xfrm>
              <a:off x="3606" y="2614"/>
              <a:ext cx="45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it-IT" altLang="it-IT" sz="1600" b="1">
                  <a:solidFill>
                    <a:schemeClr val="accent2"/>
                  </a:solidFill>
                </a:rPr>
                <a:t>P+C</a:t>
              </a:r>
            </a:p>
          </p:txBody>
        </p:sp>
        <p:sp>
          <p:nvSpPr>
            <p:cNvPr id="18459" name="Line 33"/>
            <p:cNvSpPr>
              <a:spLocks noChangeShapeType="1"/>
            </p:cNvSpPr>
            <p:nvPr/>
          </p:nvSpPr>
          <p:spPr bwMode="auto">
            <a:xfrm>
              <a:off x="2085" y="3225"/>
              <a:ext cx="68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8436" name="Rectangle 34"/>
          <p:cNvSpPr>
            <a:spLocks noChangeArrowheads="1"/>
          </p:cNvSpPr>
          <p:nvPr/>
        </p:nvSpPr>
        <p:spPr bwMode="auto">
          <a:xfrm>
            <a:off x="250166" y="188913"/>
            <a:ext cx="548547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Energy </a:t>
            </a:r>
            <a:r>
              <a:rPr lang="it-IT" altLang="it-IT" b="1" dirty="0" err="1">
                <a:solidFill>
                  <a:srgbClr val="FF0000"/>
                </a:solidFill>
                <a:cs typeface="Arial" panose="020B0604020202020204" pitchFamily="34" charset="0"/>
              </a:rPr>
              <a:t>profile</a:t>
            </a: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for </a:t>
            </a:r>
            <a:r>
              <a:rPr lang="it-IT" altLang="it-IT" b="1" dirty="0" err="1">
                <a:solidFill>
                  <a:srgbClr val="FF0000"/>
                </a:solidFill>
                <a:cs typeface="Arial" panose="020B0604020202020204" pitchFamily="34" charset="0"/>
              </a:rPr>
              <a:t>catalyzed</a:t>
            </a: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  <a:cs typeface="Arial" panose="020B0604020202020204" pitchFamily="34" charset="0"/>
              </a:rPr>
              <a:t>reactions</a:t>
            </a: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  <a:cs typeface="Arial" panose="020B0604020202020204" pitchFamily="34" charset="0"/>
              </a:rPr>
              <a:t>at</a:t>
            </a: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  <a:cs typeface="Arial" panose="020B0604020202020204" pitchFamily="34" charset="0"/>
              </a:rPr>
              <a:t>various</a:t>
            </a: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it-IT" altLang="it-IT" b="1" dirty="0" err="1">
                <a:solidFill>
                  <a:srgbClr val="FF0000"/>
                </a:solidFill>
                <a:cs typeface="Arial" panose="020B0604020202020204" pitchFamily="34" charset="0"/>
              </a:rPr>
              <a:t>degrees</a:t>
            </a: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 of </a:t>
            </a:r>
            <a:r>
              <a:rPr lang="it-IT" altLang="it-IT" b="1" dirty="0" err="1">
                <a:solidFill>
                  <a:srgbClr val="FF0000"/>
                </a:solidFill>
                <a:cs typeface="Arial" panose="020B0604020202020204" pitchFamily="34" charset="0"/>
              </a:rPr>
              <a:t>sophistication</a:t>
            </a:r>
            <a:r>
              <a:rPr lang="it-IT" altLang="it-IT" b="1" dirty="0">
                <a:solidFill>
                  <a:srgbClr val="FF0000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8437" name="Rectangle 35"/>
          <p:cNvSpPr>
            <a:spLocks noChangeArrowheads="1"/>
          </p:cNvSpPr>
          <p:nvPr/>
        </p:nvSpPr>
        <p:spPr bwMode="auto">
          <a:xfrm>
            <a:off x="1565554" y="1672566"/>
            <a:ext cx="4103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 err="1">
                <a:cs typeface="Arial" panose="020B0604020202020204" pitchFamily="34" charset="0"/>
              </a:rPr>
              <a:t>conventional</a:t>
            </a:r>
            <a:r>
              <a:rPr lang="it-IT" altLang="it-IT" dirty="0">
                <a:cs typeface="Arial" panose="020B0604020202020204" pitchFamily="34" charset="0"/>
              </a:rPr>
              <a:t> </a:t>
            </a:r>
            <a:r>
              <a:rPr lang="it-IT" altLang="it-IT" dirty="0" err="1">
                <a:cs typeface="Arial" panose="020B0604020202020204" pitchFamily="34" charset="0"/>
              </a:rPr>
              <a:t>representation</a:t>
            </a:r>
            <a:r>
              <a:rPr lang="it-IT" altLang="it-IT" dirty="0">
                <a:cs typeface="Arial" panose="020B0604020202020204" pitchFamily="34" charset="0"/>
              </a:rPr>
              <a:t> of the </a:t>
            </a:r>
            <a:r>
              <a:rPr lang="it-IT" altLang="it-IT" dirty="0" err="1">
                <a:cs typeface="Arial" panose="020B0604020202020204" pitchFamily="34" charset="0"/>
              </a:rPr>
              <a:t>reduction</a:t>
            </a:r>
            <a:r>
              <a:rPr lang="it-IT" altLang="it-IT" dirty="0">
                <a:cs typeface="Arial" panose="020B0604020202020204" pitchFamily="34" charset="0"/>
              </a:rPr>
              <a:t> of </a:t>
            </a:r>
            <a:r>
              <a:rPr lang="it-IT" altLang="it-IT" dirty="0" err="1">
                <a:cs typeface="Arial" panose="020B0604020202020204" pitchFamily="34" charset="0"/>
              </a:rPr>
              <a:t>activation</a:t>
            </a:r>
            <a:r>
              <a:rPr lang="it-IT" altLang="it-IT" dirty="0">
                <a:cs typeface="Arial" panose="020B0604020202020204" pitchFamily="34" charset="0"/>
              </a:rPr>
              <a:t> </a:t>
            </a:r>
            <a:r>
              <a:rPr lang="it-IT" altLang="it-IT" dirty="0" err="1">
                <a:cs typeface="Arial" panose="020B0604020202020204" pitchFamily="34" charset="0"/>
              </a:rPr>
              <a:t>energy</a:t>
            </a:r>
            <a:r>
              <a:rPr lang="it-IT" altLang="it-IT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18438" name="AutoShape 36"/>
          <p:cNvSpPr>
            <a:spLocks noChangeArrowheads="1"/>
          </p:cNvSpPr>
          <p:nvPr/>
        </p:nvSpPr>
        <p:spPr bwMode="auto">
          <a:xfrm>
            <a:off x="5735638" y="1822451"/>
            <a:ext cx="1223962" cy="267493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90706 h 21600"/>
              <a:gd name="T4" fmla="*/ 2147483647 w 21600"/>
              <a:gd name="T5" fmla="*/ 781413 h 21600"/>
              <a:gd name="T6" fmla="*/ 2147483647 w 21600"/>
              <a:gd name="T7" fmla="*/ 3907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0" name="AutoShape 38"/>
          <p:cNvSpPr>
            <a:spLocks noChangeArrowheads="1"/>
          </p:cNvSpPr>
          <p:nvPr/>
        </p:nvSpPr>
        <p:spPr bwMode="auto">
          <a:xfrm>
            <a:off x="5700712" y="4564064"/>
            <a:ext cx="1223962" cy="277812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390706 h 21600"/>
              <a:gd name="T4" fmla="*/ 2147483647 w 21600"/>
              <a:gd name="T5" fmla="*/ 781413 h 21600"/>
              <a:gd name="T6" fmla="*/ 2147483647 w 21600"/>
              <a:gd name="T7" fmla="*/ 39070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9933"/>
          </a:solidFill>
          <a:ln w="9525">
            <a:solidFill>
              <a:srgbClr val="9966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8441" name="Rectangle 39"/>
          <p:cNvSpPr>
            <a:spLocks noChangeArrowheads="1"/>
          </p:cNvSpPr>
          <p:nvPr/>
        </p:nvSpPr>
        <p:spPr bwMode="auto">
          <a:xfrm>
            <a:off x="1198562" y="4003676"/>
            <a:ext cx="4103688" cy="146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Reduction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 of E</a:t>
            </a:r>
            <a:r>
              <a:rPr lang="it-IT" altLang="it-IT" baseline="-25000" dirty="0">
                <a:solidFill>
                  <a:srgbClr val="0033CC"/>
                </a:solidFill>
                <a:cs typeface="Arial" panose="020B0604020202020204" pitchFamily="34" charset="0"/>
              </a:rPr>
              <a:t>A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 by </a:t>
            </a:r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introduction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 of an ‘</a:t>
            </a:r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entatic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’ state (</a:t>
            </a:r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strained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, high-</a:t>
            </a:r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energy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enzymatic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catalyst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which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provides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 the </a:t>
            </a:r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preformed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transition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-state </a:t>
            </a:r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geometry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 of the </a:t>
            </a:r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substrate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/</a:t>
            </a:r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catalyst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0033CC"/>
                </a:solidFill>
                <a:cs typeface="Arial" panose="020B0604020202020204" pitchFamily="34" charset="0"/>
              </a:rPr>
              <a:t>complex</a:t>
            </a:r>
            <a:r>
              <a:rPr lang="it-IT" altLang="it-IT" dirty="0">
                <a:solidFill>
                  <a:srgbClr val="0033CC"/>
                </a:solidFill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67426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ChangeArrowheads="1"/>
          </p:cNvSpPr>
          <p:nvPr/>
        </p:nvSpPr>
        <p:spPr bwMode="auto">
          <a:xfrm>
            <a:off x="915988" y="863600"/>
            <a:ext cx="10631487" cy="298608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FF"/>
                </a:solidFill>
                <a:latin typeface="+mj-lt"/>
              </a:rPr>
              <a:t>La chimica </a:t>
            </a:r>
            <a:r>
              <a:rPr lang="it-IT" sz="2000" b="1" dirty="0" err="1">
                <a:solidFill>
                  <a:srgbClr val="0000FF"/>
                </a:solidFill>
                <a:latin typeface="+mj-lt"/>
              </a:rPr>
              <a:t>bioinorganica</a:t>
            </a:r>
            <a:r>
              <a:rPr lang="it-IT" sz="2000" b="1" dirty="0">
                <a:solidFill>
                  <a:srgbClr val="0000FF"/>
                </a:solidFill>
                <a:latin typeface="+mj-lt"/>
              </a:rPr>
              <a:t> è una disciplina all’interfaccia tra la chimica inorganica e la biochimica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b="1" dirty="0">
                <a:solidFill>
                  <a:srgbClr val="0000FF"/>
                </a:solidFill>
              </a:rPr>
              <a:t>  </a:t>
            </a:r>
            <a:r>
              <a:rPr lang="it-IT" sz="2000" dirty="0">
                <a:solidFill>
                  <a:srgbClr val="0000FF"/>
                </a:solidFill>
              </a:rPr>
              <a:t>diversi processi fisiologici richiedono la presenza di un metallo 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dirty="0">
                <a:solidFill>
                  <a:srgbClr val="0000FF"/>
                </a:solidFill>
              </a:rPr>
              <a:t>. respirazione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dirty="0">
                <a:solidFill>
                  <a:srgbClr val="0000FF"/>
                </a:solidFill>
              </a:rPr>
              <a:t>. fotosintesi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dirty="0">
                <a:solidFill>
                  <a:srgbClr val="0000FF"/>
                </a:solidFill>
              </a:rPr>
              <a:t>. Trasmissione neuronale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dirty="0">
                <a:solidFill>
                  <a:srgbClr val="0000FF"/>
                </a:solidFill>
              </a:rPr>
              <a:t>. Contrazione muscolare</a:t>
            </a:r>
          </a:p>
          <a:p>
            <a:pPr algn="ctr" eaLnBrk="1" hangingPunct="1">
              <a:lnSpc>
                <a:spcPct val="80000"/>
              </a:lnSpc>
              <a:spcBef>
                <a:spcPct val="50000"/>
              </a:spcBef>
              <a:defRPr/>
            </a:pPr>
            <a:r>
              <a:rPr lang="it-IT" sz="2000" dirty="0">
                <a:solidFill>
                  <a:srgbClr val="0000FF"/>
                </a:solidFill>
              </a:rPr>
              <a:t>. Protezione contro agenti tossici</a:t>
            </a:r>
            <a:endParaRPr lang="it-IT" sz="2000" b="1" dirty="0">
              <a:solidFill>
                <a:srgbClr val="0000FF"/>
              </a:solidFill>
            </a:endParaRPr>
          </a:p>
        </p:txBody>
      </p:sp>
      <p:sp>
        <p:nvSpPr>
          <p:cNvPr id="6147" name="Rectangle 1027"/>
          <p:cNvSpPr>
            <a:spLocks noChangeArrowheads="1"/>
          </p:cNvSpPr>
          <p:nvPr/>
        </p:nvSpPr>
        <p:spPr bwMode="auto">
          <a:xfrm>
            <a:off x="1752600" y="3946525"/>
            <a:ext cx="967263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it-IT" altLang="it-IT" sz="2000" dirty="0">
                <a:latin typeface="+mn-lt"/>
              </a:rPr>
              <a:t>Inoltre metalli non naturali sono stati introdotti in medicina sia a scopo </a:t>
            </a:r>
            <a:r>
              <a:rPr lang="it-IT" altLang="it-IT" sz="2000" b="1" dirty="0">
                <a:latin typeface="+mn-lt"/>
              </a:rPr>
              <a:t>diagnostico</a:t>
            </a:r>
            <a:r>
              <a:rPr lang="it-IT" altLang="it-IT" sz="2000" dirty="0">
                <a:latin typeface="+mn-lt"/>
              </a:rPr>
              <a:t> che </a:t>
            </a:r>
            <a:r>
              <a:rPr lang="it-IT" altLang="it-IT" sz="2000" b="1" dirty="0">
                <a:latin typeface="+mn-lt"/>
              </a:rPr>
              <a:t>terapeutico</a:t>
            </a:r>
            <a:r>
              <a:rPr lang="it-IT" altLang="it-IT" sz="2000" dirty="0">
                <a:latin typeface="+mn-lt"/>
              </a:rPr>
              <a:t>.</a:t>
            </a:r>
          </a:p>
        </p:txBody>
      </p:sp>
      <p:cxnSp>
        <p:nvCxnSpPr>
          <p:cNvPr id="3" name="Connettore 2 2"/>
          <p:cNvCxnSpPr/>
          <p:nvPr/>
        </p:nvCxnSpPr>
        <p:spPr>
          <a:xfrm flipV="1">
            <a:off x="10417175" y="4289425"/>
            <a:ext cx="0" cy="7239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nettore 2 5"/>
          <p:cNvCxnSpPr/>
          <p:nvPr/>
        </p:nvCxnSpPr>
        <p:spPr>
          <a:xfrm flipV="1">
            <a:off x="2640013" y="4657725"/>
            <a:ext cx="0" cy="571500"/>
          </a:xfrm>
          <a:prstGeom prst="straightConnector1">
            <a:avLst/>
          </a:prstGeom>
          <a:ln w="190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50" name="Rettangolo 6"/>
          <p:cNvSpPr>
            <a:spLocks noChangeArrowheads="1"/>
          </p:cNvSpPr>
          <p:nvPr/>
        </p:nvSpPr>
        <p:spPr bwMode="auto">
          <a:xfrm>
            <a:off x="6959600" y="5013325"/>
            <a:ext cx="4968875" cy="9239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it-IT" altLang="it-IT" sz="1800" dirty="0" err="1">
                <a:latin typeface="+mj-lt"/>
              </a:rPr>
              <a:t>Radiofarmaci</a:t>
            </a:r>
            <a:r>
              <a:rPr lang="it-IT" altLang="it-IT" sz="1800" dirty="0">
                <a:latin typeface="+mj-lt"/>
              </a:rPr>
              <a:t> al </a:t>
            </a:r>
            <a:r>
              <a:rPr lang="it-IT" altLang="it-IT" sz="1800" dirty="0" err="1">
                <a:latin typeface="+mj-lt"/>
              </a:rPr>
              <a:t>Tc</a:t>
            </a:r>
            <a:r>
              <a:rPr lang="it-IT" altLang="it-IT" sz="1800" dirty="0">
                <a:latin typeface="+mj-lt"/>
              </a:rPr>
              <a:t> 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1800" dirty="0">
                <a:latin typeface="+mj-lt"/>
              </a:rPr>
              <a:t>Complessi del Gd come agenti di contrasto per RMN </a:t>
            </a:r>
          </a:p>
        </p:txBody>
      </p:sp>
      <p:sp>
        <p:nvSpPr>
          <p:cNvPr id="6151" name="Rettangolo 10"/>
          <p:cNvSpPr>
            <a:spLocks noChangeArrowheads="1"/>
          </p:cNvSpPr>
          <p:nvPr/>
        </p:nvSpPr>
        <p:spPr bwMode="auto">
          <a:xfrm>
            <a:off x="1992313" y="5229225"/>
            <a:ext cx="3743325" cy="6461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it-IT" altLang="it-IT" sz="1800" dirty="0">
                <a:latin typeface="+mn-lt"/>
              </a:rPr>
              <a:t>Cisplatino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it-IT" altLang="it-IT" sz="1800" dirty="0">
                <a:latin typeface="+mn-lt"/>
              </a:rPr>
              <a:t>Farmaci </a:t>
            </a:r>
            <a:r>
              <a:rPr lang="it-IT" altLang="it-IT" sz="1800" dirty="0" err="1">
                <a:latin typeface="+mn-lt"/>
              </a:rPr>
              <a:t>antiartrite</a:t>
            </a:r>
            <a:r>
              <a:rPr lang="it-IT" altLang="it-IT" sz="1800" dirty="0">
                <a:latin typeface="+mn-lt"/>
              </a:rPr>
              <a:t> a base di oro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923026" y="457200"/>
            <a:ext cx="9637024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it-IT" altLang="it-IT" sz="2200" dirty="0">
                <a:cs typeface="Arial" panose="020B0604020202020204" pitchFamily="34" charset="0"/>
              </a:rPr>
              <a:t>The </a:t>
            </a:r>
            <a:r>
              <a:rPr lang="it-IT" altLang="it-IT" sz="2200" dirty="0" err="1">
                <a:cs typeface="Arial" panose="020B0604020202020204" pitchFamily="34" charset="0"/>
              </a:rPr>
              <a:t>often</a:t>
            </a:r>
            <a:r>
              <a:rPr lang="it-IT" altLang="it-IT" sz="2200" dirty="0"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cs typeface="Arial" panose="020B0604020202020204" pitchFamily="34" charset="0"/>
              </a:rPr>
              <a:t>surprisingly</a:t>
            </a:r>
            <a:r>
              <a:rPr lang="it-IT" altLang="it-IT" sz="2200" dirty="0"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cs typeface="Arial" panose="020B0604020202020204" pitchFamily="34" charset="0"/>
              </a:rPr>
              <a:t>efficient</a:t>
            </a:r>
            <a:r>
              <a:rPr lang="it-IT" altLang="it-IT" sz="2200" dirty="0">
                <a:cs typeface="Arial" panose="020B0604020202020204" pitchFamily="34" charset="0"/>
              </a:rPr>
              <a:t> </a:t>
            </a:r>
            <a:r>
              <a:rPr lang="it-IT" altLang="it-IT" sz="2200" b="1" dirty="0" err="1">
                <a:cs typeface="Arial" panose="020B0604020202020204" pitchFamily="34" charset="0"/>
              </a:rPr>
              <a:t>enzymatic</a:t>
            </a:r>
            <a:r>
              <a:rPr lang="it-IT" altLang="it-IT" sz="2200" b="1" dirty="0">
                <a:cs typeface="Arial" panose="020B0604020202020204" pitchFamily="34" charset="0"/>
              </a:rPr>
              <a:t> </a:t>
            </a:r>
            <a:r>
              <a:rPr lang="it-IT" altLang="it-IT" sz="2200" b="1" dirty="0" err="1">
                <a:cs typeface="Arial" panose="020B0604020202020204" pitchFamily="34" charset="0"/>
              </a:rPr>
              <a:t>catalysis</a:t>
            </a:r>
            <a:r>
              <a:rPr lang="it-IT" altLang="it-IT" sz="2200" dirty="0"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cs typeface="Arial" panose="020B0604020202020204" pitchFamily="34" charset="0"/>
              </a:rPr>
              <a:t>is</a:t>
            </a:r>
            <a:r>
              <a:rPr lang="it-IT" altLang="it-IT" sz="2200" dirty="0"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cs typeface="Arial" panose="020B0604020202020204" pitchFamily="34" charset="0"/>
              </a:rPr>
              <a:t>explained</a:t>
            </a:r>
            <a:r>
              <a:rPr lang="it-IT" altLang="it-IT" sz="2200" dirty="0">
                <a:cs typeface="Arial" panose="020B0604020202020204" pitchFamily="34" charset="0"/>
              </a:rPr>
              <a:t> by a ‘</a:t>
            </a:r>
            <a:r>
              <a:rPr lang="it-IT" altLang="it-IT" sz="2200" b="1" dirty="0" err="1">
                <a:cs typeface="Arial" panose="020B0604020202020204" pitchFamily="34" charset="0"/>
              </a:rPr>
              <a:t>preformation</a:t>
            </a:r>
            <a:r>
              <a:rPr lang="it-IT" altLang="it-IT" sz="2200" b="1" dirty="0">
                <a:cs typeface="Arial" panose="020B0604020202020204" pitchFamily="34" charset="0"/>
              </a:rPr>
              <a:t> of the </a:t>
            </a:r>
            <a:r>
              <a:rPr lang="it-IT" altLang="it-IT" sz="2200" b="1" dirty="0" err="1">
                <a:cs typeface="Arial" panose="020B0604020202020204" pitchFamily="34" charset="0"/>
              </a:rPr>
              <a:t>transition</a:t>
            </a:r>
            <a:r>
              <a:rPr lang="it-IT" altLang="it-IT" sz="2200" b="1" dirty="0">
                <a:cs typeface="Arial" panose="020B0604020202020204" pitchFamily="34" charset="0"/>
              </a:rPr>
              <a:t> state</a:t>
            </a:r>
            <a:r>
              <a:rPr lang="it-IT" altLang="it-IT" sz="2200" dirty="0">
                <a:cs typeface="Arial" panose="020B0604020202020204" pitchFamily="34" charset="0"/>
              </a:rPr>
              <a:t>’: the </a:t>
            </a:r>
            <a:r>
              <a:rPr lang="it-IT" altLang="it-IT" sz="2200" dirty="0" err="1">
                <a:cs typeface="Arial" panose="020B0604020202020204" pitchFamily="34" charset="0"/>
              </a:rPr>
              <a:t>active</a:t>
            </a:r>
            <a:r>
              <a:rPr lang="it-IT" altLang="it-IT" sz="2200" dirty="0">
                <a:cs typeface="Arial" panose="020B0604020202020204" pitchFamily="34" charset="0"/>
              </a:rPr>
              <a:t> site of the </a:t>
            </a:r>
            <a:r>
              <a:rPr lang="it-IT" altLang="it-IT" sz="2200" dirty="0" err="1">
                <a:cs typeface="Arial" panose="020B0604020202020204" pitchFamily="34" charset="0"/>
              </a:rPr>
              <a:t>enzyme</a:t>
            </a:r>
            <a:r>
              <a:rPr lang="it-IT" altLang="it-IT" sz="2200" dirty="0"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cs typeface="Arial" panose="020B0604020202020204" pitchFamily="34" charset="0"/>
              </a:rPr>
              <a:t>already</a:t>
            </a:r>
            <a:r>
              <a:rPr lang="it-IT" altLang="it-IT" sz="2200" dirty="0"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cs typeface="Arial" panose="020B0604020202020204" pitchFamily="34" charset="0"/>
              </a:rPr>
              <a:t>largely</a:t>
            </a:r>
            <a:r>
              <a:rPr lang="it-IT" altLang="it-IT" sz="2200" dirty="0"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cs typeface="Arial" panose="020B0604020202020204" pitchFamily="34" charset="0"/>
              </a:rPr>
              <a:t>features</a:t>
            </a:r>
            <a:r>
              <a:rPr lang="it-IT" altLang="it-IT" sz="2200" dirty="0">
                <a:cs typeface="Arial" panose="020B0604020202020204" pitchFamily="34" charset="0"/>
              </a:rPr>
              <a:t> the (</a:t>
            </a:r>
            <a:r>
              <a:rPr lang="it-IT" altLang="it-IT" sz="2200" dirty="0" err="1">
                <a:cs typeface="Arial" panose="020B0604020202020204" pitchFamily="34" charset="0"/>
              </a:rPr>
              <a:t>complementary</a:t>
            </a:r>
            <a:r>
              <a:rPr lang="it-IT" altLang="it-IT" sz="2200" dirty="0">
                <a:cs typeface="Arial" panose="020B0604020202020204" pitchFamily="34" charset="0"/>
              </a:rPr>
              <a:t>) </a:t>
            </a:r>
            <a:r>
              <a:rPr lang="it-IT" altLang="it-IT" sz="2200" dirty="0" err="1">
                <a:cs typeface="Arial" panose="020B0604020202020204" pitchFamily="34" charset="0"/>
              </a:rPr>
              <a:t>geometry</a:t>
            </a:r>
            <a:r>
              <a:rPr lang="it-IT" altLang="it-IT" sz="2200" dirty="0"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cs typeface="Arial" panose="020B0604020202020204" pitchFamily="34" charset="0"/>
              </a:rPr>
              <a:t>necessary</a:t>
            </a:r>
            <a:r>
              <a:rPr lang="it-IT" altLang="it-IT" sz="2200" dirty="0">
                <a:cs typeface="Arial" panose="020B0604020202020204" pitchFamily="34" charset="0"/>
              </a:rPr>
              <a:t> to </a:t>
            </a:r>
            <a:r>
              <a:rPr lang="it-IT" altLang="it-IT" sz="2200" dirty="0" err="1">
                <a:cs typeface="Arial" panose="020B0604020202020204" pitchFamily="34" charset="0"/>
              </a:rPr>
              <a:t>reach</a:t>
            </a:r>
            <a:r>
              <a:rPr lang="it-IT" altLang="it-IT" sz="2200" dirty="0">
                <a:cs typeface="Arial" panose="020B0604020202020204" pitchFamily="34" charset="0"/>
              </a:rPr>
              <a:t> the </a:t>
            </a:r>
            <a:r>
              <a:rPr lang="it-IT" altLang="it-IT" sz="2200" dirty="0" err="1">
                <a:cs typeface="Arial" panose="020B0604020202020204" pitchFamily="34" charset="0"/>
              </a:rPr>
              <a:t>critical</a:t>
            </a:r>
            <a:r>
              <a:rPr lang="it-IT" altLang="it-IT" sz="2200" dirty="0">
                <a:cs typeface="Arial" panose="020B0604020202020204" pitchFamily="34" charset="0"/>
              </a:rPr>
              <a:t> high-</a:t>
            </a:r>
            <a:r>
              <a:rPr lang="it-IT" altLang="it-IT" sz="2200" dirty="0" err="1">
                <a:cs typeface="Arial" panose="020B0604020202020204" pitchFamily="34" charset="0"/>
              </a:rPr>
              <a:t>energy</a:t>
            </a:r>
            <a:r>
              <a:rPr lang="it-IT" altLang="it-IT" sz="2200" dirty="0"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cs typeface="Arial" panose="020B0604020202020204" pitchFamily="34" charset="0"/>
              </a:rPr>
              <a:t>transition</a:t>
            </a:r>
            <a:r>
              <a:rPr lang="it-IT" altLang="it-IT" sz="2200" dirty="0">
                <a:cs typeface="Arial" panose="020B0604020202020204" pitchFamily="34" charset="0"/>
              </a:rPr>
              <a:t> state of the </a:t>
            </a:r>
            <a:r>
              <a:rPr lang="it-IT" altLang="it-IT" sz="2200" dirty="0" err="1">
                <a:cs typeface="Arial" panose="020B0604020202020204" pitchFamily="34" charset="0"/>
              </a:rPr>
              <a:t>substrate</a:t>
            </a:r>
            <a:r>
              <a:rPr lang="it-IT" altLang="it-IT" sz="2200" dirty="0">
                <a:cs typeface="Arial" panose="020B0604020202020204" pitchFamily="34" charset="0"/>
              </a:rPr>
              <a:t>.</a:t>
            </a:r>
          </a:p>
          <a:p>
            <a:pPr algn="just" eaLnBrk="1" hangingPunct="1"/>
            <a:endParaRPr lang="it-IT" altLang="it-IT" sz="2200" dirty="0">
              <a:cs typeface="Arial" panose="020B0604020202020204" pitchFamily="34" charset="0"/>
            </a:endParaRPr>
          </a:p>
          <a:p>
            <a:pPr algn="just" eaLnBrk="1" hangingPunct="1"/>
            <a:endParaRPr lang="it-IT" altLang="it-IT" sz="2200" dirty="0">
              <a:solidFill>
                <a:srgbClr val="990099"/>
              </a:solidFill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In the ‘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entatic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’ (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strained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) state of the 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enzyme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, 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much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 of the 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energy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needed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 to 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reach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that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 TS 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is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already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stored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 and 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distributed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 over 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many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chemeClr val="hlink"/>
                </a:solidFill>
                <a:cs typeface="Arial" panose="020B0604020202020204" pitchFamily="34" charset="0"/>
              </a:rPr>
              <a:t>chemical</a:t>
            </a:r>
            <a:r>
              <a:rPr lang="it-IT" altLang="it-IT" sz="2200" dirty="0">
                <a:solidFill>
                  <a:schemeClr val="hlink"/>
                </a:solidFill>
                <a:cs typeface="Arial" panose="020B0604020202020204" pitchFamily="34" charset="0"/>
              </a:rPr>
              <a:t> bonds.</a:t>
            </a:r>
          </a:p>
          <a:p>
            <a:pPr algn="just" eaLnBrk="1" hangingPunct="1"/>
            <a:endParaRPr lang="it-IT" altLang="it-IT" sz="2200" dirty="0">
              <a:solidFill>
                <a:schemeClr val="hlink"/>
              </a:solidFill>
              <a:cs typeface="Arial" panose="020B0604020202020204" pitchFamily="34" charset="0"/>
            </a:endParaRPr>
          </a:p>
          <a:p>
            <a:pPr algn="just" eaLnBrk="1" hangingPunct="1"/>
            <a:endParaRPr lang="it-IT" altLang="it-IT" sz="2200" dirty="0">
              <a:solidFill>
                <a:schemeClr val="hlink"/>
              </a:solidFill>
              <a:cs typeface="Arial" panose="020B0604020202020204" pitchFamily="34" charset="0"/>
            </a:endParaRPr>
          </a:p>
          <a:p>
            <a:pPr algn="just" eaLnBrk="1" hangingPunct="1"/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Small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remaining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geometrical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changes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between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the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initial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and TS of the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enzyme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/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substrate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complex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then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result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in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only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a small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activation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energy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:</a:t>
            </a:r>
          </a:p>
          <a:p>
            <a:pPr algn="just" eaLnBrk="1" hangingPunct="1"/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this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means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that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productive</a:t>
            </a:r>
            <a:r>
              <a:rPr lang="it-IT" altLang="it-IT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encounters</a:t>
            </a:r>
            <a:r>
              <a:rPr lang="it-IT" altLang="it-IT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between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reaction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partners</a:t>
            </a:r>
            <a:r>
              <a:rPr lang="it-IT" altLang="it-IT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occur</a:t>
            </a:r>
            <a:r>
              <a:rPr lang="it-IT" altLang="it-IT" sz="2200" b="1" dirty="0">
                <a:solidFill>
                  <a:srgbClr val="002060"/>
                </a:solidFill>
                <a:cs typeface="Arial" panose="020B0604020202020204" pitchFamily="34" charset="0"/>
              </a:rPr>
              <a:t> more </a:t>
            </a:r>
            <a:r>
              <a:rPr lang="it-IT" altLang="it-IT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often</a:t>
            </a:r>
            <a:r>
              <a:rPr lang="it-IT" altLang="it-IT" sz="2200" b="1" dirty="0">
                <a:solidFill>
                  <a:srgbClr val="002060"/>
                </a:solidFill>
                <a:cs typeface="Arial" panose="020B0604020202020204" pitchFamily="34" charset="0"/>
              </a:rPr>
              <a:t> (</a:t>
            </a:r>
            <a:r>
              <a:rPr lang="it-IT" altLang="it-IT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statistical</a:t>
            </a:r>
            <a:r>
              <a:rPr lang="it-IT" altLang="it-IT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aspect</a:t>
            </a:r>
            <a:r>
              <a:rPr lang="it-IT" altLang="it-IT" sz="2200" b="1" dirty="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and </a:t>
            </a:r>
            <a:r>
              <a:rPr lang="it-IT" altLang="it-IT" sz="2200" dirty="0" err="1">
                <a:solidFill>
                  <a:srgbClr val="002060"/>
                </a:solidFill>
                <a:cs typeface="Arial" panose="020B0604020202020204" pitchFamily="34" charset="0"/>
              </a:rPr>
              <a:t>that</a:t>
            </a:r>
            <a:r>
              <a:rPr lang="it-IT" altLang="it-IT" sz="2200" dirty="0">
                <a:solidFill>
                  <a:srgbClr val="002060"/>
                </a:solidFill>
                <a:cs typeface="Arial" panose="020B0604020202020204" pitchFamily="34" charset="0"/>
              </a:rPr>
              <a:t> the</a:t>
            </a:r>
            <a:r>
              <a:rPr lang="it-IT" altLang="it-IT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reaction</a:t>
            </a:r>
            <a:r>
              <a:rPr lang="it-IT" altLang="it-IT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proceeds</a:t>
            </a:r>
            <a:r>
              <a:rPr lang="it-IT" altLang="it-IT" sz="2200" b="1" dirty="0">
                <a:solidFill>
                  <a:srgbClr val="002060"/>
                </a:solidFill>
                <a:cs typeface="Arial" panose="020B0604020202020204" pitchFamily="34" charset="0"/>
              </a:rPr>
              <a:t> more </a:t>
            </a:r>
            <a:r>
              <a:rPr lang="it-IT" altLang="it-IT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rapidily</a:t>
            </a:r>
            <a:r>
              <a:rPr lang="it-IT" altLang="it-IT" sz="2200" b="1" dirty="0">
                <a:solidFill>
                  <a:srgbClr val="002060"/>
                </a:solidFill>
                <a:cs typeface="Arial" panose="020B0604020202020204" pitchFamily="34" charset="0"/>
              </a:rPr>
              <a:t> (</a:t>
            </a:r>
            <a:r>
              <a:rPr lang="it-IT" altLang="it-IT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kinetic</a:t>
            </a:r>
            <a:r>
              <a:rPr lang="it-IT" altLang="it-IT" sz="22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it-IT" altLang="it-IT" sz="2200" b="1" dirty="0" err="1">
                <a:solidFill>
                  <a:srgbClr val="002060"/>
                </a:solidFill>
                <a:cs typeface="Arial" panose="020B0604020202020204" pitchFamily="34" charset="0"/>
              </a:rPr>
              <a:t>aspect</a:t>
            </a:r>
            <a:r>
              <a:rPr lang="it-IT" altLang="it-IT" sz="2200" b="1" dirty="0">
                <a:solidFill>
                  <a:srgbClr val="002060"/>
                </a:solidFill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08882676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15" y="1807773"/>
            <a:ext cx="11572875" cy="382905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02257" y="517585"/>
            <a:ext cx="46668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Model </a:t>
            </a:r>
            <a:r>
              <a:rPr lang="it-IT" sz="2400" b="1" dirty="0" err="1">
                <a:solidFill>
                  <a:srgbClr val="FF0000"/>
                </a:solidFill>
              </a:rPr>
              <a:t>example</a:t>
            </a:r>
            <a:endParaRPr lang="it-IT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26326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5/52/Plastocyanin_copper_binding.png/1024px-Plastocyanin_copper_bindin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258" y="319178"/>
            <a:ext cx="6219346" cy="621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/>
          <p:cNvSpPr txBox="1"/>
          <p:nvPr/>
        </p:nvSpPr>
        <p:spPr>
          <a:xfrm>
            <a:off x="7582619" y="319178"/>
            <a:ext cx="4382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Real </a:t>
            </a:r>
            <a:r>
              <a:rPr lang="it-IT" sz="2400" b="1" dirty="0" err="1">
                <a:solidFill>
                  <a:srgbClr val="FF0000"/>
                </a:solidFill>
              </a:rPr>
              <a:t>system</a:t>
            </a:r>
            <a:r>
              <a:rPr lang="it-IT" sz="2400" b="1" dirty="0">
                <a:solidFill>
                  <a:srgbClr val="FF0000"/>
                </a:solidFill>
              </a:rPr>
              <a:t>: </a:t>
            </a:r>
            <a:r>
              <a:rPr lang="it-IT" sz="2400" b="1" dirty="0" err="1">
                <a:solidFill>
                  <a:srgbClr val="FF0000"/>
                </a:solidFill>
              </a:rPr>
              <a:t>Plastocyanins</a:t>
            </a:r>
            <a:endParaRPr lang="it-IT" sz="2400" b="1" dirty="0">
              <a:solidFill>
                <a:srgbClr val="FF0000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7228936" y="1689913"/>
            <a:ext cx="467551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 err="1"/>
              <a:t>Plastocyanins</a:t>
            </a:r>
            <a:r>
              <a:rPr lang="it-IT" sz="2000" dirty="0"/>
              <a:t> </a:t>
            </a:r>
            <a:r>
              <a:rPr lang="it-IT" sz="2000" dirty="0" err="1"/>
              <a:t>act</a:t>
            </a:r>
            <a:r>
              <a:rPr lang="it-IT" sz="2000" dirty="0"/>
              <a:t> </a:t>
            </a:r>
            <a:r>
              <a:rPr lang="it-IT" sz="2000" dirty="0" err="1"/>
              <a:t>as</a:t>
            </a:r>
            <a:r>
              <a:rPr lang="it-IT" sz="2000" dirty="0"/>
              <a:t> </a:t>
            </a:r>
            <a:r>
              <a:rPr lang="it-IT" sz="2000" dirty="0" err="1"/>
              <a:t>electon</a:t>
            </a:r>
            <a:r>
              <a:rPr lang="it-IT" sz="2000" dirty="0"/>
              <a:t> transfer </a:t>
            </a:r>
            <a:r>
              <a:rPr lang="it-IT" sz="2000" dirty="0" err="1"/>
              <a:t>system</a:t>
            </a:r>
            <a:r>
              <a:rPr lang="it-IT" sz="2000" dirty="0"/>
              <a:t> in </a:t>
            </a:r>
            <a:r>
              <a:rPr lang="it-IT" sz="2000" dirty="0" err="1"/>
              <a:t>photosynthesis</a:t>
            </a:r>
            <a:r>
              <a:rPr lang="it-IT" sz="2000" dirty="0"/>
              <a:t>.</a:t>
            </a:r>
          </a:p>
          <a:p>
            <a:endParaRPr lang="it-IT" sz="2000" dirty="0"/>
          </a:p>
          <a:p>
            <a:r>
              <a:rPr lang="it-IT" sz="2000" dirty="0"/>
              <a:t>The </a:t>
            </a:r>
            <a:r>
              <a:rPr lang="it-IT" sz="2000" dirty="0" err="1"/>
              <a:t>resting</a:t>
            </a:r>
            <a:r>
              <a:rPr lang="it-IT" sz="2000" dirty="0"/>
              <a:t> state </a:t>
            </a:r>
            <a:r>
              <a:rPr lang="it-IT" sz="2000" dirty="0" err="1"/>
              <a:t>contains</a:t>
            </a:r>
            <a:r>
              <a:rPr lang="it-IT" sz="2000" dirty="0"/>
              <a:t> a Cu(II) </a:t>
            </a:r>
            <a:r>
              <a:rPr lang="it-IT" sz="2000" dirty="0" err="1"/>
              <a:t>atom</a:t>
            </a:r>
            <a:r>
              <a:rPr lang="it-IT" sz="2000" dirty="0"/>
              <a:t> </a:t>
            </a:r>
            <a:r>
              <a:rPr lang="it-IT" sz="2000" dirty="0" err="1"/>
              <a:t>which</a:t>
            </a:r>
            <a:r>
              <a:rPr lang="it-IT" sz="2000" dirty="0"/>
              <a:t> </a:t>
            </a:r>
            <a:r>
              <a:rPr lang="it-IT" sz="2000" dirty="0" err="1"/>
              <a:t>is</a:t>
            </a:r>
            <a:r>
              <a:rPr lang="it-IT" sz="2000" dirty="0"/>
              <a:t> </a:t>
            </a:r>
            <a:r>
              <a:rPr lang="it-IT" sz="2000" dirty="0" err="1"/>
              <a:t>coordinated</a:t>
            </a:r>
            <a:r>
              <a:rPr lang="it-IT" sz="2000" dirty="0"/>
              <a:t> in a </a:t>
            </a:r>
            <a:r>
              <a:rPr lang="it-IT" sz="2000" dirty="0" err="1"/>
              <a:t>distorted</a:t>
            </a:r>
            <a:r>
              <a:rPr lang="it-IT" sz="2000" dirty="0"/>
              <a:t> </a:t>
            </a:r>
            <a:r>
              <a:rPr lang="it-IT" sz="2000" dirty="0" err="1"/>
              <a:t>trigonal</a:t>
            </a:r>
            <a:r>
              <a:rPr lang="it-IT" sz="2000" dirty="0"/>
              <a:t> </a:t>
            </a:r>
            <a:r>
              <a:rPr lang="it-IT" sz="2000" dirty="0" err="1"/>
              <a:t>pyramid</a:t>
            </a:r>
            <a:r>
              <a:rPr lang="it-IT" sz="2000" dirty="0"/>
              <a:t> fashion.</a:t>
            </a:r>
          </a:p>
          <a:p>
            <a:endParaRPr lang="it-IT" sz="2000" dirty="0"/>
          </a:p>
          <a:p>
            <a:endParaRPr lang="it-IT" sz="2000" dirty="0"/>
          </a:p>
          <a:p>
            <a:r>
              <a:rPr lang="en-US" sz="2000" dirty="0"/>
              <a:t>This geometry </a:t>
            </a:r>
            <a:r>
              <a:rPr lang="en-US" sz="2000" dirty="0" err="1"/>
              <a:t>destabilises</a:t>
            </a:r>
            <a:r>
              <a:rPr lang="en-US" sz="2000" dirty="0"/>
              <a:t> the Cu(II) form and increases the redox potential of the protein.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58846812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028"/>
          <p:cNvSpPr>
            <a:spLocks noChangeArrowheads="1"/>
          </p:cNvSpPr>
          <p:nvPr/>
        </p:nvSpPr>
        <p:spPr bwMode="auto">
          <a:xfrm>
            <a:off x="954658" y="789469"/>
            <a:ext cx="10406332" cy="5201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sz="2400" b="1" dirty="0">
                <a:solidFill>
                  <a:schemeClr val="hlink"/>
                </a:solidFill>
                <a:latin typeface="Times New Roman" panose="02020603050405020304" pitchFamily="18" charset="0"/>
              </a:rPr>
              <a:t>	</a:t>
            </a:r>
            <a:r>
              <a:rPr lang="it-IT" altLang="it-IT" sz="2400" b="1" u="sng" dirty="0" err="1">
                <a:solidFill>
                  <a:schemeClr val="hlink"/>
                </a:solidFill>
                <a:cs typeface="Arial" panose="020B0604020202020204" pitchFamily="34" charset="0"/>
              </a:rPr>
              <a:t>Nucleobases</a:t>
            </a:r>
            <a:r>
              <a:rPr lang="it-IT" altLang="it-IT" sz="2400" b="1" u="sng" dirty="0">
                <a:solidFill>
                  <a:schemeClr val="hlink"/>
                </a:solidFill>
                <a:cs typeface="Arial" panose="020B0604020202020204" pitchFamily="34" charset="0"/>
              </a:rPr>
              <a:t> and </a:t>
            </a:r>
            <a:r>
              <a:rPr lang="it-IT" altLang="it-IT" sz="2400" b="1" u="sng" dirty="0" err="1">
                <a:solidFill>
                  <a:schemeClr val="hlink"/>
                </a:solidFill>
                <a:cs typeface="Arial" panose="020B0604020202020204" pitchFamily="34" charset="0"/>
              </a:rPr>
              <a:t>nucleic</a:t>
            </a:r>
            <a:r>
              <a:rPr lang="it-IT" altLang="it-IT" sz="2400" b="1" u="sng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it-IT" altLang="it-IT" sz="2400" b="1" u="sng" dirty="0" err="1">
                <a:solidFill>
                  <a:schemeClr val="hlink"/>
                </a:solidFill>
                <a:cs typeface="Arial" panose="020B0604020202020204" pitchFamily="34" charset="0"/>
              </a:rPr>
              <a:t>acids</a:t>
            </a:r>
            <a:r>
              <a:rPr lang="it-IT" altLang="it-IT" sz="2400" b="1" u="sng" dirty="0">
                <a:solidFill>
                  <a:schemeClr val="hlink"/>
                </a:solidFill>
                <a:cs typeface="Arial" panose="020B0604020202020204" pitchFamily="34" charset="0"/>
              </a:rPr>
              <a:t> (RNA, DNA) </a:t>
            </a:r>
            <a:r>
              <a:rPr lang="it-IT" altLang="it-IT" sz="2400" b="1" u="sng" dirty="0" err="1">
                <a:solidFill>
                  <a:schemeClr val="hlink"/>
                </a:solidFill>
                <a:cs typeface="Arial" panose="020B0604020202020204" pitchFamily="34" charset="0"/>
              </a:rPr>
              <a:t>as</a:t>
            </a:r>
            <a:r>
              <a:rPr lang="it-IT" altLang="it-IT" sz="2400" b="1" u="sng" dirty="0">
                <a:solidFill>
                  <a:schemeClr val="hlink"/>
                </a:solidFill>
                <a:cs typeface="Arial" panose="020B0604020202020204" pitchFamily="34" charset="0"/>
              </a:rPr>
              <a:t> </a:t>
            </a:r>
            <a:r>
              <a:rPr lang="it-IT" altLang="it-IT" sz="2400" b="1" u="sng" dirty="0" err="1">
                <a:solidFill>
                  <a:schemeClr val="hlink"/>
                </a:solidFill>
                <a:cs typeface="Arial" panose="020B0604020202020204" pitchFamily="34" charset="0"/>
              </a:rPr>
              <a:t>ligands</a:t>
            </a:r>
            <a:endParaRPr lang="it-IT" altLang="it-IT" sz="2400" b="1" u="sng" dirty="0">
              <a:solidFill>
                <a:schemeClr val="hlink"/>
              </a:solidFill>
              <a:cs typeface="Arial" panose="020B0604020202020204" pitchFamily="34" charset="0"/>
            </a:endParaRPr>
          </a:p>
          <a:p>
            <a:pPr eaLnBrk="1" hangingPunct="1"/>
            <a:endParaRPr lang="it-IT" altLang="it-IT" sz="2400" b="1" dirty="0">
              <a:solidFill>
                <a:schemeClr val="hlink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it-IT" altLang="it-IT" sz="2200" dirty="0">
                <a:cs typeface="Arial" panose="020B0604020202020204" pitchFamily="34" charset="0"/>
              </a:rPr>
              <a:t>non solo proteine e leganti </a:t>
            </a:r>
            <a:r>
              <a:rPr lang="it-IT" altLang="it-IT" sz="2200" dirty="0" err="1">
                <a:cs typeface="Arial" panose="020B0604020202020204" pitchFamily="34" charset="0"/>
              </a:rPr>
              <a:t>macrociclici</a:t>
            </a:r>
            <a:r>
              <a:rPr lang="it-IT" altLang="it-IT" sz="2200" dirty="0">
                <a:cs typeface="Arial" panose="020B0604020202020204" pitchFamily="34" charset="0"/>
              </a:rPr>
              <a:t> ma anche </a:t>
            </a:r>
            <a:r>
              <a:rPr lang="it-IT" altLang="it-IT" sz="2200" dirty="0" err="1">
                <a:cs typeface="Arial" panose="020B0604020202020204" pitchFamily="34" charset="0"/>
              </a:rPr>
              <a:t>oligo</a:t>
            </a:r>
            <a:r>
              <a:rPr lang="it-IT" altLang="it-IT" sz="2200" dirty="0">
                <a:cs typeface="Arial" panose="020B0604020202020204" pitchFamily="34" charset="0"/>
              </a:rPr>
              <a:t> e poli-nucleotidi che portano l’informazione sono leganti adatti per ioni metallici. </a:t>
            </a:r>
          </a:p>
          <a:p>
            <a:pPr eaLnBrk="1" hangingPunct="1"/>
            <a:r>
              <a:rPr lang="it-IT" altLang="it-IT" sz="2200" dirty="0">
                <a:cs typeface="Arial" panose="020B0604020202020204" pitchFamily="34" charset="0"/>
              </a:rPr>
              <a:t>Le </a:t>
            </a:r>
            <a:r>
              <a:rPr lang="it-IT" altLang="it-IT" sz="2200" dirty="0" err="1">
                <a:cs typeface="Arial" panose="020B0604020202020204" pitchFamily="34" charset="0"/>
              </a:rPr>
              <a:t>nucleobasi</a:t>
            </a:r>
            <a:r>
              <a:rPr lang="it-IT" altLang="it-IT" sz="2200" dirty="0">
                <a:cs typeface="Arial" panose="020B0604020202020204" pitchFamily="34" charset="0"/>
              </a:rPr>
              <a:t> offrono diversi siti di coordinazione metallica. </a:t>
            </a:r>
          </a:p>
          <a:p>
            <a:pPr eaLnBrk="1" hangingPunct="1"/>
            <a:endParaRPr lang="it-IT" altLang="it-IT" sz="22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it-IT" altLang="it-IT" sz="2200" b="1" dirty="0">
                <a:solidFill>
                  <a:schemeClr val="accent2"/>
                </a:solidFill>
                <a:cs typeface="Arial" panose="020B0604020202020204" pitchFamily="34" charset="0"/>
              </a:rPr>
              <a:t>Formazione</a:t>
            </a:r>
          </a:p>
          <a:p>
            <a:pPr eaLnBrk="1" hangingPunct="1"/>
            <a:r>
              <a:rPr lang="it-IT" altLang="it-IT" sz="2200" b="1" dirty="0">
                <a:solidFill>
                  <a:schemeClr val="accent2"/>
                </a:solidFill>
                <a:cs typeface="Arial" panose="020B0604020202020204" pitchFamily="34" charset="0"/>
              </a:rPr>
              <a:t>Replicazione                                 richiedono la presenza di ioni metallici :</a:t>
            </a:r>
          </a:p>
          <a:p>
            <a:pPr eaLnBrk="1" hangingPunct="1"/>
            <a:r>
              <a:rPr lang="it-IT" altLang="it-IT" sz="2200" b="1" dirty="0">
                <a:solidFill>
                  <a:schemeClr val="accent2"/>
                </a:solidFill>
                <a:cs typeface="Arial" panose="020B0604020202020204" pitchFamily="34" charset="0"/>
              </a:rPr>
              <a:t>Scissione				 </a:t>
            </a:r>
            <a:r>
              <a:rPr lang="it-IT" altLang="it-IT" sz="2200" b="1" dirty="0">
                <a:solidFill>
                  <a:schemeClr val="hlink"/>
                </a:solidFill>
                <a:cs typeface="Arial" panose="020B0604020202020204" pitchFamily="34" charset="0"/>
              </a:rPr>
              <a:t>Zn</a:t>
            </a:r>
            <a:r>
              <a:rPr lang="it-IT" altLang="it-IT" sz="2200" b="1" baseline="30000" dirty="0">
                <a:solidFill>
                  <a:schemeClr val="hlink"/>
                </a:solidFill>
                <a:cs typeface="Arial" panose="020B0604020202020204" pitchFamily="34" charset="0"/>
              </a:rPr>
              <a:t>2+</a:t>
            </a:r>
            <a:r>
              <a:rPr lang="it-IT" altLang="it-IT" sz="2200" b="1" dirty="0">
                <a:solidFill>
                  <a:schemeClr val="hlink"/>
                </a:solidFill>
                <a:cs typeface="Arial" panose="020B0604020202020204" pitchFamily="34" charset="0"/>
              </a:rPr>
              <a:t>, Mg</a:t>
            </a:r>
            <a:r>
              <a:rPr lang="it-IT" altLang="it-IT" sz="2200" b="1" baseline="30000" dirty="0">
                <a:solidFill>
                  <a:schemeClr val="hlink"/>
                </a:solidFill>
                <a:cs typeface="Arial" panose="020B0604020202020204" pitchFamily="34" charset="0"/>
              </a:rPr>
              <a:t>2+</a:t>
            </a:r>
            <a:endParaRPr lang="it-IT" altLang="it-IT" sz="2200" b="1" dirty="0">
              <a:solidFill>
                <a:schemeClr val="accent2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it-IT" altLang="it-IT" sz="2200" b="1" dirty="0">
                <a:solidFill>
                  <a:schemeClr val="accent2"/>
                </a:solidFill>
                <a:cs typeface="Arial" panose="020B0604020202020204" pitchFamily="34" charset="0"/>
              </a:rPr>
              <a:t>Integrità strutturale</a:t>
            </a:r>
          </a:p>
          <a:p>
            <a:pPr eaLnBrk="1" hangingPunct="1"/>
            <a:endParaRPr lang="it-IT" altLang="it-IT" sz="2200" dirty="0">
              <a:solidFill>
                <a:srgbClr val="CC000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lang="it-IT" altLang="it-IT" sz="2200" dirty="0">
                <a:solidFill>
                  <a:srgbClr val="CC0000"/>
                </a:solidFill>
                <a:cs typeface="Arial" panose="020B0604020202020204" pitchFamily="34" charset="0"/>
              </a:rPr>
              <a:t>A seconda del centro di coordinazione (</a:t>
            </a:r>
            <a:r>
              <a:rPr lang="it-IT" altLang="it-IT" sz="2200" dirty="0" err="1">
                <a:solidFill>
                  <a:srgbClr val="CC0000"/>
                </a:solidFill>
                <a:cs typeface="Arial" panose="020B0604020202020204" pitchFamily="34" charset="0"/>
              </a:rPr>
              <a:t>imino</a:t>
            </a:r>
            <a:r>
              <a:rPr lang="it-IT" altLang="it-IT" sz="2200" dirty="0">
                <a:solidFill>
                  <a:srgbClr val="CC0000"/>
                </a:solidFill>
                <a:cs typeface="Arial" panose="020B0604020202020204" pitchFamily="34" charset="0"/>
              </a:rPr>
              <a:t>, amino, amido, </a:t>
            </a:r>
            <a:r>
              <a:rPr lang="it-IT" altLang="it-IT" sz="2200" dirty="0" err="1">
                <a:solidFill>
                  <a:srgbClr val="CC0000"/>
                </a:solidFill>
                <a:cs typeface="Arial" panose="020B0604020202020204" pitchFamily="34" charset="0"/>
              </a:rPr>
              <a:t>oxo</a:t>
            </a:r>
            <a:r>
              <a:rPr lang="it-IT" altLang="it-IT" sz="2200" dirty="0">
                <a:solidFill>
                  <a:srgbClr val="CC0000"/>
                </a:solidFill>
                <a:cs typeface="Arial" panose="020B0604020202020204" pitchFamily="34" charset="0"/>
              </a:rPr>
              <a:t>, </a:t>
            </a:r>
            <a:r>
              <a:rPr lang="it-IT" altLang="it-IT" sz="2200" dirty="0" err="1">
                <a:solidFill>
                  <a:srgbClr val="CC0000"/>
                </a:solidFill>
                <a:cs typeface="Arial" panose="020B0604020202020204" pitchFamily="34" charset="0"/>
              </a:rPr>
              <a:t>idrosso</a:t>
            </a:r>
            <a:r>
              <a:rPr lang="it-IT" altLang="it-IT" sz="2200" dirty="0">
                <a:solidFill>
                  <a:srgbClr val="CC0000"/>
                </a:solidFill>
                <a:cs typeface="Arial" panose="020B0604020202020204" pitchFamily="34" charset="0"/>
              </a:rPr>
              <a:t>), del </a:t>
            </a:r>
            <a:r>
              <a:rPr lang="it-IT" altLang="it-IT" sz="2200" dirty="0" err="1">
                <a:solidFill>
                  <a:srgbClr val="CC0000"/>
                </a:solidFill>
                <a:cs typeface="Arial" panose="020B0604020202020204" pitchFamily="34" charset="0"/>
              </a:rPr>
              <a:t>pH</a:t>
            </a:r>
            <a:r>
              <a:rPr lang="it-IT" altLang="it-IT" sz="2200" dirty="0">
                <a:solidFill>
                  <a:srgbClr val="CC0000"/>
                </a:solidFill>
                <a:cs typeface="Arial" panose="020B0604020202020204" pitchFamily="34" charset="0"/>
              </a:rPr>
              <a:t>, della grandezza e della natura del centro metallico:</a:t>
            </a:r>
          </a:p>
          <a:p>
            <a:pPr eaLnBrk="1" hangingPunct="1"/>
            <a:r>
              <a:rPr lang="it-IT" altLang="it-IT" sz="2200" dirty="0">
                <a:solidFill>
                  <a:srgbClr val="CC0000"/>
                </a:solidFill>
                <a:cs typeface="Arial" panose="020B0604020202020204" pitchFamily="34" charset="0"/>
              </a:rPr>
              <a:t>	         sono possibili coordinazioni mono o multidentate</a:t>
            </a:r>
            <a:r>
              <a:rPr lang="it-IT" altLang="it-IT" sz="2000" dirty="0">
                <a:solidFill>
                  <a:srgbClr val="CC0000"/>
                </a:solidFill>
                <a:cs typeface="Arial" panose="020B0604020202020204" pitchFamily="34" charset="0"/>
              </a:rPr>
              <a:t>  </a:t>
            </a:r>
          </a:p>
          <a:p>
            <a:pPr eaLnBrk="1" hangingPunct="1"/>
            <a:r>
              <a:rPr lang="it-IT" altLang="it-IT" sz="2000" dirty="0">
                <a:solidFill>
                  <a:srgbClr val="CC0000"/>
                </a:solidFill>
                <a:cs typeface="Arial" panose="020B0604020202020204" pitchFamily="34" charset="0"/>
              </a:rPr>
              <a:t>                                            </a:t>
            </a:r>
          </a:p>
        </p:txBody>
      </p:sp>
      <p:sp>
        <p:nvSpPr>
          <p:cNvPr id="20483" name="Line 1029"/>
          <p:cNvSpPr>
            <a:spLocks noChangeShapeType="1"/>
          </p:cNvSpPr>
          <p:nvPr/>
        </p:nvSpPr>
        <p:spPr bwMode="auto">
          <a:xfrm>
            <a:off x="3850257" y="3390181"/>
            <a:ext cx="1066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4" name="Line 1030"/>
          <p:cNvSpPr>
            <a:spLocks noChangeShapeType="1"/>
          </p:cNvSpPr>
          <p:nvPr/>
        </p:nvSpPr>
        <p:spPr bwMode="auto">
          <a:xfrm>
            <a:off x="2935857" y="3009181"/>
            <a:ext cx="914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5" name="Line 1031"/>
          <p:cNvSpPr>
            <a:spLocks noChangeShapeType="1"/>
          </p:cNvSpPr>
          <p:nvPr/>
        </p:nvSpPr>
        <p:spPr bwMode="auto">
          <a:xfrm flipV="1">
            <a:off x="3621657" y="3390181"/>
            <a:ext cx="228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6" name="Line 1032"/>
          <p:cNvSpPr>
            <a:spLocks noChangeShapeType="1"/>
          </p:cNvSpPr>
          <p:nvPr/>
        </p:nvSpPr>
        <p:spPr bwMode="auto">
          <a:xfrm flipV="1">
            <a:off x="2648310" y="3407341"/>
            <a:ext cx="1201947" cy="3624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7" name="Line 1033"/>
          <p:cNvSpPr>
            <a:spLocks noChangeShapeType="1"/>
          </p:cNvSpPr>
          <p:nvPr/>
        </p:nvSpPr>
        <p:spPr bwMode="auto">
          <a:xfrm>
            <a:off x="3012057" y="3313981"/>
            <a:ext cx="838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20488" name="Text Box 1034"/>
          <p:cNvSpPr txBox="1">
            <a:spLocks noChangeArrowheads="1"/>
          </p:cNvSpPr>
          <p:nvPr/>
        </p:nvSpPr>
        <p:spPr bwMode="auto">
          <a:xfrm>
            <a:off x="3697857" y="2932982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altLang="it-IT">
                <a:solidFill>
                  <a:schemeClr val="accent2"/>
                </a:solidFill>
                <a:latin typeface="Times New Roman" panose="02020603050405020304" pitchFamily="18" charset="0"/>
              </a:rPr>
              <a:t>di RNA e DNA</a:t>
            </a:r>
          </a:p>
        </p:txBody>
      </p:sp>
    </p:spTree>
    <p:extLst>
      <p:ext uri="{BB962C8B-B14F-4D97-AF65-F5344CB8AC3E}">
        <p14:creationId xmlns:p14="http://schemas.microsoft.com/office/powerpoint/2010/main" val="7956753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2597" y="344390"/>
            <a:ext cx="7952892" cy="5926539"/>
          </a:xfrm>
          <a:prstGeom prst="rect">
            <a:avLst/>
          </a:prstGeom>
        </p:spPr>
      </p:pic>
      <p:sp>
        <p:nvSpPr>
          <p:cNvPr id="21522" name="Text Box 20"/>
          <p:cNvSpPr txBox="1">
            <a:spLocks noChangeArrowheads="1"/>
          </p:cNvSpPr>
          <p:nvPr/>
        </p:nvSpPr>
        <p:spPr bwMode="auto">
          <a:xfrm>
            <a:off x="1981200" y="2286001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it-IT" altLang="it-IT"/>
          </a:p>
        </p:txBody>
      </p:sp>
      <p:sp>
        <p:nvSpPr>
          <p:cNvPr id="21523" name="Rectangle 21"/>
          <p:cNvSpPr>
            <a:spLocks noChangeArrowheads="1"/>
          </p:cNvSpPr>
          <p:nvPr/>
        </p:nvSpPr>
        <p:spPr bwMode="auto">
          <a:xfrm>
            <a:off x="494820" y="344390"/>
            <a:ext cx="251093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The 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exocyclic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 amino 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groups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 of G, A and C 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have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poor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 metal-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coordinating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abilities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because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their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lone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pairs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 are 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largely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delocalized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into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 the ring by </a:t>
            </a:r>
            <a:r>
              <a:rPr lang="it-IT" altLang="it-IT" dirty="0" err="1">
                <a:solidFill>
                  <a:schemeClr val="accent2"/>
                </a:solidFill>
                <a:cs typeface="Arial" panose="020B0604020202020204" pitchFamily="34" charset="0"/>
              </a:rPr>
              <a:t>resonance</a:t>
            </a:r>
            <a:r>
              <a:rPr lang="it-IT" altLang="it-IT" dirty="0">
                <a:solidFill>
                  <a:schemeClr val="accent2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21526" name="Rectangle 25"/>
          <p:cNvSpPr>
            <a:spLocks noChangeArrowheads="1"/>
          </p:cNvSpPr>
          <p:nvPr/>
        </p:nvSpPr>
        <p:spPr bwMode="auto">
          <a:xfrm>
            <a:off x="369219" y="3994160"/>
            <a:ext cx="297151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>
                <a:solidFill>
                  <a:srgbClr val="990033"/>
                </a:solidFill>
                <a:cs typeface="Arial" panose="020B0604020202020204" pitchFamily="34" charset="0"/>
              </a:rPr>
              <a:t>The purine (in </a:t>
            </a:r>
            <a:r>
              <a:rPr lang="it-IT" altLang="it-IT" dirty="0" err="1">
                <a:solidFill>
                  <a:srgbClr val="990033"/>
                </a:solidFill>
                <a:cs typeface="Arial" panose="020B0604020202020204" pitchFamily="34" charset="0"/>
              </a:rPr>
              <a:t>particular</a:t>
            </a:r>
            <a:r>
              <a:rPr lang="it-IT" altLang="it-IT" dirty="0">
                <a:solidFill>
                  <a:srgbClr val="990033"/>
                </a:solidFill>
                <a:cs typeface="Arial" panose="020B0604020202020204" pitchFamily="34" charset="0"/>
              </a:rPr>
              <a:t> guanine) N</a:t>
            </a:r>
            <a:r>
              <a:rPr lang="it-IT" altLang="it-IT" baseline="-25000" dirty="0">
                <a:solidFill>
                  <a:srgbClr val="990033"/>
                </a:solidFill>
                <a:cs typeface="Arial" panose="020B0604020202020204" pitchFamily="34" charset="0"/>
              </a:rPr>
              <a:t>7</a:t>
            </a:r>
            <a:r>
              <a:rPr lang="it-IT" altLang="it-IT" dirty="0">
                <a:solidFill>
                  <a:srgbClr val="990033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990033"/>
                </a:solidFill>
                <a:cs typeface="Arial" panose="020B0604020202020204" pitchFamily="34" charset="0"/>
              </a:rPr>
              <a:t>atom</a:t>
            </a:r>
            <a:r>
              <a:rPr lang="it-IT" altLang="it-IT" dirty="0">
                <a:solidFill>
                  <a:srgbClr val="990033"/>
                </a:solidFill>
                <a:cs typeface="Arial" panose="020B0604020202020204" pitchFamily="34" charset="0"/>
              </a:rPr>
              <a:t> </a:t>
            </a:r>
            <a:r>
              <a:rPr lang="it-IT" altLang="it-IT" dirty="0" err="1">
                <a:solidFill>
                  <a:srgbClr val="990033"/>
                </a:solidFill>
                <a:cs typeface="Arial" panose="020B0604020202020204" pitchFamily="34" charset="0"/>
              </a:rPr>
              <a:t>is</a:t>
            </a:r>
            <a:r>
              <a:rPr lang="it-IT" altLang="it-IT" dirty="0">
                <a:solidFill>
                  <a:srgbClr val="990033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it-IT" altLang="it-IT" dirty="0">
                <a:solidFill>
                  <a:srgbClr val="990033"/>
                </a:solidFill>
                <a:cs typeface="Arial" panose="020B0604020202020204" pitchFamily="34" charset="0"/>
              </a:rPr>
              <a:t>the best </a:t>
            </a:r>
            <a:r>
              <a:rPr lang="it-IT" altLang="it-IT" dirty="0" err="1">
                <a:solidFill>
                  <a:srgbClr val="990033"/>
                </a:solidFill>
                <a:cs typeface="Arial" panose="020B0604020202020204" pitchFamily="34" charset="0"/>
              </a:rPr>
              <a:t>nucleophile</a:t>
            </a:r>
            <a:r>
              <a:rPr lang="it-IT" altLang="it-IT" dirty="0">
                <a:solidFill>
                  <a:srgbClr val="990033"/>
                </a:solidFill>
                <a:cs typeface="Arial" panose="020B0604020202020204" pitchFamily="34" charset="0"/>
              </a:rPr>
              <a:t>: </a:t>
            </a:r>
          </a:p>
          <a:p>
            <a:pPr eaLnBrk="1" hangingPunct="1"/>
            <a:r>
              <a:rPr lang="it-IT" altLang="it-IT" dirty="0">
                <a:solidFill>
                  <a:srgbClr val="990033"/>
                </a:solidFill>
                <a:cs typeface="Arial" panose="020B0604020202020204" pitchFamily="34" charset="0"/>
              </a:rPr>
              <a:t>strong </a:t>
            </a:r>
            <a:r>
              <a:rPr lang="it-IT" altLang="it-IT" dirty="0" err="1">
                <a:solidFill>
                  <a:srgbClr val="990033"/>
                </a:solidFill>
                <a:cs typeface="Arial" panose="020B0604020202020204" pitchFamily="34" charset="0"/>
              </a:rPr>
              <a:t>complexes</a:t>
            </a:r>
            <a:r>
              <a:rPr lang="it-IT" altLang="it-IT" dirty="0">
                <a:solidFill>
                  <a:srgbClr val="990033"/>
                </a:solidFill>
                <a:cs typeface="Arial" panose="020B0604020202020204" pitchFamily="34" charset="0"/>
              </a:rPr>
              <a:t> with </a:t>
            </a:r>
          </a:p>
          <a:p>
            <a:pPr eaLnBrk="1" hangingPunct="1"/>
            <a:r>
              <a:rPr lang="it-IT" altLang="it-IT" dirty="0">
                <a:solidFill>
                  <a:srgbClr val="990033"/>
                </a:solidFill>
                <a:cs typeface="Arial" panose="020B0604020202020204" pitchFamily="34" charset="0"/>
              </a:rPr>
              <a:t>Cu(II), Cr(III), </a:t>
            </a:r>
            <a:r>
              <a:rPr lang="it-IT" altLang="it-IT" dirty="0" err="1">
                <a:solidFill>
                  <a:srgbClr val="990033"/>
                </a:solidFill>
                <a:cs typeface="Arial" panose="020B0604020202020204" pitchFamily="34" charset="0"/>
              </a:rPr>
              <a:t>Pt</a:t>
            </a:r>
            <a:r>
              <a:rPr lang="it-IT" altLang="it-IT" dirty="0">
                <a:solidFill>
                  <a:srgbClr val="990033"/>
                </a:solidFill>
                <a:cs typeface="Arial" panose="020B0604020202020204" pitchFamily="34" charset="0"/>
              </a:rPr>
              <a:t>(II)</a:t>
            </a:r>
          </a:p>
        </p:txBody>
      </p:sp>
      <p:sp>
        <p:nvSpPr>
          <p:cNvPr id="21528" name="Rectangle 27"/>
          <p:cNvSpPr>
            <a:spLocks noChangeArrowheads="1"/>
          </p:cNvSpPr>
          <p:nvPr/>
        </p:nvSpPr>
        <p:spPr bwMode="auto">
          <a:xfrm>
            <a:off x="9605841" y="4962499"/>
            <a:ext cx="20574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it-IT" altLang="it-IT" dirty="0" err="1">
                <a:cs typeface="Arial" panose="020B0604020202020204" pitchFamily="34" charset="0"/>
              </a:rPr>
              <a:t>Phosphodiester</a:t>
            </a:r>
            <a:r>
              <a:rPr lang="it-IT" altLang="it-IT" dirty="0">
                <a:cs typeface="Arial" panose="020B0604020202020204" pitchFamily="34" charset="0"/>
              </a:rPr>
              <a:t> </a:t>
            </a:r>
            <a:r>
              <a:rPr lang="it-IT" altLang="it-IT" dirty="0" err="1">
                <a:cs typeface="Arial" panose="020B0604020202020204" pitchFamily="34" charset="0"/>
              </a:rPr>
              <a:t>groups</a:t>
            </a:r>
            <a:r>
              <a:rPr lang="it-IT" altLang="it-IT" dirty="0">
                <a:cs typeface="Arial" panose="020B0604020202020204" pitchFamily="34" charset="0"/>
              </a:rPr>
              <a:t> </a:t>
            </a:r>
            <a:r>
              <a:rPr lang="it-IT" altLang="it-IT" dirty="0" err="1">
                <a:cs typeface="Arial" panose="020B0604020202020204" pitchFamily="34" charset="0"/>
              </a:rPr>
              <a:t>bind</a:t>
            </a:r>
            <a:r>
              <a:rPr lang="it-IT" altLang="it-IT" dirty="0">
                <a:cs typeface="Arial" panose="020B0604020202020204" pitchFamily="34" charset="0"/>
              </a:rPr>
              <a:t> hard </a:t>
            </a:r>
            <a:r>
              <a:rPr lang="it-IT" altLang="it-IT" dirty="0" err="1">
                <a:cs typeface="Arial" panose="020B0604020202020204" pitchFamily="34" charset="0"/>
              </a:rPr>
              <a:t>metals</a:t>
            </a:r>
            <a:r>
              <a:rPr lang="it-IT" altLang="it-IT" dirty="0">
                <a:cs typeface="Arial" panose="020B0604020202020204" pitchFamily="34" charset="0"/>
              </a:rPr>
              <a:t>, </a:t>
            </a:r>
            <a:r>
              <a:rPr lang="it-IT" altLang="it-IT" dirty="0" err="1">
                <a:cs typeface="Arial" panose="020B0604020202020204" pitchFamily="34" charset="0"/>
              </a:rPr>
              <a:t>especially</a:t>
            </a:r>
            <a:r>
              <a:rPr lang="it-IT" altLang="it-IT" dirty="0">
                <a:cs typeface="Arial" panose="020B0604020202020204" pitchFamily="34" charset="0"/>
              </a:rPr>
              <a:t> Na</a:t>
            </a:r>
            <a:r>
              <a:rPr lang="it-IT" altLang="it-IT" baseline="30000" dirty="0">
                <a:cs typeface="Arial" panose="020B0604020202020204" pitchFamily="34" charset="0"/>
              </a:rPr>
              <a:t>+</a:t>
            </a:r>
            <a:r>
              <a:rPr lang="it-IT" altLang="it-IT" dirty="0">
                <a:cs typeface="Arial" panose="020B0604020202020204" pitchFamily="34" charset="0"/>
              </a:rPr>
              <a:t>, K</a:t>
            </a:r>
            <a:r>
              <a:rPr lang="it-IT" altLang="it-IT" baseline="30000" dirty="0">
                <a:cs typeface="Arial" panose="020B0604020202020204" pitchFamily="34" charset="0"/>
              </a:rPr>
              <a:t>+</a:t>
            </a:r>
            <a:r>
              <a:rPr lang="it-IT" altLang="it-IT" dirty="0">
                <a:cs typeface="Arial" panose="020B0604020202020204" pitchFamily="34" charset="0"/>
              </a:rPr>
              <a:t>, Mg</a:t>
            </a:r>
            <a:r>
              <a:rPr lang="it-IT" altLang="it-IT" baseline="30000" dirty="0">
                <a:cs typeface="Arial" panose="020B0604020202020204" pitchFamily="34" charset="0"/>
              </a:rPr>
              <a:t>2+</a:t>
            </a:r>
          </a:p>
        </p:txBody>
      </p:sp>
    </p:spTree>
    <p:extLst>
      <p:ext uri="{BB962C8B-B14F-4D97-AF65-F5344CB8AC3E}">
        <p14:creationId xmlns:p14="http://schemas.microsoft.com/office/powerpoint/2010/main" val="106029287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36" y="-181684"/>
            <a:ext cx="4867945" cy="7039684"/>
          </a:xfrm>
          <a:prstGeom prst="rect">
            <a:avLst/>
          </a:prstGeom>
        </p:spPr>
      </p:pic>
      <p:cxnSp>
        <p:nvCxnSpPr>
          <p:cNvPr id="4" name="Connettore 1 3"/>
          <p:cNvCxnSpPr/>
          <p:nvPr/>
        </p:nvCxnSpPr>
        <p:spPr>
          <a:xfrm flipV="1">
            <a:off x="3078178" y="2706986"/>
            <a:ext cx="90535" cy="190123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1 4"/>
          <p:cNvCxnSpPr/>
          <p:nvPr/>
        </p:nvCxnSpPr>
        <p:spPr>
          <a:xfrm>
            <a:off x="3123445" y="2996692"/>
            <a:ext cx="199177" cy="108641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ttangolo 7"/>
          <p:cNvSpPr/>
          <p:nvPr/>
        </p:nvSpPr>
        <p:spPr>
          <a:xfrm>
            <a:off x="540235" y="1720157"/>
            <a:ext cx="4867945" cy="23991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4858691" y="236847"/>
            <a:ext cx="69651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Molecular of d(CCTCTG*G*TCTCC) d(GGAGACCAGAGG) (G*G* represents the binding site of the [</a:t>
            </a:r>
            <a:r>
              <a:rPr lang="en-US" sz="2000" dirty="0" err="1">
                <a:solidFill>
                  <a:schemeClr val="accent5">
                    <a:lumMod val="75000"/>
                  </a:schemeClr>
                </a:solidFill>
                <a:latin typeface="Times-Roman"/>
              </a:rPr>
              <a:t>Pt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(NH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3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)</a:t>
            </a:r>
            <a:r>
              <a:rPr lang="en-US" sz="2000" baseline="-25000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2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]</a:t>
            </a:r>
            <a:r>
              <a:rPr lang="en-US" sz="2000" baseline="30000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2</a:t>
            </a:r>
            <a:r>
              <a:rPr lang="en-US" sz="2000" baseline="30000" dirty="0">
                <a:solidFill>
                  <a:schemeClr val="accent5">
                    <a:lumMod val="75000"/>
                  </a:schemeClr>
                </a:solidFill>
                <a:latin typeface="MTSY"/>
              </a:rPr>
              <a:t>+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MTSY"/>
              </a:rPr>
              <a:t>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adduct</a:t>
            </a:r>
            <a:endParaRPr lang="it-IT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105151" y="2087541"/>
            <a:ext cx="502170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Times-Roman"/>
              </a:rPr>
              <a:t>The coordination of metal complexes with nucleic acids can be</a:t>
            </a:r>
          </a:p>
          <a:p>
            <a:r>
              <a:rPr lang="en-US" sz="2200" dirty="0">
                <a:latin typeface="Times-Roman"/>
              </a:rPr>
              <a:t>very </a:t>
            </a:r>
            <a:r>
              <a:rPr lang="en-US" sz="2200" b="1" dirty="0">
                <a:latin typeface="Times-Roman"/>
              </a:rPr>
              <a:t>specific</a:t>
            </a:r>
            <a:r>
              <a:rPr lang="en-US" sz="2200" dirty="0">
                <a:latin typeface="Times-Roman"/>
              </a:rPr>
              <a:t> with regard to certain base-pair sequences in the double helix.</a:t>
            </a:r>
          </a:p>
          <a:p>
            <a:endParaRPr lang="en-US" sz="2200" dirty="0">
              <a:latin typeface="Times-Roman"/>
            </a:endParaRPr>
          </a:p>
          <a:p>
            <a:r>
              <a:rPr lang="en-US" sz="2200" b="1" dirty="0">
                <a:latin typeface="Times-Roman"/>
              </a:rPr>
              <a:t>Sequence-specific compounds</a:t>
            </a:r>
            <a:r>
              <a:rPr lang="en-US" sz="2200" dirty="0">
                <a:latin typeface="Times-Roman"/>
              </a:rPr>
              <a:t> can</a:t>
            </a:r>
          </a:p>
          <a:p>
            <a:r>
              <a:rPr lang="en-US" sz="2200" dirty="0">
                <a:latin typeface="Times-Roman"/>
              </a:rPr>
              <a:t>selectively target nucleic acids to act as chemical tools or potential medicinal agents, for</a:t>
            </a:r>
          </a:p>
          <a:p>
            <a:r>
              <a:rPr lang="it-IT" sz="2200" dirty="0" err="1">
                <a:latin typeface="Times-Roman"/>
              </a:rPr>
              <a:t>example</a:t>
            </a:r>
            <a:r>
              <a:rPr lang="it-IT" sz="2200" dirty="0">
                <a:latin typeface="Times-Roman"/>
              </a:rPr>
              <a:t> in </a:t>
            </a:r>
            <a:r>
              <a:rPr lang="it-IT" sz="2200" b="1" dirty="0" err="1">
                <a:latin typeface="Times-Roman"/>
              </a:rPr>
              <a:t>tumor</a:t>
            </a:r>
            <a:r>
              <a:rPr lang="it-IT" sz="2200" b="1" dirty="0">
                <a:latin typeface="Times-Roman"/>
              </a:rPr>
              <a:t> </a:t>
            </a:r>
            <a:r>
              <a:rPr lang="it-IT" sz="2200" b="1" dirty="0" err="1">
                <a:latin typeface="Times-Roman"/>
              </a:rPr>
              <a:t>chemotherapy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12207411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06582" y="278455"/>
            <a:ext cx="62468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In addition to ionic and covalent bonding, the association between molecular components</a:t>
            </a:r>
          </a:p>
          <a:p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can include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hydrogen bonding and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–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Symbol" panose="05050102010706020507" pitchFamily="18" charset="2"/>
              </a:rPr>
              <a:t>p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MathematicalPi-One"/>
              </a:rPr>
              <a:t> </a:t>
            </a:r>
            <a:r>
              <a:rPr lang="en-US" b="1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interactions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  <a:latin typeface="Times-Roman"/>
              </a:rPr>
              <a:t>.</a:t>
            </a:r>
            <a:endParaRPr lang="it-IT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507" y="2207488"/>
            <a:ext cx="2803793" cy="2780477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1147" y="162963"/>
            <a:ext cx="2592407" cy="6595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5151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5661" y="833797"/>
            <a:ext cx="5105400" cy="2257425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862" y="3848728"/>
            <a:ext cx="7534275" cy="271462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376687" y="266057"/>
            <a:ext cx="1143862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-Roman"/>
              </a:rPr>
              <a:t>The presence of positively charged metal ions in the cell nucleus can favor the formation of  “false” </a:t>
            </a:r>
            <a:r>
              <a:rPr lang="en-US" sz="2000" b="1" dirty="0" err="1">
                <a:solidFill>
                  <a:srgbClr val="FF0000"/>
                </a:solidFill>
                <a:latin typeface="Times-Roman"/>
              </a:rPr>
              <a:t>tautomers</a:t>
            </a:r>
            <a:r>
              <a:rPr lang="en-US" sz="2000" dirty="0">
                <a:solidFill>
                  <a:srgbClr val="FF0000"/>
                </a:solidFill>
                <a:latin typeface="Times-Roman"/>
              </a:rPr>
              <a:t>. </a:t>
            </a:r>
            <a:endParaRPr lang="it-IT" sz="2000" dirty="0">
              <a:solidFill>
                <a:srgbClr val="FF0000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535502" y="3335796"/>
            <a:ext cx="93941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Times-Roman"/>
              </a:rPr>
              <a:t>This can lead to a “</a:t>
            </a:r>
            <a:r>
              <a:rPr lang="en-US" sz="2000" b="1" dirty="0" err="1">
                <a:latin typeface="Times-Roman"/>
              </a:rPr>
              <a:t>mispairing</a:t>
            </a:r>
            <a:r>
              <a:rPr lang="en-US" sz="2000" dirty="0">
                <a:latin typeface="Times-Roman"/>
              </a:rPr>
              <a:t>” of</a:t>
            </a:r>
          </a:p>
          <a:p>
            <a:pPr algn="ctr"/>
            <a:r>
              <a:rPr lang="en-US" sz="2000" dirty="0" err="1">
                <a:latin typeface="Times-Roman"/>
              </a:rPr>
              <a:t>nucleobases</a:t>
            </a:r>
            <a:r>
              <a:rPr lang="en-US" sz="2000" dirty="0">
                <a:latin typeface="Times-Roman"/>
              </a:rPr>
              <a:t> and eventually to altered genetic information transfer.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901514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D7C1C0C-5123-6C6B-EF54-B9B9D1AD0F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1041" y="908720"/>
            <a:ext cx="10069918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9939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5"/>
          <a:stretch>
            <a:fillRect/>
          </a:stretch>
        </p:blipFill>
        <p:spPr bwMode="auto">
          <a:xfrm>
            <a:off x="47625" y="44450"/>
            <a:ext cx="12060238" cy="504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9"/>
          <p:cNvSpPr txBox="1">
            <a:spLocks noChangeArrowheads="1"/>
          </p:cNvSpPr>
          <p:nvPr/>
        </p:nvSpPr>
        <p:spPr bwMode="auto">
          <a:xfrm>
            <a:off x="1506538" y="128588"/>
            <a:ext cx="122396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009900"/>
                </a:solidFill>
              </a:rPr>
              <a:t>charge carrier</a:t>
            </a:r>
          </a:p>
        </p:txBody>
      </p:sp>
      <p:sp>
        <p:nvSpPr>
          <p:cNvPr id="7172" name="Line 10"/>
          <p:cNvSpPr>
            <a:spLocks noChangeShapeType="1"/>
          </p:cNvSpPr>
          <p:nvPr/>
        </p:nvSpPr>
        <p:spPr bwMode="auto">
          <a:xfrm flipH="1">
            <a:off x="806450" y="712788"/>
            <a:ext cx="985838" cy="841375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3" name="Line 11"/>
          <p:cNvSpPr>
            <a:spLocks noChangeShapeType="1"/>
          </p:cNvSpPr>
          <p:nvPr/>
        </p:nvSpPr>
        <p:spPr bwMode="auto">
          <a:xfrm flipH="1">
            <a:off x="806450" y="715963"/>
            <a:ext cx="1117600" cy="1776412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4" name="Text Box 12"/>
          <p:cNvSpPr txBox="1">
            <a:spLocks noChangeArrowheads="1"/>
          </p:cNvSpPr>
          <p:nvPr/>
        </p:nvSpPr>
        <p:spPr bwMode="auto">
          <a:xfrm>
            <a:off x="2495550" y="1381125"/>
            <a:ext cx="1223963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FF0066"/>
                </a:solidFill>
              </a:rPr>
              <a:t>structure</a:t>
            </a:r>
          </a:p>
        </p:txBody>
      </p:sp>
      <p:sp>
        <p:nvSpPr>
          <p:cNvPr id="7175" name="Line 13"/>
          <p:cNvSpPr>
            <a:spLocks noChangeShapeType="1"/>
          </p:cNvSpPr>
          <p:nvPr/>
        </p:nvSpPr>
        <p:spPr bwMode="auto">
          <a:xfrm flipH="1">
            <a:off x="1692275" y="1617663"/>
            <a:ext cx="803275" cy="377825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6" name="Line 14"/>
          <p:cNvSpPr>
            <a:spLocks noChangeShapeType="1"/>
          </p:cNvSpPr>
          <p:nvPr/>
        </p:nvSpPr>
        <p:spPr bwMode="auto">
          <a:xfrm flipH="1">
            <a:off x="1717675" y="1755775"/>
            <a:ext cx="1012825" cy="823913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7" name="Text Box 15"/>
          <p:cNvSpPr txBox="1">
            <a:spLocks noChangeArrowheads="1"/>
          </p:cNvSpPr>
          <p:nvPr/>
        </p:nvSpPr>
        <p:spPr bwMode="auto">
          <a:xfrm>
            <a:off x="6881813" y="5062538"/>
            <a:ext cx="28448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CC3399"/>
                </a:solidFill>
              </a:rPr>
              <a:t>structure, hydrolase</a:t>
            </a:r>
          </a:p>
        </p:txBody>
      </p:sp>
      <p:sp>
        <p:nvSpPr>
          <p:cNvPr id="7178" name="Line 16"/>
          <p:cNvSpPr>
            <a:spLocks noChangeShapeType="1"/>
          </p:cNvSpPr>
          <p:nvPr/>
        </p:nvSpPr>
        <p:spPr bwMode="auto">
          <a:xfrm flipH="1" flipV="1">
            <a:off x="7823200" y="2749550"/>
            <a:ext cx="73025" cy="2263775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79" name="Text Box 17"/>
          <p:cNvSpPr txBox="1">
            <a:spLocks noChangeArrowheads="1"/>
          </p:cNvSpPr>
          <p:nvPr/>
        </p:nvSpPr>
        <p:spPr bwMode="auto">
          <a:xfrm>
            <a:off x="3430588" y="300038"/>
            <a:ext cx="19446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0033CC"/>
                </a:solidFill>
              </a:rPr>
              <a:t>photosynthesis, oxidase, structure</a:t>
            </a:r>
          </a:p>
        </p:txBody>
      </p:sp>
      <p:sp>
        <p:nvSpPr>
          <p:cNvPr id="7180" name="Line 18"/>
          <p:cNvSpPr>
            <a:spLocks noChangeShapeType="1"/>
          </p:cNvSpPr>
          <p:nvPr/>
        </p:nvSpPr>
        <p:spPr bwMode="auto">
          <a:xfrm>
            <a:off x="4222750" y="831850"/>
            <a:ext cx="279400" cy="1363663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1" name="Text Box 19"/>
          <p:cNvSpPr txBox="1">
            <a:spLocks noChangeArrowheads="1"/>
          </p:cNvSpPr>
          <p:nvPr/>
        </p:nvSpPr>
        <p:spPr bwMode="auto">
          <a:xfrm>
            <a:off x="2795588" y="5084763"/>
            <a:ext cx="19446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CC0000"/>
                </a:solidFill>
              </a:rPr>
              <a:t>nitrogen fixation</a:t>
            </a:r>
          </a:p>
        </p:txBody>
      </p:sp>
      <p:sp>
        <p:nvSpPr>
          <p:cNvPr id="7182" name="Line 20"/>
          <p:cNvSpPr>
            <a:spLocks noChangeShapeType="1"/>
          </p:cNvSpPr>
          <p:nvPr/>
        </p:nvSpPr>
        <p:spPr bwMode="auto">
          <a:xfrm flipV="1">
            <a:off x="3611563" y="3449638"/>
            <a:ext cx="312737" cy="1635125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3" name="Text Box 21"/>
          <p:cNvSpPr txBox="1">
            <a:spLocks noChangeArrowheads="1"/>
          </p:cNvSpPr>
          <p:nvPr/>
        </p:nvSpPr>
        <p:spPr bwMode="auto">
          <a:xfrm>
            <a:off x="6154738" y="1104900"/>
            <a:ext cx="10731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8546E2"/>
                </a:solidFill>
              </a:rPr>
              <a:t>oxidase</a:t>
            </a:r>
          </a:p>
        </p:txBody>
      </p:sp>
      <p:sp>
        <p:nvSpPr>
          <p:cNvPr id="7184" name="Line 22"/>
          <p:cNvSpPr>
            <a:spLocks noChangeShapeType="1"/>
          </p:cNvSpPr>
          <p:nvPr/>
        </p:nvSpPr>
        <p:spPr bwMode="auto">
          <a:xfrm flipH="1">
            <a:off x="5294313" y="1427163"/>
            <a:ext cx="942975" cy="768350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5" name="Line 23"/>
          <p:cNvSpPr>
            <a:spLocks noChangeShapeType="1"/>
          </p:cNvSpPr>
          <p:nvPr/>
        </p:nvSpPr>
        <p:spPr bwMode="auto">
          <a:xfrm flipH="1">
            <a:off x="5878513" y="1471613"/>
            <a:ext cx="504825" cy="633412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6" name="Text Box 24"/>
          <p:cNvSpPr txBox="1">
            <a:spLocks noChangeArrowheads="1"/>
          </p:cNvSpPr>
          <p:nvPr/>
        </p:nvSpPr>
        <p:spPr bwMode="auto">
          <a:xfrm>
            <a:off x="5434013" y="180975"/>
            <a:ext cx="3541712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>
                <a:solidFill>
                  <a:srgbClr val="FF3300"/>
                </a:solidFill>
              </a:rPr>
              <a:t>dioxygen transport and storage, electron transfer</a:t>
            </a:r>
          </a:p>
        </p:txBody>
      </p:sp>
      <p:sp>
        <p:nvSpPr>
          <p:cNvPr id="7187" name="Line 25"/>
          <p:cNvSpPr>
            <a:spLocks noChangeShapeType="1"/>
          </p:cNvSpPr>
          <p:nvPr/>
        </p:nvSpPr>
        <p:spPr bwMode="auto">
          <a:xfrm flipH="1">
            <a:off x="5205413" y="831850"/>
            <a:ext cx="673100" cy="1363663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sp>
        <p:nvSpPr>
          <p:cNvPr id="7188" name="Line 23"/>
          <p:cNvSpPr>
            <a:spLocks noChangeShapeType="1"/>
          </p:cNvSpPr>
          <p:nvPr/>
        </p:nvSpPr>
        <p:spPr bwMode="auto">
          <a:xfrm>
            <a:off x="6691313" y="1479550"/>
            <a:ext cx="412750" cy="715963"/>
          </a:xfrm>
          <a:prstGeom prst="line">
            <a:avLst/>
          </a:prstGeom>
          <a:noFill/>
          <a:ln w="19050">
            <a:solidFill>
              <a:srgbClr val="0033C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it-IT"/>
          </a:p>
        </p:txBody>
      </p:sp>
      <p:pic>
        <p:nvPicPr>
          <p:cNvPr id="7189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600" y="5762625"/>
            <a:ext cx="62865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90" name="Immagin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563" y="5843588"/>
            <a:ext cx="6477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91" name="Text Box 19"/>
          <p:cNvSpPr txBox="1">
            <a:spLocks noChangeArrowheads="1"/>
          </p:cNvSpPr>
          <p:nvPr/>
        </p:nvSpPr>
        <p:spPr bwMode="auto">
          <a:xfrm>
            <a:off x="1365250" y="6080125"/>
            <a:ext cx="2559050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/>
              <a:t>Essential elements</a:t>
            </a:r>
          </a:p>
        </p:txBody>
      </p:sp>
      <p:sp>
        <p:nvSpPr>
          <p:cNvPr id="7192" name="Text Box 19"/>
          <p:cNvSpPr txBox="1">
            <a:spLocks noChangeArrowheads="1"/>
          </p:cNvSpPr>
          <p:nvPr/>
        </p:nvSpPr>
        <p:spPr bwMode="auto">
          <a:xfrm>
            <a:off x="5602288" y="6080125"/>
            <a:ext cx="5246687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it-IT" altLang="it-IT" sz="1600" b="1"/>
              <a:t>Presumably essential elements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4"/>
          <p:cNvSpPr txBox="1">
            <a:spLocks noChangeArrowheads="1"/>
          </p:cNvSpPr>
          <p:nvPr/>
        </p:nvSpPr>
        <p:spPr bwMode="auto">
          <a:xfrm>
            <a:off x="1343025" y="549275"/>
            <a:ext cx="9669463" cy="544671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>
            <a:lvl1pPr marL="265113" indent="-26511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endParaRPr lang="it-IT" altLang="it-IT" sz="1800" b="1" dirty="0">
              <a:solidFill>
                <a:srgbClr val="800080"/>
              </a:solidFill>
            </a:endParaRPr>
          </a:p>
          <a:p>
            <a:pPr algn="ctr" eaLnBrk="1" hangingPunct="1">
              <a:spcBef>
                <a:spcPct val="50000"/>
              </a:spcBef>
              <a:buFontTx/>
              <a:buNone/>
              <a:defRPr/>
            </a:pPr>
            <a:r>
              <a:rPr lang="it-IT" altLang="it-IT" sz="2000" b="1" dirty="0">
                <a:solidFill>
                  <a:srgbClr val="222268"/>
                </a:solidFill>
              </a:rPr>
              <a:t>FUNZIONI BIOLOGICHE DI ELEMENTI INORGANICI</a:t>
            </a:r>
          </a:p>
          <a:p>
            <a:pPr eaLnBrk="1" hangingPunct="1">
              <a:spcBef>
                <a:spcPct val="50000"/>
              </a:spcBef>
              <a:buFontTx/>
              <a:buNone/>
              <a:defRPr/>
            </a:pPr>
            <a:endParaRPr lang="it-IT" altLang="it-IT" sz="2000" b="1" u="sng" dirty="0">
              <a:solidFill>
                <a:srgbClr val="990000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800" b="1" dirty="0"/>
              <a:t> </a:t>
            </a:r>
            <a:r>
              <a:rPr lang="it-IT" altLang="it-IT" sz="1800" b="1" dirty="0">
                <a:solidFill>
                  <a:srgbClr val="0000FF"/>
                </a:solidFill>
              </a:rPr>
              <a:t>COSTRUIRE FUNZIONI STRUTTURALI</a:t>
            </a:r>
            <a:r>
              <a:rPr lang="it-IT" altLang="it-IT" sz="1800" b="1" dirty="0"/>
              <a:t> </a:t>
            </a:r>
            <a:r>
              <a:rPr lang="it-IT" altLang="it-IT" sz="1800" b="1" dirty="0">
                <a:solidFill>
                  <a:srgbClr val="0000FF"/>
                </a:solidFill>
              </a:rPr>
              <a:t>: </a:t>
            </a:r>
            <a:r>
              <a:rPr lang="it-IT" altLang="it-IT" sz="1800" b="1" dirty="0"/>
              <a:t>Ca, Mg, P, Si.</a:t>
            </a: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800" b="1" dirty="0"/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800" b="1" dirty="0"/>
              <a:t> </a:t>
            </a:r>
            <a:r>
              <a:rPr lang="it-IT" altLang="it-IT" sz="1800" b="1" dirty="0">
                <a:solidFill>
                  <a:srgbClr val="0000FF"/>
                </a:solidFill>
              </a:rPr>
              <a:t>TRASFERIMENTO DI CARICA NEL SISTEMA NERVOSO:</a:t>
            </a:r>
            <a:r>
              <a:rPr lang="it-IT" altLang="it-IT" sz="1800" b="1" dirty="0"/>
              <a:t> Na, K, Ca.</a:t>
            </a: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800" b="1" dirty="0"/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800" b="1" dirty="0"/>
              <a:t> </a:t>
            </a:r>
            <a:r>
              <a:rPr lang="it-IT" altLang="it-IT" sz="1800" b="1" dirty="0">
                <a:solidFill>
                  <a:srgbClr val="0000FF"/>
                </a:solidFill>
              </a:rPr>
              <a:t>METABOLISMO E IDROLISI DI VARIE SOSTANZE ORGANICHE:</a:t>
            </a:r>
            <a:r>
              <a:rPr lang="it-IT" altLang="it-IT" sz="1800" b="1" dirty="0"/>
              <a:t> Zn, Mg.</a:t>
            </a: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800" b="1" dirty="0"/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800" b="1" dirty="0"/>
              <a:t> </a:t>
            </a:r>
            <a:r>
              <a:rPr lang="it-IT" altLang="it-IT" sz="1800" b="1" dirty="0">
                <a:solidFill>
                  <a:srgbClr val="0000FF"/>
                </a:solidFill>
              </a:rPr>
              <a:t>TRASFERIMENTO ELETTRONICO IN PROCESSI REDOX:</a:t>
            </a:r>
            <a:r>
              <a:rPr lang="it-IT" altLang="it-IT" sz="1800" b="1" dirty="0"/>
              <a:t> Fe, Cu, Mn, Co.</a:t>
            </a: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800" b="1" dirty="0"/>
          </a:p>
          <a:p>
            <a:pPr eaLnBrk="1" hangingPunct="1">
              <a:spcBef>
                <a:spcPct val="50000"/>
              </a:spcBef>
              <a:defRPr/>
            </a:pPr>
            <a:r>
              <a:rPr lang="it-IT" altLang="it-IT" sz="1800" b="1" dirty="0"/>
              <a:t> </a:t>
            </a:r>
            <a:r>
              <a:rPr lang="it-IT" altLang="it-IT" sz="1800" b="1" dirty="0">
                <a:solidFill>
                  <a:srgbClr val="0000FF"/>
                </a:solidFill>
              </a:rPr>
              <a:t>COORDINAZIONE CON PICCOLE MOLECOLE SIMMETRICHE (O</a:t>
            </a:r>
            <a:r>
              <a:rPr lang="it-IT" altLang="it-IT" sz="1800" b="1" baseline="-25000" dirty="0">
                <a:solidFill>
                  <a:srgbClr val="0000FF"/>
                </a:solidFill>
              </a:rPr>
              <a:t>2</a:t>
            </a:r>
            <a:r>
              <a:rPr lang="it-IT" altLang="it-IT" sz="1800" b="1" dirty="0">
                <a:solidFill>
                  <a:srgbClr val="0000FF"/>
                </a:solidFill>
              </a:rPr>
              <a:t>, N</a:t>
            </a:r>
            <a:r>
              <a:rPr lang="it-IT" altLang="it-IT" sz="1800" b="1" baseline="-25000" dirty="0">
                <a:solidFill>
                  <a:srgbClr val="0000FF"/>
                </a:solidFill>
              </a:rPr>
              <a:t>2</a:t>
            </a:r>
            <a:r>
              <a:rPr lang="it-IT" altLang="it-IT" sz="1800" b="1" dirty="0">
                <a:solidFill>
                  <a:srgbClr val="0000FF"/>
                </a:solidFill>
              </a:rPr>
              <a:t>, CO</a:t>
            </a:r>
            <a:r>
              <a:rPr lang="it-IT" altLang="it-IT" sz="1800" b="1" baseline="-25000" dirty="0">
                <a:solidFill>
                  <a:srgbClr val="0000FF"/>
                </a:solidFill>
              </a:rPr>
              <a:t>2</a:t>
            </a:r>
            <a:r>
              <a:rPr lang="it-IT" altLang="it-IT" sz="1800" b="1" dirty="0">
                <a:solidFill>
                  <a:srgbClr val="0000FF"/>
                </a:solidFill>
              </a:rPr>
              <a:t>)</a:t>
            </a:r>
            <a:endParaRPr lang="it-IT" altLang="it-IT" sz="1800" b="1" baseline="-25000" dirty="0">
              <a:solidFill>
                <a:srgbClr val="0000FF"/>
              </a:solidFill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it-IT" altLang="it-IT" sz="1800" b="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325" y="115888"/>
            <a:ext cx="5980113" cy="648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0325" y="2636838"/>
            <a:ext cx="3744913" cy="35337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220" name="CasellaDiTesto 3"/>
          <p:cNvSpPr txBox="1">
            <a:spLocks noChangeArrowheads="1"/>
          </p:cNvSpPr>
          <p:nvPr/>
        </p:nvSpPr>
        <p:spPr bwMode="auto">
          <a:xfrm>
            <a:off x="407988" y="260350"/>
            <a:ext cx="23749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Emoglobina umana</a:t>
            </a:r>
          </a:p>
        </p:txBody>
      </p:sp>
      <p:sp>
        <p:nvSpPr>
          <p:cNvPr id="9221" name="Rectangle 21"/>
          <p:cNvSpPr>
            <a:spLocks noChangeArrowheads="1"/>
          </p:cNvSpPr>
          <p:nvPr/>
        </p:nvSpPr>
        <p:spPr bwMode="auto">
          <a:xfrm>
            <a:off x="7461250" y="404813"/>
            <a:ext cx="4181475" cy="193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it-IT" altLang="it-IT" sz="2400" dirty="0">
                <a:solidFill>
                  <a:srgbClr val="0000FF"/>
                </a:solidFill>
                <a:latin typeface="+mj-lt"/>
              </a:rPr>
              <a:t>Sia l’emoglobina (</a:t>
            </a:r>
            <a:r>
              <a:rPr lang="it-IT" altLang="it-IT" sz="2400" dirty="0" err="1">
                <a:solidFill>
                  <a:srgbClr val="0000FF"/>
                </a:solidFill>
                <a:latin typeface="+mj-lt"/>
              </a:rPr>
              <a:t>Hb</a:t>
            </a:r>
            <a:r>
              <a:rPr lang="it-IT" altLang="it-IT" sz="2400" dirty="0">
                <a:solidFill>
                  <a:srgbClr val="0000FF"/>
                </a:solidFill>
                <a:latin typeface="+mj-lt"/>
              </a:rPr>
              <a:t>) che la mioglobina (Mb) presentano come gruppo prostetico un </a:t>
            </a:r>
            <a:r>
              <a:rPr lang="it-IT" altLang="it-IT" sz="2400" b="1" dirty="0">
                <a:solidFill>
                  <a:srgbClr val="0000FF"/>
                </a:solidFill>
                <a:latin typeface="+mj-lt"/>
              </a:rPr>
              <a:t>complesso Fe-porfirina </a:t>
            </a:r>
            <a:r>
              <a:rPr lang="it-IT" altLang="it-IT" sz="2400" dirty="0">
                <a:solidFill>
                  <a:srgbClr val="0000FF"/>
                </a:solidFill>
                <a:latin typeface="+mj-lt"/>
              </a:rPr>
              <a:t>che permette di legare O</a:t>
            </a:r>
            <a:r>
              <a:rPr lang="it-IT" altLang="it-IT" sz="2400" baseline="-25000" dirty="0">
                <a:solidFill>
                  <a:srgbClr val="0000FF"/>
                </a:solidFill>
                <a:latin typeface="+mj-lt"/>
              </a:rPr>
              <a:t>2</a:t>
            </a:r>
            <a:r>
              <a:rPr lang="it-IT" altLang="it-IT" sz="2400" dirty="0">
                <a:solidFill>
                  <a:srgbClr val="0000FF"/>
                </a:solidFill>
                <a:latin typeface="+mj-lt"/>
              </a:rPr>
              <a:t>.</a:t>
            </a:r>
          </a:p>
        </p:txBody>
      </p:sp>
      <p:sp>
        <p:nvSpPr>
          <p:cNvPr id="9222" name="CasellaDiTesto 5"/>
          <p:cNvSpPr txBox="1">
            <a:spLocks noChangeArrowheads="1"/>
          </p:cNvSpPr>
          <p:nvPr/>
        </p:nvSpPr>
        <p:spPr bwMode="auto">
          <a:xfrm>
            <a:off x="9264650" y="4468813"/>
            <a:ext cx="71913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it-IT" altLang="it-IT" sz="2000" b="1"/>
              <a:t>Fe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6230</TotalTime>
  <Words>4174</Words>
  <Application>Microsoft Office PowerPoint</Application>
  <PresentationFormat>Widescreen</PresentationFormat>
  <Paragraphs>742</Paragraphs>
  <Slides>57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57</vt:i4>
      </vt:variant>
    </vt:vector>
  </HeadingPairs>
  <TitlesOfParts>
    <vt:vector size="65" baseType="lpstr">
      <vt:lpstr>Arial</vt:lpstr>
      <vt:lpstr>Calibri</vt:lpstr>
      <vt:lpstr>MathematicalPi-One</vt:lpstr>
      <vt:lpstr>MTSY</vt:lpstr>
      <vt:lpstr>Symbol</vt:lpstr>
      <vt:lpstr>Times New Roman</vt:lpstr>
      <vt:lpstr>Times-Roman</vt:lpstr>
      <vt:lpstr>Struttura predefinita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sapienza1</dc:creator>
  <cp:lastModifiedBy>Davide Corinti</cp:lastModifiedBy>
  <cp:revision>191</cp:revision>
  <dcterms:created xsi:type="dcterms:W3CDTF">2012-07-30T13:06:15Z</dcterms:created>
  <dcterms:modified xsi:type="dcterms:W3CDTF">2025-10-10T09:45:30Z</dcterms:modified>
</cp:coreProperties>
</file>