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20" r:id="rId2"/>
    <p:sldId id="434" r:id="rId3"/>
    <p:sldId id="435" r:id="rId4"/>
    <p:sldId id="436" r:id="rId5"/>
    <p:sldId id="437" r:id="rId6"/>
    <p:sldId id="438" r:id="rId7"/>
    <p:sldId id="427" r:id="rId8"/>
    <p:sldId id="428" r:id="rId9"/>
    <p:sldId id="429" r:id="rId10"/>
    <p:sldId id="430" r:id="rId11"/>
    <p:sldId id="431" r:id="rId12"/>
    <p:sldId id="432" r:id="rId13"/>
    <p:sldId id="439" r:id="rId14"/>
    <p:sldId id="413" r:id="rId15"/>
    <p:sldId id="411" r:id="rId16"/>
    <p:sldId id="423" r:id="rId17"/>
    <p:sldId id="422" r:id="rId18"/>
    <p:sldId id="440" r:id="rId19"/>
    <p:sldId id="412" r:id="rId20"/>
    <p:sldId id="417" r:id="rId21"/>
    <p:sldId id="424" r:id="rId22"/>
    <p:sldId id="310" r:id="rId23"/>
    <p:sldId id="425" r:id="rId24"/>
    <p:sldId id="414" r:id="rId25"/>
    <p:sldId id="426" r:id="rId26"/>
    <p:sldId id="441" r:id="rId27"/>
    <p:sldId id="442" r:id="rId28"/>
    <p:sldId id="443" r:id="rId29"/>
    <p:sldId id="444" r:id="rId30"/>
    <p:sldId id="445" r:id="rId31"/>
    <p:sldId id="446" r:id="rId32"/>
    <p:sldId id="433" r:id="rId33"/>
    <p:sldId id="447" r:id="rId34"/>
    <p:sldId id="341" r:id="rId35"/>
    <p:sldId id="342" r:id="rId36"/>
    <p:sldId id="343" r:id="rId37"/>
    <p:sldId id="344" r:id="rId38"/>
    <p:sldId id="345" r:id="rId39"/>
    <p:sldId id="346" r:id="rId40"/>
    <p:sldId id="418" r:id="rId41"/>
    <p:sldId id="448" r:id="rId42"/>
    <p:sldId id="311" r:id="rId43"/>
    <p:sldId id="449" r:id="rId44"/>
    <p:sldId id="450" r:id="rId45"/>
    <p:sldId id="451" r:id="rId46"/>
    <p:sldId id="41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1"/>
    <p:restoredTop sz="92135"/>
  </p:normalViewPr>
  <p:slideViewPr>
    <p:cSldViewPr>
      <p:cViewPr varScale="1">
        <p:scale>
          <a:sx n="114" d="100"/>
          <a:sy n="114" d="100"/>
        </p:scale>
        <p:origin x="196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BA11A-3693-4823-88A4-3A7E2D9B1B6C}" type="datetimeFigureOut">
              <a:rPr lang="en-GB" smtClean="0"/>
              <a:t>10/12/2023</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8FC06-391B-4CF2-81A4-BFA32324743E}" type="slidenum">
              <a:rPr lang="en-GB" smtClean="0"/>
              <a:t>‹#›</a:t>
            </a:fld>
            <a:endParaRPr lang="en-GB"/>
          </a:p>
        </p:txBody>
      </p:sp>
    </p:spTree>
    <p:extLst>
      <p:ext uri="{BB962C8B-B14F-4D97-AF65-F5344CB8AC3E}">
        <p14:creationId xmlns:p14="http://schemas.microsoft.com/office/powerpoint/2010/main" val="64367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a:t>
            </a:fld>
            <a:endParaRPr lang="en-GB"/>
          </a:p>
        </p:txBody>
      </p:sp>
    </p:spTree>
    <p:extLst>
      <p:ext uri="{BB962C8B-B14F-4D97-AF65-F5344CB8AC3E}">
        <p14:creationId xmlns:p14="http://schemas.microsoft.com/office/powerpoint/2010/main" val="398866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11</a:t>
            </a:fld>
            <a:endParaRPr lang="en-GB"/>
          </a:p>
        </p:txBody>
      </p:sp>
    </p:spTree>
    <p:extLst>
      <p:ext uri="{BB962C8B-B14F-4D97-AF65-F5344CB8AC3E}">
        <p14:creationId xmlns:p14="http://schemas.microsoft.com/office/powerpoint/2010/main" val="149508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12</a:t>
            </a:fld>
            <a:endParaRPr lang="en-GB"/>
          </a:p>
        </p:txBody>
      </p:sp>
    </p:spTree>
    <p:extLst>
      <p:ext uri="{BB962C8B-B14F-4D97-AF65-F5344CB8AC3E}">
        <p14:creationId xmlns:p14="http://schemas.microsoft.com/office/powerpoint/2010/main" val="290826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13</a:t>
            </a:fld>
            <a:endParaRPr lang="en-GB"/>
          </a:p>
        </p:txBody>
      </p:sp>
    </p:spTree>
    <p:extLst>
      <p:ext uri="{BB962C8B-B14F-4D97-AF65-F5344CB8AC3E}">
        <p14:creationId xmlns:p14="http://schemas.microsoft.com/office/powerpoint/2010/main" val="35938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14</a:t>
            </a:fld>
            <a:endParaRPr lang="en-GB"/>
          </a:p>
        </p:txBody>
      </p:sp>
    </p:spTree>
    <p:extLst>
      <p:ext uri="{BB962C8B-B14F-4D97-AF65-F5344CB8AC3E}">
        <p14:creationId xmlns:p14="http://schemas.microsoft.com/office/powerpoint/2010/main" val="313686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15</a:t>
            </a:fld>
            <a:endParaRPr lang="en-GB"/>
          </a:p>
        </p:txBody>
      </p:sp>
    </p:spTree>
    <p:extLst>
      <p:ext uri="{BB962C8B-B14F-4D97-AF65-F5344CB8AC3E}">
        <p14:creationId xmlns:p14="http://schemas.microsoft.com/office/powerpoint/2010/main" val="95851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16</a:t>
            </a:fld>
            <a:endParaRPr lang="en-GB"/>
          </a:p>
        </p:txBody>
      </p:sp>
    </p:spTree>
    <p:extLst>
      <p:ext uri="{BB962C8B-B14F-4D97-AF65-F5344CB8AC3E}">
        <p14:creationId xmlns:p14="http://schemas.microsoft.com/office/powerpoint/2010/main" val="296204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17</a:t>
            </a:fld>
            <a:endParaRPr lang="en-GB"/>
          </a:p>
        </p:txBody>
      </p:sp>
    </p:spTree>
    <p:extLst>
      <p:ext uri="{BB962C8B-B14F-4D97-AF65-F5344CB8AC3E}">
        <p14:creationId xmlns:p14="http://schemas.microsoft.com/office/powerpoint/2010/main" val="297082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18</a:t>
            </a:fld>
            <a:endParaRPr lang="en-GB"/>
          </a:p>
        </p:txBody>
      </p:sp>
    </p:spTree>
    <p:extLst>
      <p:ext uri="{BB962C8B-B14F-4D97-AF65-F5344CB8AC3E}">
        <p14:creationId xmlns:p14="http://schemas.microsoft.com/office/powerpoint/2010/main" val="211410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19</a:t>
            </a:fld>
            <a:endParaRPr lang="en-GB"/>
          </a:p>
        </p:txBody>
      </p:sp>
    </p:spTree>
    <p:extLst>
      <p:ext uri="{BB962C8B-B14F-4D97-AF65-F5344CB8AC3E}">
        <p14:creationId xmlns:p14="http://schemas.microsoft.com/office/powerpoint/2010/main" val="21086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20</a:t>
            </a:fld>
            <a:endParaRPr lang="en-GB"/>
          </a:p>
        </p:txBody>
      </p:sp>
    </p:spTree>
    <p:extLst>
      <p:ext uri="{BB962C8B-B14F-4D97-AF65-F5344CB8AC3E}">
        <p14:creationId xmlns:p14="http://schemas.microsoft.com/office/powerpoint/2010/main" val="160777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a:t>
            </a:fld>
            <a:endParaRPr lang="en-GB"/>
          </a:p>
        </p:txBody>
      </p:sp>
    </p:spTree>
    <p:extLst>
      <p:ext uri="{BB962C8B-B14F-4D97-AF65-F5344CB8AC3E}">
        <p14:creationId xmlns:p14="http://schemas.microsoft.com/office/powerpoint/2010/main" val="183571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21</a:t>
            </a:fld>
            <a:endParaRPr lang="en-GB"/>
          </a:p>
        </p:txBody>
      </p:sp>
    </p:spTree>
    <p:extLst>
      <p:ext uri="{BB962C8B-B14F-4D97-AF65-F5344CB8AC3E}">
        <p14:creationId xmlns:p14="http://schemas.microsoft.com/office/powerpoint/2010/main" val="3766453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22</a:t>
            </a:fld>
            <a:endParaRPr lang="en-GB"/>
          </a:p>
        </p:txBody>
      </p:sp>
    </p:spTree>
    <p:extLst>
      <p:ext uri="{BB962C8B-B14F-4D97-AF65-F5344CB8AC3E}">
        <p14:creationId xmlns:p14="http://schemas.microsoft.com/office/powerpoint/2010/main" val="1865569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23</a:t>
            </a:fld>
            <a:endParaRPr lang="en-GB"/>
          </a:p>
        </p:txBody>
      </p:sp>
    </p:spTree>
    <p:extLst>
      <p:ext uri="{BB962C8B-B14F-4D97-AF65-F5344CB8AC3E}">
        <p14:creationId xmlns:p14="http://schemas.microsoft.com/office/powerpoint/2010/main" val="3526967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24</a:t>
            </a:fld>
            <a:endParaRPr lang="en-GB"/>
          </a:p>
        </p:txBody>
      </p:sp>
    </p:spTree>
    <p:extLst>
      <p:ext uri="{BB962C8B-B14F-4D97-AF65-F5344CB8AC3E}">
        <p14:creationId xmlns:p14="http://schemas.microsoft.com/office/powerpoint/2010/main" val="2266471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42</a:t>
            </a:fld>
            <a:endParaRPr lang="en-GB"/>
          </a:p>
        </p:txBody>
      </p:sp>
    </p:spTree>
    <p:extLst>
      <p:ext uri="{BB962C8B-B14F-4D97-AF65-F5344CB8AC3E}">
        <p14:creationId xmlns:p14="http://schemas.microsoft.com/office/powerpoint/2010/main" val="307939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43</a:t>
            </a:fld>
            <a:endParaRPr lang="en-GB"/>
          </a:p>
        </p:txBody>
      </p:sp>
    </p:spTree>
    <p:extLst>
      <p:ext uri="{BB962C8B-B14F-4D97-AF65-F5344CB8AC3E}">
        <p14:creationId xmlns:p14="http://schemas.microsoft.com/office/powerpoint/2010/main" val="481140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44</a:t>
            </a:fld>
            <a:endParaRPr lang="en-GB"/>
          </a:p>
        </p:txBody>
      </p:sp>
    </p:spTree>
    <p:extLst>
      <p:ext uri="{BB962C8B-B14F-4D97-AF65-F5344CB8AC3E}">
        <p14:creationId xmlns:p14="http://schemas.microsoft.com/office/powerpoint/2010/main" val="3977477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45</a:t>
            </a:fld>
            <a:endParaRPr lang="en-GB"/>
          </a:p>
        </p:txBody>
      </p:sp>
    </p:spTree>
    <p:extLst>
      <p:ext uri="{BB962C8B-B14F-4D97-AF65-F5344CB8AC3E}">
        <p14:creationId xmlns:p14="http://schemas.microsoft.com/office/powerpoint/2010/main" val="319092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a:t>
            </a:fld>
            <a:endParaRPr lang="en-GB"/>
          </a:p>
        </p:txBody>
      </p:sp>
    </p:spTree>
    <p:extLst>
      <p:ext uri="{BB962C8B-B14F-4D97-AF65-F5344CB8AC3E}">
        <p14:creationId xmlns:p14="http://schemas.microsoft.com/office/powerpoint/2010/main" val="276931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a:t>
            </a:fld>
            <a:endParaRPr lang="en-GB"/>
          </a:p>
        </p:txBody>
      </p:sp>
    </p:spTree>
    <p:extLst>
      <p:ext uri="{BB962C8B-B14F-4D97-AF65-F5344CB8AC3E}">
        <p14:creationId xmlns:p14="http://schemas.microsoft.com/office/powerpoint/2010/main" val="325485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a:t>
            </a:fld>
            <a:endParaRPr lang="en-GB"/>
          </a:p>
        </p:txBody>
      </p:sp>
    </p:spTree>
    <p:extLst>
      <p:ext uri="{BB962C8B-B14F-4D97-AF65-F5344CB8AC3E}">
        <p14:creationId xmlns:p14="http://schemas.microsoft.com/office/powerpoint/2010/main" val="302961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7</a:t>
            </a:fld>
            <a:endParaRPr lang="en-GB"/>
          </a:p>
        </p:txBody>
      </p:sp>
    </p:spTree>
    <p:extLst>
      <p:ext uri="{BB962C8B-B14F-4D97-AF65-F5344CB8AC3E}">
        <p14:creationId xmlns:p14="http://schemas.microsoft.com/office/powerpoint/2010/main" val="397425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8</a:t>
            </a:fld>
            <a:endParaRPr lang="en-GB"/>
          </a:p>
        </p:txBody>
      </p:sp>
    </p:spTree>
    <p:extLst>
      <p:ext uri="{BB962C8B-B14F-4D97-AF65-F5344CB8AC3E}">
        <p14:creationId xmlns:p14="http://schemas.microsoft.com/office/powerpoint/2010/main" val="9543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9</a:t>
            </a:fld>
            <a:endParaRPr lang="en-GB"/>
          </a:p>
        </p:txBody>
      </p:sp>
    </p:spTree>
    <p:extLst>
      <p:ext uri="{BB962C8B-B14F-4D97-AF65-F5344CB8AC3E}">
        <p14:creationId xmlns:p14="http://schemas.microsoft.com/office/powerpoint/2010/main" val="24337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10</a:t>
            </a:fld>
            <a:endParaRPr lang="en-GB"/>
          </a:p>
        </p:txBody>
      </p:sp>
    </p:spTree>
    <p:extLst>
      <p:ext uri="{BB962C8B-B14F-4D97-AF65-F5344CB8AC3E}">
        <p14:creationId xmlns:p14="http://schemas.microsoft.com/office/powerpoint/2010/main" val="503601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2266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247686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89774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26267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3085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603BF3D1-8874-4477-97E0-1DA17BF6C108}" type="datetimeFigureOut">
              <a:rPr lang="en-GB" smtClean="0"/>
              <a:t>10/12/2023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93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03BF3D1-8874-4477-97E0-1DA17BF6C108}" type="datetimeFigureOut">
              <a:rPr lang="en-GB" smtClean="0"/>
              <a:t>10/12/2023</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7212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603BF3D1-8874-4477-97E0-1DA17BF6C108}" type="datetimeFigureOut">
              <a:rPr lang="en-GB" smtClean="0"/>
              <a:t>10/12/2023</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5952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03BF3D1-8874-4477-97E0-1DA17BF6C108}" type="datetimeFigureOut">
              <a:rPr lang="en-GB" smtClean="0"/>
              <a:t>10/12/2023</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92444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10/12/2023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42274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10/12/2023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4709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BF3D1-8874-4477-97E0-1DA17BF6C108}" type="datetimeFigureOut">
              <a:rPr lang="en-GB" smtClean="0"/>
              <a:t>10/12/2023</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3D1B0-DE20-4152-B16D-BF5A7D3F0EF3}" type="slidenum">
              <a:rPr lang="en-GB" smtClean="0"/>
              <a:t>‹#›</a:t>
            </a:fld>
            <a:endParaRPr lang="en-GB"/>
          </a:p>
        </p:txBody>
      </p:sp>
    </p:spTree>
    <p:extLst>
      <p:ext uri="{BB962C8B-B14F-4D97-AF65-F5344CB8AC3E}">
        <p14:creationId xmlns:p14="http://schemas.microsoft.com/office/powerpoint/2010/main" val="120245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y Movie 1.mp4" descr="My Movie 1.mp4">
            <a:hlinkClick r:id="" action="ppaction://media"/>
            <a:extLst>
              <a:ext uri="{FF2B5EF4-FFF2-40B4-BE49-F238E27FC236}">
                <a16:creationId xmlns:a16="http://schemas.microsoft.com/office/drawing/2014/main" id="{9B8D2FE8-D604-A14E-8632-39F3C2164652}"/>
              </a:ext>
            </a:extLst>
          </p:cNvPr>
          <p:cNvPicPr>
            <a:picLocks noChangeAspect="1"/>
          </p:cNvPicPr>
          <p:nvPr>
            <a:videoFile r:link="rId2"/>
            <p:extLst>
              <p:ext uri="{DAA4B4D4-6D71-4841-9C94-3DE7FCFB9230}">
                <p14:media xmlns:p14="http://schemas.microsoft.com/office/powerpoint/2010/main" r:embed="rId1">
                  <p14:fade in="50" out="50"/>
                </p14:media>
              </p:ext>
            </p:extLst>
          </p:nvPr>
        </p:nvPicPr>
        <p:blipFill>
          <a:blip r:embed="rId4"/>
          <a:stretch>
            <a:fillRect/>
          </a:stretch>
        </p:blipFill>
        <p:spPr>
          <a:xfrm>
            <a:off x="1635919" y="2697658"/>
            <a:ext cx="5872163" cy="3303092"/>
          </a:xfrm>
          <a:prstGeom prst="rect">
            <a:avLst/>
          </a:prstGeom>
        </p:spPr>
      </p:pic>
      <p:sp>
        <p:nvSpPr>
          <p:cNvPr id="5" name="CasellaDiTesto 3">
            <a:extLst>
              <a:ext uri="{FF2B5EF4-FFF2-40B4-BE49-F238E27FC236}">
                <a16:creationId xmlns:a16="http://schemas.microsoft.com/office/drawing/2014/main" id="{4645D6FE-B57C-4847-964F-F55C4C282C1E}"/>
              </a:ext>
            </a:extLst>
          </p:cNvPr>
          <p:cNvSpPr txBox="1"/>
          <p:nvPr/>
        </p:nvSpPr>
        <p:spPr>
          <a:xfrm>
            <a:off x="0" y="857250"/>
            <a:ext cx="9144000" cy="1661993"/>
          </a:xfrm>
          <a:prstGeom prst="rect">
            <a:avLst/>
          </a:prstGeom>
          <a:noFill/>
        </p:spPr>
        <p:txBody>
          <a:bodyPr wrap="square" rtlCol="0">
            <a:spAutoFit/>
          </a:bodyPr>
          <a:lstStyle/>
          <a:p>
            <a:pPr algn="ctr"/>
            <a:r>
              <a:rPr lang="it-IT" sz="2700" b="1" dirty="0">
                <a:solidFill>
                  <a:schemeClr val="bg1"/>
                </a:solidFill>
                <a:latin typeface="+mj-lt"/>
              </a:rPr>
              <a:t>EPISTEMOLOGY AND PROFESSIONAL ETHICS</a:t>
            </a:r>
          </a:p>
          <a:p>
            <a:pPr algn="ctr"/>
            <a:r>
              <a:rPr lang="it-IT" sz="2700" b="1" dirty="0" err="1">
                <a:solidFill>
                  <a:schemeClr val="bg1"/>
                </a:solidFill>
                <a:latin typeface="+mj-lt"/>
              </a:rPr>
              <a:t>October</a:t>
            </a:r>
            <a:r>
              <a:rPr lang="it-IT" sz="2700" b="1" dirty="0">
                <a:solidFill>
                  <a:schemeClr val="bg1"/>
                </a:solidFill>
                <a:latin typeface="+mj-lt"/>
              </a:rPr>
              <a:t> 17</a:t>
            </a:r>
            <a:r>
              <a:rPr lang="it-IT" sz="2700" b="1">
                <a:solidFill>
                  <a:schemeClr val="bg1"/>
                </a:solidFill>
                <a:latin typeface="+mj-lt"/>
              </a:rPr>
              <a:t>, 2023</a:t>
            </a:r>
            <a:endParaRPr lang="it-IT" sz="2700" b="1" dirty="0">
              <a:solidFill>
                <a:schemeClr val="bg1"/>
              </a:solidFill>
              <a:latin typeface="+mj-lt"/>
            </a:endParaRPr>
          </a:p>
          <a:p>
            <a:pPr algn="ctr"/>
            <a:endParaRPr lang="it-IT" sz="2400" dirty="0">
              <a:solidFill>
                <a:schemeClr val="bg1"/>
              </a:solidFill>
              <a:latin typeface="+mj-lt"/>
            </a:endParaRPr>
          </a:p>
          <a:p>
            <a:pPr algn="ctr"/>
            <a:r>
              <a:rPr lang="it-IT" sz="2400" dirty="0">
                <a:solidFill>
                  <a:schemeClr val="bg1"/>
                </a:solidFill>
                <a:latin typeface="+mj-lt"/>
              </a:rPr>
              <a:t>Fabio </a:t>
            </a:r>
            <a:r>
              <a:rPr lang="it-IT" sz="2400" dirty="0" err="1">
                <a:solidFill>
                  <a:schemeClr val="bg1"/>
                </a:solidFill>
                <a:latin typeface="+mj-lt"/>
              </a:rPr>
              <a:t>Ferlazzo</a:t>
            </a:r>
            <a:endParaRPr lang="en-GB" sz="2400" dirty="0">
              <a:solidFill>
                <a:schemeClr val="bg1"/>
              </a:solidFill>
              <a:latin typeface="+mj-lt"/>
            </a:endParaRPr>
          </a:p>
        </p:txBody>
      </p:sp>
    </p:spTree>
    <p:extLst>
      <p:ext uri="{BB962C8B-B14F-4D97-AF65-F5344CB8AC3E}">
        <p14:creationId xmlns:p14="http://schemas.microsoft.com/office/powerpoint/2010/main" val="26720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575817" y="332656"/>
            <a:ext cx="81556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Discovery</a:t>
            </a:r>
            <a:r>
              <a:rPr lang="it-IT" altLang="en-US" sz="2800" dirty="0">
                <a:latin typeface="+mn-lt"/>
              </a:rPr>
              <a:t> vs </a:t>
            </a:r>
            <a:r>
              <a:rPr lang="it-IT" altLang="en-US" sz="2800" dirty="0" err="1">
                <a:latin typeface="+mn-lt"/>
              </a:rPr>
              <a:t>Justification</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err="1">
                <a:latin typeface="+mn-lt"/>
              </a:rPr>
              <a:t>It’s</a:t>
            </a:r>
            <a:r>
              <a:rPr lang="it-IT" altLang="en-US" dirty="0">
                <a:latin typeface="+mn-lt"/>
              </a:rPr>
              <a:t> rare </a:t>
            </a:r>
            <a:r>
              <a:rPr lang="it-IT" altLang="en-US" dirty="0" err="1">
                <a:latin typeface="+mn-lt"/>
              </a:rPr>
              <a:t>that</a:t>
            </a:r>
            <a:r>
              <a:rPr lang="it-IT" altLang="en-US" dirty="0">
                <a:latin typeface="+mn-lt"/>
              </a:rPr>
              <a:t> </a:t>
            </a:r>
            <a:r>
              <a:rPr lang="it-IT" altLang="en-US" dirty="0" err="1">
                <a:latin typeface="+mn-lt"/>
              </a:rPr>
              <a:t>scientists</a:t>
            </a:r>
            <a:r>
              <a:rPr lang="it-IT" altLang="en-US" dirty="0">
                <a:latin typeface="+mn-lt"/>
              </a:rPr>
              <a:t> </a:t>
            </a:r>
            <a:r>
              <a:rPr lang="it-IT" altLang="en-US" dirty="0" err="1">
                <a:latin typeface="+mn-lt"/>
              </a:rPr>
              <a:t>discover</a:t>
            </a:r>
            <a:r>
              <a:rPr lang="it-IT" altLang="en-US" dirty="0">
                <a:latin typeface="+mn-lt"/>
              </a:rPr>
              <a:t> </a:t>
            </a:r>
            <a:r>
              <a:rPr lang="it-IT" altLang="en-US" dirty="0" err="1">
                <a:latin typeface="+mn-lt"/>
              </a:rPr>
              <a:t>something</a:t>
            </a:r>
            <a:r>
              <a:rPr lang="it-IT" altLang="en-US" dirty="0">
                <a:latin typeface="+mn-lt"/>
              </a:rPr>
              <a:t> in a </a:t>
            </a:r>
            <a:r>
              <a:rPr lang="it-IT" altLang="en-US" dirty="0" err="1">
                <a:latin typeface="+mn-lt"/>
              </a:rPr>
              <a:t>scientific</a:t>
            </a:r>
            <a:r>
              <a:rPr lang="it-IT" altLang="en-US" dirty="0">
                <a:latin typeface="+mn-lt"/>
              </a:rPr>
              <a:t> </a:t>
            </a:r>
            <a:r>
              <a:rPr lang="it-IT" altLang="en-US" dirty="0" err="1">
                <a:latin typeface="+mn-lt"/>
              </a:rPr>
              <a:t>manner</a:t>
            </a:r>
            <a:endParaRPr lang="it-IT" altLang="en-US" dirty="0">
              <a:latin typeface="+mn-lt"/>
            </a:endParaRPr>
          </a:p>
          <a:p>
            <a:pPr algn="ctr" eaLnBrk="1" hangingPunct="1">
              <a:defRPr/>
            </a:pPr>
            <a:r>
              <a:rPr lang="it-IT" altLang="en-US" dirty="0" err="1">
                <a:latin typeface="+mn-lt"/>
              </a:rPr>
              <a:t>They</a:t>
            </a:r>
            <a:r>
              <a:rPr lang="it-IT" altLang="en-US" dirty="0">
                <a:latin typeface="+mn-lt"/>
              </a:rPr>
              <a:t> </a:t>
            </a:r>
            <a:r>
              <a:rPr lang="it-IT" altLang="en-US" dirty="0" err="1">
                <a:latin typeface="+mn-lt"/>
              </a:rPr>
              <a:t>have</a:t>
            </a:r>
            <a:r>
              <a:rPr lang="it-IT" altLang="en-US" dirty="0">
                <a:latin typeface="+mn-lt"/>
              </a:rPr>
              <a:t> </a:t>
            </a:r>
            <a:r>
              <a:rPr lang="it-IT" altLang="en-US" dirty="0" err="1">
                <a:latin typeface="+mn-lt"/>
              </a:rPr>
              <a:t>ideas</a:t>
            </a:r>
            <a:r>
              <a:rPr lang="it-IT" altLang="en-US" dirty="0">
                <a:latin typeface="+mn-lt"/>
              </a:rPr>
              <a:t>, </a:t>
            </a:r>
            <a:r>
              <a:rPr lang="it-IT" altLang="en-US" dirty="0" err="1">
                <a:latin typeface="+mn-lt"/>
              </a:rPr>
              <a:t>dreams</a:t>
            </a:r>
            <a:r>
              <a:rPr lang="it-IT" altLang="en-US" dirty="0">
                <a:latin typeface="+mn-lt"/>
              </a:rPr>
              <a:t>, </a:t>
            </a:r>
            <a:r>
              <a:rPr lang="it-IT" altLang="en-US" dirty="0" err="1">
                <a:latin typeface="+mn-lt"/>
              </a:rPr>
              <a:t>popular</a:t>
            </a:r>
            <a:r>
              <a:rPr lang="it-IT" altLang="en-US" dirty="0">
                <a:latin typeface="+mn-lt"/>
              </a:rPr>
              <a:t> </a:t>
            </a:r>
            <a:r>
              <a:rPr lang="it-IT" altLang="en-US" dirty="0" err="1">
                <a:latin typeface="+mn-lt"/>
              </a:rPr>
              <a:t>knowledge</a:t>
            </a:r>
            <a:r>
              <a:rPr lang="it-IT" altLang="en-US" dirty="0">
                <a:latin typeface="+mn-lt"/>
              </a:rPr>
              <a:t> and so on: </a:t>
            </a:r>
          </a:p>
          <a:p>
            <a:pPr algn="ctr" eaLnBrk="1" hangingPunct="1">
              <a:defRPr/>
            </a:pPr>
            <a:r>
              <a:rPr lang="it-IT" altLang="en-US" dirty="0" err="1">
                <a:latin typeface="+mn-lt"/>
              </a:rPr>
              <a:t>discovery</a:t>
            </a:r>
            <a:r>
              <a:rPr lang="it-IT" altLang="en-US" dirty="0">
                <a:latin typeface="+mn-lt"/>
              </a:rPr>
              <a:t> </a:t>
            </a:r>
            <a:r>
              <a:rPr lang="it-IT" altLang="en-US" dirty="0" err="1">
                <a:latin typeface="+mn-lt"/>
              </a:rPr>
              <a:t>is</a:t>
            </a:r>
            <a:r>
              <a:rPr lang="it-IT" altLang="en-US" dirty="0">
                <a:latin typeface="+mn-lt"/>
              </a:rPr>
              <a:t> </a:t>
            </a:r>
            <a:r>
              <a:rPr lang="it-IT" altLang="en-US" dirty="0" err="1">
                <a:latin typeface="+mn-lt"/>
              </a:rPr>
              <a:t>outside</a:t>
            </a:r>
            <a:r>
              <a:rPr lang="it-IT" altLang="en-US" dirty="0">
                <a:latin typeface="+mn-lt"/>
              </a:rPr>
              <a:t> the </a:t>
            </a:r>
            <a:r>
              <a:rPr lang="it-IT" altLang="en-US" dirty="0" err="1">
                <a:latin typeface="+mn-lt"/>
              </a:rPr>
              <a:t>realm</a:t>
            </a:r>
            <a:r>
              <a:rPr lang="it-IT" altLang="en-US" dirty="0">
                <a:latin typeface="+mn-lt"/>
              </a:rPr>
              <a:t> of science</a:t>
            </a:r>
          </a:p>
          <a:p>
            <a:pPr algn="ctr" eaLnBrk="1" hangingPunct="1">
              <a:defRPr/>
            </a:pPr>
            <a:endParaRPr lang="it-IT" altLang="en-US" dirty="0">
              <a:latin typeface="+mn-lt"/>
            </a:endParaRPr>
          </a:p>
          <a:p>
            <a:pPr algn="ctr" eaLnBrk="1" hangingPunct="1">
              <a:defRPr/>
            </a:pPr>
            <a:r>
              <a:rPr lang="it-IT" altLang="en-US" dirty="0">
                <a:latin typeface="+mn-lt"/>
              </a:rPr>
              <a:t>Science </a:t>
            </a:r>
            <a:r>
              <a:rPr lang="it-IT" altLang="en-US" dirty="0" err="1">
                <a:latin typeface="+mn-lt"/>
              </a:rPr>
              <a:t>begins</a:t>
            </a:r>
            <a:r>
              <a:rPr lang="it-IT" altLang="en-US" dirty="0">
                <a:latin typeface="+mn-lt"/>
              </a:rPr>
              <a:t> </a:t>
            </a:r>
            <a:r>
              <a:rPr lang="it-IT" altLang="en-US" dirty="0" err="1">
                <a:latin typeface="+mn-lt"/>
              </a:rPr>
              <a:t>when</a:t>
            </a:r>
            <a:r>
              <a:rPr lang="it-IT" altLang="en-US" dirty="0">
                <a:latin typeface="+mn-lt"/>
              </a:rPr>
              <a:t> the </a:t>
            </a:r>
            <a:r>
              <a:rPr lang="it-IT" altLang="en-US" dirty="0" err="1">
                <a:latin typeface="+mn-lt"/>
              </a:rPr>
              <a:t>endeavor</a:t>
            </a:r>
            <a:r>
              <a:rPr lang="it-IT" altLang="en-US" dirty="0">
                <a:latin typeface="+mn-lt"/>
              </a:rPr>
              <a:t> of </a:t>
            </a:r>
            <a:r>
              <a:rPr lang="it-IT" altLang="en-US" dirty="0" err="1">
                <a:latin typeface="+mn-lt"/>
              </a:rPr>
              <a:t>verifying</a:t>
            </a:r>
            <a:r>
              <a:rPr lang="it-IT" altLang="en-US" dirty="0">
                <a:latin typeface="+mn-lt"/>
              </a:rPr>
              <a:t> a </a:t>
            </a:r>
            <a:r>
              <a:rPr lang="it-IT" altLang="en-US" dirty="0" err="1">
                <a:latin typeface="+mn-lt"/>
              </a:rPr>
              <a:t>theory</a:t>
            </a:r>
            <a:r>
              <a:rPr lang="it-IT" altLang="en-US" dirty="0">
                <a:latin typeface="+mn-lt"/>
              </a:rPr>
              <a:t> </a:t>
            </a:r>
            <a:r>
              <a:rPr lang="it-IT" altLang="en-US" dirty="0" err="1">
                <a:latin typeface="+mn-lt"/>
              </a:rPr>
              <a:t>starts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216485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352811" y="2060848"/>
            <a:ext cx="77516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We</a:t>
            </a:r>
            <a:r>
              <a:rPr lang="it-IT" altLang="en-US" sz="2800" dirty="0">
                <a:latin typeface="+mn-lt"/>
              </a:rPr>
              <a:t> can </a:t>
            </a:r>
            <a:r>
              <a:rPr lang="it-IT" altLang="en-US" sz="2800" dirty="0" err="1">
                <a:latin typeface="+mn-lt"/>
              </a:rPr>
              <a:t>make</a:t>
            </a:r>
            <a:r>
              <a:rPr lang="it-IT" altLang="en-US" sz="2800" dirty="0">
                <a:latin typeface="+mn-lt"/>
              </a:rPr>
              <a:t> a </a:t>
            </a:r>
            <a:r>
              <a:rPr lang="it-IT" altLang="en-US" sz="2800" dirty="0" err="1">
                <a:latin typeface="+mn-lt"/>
              </a:rPr>
              <a:t>meaningless</a:t>
            </a:r>
            <a:r>
              <a:rPr lang="it-IT" altLang="en-US" sz="2800" dirty="0">
                <a:latin typeface="+mn-lt"/>
              </a:rPr>
              <a:t> </a:t>
            </a:r>
            <a:r>
              <a:rPr lang="it-IT" altLang="en-US" sz="2800" dirty="0" err="1">
                <a:latin typeface="+mn-lt"/>
              </a:rPr>
              <a:t>proposition</a:t>
            </a:r>
            <a:r>
              <a:rPr lang="it-IT" altLang="en-US" sz="2800" dirty="0">
                <a:latin typeface="+mn-lt"/>
              </a:rPr>
              <a:t> </a:t>
            </a:r>
            <a:r>
              <a:rPr lang="it-IT" altLang="en-US" sz="2800" dirty="0" err="1">
                <a:latin typeface="+mn-lt"/>
              </a:rPr>
              <a:t>testable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i="1" dirty="0">
                <a:latin typeface="+mn-lt"/>
              </a:rPr>
              <a:t>the light </a:t>
            </a:r>
            <a:r>
              <a:rPr lang="it-IT" altLang="en-US" sz="2800" i="1" dirty="0" err="1">
                <a:latin typeface="+mn-lt"/>
              </a:rPr>
              <a:t>is</a:t>
            </a:r>
            <a:r>
              <a:rPr lang="it-IT" altLang="en-US" sz="2800" i="1" dirty="0">
                <a:latin typeface="+mn-lt"/>
              </a:rPr>
              <a:t> on and the </a:t>
            </a:r>
            <a:r>
              <a:rPr lang="it-IT" altLang="en-US" sz="2800" i="1" dirty="0" err="1">
                <a:latin typeface="+mn-lt"/>
              </a:rPr>
              <a:t>spirit</a:t>
            </a:r>
            <a:r>
              <a:rPr lang="it-IT" altLang="en-US" sz="2800" i="1" dirty="0">
                <a:latin typeface="+mn-lt"/>
              </a:rPr>
              <a:t> </a:t>
            </a:r>
            <a:r>
              <a:rPr lang="it-IT" altLang="en-US" sz="2800" i="1" dirty="0" err="1">
                <a:latin typeface="+mn-lt"/>
              </a:rPr>
              <a:t>is</a:t>
            </a:r>
            <a:r>
              <a:rPr lang="it-IT" altLang="en-US" sz="2800" i="1" dirty="0">
                <a:latin typeface="+mn-lt"/>
              </a:rPr>
              <a:t> </a:t>
            </a:r>
            <a:r>
              <a:rPr lang="it-IT" altLang="en-US" sz="2800" i="1" dirty="0" err="1">
                <a:latin typeface="+mn-lt"/>
              </a:rPr>
              <a:t>eternal</a:t>
            </a:r>
            <a:r>
              <a:rPr lang="it-IT" altLang="en-US" sz="2800" dirty="0">
                <a:latin typeface="+mn-lt"/>
              </a:rPr>
              <a:t>» </a:t>
            </a:r>
          </a:p>
          <a:p>
            <a:pPr algn="ctr" eaLnBrk="1" hangingPunct="1">
              <a:defRPr/>
            </a:pPr>
            <a:r>
              <a:rPr lang="it-IT" altLang="en-US" sz="2800" dirty="0">
                <a:latin typeface="+mn-lt"/>
              </a:rPr>
              <a:t>can be </a:t>
            </a:r>
            <a:r>
              <a:rPr lang="it-IT" altLang="en-US" sz="2800" dirty="0" err="1">
                <a:latin typeface="+mn-lt"/>
              </a:rPr>
              <a:t>tested</a:t>
            </a:r>
            <a:r>
              <a:rPr lang="it-IT" altLang="en-US" sz="2800" dirty="0">
                <a:latin typeface="+mn-lt"/>
              </a:rPr>
              <a:t> by </a:t>
            </a:r>
            <a:r>
              <a:rPr lang="it-IT" altLang="en-US" sz="2800" dirty="0" err="1">
                <a:latin typeface="+mn-lt"/>
              </a:rPr>
              <a:t>falsifying</a:t>
            </a:r>
            <a:r>
              <a:rPr lang="it-IT" altLang="en-US" sz="2800" dirty="0">
                <a:latin typeface="+mn-lt"/>
              </a:rPr>
              <a:t> the first part</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dirty="0" err="1">
                <a:latin typeface="+mn-lt"/>
              </a:rPr>
              <a:t>if</a:t>
            </a:r>
            <a:r>
              <a:rPr lang="it-IT" altLang="en-US" sz="2800" dirty="0">
                <a:latin typeface="+mn-lt"/>
              </a:rPr>
              <a:t> A </a:t>
            </a:r>
            <a:r>
              <a:rPr lang="it-IT" altLang="en-US" sz="2800" dirty="0" err="1">
                <a:latin typeface="+mn-lt"/>
              </a:rPr>
              <a:t>is</a:t>
            </a:r>
            <a:r>
              <a:rPr lang="it-IT" altLang="en-US" sz="2800" dirty="0">
                <a:latin typeface="+mn-lt"/>
              </a:rPr>
              <a:t> false </a:t>
            </a:r>
            <a:r>
              <a:rPr lang="it-IT" altLang="en-US" sz="2800" dirty="0" err="1">
                <a:latin typeface="+mn-lt"/>
              </a:rPr>
              <a:t>then</a:t>
            </a:r>
            <a:r>
              <a:rPr lang="it-IT" altLang="en-US" sz="2800" dirty="0">
                <a:latin typeface="+mn-lt"/>
              </a:rPr>
              <a:t> A&amp;B must be false)</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1277191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439035" y="2060848"/>
            <a:ext cx="757925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The </a:t>
            </a:r>
            <a:r>
              <a:rPr lang="it-IT" altLang="en-US" sz="2800" dirty="0" err="1">
                <a:latin typeface="+mn-lt"/>
              </a:rPr>
              <a:t>verification</a:t>
            </a:r>
            <a:r>
              <a:rPr lang="it-IT" altLang="en-US" sz="2800" dirty="0">
                <a:latin typeface="+mn-lt"/>
              </a:rPr>
              <a:t> </a:t>
            </a:r>
            <a:r>
              <a:rPr lang="it-IT" altLang="en-US" sz="2800" dirty="0" err="1">
                <a:latin typeface="+mn-lt"/>
              </a:rPr>
              <a:t>principle</a:t>
            </a:r>
            <a:r>
              <a:rPr lang="it-IT" altLang="en-US" sz="2800" dirty="0">
                <a:latin typeface="+mn-lt"/>
              </a:rPr>
              <a:t> in </a:t>
            </a:r>
            <a:r>
              <a:rPr lang="it-IT" altLang="en-US" sz="2800" dirty="0" err="1">
                <a:latin typeface="+mn-lt"/>
              </a:rPr>
              <a:t>itself</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not</a:t>
            </a:r>
            <a:r>
              <a:rPr lang="it-IT" altLang="en-US" sz="2800" dirty="0">
                <a:latin typeface="+mn-lt"/>
              </a:rPr>
              <a:t> </a:t>
            </a:r>
            <a:r>
              <a:rPr lang="it-IT" altLang="en-US" sz="2800" dirty="0" err="1">
                <a:latin typeface="+mn-lt"/>
              </a:rPr>
              <a:t>analytic</a:t>
            </a:r>
            <a:r>
              <a:rPr lang="it-IT" altLang="en-US" sz="2800" dirty="0">
                <a:latin typeface="+mn-lt"/>
              </a:rPr>
              <a:t>, </a:t>
            </a:r>
          </a:p>
          <a:p>
            <a:pPr algn="ctr" eaLnBrk="1" hangingPunct="1">
              <a:defRPr/>
            </a:pPr>
            <a:r>
              <a:rPr lang="it-IT" altLang="en-US" sz="2800" dirty="0" err="1">
                <a:latin typeface="+mn-lt"/>
              </a:rPr>
              <a:t>nor</a:t>
            </a:r>
            <a:r>
              <a:rPr lang="it-IT" altLang="en-US" sz="2800" dirty="0">
                <a:latin typeface="+mn-lt"/>
              </a:rPr>
              <a:t> </a:t>
            </a:r>
            <a:r>
              <a:rPr lang="it-IT" altLang="en-US" sz="2800" dirty="0" err="1">
                <a:latin typeface="+mn-lt"/>
              </a:rPr>
              <a:t>synthetic</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Thus</a:t>
            </a:r>
            <a:r>
              <a:rPr lang="it-IT" altLang="en-US" sz="2800" dirty="0">
                <a:latin typeface="+mn-lt"/>
              </a:rPr>
              <a:t> </a:t>
            </a:r>
            <a:r>
              <a:rPr lang="it-IT" altLang="en-US" sz="2800" dirty="0" err="1">
                <a:latin typeface="+mn-lt"/>
              </a:rPr>
              <a:t>it</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meaningless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74977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1457631" y="2199017"/>
            <a:ext cx="602036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3) </a:t>
            </a:r>
            <a:r>
              <a:rPr lang="it-IT" altLang="en-US" sz="2800" dirty="0" err="1">
                <a:latin typeface="+mn-lt"/>
              </a:rPr>
              <a:t>It</a:t>
            </a:r>
            <a:r>
              <a:rPr lang="it-IT" altLang="en-US" sz="2800" dirty="0">
                <a:latin typeface="+mn-lt"/>
              </a:rPr>
              <a:t> </a:t>
            </a:r>
            <a:r>
              <a:rPr lang="it-IT" altLang="en-US" sz="2800" dirty="0" err="1">
                <a:latin typeface="+mn-lt"/>
              </a:rPr>
              <a:t>relies</a:t>
            </a:r>
            <a:r>
              <a:rPr lang="it-IT" altLang="en-US" sz="2800" dirty="0">
                <a:latin typeface="+mn-lt"/>
              </a:rPr>
              <a:t> on </a:t>
            </a:r>
            <a:r>
              <a:rPr lang="it-IT" altLang="en-US" sz="2800" dirty="0" err="1">
                <a:latin typeface="+mn-lt"/>
              </a:rPr>
              <a:t>inductive</a:t>
            </a:r>
            <a:r>
              <a:rPr lang="it-IT" altLang="en-US" sz="2800" dirty="0">
                <a:latin typeface="+mn-lt"/>
              </a:rPr>
              <a:t> </a:t>
            </a:r>
            <a:r>
              <a:rPr lang="it-IT" altLang="en-US" sz="2800" dirty="0" err="1">
                <a:latin typeface="+mn-lt"/>
              </a:rPr>
              <a:t>reasoning</a:t>
            </a:r>
            <a:r>
              <a:rPr lang="it-IT" altLang="en-US" sz="2800" dirty="0">
                <a:latin typeface="+mn-lt"/>
              </a:rPr>
              <a:t>: </a:t>
            </a:r>
          </a:p>
          <a:p>
            <a:pPr algn="ctr" eaLnBrk="1" hangingPunct="1">
              <a:defRPr/>
            </a:pPr>
            <a:r>
              <a:rPr lang="it-IT" altLang="en-US" sz="2800" dirty="0">
                <a:latin typeface="+mn-lt"/>
              </a:rPr>
              <a:t>from </a:t>
            </a:r>
            <a:r>
              <a:rPr lang="it-IT" altLang="en-US" sz="2800" dirty="0" err="1">
                <a:latin typeface="+mn-lt"/>
              </a:rPr>
              <a:t>observations</a:t>
            </a:r>
            <a:r>
              <a:rPr lang="it-IT" altLang="en-US" sz="2800" dirty="0">
                <a:latin typeface="+mn-lt"/>
              </a:rPr>
              <a:t> to </a:t>
            </a:r>
            <a:r>
              <a:rPr lang="it-IT" altLang="en-US" sz="2800" dirty="0" err="1">
                <a:latin typeface="+mn-lt"/>
              </a:rPr>
              <a:t>theories</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And the </a:t>
            </a:r>
            <a:r>
              <a:rPr lang="it-IT" altLang="en-US" sz="2800" dirty="0" err="1">
                <a:latin typeface="+mn-lt"/>
              </a:rPr>
              <a:t>inductive</a:t>
            </a:r>
            <a:r>
              <a:rPr lang="it-IT" altLang="en-US" sz="2800" dirty="0">
                <a:latin typeface="+mn-lt"/>
              </a:rPr>
              <a:t> </a:t>
            </a:r>
            <a:r>
              <a:rPr lang="it-IT" altLang="en-US" sz="2800" dirty="0" err="1">
                <a:latin typeface="+mn-lt"/>
              </a:rPr>
              <a:t>reasoning</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fallacious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216876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DATA</a:t>
            </a:r>
          </a:p>
          <a:p>
            <a:pPr algn="ctr" eaLnBrk="1" hangingPunct="1">
              <a:spcBef>
                <a:spcPct val="0"/>
              </a:spcBef>
              <a:buFontTx/>
              <a:buNone/>
            </a:pPr>
            <a:endParaRPr lang="en-US" altLang="en-US" i="1" dirty="0"/>
          </a:p>
          <a:p>
            <a:pPr algn="ctr" eaLnBrk="1" hangingPunct="1">
              <a:spcBef>
                <a:spcPct val="0"/>
              </a:spcBef>
              <a:buFontTx/>
              <a:buNone/>
            </a:pPr>
            <a:r>
              <a:rPr lang="en-US" altLang="en-US" i="1" dirty="0"/>
              <a:t>Data do not exist independently of a theory </a:t>
            </a:r>
          </a:p>
          <a:p>
            <a:pPr algn="ctr" eaLnBrk="1" hangingPunct="1">
              <a:spcBef>
                <a:spcPct val="0"/>
              </a:spcBef>
              <a:buFontTx/>
              <a:buNone/>
            </a:pPr>
            <a:r>
              <a:rPr lang="en-US" altLang="en-US" i="1" dirty="0"/>
              <a:t>(i.e., there are no “objective” data)</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24225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Inductive reasoning is a method of drawing conclusions by going from the specific to the general. </a:t>
            </a:r>
          </a:p>
          <a:p>
            <a:pPr algn="ctr" eaLnBrk="1" hangingPunct="1">
              <a:spcBef>
                <a:spcPct val="0"/>
              </a:spcBef>
              <a:buFontTx/>
              <a:buNone/>
            </a:pPr>
            <a:r>
              <a:rPr lang="en-US" altLang="en-US" dirty="0"/>
              <a:t>It’s usually contrasted with deductive reasoning, where you go from general information to specific conclusions.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00588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My professor is older than 40</a:t>
            </a:r>
          </a:p>
          <a:p>
            <a:pPr algn="ctr" eaLnBrk="1" hangingPunct="1">
              <a:spcBef>
                <a:spcPct val="0"/>
              </a:spcBef>
              <a:buFontTx/>
              <a:buNone/>
            </a:pPr>
            <a:r>
              <a:rPr lang="en-US" altLang="en-US" dirty="0"/>
              <a:t>All the professor </a:t>
            </a:r>
            <a:r>
              <a:rPr lang="en-US" altLang="en-US" i="1" dirty="0"/>
              <a:t>I met </a:t>
            </a:r>
            <a:r>
              <a:rPr lang="en-US" altLang="en-US" dirty="0"/>
              <a:t>are older than 40</a:t>
            </a:r>
          </a:p>
          <a:p>
            <a:pPr algn="ctr" eaLnBrk="1" hangingPunct="1">
              <a:spcBef>
                <a:spcPct val="0"/>
              </a:spcBef>
              <a:buFontTx/>
              <a:buNone/>
            </a:pPr>
            <a:r>
              <a:rPr lang="en-US" altLang="en-US" dirty="0"/>
              <a:t>thus</a:t>
            </a:r>
          </a:p>
          <a:p>
            <a:pPr algn="ctr" eaLnBrk="1" hangingPunct="1">
              <a:spcBef>
                <a:spcPct val="0"/>
              </a:spcBef>
              <a:buFontTx/>
              <a:buNone/>
            </a:pPr>
            <a:r>
              <a:rPr lang="en-US" altLang="en-US" dirty="0"/>
              <a:t>All the professors are older than 40</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88441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INDUCTIVIST TURKEY (B. Russell)</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62357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395536" y="116632"/>
            <a:ext cx="8352928"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INDUCTIVIST TURKEY (B. Russell)</a:t>
            </a:r>
          </a:p>
          <a:p>
            <a:pPr algn="ctr" eaLnBrk="1" hangingPunct="1">
              <a:spcBef>
                <a:spcPct val="0"/>
              </a:spcBef>
              <a:buFontTx/>
              <a:buNone/>
            </a:pPr>
            <a:endParaRPr lang="en-US" altLang="en-US" i="1" dirty="0"/>
          </a:p>
          <a:p>
            <a:pPr algn="ctr" eaLnBrk="1" hangingPunct="1">
              <a:spcBef>
                <a:spcPct val="0"/>
              </a:spcBef>
              <a:buFontTx/>
              <a:buNone/>
            </a:pPr>
            <a:r>
              <a:rPr lang="en-US" altLang="en-US" sz="2000" i="1" dirty="0"/>
              <a:t>A turkey, in an </a:t>
            </a:r>
            <a:r>
              <a:rPr lang="en-US" altLang="en-US" sz="2000" i="1" dirty="0" err="1"/>
              <a:t>american</a:t>
            </a:r>
            <a:r>
              <a:rPr lang="en-US" altLang="en-US" sz="2000" i="1" dirty="0"/>
              <a:t> nurture, decides to shape its vision of the world scientifically, according to the Logical Positivism.</a:t>
            </a:r>
          </a:p>
          <a:p>
            <a:pPr algn="ctr" eaLnBrk="1" hangingPunct="1">
              <a:spcBef>
                <a:spcPct val="0"/>
              </a:spcBef>
              <a:buFontTx/>
              <a:buNone/>
            </a:pPr>
            <a:endParaRPr lang="en-US" altLang="en-US" sz="2000" i="1" dirty="0"/>
          </a:p>
          <a:p>
            <a:pPr algn="ctr" eaLnBrk="1" hangingPunct="1">
              <a:spcBef>
                <a:spcPct val="0"/>
              </a:spcBef>
              <a:buFontTx/>
              <a:buNone/>
            </a:pPr>
            <a:r>
              <a:rPr lang="en-US" altLang="en-US" sz="2000" i="1" dirty="0"/>
              <a:t>The turkey found that, on his first morning at the turkey farm, he was fed at 9 a.m. Being a good inductivist turkey he did not jump to conclusions. He waited until he collected a large number of observations that he was fed at 9 a.m. and made these observations under a wide range of circumstances, on Wednesdays, on Thursdays, on cold days, on warm days. Each day he added another observation statement to his list. Finally, he was satisfied that he had collected a number of observation statements to inductively infer that “I am always fed at 9 a.m.”.</a:t>
            </a:r>
          </a:p>
          <a:p>
            <a:pPr algn="ctr" eaLnBrk="1" hangingPunct="1">
              <a:spcBef>
                <a:spcPct val="0"/>
              </a:spcBef>
              <a:buFontTx/>
              <a:buNone/>
            </a:pPr>
            <a:endParaRPr lang="en-US" altLang="en-US" sz="2000" i="1" dirty="0"/>
          </a:p>
          <a:p>
            <a:pPr algn="ctr" eaLnBrk="1" hangingPunct="1">
              <a:spcBef>
                <a:spcPct val="0"/>
              </a:spcBef>
              <a:buFontTx/>
              <a:buNone/>
            </a:pPr>
            <a:r>
              <a:rPr lang="en-US" altLang="en-US" sz="2000" i="1" dirty="0"/>
              <a:t>However, on the morning of Christmas eve he was not fed but instead was killed.</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707846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Induction by enumeration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How many white swans you need to observe in order to state that the proposition “all the swans are white” is true?</a:t>
            </a:r>
          </a:p>
        </p:txBody>
      </p:sp>
    </p:spTree>
    <p:extLst>
      <p:ext uri="{BB962C8B-B14F-4D97-AF65-F5344CB8AC3E}">
        <p14:creationId xmlns:p14="http://schemas.microsoft.com/office/powerpoint/2010/main" val="420598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0" y="188640"/>
            <a:ext cx="93165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r>
              <a:rPr lang="en-US" altLang="en-US" sz="2800" dirty="0">
                <a:latin typeface="+mn-lt"/>
              </a:rPr>
              <a:t>They founded the logical positivism </a:t>
            </a:r>
            <a:r>
              <a:rPr lang="en-US" altLang="en-US" dirty="0">
                <a:latin typeface="+mn-lt"/>
              </a:rPr>
              <a:t>(</a:t>
            </a:r>
            <a:r>
              <a:rPr lang="en-US" altLang="en-US" dirty="0" err="1">
                <a:latin typeface="+mn-lt"/>
              </a:rPr>
              <a:t>verificationism</a:t>
            </a:r>
            <a:r>
              <a:rPr lang="en-US" altLang="en-US" dirty="0">
                <a:latin typeface="+mn-lt"/>
              </a:rPr>
              <a:t>, </a:t>
            </a:r>
            <a:r>
              <a:rPr lang="en-US" altLang="en-US" dirty="0" err="1">
                <a:latin typeface="+mn-lt"/>
              </a:rPr>
              <a:t>neopositivism</a:t>
            </a:r>
            <a:r>
              <a:rPr lang="en-US" altLang="en-US" dirty="0">
                <a:latin typeface="+mn-lt"/>
              </a:rPr>
              <a:t>)</a:t>
            </a:r>
          </a:p>
          <a:p>
            <a:pPr algn="ctr" eaLnBrk="1" hangingPunct="1">
              <a:defRPr/>
            </a:pPr>
            <a:endParaRPr lang="it-IT" altLang="en-US" sz="2800" i="1" dirty="0">
              <a:latin typeface="+mn-lt"/>
            </a:endParaRPr>
          </a:p>
        </p:txBody>
      </p:sp>
      <p:pic>
        <p:nvPicPr>
          <p:cNvPr id="1026" name="Picture 2" descr="Credit: Getty Images/Imagno">
            <a:extLst>
              <a:ext uri="{FF2B5EF4-FFF2-40B4-BE49-F238E27FC236}">
                <a16:creationId xmlns:a16="http://schemas.microsoft.com/office/drawing/2014/main" id="{A3479BDB-FAC3-B04F-A2ED-2B7E3878C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48880"/>
            <a:ext cx="1917038" cy="27809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61B4099-C080-D74E-B876-3B66978D37FB}"/>
              </a:ext>
            </a:extLst>
          </p:cNvPr>
          <p:cNvSpPr>
            <a:spLocks noChangeArrowheads="1"/>
          </p:cNvSpPr>
          <p:nvPr/>
        </p:nvSpPr>
        <p:spPr bwMode="auto">
          <a:xfrm>
            <a:off x="464482" y="5229200"/>
            <a:ext cx="1491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Moritz </a:t>
            </a:r>
            <a:r>
              <a:rPr lang="it-IT" altLang="en-US" sz="1800" dirty="0" err="1">
                <a:latin typeface="+mn-lt"/>
              </a:rPr>
              <a:t>Schlick</a:t>
            </a:r>
            <a:endParaRPr lang="en-US" altLang="en-US" sz="1800" dirty="0">
              <a:latin typeface="+mn-lt"/>
            </a:endParaRPr>
          </a:p>
          <a:p>
            <a:pPr algn="ctr" eaLnBrk="1" hangingPunct="1">
              <a:defRPr/>
            </a:pPr>
            <a:endParaRPr lang="it-IT" altLang="en-US" sz="1800" i="1" dirty="0">
              <a:latin typeface="+mn-lt"/>
            </a:endParaRPr>
          </a:p>
        </p:txBody>
      </p:sp>
      <p:pic>
        <p:nvPicPr>
          <p:cNvPr id="1030" name="Picture 6" descr="Otto Neurath da it.wikipedia.org">
            <a:extLst>
              <a:ext uri="{FF2B5EF4-FFF2-40B4-BE49-F238E27FC236}">
                <a16:creationId xmlns:a16="http://schemas.microsoft.com/office/drawing/2014/main" id="{A9D400B5-85D0-3840-857E-363570749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750" y="2328959"/>
            <a:ext cx="2825354" cy="28253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165898DF-6BF3-6944-991F-DC8D0E86C3E9}"/>
              </a:ext>
            </a:extLst>
          </p:cNvPr>
          <p:cNvSpPr>
            <a:spLocks noChangeArrowheads="1"/>
          </p:cNvSpPr>
          <p:nvPr/>
        </p:nvSpPr>
        <p:spPr bwMode="auto">
          <a:xfrm>
            <a:off x="3456236" y="5229200"/>
            <a:ext cx="14290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Otto </a:t>
            </a:r>
            <a:r>
              <a:rPr lang="it-IT" altLang="en-US" sz="1800" dirty="0" err="1">
                <a:latin typeface="+mn-lt"/>
              </a:rPr>
              <a:t>Neurath</a:t>
            </a:r>
            <a:endParaRPr lang="en-US" altLang="en-US" sz="1800" dirty="0">
              <a:latin typeface="+mn-lt"/>
            </a:endParaRPr>
          </a:p>
          <a:p>
            <a:pPr algn="ctr" eaLnBrk="1" hangingPunct="1">
              <a:defRPr/>
            </a:pPr>
            <a:endParaRPr lang="it-IT" altLang="en-US" sz="1800" i="1" dirty="0">
              <a:latin typeface="+mn-lt"/>
            </a:endParaRPr>
          </a:p>
        </p:txBody>
      </p:sp>
      <p:pic>
        <p:nvPicPr>
          <p:cNvPr id="1034" name="Picture 10" descr="Risultati immagini per Rudolf Carnap">
            <a:extLst>
              <a:ext uri="{FF2B5EF4-FFF2-40B4-BE49-F238E27FC236}">
                <a16:creationId xmlns:a16="http://schemas.microsoft.com/office/drawing/2014/main" id="{835DE5CD-060C-6A4F-94F7-AD5C9E3DE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1" y="2314925"/>
            <a:ext cx="2701361" cy="28393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B936BACD-3F91-BC4A-A159-83EB991A8F3D}"/>
              </a:ext>
            </a:extLst>
          </p:cNvPr>
          <p:cNvSpPr>
            <a:spLocks noChangeArrowheads="1"/>
          </p:cNvSpPr>
          <p:nvPr/>
        </p:nvSpPr>
        <p:spPr bwMode="auto">
          <a:xfrm>
            <a:off x="6340465" y="5229200"/>
            <a:ext cx="15199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Rudolf </a:t>
            </a:r>
            <a:r>
              <a:rPr lang="it-IT" altLang="en-US" sz="1800" dirty="0" err="1">
                <a:latin typeface="+mn-lt"/>
              </a:rPr>
              <a:t>Carnap</a:t>
            </a:r>
            <a:endParaRPr lang="en-US" altLang="en-US" sz="1800" dirty="0">
              <a:latin typeface="+mn-lt"/>
            </a:endParaRPr>
          </a:p>
          <a:p>
            <a:pPr algn="ctr" eaLnBrk="1" hangingPunct="1">
              <a:defRPr/>
            </a:pPr>
            <a:endParaRPr lang="it-IT" altLang="en-US" sz="1800" i="1" dirty="0">
              <a:latin typeface="+mn-lt"/>
            </a:endParaRPr>
          </a:p>
        </p:txBody>
      </p:sp>
    </p:spTree>
    <p:extLst>
      <p:ext uri="{BB962C8B-B14F-4D97-AF65-F5344CB8AC3E}">
        <p14:creationId xmlns:p14="http://schemas.microsoft.com/office/powerpoint/2010/main" val="146707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Induction by elimination</a:t>
            </a:r>
          </a:p>
          <a:p>
            <a:pPr algn="ctr" eaLnBrk="1" hangingPunct="1">
              <a:spcBef>
                <a:spcPct val="0"/>
              </a:spcBef>
              <a:buFontTx/>
              <a:buNone/>
            </a:pPr>
            <a:endParaRPr lang="en-US" altLang="en-US" i="1"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r>
              <a:rPr lang="en" altLang="en-US" dirty="0"/>
              <a:t>Problem: the hypotheses are infinite</a:t>
            </a:r>
            <a:endParaRPr lang="en-US" altLang="en-US" dirty="0"/>
          </a:p>
        </p:txBody>
      </p:sp>
      <p:pic>
        <p:nvPicPr>
          <p:cNvPr id="2" name="Picture 1">
            <a:extLst>
              <a:ext uri="{FF2B5EF4-FFF2-40B4-BE49-F238E27FC236}">
                <a16:creationId xmlns:a16="http://schemas.microsoft.com/office/drawing/2014/main" id="{750116EF-C413-E345-BC60-EF0BD5571F41}"/>
              </a:ext>
            </a:extLst>
          </p:cNvPr>
          <p:cNvPicPr>
            <a:picLocks noChangeAspect="1"/>
          </p:cNvPicPr>
          <p:nvPr/>
        </p:nvPicPr>
        <p:blipFill>
          <a:blip r:embed="rId3"/>
          <a:stretch>
            <a:fillRect/>
          </a:stretch>
        </p:blipFill>
        <p:spPr>
          <a:xfrm>
            <a:off x="629816" y="2602374"/>
            <a:ext cx="2540000" cy="2540000"/>
          </a:xfrm>
          <a:prstGeom prst="rect">
            <a:avLst/>
          </a:prstGeom>
        </p:spPr>
      </p:pic>
      <p:sp>
        <p:nvSpPr>
          <p:cNvPr id="3" name="Rectangle 2">
            <a:extLst>
              <a:ext uri="{FF2B5EF4-FFF2-40B4-BE49-F238E27FC236}">
                <a16:creationId xmlns:a16="http://schemas.microsoft.com/office/drawing/2014/main" id="{61AE73A7-5AB7-1C4C-9BE8-349F90EE07D6}"/>
              </a:ext>
            </a:extLst>
          </p:cNvPr>
          <p:cNvSpPr/>
          <p:nvPr/>
        </p:nvSpPr>
        <p:spPr>
          <a:xfrm>
            <a:off x="3419872" y="2348880"/>
            <a:ext cx="5094312" cy="3046988"/>
          </a:xfrm>
          <a:prstGeom prst="rect">
            <a:avLst/>
          </a:prstGeom>
        </p:spPr>
        <p:txBody>
          <a:bodyPr wrap="square">
            <a:spAutoFit/>
          </a:bodyPr>
          <a:lstStyle/>
          <a:p>
            <a:pPr algn="ctr">
              <a:spcBef>
                <a:spcPct val="0"/>
              </a:spcBef>
            </a:pPr>
            <a:r>
              <a:rPr lang="en" altLang="en-US" sz="3200" dirty="0">
                <a:latin typeface="Arial" panose="020B0604020202020204" pitchFamily="34" charset="0"/>
                <a:cs typeface="Arial" panose="020B0604020202020204" pitchFamily="34" charset="0"/>
              </a:rPr>
              <a:t>"When you have eliminated all which is impossible, then whatever remains, however improbable, must be the truth." —Sherlock Holmes</a:t>
            </a:r>
          </a:p>
        </p:txBody>
      </p:sp>
    </p:spTree>
    <p:extLst>
      <p:ext uri="{BB962C8B-B14F-4D97-AF65-F5344CB8AC3E}">
        <p14:creationId xmlns:p14="http://schemas.microsoft.com/office/powerpoint/2010/main" val="685998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Fallacy of inductive logic</a:t>
            </a:r>
          </a:p>
          <a:p>
            <a:pPr algn="ctr" eaLnBrk="1" hangingPunct="1">
              <a:spcBef>
                <a:spcPct val="0"/>
              </a:spcBef>
              <a:buFontTx/>
              <a:buNone/>
            </a:pPr>
            <a:endParaRPr lang="en-US" altLang="en-US" dirty="0"/>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428243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0241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995738" y="1484313"/>
            <a:ext cx="2813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Karl R. Popper</a:t>
            </a:r>
          </a:p>
          <a:p>
            <a:pPr eaLnBrk="1" hangingPunct="1">
              <a:defRPr/>
            </a:pPr>
            <a:r>
              <a:rPr lang="it-IT" altLang="en-US" sz="1600" i="1">
                <a:latin typeface="Times New Roman" pitchFamily="18" charset="0"/>
              </a:rPr>
              <a:t>(Vienna, 1902 – London, 1994)</a:t>
            </a:r>
          </a:p>
        </p:txBody>
      </p:sp>
      <p:sp>
        <p:nvSpPr>
          <p:cNvPr id="25604" name="Rectangle 1"/>
          <p:cNvSpPr>
            <a:spLocks noChangeArrowheads="1"/>
          </p:cNvSpPr>
          <p:nvPr/>
        </p:nvSpPr>
        <p:spPr bwMode="auto">
          <a:xfrm>
            <a:off x="3924300" y="2822575"/>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“The scientific status of a theory relies on its falsifiability”</a:t>
            </a:r>
          </a:p>
        </p:txBody>
      </p:sp>
      <p:sp>
        <p:nvSpPr>
          <p:cNvPr id="25605" name="Rectangle 2"/>
          <p:cNvSpPr>
            <a:spLocks noChangeArrowheads="1"/>
          </p:cNvSpPr>
          <p:nvPr/>
        </p:nvSpPr>
        <p:spPr bwMode="auto">
          <a:xfrm>
            <a:off x="3924300" y="4076700"/>
            <a:ext cx="410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Discovery and justification</a:t>
            </a:r>
          </a:p>
        </p:txBody>
      </p:sp>
      <p:sp>
        <p:nvSpPr>
          <p:cNvPr id="25606" name="Rectangle 6"/>
          <p:cNvSpPr>
            <a:spLocks noChangeArrowheads="1"/>
          </p:cNvSpPr>
          <p:nvPr/>
        </p:nvSpPr>
        <p:spPr bwMode="auto">
          <a:xfrm>
            <a:off x="3995738" y="530066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Corroboration</a:t>
            </a:r>
          </a:p>
        </p:txBody>
      </p:sp>
    </p:spTree>
    <p:extLst>
      <p:ext uri="{BB962C8B-B14F-4D97-AF65-F5344CB8AC3E}">
        <p14:creationId xmlns:p14="http://schemas.microsoft.com/office/powerpoint/2010/main" val="3049368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Falsification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You only need one black swan to state for sure that the proposition “all the swans are white” is false!</a:t>
            </a:r>
          </a:p>
        </p:txBody>
      </p:sp>
    </p:spTree>
    <p:extLst>
      <p:ext uri="{BB962C8B-B14F-4D97-AF65-F5344CB8AC3E}">
        <p14:creationId xmlns:p14="http://schemas.microsoft.com/office/powerpoint/2010/main" val="3507927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827584" y="2564904"/>
            <a:ext cx="7272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NULL HYPOTHESIS!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106478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A86E4F99-BFD2-5C4B-8935-1846FA87E635}"/>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Tree>
    <p:extLst>
      <p:ext uri="{BB962C8B-B14F-4D97-AF65-F5344CB8AC3E}">
        <p14:creationId xmlns:p14="http://schemas.microsoft.com/office/powerpoint/2010/main" val="326439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2879668"/>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20561" y="2451786"/>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13673"/>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175 cm</a:t>
            </a:r>
          </a:p>
        </p:txBody>
      </p:sp>
      <p:sp>
        <p:nvSpPr>
          <p:cNvPr id="57" name="TextBox 56">
            <a:extLst>
              <a:ext uri="{FF2B5EF4-FFF2-40B4-BE49-F238E27FC236}">
                <a16:creationId xmlns:a16="http://schemas.microsoft.com/office/drawing/2014/main" id="{855165C1-708A-114F-BAA6-E17D2393E421}"/>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58" name="TextBox 57">
            <a:extLst>
              <a:ext uri="{FF2B5EF4-FFF2-40B4-BE49-F238E27FC236}">
                <a16:creationId xmlns:a16="http://schemas.microsoft.com/office/drawing/2014/main" id="{E1D5F61B-ECCA-9A42-AA74-9D688C2AD625}"/>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52862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3392996"/>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3392994"/>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3392994"/>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3392994"/>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3392993"/>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2879668"/>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20561" y="2451786"/>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13673"/>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175 cm</a:t>
            </a:r>
          </a:p>
        </p:txBody>
      </p:sp>
      <p:sp>
        <p:nvSpPr>
          <p:cNvPr id="57" name="TextBox 56">
            <a:extLst>
              <a:ext uri="{FF2B5EF4-FFF2-40B4-BE49-F238E27FC236}">
                <a16:creationId xmlns:a16="http://schemas.microsoft.com/office/drawing/2014/main" id="{620D590D-99E5-E747-B370-F6AE8DA28849}"/>
              </a:ext>
            </a:extLst>
          </p:cNvPr>
          <p:cNvSpPr txBox="1"/>
          <p:nvPr/>
        </p:nvSpPr>
        <p:spPr>
          <a:xfrm>
            <a:off x="6278254" y="3312802"/>
            <a:ext cx="1122423" cy="248209"/>
          </a:xfrm>
          <a:prstGeom prst="rect">
            <a:avLst/>
          </a:prstGeom>
          <a:noFill/>
        </p:spPr>
        <p:txBody>
          <a:bodyPr wrap="none" rtlCol="0">
            <a:spAutoFit/>
          </a:bodyPr>
          <a:lstStyle/>
          <a:p>
            <a:r>
              <a:rPr lang="en-GB" sz="1013" dirty="0"/>
              <a:t>A</a:t>
            </a:r>
            <a:r>
              <a:rPr lang="en-IT" sz="1013" dirty="0"/>
              <a:t>verage = 180 cm</a:t>
            </a:r>
          </a:p>
        </p:txBody>
      </p:sp>
      <p:sp>
        <p:nvSpPr>
          <p:cNvPr id="58" name="TextBox 57">
            <a:extLst>
              <a:ext uri="{FF2B5EF4-FFF2-40B4-BE49-F238E27FC236}">
                <a16:creationId xmlns:a16="http://schemas.microsoft.com/office/drawing/2014/main" id="{A14F1148-4807-234A-8284-A96728F62806}"/>
              </a:ext>
            </a:extLst>
          </p:cNvPr>
          <p:cNvSpPr txBox="1"/>
          <p:nvPr/>
        </p:nvSpPr>
        <p:spPr>
          <a:xfrm>
            <a:off x="6278253" y="3682158"/>
            <a:ext cx="1151277" cy="248209"/>
          </a:xfrm>
          <a:prstGeom prst="rect">
            <a:avLst/>
          </a:prstGeom>
          <a:noFill/>
        </p:spPr>
        <p:txBody>
          <a:bodyPr wrap="none" rtlCol="0">
            <a:spAutoFit/>
          </a:bodyPr>
          <a:lstStyle/>
          <a:p>
            <a:r>
              <a:rPr lang="it-IT" sz="1013" dirty="0" err="1"/>
              <a:t>Difference</a:t>
            </a:r>
            <a:r>
              <a:rPr lang="it-IT" sz="1013" dirty="0"/>
              <a:t> </a:t>
            </a:r>
            <a:r>
              <a:rPr lang="en-IT" sz="1013" dirty="0"/>
              <a:t>= -5 cm</a:t>
            </a:r>
          </a:p>
        </p:txBody>
      </p:sp>
      <p:sp>
        <p:nvSpPr>
          <p:cNvPr id="59" name="TextBox 58">
            <a:extLst>
              <a:ext uri="{FF2B5EF4-FFF2-40B4-BE49-F238E27FC236}">
                <a16:creationId xmlns:a16="http://schemas.microsoft.com/office/drawing/2014/main" id="{B5E72B02-C9E8-DC47-BF62-2586D7032E87}"/>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60" name="TextBox 59">
            <a:extLst>
              <a:ext uri="{FF2B5EF4-FFF2-40B4-BE49-F238E27FC236}">
                <a16:creationId xmlns:a16="http://schemas.microsoft.com/office/drawing/2014/main" id="{886673CB-A239-1D41-8CBF-1A0FCE0B6C99}"/>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
        <p:nvSpPr>
          <p:cNvPr id="61" name="TextBox 60">
            <a:extLst>
              <a:ext uri="{FF2B5EF4-FFF2-40B4-BE49-F238E27FC236}">
                <a16:creationId xmlns:a16="http://schemas.microsoft.com/office/drawing/2014/main" id="{1DA61614-ECED-1D42-8DA3-19EDBBBA4341}"/>
              </a:ext>
            </a:extLst>
          </p:cNvPr>
          <p:cNvSpPr txBox="1"/>
          <p:nvPr/>
        </p:nvSpPr>
        <p:spPr>
          <a:xfrm>
            <a:off x="717968" y="3283648"/>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287664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8934D951-A0B1-CD44-8B25-22EA52D3E889}"/>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Tree>
    <p:extLst>
      <p:ext uri="{BB962C8B-B14F-4D97-AF65-F5344CB8AC3E}">
        <p14:creationId xmlns:p14="http://schemas.microsoft.com/office/powerpoint/2010/main" val="266962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289853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5144"/>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5144"/>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5144"/>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2879668"/>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2883785"/>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2879668"/>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20561" y="2451786"/>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13673"/>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182 cm</a:t>
            </a:r>
          </a:p>
        </p:txBody>
      </p:sp>
      <p:sp>
        <p:nvSpPr>
          <p:cNvPr id="57" name="TextBox 56">
            <a:extLst>
              <a:ext uri="{FF2B5EF4-FFF2-40B4-BE49-F238E27FC236}">
                <a16:creationId xmlns:a16="http://schemas.microsoft.com/office/drawing/2014/main" id="{518D4A10-2828-AF4F-8200-0935D4BBB9E6}"/>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58" name="TextBox 57">
            <a:extLst>
              <a:ext uri="{FF2B5EF4-FFF2-40B4-BE49-F238E27FC236}">
                <a16:creationId xmlns:a16="http://schemas.microsoft.com/office/drawing/2014/main" id="{A5F771C6-2156-6B4A-A0F7-3DB1ECDF7D8F}"/>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212554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169503" y="188640"/>
            <a:ext cx="897752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endParaRPr lang="en-US" altLang="en-US" dirty="0">
              <a:latin typeface="+mn-lt"/>
            </a:endParaRPr>
          </a:p>
          <a:p>
            <a:pPr algn="ctr" eaLnBrk="1" hangingPunct="1">
              <a:defRPr/>
            </a:pPr>
            <a:r>
              <a:rPr lang="it-IT" altLang="en-US" sz="2800" dirty="0" err="1">
                <a:latin typeface="+mn-lt"/>
              </a:rPr>
              <a:t>Interests</a:t>
            </a:r>
            <a:r>
              <a:rPr lang="it-IT" altLang="en-US" sz="2800" dirty="0">
                <a:latin typeface="+mn-lt"/>
              </a:rPr>
              <a:t> in science, </a:t>
            </a:r>
            <a:r>
              <a:rPr lang="it-IT" altLang="en-US" sz="2800" dirty="0" err="1">
                <a:latin typeface="+mn-lt"/>
              </a:rPr>
              <a:t>mathematics</a:t>
            </a:r>
            <a:r>
              <a:rPr lang="it-IT" altLang="en-US" sz="2800" dirty="0">
                <a:latin typeface="+mn-lt"/>
              </a:rPr>
              <a:t>, </a:t>
            </a:r>
            <a:r>
              <a:rPr lang="it-IT" altLang="en-US" sz="2800" dirty="0" err="1">
                <a:latin typeface="+mn-lt"/>
              </a:rPr>
              <a:t>logic</a:t>
            </a:r>
            <a:r>
              <a:rPr lang="it-IT" altLang="en-US" sz="2800" dirty="0">
                <a:latin typeface="+mn-lt"/>
              </a:rPr>
              <a:t>, </a:t>
            </a:r>
            <a:r>
              <a:rPr lang="it-IT" altLang="en-US" sz="2800" dirty="0" err="1">
                <a:latin typeface="+mn-lt"/>
              </a:rPr>
              <a:t>language</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Against</a:t>
            </a:r>
            <a:r>
              <a:rPr lang="it-IT" altLang="en-US" sz="2800" dirty="0">
                <a:latin typeface="+mn-lt"/>
              </a:rPr>
              <a:t> </a:t>
            </a:r>
            <a:r>
              <a:rPr lang="it-IT" altLang="en-US" sz="2800" dirty="0" err="1">
                <a:latin typeface="+mn-lt"/>
              </a:rPr>
              <a:t>Hegel</a:t>
            </a:r>
            <a:r>
              <a:rPr lang="it-IT" altLang="en-US" sz="2800" dirty="0">
                <a:latin typeface="+mn-lt"/>
              </a:rPr>
              <a:t>, </a:t>
            </a:r>
            <a:r>
              <a:rPr lang="it-IT" altLang="en-US" sz="2800" dirty="0" err="1">
                <a:latin typeface="+mn-lt"/>
              </a:rPr>
              <a:t>Heidegger</a:t>
            </a:r>
            <a:r>
              <a:rPr lang="it-IT" altLang="en-US" sz="2800" dirty="0">
                <a:latin typeface="+mn-lt"/>
              </a:rPr>
              <a:t>, and the </a:t>
            </a:r>
            <a:r>
              <a:rPr lang="it-IT" altLang="en-US" sz="2800" dirty="0" err="1">
                <a:latin typeface="+mn-lt"/>
              </a:rPr>
              <a:t>dominant</a:t>
            </a:r>
            <a:r>
              <a:rPr lang="it-IT" altLang="en-US" sz="2800" dirty="0">
                <a:latin typeface="+mn-lt"/>
              </a:rPr>
              <a:t> ‘800 </a:t>
            </a:r>
            <a:r>
              <a:rPr lang="it-IT" altLang="en-US" sz="2800" dirty="0" err="1">
                <a:latin typeface="+mn-lt"/>
              </a:rPr>
              <a:t>philosophy</a:t>
            </a:r>
            <a:endParaRPr lang="it-IT" altLang="en-US" sz="2800" dirty="0">
              <a:latin typeface="+mn-lt"/>
            </a:endParaRPr>
          </a:p>
          <a:p>
            <a:pPr algn="ctr" eaLnBrk="1" hangingPunct="1">
              <a:defRPr/>
            </a:pPr>
            <a:r>
              <a:rPr lang="it-IT" altLang="en-US" sz="2800" dirty="0">
                <a:latin typeface="+mn-lt"/>
              </a:rPr>
              <a:t>(</a:t>
            </a:r>
            <a:r>
              <a:rPr lang="it-IT" altLang="en-US" sz="2800" dirty="0" err="1">
                <a:latin typeface="+mn-lt"/>
              </a:rPr>
              <a:t>Their</a:t>
            </a:r>
            <a:r>
              <a:rPr lang="it-IT" altLang="en-US" sz="2800" dirty="0">
                <a:latin typeface="+mn-lt"/>
              </a:rPr>
              <a:t> </a:t>
            </a:r>
            <a:r>
              <a:rPr lang="it-IT" altLang="en-US" sz="2800" dirty="0" err="1">
                <a:latin typeface="+mn-lt"/>
              </a:rPr>
              <a:t>works</a:t>
            </a:r>
            <a:r>
              <a:rPr lang="it-IT" altLang="en-US" sz="2800" dirty="0">
                <a:latin typeface="+mn-lt"/>
              </a:rPr>
              <a:t> are </a:t>
            </a:r>
            <a:r>
              <a:rPr lang="it-IT" altLang="en-US" sz="2800" dirty="0" err="1">
                <a:latin typeface="+mn-lt"/>
              </a:rPr>
              <a:t>incomprehensible</a:t>
            </a:r>
            <a:r>
              <a:rPr lang="it-IT" altLang="en-US" sz="2800" dirty="0">
                <a:latin typeface="+mn-lt"/>
              </a:rPr>
              <a:t> and </a:t>
            </a:r>
            <a:r>
              <a:rPr lang="it-IT" altLang="en-US" sz="2800" dirty="0" err="1">
                <a:latin typeface="+mn-lt"/>
              </a:rPr>
              <a:t>obscure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Vienna </a:t>
            </a:r>
            <a:r>
              <a:rPr lang="it-IT" altLang="en-US" sz="2800" dirty="0" err="1">
                <a:latin typeface="+mn-lt"/>
              </a:rPr>
              <a:t>Circle</a:t>
            </a:r>
            <a:r>
              <a:rPr lang="it-IT" altLang="en-US" sz="2800" dirty="0">
                <a:latin typeface="+mn-lt"/>
              </a:rPr>
              <a:t> </a:t>
            </a:r>
            <a:r>
              <a:rPr lang="it-IT" altLang="en-US" sz="2800" dirty="0" err="1">
                <a:latin typeface="+mn-lt"/>
              </a:rPr>
              <a:t>valued</a:t>
            </a:r>
            <a:r>
              <a:rPr lang="it-IT" altLang="en-US" sz="2800" dirty="0">
                <a:latin typeface="+mn-lt"/>
              </a:rPr>
              <a:t> </a:t>
            </a:r>
            <a:r>
              <a:rPr lang="it-IT" altLang="en-US" sz="2800" dirty="0" err="1">
                <a:latin typeface="+mn-lt"/>
              </a:rPr>
              <a:t>clarity</a:t>
            </a:r>
            <a:r>
              <a:rPr lang="it-IT" altLang="en-US" sz="2800" dirty="0">
                <a:latin typeface="+mn-lt"/>
              </a:rPr>
              <a:t>, </a:t>
            </a:r>
            <a:r>
              <a:rPr lang="it-IT" altLang="en-US" sz="2800" dirty="0" err="1">
                <a:latin typeface="+mn-lt"/>
              </a:rPr>
              <a:t>reason</a:t>
            </a:r>
            <a:r>
              <a:rPr lang="it-IT" altLang="en-US" sz="2800" dirty="0">
                <a:latin typeface="+mn-lt"/>
              </a:rPr>
              <a:t>, </a:t>
            </a:r>
            <a:r>
              <a:rPr lang="it-IT" altLang="en-US" sz="2800" dirty="0" err="1">
                <a:latin typeface="+mn-lt"/>
              </a:rPr>
              <a:t>precision</a:t>
            </a:r>
            <a:endParaRPr lang="it-IT" altLang="en-US" sz="2800" dirty="0">
              <a:latin typeface="+mn-lt"/>
            </a:endParaRPr>
          </a:p>
          <a:p>
            <a:pPr algn="ctr" eaLnBrk="1" hangingPunct="1">
              <a:defRPr/>
            </a:pPr>
            <a:r>
              <a:rPr lang="it-IT" altLang="en-US" sz="2800" dirty="0">
                <a:latin typeface="+mn-lt"/>
              </a:rPr>
              <a:t>and </a:t>
            </a:r>
            <a:r>
              <a:rPr lang="it-IT" altLang="en-US" sz="2800" dirty="0" err="1">
                <a:latin typeface="+mn-lt"/>
              </a:rPr>
              <a:t>devalued</a:t>
            </a:r>
            <a:r>
              <a:rPr lang="it-IT" altLang="en-US" sz="2800" dirty="0">
                <a:latin typeface="+mn-lt"/>
              </a:rPr>
              <a:t> </a:t>
            </a:r>
            <a:r>
              <a:rPr lang="it-IT" altLang="en-US" sz="2800" dirty="0" err="1">
                <a:latin typeface="+mn-lt"/>
              </a:rPr>
              <a:t>mysticism</a:t>
            </a:r>
            <a:r>
              <a:rPr lang="it-IT" altLang="en-US" sz="2800" dirty="0">
                <a:latin typeface="+mn-lt"/>
              </a:rPr>
              <a:t>, </a:t>
            </a:r>
            <a:r>
              <a:rPr lang="it-IT" altLang="en-US" sz="2800" dirty="0" err="1">
                <a:latin typeface="+mn-lt"/>
              </a:rPr>
              <a:t>romanticism</a:t>
            </a:r>
            <a:r>
              <a:rPr lang="it-IT" altLang="en-US" sz="2800" dirty="0">
                <a:latin typeface="+mn-lt"/>
              </a:rPr>
              <a:t>, </a:t>
            </a:r>
            <a:r>
              <a:rPr lang="it-IT" altLang="en-US" sz="2800" dirty="0" err="1">
                <a:latin typeface="+mn-lt"/>
              </a:rPr>
              <a:t>nationalism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In </a:t>
            </a:r>
            <a:r>
              <a:rPr lang="it-IT" altLang="en-US" sz="2800" dirty="0" err="1">
                <a:latin typeface="+mn-lt"/>
              </a:rPr>
              <a:t>essence</a:t>
            </a:r>
            <a:r>
              <a:rPr lang="it-IT" altLang="en-US" sz="2800" dirty="0">
                <a:latin typeface="+mn-lt"/>
              </a:rPr>
              <a:t>, </a:t>
            </a:r>
            <a:r>
              <a:rPr lang="it-IT" altLang="en-US" sz="2800" dirty="0" err="1">
                <a:latin typeface="+mn-lt"/>
              </a:rPr>
              <a:t>they</a:t>
            </a:r>
            <a:r>
              <a:rPr lang="it-IT" altLang="en-US" sz="2800" dirty="0">
                <a:latin typeface="+mn-lt"/>
              </a:rPr>
              <a:t> </a:t>
            </a:r>
            <a:r>
              <a:rPr lang="it-IT" altLang="en-US" sz="2800" dirty="0" err="1">
                <a:latin typeface="+mn-lt"/>
              </a:rPr>
              <a:t>valued</a:t>
            </a:r>
            <a:r>
              <a:rPr lang="it-IT" altLang="en-US" sz="2800" dirty="0">
                <a:latin typeface="+mn-lt"/>
              </a:rPr>
              <a:t> science</a:t>
            </a:r>
          </a:p>
        </p:txBody>
      </p:sp>
    </p:spTree>
    <p:extLst>
      <p:ext uri="{BB962C8B-B14F-4D97-AF65-F5344CB8AC3E}">
        <p14:creationId xmlns:p14="http://schemas.microsoft.com/office/powerpoint/2010/main" val="4084330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332715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332715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332715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332715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332715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289853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5144"/>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5144"/>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2894416"/>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5144"/>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2879668"/>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2883785"/>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2879668"/>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20561" y="2451786"/>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13673"/>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182 cm</a:t>
            </a:r>
          </a:p>
        </p:txBody>
      </p:sp>
      <p:sp>
        <p:nvSpPr>
          <p:cNvPr id="57" name="TextBox 56">
            <a:extLst>
              <a:ext uri="{FF2B5EF4-FFF2-40B4-BE49-F238E27FC236}">
                <a16:creationId xmlns:a16="http://schemas.microsoft.com/office/drawing/2014/main" id="{32F10296-7F15-B944-A0E7-3FF58476305F}"/>
              </a:ext>
            </a:extLst>
          </p:cNvPr>
          <p:cNvSpPr txBox="1"/>
          <p:nvPr/>
        </p:nvSpPr>
        <p:spPr>
          <a:xfrm>
            <a:off x="6278254" y="3312802"/>
            <a:ext cx="1122423" cy="248209"/>
          </a:xfrm>
          <a:prstGeom prst="rect">
            <a:avLst/>
          </a:prstGeom>
          <a:noFill/>
        </p:spPr>
        <p:txBody>
          <a:bodyPr wrap="none" rtlCol="0">
            <a:spAutoFit/>
          </a:bodyPr>
          <a:lstStyle/>
          <a:p>
            <a:r>
              <a:rPr lang="en-GB" sz="1013" dirty="0"/>
              <a:t>A</a:t>
            </a:r>
            <a:r>
              <a:rPr lang="en-IT" sz="1013" dirty="0"/>
              <a:t>verage = 170 cm</a:t>
            </a:r>
          </a:p>
        </p:txBody>
      </p:sp>
      <p:sp>
        <p:nvSpPr>
          <p:cNvPr id="58" name="TextBox 57">
            <a:extLst>
              <a:ext uri="{FF2B5EF4-FFF2-40B4-BE49-F238E27FC236}">
                <a16:creationId xmlns:a16="http://schemas.microsoft.com/office/drawing/2014/main" id="{CBFB182B-F9B0-5940-8A2A-D80244BE700B}"/>
              </a:ext>
            </a:extLst>
          </p:cNvPr>
          <p:cNvSpPr txBox="1"/>
          <p:nvPr/>
        </p:nvSpPr>
        <p:spPr>
          <a:xfrm>
            <a:off x="6278253" y="3682158"/>
            <a:ext cx="1176925" cy="248209"/>
          </a:xfrm>
          <a:prstGeom prst="rect">
            <a:avLst/>
          </a:prstGeom>
          <a:noFill/>
        </p:spPr>
        <p:txBody>
          <a:bodyPr wrap="none" rtlCol="0">
            <a:spAutoFit/>
          </a:bodyPr>
          <a:lstStyle/>
          <a:p>
            <a:r>
              <a:rPr lang="it-IT" sz="1013" dirty="0" err="1"/>
              <a:t>Difference</a:t>
            </a:r>
            <a:r>
              <a:rPr lang="it-IT" sz="1013" dirty="0"/>
              <a:t> </a:t>
            </a:r>
            <a:r>
              <a:rPr lang="en-IT" sz="1013" dirty="0"/>
              <a:t>= 12 cm</a:t>
            </a:r>
          </a:p>
        </p:txBody>
      </p:sp>
      <p:sp>
        <p:nvSpPr>
          <p:cNvPr id="59" name="TextBox 58">
            <a:extLst>
              <a:ext uri="{FF2B5EF4-FFF2-40B4-BE49-F238E27FC236}">
                <a16:creationId xmlns:a16="http://schemas.microsoft.com/office/drawing/2014/main" id="{03DA28AA-4DF9-C047-848C-736639FDED79}"/>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60" name="TextBox 59">
            <a:extLst>
              <a:ext uri="{FF2B5EF4-FFF2-40B4-BE49-F238E27FC236}">
                <a16:creationId xmlns:a16="http://schemas.microsoft.com/office/drawing/2014/main" id="{121C2D4C-65DA-1A4D-8A0E-3BCEEA13F548}"/>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
        <p:nvSpPr>
          <p:cNvPr id="61" name="TextBox 60">
            <a:extLst>
              <a:ext uri="{FF2B5EF4-FFF2-40B4-BE49-F238E27FC236}">
                <a16:creationId xmlns:a16="http://schemas.microsoft.com/office/drawing/2014/main" id="{20648AC5-8603-334A-8757-57FC98980538}"/>
              </a:ext>
            </a:extLst>
          </p:cNvPr>
          <p:cNvSpPr txBox="1"/>
          <p:nvPr/>
        </p:nvSpPr>
        <p:spPr>
          <a:xfrm>
            <a:off x="717968" y="3283648"/>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351169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BC125B5A-0839-2A4B-9B86-3FFD9B50A843}"/>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Tree>
    <p:extLst>
      <p:ext uri="{BB962C8B-B14F-4D97-AF65-F5344CB8AC3E}">
        <p14:creationId xmlns:p14="http://schemas.microsoft.com/office/powerpoint/2010/main" val="73395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297671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297671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297671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297671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2976712"/>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4015ACFF-6CD2-8E43-B9A1-2D6DF5E755C9}"/>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169 cm</a:t>
            </a:r>
          </a:p>
        </p:txBody>
      </p:sp>
      <p:sp>
        <p:nvSpPr>
          <p:cNvPr id="57" name="TextBox 56">
            <a:extLst>
              <a:ext uri="{FF2B5EF4-FFF2-40B4-BE49-F238E27FC236}">
                <a16:creationId xmlns:a16="http://schemas.microsoft.com/office/drawing/2014/main" id="{846C029B-1285-F34C-8BC9-F5DF0DA89E5E}"/>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58" name="TextBox 57">
            <a:extLst>
              <a:ext uri="{FF2B5EF4-FFF2-40B4-BE49-F238E27FC236}">
                <a16:creationId xmlns:a16="http://schemas.microsoft.com/office/drawing/2014/main" id="{8AF133F9-D75F-8448-9736-96E7C50CABF7}"/>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233923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335184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3351846"/>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3351846"/>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3351846"/>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3351846"/>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2923221"/>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2923221"/>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2923221"/>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2923221"/>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2923221"/>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56" name="TextBox 55">
            <a:extLst>
              <a:ext uri="{FF2B5EF4-FFF2-40B4-BE49-F238E27FC236}">
                <a16:creationId xmlns:a16="http://schemas.microsoft.com/office/drawing/2014/main" id="{C6A96D14-D4E7-654B-81BF-7494DB82C3A5}"/>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169 cm</a:t>
            </a:r>
          </a:p>
        </p:txBody>
      </p:sp>
      <p:sp>
        <p:nvSpPr>
          <p:cNvPr id="57" name="TextBox 56">
            <a:extLst>
              <a:ext uri="{FF2B5EF4-FFF2-40B4-BE49-F238E27FC236}">
                <a16:creationId xmlns:a16="http://schemas.microsoft.com/office/drawing/2014/main" id="{26311DB5-90A5-AA43-BED0-0D6A5A2CA4EE}"/>
              </a:ext>
            </a:extLst>
          </p:cNvPr>
          <p:cNvSpPr txBox="1"/>
          <p:nvPr/>
        </p:nvSpPr>
        <p:spPr>
          <a:xfrm>
            <a:off x="6278254" y="3312802"/>
            <a:ext cx="1122423" cy="248209"/>
          </a:xfrm>
          <a:prstGeom prst="rect">
            <a:avLst/>
          </a:prstGeom>
          <a:noFill/>
        </p:spPr>
        <p:txBody>
          <a:bodyPr wrap="none" rtlCol="0">
            <a:spAutoFit/>
          </a:bodyPr>
          <a:lstStyle/>
          <a:p>
            <a:r>
              <a:rPr lang="en-GB" sz="1013" dirty="0"/>
              <a:t>A</a:t>
            </a:r>
            <a:r>
              <a:rPr lang="en-IT" sz="1013" dirty="0"/>
              <a:t>verage = 180 cm</a:t>
            </a:r>
          </a:p>
        </p:txBody>
      </p:sp>
      <p:sp>
        <p:nvSpPr>
          <p:cNvPr id="58" name="TextBox 57">
            <a:extLst>
              <a:ext uri="{FF2B5EF4-FFF2-40B4-BE49-F238E27FC236}">
                <a16:creationId xmlns:a16="http://schemas.microsoft.com/office/drawing/2014/main" id="{5F28C59C-4360-1346-9B4A-C0CF1634351D}"/>
              </a:ext>
            </a:extLst>
          </p:cNvPr>
          <p:cNvSpPr txBox="1"/>
          <p:nvPr/>
        </p:nvSpPr>
        <p:spPr>
          <a:xfrm>
            <a:off x="6278252" y="3682158"/>
            <a:ext cx="1217000" cy="248209"/>
          </a:xfrm>
          <a:prstGeom prst="rect">
            <a:avLst/>
          </a:prstGeom>
          <a:noFill/>
        </p:spPr>
        <p:txBody>
          <a:bodyPr wrap="none" rtlCol="0">
            <a:spAutoFit/>
          </a:bodyPr>
          <a:lstStyle/>
          <a:p>
            <a:r>
              <a:rPr lang="it-IT" sz="1013" dirty="0" err="1"/>
              <a:t>Difference</a:t>
            </a:r>
            <a:r>
              <a:rPr lang="it-IT" sz="1013" dirty="0"/>
              <a:t> </a:t>
            </a:r>
            <a:r>
              <a:rPr lang="en-IT" sz="1013" dirty="0"/>
              <a:t>= -11 cm</a:t>
            </a:r>
          </a:p>
        </p:txBody>
      </p:sp>
      <p:sp>
        <p:nvSpPr>
          <p:cNvPr id="59" name="TextBox 58">
            <a:extLst>
              <a:ext uri="{FF2B5EF4-FFF2-40B4-BE49-F238E27FC236}">
                <a16:creationId xmlns:a16="http://schemas.microsoft.com/office/drawing/2014/main" id="{133CAD92-22EE-C946-972C-90A1EDA93F6E}"/>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60" name="TextBox 59">
            <a:extLst>
              <a:ext uri="{FF2B5EF4-FFF2-40B4-BE49-F238E27FC236}">
                <a16:creationId xmlns:a16="http://schemas.microsoft.com/office/drawing/2014/main" id="{060C20B8-873C-D643-B3D2-BEE878D05AA1}"/>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
        <p:nvSpPr>
          <p:cNvPr id="61" name="TextBox 60">
            <a:extLst>
              <a:ext uri="{FF2B5EF4-FFF2-40B4-BE49-F238E27FC236}">
                <a16:creationId xmlns:a16="http://schemas.microsoft.com/office/drawing/2014/main" id="{1F673F25-48F3-6A4D-ABEA-957AE578D526}"/>
              </a:ext>
            </a:extLst>
          </p:cNvPr>
          <p:cNvSpPr txBox="1"/>
          <p:nvPr/>
        </p:nvSpPr>
        <p:spPr>
          <a:xfrm>
            <a:off x="717968" y="3283648"/>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223912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147013" y="2092720"/>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5" name="Oval 4">
            <a:extLst>
              <a:ext uri="{FF2B5EF4-FFF2-40B4-BE49-F238E27FC236}">
                <a16:creationId xmlns:a16="http://schemas.microsoft.com/office/drawing/2014/main" id="{5C85374B-98D7-4140-8835-E05739638E1D}"/>
              </a:ext>
            </a:extLst>
          </p:cNvPr>
          <p:cNvSpPr/>
          <p:nvPr/>
        </p:nvSpPr>
        <p:spPr>
          <a:xfrm>
            <a:off x="227868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6" name="Oval 5">
            <a:extLst>
              <a:ext uri="{FF2B5EF4-FFF2-40B4-BE49-F238E27FC236}">
                <a16:creationId xmlns:a16="http://schemas.microsoft.com/office/drawing/2014/main" id="{F765646D-4931-0942-BD82-9FCFC49CB957}"/>
              </a:ext>
            </a:extLst>
          </p:cNvPr>
          <p:cNvSpPr/>
          <p:nvPr/>
        </p:nvSpPr>
        <p:spPr>
          <a:xfrm>
            <a:off x="241035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7" name="Oval 6">
            <a:extLst>
              <a:ext uri="{FF2B5EF4-FFF2-40B4-BE49-F238E27FC236}">
                <a16:creationId xmlns:a16="http://schemas.microsoft.com/office/drawing/2014/main" id="{D4FC7D56-6E5B-8E41-96E2-9900AC3978CB}"/>
              </a:ext>
            </a:extLst>
          </p:cNvPr>
          <p:cNvSpPr/>
          <p:nvPr/>
        </p:nvSpPr>
        <p:spPr>
          <a:xfrm>
            <a:off x="2542032"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8" name="Oval 7">
            <a:extLst>
              <a:ext uri="{FF2B5EF4-FFF2-40B4-BE49-F238E27FC236}">
                <a16:creationId xmlns:a16="http://schemas.microsoft.com/office/drawing/2014/main" id="{1D52F6DE-FC28-2645-9729-07B17EDC2F9D}"/>
              </a:ext>
            </a:extLst>
          </p:cNvPr>
          <p:cNvSpPr/>
          <p:nvPr/>
        </p:nvSpPr>
        <p:spPr>
          <a:xfrm>
            <a:off x="2673706"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9" name="Oval 8">
            <a:extLst>
              <a:ext uri="{FF2B5EF4-FFF2-40B4-BE49-F238E27FC236}">
                <a16:creationId xmlns:a16="http://schemas.microsoft.com/office/drawing/2014/main" id="{6C619064-2120-F346-819F-F916178C826C}"/>
              </a:ext>
            </a:extLst>
          </p:cNvPr>
          <p:cNvSpPr/>
          <p:nvPr/>
        </p:nvSpPr>
        <p:spPr>
          <a:xfrm>
            <a:off x="2805379"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0" name="Oval 9">
            <a:extLst>
              <a:ext uri="{FF2B5EF4-FFF2-40B4-BE49-F238E27FC236}">
                <a16:creationId xmlns:a16="http://schemas.microsoft.com/office/drawing/2014/main" id="{CB64D14D-6C2E-4343-BF65-FC66008BB3C4}"/>
              </a:ext>
            </a:extLst>
          </p:cNvPr>
          <p:cNvSpPr/>
          <p:nvPr/>
        </p:nvSpPr>
        <p:spPr>
          <a:xfrm>
            <a:off x="2937053" y="2092719"/>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1" name="Oval 10">
            <a:extLst>
              <a:ext uri="{FF2B5EF4-FFF2-40B4-BE49-F238E27FC236}">
                <a16:creationId xmlns:a16="http://schemas.microsoft.com/office/drawing/2014/main" id="{D85C0429-47B2-3542-ADA1-23035F31C4C0}"/>
              </a:ext>
            </a:extLst>
          </p:cNvPr>
          <p:cNvSpPr/>
          <p:nvPr/>
        </p:nvSpPr>
        <p:spPr>
          <a:xfrm>
            <a:off x="3068726"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2" name="Oval 11">
            <a:extLst>
              <a:ext uri="{FF2B5EF4-FFF2-40B4-BE49-F238E27FC236}">
                <a16:creationId xmlns:a16="http://schemas.microsoft.com/office/drawing/2014/main" id="{5A6B9E03-B005-7140-8F75-B2A36DF0760B}"/>
              </a:ext>
            </a:extLst>
          </p:cNvPr>
          <p:cNvSpPr/>
          <p:nvPr/>
        </p:nvSpPr>
        <p:spPr>
          <a:xfrm>
            <a:off x="3200400" y="209271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3" name="Oval 12">
            <a:extLst>
              <a:ext uri="{FF2B5EF4-FFF2-40B4-BE49-F238E27FC236}">
                <a16:creationId xmlns:a16="http://schemas.microsoft.com/office/drawing/2014/main" id="{9B4E80C2-E830-4B4F-BBF0-43124E130B84}"/>
              </a:ext>
            </a:extLst>
          </p:cNvPr>
          <p:cNvSpPr/>
          <p:nvPr/>
        </p:nvSpPr>
        <p:spPr>
          <a:xfrm>
            <a:off x="345551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2" name="Oval 41">
            <a:extLst>
              <a:ext uri="{FF2B5EF4-FFF2-40B4-BE49-F238E27FC236}">
                <a16:creationId xmlns:a16="http://schemas.microsoft.com/office/drawing/2014/main" id="{DC722A00-C466-1C44-9F09-BF3E8C02B4E1}"/>
              </a:ext>
            </a:extLst>
          </p:cNvPr>
          <p:cNvSpPr/>
          <p:nvPr/>
        </p:nvSpPr>
        <p:spPr>
          <a:xfrm>
            <a:off x="4977974"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3" name="Oval 42">
            <a:extLst>
              <a:ext uri="{FF2B5EF4-FFF2-40B4-BE49-F238E27FC236}">
                <a16:creationId xmlns:a16="http://schemas.microsoft.com/office/drawing/2014/main" id="{A16508B2-A6B0-9247-9CDE-8A724F0C35C8}"/>
              </a:ext>
            </a:extLst>
          </p:cNvPr>
          <p:cNvSpPr/>
          <p:nvPr/>
        </p:nvSpPr>
        <p:spPr>
          <a:xfrm>
            <a:off x="5117877"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4" name="Oval 43">
            <a:extLst>
              <a:ext uri="{FF2B5EF4-FFF2-40B4-BE49-F238E27FC236}">
                <a16:creationId xmlns:a16="http://schemas.microsoft.com/office/drawing/2014/main" id="{8BC3AFEE-8C41-0246-BC32-5D8585893B93}"/>
              </a:ext>
            </a:extLst>
          </p:cNvPr>
          <p:cNvSpPr/>
          <p:nvPr/>
        </p:nvSpPr>
        <p:spPr>
          <a:xfrm>
            <a:off x="5266008"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5" name="Oval 44">
            <a:extLst>
              <a:ext uri="{FF2B5EF4-FFF2-40B4-BE49-F238E27FC236}">
                <a16:creationId xmlns:a16="http://schemas.microsoft.com/office/drawing/2014/main" id="{081EFFC4-79C4-0149-83DD-D19683F537A8}"/>
              </a:ext>
            </a:extLst>
          </p:cNvPr>
          <p:cNvSpPr/>
          <p:nvPr/>
        </p:nvSpPr>
        <p:spPr>
          <a:xfrm>
            <a:off x="5405946"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6" name="Oval 45">
            <a:extLst>
              <a:ext uri="{FF2B5EF4-FFF2-40B4-BE49-F238E27FC236}">
                <a16:creationId xmlns:a16="http://schemas.microsoft.com/office/drawing/2014/main" id="{6C3EDFF4-C989-5C4E-920E-A5DA911988F9}"/>
              </a:ext>
            </a:extLst>
          </p:cNvPr>
          <p:cNvSpPr/>
          <p:nvPr/>
        </p:nvSpPr>
        <p:spPr>
          <a:xfrm>
            <a:off x="554584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7" name="Oval 46">
            <a:extLst>
              <a:ext uri="{FF2B5EF4-FFF2-40B4-BE49-F238E27FC236}">
                <a16:creationId xmlns:a16="http://schemas.microsoft.com/office/drawing/2014/main" id="{630C10FF-746B-3140-91FD-7CE033E2E504}"/>
              </a:ext>
            </a:extLst>
          </p:cNvPr>
          <p:cNvSpPr/>
          <p:nvPr/>
        </p:nvSpPr>
        <p:spPr>
          <a:xfrm>
            <a:off x="568575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48" name="Oval 47">
            <a:extLst>
              <a:ext uri="{FF2B5EF4-FFF2-40B4-BE49-F238E27FC236}">
                <a16:creationId xmlns:a16="http://schemas.microsoft.com/office/drawing/2014/main" id="{9AC728FE-B548-384D-98CC-BA15D21DF012}"/>
              </a:ext>
            </a:extLst>
          </p:cNvPr>
          <p:cNvSpPr/>
          <p:nvPr/>
        </p:nvSpPr>
        <p:spPr>
          <a:xfrm>
            <a:off x="5833883"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023569" y="2393099"/>
            <a:ext cx="4271162" cy="4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pic>
        <p:nvPicPr>
          <p:cNvPr id="1026" name="Picture 2" descr="Normal Distributions. Hello everyone, I hope you're all well… | by Hamilton  Chang | Medium">
            <a:extLst>
              <a:ext uri="{FF2B5EF4-FFF2-40B4-BE49-F238E27FC236}">
                <a16:creationId xmlns:a16="http://schemas.microsoft.com/office/drawing/2014/main" id="{6BC556D3-C782-A744-AF13-62263050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587" y="2825797"/>
            <a:ext cx="3481824" cy="1939485"/>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532F9AF0-68D5-E549-9988-7406E018410E}"/>
              </a:ext>
            </a:extLst>
          </p:cNvPr>
          <p:cNvCxnSpPr>
            <a:cxnSpLocks/>
          </p:cNvCxnSpPr>
          <p:nvPr/>
        </p:nvCxnSpPr>
        <p:spPr>
          <a:xfrm>
            <a:off x="2023567" y="4709046"/>
            <a:ext cx="4271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5EC76A7-9BF2-394F-8C83-6345CE940CE5}"/>
              </a:ext>
            </a:extLst>
          </p:cNvPr>
          <p:cNvSpPr txBox="1"/>
          <p:nvPr/>
        </p:nvSpPr>
        <p:spPr>
          <a:xfrm>
            <a:off x="6225433" y="4752290"/>
            <a:ext cx="1090363" cy="248209"/>
          </a:xfrm>
          <a:prstGeom prst="rect">
            <a:avLst/>
          </a:prstGeom>
          <a:noFill/>
        </p:spPr>
        <p:txBody>
          <a:bodyPr wrap="none" rtlCol="0">
            <a:spAutoFit/>
          </a:bodyPr>
          <a:lstStyle/>
          <a:p>
            <a:r>
              <a:rPr lang="en-GB" sz="1013" dirty="0"/>
              <a:t>h</a:t>
            </a:r>
            <a:r>
              <a:rPr lang="en-IT" sz="1013" dirty="0"/>
              <a:t>eight difference</a:t>
            </a:r>
          </a:p>
        </p:txBody>
      </p:sp>
      <p:cxnSp>
        <p:nvCxnSpPr>
          <p:cNvPr id="60" name="Straight Arrow Connector 59">
            <a:extLst>
              <a:ext uri="{FF2B5EF4-FFF2-40B4-BE49-F238E27FC236}">
                <a16:creationId xmlns:a16="http://schemas.microsoft.com/office/drawing/2014/main" id="{26004DE0-64E4-8A48-9CCE-AF6553C45480}"/>
              </a:ext>
            </a:extLst>
          </p:cNvPr>
          <p:cNvCxnSpPr>
            <a:cxnSpLocks/>
          </p:cNvCxnSpPr>
          <p:nvPr/>
        </p:nvCxnSpPr>
        <p:spPr>
          <a:xfrm flipV="1">
            <a:off x="2109293" y="2825798"/>
            <a:ext cx="0" cy="1968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43B4B3-7D2A-D34B-ACE4-D2F6D6DE5E11}"/>
              </a:ext>
            </a:extLst>
          </p:cNvPr>
          <p:cNvSpPr txBox="1"/>
          <p:nvPr/>
        </p:nvSpPr>
        <p:spPr>
          <a:xfrm rot="16200000">
            <a:off x="1560460" y="3511371"/>
            <a:ext cx="718466" cy="248209"/>
          </a:xfrm>
          <a:prstGeom prst="rect">
            <a:avLst/>
          </a:prstGeom>
          <a:noFill/>
        </p:spPr>
        <p:txBody>
          <a:bodyPr wrap="none" rtlCol="0">
            <a:spAutoFit/>
          </a:bodyPr>
          <a:lstStyle/>
          <a:p>
            <a:r>
              <a:rPr lang="it-IT" sz="1013" dirty="0" err="1"/>
              <a:t>frequency</a:t>
            </a:r>
            <a:endParaRPr lang="en-IT" sz="1013" dirty="0"/>
          </a:p>
        </p:txBody>
      </p:sp>
      <p:sp>
        <p:nvSpPr>
          <p:cNvPr id="63" name="TextBox 62">
            <a:extLst>
              <a:ext uri="{FF2B5EF4-FFF2-40B4-BE49-F238E27FC236}">
                <a16:creationId xmlns:a16="http://schemas.microsoft.com/office/drawing/2014/main" id="{664803EA-AB36-654E-85C8-A64EDB5765BE}"/>
              </a:ext>
            </a:extLst>
          </p:cNvPr>
          <p:cNvSpPr txBox="1"/>
          <p:nvPr/>
        </p:nvSpPr>
        <p:spPr>
          <a:xfrm>
            <a:off x="4011008" y="4739898"/>
            <a:ext cx="437940" cy="248209"/>
          </a:xfrm>
          <a:prstGeom prst="rect">
            <a:avLst/>
          </a:prstGeom>
          <a:noFill/>
        </p:spPr>
        <p:txBody>
          <a:bodyPr wrap="none" rtlCol="0">
            <a:spAutoFit/>
          </a:bodyPr>
          <a:lstStyle/>
          <a:p>
            <a:r>
              <a:rPr lang="en-IT" sz="1013" dirty="0"/>
              <a:t>0 cm</a:t>
            </a:r>
          </a:p>
        </p:txBody>
      </p:sp>
      <p:sp>
        <p:nvSpPr>
          <p:cNvPr id="64" name="TextBox 63">
            <a:extLst>
              <a:ext uri="{FF2B5EF4-FFF2-40B4-BE49-F238E27FC236}">
                <a16:creationId xmlns:a16="http://schemas.microsoft.com/office/drawing/2014/main" id="{98E2D7C0-02C7-234E-8736-09A7F9B36C59}"/>
              </a:ext>
            </a:extLst>
          </p:cNvPr>
          <p:cNvSpPr txBox="1"/>
          <p:nvPr/>
        </p:nvSpPr>
        <p:spPr>
          <a:xfrm>
            <a:off x="3385559" y="4751569"/>
            <a:ext cx="543739" cy="248209"/>
          </a:xfrm>
          <a:prstGeom prst="rect">
            <a:avLst/>
          </a:prstGeom>
          <a:noFill/>
        </p:spPr>
        <p:txBody>
          <a:bodyPr wrap="none" rtlCol="0">
            <a:spAutoFit/>
          </a:bodyPr>
          <a:lstStyle/>
          <a:p>
            <a:r>
              <a:rPr lang="en-IT" sz="1013" dirty="0"/>
              <a:t>-10 cm</a:t>
            </a:r>
          </a:p>
        </p:txBody>
      </p:sp>
      <p:sp>
        <p:nvSpPr>
          <p:cNvPr id="65" name="TextBox 64">
            <a:extLst>
              <a:ext uri="{FF2B5EF4-FFF2-40B4-BE49-F238E27FC236}">
                <a16:creationId xmlns:a16="http://schemas.microsoft.com/office/drawing/2014/main" id="{71894284-2B04-1449-9B81-8AF3BCE3B7E0}"/>
              </a:ext>
            </a:extLst>
          </p:cNvPr>
          <p:cNvSpPr txBox="1"/>
          <p:nvPr/>
        </p:nvSpPr>
        <p:spPr>
          <a:xfrm>
            <a:off x="2784763" y="4751569"/>
            <a:ext cx="543739" cy="248209"/>
          </a:xfrm>
          <a:prstGeom prst="rect">
            <a:avLst/>
          </a:prstGeom>
          <a:noFill/>
        </p:spPr>
        <p:txBody>
          <a:bodyPr wrap="none" rtlCol="0">
            <a:spAutoFit/>
          </a:bodyPr>
          <a:lstStyle/>
          <a:p>
            <a:r>
              <a:rPr lang="en-IT" sz="1013" dirty="0"/>
              <a:t>-20 cm</a:t>
            </a:r>
          </a:p>
        </p:txBody>
      </p:sp>
      <p:sp>
        <p:nvSpPr>
          <p:cNvPr id="66" name="TextBox 65">
            <a:extLst>
              <a:ext uri="{FF2B5EF4-FFF2-40B4-BE49-F238E27FC236}">
                <a16:creationId xmlns:a16="http://schemas.microsoft.com/office/drawing/2014/main" id="{70AC05A8-81BB-4248-9786-99C7AB39B6FC}"/>
              </a:ext>
            </a:extLst>
          </p:cNvPr>
          <p:cNvSpPr txBox="1"/>
          <p:nvPr/>
        </p:nvSpPr>
        <p:spPr>
          <a:xfrm>
            <a:off x="2211483" y="4739223"/>
            <a:ext cx="543739" cy="248209"/>
          </a:xfrm>
          <a:prstGeom prst="rect">
            <a:avLst/>
          </a:prstGeom>
          <a:noFill/>
        </p:spPr>
        <p:txBody>
          <a:bodyPr wrap="none" rtlCol="0">
            <a:spAutoFit/>
          </a:bodyPr>
          <a:lstStyle/>
          <a:p>
            <a:r>
              <a:rPr lang="en-IT" sz="1013" dirty="0"/>
              <a:t>-30 cm</a:t>
            </a:r>
          </a:p>
        </p:txBody>
      </p:sp>
      <p:sp>
        <p:nvSpPr>
          <p:cNvPr id="67" name="TextBox 66">
            <a:extLst>
              <a:ext uri="{FF2B5EF4-FFF2-40B4-BE49-F238E27FC236}">
                <a16:creationId xmlns:a16="http://schemas.microsoft.com/office/drawing/2014/main" id="{3DF0DFB3-6415-4B47-83FE-90EF4C88EF2F}"/>
              </a:ext>
            </a:extLst>
          </p:cNvPr>
          <p:cNvSpPr txBox="1"/>
          <p:nvPr/>
        </p:nvSpPr>
        <p:spPr>
          <a:xfrm>
            <a:off x="4478733" y="4751569"/>
            <a:ext cx="503664" cy="248209"/>
          </a:xfrm>
          <a:prstGeom prst="rect">
            <a:avLst/>
          </a:prstGeom>
          <a:noFill/>
        </p:spPr>
        <p:txBody>
          <a:bodyPr wrap="none" rtlCol="0">
            <a:spAutoFit/>
          </a:bodyPr>
          <a:lstStyle/>
          <a:p>
            <a:r>
              <a:rPr lang="en-IT" sz="1013" dirty="0"/>
              <a:t>10 cm</a:t>
            </a:r>
          </a:p>
        </p:txBody>
      </p:sp>
      <p:sp>
        <p:nvSpPr>
          <p:cNvPr id="68" name="TextBox 67">
            <a:extLst>
              <a:ext uri="{FF2B5EF4-FFF2-40B4-BE49-F238E27FC236}">
                <a16:creationId xmlns:a16="http://schemas.microsoft.com/office/drawing/2014/main" id="{A288ABC3-16C2-114F-BC8A-F8F5479A8919}"/>
              </a:ext>
            </a:extLst>
          </p:cNvPr>
          <p:cNvSpPr txBox="1"/>
          <p:nvPr/>
        </p:nvSpPr>
        <p:spPr>
          <a:xfrm>
            <a:off x="5008163" y="4751569"/>
            <a:ext cx="503664" cy="248209"/>
          </a:xfrm>
          <a:prstGeom prst="rect">
            <a:avLst/>
          </a:prstGeom>
          <a:noFill/>
        </p:spPr>
        <p:txBody>
          <a:bodyPr wrap="none" rtlCol="0">
            <a:spAutoFit/>
          </a:bodyPr>
          <a:lstStyle/>
          <a:p>
            <a:r>
              <a:rPr lang="en-IT" sz="1013" dirty="0"/>
              <a:t>20 cm</a:t>
            </a:r>
          </a:p>
        </p:txBody>
      </p:sp>
      <p:sp>
        <p:nvSpPr>
          <p:cNvPr id="69" name="TextBox 68">
            <a:extLst>
              <a:ext uri="{FF2B5EF4-FFF2-40B4-BE49-F238E27FC236}">
                <a16:creationId xmlns:a16="http://schemas.microsoft.com/office/drawing/2014/main" id="{78004DFF-5469-9E41-B0F6-6E5B81A3F0F7}"/>
              </a:ext>
            </a:extLst>
          </p:cNvPr>
          <p:cNvSpPr txBox="1"/>
          <p:nvPr/>
        </p:nvSpPr>
        <p:spPr>
          <a:xfrm>
            <a:off x="5560333" y="4751569"/>
            <a:ext cx="503664" cy="248209"/>
          </a:xfrm>
          <a:prstGeom prst="rect">
            <a:avLst/>
          </a:prstGeom>
          <a:noFill/>
        </p:spPr>
        <p:txBody>
          <a:bodyPr wrap="none" rtlCol="0">
            <a:spAutoFit/>
          </a:bodyPr>
          <a:lstStyle/>
          <a:p>
            <a:r>
              <a:rPr lang="en-IT" sz="1013" dirty="0"/>
              <a:t>30 cm</a:t>
            </a:r>
          </a:p>
        </p:txBody>
      </p:sp>
      <p:sp>
        <p:nvSpPr>
          <p:cNvPr id="61" name="TextBox 60">
            <a:extLst>
              <a:ext uri="{FF2B5EF4-FFF2-40B4-BE49-F238E27FC236}">
                <a16:creationId xmlns:a16="http://schemas.microsoft.com/office/drawing/2014/main" id="{C58A1B73-D3E3-A943-A16D-7A286544F598}"/>
              </a:ext>
            </a:extLst>
          </p:cNvPr>
          <p:cNvSpPr txBox="1"/>
          <p:nvPr/>
        </p:nvSpPr>
        <p:spPr>
          <a:xfrm>
            <a:off x="4713414" y="3048883"/>
            <a:ext cx="3190297" cy="715837"/>
          </a:xfrm>
          <a:prstGeom prst="rect">
            <a:avLst/>
          </a:prstGeom>
          <a:noFill/>
        </p:spPr>
        <p:txBody>
          <a:bodyPr wrap="none" rtlCol="0">
            <a:spAutoFit/>
          </a:bodyPr>
          <a:lstStyle/>
          <a:p>
            <a:r>
              <a:rPr lang="en-IT" sz="1013" dirty="0"/>
              <a:t>Sampling distribution under the null hypothesis (h0) that</a:t>
            </a:r>
          </a:p>
          <a:p>
            <a:r>
              <a:rPr lang="en-GB" sz="1013" dirty="0"/>
              <a:t>p</a:t>
            </a:r>
            <a:r>
              <a:rPr lang="en-IT" sz="1013" dirty="0"/>
              <a:t>eople from Rome and Florence belong to </a:t>
            </a:r>
          </a:p>
          <a:p>
            <a:r>
              <a:rPr lang="en-IT" sz="1013" dirty="0"/>
              <a:t>the same population (same average height)</a:t>
            </a:r>
          </a:p>
          <a:p>
            <a:r>
              <a:rPr lang="en-IT" sz="1013" dirty="0"/>
              <a:t>The variability is only due to chance.</a:t>
            </a:r>
          </a:p>
        </p:txBody>
      </p:sp>
      <p:sp>
        <p:nvSpPr>
          <p:cNvPr id="70" name="TextBox 69">
            <a:extLst>
              <a:ext uri="{FF2B5EF4-FFF2-40B4-BE49-F238E27FC236}">
                <a16:creationId xmlns:a16="http://schemas.microsoft.com/office/drawing/2014/main" id="{49CB7D29-19C3-0D47-BED5-0E5FC2C6100D}"/>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Tree>
    <p:extLst>
      <p:ext uri="{BB962C8B-B14F-4D97-AF65-F5344CB8AC3E}">
        <p14:creationId xmlns:p14="http://schemas.microsoft.com/office/powerpoint/2010/main" val="1373869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023569" y="2393099"/>
            <a:ext cx="4271162" cy="3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42" name="TextBox 41">
            <a:extLst>
              <a:ext uri="{FF2B5EF4-FFF2-40B4-BE49-F238E27FC236}">
                <a16:creationId xmlns:a16="http://schemas.microsoft.com/office/drawing/2014/main" id="{1F8154C8-7215-834E-98FF-758B2FEC514B}"/>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Tree>
    <p:extLst>
      <p:ext uri="{BB962C8B-B14F-4D97-AF65-F5344CB8AC3E}">
        <p14:creationId xmlns:p14="http://schemas.microsoft.com/office/powerpoint/2010/main" val="416299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3192728-DF72-B34E-A19A-02F7D2051D3A}"/>
              </a:ext>
            </a:extLst>
          </p:cNvPr>
          <p:cNvSpPr/>
          <p:nvPr/>
        </p:nvSpPr>
        <p:spPr>
          <a:xfrm>
            <a:off x="3595419"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5" name="Oval 14">
            <a:extLst>
              <a:ext uri="{FF2B5EF4-FFF2-40B4-BE49-F238E27FC236}">
                <a16:creationId xmlns:a16="http://schemas.microsoft.com/office/drawing/2014/main" id="{4FAAFB82-7A51-D542-941C-CCDE122F396E}"/>
              </a:ext>
            </a:extLst>
          </p:cNvPr>
          <p:cNvSpPr/>
          <p:nvPr/>
        </p:nvSpPr>
        <p:spPr>
          <a:xfrm>
            <a:off x="37394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6" name="Oval 15">
            <a:extLst>
              <a:ext uri="{FF2B5EF4-FFF2-40B4-BE49-F238E27FC236}">
                <a16:creationId xmlns:a16="http://schemas.microsoft.com/office/drawing/2014/main" id="{C2D264BD-BD7C-E94A-B1E9-354809A2FE76}"/>
              </a:ext>
            </a:extLst>
          </p:cNvPr>
          <p:cNvSpPr/>
          <p:nvPr/>
        </p:nvSpPr>
        <p:spPr>
          <a:xfrm>
            <a:off x="387522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7" name="Oval 16">
            <a:extLst>
              <a:ext uri="{FF2B5EF4-FFF2-40B4-BE49-F238E27FC236}">
                <a16:creationId xmlns:a16="http://schemas.microsoft.com/office/drawing/2014/main" id="{ECB59662-F305-B642-A5D2-D53A6AC91455}"/>
              </a:ext>
            </a:extLst>
          </p:cNvPr>
          <p:cNvSpPr/>
          <p:nvPr/>
        </p:nvSpPr>
        <p:spPr>
          <a:xfrm>
            <a:off x="41797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8" name="Oval 17">
            <a:extLst>
              <a:ext uri="{FF2B5EF4-FFF2-40B4-BE49-F238E27FC236}">
                <a16:creationId xmlns:a16="http://schemas.microsoft.com/office/drawing/2014/main" id="{3B74EA31-DD19-FC45-8A25-004C5FF8CCEA}"/>
              </a:ext>
            </a:extLst>
          </p:cNvPr>
          <p:cNvSpPr/>
          <p:nvPr/>
        </p:nvSpPr>
        <p:spPr>
          <a:xfrm>
            <a:off x="436077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1" name="Oval 20">
            <a:extLst>
              <a:ext uri="{FF2B5EF4-FFF2-40B4-BE49-F238E27FC236}">
                <a16:creationId xmlns:a16="http://schemas.microsoft.com/office/drawing/2014/main" id="{841C0A5D-230F-464C-B6FF-52F1EB6C3AB7}"/>
              </a:ext>
            </a:extLst>
          </p:cNvPr>
          <p:cNvSpPr/>
          <p:nvPr/>
        </p:nvSpPr>
        <p:spPr>
          <a:xfrm>
            <a:off x="4729736"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3" name="Oval 22">
            <a:extLst>
              <a:ext uri="{FF2B5EF4-FFF2-40B4-BE49-F238E27FC236}">
                <a16:creationId xmlns:a16="http://schemas.microsoft.com/office/drawing/2014/main" id="{502C6789-32B0-4F44-AF1D-D49F3540570D}"/>
              </a:ext>
            </a:extLst>
          </p:cNvPr>
          <p:cNvSpPr/>
          <p:nvPr/>
        </p:nvSpPr>
        <p:spPr>
          <a:xfrm>
            <a:off x="5091837"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4" name="Oval 23">
            <a:extLst>
              <a:ext uri="{FF2B5EF4-FFF2-40B4-BE49-F238E27FC236}">
                <a16:creationId xmlns:a16="http://schemas.microsoft.com/office/drawing/2014/main" id="{54691BF7-048F-8146-AB2C-C86A58CB3CE6}"/>
              </a:ext>
            </a:extLst>
          </p:cNvPr>
          <p:cNvSpPr/>
          <p:nvPr/>
        </p:nvSpPr>
        <p:spPr>
          <a:xfrm>
            <a:off x="5453934"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5" name="Oval 24">
            <a:extLst>
              <a:ext uri="{FF2B5EF4-FFF2-40B4-BE49-F238E27FC236}">
                <a16:creationId xmlns:a16="http://schemas.microsoft.com/office/drawing/2014/main" id="{F8B3117E-9EDE-A240-80A3-72FE3C8D947C}"/>
              </a:ext>
            </a:extLst>
          </p:cNvPr>
          <p:cNvSpPr/>
          <p:nvPr/>
        </p:nvSpPr>
        <p:spPr>
          <a:xfrm>
            <a:off x="5585608"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6" name="Oval 25">
            <a:extLst>
              <a:ext uri="{FF2B5EF4-FFF2-40B4-BE49-F238E27FC236}">
                <a16:creationId xmlns:a16="http://schemas.microsoft.com/office/drawing/2014/main" id="{3075119C-2300-B74E-866E-01A838610B51}"/>
              </a:ext>
            </a:extLst>
          </p:cNvPr>
          <p:cNvSpPr/>
          <p:nvPr/>
        </p:nvSpPr>
        <p:spPr>
          <a:xfrm>
            <a:off x="5717281"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7" name="Oval 26">
            <a:extLst>
              <a:ext uri="{FF2B5EF4-FFF2-40B4-BE49-F238E27FC236}">
                <a16:creationId xmlns:a16="http://schemas.microsoft.com/office/drawing/2014/main" id="{620FFB83-7719-8842-A8C0-DD59E8346694}"/>
              </a:ext>
            </a:extLst>
          </p:cNvPr>
          <p:cNvSpPr/>
          <p:nvPr/>
        </p:nvSpPr>
        <p:spPr>
          <a:xfrm>
            <a:off x="5848955" y="2092717"/>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9" name="Oval 28">
            <a:extLst>
              <a:ext uri="{FF2B5EF4-FFF2-40B4-BE49-F238E27FC236}">
                <a16:creationId xmlns:a16="http://schemas.microsoft.com/office/drawing/2014/main" id="{F7E99347-1DAC-5F4B-A758-FFD484F28C00}"/>
              </a:ext>
            </a:extLst>
          </p:cNvPr>
          <p:cNvSpPr/>
          <p:nvPr/>
        </p:nvSpPr>
        <p:spPr>
          <a:xfrm>
            <a:off x="300288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1" name="Oval 30">
            <a:extLst>
              <a:ext uri="{FF2B5EF4-FFF2-40B4-BE49-F238E27FC236}">
                <a16:creationId xmlns:a16="http://schemas.microsoft.com/office/drawing/2014/main" id="{D2B17363-EBE1-A740-AFAF-14E2C6165C3D}"/>
              </a:ext>
            </a:extLst>
          </p:cNvPr>
          <p:cNvSpPr/>
          <p:nvPr/>
        </p:nvSpPr>
        <p:spPr>
          <a:xfrm>
            <a:off x="3389679"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2" name="Oval 31">
            <a:extLst>
              <a:ext uri="{FF2B5EF4-FFF2-40B4-BE49-F238E27FC236}">
                <a16:creationId xmlns:a16="http://schemas.microsoft.com/office/drawing/2014/main" id="{5F2D8846-DB23-E14C-BB1D-F8424404FE43}"/>
              </a:ext>
            </a:extLst>
          </p:cNvPr>
          <p:cNvSpPr/>
          <p:nvPr/>
        </p:nvSpPr>
        <p:spPr>
          <a:xfrm>
            <a:off x="3529583"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4" name="Oval 33">
            <a:extLst>
              <a:ext uri="{FF2B5EF4-FFF2-40B4-BE49-F238E27FC236}">
                <a16:creationId xmlns:a16="http://schemas.microsoft.com/office/drawing/2014/main" id="{4A9822DA-CDD5-E145-8A5C-75BEC16C781F}"/>
              </a:ext>
            </a:extLst>
          </p:cNvPr>
          <p:cNvSpPr/>
          <p:nvPr/>
        </p:nvSpPr>
        <p:spPr>
          <a:xfrm>
            <a:off x="3817616"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6" name="Oval 35">
            <a:extLst>
              <a:ext uri="{FF2B5EF4-FFF2-40B4-BE49-F238E27FC236}">
                <a16:creationId xmlns:a16="http://schemas.microsoft.com/office/drawing/2014/main" id="{134C0627-8618-444A-A3A2-6C78AB0CBACB}"/>
              </a:ext>
            </a:extLst>
          </p:cNvPr>
          <p:cNvSpPr/>
          <p:nvPr/>
        </p:nvSpPr>
        <p:spPr>
          <a:xfrm>
            <a:off x="2495380"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8" name="Oval 37">
            <a:extLst>
              <a:ext uri="{FF2B5EF4-FFF2-40B4-BE49-F238E27FC236}">
                <a16:creationId xmlns:a16="http://schemas.microsoft.com/office/drawing/2014/main" id="{17AC12B2-3830-3448-820B-8140F1409CD1}"/>
              </a:ext>
            </a:extLst>
          </p:cNvPr>
          <p:cNvSpPr/>
          <p:nvPr/>
        </p:nvSpPr>
        <p:spPr>
          <a:xfrm>
            <a:off x="4315501" y="1841027"/>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9" name="Oval 38">
            <a:extLst>
              <a:ext uri="{FF2B5EF4-FFF2-40B4-BE49-F238E27FC236}">
                <a16:creationId xmlns:a16="http://schemas.microsoft.com/office/drawing/2014/main" id="{D1067150-428B-704D-B153-610CFF298388}"/>
              </a:ext>
            </a:extLst>
          </p:cNvPr>
          <p:cNvSpPr/>
          <p:nvPr/>
        </p:nvSpPr>
        <p:spPr>
          <a:xfrm>
            <a:off x="448285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0" name="Oval 39">
            <a:extLst>
              <a:ext uri="{FF2B5EF4-FFF2-40B4-BE49-F238E27FC236}">
                <a16:creationId xmlns:a16="http://schemas.microsoft.com/office/drawing/2014/main" id="{F8608E85-15D5-024A-92F0-53B8F39309D0}"/>
              </a:ext>
            </a:extLst>
          </p:cNvPr>
          <p:cNvSpPr/>
          <p:nvPr/>
        </p:nvSpPr>
        <p:spPr>
          <a:xfrm>
            <a:off x="4663899"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b="1" dirty="0"/>
          </a:p>
        </p:txBody>
      </p:sp>
      <p:sp>
        <p:nvSpPr>
          <p:cNvPr id="41" name="Oval 40">
            <a:extLst>
              <a:ext uri="{FF2B5EF4-FFF2-40B4-BE49-F238E27FC236}">
                <a16:creationId xmlns:a16="http://schemas.microsoft.com/office/drawing/2014/main" id="{1959D2AE-E16C-F24D-95F9-1A2055BF7809}"/>
              </a:ext>
            </a:extLst>
          </p:cNvPr>
          <p:cNvSpPr/>
          <p:nvPr/>
        </p:nvSpPr>
        <p:spPr>
          <a:xfrm>
            <a:off x="4838071" y="1826280"/>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023569" y="2393099"/>
            <a:ext cx="4271162" cy="3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42" name="TextBox 41">
            <a:extLst>
              <a:ext uri="{FF2B5EF4-FFF2-40B4-BE49-F238E27FC236}">
                <a16:creationId xmlns:a16="http://schemas.microsoft.com/office/drawing/2014/main" id="{50C8ADEE-808F-1448-AE7C-5A4DB2B59B6D}"/>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43" name="TextBox 42">
            <a:extLst>
              <a:ext uri="{FF2B5EF4-FFF2-40B4-BE49-F238E27FC236}">
                <a16:creationId xmlns:a16="http://schemas.microsoft.com/office/drawing/2014/main" id="{487CB76D-853D-C841-88A5-81CD0B53876D}"/>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766748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CB59662-F305-B642-A5D2-D53A6AC91455}"/>
              </a:ext>
            </a:extLst>
          </p:cNvPr>
          <p:cNvSpPr/>
          <p:nvPr/>
        </p:nvSpPr>
        <p:spPr>
          <a:xfrm>
            <a:off x="4179720" y="341356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19" name="Oval 18">
            <a:extLst>
              <a:ext uri="{FF2B5EF4-FFF2-40B4-BE49-F238E27FC236}">
                <a16:creationId xmlns:a16="http://schemas.microsoft.com/office/drawing/2014/main" id="{1407B527-2FA4-8446-8382-9CF9376AA3C9}"/>
              </a:ext>
            </a:extLst>
          </p:cNvPr>
          <p:cNvSpPr/>
          <p:nvPr/>
        </p:nvSpPr>
        <p:spPr>
          <a:xfrm>
            <a:off x="4541820" y="341356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0" name="Oval 19">
            <a:extLst>
              <a:ext uri="{FF2B5EF4-FFF2-40B4-BE49-F238E27FC236}">
                <a16:creationId xmlns:a16="http://schemas.microsoft.com/office/drawing/2014/main" id="{026C9049-341F-6640-9915-61CE91802EA1}"/>
              </a:ext>
            </a:extLst>
          </p:cNvPr>
          <p:cNvSpPr/>
          <p:nvPr/>
        </p:nvSpPr>
        <p:spPr>
          <a:xfrm>
            <a:off x="5272887" y="341356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2" name="Oval 21">
            <a:extLst>
              <a:ext uri="{FF2B5EF4-FFF2-40B4-BE49-F238E27FC236}">
                <a16:creationId xmlns:a16="http://schemas.microsoft.com/office/drawing/2014/main" id="{3D721658-25AA-C543-92C9-4D628E6F9924}"/>
              </a:ext>
            </a:extLst>
          </p:cNvPr>
          <p:cNvSpPr/>
          <p:nvPr/>
        </p:nvSpPr>
        <p:spPr>
          <a:xfrm>
            <a:off x="4910787" y="3413568"/>
            <a:ext cx="131674" cy="127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28" name="Oval 27">
            <a:extLst>
              <a:ext uri="{FF2B5EF4-FFF2-40B4-BE49-F238E27FC236}">
                <a16:creationId xmlns:a16="http://schemas.microsoft.com/office/drawing/2014/main" id="{F7E355AE-1627-CD48-BFFB-4698B9C911BD}"/>
              </a:ext>
            </a:extLst>
          </p:cNvPr>
          <p:cNvSpPr/>
          <p:nvPr/>
        </p:nvSpPr>
        <p:spPr>
          <a:xfrm>
            <a:off x="2747769"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0" name="Oval 29">
            <a:extLst>
              <a:ext uri="{FF2B5EF4-FFF2-40B4-BE49-F238E27FC236}">
                <a16:creationId xmlns:a16="http://schemas.microsoft.com/office/drawing/2014/main" id="{47A5F554-967E-324B-B49A-D8C36EFED85D}"/>
              </a:ext>
            </a:extLst>
          </p:cNvPr>
          <p:cNvSpPr/>
          <p:nvPr/>
        </p:nvSpPr>
        <p:spPr>
          <a:xfrm>
            <a:off x="3183938"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3" name="Oval 32">
            <a:extLst>
              <a:ext uri="{FF2B5EF4-FFF2-40B4-BE49-F238E27FC236}">
                <a16:creationId xmlns:a16="http://schemas.microsoft.com/office/drawing/2014/main" id="{88C9B35A-1623-364F-95E0-851BE90665B2}"/>
              </a:ext>
            </a:extLst>
          </p:cNvPr>
          <p:cNvSpPr/>
          <p:nvPr/>
        </p:nvSpPr>
        <p:spPr>
          <a:xfrm>
            <a:off x="3669486"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5" name="Oval 34">
            <a:extLst>
              <a:ext uri="{FF2B5EF4-FFF2-40B4-BE49-F238E27FC236}">
                <a16:creationId xmlns:a16="http://schemas.microsoft.com/office/drawing/2014/main" id="{1E8BFAFE-3729-DA48-AACB-522B9302BADA}"/>
              </a:ext>
            </a:extLst>
          </p:cNvPr>
          <p:cNvSpPr/>
          <p:nvPr/>
        </p:nvSpPr>
        <p:spPr>
          <a:xfrm>
            <a:off x="4006898"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sp>
        <p:nvSpPr>
          <p:cNvPr id="37" name="Oval 36">
            <a:extLst>
              <a:ext uri="{FF2B5EF4-FFF2-40B4-BE49-F238E27FC236}">
                <a16:creationId xmlns:a16="http://schemas.microsoft.com/office/drawing/2014/main" id="{8E879A1C-D91B-AF48-A08B-C4FE8994E68B}"/>
              </a:ext>
            </a:extLst>
          </p:cNvPr>
          <p:cNvSpPr/>
          <p:nvPr/>
        </p:nvSpPr>
        <p:spPr>
          <a:xfrm>
            <a:off x="4134453" y="2943793"/>
            <a:ext cx="131674" cy="12755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13"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023569" y="2393099"/>
            <a:ext cx="4271162" cy="3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sp>
        <p:nvSpPr>
          <p:cNvPr id="42" name="TextBox 41">
            <a:extLst>
              <a:ext uri="{FF2B5EF4-FFF2-40B4-BE49-F238E27FC236}">
                <a16:creationId xmlns:a16="http://schemas.microsoft.com/office/drawing/2014/main" id="{4E4F1190-099B-7049-83BB-C27329660F06}"/>
              </a:ext>
            </a:extLst>
          </p:cNvPr>
          <p:cNvSpPr txBox="1"/>
          <p:nvPr/>
        </p:nvSpPr>
        <p:spPr>
          <a:xfrm>
            <a:off x="6278254" y="2839573"/>
            <a:ext cx="1122423" cy="248209"/>
          </a:xfrm>
          <a:prstGeom prst="rect">
            <a:avLst/>
          </a:prstGeom>
          <a:noFill/>
        </p:spPr>
        <p:txBody>
          <a:bodyPr wrap="none" rtlCol="0">
            <a:spAutoFit/>
          </a:bodyPr>
          <a:lstStyle/>
          <a:p>
            <a:r>
              <a:rPr lang="en-GB" sz="1013" dirty="0"/>
              <a:t>A</a:t>
            </a:r>
            <a:r>
              <a:rPr lang="en-IT" sz="1013" dirty="0"/>
              <a:t>verage = 165 cm</a:t>
            </a:r>
          </a:p>
        </p:txBody>
      </p:sp>
      <p:sp>
        <p:nvSpPr>
          <p:cNvPr id="43" name="TextBox 42">
            <a:extLst>
              <a:ext uri="{FF2B5EF4-FFF2-40B4-BE49-F238E27FC236}">
                <a16:creationId xmlns:a16="http://schemas.microsoft.com/office/drawing/2014/main" id="{3BA0D5AB-55EC-2749-9CAE-2A1FA115A208}"/>
              </a:ext>
            </a:extLst>
          </p:cNvPr>
          <p:cNvSpPr txBox="1"/>
          <p:nvPr/>
        </p:nvSpPr>
        <p:spPr>
          <a:xfrm>
            <a:off x="6278254" y="3312802"/>
            <a:ext cx="1122423" cy="248209"/>
          </a:xfrm>
          <a:prstGeom prst="rect">
            <a:avLst/>
          </a:prstGeom>
          <a:noFill/>
        </p:spPr>
        <p:txBody>
          <a:bodyPr wrap="none" rtlCol="0">
            <a:spAutoFit/>
          </a:bodyPr>
          <a:lstStyle/>
          <a:p>
            <a:r>
              <a:rPr lang="en-GB" sz="1013" dirty="0"/>
              <a:t>A</a:t>
            </a:r>
            <a:r>
              <a:rPr lang="en-IT" sz="1013" dirty="0"/>
              <a:t>verage = 188 cm</a:t>
            </a:r>
          </a:p>
        </p:txBody>
      </p:sp>
      <p:sp>
        <p:nvSpPr>
          <p:cNvPr id="44" name="TextBox 43">
            <a:extLst>
              <a:ext uri="{FF2B5EF4-FFF2-40B4-BE49-F238E27FC236}">
                <a16:creationId xmlns:a16="http://schemas.microsoft.com/office/drawing/2014/main" id="{AD8028D0-B09E-8C40-B17A-3494C04EF46C}"/>
              </a:ext>
            </a:extLst>
          </p:cNvPr>
          <p:cNvSpPr txBox="1"/>
          <p:nvPr/>
        </p:nvSpPr>
        <p:spPr>
          <a:xfrm>
            <a:off x="6278252" y="3682158"/>
            <a:ext cx="1217000" cy="248209"/>
          </a:xfrm>
          <a:prstGeom prst="rect">
            <a:avLst/>
          </a:prstGeom>
          <a:noFill/>
        </p:spPr>
        <p:txBody>
          <a:bodyPr wrap="none" rtlCol="0">
            <a:spAutoFit/>
          </a:bodyPr>
          <a:lstStyle/>
          <a:p>
            <a:r>
              <a:rPr lang="it-IT" sz="1013" dirty="0" err="1"/>
              <a:t>Difference</a:t>
            </a:r>
            <a:r>
              <a:rPr lang="it-IT" sz="1013" dirty="0"/>
              <a:t> </a:t>
            </a:r>
            <a:r>
              <a:rPr lang="en-IT" sz="1013" dirty="0"/>
              <a:t>= -23 cm</a:t>
            </a:r>
          </a:p>
        </p:txBody>
      </p:sp>
      <p:sp>
        <p:nvSpPr>
          <p:cNvPr id="21" name="TextBox 20">
            <a:extLst>
              <a:ext uri="{FF2B5EF4-FFF2-40B4-BE49-F238E27FC236}">
                <a16:creationId xmlns:a16="http://schemas.microsoft.com/office/drawing/2014/main" id="{F47BC8CF-B077-9949-8709-780DB407202C}"/>
              </a:ext>
            </a:extLst>
          </p:cNvPr>
          <p:cNvSpPr txBox="1"/>
          <p:nvPr/>
        </p:nvSpPr>
        <p:spPr>
          <a:xfrm>
            <a:off x="717967" y="1335743"/>
            <a:ext cx="1199046" cy="369332"/>
          </a:xfrm>
          <a:prstGeom prst="rect">
            <a:avLst/>
          </a:prstGeom>
          <a:noFill/>
        </p:spPr>
        <p:txBody>
          <a:bodyPr wrap="none" rtlCol="0">
            <a:spAutoFit/>
          </a:bodyPr>
          <a:lstStyle/>
          <a:p>
            <a:r>
              <a:rPr lang="en-IT" dirty="0"/>
              <a:t>Population</a:t>
            </a:r>
          </a:p>
        </p:txBody>
      </p:sp>
      <p:sp>
        <p:nvSpPr>
          <p:cNvPr id="23" name="TextBox 22">
            <a:extLst>
              <a:ext uri="{FF2B5EF4-FFF2-40B4-BE49-F238E27FC236}">
                <a16:creationId xmlns:a16="http://schemas.microsoft.com/office/drawing/2014/main" id="{3D6BC7A5-9DD6-FE4B-90D2-F984D4522AF6}"/>
              </a:ext>
            </a:extLst>
          </p:cNvPr>
          <p:cNvSpPr txBox="1"/>
          <p:nvPr/>
        </p:nvSpPr>
        <p:spPr>
          <a:xfrm>
            <a:off x="717968" y="2778979"/>
            <a:ext cx="875561" cy="369332"/>
          </a:xfrm>
          <a:prstGeom prst="rect">
            <a:avLst/>
          </a:prstGeom>
          <a:noFill/>
        </p:spPr>
        <p:txBody>
          <a:bodyPr wrap="none" rtlCol="0">
            <a:spAutoFit/>
          </a:bodyPr>
          <a:lstStyle/>
          <a:p>
            <a:r>
              <a:rPr lang="en-IT" dirty="0"/>
              <a:t>Sample</a:t>
            </a:r>
          </a:p>
        </p:txBody>
      </p:sp>
      <p:sp>
        <p:nvSpPr>
          <p:cNvPr id="24" name="TextBox 23">
            <a:extLst>
              <a:ext uri="{FF2B5EF4-FFF2-40B4-BE49-F238E27FC236}">
                <a16:creationId xmlns:a16="http://schemas.microsoft.com/office/drawing/2014/main" id="{86D841DF-F022-BD4A-B428-C944D43B5B74}"/>
              </a:ext>
            </a:extLst>
          </p:cNvPr>
          <p:cNvSpPr txBox="1"/>
          <p:nvPr/>
        </p:nvSpPr>
        <p:spPr>
          <a:xfrm>
            <a:off x="717968" y="3283648"/>
            <a:ext cx="875561" cy="369332"/>
          </a:xfrm>
          <a:prstGeom prst="rect">
            <a:avLst/>
          </a:prstGeom>
          <a:noFill/>
        </p:spPr>
        <p:txBody>
          <a:bodyPr wrap="none" rtlCol="0">
            <a:spAutoFit/>
          </a:bodyPr>
          <a:lstStyle/>
          <a:p>
            <a:r>
              <a:rPr lang="en-IT" dirty="0"/>
              <a:t>Sample</a:t>
            </a:r>
          </a:p>
        </p:txBody>
      </p:sp>
    </p:spTree>
    <p:extLst>
      <p:ext uri="{BB962C8B-B14F-4D97-AF65-F5344CB8AC3E}">
        <p14:creationId xmlns:p14="http://schemas.microsoft.com/office/powerpoint/2010/main" val="3609444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a:off x="2023568" y="2393099"/>
            <a:ext cx="42711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6209607" y="2424687"/>
            <a:ext cx="521297" cy="248209"/>
          </a:xfrm>
          <a:prstGeom prst="rect">
            <a:avLst/>
          </a:prstGeom>
          <a:noFill/>
        </p:spPr>
        <p:txBody>
          <a:bodyPr wrap="none" rtlCol="0">
            <a:spAutoFit/>
          </a:bodyPr>
          <a:lstStyle/>
          <a:p>
            <a:r>
              <a:rPr lang="en-IT" sz="1013"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6429115" y="1760836"/>
            <a:ext cx="492443" cy="248209"/>
          </a:xfrm>
          <a:prstGeom prst="rect">
            <a:avLst/>
          </a:prstGeom>
          <a:noFill/>
        </p:spPr>
        <p:txBody>
          <a:bodyPr wrap="none" rtlCol="0">
            <a:spAutoFit/>
          </a:bodyPr>
          <a:lstStyle/>
          <a:p>
            <a:r>
              <a:rPr lang="en-IT" sz="1013"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6434653" y="2041327"/>
            <a:ext cx="639919" cy="248209"/>
          </a:xfrm>
          <a:prstGeom prst="rect">
            <a:avLst/>
          </a:prstGeom>
          <a:noFill/>
        </p:spPr>
        <p:txBody>
          <a:bodyPr wrap="none" rtlCol="0">
            <a:spAutoFit/>
          </a:bodyPr>
          <a:lstStyle/>
          <a:p>
            <a:r>
              <a:rPr lang="en-IT" sz="1013"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1935840" y="2465841"/>
            <a:ext cx="569387" cy="248209"/>
          </a:xfrm>
          <a:prstGeom prst="rect">
            <a:avLst/>
          </a:prstGeom>
          <a:noFill/>
        </p:spPr>
        <p:txBody>
          <a:bodyPr wrap="none" rtlCol="0">
            <a:spAutoFit/>
          </a:bodyPr>
          <a:lstStyle/>
          <a:p>
            <a:r>
              <a:rPr lang="en-IT" sz="1013"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677522" y="2451786"/>
            <a:ext cx="569387" cy="248209"/>
          </a:xfrm>
          <a:prstGeom prst="rect">
            <a:avLst/>
          </a:prstGeom>
          <a:noFill/>
        </p:spPr>
        <p:txBody>
          <a:bodyPr wrap="none" rtlCol="0">
            <a:spAutoFit/>
          </a:bodyPr>
          <a:lstStyle/>
          <a:p>
            <a:r>
              <a:rPr lang="en-IT" sz="1013" dirty="0"/>
              <a:t>195 cm</a:t>
            </a:r>
          </a:p>
        </p:txBody>
      </p:sp>
      <p:pic>
        <p:nvPicPr>
          <p:cNvPr id="1026" name="Picture 2" descr="Normal Distributions. Hello everyone, I hope you're all well… | by Hamilton  Chang | Medium">
            <a:extLst>
              <a:ext uri="{FF2B5EF4-FFF2-40B4-BE49-F238E27FC236}">
                <a16:creationId xmlns:a16="http://schemas.microsoft.com/office/drawing/2014/main" id="{6BC556D3-C782-A744-AF13-62263050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587" y="2825797"/>
            <a:ext cx="3481824" cy="1939485"/>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532F9AF0-68D5-E549-9988-7406E018410E}"/>
              </a:ext>
            </a:extLst>
          </p:cNvPr>
          <p:cNvCxnSpPr>
            <a:cxnSpLocks/>
          </p:cNvCxnSpPr>
          <p:nvPr/>
        </p:nvCxnSpPr>
        <p:spPr>
          <a:xfrm>
            <a:off x="2023567" y="4709046"/>
            <a:ext cx="4271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5EC76A7-9BF2-394F-8C83-6345CE940CE5}"/>
              </a:ext>
            </a:extLst>
          </p:cNvPr>
          <p:cNvSpPr txBox="1"/>
          <p:nvPr/>
        </p:nvSpPr>
        <p:spPr>
          <a:xfrm>
            <a:off x="6225433" y="4752290"/>
            <a:ext cx="1090363" cy="248209"/>
          </a:xfrm>
          <a:prstGeom prst="rect">
            <a:avLst/>
          </a:prstGeom>
          <a:noFill/>
        </p:spPr>
        <p:txBody>
          <a:bodyPr wrap="none" rtlCol="0">
            <a:spAutoFit/>
          </a:bodyPr>
          <a:lstStyle/>
          <a:p>
            <a:r>
              <a:rPr lang="en-GB" sz="1013" dirty="0"/>
              <a:t>h</a:t>
            </a:r>
            <a:r>
              <a:rPr lang="en-IT" sz="1013" dirty="0"/>
              <a:t>eight difference</a:t>
            </a:r>
          </a:p>
        </p:txBody>
      </p:sp>
      <p:cxnSp>
        <p:nvCxnSpPr>
          <p:cNvPr id="60" name="Straight Arrow Connector 59">
            <a:extLst>
              <a:ext uri="{FF2B5EF4-FFF2-40B4-BE49-F238E27FC236}">
                <a16:creationId xmlns:a16="http://schemas.microsoft.com/office/drawing/2014/main" id="{26004DE0-64E4-8A48-9CCE-AF6553C45480}"/>
              </a:ext>
            </a:extLst>
          </p:cNvPr>
          <p:cNvCxnSpPr>
            <a:cxnSpLocks/>
          </p:cNvCxnSpPr>
          <p:nvPr/>
        </p:nvCxnSpPr>
        <p:spPr>
          <a:xfrm flipV="1">
            <a:off x="2109293" y="2825798"/>
            <a:ext cx="0" cy="1968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43B4B3-7D2A-D34B-ACE4-D2F6D6DE5E11}"/>
              </a:ext>
            </a:extLst>
          </p:cNvPr>
          <p:cNvSpPr txBox="1"/>
          <p:nvPr/>
        </p:nvSpPr>
        <p:spPr>
          <a:xfrm rot="16200000">
            <a:off x="1560460" y="3511371"/>
            <a:ext cx="718466" cy="248209"/>
          </a:xfrm>
          <a:prstGeom prst="rect">
            <a:avLst/>
          </a:prstGeom>
          <a:noFill/>
        </p:spPr>
        <p:txBody>
          <a:bodyPr wrap="none" rtlCol="0">
            <a:spAutoFit/>
          </a:bodyPr>
          <a:lstStyle/>
          <a:p>
            <a:r>
              <a:rPr lang="it-IT" sz="1013" dirty="0" err="1"/>
              <a:t>frequency</a:t>
            </a:r>
            <a:endParaRPr lang="en-IT" sz="1013" dirty="0"/>
          </a:p>
        </p:txBody>
      </p:sp>
      <p:sp>
        <p:nvSpPr>
          <p:cNvPr id="63" name="TextBox 62">
            <a:extLst>
              <a:ext uri="{FF2B5EF4-FFF2-40B4-BE49-F238E27FC236}">
                <a16:creationId xmlns:a16="http://schemas.microsoft.com/office/drawing/2014/main" id="{664803EA-AB36-654E-85C8-A64EDB5765BE}"/>
              </a:ext>
            </a:extLst>
          </p:cNvPr>
          <p:cNvSpPr txBox="1"/>
          <p:nvPr/>
        </p:nvSpPr>
        <p:spPr>
          <a:xfrm>
            <a:off x="4011008" y="4739898"/>
            <a:ext cx="437940" cy="248209"/>
          </a:xfrm>
          <a:prstGeom prst="rect">
            <a:avLst/>
          </a:prstGeom>
          <a:noFill/>
        </p:spPr>
        <p:txBody>
          <a:bodyPr wrap="none" rtlCol="0">
            <a:spAutoFit/>
          </a:bodyPr>
          <a:lstStyle/>
          <a:p>
            <a:r>
              <a:rPr lang="en-IT" sz="1013" dirty="0"/>
              <a:t>0 cm</a:t>
            </a:r>
          </a:p>
        </p:txBody>
      </p:sp>
      <p:sp>
        <p:nvSpPr>
          <p:cNvPr id="64" name="TextBox 63">
            <a:extLst>
              <a:ext uri="{FF2B5EF4-FFF2-40B4-BE49-F238E27FC236}">
                <a16:creationId xmlns:a16="http://schemas.microsoft.com/office/drawing/2014/main" id="{98E2D7C0-02C7-234E-8736-09A7F9B36C59}"/>
              </a:ext>
            </a:extLst>
          </p:cNvPr>
          <p:cNvSpPr txBox="1"/>
          <p:nvPr/>
        </p:nvSpPr>
        <p:spPr>
          <a:xfrm>
            <a:off x="3385559" y="4751569"/>
            <a:ext cx="543739" cy="248209"/>
          </a:xfrm>
          <a:prstGeom prst="rect">
            <a:avLst/>
          </a:prstGeom>
          <a:noFill/>
        </p:spPr>
        <p:txBody>
          <a:bodyPr wrap="none" rtlCol="0">
            <a:spAutoFit/>
          </a:bodyPr>
          <a:lstStyle/>
          <a:p>
            <a:r>
              <a:rPr lang="en-IT" sz="1013" dirty="0"/>
              <a:t>-10 cm</a:t>
            </a:r>
          </a:p>
        </p:txBody>
      </p:sp>
      <p:sp>
        <p:nvSpPr>
          <p:cNvPr id="65" name="TextBox 64">
            <a:extLst>
              <a:ext uri="{FF2B5EF4-FFF2-40B4-BE49-F238E27FC236}">
                <a16:creationId xmlns:a16="http://schemas.microsoft.com/office/drawing/2014/main" id="{71894284-2B04-1449-9B81-8AF3BCE3B7E0}"/>
              </a:ext>
            </a:extLst>
          </p:cNvPr>
          <p:cNvSpPr txBox="1"/>
          <p:nvPr/>
        </p:nvSpPr>
        <p:spPr>
          <a:xfrm>
            <a:off x="2784763" y="4751569"/>
            <a:ext cx="543739" cy="248209"/>
          </a:xfrm>
          <a:prstGeom prst="rect">
            <a:avLst/>
          </a:prstGeom>
          <a:noFill/>
        </p:spPr>
        <p:txBody>
          <a:bodyPr wrap="none" rtlCol="0">
            <a:spAutoFit/>
          </a:bodyPr>
          <a:lstStyle/>
          <a:p>
            <a:r>
              <a:rPr lang="en-IT" sz="1013" dirty="0"/>
              <a:t>-20 cm</a:t>
            </a:r>
          </a:p>
        </p:txBody>
      </p:sp>
      <p:sp>
        <p:nvSpPr>
          <p:cNvPr id="66" name="TextBox 65">
            <a:extLst>
              <a:ext uri="{FF2B5EF4-FFF2-40B4-BE49-F238E27FC236}">
                <a16:creationId xmlns:a16="http://schemas.microsoft.com/office/drawing/2014/main" id="{70AC05A8-81BB-4248-9786-99C7AB39B6FC}"/>
              </a:ext>
            </a:extLst>
          </p:cNvPr>
          <p:cNvSpPr txBox="1"/>
          <p:nvPr/>
        </p:nvSpPr>
        <p:spPr>
          <a:xfrm>
            <a:off x="2211483" y="4739223"/>
            <a:ext cx="543739" cy="248209"/>
          </a:xfrm>
          <a:prstGeom prst="rect">
            <a:avLst/>
          </a:prstGeom>
          <a:noFill/>
        </p:spPr>
        <p:txBody>
          <a:bodyPr wrap="none" rtlCol="0">
            <a:spAutoFit/>
          </a:bodyPr>
          <a:lstStyle/>
          <a:p>
            <a:r>
              <a:rPr lang="en-IT" sz="1013" dirty="0"/>
              <a:t>-30 cm</a:t>
            </a:r>
          </a:p>
        </p:txBody>
      </p:sp>
      <p:sp>
        <p:nvSpPr>
          <p:cNvPr id="67" name="TextBox 66">
            <a:extLst>
              <a:ext uri="{FF2B5EF4-FFF2-40B4-BE49-F238E27FC236}">
                <a16:creationId xmlns:a16="http://schemas.microsoft.com/office/drawing/2014/main" id="{3DF0DFB3-6415-4B47-83FE-90EF4C88EF2F}"/>
              </a:ext>
            </a:extLst>
          </p:cNvPr>
          <p:cNvSpPr txBox="1"/>
          <p:nvPr/>
        </p:nvSpPr>
        <p:spPr>
          <a:xfrm>
            <a:off x="4478733" y="4751569"/>
            <a:ext cx="503664" cy="248209"/>
          </a:xfrm>
          <a:prstGeom prst="rect">
            <a:avLst/>
          </a:prstGeom>
          <a:noFill/>
        </p:spPr>
        <p:txBody>
          <a:bodyPr wrap="none" rtlCol="0">
            <a:spAutoFit/>
          </a:bodyPr>
          <a:lstStyle/>
          <a:p>
            <a:r>
              <a:rPr lang="en-IT" sz="1013" dirty="0"/>
              <a:t>10 cm</a:t>
            </a:r>
          </a:p>
        </p:txBody>
      </p:sp>
      <p:sp>
        <p:nvSpPr>
          <p:cNvPr id="68" name="TextBox 67">
            <a:extLst>
              <a:ext uri="{FF2B5EF4-FFF2-40B4-BE49-F238E27FC236}">
                <a16:creationId xmlns:a16="http://schemas.microsoft.com/office/drawing/2014/main" id="{A288ABC3-16C2-114F-BC8A-F8F5479A8919}"/>
              </a:ext>
            </a:extLst>
          </p:cNvPr>
          <p:cNvSpPr txBox="1"/>
          <p:nvPr/>
        </p:nvSpPr>
        <p:spPr>
          <a:xfrm>
            <a:off x="5008163" y="4751569"/>
            <a:ext cx="503664" cy="248209"/>
          </a:xfrm>
          <a:prstGeom prst="rect">
            <a:avLst/>
          </a:prstGeom>
          <a:noFill/>
        </p:spPr>
        <p:txBody>
          <a:bodyPr wrap="none" rtlCol="0">
            <a:spAutoFit/>
          </a:bodyPr>
          <a:lstStyle/>
          <a:p>
            <a:r>
              <a:rPr lang="en-IT" sz="1013" dirty="0"/>
              <a:t>20 cm</a:t>
            </a:r>
          </a:p>
        </p:txBody>
      </p:sp>
      <p:sp>
        <p:nvSpPr>
          <p:cNvPr id="69" name="TextBox 68">
            <a:extLst>
              <a:ext uri="{FF2B5EF4-FFF2-40B4-BE49-F238E27FC236}">
                <a16:creationId xmlns:a16="http://schemas.microsoft.com/office/drawing/2014/main" id="{78004DFF-5469-9E41-B0F6-6E5B81A3F0F7}"/>
              </a:ext>
            </a:extLst>
          </p:cNvPr>
          <p:cNvSpPr txBox="1"/>
          <p:nvPr/>
        </p:nvSpPr>
        <p:spPr>
          <a:xfrm>
            <a:off x="5560333" y="4751569"/>
            <a:ext cx="503664" cy="248209"/>
          </a:xfrm>
          <a:prstGeom prst="rect">
            <a:avLst/>
          </a:prstGeom>
          <a:noFill/>
        </p:spPr>
        <p:txBody>
          <a:bodyPr wrap="none" rtlCol="0">
            <a:spAutoFit/>
          </a:bodyPr>
          <a:lstStyle/>
          <a:p>
            <a:r>
              <a:rPr lang="en-IT" sz="1013" dirty="0"/>
              <a:t>30 cm</a:t>
            </a:r>
          </a:p>
        </p:txBody>
      </p:sp>
      <p:sp>
        <p:nvSpPr>
          <p:cNvPr id="70" name="TextBox 69">
            <a:extLst>
              <a:ext uri="{FF2B5EF4-FFF2-40B4-BE49-F238E27FC236}">
                <a16:creationId xmlns:a16="http://schemas.microsoft.com/office/drawing/2014/main" id="{8B8DF66F-A083-0847-90CA-17055341CEA8}"/>
              </a:ext>
            </a:extLst>
          </p:cNvPr>
          <p:cNvSpPr txBox="1"/>
          <p:nvPr/>
        </p:nvSpPr>
        <p:spPr>
          <a:xfrm>
            <a:off x="6278252" y="3682158"/>
            <a:ext cx="1217000" cy="248209"/>
          </a:xfrm>
          <a:prstGeom prst="rect">
            <a:avLst/>
          </a:prstGeom>
          <a:noFill/>
        </p:spPr>
        <p:txBody>
          <a:bodyPr wrap="none" rtlCol="0">
            <a:spAutoFit/>
          </a:bodyPr>
          <a:lstStyle/>
          <a:p>
            <a:r>
              <a:rPr lang="it-IT" sz="1013" dirty="0" err="1">
                <a:solidFill>
                  <a:srgbClr val="FF0000"/>
                </a:solidFill>
              </a:rPr>
              <a:t>Difference</a:t>
            </a:r>
            <a:r>
              <a:rPr lang="it-IT" sz="1013" dirty="0">
                <a:solidFill>
                  <a:srgbClr val="FF0000"/>
                </a:solidFill>
              </a:rPr>
              <a:t> </a:t>
            </a:r>
            <a:r>
              <a:rPr lang="en-IT" sz="1013" dirty="0">
                <a:solidFill>
                  <a:srgbClr val="FF0000"/>
                </a:solidFill>
              </a:rPr>
              <a:t>= -23 cm</a:t>
            </a:r>
          </a:p>
        </p:txBody>
      </p:sp>
      <p:cxnSp>
        <p:nvCxnSpPr>
          <p:cNvPr id="3" name="Straight Connector 2">
            <a:extLst>
              <a:ext uri="{FF2B5EF4-FFF2-40B4-BE49-F238E27FC236}">
                <a16:creationId xmlns:a16="http://schemas.microsoft.com/office/drawing/2014/main" id="{FAD49A10-BA04-494A-AE78-D7C4BA0E8DE5}"/>
              </a:ext>
            </a:extLst>
          </p:cNvPr>
          <p:cNvCxnSpPr>
            <a:cxnSpLocks/>
          </p:cNvCxnSpPr>
          <p:nvPr/>
        </p:nvCxnSpPr>
        <p:spPr>
          <a:xfrm>
            <a:off x="2791156" y="4583389"/>
            <a:ext cx="0" cy="2403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E750784-94A6-D649-9790-9AFE1B06464F}"/>
              </a:ext>
            </a:extLst>
          </p:cNvPr>
          <p:cNvSpPr txBox="1"/>
          <p:nvPr/>
        </p:nvSpPr>
        <p:spPr>
          <a:xfrm>
            <a:off x="4713414" y="3048883"/>
            <a:ext cx="2731838" cy="248209"/>
          </a:xfrm>
          <a:prstGeom prst="rect">
            <a:avLst/>
          </a:prstGeom>
          <a:noFill/>
        </p:spPr>
        <p:txBody>
          <a:bodyPr wrap="none" rtlCol="0">
            <a:spAutoFit/>
          </a:bodyPr>
          <a:lstStyle/>
          <a:p>
            <a:r>
              <a:rPr lang="en-IT" sz="1013" dirty="0"/>
              <a:t>Sampling distribution under the null hypothesis.</a:t>
            </a:r>
          </a:p>
        </p:txBody>
      </p:sp>
      <p:sp>
        <p:nvSpPr>
          <p:cNvPr id="24" name="TextBox 23">
            <a:extLst>
              <a:ext uri="{FF2B5EF4-FFF2-40B4-BE49-F238E27FC236}">
                <a16:creationId xmlns:a16="http://schemas.microsoft.com/office/drawing/2014/main" id="{DA930E9B-89ED-964C-AD8D-C8BCAC8B3E6F}"/>
              </a:ext>
            </a:extLst>
          </p:cNvPr>
          <p:cNvSpPr txBox="1"/>
          <p:nvPr/>
        </p:nvSpPr>
        <p:spPr>
          <a:xfrm>
            <a:off x="146706" y="5382417"/>
            <a:ext cx="8705781" cy="323165"/>
          </a:xfrm>
          <a:prstGeom prst="rect">
            <a:avLst/>
          </a:prstGeom>
          <a:noFill/>
        </p:spPr>
        <p:txBody>
          <a:bodyPr wrap="none" rtlCol="0">
            <a:spAutoFit/>
          </a:bodyPr>
          <a:lstStyle/>
          <a:p>
            <a:r>
              <a:rPr lang="en-IT" sz="1500" dirty="0"/>
              <a:t>If the probability of measuring a difference of 23 cm is below (usually) .05 then the null hypothesis is rejected</a:t>
            </a:r>
          </a:p>
        </p:txBody>
      </p:sp>
    </p:spTree>
    <p:extLst>
      <p:ext uri="{BB962C8B-B14F-4D97-AF65-F5344CB8AC3E}">
        <p14:creationId xmlns:p14="http://schemas.microsoft.com/office/powerpoint/2010/main" val="2498405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 Distribution | R Tutorial">
            <a:extLst>
              <a:ext uri="{FF2B5EF4-FFF2-40B4-BE49-F238E27FC236}">
                <a16:creationId xmlns:a16="http://schemas.microsoft.com/office/drawing/2014/main" id="{9644B618-88DF-924A-A02C-B88644F3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41" y="1285875"/>
            <a:ext cx="2541134" cy="2541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768307-D749-D34D-8DD1-8192E42F1D5E}"/>
              </a:ext>
            </a:extLst>
          </p:cNvPr>
          <p:cNvSpPr txBox="1"/>
          <p:nvPr/>
        </p:nvSpPr>
        <p:spPr>
          <a:xfrm>
            <a:off x="1443038" y="1034934"/>
            <a:ext cx="5479513" cy="323165"/>
          </a:xfrm>
          <a:prstGeom prst="rect">
            <a:avLst/>
          </a:prstGeom>
          <a:noFill/>
        </p:spPr>
        <p:txBody>
          <a:bodyPr wrap="none" rtlCol="0">
            <a:spAutoFit/>
          </a:bodyPr>
          <a:lstStyle/>
          <a:p>
            <a:r>
              <a:rPr lang="en-IT" sz="1500" dirty="0"/>
              <a:t>Many sampling distributions, depending on the statistics being used</a:t>
            </a:r>
          </a:p>
        </p:txBody>
      </p:sp>
      <p:sp>
        <p:nvSpPr>
          <p:cNvPr id="6" name="TextBox 5">
            <a:extLst>
              <a:ext uri="{FF2B5EF4-FFF2-40B4-BE49-F238E27FC236}">
                <a16:creationId xmlns:a16="http://schemas.microsoft.com/office/drawing/2014/main" id="{7AF252AC-7025-6143-AB90-4F7709A289C0}"/>
              </a:ext>
            </a:extLst>
          </p:cNvPr>
          <p:cNvSpPr txBox="1"/>
          <p:nvPr/>
        </p:nvSpPr>
        <p:spPr>
          <a:xfrm>
            <a:off x="1551194" y="3856425"/>
            <a:ext cx="909223" cy="323165"/>
          </a:xfrm>
          <a:prstGeom prst="rect">
            <a:avLst/>
          </a:prstGeom>
          <a:noFill/>
        </p:spPr>
        <p:txBody>
          <a:bodyPr wrap="none" rtlCol="0">
            <a:spAutoFit/>
          </a:bodyPr>
          <a:lstStyle/>
          <a:p>
            <a:r>
              <a:rPr lang="en-IT" sz="1500" dirty="0"/>
              <a:t>Fisher’s F</a:t>
            </a:r>
          </a:p>
        </p:txBody>
      </p:sp>
      <p:pic>
        <p:nvPicPr>
          <p:cNvPr id="1028" name="Picture 4" descr="Chi-squared Distribution | R Tutorial">
            <a:extLst>
              <a:ext uri="{FF2B5EF4-FFF2-40B4-BE49-F238E27FC236}">
                <a16:creationId xmlns:a16="http://schemas.microsoft.com/office/drawing/2014/main" id="{FF58B955-4D28-F046-88FA-456710BA5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100" y="1393474"/>
            <a:ext cx="2541134" cy="2541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 Distribution | R Tutorial">
            <a:extLst>
              <a:ext uri="{FF2B5EF4-FFF2-40B4-BE49-F238E27FC236}">
                <a16:creationId xmlns:a16="http://schemas.microsoft.com/office/drawing/2014/main" id="{520EC9D0-3A4F-AE42-8E67-CFE8A9F68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41" y="1400175"/>
            <a:ext cx="2541134" cy="25411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5905D6-059F-FB44-A7B8-B80A920204F5}"/>
              </a:ext>
            </a:extLst>
          </p:cNvPr>
          <p:cNvSpPr txBox="1"/>
          <p:nvPr/>
        </p:nvSpPr>
        <p:spPr>
          <a:xfrm>
            <a:off x="3792370" y="3827007"/>
            <a:ext cx="1166345" cy="323165"/>
          </a:xfrm>
          <a:prstGeom prst="rect">
            <a:avLst/>
          </a:prstGeom>
          <a:noFill/>
        </p:spPr>
        <p:txBody>
          <a:bodyPr wrap="none" rtlCol="0">
            <a:spAutoFit/>
          </a:bodyPr>
          <a:lstStyle/>
          <a:p>
            <a:r>
              <a:rPr lang="en-IT" sz="1500" dirty="0"/>
              <a:t>Chi- squared</a:t>
            </a:r>
          </a:p>
        </p:txBody>
      </p:sp>
      <p:pic>
        <p:nvPicPr>
          <p:cNvPr id="1030" name="Picture 6" descr="The t-Distribution | Introduction to Statistics | JMP">
            <a:extLst>
              <a:ext uri="{FF2B5EF4-FFF2-40B4-BE49-F238E27FC236}">
                <a16:creationId xmlns:a16="http://schemas.microsoft.com/office/drawing/2014/main" id="{8ED4CF2F-61DC-8941-86F3-535460660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534" y="1818593"/>
            <a:ext cx="2045549" cy="16777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0809A7-C31D-7D47-BBF4-A0E8BDB1E6E9}"/>
              </a:ext>
            </a:extLst>
          </p:cNvPr>
          <p:cNvSpPr txBox="1"/>
          <p:nvPr/>
        </p:nvSpPr>
        <p:spPr>
          <a:xfrm>
            <a:off x="6093322" y="3831131"/>
            <a:ext cx="1024191" cy="323165"/>
          </a:xfrm>
          <a:prstGeom prst="rect">
            <a:avLst/>
          </a:prstGeom>
          <a:noFill/>
        </p:spPr>
        <p:txBody>
          <a:bodyPr wrap="none" rtlCol="0">
            <a:spAutoFit/>
          </a:bodyPr>
          <a:lstStyle/>
          <a:p>
            <a:r>
              <a:rPr lang="en-IT" sz="1500" dirty="0"/>
              <a:t>Student’s t</a:t>
            </a:r>
          </a:p>
        </p:txBody>
      </p:sp>
    </p:spTree>
    <p:extLst>
      <p:ext uri="{BB962C8B-B14F-4D97-AF65-F5344CB8AC3E}">
        <p14:creationId xmlns:p14="http://schemas.microsoft.com/office/powerpoint/2010/main" val="1190044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3291420" y="188640"/>
            <a:ext cx="27336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p:txBody>
      </p:sp>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1192288" y="2044005"/>
            <a:ext cx="69319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119740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a:t>DEFINITIONS OF H</a:t>
            </a:r>
            <a:r>
              <a:rPr lang="it-IT" altLang="it-IT" baseline="-30000" dirty="0"/>
              <a:t>0</a:t>
            </a:r>
          </a:p>
          <a:p>
            <a:pPr algn="ctr" eaLnBrk="1" hangingPunct="1"/>
            <a:endParaRPr lang="en-US" altLang="it-IT" dirty="0"/>
          </a:p>
          <a:p>
            <a:pPr algn="just"/>
            <a:r>
              <a:rPr lang="it-IT" altLang="it-IT" dirty="0"/>
              <a:t>The </a:t>
            </a:r>
            <a:r>
              <a:rPr lang="it-IT" altLang="it-IT" dirty="0" err="1"/>
              <a:t>logical</a:t>
            </a:r>
            <a:r>
              <a:rPr lang="it-IT" altLang="it-IT" dirty="0"/>
              <a:t> </a:t>
            </a:r>
            <a:r>
              <a:rPr lang="it-IT" altLang="it-IT" i="1" dirty="0" err="1"/>
              <a:t>contradictory</a:t>
            </a:r>
            <a:r>
              <a:rPr lang="it-IT" altLang="it-IT" i="1" dirty="0"/>
              <a:t> </a:t>
            </a:r>
            <a:r>
              <a:rPr lang="it-IT" altLang="it-IT" dirty="0"/>
              <a:t>of the </a:t>
            </a:r>
            <a:r>
              <a:rPr lang="it-IT" altLang="it-IT" dirty="0" err="1"/>
              <a:t>hypothesis</a:t>
            </a:r>
            <a:r>
              <a:rPr lang="it-IT" altLang="it-IT" dirty="0"/>
              <a:t> </a:t>
            </a:r>
            <a:r>
              <a:rPr lang="it-IT" altLang="it-IT" dirty="0" err="1"/>
              <a:t>that</a:t>
            </a:r>
            <a:r>
              <a:rPr lang="it-IT" altLang="it-IT" dirty="0"/>
              <a:t> </a:t>
            </a:r>
            <a:r>
              <a:rPr lang="it-IT" altLang="it-IT" dirty="0" err="1"/>
              <a:t>one</a:t>
            </a:r>
            <a:r>
              <a:rPr lang="it-IT" altLang="it-IT" dirty="0"/>
              <a:t> </a:t>
            </a:r>
            <a:r>
              <a:rPr lang="it-IT" altLang="it-IT" dirty="0" err="1"/>
              <a:t>seeks</a:t>
            </a:r>
            <a:r>
              <a:rPr lang="it-IT" altLang="it-IT" dirty="0"/>
              <a:t> to test. </a:t>
            </a:r>
            <a:r>
              <a:rPr lang="it-IT" altLang="it-IT" dirty="0" err="1"/>
              <a:t>If</a:t>
            </a:r>
            <a:r>
              <a:rPr lang="it-IT" altLang="it-IT" dirty="0"/>
              <a:t> the </a:t>
            </a:r>
            <a:r>
              <a:rPr lang="it-IT" altLang="it-IT" dirty="0" err="1"/>
              <a:t>null</a:t>
            </a:r>
            <a:r>
              <a:rPr lang="it-IT" altLang="it-IT" dirty="0"/>
              <a:t> </a:t>
            </a:r>
            <a:r>
              <a:rPr lang="it-IT" altLang="it-IT" dirty="0" err="1"/>
              <a:t>hypothesis</a:t>
            </a:r>
            <a:r>
              <a:rPr lang="it-IT" altLang="it-IT" dirty="0"/>
              <a:t> can be </a:t>
            </a:r>
            <a:r>
              <a:rPr lang="it-IT" altLang="it-IT" dirty="0" err="1"/>
              <a:t>proved</a:t>
            </a:r>
            <a:r>
              <a:rPr lang="it-IT" altLang="it-IT" dirty="0"/>
              <a:t> false, </a:t>
            </a:r>
            <a:r>
              <a:rPr lang="it-IT" altLang="it-IT" dirty="0" err="1"/>
              <a:t>its</a:t>
            </a:r>
            <a:r>
              <a:rPr lang="it-IT" altLang="it-IT" dirty="0"/>
              <a:t> </a:t>
            </a:r>
            <a:r>
              <a:rPr lang="it-IT" altLang="it-IT" dirty="0" err="1"/>
              <a:t>contradictory</a:t>
            </a:r>
            <a:r>
              <a:rPr lang="it-IT" altLang="it-IT" dirty="0"/>
              <a:t> </a:t>
            </a:r>
            <a:r>
              <a:rPr lang="it-IT" altLang="it-IT" dirty="0" err="1"/>
              <a:t>is</a:t>
            </a:r>
            <a:r>
              <a:rPr lang="it-IT" altLang="it-IT" dirty="0"/>
              <a:t> </a:t>
            </a:r>
            <a:r>
              <a:rPr lang="it-IT" altLang="it-IT" dirty="0" err="1"/>
              <a:t>thereby</a:t>
            </a:r>
            <a:r>
              <a:rPr lang="it-IT" altLang="it-IT" dirty="0"/>
              <a:t> </a:t>
            </a:r>
            <a:r>
              <a:rPr lang="it-IT" altLang="it-IT" dirty="0" err="1"/>
              <a:t>proved</a:t>
            </a:r>
            <a:r>
              <a:rPr lang="it-IT" altLang="it-IT" dirty="0"/>
              <a:t> </a:t>
            </a:r>
            <a:r>
              <a:rPr lang="it-IT" altLang="it-IT" dirty="0" err="1"/>
              <a:t>true</a:t>
            </a:r>
            <a:r>
              <a:rPr lang="it-IT" altLang="it-IT" dirty="0"/>
              <a:t> (English &amp; English, 1958, p. 350)  </a:t>
            </a:r>
          </a:p>
          <a:p>
            <a:pPr algn="just"/>
            <a:endParaRPr lang="en-US" altLang="it-IT" dirty="0"/>
          </a:p>
          <a:p>
            <a:pPr algn="just"/>
            <a:endParaRPr lang="en-US" altLang="it-IT" dirty="0"/>
          </a:p>
          <a:p>
            <a:pPr algn="just"/>
            <a:r>
              <a:rPr lang="it-IT" altLang="it-IT" dirty="0" err="1"/>
              <a:t>Symbolically</a:t>
            </a:r>
            <a:r>
              <a:rPr lang="it-IT" altLang="it-IT" dirty="0"/>
              <a:t>, </a:t>
            </a:r>
            <a:r>
              <a:rPr lang="it-IT" altLang="it-IT" dirty="0" err="1"/>
              <a:t>we</a:t>
            </a:r>
            <a:r>
              <a:rPr lang="it-IT" altLang="it-IT" dirty="0"/>
              <a:t> </a:t>
            </a:r>
            <a:r>
              <a:rPr lang="it-IT" altLang="it-IT" dirty="0" err="1"/>
              <a:t>shall</a:t>
            </a:r>
            <a:r>
              <a:rPr lang="it-IT" altLang="it-IT" dirty="0"/>
              <a:t> use H</a:t>
            </a:r>
            <a:r>
              <a:rPr lang="it-IT" altLang="it-IT" baseline="-30000" dirty="0"/>
              <a:t>0</a:t>
            </a:r>
            <a:r>
              <a:rPr lang="it-IT" altLang="it-IT" dirty="0"/>
              <a:t> (standing for </a:t>
            </a:r>
            <a:r>
              <a:rPr lang="it-IT" altLang="it-IT" i="1" dirty="0" err="1"/>
              <a:t>null</a:t>
            </a:r>
            <a:r>
              <a:rPr lang="it-IT" altLang="it-IT" i="1" dirty="0"/>
              <a:t> </a:t>
            </a:r>
            <a:r>
              <a:rPr lang="it-IT" altLang="it-IT" i="1" dirty="0" err="1"/>
              <a:t>hypothesis</a:t>
            </a:r>
            <a:r>
              <a:rPr lang="it-IT" altLang="it-IT" i="1" dirty="0"/>
              <a:t>) </a:t>
            </a:r>
            <a:r>
              <a:rPr lang="it-IT" altLang="it-IT" dirty="0"/>
              <a:t>for </a:t>
            </a:r>
            <a:r>
              <a:rPr lang="it-IT" altLang="it-IT" dirty="0" err="1"/>
              <a:t>whatever</a:t>
            </a:r>
            <a:r>
              <a:rPr lang="it-IT" altLang="it-IT" dirty="0"/>
              <a:t> </a:t>
            </a:r>
            <a:r>
              <a:rPr lang="it-IT" altLang="it-IT" dirty="0" err="1"/>
              <a:t>hypothesis</a:t>
            </a:r>
            <a:r>
              <a:rPr lang="it-IT" altLang="it-IT" dirty="0"/>
              <a:t> </a:t>
            </a:r>
            <a:r>
              <a:rPr lang="it-IT" altLang="it-IT" dirty="0" err="1"/>
              <a:t>we</a:t>
            </a:r>
            <a:r>
              <a:rPr lang="it-IT" altLang="it-IT" dirty="0"/>
              <a:t> </a:t>
            </a:r>
            <a:r>
              <a:rPr lang="it-IT" altLang="it-IT" dirty="0" err="1"/>
              <a:t>shall</a:t>
            </a:r>
            <a:r>
              <a:rPr lang="it-IT" altLang="it-IT" dirty="0"/>
              <a:t> </a:t>
            </a:r>
            <a:r>
              <a:rPr lang="it-IT" altLang="it-IT" dirty="0" err="1"/>
              <a:t>want</a:t>
            </a:r>
            <a:r>
              <a:rPr lang="it-IT" altLang="it-IT" dirty="0"/>
              <a:t> to test and H</a:t>
            </a:r>
            <a:r>
              <a:rPr lang="it-IT" altLang="it-IT" baseline="-30000" dirty="0"/>
              <a:t>A</a:t>
            </a:r>
            <a:r>
              <a:rPr lang="it-IT" altLang="it-IT" dirty="0"/>
              <a:t> for the alternative </a:t>
            </a:r>
            <a:r>
              <a:rPr lang="it-IT" altLang="it-IT" dirty="0" err="1"/>
              <a:t>hypothesis</a:t>
            </a:r>
            <a:r>
              <a:rPr lang="it-IT" altLang="it-IT" dirty="0"/>
              <a:t> (</a:t>
            </a:r>
            <a:r>
              <a:rPr lang="it-IT" altLang="it-IT" dirty="0" err="1"/>
              <a:t>Freund</a:t>
            </a:r>
            <a:r>
              <a:rPr lang="it-IT" altLang="it-IT" dirty="0"/>
              <a:t>, 1962, p. 238). […] the </a:t>
            </a:r>
            <a:r>
              <a:rPr lang="it-IT" altLang="it-IT" dirty="0" err="1"/>
              <a:t>acceptance</a:t>
            </a:r>
            <a:r>
              <a:rPr lang="it-IT" altLang="it-IT" dirty="0"/>
              <a:t> of H</a:t>
            </a:r>
            <a:r>
              <a:rPr lang="it-IT" altLang="it-IT" baseline="-30000" dirty="0"/>
              <a:t>0</a:t>
            </a:r>
            <a:r>
              <a:rPr lang="it-IT" altLang="it-IT" dirty="0"/>
              <a:t> </a:t>
            </a:r>
            <a:r>
              <a:rPr lang="it-IT" altLang="it-IT" dirty="0" err="1"/>
              <a:t>is</a:t>
            </a:r>
            <a:r>
              <a:rPr lang="it-IT" altLang="it-IT" dirty="0"/>
              <a:t> </a:t>
            </a:r>
            <a:r>
              <a:rPr lang="it-IT" altLang="it-IT" dirty="0" err="1"/>
              <a:t>equivalent</a:t>
            </a:r>
            <a:r>
              <a:rPr lang="it-IT" altLang="it-IT" dirty="0"/>
              <a:t> to the </a:t>
            </a:r>
            <a:r>
              <a:rPr lang="it-IT" altLang="it-IT" dirty="0" err="1"/>
              <a:t>rejection</a:t>
            </a:r>
            <a:r>
              <a:rPr lang="it-IT" altLang="it-IT" dirty="0"/>
              <a:t> of H</a:t>
            </a:r>
            <a:r>
              <a:rPr lang="it-IT" altLang="it-IT" baseline="-25000" dirty="0"/>
              <a:t>A</a:t>
            </a:r>
            <a:r>
              <a:rPr lang="it-IT" altLang="it-IT" dirty="0"/>
              <a:t>, and vice versa (p. 250).  </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4213480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However</a:t>
            </a:r>
            <a:endParaRPr lang="it-IT" altLang="it-IT" dirty="0"/>
          </a:p>
          <a:p>
            <a:pPr algn="ctr" eaLnBrk="1" hangingPunct="1"/>
            <a:r>
              <a:rPr lang="it-IT" altLang="it-IT" dirty="0" err="1"/>
              <a:t>According</a:t>
            </a:r>
            <a:r>
              <a:rPr lang="it-IT" altLang="it-IT" dirty="0"/>
              <a:t> to Popper,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 </a:t>
            </a:r>
            <a:r>
              <a:rPr lang="it-IT" altLang="it-IT" dirty="0" err="1"/>
              <a:t>theory</a:t>
            </a:r>
            <a:r>
              <a:rPr lang="it-IT" altLang="it-IT" dirty="0"/>
              <a:t>, </a:t>
            </a:r>
            <a:r>
              <a:rPr lang="it-IT" altLang="it-IT" dirty="0" err="1"/>
              <a:t>namely</a:t>
            </a:r>
            <a:r>
              <a:rPr lang="it-IT" altLang="it-IT" dirty="0"/>
              <a:t> </a:t>
            </a:r>
            <a:r>
              <a:rPr lang="it-IT" altLang="it-IT" dirty="0" err="1"/>
              <a:t>demonstrate</a:t>
            </a:r>
            <a:r>
              <a:rPr lang="it-IT" altLang="it-IT" dirty="0"/>
              <a:t> a </a:t>
            </a:r>
            <a:r>
              <a:rPr lang="it-IT" altLang="it-IT" dirty="0" err="1"/>
              <a:t>theory</a:t>
            </a:r>
            <a:r>
              <a:rPr lang="it-IT" altLang="it-IT" dirty="0"/>
              <a:t> </a:t>
            </a:r>
            <a:r>
              <a:rPr lang="it-IT" altLang="it-IT" dirty="0" err="1"/>
              <a:t>true</a:t>
            </a:r>
            <a:r>
              <a:rPr lang="it-IT" altLang="it-IT" dirty="0"/>
              <a:t>. </a:t>
            </a:r>
          </a:p>
          <a:p>
            <a:pPr algn="ctr" eaLnBrk="1" hangingPunct="1"/>
            <a:endParaRPr lang="it-IT" altLang="it-IT" dirty="0"/>
          </a:p>
          <a:p>
            <a:pPr algn="ctr" eaLnBrk="1" hangingPunct="1"/>
            <a:r>
              <a:rPr lang="it-IT" altLang="it-IT" dirty="0" err="1"/>
              <a:t>Thus</a:t>
            </a:r>
            <a:endParaRPr lang="it-IT" altLang="it-IT" dirty="0"/>
          </a:p>
          <a:p>
            <a:pPr algn="ctr" eaLnBrk="1" hangingPunct="1"/>
            <a:r>
              <a:rPr lang="it-IT" altLang="it-IT" dirty="0" err="1"/>
              <a:t>we</a:t>
            </a:r>
            <a:r>
              <a:rPr lang="it-IT" altLang="it-IT" dirty="0"/>
              <a:t> can </a:t>
            </a:r>
            <a:r>
              <a:rPr lang="it-IT" altLang="it-IT" dirty="0" err="1"/>
              <a:t>only</a:t>
            </a:r>
            <a:r>
              <a:rPr lang="it-IT" altLang="it-IT" dirty="0"/>
              <a:t> </a:t>
            </a:r>
            <a:r>
              <a:rPr lang="it-IT" altLang="it-IT" dirty="0" err="1"/>
              <a:t>reject</a:t>
            </a:r>
            <a:r>
              <a:rPr lang="it-IT" altLang="it-IT" dirty="0"/>
              <a:t> a </a:t>
            </a:r>
            <a:r>
              <a:rPr lang="it-IT" altLang="it-IT" dirty="0" err="1"/>
              <a:t>null-hypothesis</a:t>
            </a:r>
            <a:r>
              <a:rPr lang="it-IT" altLang="it-IT" dirty="0"/>
              <a:t>, </a:t>
            </a:r>
            <a:r>
              <a:rPr lang="it-IT" altLang="it-IT" dirty="0" err="1"/>
              <a:t>but</a:t>
            </a:r>
            <a:r>
              <a:rPr lang="it-IT" altLang="it-IT" dirty="0"/>
              <a:t>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t>
            </a:r>
            <a:r>
              <a:rPr lang="it-IT" altLang="it-IT" dirty="0" err="1"/>
              <a:t>it</a:t>
            </a:r>
            <a:r>
              <a:rPr lang="it-IT" altLang="it-IT" dirty="0"/>
              <a:t> or </a:t>
            </a:r>
            <a:r>
              <a:rPr lang="it-IT" altLang="it-IT" dirty="0" err="1"/>
              <a:t>accept</a:t>
            </a:r>
            <a:r>
              <a:rPr lang="it-IT" altLang="it-IT" dirty="0"/>
              <a:t> the alternative </a:t>
            </a:r>
            <a:r>
              <a:rPr lang="it-IT" altLang="it-IT" dirty="0" err="1"/>
              <a:t>hypothesis</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181081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3286384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1145768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sp>
        <p:nvSpPr>
          <p:cNvPr id="37908" name="Text Box 20"/>
          <p:cNvSpPr txBox="1">
            <a:spLocks noChangeArrowheads="1"/>
          </p:cNvSpPr>
          <p:nvPr/>
        </p:nvSpPr>
        <p:spPr bwMode="auto">
          <a:xfrm>
            <a:off x="6732588" y="19891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C</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252194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sp>
        <p:nvSpPr>
          <p:cNvPr id="37908" name="Text Box 20"/>
          <p:cNvSpPr txBox="1">
            <a:spLocks noChangeArrowheads="1"/>
          </p:cNvSpPr>
          <p:nvPr/>
        </p:nvSpPr>
        <p:spPr bwMode="auto">
          <a:xfrm>
            <a:off x="6732588" y="19891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C</a:t>
            </a:r>
          </a:p>
        </p:txBody>
      </p:sp>
      <p:sp>
        <p:nvSpPr>
          <p:cNvPr id="37909" name="Text Box 21"/>
          <p:cNvSpPr txBox="1">
            <a:spLocks noChangeArrowheads="1"/>
          </p:cNvSpPr>
          <p:nvPr/>
        </p:nvSpPr>
        <p:spPr bwMode="auto">
          <a:xfrm>
            <a:off x="6732588" y="2636838"/>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B</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83847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P spid="3790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D4B57B3-F887-9E42-B6BD-240CAAB27121}"/>
              </a:ext>
            </a:extLst>
          </p:cNvPr>
          <p:cNvSpPr>
            <a:spLocks noChangeArrowheads="1"/>
          </p:cNvSpPr>
          <p:nvPr/>
        </p:nvSpPr>
        <p:spPr bwMode="auto">
          <a:xfrm>
            <a:off x="304800" y="1495425"/>
            <a:ext cx="85344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defRPr/>
            </a:pPr>
            <a:r>
              <a:rPr lang="it-IT" sz="2400" dirty="0">
                <a:latin typeface="Arial" charset="0"/>
                <a:ea typeface="ＭＳ Ｐゴシック" charset="0"/>
                <a:cs typeface="Times New Roman" charset="0"/>
              </a:rPr>
              <a:t>DEFINITIONS OF H</a:t>
            </a:r>
            <a:r>
              <a:rPr lang="it-IT" sz="2400" baseline="-30000" dirty="0">
                <a:latin typeface="Arial" charset="0"/>
                <a:ea typeface="ＭＳ Ｐゴシック" charset="0"/>
                <a:cs typeface="Times New Roman" charset="0"/>
              </a:rPr>
              <a:t>0</a:t>
            </a:r>
          </a:p>
          <a:p>
            <a:pPr algn="ctr">
              <a:defRPr/>
            </a:pPr>
            <a:endParaRPr lang="en-US" sz="2400" dirty="0">
              <a:latin typeface="Arial" charset="0"/>
              <a:ea typeface="ＭＳ Ｐゴシック" charset="0"/>
              <a:cs typeface="Times New Roman" charset="0"/>
            </a:endParaRPr>
          </a:p>
          <a:p>
            <a:pPr algn="just" eaLnBrk="0" hangingPunct="0">
              <a:defRPr/>
            </a:pPr>
            <a:r>
              <a:rPr lang="it-IT" sz="2400" dirty="0">
                <a:latin typeface="Arial" charset="0"/>
                <a:ea typeface="ＭＳ Ｐゴシック" charset="0"/>
                <a:cs typeface="Times New Roman" charset="0"/>
              </a:rPr>
              <a:t>The </a:t>
            </a:r>
            <a:r>
              <a:rPr lang="it-IT" sz="2400" dirty="0" err="1">
                <a:latin typeface="Arial" charset="0"/>
                <a:ea typeface="ＭＳ Ｐゴシック" charset="0"/>
                <a:cs typeface="Times New Roman" charset="0"/>
              </a:rPr>
              <a:t>residual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that</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cannot</a:t>
            </a:r>
            <a:r>
              <a:rPr lang="it-IT" sz="2400" dirty="0">
                <a:latin typeface="Arial" charset="0"/>
                <a:ea typeface="ＭＳ Ｐゴシック" charset="0"/>
                <a:cs typeface="Times New Roman" charset="0"/>
              </a:rPr>
              <a:t> be </a:t>
            </a:r>
            <a:r>
              <a:rPr lang="it-IT" sz="2400" dirty="0" err="1">
                <a:latin typeface="Arial" charset="0"/>
                <a:ea typeface="ＭＳ Ｐゴシック" charset="0"/>
                <a:cs typeface="Times New Roman" charset="0"/>
              </a:rPr>
              <a:t>rejected</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unless</a:t>
            </a:r>
            <a:r>
              <a:rPr lang="it-IT" sz="2400" dirty="0">
                <a:latin typeface="Arial" charset="0"/>
                <a:ea typeface="ＭＳ Ｐゴシック" charset="0"/>
                <a:cs typeface="Times New Roman" charset="0"/>
              </a:rPr>
              <a:t> the test </a:t>
            </a:r>
            <a:r>
              <a:rPr lang="it-IT" sz="2400" dirty="0" err="1">
                <a:latin typeface="Arial" charset="0"/>
                <a:ea typeface="ＭＳ Ｐゴシック" charset="0"/>
                <a:cs typeface="Times New Roman" charset="0"/>
              </a:rPr>
              <a:t>statistic</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used</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testing</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problem</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lies</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critical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region</a:t>
            </a:r>
            <a:r>
              <a:rPr lang="it-IT" sz="2400" dirty="0">
                <a:latin typeface="Arial" charset="0"/>
                <a:ea typeface="ＭＳ Ｐゴシック" charset="0"/>
                <a:cs typeface="Times New Roman" charset="0"/>
              </a:rPr>
              <a:t> for a </a:t>
            </a:r>
            <a:r>
              <a:rPr lang="it-IT" sz="2400" dirty="0" err="1">
                <a:latin typeface="Arial" charset="0"/>
                <a:ea typeface="ＭＳ Ｐゴシック" charset="0"/>
                <a:cs typeface="Times New Roman" charset="0"/>
              </a:rPr>
              <a:t>given</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significance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level</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particular</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especially</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psychology</a:t>
            </a:r>
            <a:r>
              <a:rPr lang="it-IT" sz="2400" dirty="0">
                <a:latin typeface="Arial" charset="0"/>
                <a:ea typeface="ＭＳ Ｐゴシック" charset="0"/>
                <a:cs typeface="Times New Roman" charset="0"/>
              </a:rPr>
              <a:t>, </a:t>
            </a:r>
            <a:r>
              <a:rPr lang="it-IT" sz="2400" b="1" dirty="0">
                <a:latin typeface="Arial" charset="0"/>
                <a:ea typeface="ＭＳ Ｐゴシック" charset="0"/>
                <a:cs typeface="Times New Roman" charset="0"/>
              </a:rPr>
              <a:t>the </a:t>
            </a:r>
            <a:r>
              <a:rPr lang="it-IT" sz="2400" b="1" dirty="0" err="1">
                <a:latin typeface="Arial" charset="0"/>
                <a:ea typeface="ＭＳ Ｐゴシック" charset="0"/>
                <a:cs typeface="Times New Roman" charset="0"/>
              </a:rPr>
              <a:t>hypothesis</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that</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certain</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observed</a:t>
            </a:r>
            <a:r>
              <a:rPr lang="it-IT" sz="2400" b="1" dirty="0">
                <a:latin typeface="Arial" charset="0"/>
                <a:ea typeface="ＭＳ Ｐゴシック" charset="0"/>
                <a:cs typeface="Times New Roman" charset="0"/>
              </a:rPr>
              <a:t> data are a </a:t>
            </a:r>
            <a:r>
              <a:rPr lang="it-IT" sz="2400" b="1" dirty="0" err="1">
                <a:latin typeface="Arial" charset="0"/>
                <a:ea typeface="ＭＳ Ｐゴシック" charset="0"/>
                <a:cs typeface="Times New Roman" charset="0"/>
              </a:rPr>
              <a:t>merely</a:t>
            </a:r>
            <a:r>
              <a:rPr lang="it-IT" sz="2400" b="1" dirty="0">
                <a:latin typeface="Arial" charset="0"/>
                <a:ea typeface="ＭＳ Ｐゴシック" charset="0"/>
                <a:cs typeface="Times New Roman" charset="0"/>
              </a:rPr>
              <a:t> random </a:t>
            </a:r>
            <a:r>
              <a:rPr lang="it-IT" sz="2400" b="1" dirty="0" err="1">
                <a:latin typeface="Arial" charset="0"/>
                <a:ea typeface="ＭＳ Ｐゴシック" charset="0"/>
                <a:cs typeface="Times New Roman" charset="0"/>
              </a:rPr>
              <a:t>occurrence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Borowski</a:t>
            </a:r>
            <a:r>
              <a:rPr lang="it-IT" sz="2400" dirty="0">
                <a:latin typeface="Arial" charset="0"/>
                <a:ea typeface="ＭＳ Ｐゴシック" charset="0"/>
                <a:cs typeface="Times New Roman" charset="0"/>
              </a:rPr>
              <a:t> &amp; </a:t>
            </a:r>
            <a:r>
              <a:rPr lang="it-IT" sz="2400" dirty="0" err="1">
                <a:latin typeface="Arial" charset="0"/>
                <a:ea typeface="ＭＳ Ｐゴシック" charset="0"/>
                <a:cs typeface="Times New Roman" charset="0"/>
              </a:rPr>
              <a:t>Borwein</a:t>
            </a:r>
            <a:r>
              <a:rPr lang="it-IT" sz="2400" dirty="0">
                <a:latin typeface="Arial" charset="0"/>
                <a:ea typeface="ＭＳ Ｐゴシック" charset="0"/>
                <a:cs typeface="Times New Roman" charset="0"/>
              </a:rPr>
              <a:t>, 1991, p. 411)</a:t>
            </a:r>
            <a:endParaRPr lang="en-US" sz="2400" dirty="0">
              <a:latin typeface="Arial" charset="0"/>
              <a:ea typeface="ＭＳ Ｐゴシック" charset="0"/>
            </a:endParaRPr>
          </a:p>
        </p:txBody>
      </p:sp>
      <p:sp>
        <p:nvSpPr>
          <p:cNvPr id="4" name="Text Box 3">
            <a:extLst>
              <a:ext uri="{FF2B5EF4-FFF2-40B4-BE49-F238E27FC236}">
                <a16:creationId xmlns:a16="http://schemas.microsoft.com/office/drawing/2014/main" id="{F39586F6-DD5A-0944-B157-5410AE452CB6}"/>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648047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300090" y="332656"/>
            <a:ext cx="8707064"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Analytic</a:t>
            </a:r>
            <a:r>
              <a:rPr lang="it-IT" altLang="en-US" sz="2800" dirty="0">
                <a:latin typeface="+mn-lt"/>
              </a:rPr>
              <a:t> </a:t>
            </a:r>
            <a:r>
              <a:rPr lang="it-IT" altLang="en-US" sz="2800" dirty="0" err="1">
                <a:latin typeface="+mn-lt"/>
              </a:rPr>
              <a:t>propositions</a:t>
            </a:r>
            <a:r>
              <a:rPr lang="it-IT" altLang="en-US" sz="2800" dirty="0">
                <a:latin typeface="+mn-lt"/>
              </a:rPr>
              <a:t> can be </a:t>
            </a:r>
            <a:r>
              <a:rPr lang="it-IT" altLang="en-US" sz="2800" dirty="0" err="1">
                <a:latin typeface="+mn-lt"/>
              </a:rPr>
              <a:t>true</a:t>
            </a:r>
            <a:r>
              <a:rPr lang="it-IT" altLang="en-US" sz="2800" dirty="0">
                <a:latin typeface="+mn-lt"/>
              </a:rPr>
              <a:t> or false </a:t>
            </a:r>
            <a:r>
              <a:rPr lang="it-IT" altLang="en-US" sz="2800" dirty="0" err="1">
                <a:latin typeface="+mn-lt"/>
              </a:rPr>
              <a:t>because</a:t>
            </a:r>
            <a:r>
              <a:rPr lang="it-IT" altLang="en-US" sz="2800" dirty="0">
                <a:latin typeface="+mn-lt"/>
              </a:rPr>
              <a:t> </a:t>
            </a:r>
          </a:p>
          <a:p>
            <a:pPr algn="ctr" eaLnBrk="1" hangingPunct="1">
              <a:defRPr/>
            </a:pPr>
            <a:r>
              <a:rPr lang="it-IT" altLang="en-US" sz="2800" dirty="0">
                <a:latin typeface="+mn-lt"/>
              </a:rPr>
              <a:t>of </a:t>
            </a:r>
            <a:r>
              <a:rPr lang="it-IT" altLang="en-US" sz="2800" dirty="0" err="1">
                <a:latin typeface="+mn-lt"/>
              </a:rPr>
              <a:t>their</a:t>
            </a:r>
            <a:r>
              <a:rPr lang="it-IT" altLang="en-US" sz="2800" dirty="0">
                <a:latin typeface="+mn-lt"/>
              </a:rPr>
              <a:t> </a:t>
            </a:r>
            <a:r>
              <a:rPr lang="it-IT" altLang="en-US" sz="2800" dirty="0" err="1">
                <a:latin typeface="+mn-lt"/>
              </a:rPr>
              <a:t>meaning</a:t>
            </a:r>
            <a:r>
              <a:rPr lang="it-IT" altLang="en-US" sz="2800" dirty="0">
                <a:latin typeface="+mn-lt"/>
              </a:rPr>
              <a:t> alone</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i="1" dirty="0" err="1">
                <a:latin typeface="+mn-lt"/>
              </a:rPr>
              <a:t>All</a:t>
            </a:r>
            <a:r>
              <a:rPr lang="it-IT" altLang="en-US" sz="2800" i="1" dirty="0">
                <a:latin typeface="+mn-lt"/>
              </a:rPr>
              <a:t> the single men are </a:t>
            </a:r>
            <a:r>
              <a:rPr lang="it-IT" altLang="en-US" sz="2800" i="1" dirty="0" err="1">
                <a:latin typeface="+mn-lt"/>
              </a:rPr>
              <a:t>unmarried</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No </a:t>
            </a:r>
            <a:r>
              <a:rPr lang="it-IT" altLang="en-US" sz="2800" dirty="0" err="1">
                <a:latin typeface="+mn-lt"/>
              </a:rPr>
              <a:t>need</a:t>
            </a:r>
            <a:r>
              <a:rPr lang="it-IT" altLang="en-US" sz="2800" dirty="0">
                <a:latin typeface="+mn-lt"/>
              </a:rPr>
              <a:t> of an </a:t>
            </a:r>
            <a:r>
              <a:rPr lang="it-IT" altLang="en-US" sz="2800" dirty="0" err="1">
                <a:latin typeface="+mn-lt"/>
              </a:rPr>
              <a:t>empirical</a:t>
            </a:r>
            <a:r>
              <a:rPr lang="it-IT" altLang="en-US" sz="2800" dirty="0">
                <a:latin typeface="+mn-lt"/>
              </a:rPr>
              <a:t> </a:t>
            </a:r>
            <a:r>
              <a:rPr lang="it-IT" altLang="en-US" sz="2800" dirty="0" err="1">
                <a:latin typeface="+mn-lt"/>
              </a:rPr>
              <a:t>evidence</a:t>
            </a:r>
            <a:r>
              <a:rPr lang="it-IT" altLang="en-US" sz="2800" dirty="0">
                <a:latin typeface="+mn-lt"/>
              </a:rPr>
              <a:t> </a:t>
            </a:r>
            <a:r>
              <a:rPr lang="it-IT" altLang="en-US" sz="2800" dirty="0" err="1">
                <a:latin typeface="+mn-lt"/>
              </a:rPr>
              <a:t>that</a:t>
            </a:r>
            <a:r>
              <a:rPr lang="it-IT" altLang="en-US" sz="2800" dirty="0">
                <a:latin typeface="+mn-lt"/>
              </a:rPr>
              <a:t> the </a:t>
            </a:r>
            <a:r>
              <a:rPr lang="it-IT" altLang="en-US" sz="2800" dirty="0" err="1">
                <a:latin typeface="+mn-lt"/>
              </a:rPr>
              <a:t>sentence</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true</a:t>
            </a:r>
            <a:endParaRPr lang="it-IT" altLang="en-US" sz="2800" dirty="0">
              <a:latin typeface="+mn-lt"/>
            </a:endParaRPr>
          </a:p>
          <a:p>
            <a:pPr algn="ctr" eaLnBrk="1" hangingPunct="1">
              <a:defRPr/>
            </a:pPr>
            <a:r>
              <a:rPr lang="it-IT" altLang="en-US" sz="2800" dirty="0" err="1">
                <a:latin typeface="+mn-lt"/>
              </a:rPr>
              <a:t>It</a:t>
            </a:r>
            <a:r>
              <a:rPr lang="it-IT" altLang="en-US" sz="2800" dirty="0">
                <a:latin typeface="+mn-lt"/>
              </a:rPr>
              <a:t> </a:t>
            </a:r>
            <a:r>
              <a:rPr lang="it-IT" altLang="en-US" sz="2800" dirty="0" err="1">
                <a:latin typeface="+mn-lt"/>
              </a:rPr>
              <a:t>only</a:t>
            </a:r>
            <a:r>
              <a:rPr lang="it-IT" altLang="en-US" sz="2800" dirty="0">
                <a:latin typeface="+mn-lt"/>
              </a:rPr>
              <a:t> </a:t>
            </a:r>
            <a:r>
              <a:rPr lang="it-IT" altLang="en-US" sz="2800" dirty="0" err="1">
                <a:latin typeface="+mn-lt"/>
              </a:rPr>
              <a:t>depends</a:t>
            </a:r>
            <a:r>
              <a:rPr lang="it-IT" altLang="en-US" sz="2800" dirty="0">
                <a:latin typeface="+mn-lt"/>
              </a:rPr>
              <a:t> on the </a:t>
            </a:r>
            <a:r>
              <a:rPr lang="it-IT" altLang="en-US" sz="2800" dirty="0" err="1">
                <a:latin typeface="+mn-lt"/>
              </a:rPr>
              <a:t>logical</a:t>
            </a:r>
            <a:r>
              <a:rPr lang="it-IT" altLang="en-US" sz="2800" dirty="0">
                <a:latin typeface="+mn-lt"/>
              </a:rPr>
              <a:t> relations </a:t>
            </a:r>
            <a:r>
              <a:rPr lang="it-IT" altLang="en-US" sz="2800" dirty="0" err="1">
                <a:latin typeface="+mn-lt"/>
              </a:rPr>
              <a:t>between</a:t>
            </a:r>
            <a:r>
              <a:rPr lang="it-IT" altLang="en-US" sz="2800" dirty="0">
                <a:latin typeface="+mn-lt"/>
              </a:rPr>
              <a:t> </a:t>
            </a:r>
          </a:p>
          <a:p>
            <a:pPr algn="ctr" eaLnBrk="1" hangingPunct="1">
              <a:defRPr/>
            </a:pPr>
            <a:r>
              <a:rPr lang="it-IT" altLang="en-US" sz="2800" dirty="0">
                <a:latin typeface="+mn-lt"/>
              </a:rPr>
              <a:t>the </a:t>
            </a:r>
            <a:r>
              <a:rPr lang="it-IT" altLang="en-US" sz="2800" dirty="0" err="1">
                <a:latin typeface="+mn-lt"/>
              </a:rPr>
              <a:t>words</a:t>
            </a:r>
            <a:r>
              <a:rPr lang="it-IT" altLang="en-US" sz="2800" dirty="0">
                <a:latin typeface="+mn-lt"/>
              </a:rPr>
              <a:t> </a:t>
            </a:r>
            <a:r>
              <a:rPr lang="it-IT" altLang="en-US" sz="2800" dirty="0" err="1">
                <a:latin typeface="+mn-lt"/>
              </a:rPr>
              <a:t>meanings</a:t>
            </a:r>
            <a:r>
              <a:rPr lang="it-IT" altLang="en-US" sz="2800" dirty="0">
                <a:latin typeface="+mn-lt"/>
              </a:rPr>
              <a:t> (</a:t>
            </a:r>
            <a:r>
              <a:rPr lang="it-IT" altLang="en-US" sz="2800" dirty="0" err="1">
                <a:latin typeface="+mn-lt"/>
              </a:rPr>
              <a:t>internal</a:t>
            </a:r>
            <a:r>
              <a:rPr lang="it-IT" altLang="en-US" sz="2800" dirty="0">
                <a:latin typeface="+mn-lt"/>
              </a:rPr>
              <a:t> </a:t>
            </a:r>
            <a:r>
              <a:rPr lang="it-IT" altLang="en-US" sz="2800" dirty="0" err="1">
                <a:latin typeface="+mn-lt"/>
              </a:rPr>
              <a:t>coherence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err="1">
                <a:latin typeface="+mn-lt"/>
              </a:rPr>
              <a:t>However</a:t>
            </a:r>
            <a:r>
              <a:rPr lang="it-IT" altLang="en-US" sz="2800" dirty="0">
                <a:latin typeface="+mn-lt"/>
              </a:rPr>
              <a:t>, </a:t>
            </a:r>
            <a:r>
              <a:rPr lang="it-IT" altLang="en-US" sz="2800" dirty="0" err="1">
                <a:latin typeface="+mn-lt"/>
              </a:rPr>
              <a:t>it’s</a:t>
            </a:r>
            <a:r>
              <a:rPr lang="it-IT" altLang="en-US" sz="2800" dirty="0">
                <a:latin typeface="+mn-lt"/>
              </a:rPr>
              <a:t> </a:t>
            </a:r>
            <a:r>
              <a:rPr lang="it-IT" altLang="en-US" sz="2800" dirty="0" err="1">
                <a:latin typeface="+mn-lt"/>
              </a:rPr>
              <a:t>not</a:t>
            </a:r>
            <a:r>
              <a:rPr lang="it-IT" altLang="en-US" sz="2800" dirty="0">
                <a:latin typeface="+mn-lt"/>
              </a:rPr>
              <a:t> a </a:t>
            </a:r>
            <a:r>
              <a:rPr lang="it-IT" altLang="en-US" sz="2800" dirty="0" err="1">
                <a:latin typeface="+mn-lt"/>
              </a:rPr>
              <a:t>truth</a:t>
            </a:r>
            <a:r>
              <a:rPr lang="it-IT" altLang="en-US" sz="2800" dirty="0">
                <a:latin typeface="+mn-lt"/>
              </a:rPr>
              <a:t> </a:t>
            </a:r>
            <a:r>
              <a:rPr lang="it-IT" altLang="en-US" sz="2800" dirty="0" err="1">
                <a:latin typeface="+mn-lt"/>
              </a:rPr>
              <a:t>about</a:t>
            </a:r>
            <a:r>
              <a:rPr lang="it-IT" altLang="en-US" sz="2800" dirty="0">
                <a:latin typeface="+mn-lt"/>
              </a:rPr>
              <a:t> the world</a:t>
            </a:r>
          </a:p>
        </p:txBody>
      </p:sp>
    </p:spTree>
    <p:extLst>
      <p:ext uri="{BB962C8B-B14F-4D97-AF65-F5344CB8AC3E}">
        <p14:creationId xmlns:p14="http://schemas.microsoft.com/office/powerpoint/2010/main" val="236203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946009" y="332656"/>
            <a:ext cx="741523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Mathematical </a:t>
            </a:r>
            <a:r>
              <a:rPr lang="it-IT" altLang="en-US" sz="2800" dirty="0" err="1">
                <a:latin typeface="+mn-lt"/>
              </a:rPr>
              <a:t>knowledge</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analytic</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Empirical</a:t>
            </a:r>
            <a:r>
              <a:rPr lang="it-IT" altLang="en-US" sz="2800" dirty="0">
                <a:latin typeface="+mn-lt"/>
              </a:rPr>
              <a:t> </a:t>
            </a:r>
            <a:r>
              <a:rPr lang="it-IT" altLang="en-US" sz="2800" dirty="0" err="1">
                <a:latin typeface="+mn-lt"/>
              </a:rPr>
              <a:t>sciences</a:t>
            </a:r>
            <a:r>
              <a:rPr lang="it-IT" altLang="en-US" sz="2800" dirty="0">
                <a:latin typeface="+mn-lt"/>
              </a:rPr>
              <a:t> produce </a:t>
            </a:r>
            <a:r>
              <a:rPr lang="it-IT" altLang="en-US" sz="2800" dirty="0" err="1">
                <a:latin typeface="+mn-lt"/>
              </a:rPr>
              <a:t>synthetic</a:t>
            </a:r>
            <a:r>
              <a:rPr lang="it-IT" altLang="en-US" sz="2800" dirty="0">
                <a:latin typeface="+mn-lt"/>
              </a:rPr>
              <a:t> </a:t>
            </a:r>
            <a:r>
              <a:rPr lang="it-IT" altLang="en-US" sz="2800" dirty="0" err="1">
                <a:latin typeface="+mn-lt"/>
              </a:rPr>
              <a:t>propositions</a:t>
            </a:r>
            <a:endParaRPr lang="it-IT" altLang="en-US" sz="2800" dirty="0">
              <a:latin typeface="+mn-lt"/>
            </a:endParaRPr>
          </a:p>
        </p:txBody>
      </p:sp>
    </p:spTree>
    <p:extLst>
      <p:ext uri="{BB962C8B-B14F-4D97-AF65-F5344CB8AC3E}">
        <p14:creationId xmlns:p14="http://schemas.microsoft.com/office/powerpoint/2010/main" val="108297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46433" y="332656"/>
            <a:ext cx="8814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How </a:t>
            </a:r>
            <a:r>
              <a:rPr lang="it-IT" altLang="en-US" sz="2800" dirty="0" err="1">
                <a:latin typeface="+mn-lt"/>
              </a:rPr>
              <a:t>have</a:t>
            </a:r>
            <a:r>
              <a:rPr lang="it-IT" altLang="en-US" sz="2800" dirty="0">
                <a:latin typeface="+mn-lt"/>
              </a:rPr>
              <a:t> </a:t>
            </a:r>
            <a:r>
              <a:rPr lang="it-IT" altLang="en-US" sz="2800" dirty="0" err="1">
                <a:latin typeface="+mn-lt"/>
              </a:rPr>
              <a:t>words</a:t>
            </a:r>
            <a:r>
              <a:rPr lang="it-IT" altLang="en-US" sz="2800" dirty="0">
                <a:latin typeface="+mn-lt"/>
              </a:rPr>
              <a:t> </a:t>
            </a:r>
            <a:r>
              <a:rPr lang="it-IT" altLang="en-US" sz="2800" dirty="0" err="1">
                <a:latin typeface="+mn-lt"/>
              </a:rPr>
              <a:t>their</a:t>
            </a:r>
            <a:r>
              <a:rPr lang="it-IT" altLang="en-US" sz="2800" dirty="0">
                <a:latin typeface="+mn-lt"/>
              </a:rPr>
              <a:t> </a:t>
            </a:r>
            <a:r>
              <a:rPr lang="it-IT" altLang="en-US" sz="2800" dirty="0" err="1">
                <a:latin typeface="+mn-lt"/>
              </a:rPr>
              <a:t>meaning</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a:t>
            </a:r>
          </a:p>
          <a:p>
            <a:pPr algn="ctr" eaLnBrk="1" hangingPunct="1">
              <a:defRPr/>
            </a:pPr>
            <a:r>
              <a:rPr lang="it-IT" altLang="en-US" sz="2800" dirty="0">
                <a:latin typeface="+mn-lt"/>
              </a:rPr>
              <a:t>«La luce è accesa»</a:t>
            </a:r>
          </a:p>
          <a:p>
            <a:pPr algn="ctr" eaLnBrk="1" hangingPunct="1">
              <a:defRPr/>
            </a:pPr>
            <a:endParaRPr lang="it-IT" altLang="en-US" sz="2800" dirty="0">
              <a:latin typeface="+mn-lt"/>
            </a:endParaRPr>
          </a:p>
          <a:p>
            <a:pPr algn="ctr" eaLnBrk="1" hangingPunct="1">
              <a:defRPr/>
            </a:pPr>
            <a:r>
              <a:rPr lang="it-IT" altLang="en-US" sz="2800" dirty="0">
                <a:latin typeface="+mn-lt"/>
              </a:rPr>
              <a:t>How can </a:t>
            </a:r>
            <a:r>
              <a:rPr lang="it-IT" altLang="en-US" sz="2800" dirty="0" err="1">
                <a:latin typeface="+mn-lt"/>
              </a:rPr>
              <a:t>we</a:t>
            </a:r>
            <a:r>
              <a:rPr lang="it-IT" altLang="en-US" sz="2800" dirty="0">
                <a:latin typeface="+mn-lt"/>
              </a:rPr>
              <a:t> </a:t>
            </a:r>
            <a:r>
              <a:rPr lang="it-IT" altLang="en-US" sz="2800" dirty="0" err="1">
                <a:latin typeface="+mn-lt"/>
              </a:rPr>
              <a:t>attach</a:t>
            </a:r>
            <a:r>
              <a:rPr lang="it-IT" altLang="en-US" sz="2800" dirty="0">
                <a:latin typeface="+mn-lt"/>
              </a:rPr>
              <a:t> a </a:t>
            </a:r>
            <a:r>
              <a:rPr lang="it-IT" altLang="en-US" sz="2800" dirty="0" err="1">
                <a:latin typeface="+mn-lt"/>
              </a:rPr>
              <a:t>meaning</a:t>
            </a:r>
            <a:r>
              <a:rPr lang="it-IT" altLang="en-US" sz="2800" dirty="0">
                <a:latin typeface="+mn-lt"/>
              </a:rPr>
              <a:t> to </a:t>
            </a:r>
            <a:r>
              <a:rPr lang="it-IT" altLang="en-US" sz="2800" dirty="0" err="1">
                <a:latin typeface="+mn-lt"/>
              </a:rPr>
              <a:t>these</a:t>
            </a:r>
            <a:r>
              <a:rPr lang="it-IT" altLang="en-US" sz="2800" dirty="0">
                <a:latin typeface="+mn-lt"/>
              </a:rPr>
              <a:t> to </a:t>
            </a:r>
            <a:r>
              <a:rPr lang="it-IT" altLang="en-US" sz="2800" dirty="0" err="1">
                <a:latin typeface="+mn-lt"/>
              </a:rPr>
              <a:t>equal</a:t>
            </a:r>
            <a:r>
              <a:rPr lang="it-IT" altLang="en-US" sz="2800" dirty="0">
                <a:latin typeface="+mn-lt"/>
              </a:rPr>
              <a:t> </a:t>
            </a:r>
            <a:r>
              <a:rPr lang="it-IT" altLang="en-US" sz="2800" dirty="0" err="1">
                <a:latin typeface="+mn-lt"/>
              </a:rPr>
              <a:t>sentences</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The </a:t>
            </a:r>
            <a:r>
              <a:rPr lang="it-IT" altLang="en-US" sz="2800" dirty="0" err="1">
                <a:latin typeface="+mn-lt"/>
              </a:rPr>
              <a:t>meaning</a:t>
            </a:r>
            <a:r>
              <a:rPr lang="it-IT" altLang="en-US" sz="2800" dirty="0">
                <a:latin typeface="+mn-lt"/>
              </a:rPr>
              <a:t> of a </a:t>
            </a:r>
            <a:r>
              <a:rPr lang="it-IT" altLang="en-US" sz="2800" dirty="0" err="1">
                <a:latin typeface="+mn-lt"/>
              </a:rPr>
              <a:t>proposition</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how</a:t>
            </a:r>
            <a:r>
              <a:rPr lang="it-IT" altLang="en-US" sz="2800" dirty="0">
                <a:latin typeface="+mn-lt"/>
              </a:rPr>
              <a:t> </a:t>
            </a:r>
            <a:r>
              <a:rPr lang="it-IT" altLang="en-US" sz="2800" dirty="0" err="1">
                <a:latin typeface="+mn-lt"/>
              </a:rPr>
              <a:t>it</a:t>
            </a:r>
            <a:r>
              <a:rPr lang="it-IT" altLang="en-US" sz="2800" dirty="0">
                <a:latin typeface="+mn-lt"/>
              </a:rPr>
              <a:t> can be </a:t>
            </a:r>
            <a:r>
              <a:rPr lang="it-IT" altLang="en-US" sz="2800" dirty="0" err="1">
                <a:latin typeface="+mn-lt"/>
              </a:rPr>
              <a:t>verified</a:t>
            </a:r>
            <a:endParaRPr lang="it-IT" altLang="en-US" sz="2800" dirty="0">
              <a:latin typeface="+mn-lt"/>
            </a:endParaRPr>
          </a:p>
          <a:p>
            <a:pPr algn="ctr" eaLnBrk="1" hangingPunct="1">
              <a:defRPr/>
            </a:pPr>
            <a:r>
              <a:rPr lang="it-IT" altLang="en-US" sz="2800" dirty="0" err="1">
                <a:latin typeface="+mn-lt"/>
              </a:rPr>
              <a:t>If</a:t>
            </a:r>
            <a:r>
              <a:rPr lang="it-IT" altLang="en-US" sz="2800" dirty="0">
                <a:latin typeface="+mn-lt"/>
              </a:rPr>
              <a:t> a </a:t>
            </a:r>
            <a:r>
              <a:rPr lang="it-IT" altLang="en-US" sz="2800" dirty="0" err="1">
                <a:latin typeface="+mn-lt"/>
              </a:rPr>
              <a:t>proposition</a:t>
            </a:r>
            <a:r>
              <a:rPr lang="it-IT" altLang="en-US" sz="2800" dirty="0">
                <a:latin typeface="+mn-lt"/>
              </a:rPr>
              <a:t> </a:t>
            </a:r>
            <a:r>
              <a:rPr lang="it-IT" altLang="en-US" sz="2800" dirty="0" err="1">
                <a:latin typeface="+mn-lt"/>
              </a:rPr>
              <a:t>cannot</a:t>
            </a:r>
            <a:r>
              <a:rPr lang="it-IT" altLang="en-US" sz="2800" dirty="0">
                <a:latin typeface="+mn-lt"/>
              </a:rPr>
              <a:t> be </a:t>
            </a:r>
            <a:r>
              <a:rPr lang="it-IT" altLang="en-US" sz="2800" dirty="0" err="1">
                <a:latin typeface="+mn-lt"/>
              </a:rPr>
              <a:t>verified</a:t>
            </a:r>
            <a:r>
              <a:rPr lang="it-IT" altLang="en-US" sz="2800" dirty="0">
                <a:latin typeface="+mn-lt"/>
              </a:rPr>
              <a:t>, </a:t>
            </a:r>
            <a:r>
              <a:rPr lang="it-IT" altLang="en-US" sz="2800" dirty="0" err="1">
                <a:latin typeface="+mn-lt"/>
              </a:rPr>
              <a:t>it’s</a:t>
            </a:r>
            <a:r>
              <a:rPr lang="it-IT" altLang="en-US" sz="2800" dirty="0">
                <a:latin typeface="+mn-lt"/>
              </a:rPr>
              <a:t> </a:t>
            </a:r>
            <a:r>
              <a:rPr lang="it-IT" altLang="en-US" sz="2800" dirty="0" err="1">
                <a:latin typeface="+mn-lt"/>
              </a:rPr>
              <a:t>meaningless</a:t>
            </a:r>
            <a:endParaRPr lang="it-IT" altLang="en-US" sz="2800" dirty="0">
              <a:latin typeface="+mn-lt"/>
            </a:endParaRPr>
          </a:p>
        </p:txBody>
      </p:sp>
    </p:spTree>
    <p:extLst>
      <p:ext uri="{BB962C8B-B14F-4D97-AF65-F5344CB8AC3E}">
        <p14:creationId xmlns:p14="http://schemas.microsoft.com/office/powerpoint/2010/main" val="120782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431971" y="332656"/>
            <a:ext cx="844333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 </a:t>
            </a:r>
            <a:r>
              <a:rPr lang="it-IT" altLang="en-US" sz="2800" dirty="0">
                <a:latin typeface="+mn-lt"/>
                <a:sym typeface="Wingdings" pitchFamily="2" charset="2"/>
              </a:rPr>
              <a:t> </a:t>
            </a:r>
            <a:r>
              <a:rPr lang="it-IT" altLang="en-US" sz="2800" dirty="0">
                <a:latin typeface="+mn-lt"/>
              </a:rPr>
              <a:t> look </a:t>
            </a:r>
            <a:r>
              <a:rPr lang="it-IT" altLang="en-US" sz="2800" dirty="0" err="1">
                <a:latin typeface="+mn-lt"/>
              </a:rPr>
              <a:t>at</a:t>
            </a:r>
            <a:r>
              <a:rPr lang="it-IT" altLang="en-US" sz="2800" dirty="0">
                <a:latin typeface="+mn-lt"/>
              </a:rPr>
              <a:t> the </a:t>
            </a:r>
            <a:r>
              <a:rPr lang="it-IT" altLang="en-US" sz="2800" dirty="0" err="1">
                <a:latin typeface="+mn-lt"/>
              </a:rPr>
              <a:t>lamp</a:t>
            </a:r>
            <a:endParaRPr lang="it-IT" altLang="en-US" sz="2800" dirty="0">
              <a:latin typeface="+mn-lt"/>
            </a:endParaRPr>
          </a:p>
          <a:p>
            <a:pPr algn="ctr" eaLnBrk="1" hangingPunct="1">
              <a:defRPr/>
            </a:pPr>
            <a:r>
              <a:rPr lang="it-IT" altLang="en-US" sz="2800" dirty="0" err="1">
                <a:latin typeface="+mn-lt"/>
              </a:rPr>
              <a:t>meaningful</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soul </a:t>
            </a:r>
            <a:r>
              <a:rPr lang="it-IT" altLang="en-US" sz="2800" dirty="0" err="1">
                <a:latin typeface="+mn-lt"/>
              </a:rPr>
              <a:t>is</a:t>
            </a:r>
            <a:r>
              <a:rPr lang="it-IT" altLang="en-US" sz="2800" dirty="0">
                <a:latin typeface="+mn-lt"/>
              </a:rPr>
              <a:t> </a:t>
            </a:r>
            <a:r>
              <a:rPr lang="it-IT" altLang="en-US" sz="2800" dirty="0" err="1">
                <a:latin typeface="+mn-lt"/>
              </a:rPr>
              <a:t>eternal</a:t>
            </a:r>
            <a:r>
              <a:rPr lang="it-IT" altLang="en-US" sz="2800" dirty="0">
                <a:latin typeface="+mn-lt"/>
              </a:rPr>
              <a:t>»</a:t>
            </a:r>
            <a:endParaRPr lang="it-IT" altLang="en-US" sz="2800" dirty="0">
              <a:latin typeface="+mn-lt"/>
              <a:sym typeface="Wingdings" pitchFamily="2" charset="2"/>
            </a:endParaRPr>
          </a:p>
          <a:p>
            <a:pPr algn="ctr" eaLnBrk="1" hangingPunct="1">
              <a:defRPr/>
            </a:pPr>
            <a:r>
              <a:rPr lang="it-IT" altLang="en-US" sz="2800" dirty="0" err="1">
                <a:latin typeface="+mn-lt"/>
                <a:sym typeface="Wingdings" pitchFamily="2" charset="2"/>
              </a:rPr>
              <a:t>meaningless</a:t>
            </a:r>
            <a:endParaRPr lang="it-IT" altLang="en-US" sz="2800" dirty="0">
              <a:latin typeface="+mn-lt"/>
              <a:sym typeface="Wingdings" pitchFamily="2" charset="2"/>
            </a:endParaRPr>
          </a:p>
          <a:p>
            <a:pPr algn="ctr" eaLnBrk="1" hangingPunct="1">
              <a:defRPr/>
            </a:pPr>
            <a:endParaRPr lang="it-IT" altLang="en-US" sz="2800" dirty="0">
              <a:latin typeface="+mn-lt"/>
              <a:sym typeface="Wingdings" pitchFamily="2" charset="2"/>
            </a:endParaRPr>
          </a:p>
          <a:p>
            <a:pPr algn="ctr" eaLnBrk="1" hangingPunct="1">
              <a:defRPr/>
            </a:pPr>
            <a:r>
              <a:rPr lang="it-IT" altLang="en-US" sz="2800" dirty="0" err="1">
                <a:latin typeface="+mn-lt"/>
              </a:rPr>
              <a:t>Only</a:t>
            </a:r>
            <a:r>
              <a:rPr lang="it-IT" altLang="en-US" sz="2800" dirty="0">
                <a:latin typeface="+mn-lt"/>
              </a:rPr>
              <a:t> </a:t>
            </a:r>
            <a:r>
              <a:rPr lang="it-IT" altLang="en-US" sz="2800" dirty="0" err="1">
                <a:latin typeface="+mn-lt"/>
              </a:rPr>
              <a:t>statements</a:t>
            </a:r>
            <a:r>
              <a:rPr lang="it-IT" altLang="en-US" sz="2800" dirty="0">
                <a:latin typeface="+mn-lt"/>
              </a:rPr>
              <a:t> </a:t>
            </a:r>
            <a:r>
              <a:rPr lang="it-IT" altLang="en-US" sz="2800" dirty="0" err="1">
                <a:latin typeface="+mn-lt"/>
              </a:rPr>
              <a:t>that</a:t>
            </a:r>
            <a:r>
              <a:rPr lang="it-IT" altLang="en-US" sz="2800" dirty="0">
                <a:latin typeface="+mn-lt"/>
              </a:rPr>
              <a:t> are </a:t>
            </a:r>
            <a:r>
              <a:rPr lang="it-IT" altLang="en-US" sz="2800" dirty="0" err="1">
                <a:latin typeface="+mn-lt"/>
              </a:rPr>
              <a:t>testable</a:t>
            </a:r>
            <a:r>
              <a:rPr lang="it-IT" altLang="en-US" sz="2800" dirty="0">
                <a:latin typeface="+mn-lt"/>
              </a:rPr>
              <a:t> </a:t>
            </a:r>
            <a:r>
              <a:rPr lang="it-IT" altLang="en-US" sz="2800" dirty="0" err="1">
                <a:latin typeface="+mn-lt"/>
              </a:rPr>
              <a:t>have</a:t>
            </a:r>
            <a:r>
              <a:rPr lang="it-IT" altLang="en-US" sz="2800" dirty="0">
                <a:latin typeface="+mn-lt"/>
              </a:rPr>
              <a:t> </a:t>
            </a:r>
            <a:r>
              <a:rPr lang="it-IT" altLang="en-US" sz="2800" dirty="0" err="1">
                <a:latin typeface="+mn-lt"/>
              </a:rPr>
              <a:t>meaning</a:t>
            </a:r>
            <a:endParaRPr lang="it-IT" altLang="en-US" sz="2800" dirty="0">
              <a:latin typeface="+mn-lt"/>
            </a:endParaRPr>
          </a:p>
          <a:p>
            <a:pPr algn="ctr" eaLnBrk="1" hangingPunct="1">
              <a:defRPr/>
            </a:pPr>
            <a:r>
              <a:rPr lang="it-IT" altLang="en-US" sz="2800" dirty="0">
                <a:latin typeface="+mn-lt"/>
              </a:rPr>
              <a:t>Experience </a:t>
            </a:r>
            <a:r>
              <a:rPr lang="it-IT" altLang="en-US" sz="2800" dirty="0" err="1">
                <a:latin typeface="+mn-lt"/>
              </a:rPr>
              <a:t>is</a:t>
            </a:r>
            <a:r>
              <a:rPr lang="it-IT" altLang="en-US" sz="2800" dirty="0">
                <a:latin typeface="+mn-lt"/>
              </a:rPr>
              <a:t> the </a:t>
            </a:r>
            <a:r>
              <a:rPr lang="it-IT" altLang="en-US" sz="2800" dirty="0" err="1">
                <a:latin typeface="+mn-lt"/>
              </a:rPr>
              <a:t>only</a:t>
            </a:r>
            <a:r>
              <a:rPr lang="it-IT" altLang="en-US" sz="2800" dirty="0">
                <a:latin typeface="+mn-lt"/>
              </a:rPr>
              <a:t> source of </a:t>
            </a:r>
            <a:r>
              <a:rPr lang="it-IT" altLang="en-US" sz="2800" dirty="0" err="1">
                <a:latin typeface="+mn-lt"/>
              </a:rPr>
              <a:t>knowledge</a:t>
            </a:r>
            <a:r>
              <a:rPr lang="it-IT" altLang="en-US" sz="2800" dirty="0">
                <a:latin typeface="+mn-lt"/>
              </a:rPr>
              <a:t> and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817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635628" y="332656"/>
            <a:ext cx="803604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Observation</a:t>
            </a:r>
            <a:r>
              <a:rPr lang="it-IT" altLang="en-US" sz="2800" dirty="0">
                <a:latin typeface="+mn-lt"/>
              </a:rPr>
              <a:t> vs </a:t>
            </a:r>
            <a:r>
              <a:rPr lang="it-IT" altLang="en-US" sz="2800" dirty="0" err="1">
                <a:latin typeface="+mn-lt"/>
              </a:rPr>
              <a:t>theory</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a:t>
            </a:r>
            <a:r>
              <a:rPr lang="it-IT" altLang="en-US" sz="2800" dirty="0" err="1">
                <a:latin typeface="+mn-lt"/>
              </a:rPr>
              <a:t>distinction</a:t>
            </a:r>
            <a:r>
              <a:rPr lang="it-IT" altLang="en-US" sz="2800" dirty="0">
                <a:latin typeface="+mn-lt"/>
              </a:rPr>
              <a:t> </a:t>
            </a:r>
            <a:r>
              <a:rPr lang="it-IT" altLang="en-US" sz="2800" dirty="0" err="1">
                <a:latin typeface="+mn-lt"/>
              </a:rPr>
              <a:t>is</a:t>
            </a:r>
            <a:r>
              <a:rPr lang="it-IT" altLang="en-US" sz="2800" dirty="0">
                <a:latin typeface="+mn-lt"/>
              </a:rPr>
              <a:t> far from </a:t>
            </a:r>
            <a:r>
              <a:rPr lang="it-IT" altLang="en-US" sz="2800" dirty="0" err="1">
                <a:latin typeface="+mn-lt"/>
              </a:rPr>
              <a:t>being</a:t>
            </a:r>
            <a:r>
              <a:rPr lang="it-IT" altLang="en-US" sz="2800" dirty="0">
                <a:latin typeface="+mn-lt"/>
              </a:rPr>
              <a:t> </a:t>
            </a:r>
            <a:r>
              <a:rPr lang="it-IT" altLang="en-US" sz="2800" dirty="0" err="1">
                <a:latin typeface="+mn-lt"/>
              </a:rPr>
              <a:t>clearcut</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Theories</a:t>
            </a:r>
            <a:r>
              <a:rPr lang="it-IT" altLang="en-US" sz="2800" dirty="0">
                <a:latin typeface="+mn-lt"/>
              </a:rPr>
              <a:t> are </a:t>
            </a:r>
            <a:r>
              <a:rPr lang="it-IT" altLang="en-US" sz="2800" dirty="0" err="1">
                <a:latin typeface="+mn-lt"/>
              </a:rPr>
              <a:t>abstractions</a:t>
            </a:r>
            <a:r>
              <a:rPr lang="it-IT" altLang="en-US" sz="2800" dirty="0">
                <a:latin typeface="+mn-lt"/>
              </a:rPr>
              <a:t> from </a:t>
            </a:r>
            <a:r>
              <a:rPr lang="it-IT" altLang="en-US" sz="2800" dirty="0" err="1">
                <a:latin typeface="+mn-lt"/>
              </a:rPr>
              <a:t>observations</a:t>
            </a:r>
            <a:endParaRPr lang="it-IT" altLang="en-US" sz="2800" dirty="0">
              <a:latin typeface="+mn-lt"/>
            </a:endParaRPr>
          </a:p>
          <a:p>
            <a:pPr algn="ctr" eaLnBrk="1" hangingPunct="1">
              <a:defRPr/>
            </a:pPr>
            <a:r>
              <a:rPr lang="it-IT" altLang="en-US" sz="2800" dirty="0" err="1">
                <a:latin typeface="+mn-lt"/>
              </a:rPr>
              <a:t>But</a:t>
            </a:r>
            <a:r>
              <a:rPr lang="it-IT" altLang="en-US" sz="2800" dirty="0">
                <a:latin typeface="+mn-lt"/>
              </a:rPr>
              <a:t> </a:t>
            </a:r>
            <a:r>
              <a:rPr lang="it-IT" altLang="en-US" sz="2800" dirty="0" err="1">
                <a:latin typeface="+mn-lt"/>
              </a:rPr>
              <a:t>what’s</a:t>
            </a:r>
            <a:r>
              <a:rPr lang="it-IT" altLang="en-US" sz="2800" dirty="0">
                <a:latin typeface="+mn-lt"/>
              </a:rPr>
              <a:t> an </a:t>
            </a:r>
            <a:r>
              <a:rPr lang="it-IT" altLang="en-US" sz="2800" dirty="0" err="1">
                <a:latin typeface="+mn-lt"/>
              </a:rPr>
              <a:t>observation</a:t>
            </a:r>
            <a:r>
              <a:rPr lang="it-IT" altLang="en-US" sz="2800" dirty="0">
                <a:latin typeface="+mn-lt"/>
              </a:rPr>
              <a:t>? </a:t>
            </a:r>
            <a:r>
              <a:rPr lang="it-IT" altLang="en-US" sz="2800" dirty="0" err="1">
                <a:latin typeface="+mn-lt"/>
              </a:rPr>
              <a:t>Naked</a:t>
            </a:r>
            <a:r>
              <a:rPr lang="it-IT" altLang="en-US" sz="2800" dirty="0">
                <a:latin typeface="+mn-lt"/>
              </a:rPr>
              <a:t> </a:t>
            </a:r>
            <a:r>
              <a:rPr lang="it-IT" altLang="en-US" sz="2800" dirty="0" err="1">
                <a:latin typeface="+mn-lt"/>
              </a:rPr>
              <a:t>eye</a:t>
            </a:r>
            <a:r>
              <a:rPr lang="it-IT" altLang="en-US" sz="2800" dirty="0">
                <a:latin typeface="+mn-lt"/>
              </a:rPr>
              <a:t>? Instruments? </a:t>
            </a:r>
          </a:p>
          <a:p>
            <a:pPr algn="ctr" eaLnBrk="1" hangingPunct="1">
              <a:defRPr/>
            </a:pPr>
            <a:endParaRPr lang="it-IT" altLang="en-US" sz="2800" dirty="0">
              <a:latin typeface="+mn-lt"/>
            </a:endParaRPr>
          </a:p>
          <a:p>
            <a:pPr algn="ctr" eaLnBrk="1" hangingPunct="1">
              <a:defRPr/>
            </a:pPr>
            <a:r>
              <a:rPr lang="it-IT" altLang="en-US" sz="2800" dirty="0" err="1">
                <a:latin typeface="+mn-lt"/>
              </a:rPr>
              <a:t>What</a:t>
            </a:r>
            <a:r>
              <a:rPr lang="it-IT" altLang="en-US" sz="2800" dirty="0">
                <a:latin typeface="+mn-lt"/>
              </a:rPr>
              <a:t> </a:t>
            </a:r>
            <a:r>
              <a:rPr lang="it-IT" altLang="en-US" sz="2800" dirty="0" err="1">
                <a:latin typeface="+mn-lt"/>
              </a:rPr>
              <a:t>should</a:t>
            </a:r>
            <a:r>
              <a:rPr lang="it-IT" altLang="en-US" sz="2800" dirty="0">
                <a:latin typeface="+mn-lt"/>
              </a:rPr>
              <a:t> be </a:t>
            </a:r>
            <a:r>
              <a:rPr lang="it-IT" altLang="en-US" sz="2800" dirty="0" err="1">
                <a:latin typeface="+mn-lt"/>
              </a:rPr>
              <a:t>done</a:t>
            </a:r>
            <a:r>
              <a:rPr lang="it-IT" altLang="en-US" sz="2800" dirty="0">
                <a:latin typeface="+mn-lt"/>
              </a:rPr>
              <a:t> with </a:t>
            </a:r>
            <a:r>
              <a:rPr lang="it-IT" altLang="en-US" sz="2800" dirty="0" err="1">
                <a:latin typeface="+mn-lt"/>
              </a:rPr>
              <a:t>things</a:t>
            </a:r>
            <a:r>
              <a:rPr lang="it-IT" altLang="en-US" sz="2800" dirty="0">
                <a:latin typeface="+mn-lt"/>
              </a:rPr>
              <a:t> </a:t>
            </a:r>
            <a:r>
              <a:rPr lang="it-IT" altLang="en-US" sz="2800" dirty="0" err="1">
                <a:latin typeface="+mn-lt"/>
              </a:rPr>
              <a:t>we</a:t>
            </a:r>
            <a:r>
              <a:rPr lang="it-IT" altLang="en-US" sz="2800" dirty="0">
                <a:latin typeface="+mn-lt"/>
              </a:rPr>
              <a:t> </a:t>
            </a:r>
            <a:r>
              <a:rPr lang="it-IT" altLang="en-US" sz="2800" dirty="0" err="1">
                <a:latin typeface="+mn-lt"/>
              </a:rPr>
              <a:t>cannot</a:t>
            </a:r>
            <a:r>
              <a:rPr lang="it-IT" altLang="en-US" sz="2800" dirty="0">
                <a:latin typeface="+mn-lt"/>
              </a:rPr>
              <a:t> </a:t>
            </a:r>
            <a:r>
              <a:rPr lang="it-IT" altLang="en-US" sz="2800" dirty="0" err="1">
                <a:latin typeface="+mn-lt"/>
              </a:rPr>
              <a:t>observe</a:t>
            </a:r>
            <a:r>
              <a:rPr lang="it-IT" altLang="en-US" sz="2800" dirty="0">
                <a:latin typeface="+mn-lt"/>
              </a:rPr>
              <a:t>, </a:t>
            </a:r>
          </a:p>
          <a:p>
            <a:pPr algn="ctr" eaLnBrk="1" hangingPunct="1">
              <a:defRPr/>
            </a:pPr>
            <a:r>
              <a:rPr lang="it-IT" altLang="en-US" sz="2800" dirty="0" err="1">
                <a:latin typeface="+mn-lt"/>
              </a:rPr>
              <a:t>not</a:t>
            </a:r>
            <a:r>
              <a:rPr lang="it-IT" altLang="en-US" sz="2800" dirty="0">
                <a:latin typeface="+mn-lt"/>
              </a:rPr>
              <a:t> </a:t>
            </a:r>
            <a:r>
              <a:rPr lang="it-IT" altLang="en-US" sz="2800" dirty="0" err="1">
                <a:latin typeface="+mn-lt"/>
              </a:rPr>
              <a:t>even</a:t>
            </a:r>
            <a:r>
              <a:rPr lang="it-IT" altLang="en-US" sz="2800" dirty="0">
                <a:latin typeface="+mn-lt"/>
              </a:rPr>
              <a:t> with an </a:t>
            </a:r>
            <a:r>
              <a:rPr lang="it-IT" altLang="en-US" sz="2800" dirty="0" err="1">
                <a:latin typeface="+mn-lt"/>
              </a:rPr>
              <a:t>instrument</a:t>
            </a:r>
            <a:r>
              <a:rPr lang="it-IT" altLang="en-US" sz="2800" dirty="0">
                <a:latin typeface="+mn-lt"/>
              </a:rPr>
              <a:t> (e.g. </a:t>
            </a:r>
            <a:r>
              <a:rPr lang="it-IT" altLang="en-US" sz="2800" dirty="0" err="1">
                <a:latin typeface="+mn-lt"/>
              </a:rPr>
              <a:t>black</a:t>
            </a:r>
            <a:r>
              <a:rPr lang="it-IT" altLang="en-US" sz="2800" dirty="0">
                <a:latin typeface="+mn-lt"/>
              </a:rPr>
              <a:t> </a:t>
            </a:r>
            <a:r>
              <a:rPr lang="it-IT" altLang="en-US" sz="2800" dirty="0" err="1">
                <a:latin typeface="+mn-lt"/>
              </a:rPr>
              <a:t>hole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err="1">
                <a:latin typeface="+mn-lt"/>
              </a:rPr>
              <a:t>Usually</a:t>
            </a:r>
            <a:r>
              <a:rPr lang="it-IT" altLang="en-US" sz="2800" dirty="0">
                <a:latin typeface="+mn-lt"/>
              </a:rPr>
              <a:t>, </a:t>
            </a:r>
            <a:r>
              <a:rPr lang="it-IT" altLang="en-US" sz="2800" dirty="0" err="1">
                <a:latin typeface="+mn-lt"/>
              </a:rPr>
              <a:t>we</a:t>
            </a:r>
            <a:r>
              <a:rPr lang="it-IT" altLang="en-US" sz="2800" dirty="0">
                <a:latin typeface="+mn-lt"/>
              </a:rPr>
              <a:t> </a:t>
            </a:r>
            <a:r>
              <a:rPr lang="it-IT" altLang="en-US" sz="2800" dirty="0" err="1">
                <a:latin typeface="+mn-lt"/>
              </a:rPr>
              <a:t>observe</a:t>
            </a:r>
            <a:r>
              <a:rPr lang="it-IT" altLang="en-US" sz="2800" dirty="0">
                <a:latin typeface="+mn-lt"/>
              </a:rPr>
              <a:t> </a:t>
            </a:r>
            <a:r>
              <a:rPr lang="it-IT" altLang="en-US" sz="2800" dirty="0" err="1">
                <a:latin typeface="+mn-lt"/>
              </a:rPr>
              <a:t>consequences</a:t>
            </a:r>
            <a:r>
              <a:rPr lang="it-IT" altLang="en-US" sz="2800" dirty="0">
                <a:latin typeface="+mn-lt"/>
              </a:rPr>
              <a:t> more </a:t>
            </a:r>
            <a:r>
              <a:rPr lang="it-IT" altLang="en-US" sz="2800" dirty="0" err="1">
                <a:latin typeface="+mn-lt"/>
              </a:rPr>
              <a:t>than</a:t>
            </a:r>
            <a:r>
              <a:rPr lang="it-IT" altLang="en-US" sz="2800" dirty="0">
                <a:latin typeface="+mn-lt"/>
              </a:rPr>
              <a:t> </a:t>
            </a:r>
            <a:r>
              <a:rPr lang="it-IT" altLang="en-US" sz="2800" dirty="0" err="1">
                <a:latin typeface="+mn-lt"/>
              </a:rPr>
              <a:t>things</a:t>
            </a:r>
            <a:endParaRPr lang="it-IT" altLang="en-US" sz="2800" dirty="0">
              <a:latin typeface="+mn-lt"/>
            </a:endParaRPr>
          </a:p>
        </p:txBody>
      </p:sp>
    </p:spTree>
    <p:extLst>
      <p:ext uri="{BB962C8B-B14F-4D97-AF65-F5344CB8AC3E}">
        <p14:creationId xmlns:p14="http://schemas.microsoft.com/office/powerpoint/2010/main" val="42741326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9134</TotalTime>
  <Words>1537</Words>
  <Application>Microsoft Macintosh PowerPoint</Application>
  <PresentationFormat>On-screen Show (4:3)</PresentationFormat>
  <Paragraphs>392</Paragraphs>
  <Slides>46</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Symbol</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fabio.ferlazzo@uniroma1.it</dc:creator>
  <cp:lastModifiedBy>Fabio Ferlazzo</cp:lastModifiedBy>
  <cp:revision>76</cp:revision>
  <dcterms:created xsi:type="dcterms:W3CDTF">2018-01-28T15:31:25Z</dcterms:created>
  <dcterms:modified xsi:type="dcterms:W3CDTF">2023-12-10T15:21:00Z</dcterms:modified>
</cp:coreProperties>
</file>