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3"/>
  </p:notesMasterIdLst>
  <p:sldIdLst>
    <p:sldId id="341" r:id="rId2"/>
    <p:sldId id="532" r:id="rId3"/>
    <p:sldId id="447" r:id="rId4"/>
    <p:sldId id="533" r:id="rId5"/>
    <p:sldId id="534" r:id="rId6"/>
    <p:sldId id="535" r:id="rId7"/>
    <p:sldId id="536" r:id="rId8"/>
    <p:sldId id="537" r:id="rId9"/>
    <p:sldId id="538" r:id="rId10"/>
    <p:sldId id="539" r:id="rId11"/>
    <p:sldId id="540" r:id="rId12"/>
    <p:sldId id="541" r:id="rId13"/>
    <p:sldId id="542" r:id="rId14"/>
    <p:sldId id="543" r:id="rId15"/>
    <p:sldId id="544" r:id="rId16"/>
    <p:sldId id="545" r:id="rId17"/>
    <p:sldId id="487" r:id="rId18"/>
    <p:sldId id="486" r:id="rId19"/>
    <p:sldId id="497" r:id="rId20"/>
    <p:sldId id="515" r:id="rId21"/>
    <p:sldId id="518" r:id="rId22"/>
    <p:sldId id="519" r:id="rId23"/>
    <p:sldId id="498" r:id="rId24"/>
    <p:sldId id="499" r:id="rId25"/>
    <p:sldId id="500" r:id="rId26"/>
    <p:sldId id="501" r:id="rId27"/>
    <p:sldId id="502" r:id="rId28"/>
    <p:sldId id="503" r:id="rId29"/>
    <p:sldId id="504" r:id="rId30"/>
    <p:sldId id="505" r:id="rId31"/>
    <p:sldId id="506" r:id="rId32"/>
    <p:sldId id="507" r:id="rId33"/>
    <p:sldId id="508" r:id="rId34"/>
    <p:sldId id="509" r:id="rId35"/>
    <p:sldId id="510" r:id="rId36"/>
    <p:sldId id="511" r:id="rId37"/>
    <p:sldId id="512" r:id="rId38"/>
    <p:sldId id="513" r:id="rId39"/>
    <p:sldId id="514" r:id="rId40"/>
    <p:sldId id="485" r:id="rId41"/>
    <p:sldId id="520" r:id="rId4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900" autoAdjust="0"/>
    <p:restoredTop sz="93409" autoAdjust="0"/>
  </p:normalViewPr>
  <p:slideViewPr>
    <p:cSldViewPr>
      <p:cViewPr varScale="1">
        <p:scale>
          <a:sx n="131" d="100"/>
          <a:sy n="131" d="100"/>
        </p:scale>
        <p:origin x="2616" y="1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37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44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44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44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C151CFE-E066-E345-8653-F58A31ABD30F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9274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fld id="{03CA1E53-C738-E948-8193-EDA8DE954DC0}" type="slidenum">
              <a:rPr lang="it-IT" sz="1200">
                <a:latin typeface="Arial" charset="0"/>
              </a:rPr>
              <a:pPr/>
              <a:t>1</a:t>
            </a:fld>
            <a:endParaRPr lang="it-IT" sz="1200">
              <a:latin typeface="Arial" charset="0"/>
            </a:endParaRPr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it-IT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41C680A-F8CF-D749-8311-0431E0A213C9}" type="slidenum">
              <a:rPr lang="de-DE"/>
              <a:pPr>
                <a:defRPr/>
              </a:pPr>
              <a:t>30</a:t>
            </a:fld>
            <a:endParaRPr lang="de-DE"/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63C9421-EA41-4F48-91B0-43A0D9629895}" type="slidenum">
              <a:rPr lang="de-DE"/>
              <a:pPr>
                <a:defRPr/>
              </a:pPr>
              <a:t>31</a:t>
            </a:fld>
            <a:endParaRPr lang="de-DE"/>
          </a:p>
        </p:txBody>
      </p:sp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80F70D0-5FD6-4E4B-A7B0-8479D94BC63B}" type="slidenum">
              <a:rPr lang="de-DE"/>
              <a:pPr>
                <a:defRPr/>
              </a:pPr>
              <a:t>32</a:t>
            </a:fld>
            <a:endParaRPr lang="de-DE"/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2FEE227-78F7-2040-B528-F433114324E4}" type="slidenum">
              <a:rPr lang="de-DE"/>
              <a:pPr>
                <a:defRPr/>
              </a:pPr>
              <a:t>33</a:t>
            </a:fld>
            <a:endParaRPr lang="de-DE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DD03770-33CA-A045-A942-9947FD140AF6}" type="slidenum">
              <a:rPr lang="de-DE"/>
              <a:pPr>
                <a:defRPr/>
              </a:pPr>
              <a:t>34</a:t>
            </a:fld>
            <a:endParaRPr lang="de-DE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EA5FBCC-BE52-8841-995C-02A0913FCEF1}" type="slidenum">
              <a:rPr lang="de-DE"/>
              <a:pPr>
                <a:defRPr/>
              </a:pPr>
              <a:t>35</a:t>
            </a:fld>
            <a:endParaRPr lang="de-DE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25C361C-FC22-A44F-8343-FDBF088CAC28}" type="slidenum">
              <a:rPr lang="de-DE"/>
              <a:pPr>
                <a:defRPr/>
              </a:pPr>
              <a:t>36</a:t>
            </a:fld>
            <a:endParaRPr lang="de-DE"/>
          </a:p>
        </p:txBody>
      </p:sp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F6DA0B2-C44F-A246-AFE0-FE5FD3C762BD}" type="slidenum">
              <a:rPr lang="de-DE"/>
              <a:pPr>
                <a:defRPr/>
              </a:pPr>
              <a:t>37</a:t>
            </a:fld>
            <a:endParaRPr lang="de-DE"/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4E48EA4-CD87-2741-A021-2C14E2CBEEA0}" type="slidenum">
              <a:rPr lang="de-DE"/>
              <a:pPr>
                <a:defRPr/>
              </a:pPr>
              <a:t>38</a:t>
            </a:fld>
            <a:endParaRPr lang="de-DE"/>
          </a:p>
        </p:txBody>
      </p:sp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180C06C-410E-6143-8CB8-BEEBB3794CA8}" type="slidenum">
              <a:rPr lang="de-DE"/>
              <a:pPr>
                <a:defRPr/>
              </a:pPr>
              <a:t>39</a:t>
            </a:fld>
            <a:endParaRPr lang="de-DE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F76AE4-D75F-714A-8D7E-898E2EE41D92}" type="slidenum">
              <a:rPr lang="de-DE"/>
              <a:pPr>
                <a:defRPr/>
              </a:pPr>
              <a:t>19</a:t>
            </a:fld>
            <a:endParaRPr lang="de-DE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7EEBBE-E27E-D442-B656-DD525FCB7A4F}" type="slidenum">
              <a:rPr lang="de-DE"/>
              <a:pPr>
                <a:defRPr/>
              </a:pPr>
              <a:t>23</a:t>
            </a:fld>
            <a:endParaRPr lang="de-DE"/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034D472-79DC-3941-A4AC-2B7A3841F7BA}" type="slidenum">
              <a:rPr lang="de-DE"/>
              <a:pPr>
                <a:defRPr/>
              </a:pPr>
              <a:t>24</a:t>
            </a:fld>
            <a:endParaRPr lang="de-DE"/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6D0A79E-C74E-7D44-9F4C-F55808D0E3F8}" type="slidenum">
              <a:rPr lang="de-DE"/>
              <a:pPr>
                <a:defRPr/>
              </a:pPr>
              <a:t>25</a:t>
            </a:fld>
            <a:endParaRPr lang="de-DE"/>
          </a:p>
        </p:txBody>
      </p:sp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55E09AF-474A-F64B-9A0B-0145CC0D3F58}" type="slidenum">
              <a:rPr lang="de-DE"/>
              <a:pPr>
                <a:defRPr/>
              </a:pPr>
              <a:t>26</a:t>
            </a:fld>
            <a:endParaRPr lang="de-DE"/>
          </a:p>
        </p:txBody>
      </p:sp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BCDD4FB-7B91-4B4B-BDA7-3349F6EFF2E5}" type="slidenum">
              <a:rPr lang="de-DE"/>
              <a:pPr>
                <a:defRPr/>
              </a:pPr>
              <a:t>27</a:t>
            </a:fld>
            <a:endParaRPr lang="de-DE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E8F4A1F-3DE9-D94F-AC13-0480C5C1B2A2}" type="slidenum">
              <a:rPr lang="de-DE"/>
              <a:pPr>
                <a:defRPr/>
              </a:pPr>
              <a:t>28</a:t>
            </a:fld>
            <a:endParaRPr lang="de-DE"/>
          </a:p>
        </p:txBody>
      </p:sp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A0BE7D3-36AA-7341-AE02-C3FD5567C9A9}" type="slidenum">
              <a:rPr lang="de-DE"/>
              <a:pPr>
                <a:defRPr/>
              </a:pPr>
              <a:t>29</a:t>
            </a:fld>
            <a:endParaRPr lang="de-DE"/>
          </a:p>
        </p:txBody>
      </p:sp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it-IT"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50EA7-1C4F-984B-81F8-CF4390F3BF05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835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52EFF1-1A3E-FC43-A7CA-E9D5F27F9B56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522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9349A0-8884-A946-9E1C-123B3B3261DD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580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E2AFC-ABDF-C54A-BADF-03B13B65966F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228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5773C5-C30B-CE44-A4A1-44C9DA51DA8A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34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FCC96E-3316-014D-BDBA-F67CC5F373C9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986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7C5158-6ABF-584C-8283-283BEDF4C84F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883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0D0A9-51C1-C649-92EB-AEF047EEBFAF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708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C21DC1-721C-6F49-BA23-7DBF25898D46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749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36D224-1554-4440-8FDE-1D52A3FECFD6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824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2D0CE0-16B2-E142-A865-8DA1803F3F16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016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43C71E7-8056-F44A-BA2A-2FCD7B5E067A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xpasy.ch/spdbv" TargetMode="External"/><Relationship Id="rId7" Type="http://schemas.openxmlformats.org/officeDocument/2006/relationships/hyperlink" Target="http://salilab.org/tools/" TargetMode="External"/><Relationship Id="rId2" Type="http://schemas.openxmlformats.org/officeDocument/2006/relationships/hyperlink" Target="http://www.expasy.org/swissmod/SWISS-MODEL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obetta.bakerlab.org/" TargetMode="External"/><Relationship Id="rId5" Type="http://schemas.openxmlformats.org/officeDocument/2006/relationships/hyperlink" Target="http://guitar.rockefeller.edu/modeller" TargetMode="External"/><Relationship Id="rId4" Type="http://schemas.openxmlformats.org/officeDocument/2006/relationships/hyperlink" Target="http://www.expasy.org/spdbv/text/tutorial.htm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shannon.mbi.ucla.edu/Services/SV" TargetMode="External"/><Relationship Id="rId2" Type="http://schemas.openxmlformats.org/officeDocument/2006/relationships/hyperlink" Target="http://biotech.ebi.ac.uk:8400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hyperlink" Target="http://www.fundp.ac.be/pub/ANOLEA.html" TargetMode="External"/><Relationship Id="rId4" Type="http://schemas.openxmlformats.org/officeDocument/2006/relationships/hyperlink" Target="http://www.cmbi.kun.nl:1100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maple.bioc.columbia.edu/eva" TargetMode="External"/><Relationship Id="rId7" Type="http://schemas.openxmlformats.org/officeDocument/2006/relationships/image" Target="../media/image1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xpasy.org/swissmod/SM_LikelyPrecision.html" TargetMode="External"/><Relationship Id="rId5" Type="http://schemas.openxmlformats.org/officeDocument/2006/relationships/image" Target="../media/image12.png"/><Relationship Id="rId4" Type="http://schemas.openxmlformats.org/officeDocument/2006/relationships/hyperlink" Target="http://predictioncenter.llnl.gov/casp6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bg.bio.ic.ac.uk/~3dpss" TargetMode="External"/><Relationship Id="rId3" Type="http://schemas.openxmlformats.org/officeDocument/2006/relationships/hyperlink" Target="http://www.biochem.ucl.ac.uk/bsm/cath" TargetMode="External"/><Relationship Id="rId7" Type="http://schemas.openxmlformats.org/officeDocument/2006/relationships/hyperlink" Target="http://bioinf.cs.ucl.ac.uk/psipred/" TargetMode="External"/><Relationship Id="rId2" Type="http://schemas.openxmlformats.org/officeDocument/2006/relationships/hyperlink" Target="http://www.pdb.org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ubic.bioc.columbia.edu/predictprotein" TargetMode="External"/><Relationship Id="rId5" Type="http://schemas.openxmlformats.org/officeDocument/2006/relationships/hyperlink" Target="http://www2.ebi.ac.uk/dali" TargetMode="External"/><Relationship Id="rId4" Type="http://schemas.openxmlformats.org/officeDocument/2006/relationships/hyperlink" Target="http://scop.mrc-lmb.cam.ac.uk/scop" TargetMode="External"/><Relationship Id="rId9" Type="http://schemas.openxmlformats.org/officeDocument/2006/relationships/hyperlink" Target="http://bioinf.cs.ucl.ac.uk/threader/threader.html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slideplayer.com/slide/4795252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2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2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2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2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s.uiuc.edu/Research/namd/" TargetMode="External"/><Relationship Id="rId7" Type="http://schemas.openxmlformats.org/officeDocument/2006/relationships/hyperlink" Target="http://www.acmm.nl/molsim/molsim2020/" TargetMode="External"/><Relationship Id="rId2" Type="http://schemas.openxmlformats.org/officeDocument/2006/relationships/hyperlink" Target="http://www.gromacs.or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ecam.org/workshop-details/60" TargetMode="External"/><Relationship Id="rId5" Type="http://schemas.openxmlformats.org/officeDocument/2006/relationships/hyperlink" Target="http://www.chim.unifi.it/orac/" TargetMode="External"/><Relationship Id="rId4" Type="http://schemas.openxmlformats.org/officeDocument/2006/relationships/hyperlink" Target="https://github.com/khinsen/MMTK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ThN3LG8LQU" TargetMode="External"/><Relationship Id="rId2" Type="http://schemas.openxmlformats.org/officeDocument/2006/relationships/hyperlink" Target="http://www.mdtutorials.com/gmx/index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8iHER6IP6Ds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spdbv.unil.ch/mutation_guide.html%23:~:text=To%20initiate%20a%20mutation,%20simply,the%20new%20amino%20acid%20type" TargetMode="External"/><Relationship Id="rId2" Type="http://schemas.openxmlformats.org/officeDocument/2006/relationships/hyperlink" Target="http://www.mdtutorials.com/gmx/lysozyme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ciencedirect.com/topics/chemistry/rotamer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1"/>
          <p:cNvSpPr>
            <a:spLocks noChangeArrowheads="1"/>
          </p:cNvSpPr>
          <p:nvPr/>
        </p:nvSpPr>
        <p:spPr bwMode="auto">
          <a:xfrm>
            <a:off x="0" y="0"/>
            <a:ext cx="9144000" cy="3429000"/>
          </a:xfrm>
          <a:prstGeom prst="rect">
            <a:avLst/>
          </a:prstGeom>
          <a:solidFill>
            <a:srgbClr val="00677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1433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95400" y="1828800"/>
            <a:ext cx="6367463" cy="1947863"/>
          </a:xfrm>
        </p:spPr>
        <p:txBody>
          <a:bodyPr/>
          <a:lstStyle/>
          <a:p>
            <a:pPr eaLnBrk="1" hangingPunct="1"/>
            <a:r>
              <a:rPr lang="en-US" sz="200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Andrea Giansanti</a:t>
            </a:r>
          </a:p>
          <a:p>
            <a:pPr eaLnBrk="1" hangingPunct="1"/>
            <a:r>
              <a:rPr lang="en-US" sz="200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Dipartimento di Fisica, Sapienza Università di Roma</a:t>
            </a:r>
          </a:p>
          <a:p>
            <a:pPr eaLnBrk="1" hangingPunct="1"/>
            <a:endParaRPr lang="en-US" sz="1800">
              <a:solidFill>
                <a:schemeClr val="bg1"/>
              </a:solidFill>
              <a:latin typeface="Times" charset="0"/>
              <a:ea typeface="ＭＳ Ｐゴシック" charset="0"/>
            </a:endParaRPr>
          </a:p>
          <a:p>
            <a:pPr eaLnBrk="1" hangingPunct="1"/>
            <a:r>
              <a:rPr lang="en-US" sz="180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Andrea.Giansanti@roma1.infn.it</a:t>
            </a:r>
          </a:p>
          <a:p>
            <a:pPr algn="l" eaLnBrk="1" hangingPunct="1"/>
            <a:endParaRPr lang="en-US" sz="1800">
              <a:solidFill>
                <a:schemeClr val="bg1"/>
              </a:solidFill>
              <a:latin typeface="Times" charset="0"/>
              <a:ea typeface="ＭＳ Ｐゴシック" charset="0"/>
            </a:endParaRPr>
          </a:p>
          <a:p>
            <a:pPr algn="l" eaLnBrk="1" hangingPunct="1"/>
            <a:endParaRPr lang="en-US" sz="1800">
              <a:solidFill>
                <a:schemeClr val="bg1"/>
              </a:solidFill>
              <a:latin typeface="Times" charset="0"/>
              <a:ea typeface="ＭＳ Ｐゴシック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0" y="304800"/>
            <a:ext cx="9144000" cy="1447800"/>
          </a:xfrm>
        </p:spPr>
        <p:txBody>
          <a:bodyPr/>
          <a:lstStyle/>
          <a:p>
            <a:pPr eaLnBrk="1" hangingPunct="1"/>
            <a:r>
              <a:rPr lang="en-US" sz="2400" dirty="0">
                <a:solidFill>
                  <a:schemeClr val="bg1"/>
                </a:solidFill>
                <a:latin typeface="Arial" charset="0"/>
                <a:ea typeface="ＭＳ Ｐゴシック" charset="0"/>
                <a:cs typeface="Arial" charset="0"/>
              </a:rPr>
              <a:t>SUPERPOSING PROTEIN STRUCTURES</a:t>
            </a:r>
          </a:p>
        </p:txBody>
      </p:sp>
      <p:grpSp>
        <p:nvGrpSpPr>
          <p:cNvPr id="14340" name="Group 17"/>
          <p:cNvGrpSpPr>
            <a:grpSpLocks/>
          </p:cNvGrpSpPr>
          <p:nvPr/>
        </p:nvGrpSpPr>
        <p:grpSpPr bwMode="auto">
          <a:xfrm>
            <a:off x="0" y="3413125"/>
            <a:ext cx="9144000" cy="3444875"/>
            <a:chOff x="-1" y="2158"/>
            <a:chExt cx="5761" cy="2162"/>
          </a:xfrm>
        </p:grpSpPr>
        <p:pic>
          <p:nvPicPr>
            <p:cNvPr id="14343" name="Picture 15" descr="Fondin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158"/>
              <a:ext cx="5760" cy="21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4" name="Picture 13" descr="logo +marchio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3598"/>
              <a:ext cx="5761" cy="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341" name="Picture 24" descr="fasci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953000"/>
            <a:ext cx="705485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TextBox 8"/>
          <p:cNvSpPr txBox="1">
            <a:spLocks noChangeArrowheads="1"/>
          </p:cNvSpPr>
          <p:nvPr/>
        </p:nvSpPr>
        <p:spPr bwMode="auto">
          <a:xfrm>
            <a:off x="332129" y="3717032"/>
            <a:ext cx="85603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charset="0"/>
                <a:ea typeface="ＭＳ Ｐゴシック" charset="0"/>
              </a:defRPr>
            </a:lvl9pPr>
          </a:lstStyle>
          <a:p>
            <a:r>
              <a:rPr lang="en-US" sz="1800" dirty="0">
                <a:solidFill>
                  <a:srgbClr val="FFFFFF"/>
                </a:solidFill>
                <a:latin typeface="Arial" charset="0"/>
                <a:cs typeface="Arial" charset="0"/>
              </a:rPr>
              <a:t>CB_23_24 L  </a:t>
            </a:r>
            <a:r>
              <a:rPr lang="en-US" sz="1800">
                <a:solidFill>
                  <a:srgbClr val="FFFFFF"/>
                </a:solidFill>
                <a:latin typeface="Arial" charset="0"/>
                <a:cs typeface="Arial" charset="0"/>
              </a:rPr>
              <a:t>15 and </a:t>
            </a:r>
            <a:r>
              <a:rPr lang="en-US" sz="1800" dirty="0">
                <a:solidFill>
                  <a:srgbClr val="FFFFFF"/>
                </a:solidFill>
                <a:latin typeface="Arial" charset="0"/>
                <a:cs typeface="Arial" charset="0"/>
              </a:rPr>
              <a:t>16, Rome  30 and 31 OCT 2023</a:t>
            </a:r>
            <a:r>
              <a:rPr lang="en-US" sz="1800" baseline="30000" dirty="0">
                <a:solidFill>
                  <a:srgbClr val="FFFFFF"/>
                </a:solidFill>
                <a:latin typeface="Arial" charset="0"/>
                <a:cs typeface="Arial" charset="0"/>
              </a:rPr>
              <a:t> </a:t>
            </a:r>
            <a:endParaRPr lang="en-US" sz="1800" dirty="0">
              <a:solidFill>
                <a:srgbClr val="FFFFFF"/>
              </a:solidFill>
              <a:latin typeface="Arial" charset="0"/>
              <a:cs typeface="Arial" charset="0"/>
            </a:endParaRPr>
          </a:p>
          <a:p>
            <a:endParaRPr lang="en-US" sz="1800" dirty="0">
              <a:solidFill>
                <a:srgbClr val="FFFFFF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Alejandro Giorgetti</a:t>
            </a:r>
          </a:p>
          <a:p>
            <a:pPr>
              <a:defRPr/>
            </a:pPr>
            <a:r>
              <a:rPr lang="en-US"/>
              <a:t>giorget@sissa.it</a:t>
            </a:r>
          </a:p>
        </p:txBody>
      </p:sp>
      <p:sp>
        <p:nvSpPr>
          <p:cNvPr id="329733" name="Text Box 5"/>
          <p:cNvSpPr txBox="1">
            <a:spLocks noChangeArrowheads="1"/>
          </p:cNvSpPr>
          <p:nvPr/>
        </p:nvSpPr>
        <p:spPr bwMode="auto">
          <a:xfrm>
            <a:off x="1143000" y="762000"/>
            <a:ext cx="7696200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en-US" sz="2400" b="1">
                <a:solidFill>
                  <a:schemeClr val="tx2"/>
                </a:solidFill>
                <a:latin typeface="Comic Sans MS" charset="0"/>
                <a:cs typeface="+mn-cs"/>
              </a:rPr>
              <a:t>Protein Homology  Modeling Resources</a:t>
            </a:r>
            <a:r>
              <a:rPr lang="en-US" sz="2400">
                <a:solidFill>
                  <a:schemeClr val="accent2"/>
                </a:solidFill>
                <a:latin typeface="Comic Sans MS" charset="0"/>
                <a:cs typeface="+mn-cs"/>
              </a:rPr>
              <a:t> </a:t>
            </a:r>
          </a:p>
          <a:p>
            <a:pPr algn="l">
              <a:defRPr/>
            </a:pPr>
            <a:endParaRPr lang="en-US" sz="1400">
              <a:solidFill>
                <a:schemeClr val="tx1"/>
              </a:solidFill>
              <a:latin typeface="Comic Sans MS" charset="0"/>
              <a:cs typeface="+mn-cs"/>
            </a:endParaRP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SWISS MODEL: </a:t>
            </a:r>
            <a:r>
              <a:rPr lang="en-US">
                <a:cs typeface="+mn-cs"/>
                <a:hlinkClick r:id="rId2"/>
              </a:rPr>
              <a:t>http://www.expasy.org/swissmod/SWISS-MODEL.html</a:t>
            </a:r>
            <a:r>
              <a:rPr lang="en-US">
                <a:cs typeface="+mn-cs"/>
              </a:rPr>
              <a:t> 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 </a:t>
            </a:r>
          </a:p>
          <a:p>
            <a:pPr algn="l">
              <a:defRPr/>
            </a:pPr>
            <a:endParaRPr lang="en-US" sz="1400">
              <a:solidFill>
                <a:schemeClr val="tx1"/>
              </a:solidFill>
              <a:latin typeface="Comic Sans MS" charset="0"/>
              <a:cs typeface="+mn-cs"/>
            </a:endParaRP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Deep View - SPDBV:</a:t>
            </a: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homepage:	 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  <a:hlinkClick r:id="rId3"/>
              </a:rPr>
              <a:t>http://www.expasy.ch/spdbv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 </a:t>
            </a: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Tutorials	 </a:t>
            </a:r>
            <a:r>
              <a:rPr lang="en-US">
                <a:cs typeface="+mn-cs"/>
                <a:hlinkClick r:id="rId4"/>
              </a:rPr>
              <a:t>http://www.expasy.org/spdbv/text/tutorial.htm</a:t>
            </a:r>
            <a:r>
              <a:rPr lang="en-US">
                <a:cs typeface="+mn-cs"/>
              </a:rPr>
              <a:t> </a:t>
            </a:r>
            <a:endParaRPr lang="en-US" sz="1400">
              <a:solidFill>
                <a:schemeClr val="tx1"/>
              </a:solidFill>
              <a:latin typeface="Comic Sans MS" charset="0"/>
              <a:cs typeface="+mn-cs"/>
            </a:endParaRP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	</a:t>
            </a: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WhatIf	 </a:t>
            </a:r>
            <a:r>
              <a:rPr lang="en-US">
                <a:solidFill>
                  <a:srgbClr val="FF0000"/>
                </a:solidFill>
                <a:cs typeface="+mn-cs"/>
              </a:rPr>
              <a:t>http://www.cmbi.kun.nl:1100/</a:t>
            </a:r>
            <a:endParaRPr lang="en-US" sz="1400">
              <a:solidFill>
                <a:schemeClr val="tx1"/>
              </a:solidFill>
              <a:latin typeface="Comic Sans MS" charset="0"/>
              <a:cs typeface="+mn-cs"/>
            </a:endParaRP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Gert Vriend</a:t>
            </a:r>
            <a:r>
              <a:rPr lang="ja-JP" altLang="en-US" sz="1400">
                <a:solidFill>
                  <a:schemeClr val="tx1"/>
                </a:solidFill>
                <a:latin typeface="Arial"/>
                <a:cs typeface="+mn-cs"/>
              </a:rPr>
              <a:t>’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s protein structure modeling analysis program WhatIf</a:t>
            </a:r>
          </a:p>
          <a:p>
            <a:pPr algn="l">
              <a:defRPr/>
            </a:pPr>
            <a:endParaRPr lang="en-US" sz="1400">
              <a:solidFill>
                <a:schemeClr val="tx1"/>
              </a:solidFill>
              <a:latin typeface="Comic Sans MS" charset="0"/>
              <a:cs typeface="+mn-cs"/>
            </a:endParaRP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Modeller:  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  <a:hlinkClick r:id="rId5"/>
              </a:rPr>
              <a:t>http://guitar.rockefeller.edu/modeller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 </a:t>
            </a: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Andrej Sali's homology protein structure modelling by satisfaction of spatial restraints </a:t>
            </a:r>
          </a:p>
          <a:p>
            <a:pPr algn="l">
              <a:defRPr/>
            </a:pPr>
            <a:endParaRPr lang="en-US" sz="1400">
              <a:solidFill>
                <a:schemeClr val="tx1"/>
              </a:solidFill>
              <a:latin typeface="Comic Sans MS" charset="0"/>
              <a:cs typeface="+mn-cs"/>
            </a:endParaRP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ROBETTA: </a:t>
            </a:r>
            <a:r>
              <a:rPr lang="en-US">
                <a:cs typeface="+mn-cs"/>
                <a:hlinkClick r:id="rId6"/>
              </a:rPr>
              <a:t>http://robetta.bakerlab.org/</a:t>
            </a:r>
            <a:r>
              <a:rPr lang="en-US">
                <a:cs typeface="+mn-cs"/>
              </a:rPr>
              <a:t> </a:t>
            </a:r>
          </a:p>
          <a:p>
            <a:pPr algn="l">
              <a:defRPr/>
            </a:pPr>
            <a:r>
              <a:rPr lang="en-US">
                <a:solidFill>
                  <a:schemeClr val="tx1"/>
                </a:solidFill>
                <a:cs typeface="+mn-cs"/>
              </a:rPr>
              <a:t>Full-chain Protein Structure Prediction Server</a:t>
            </a:r>
            <a:endParaRPr lang="en-US" sz="1400">
              <a:solidFill>
                <a:schemeClr val="tx1"/>
              </a:solidFill>
              <a:latin typeface="Comic Sans MS" charset="0"/>
              <a:cs typeface="+mn-cs"/>
            </a:endParaRPr>
          </a:p>
          <a:p>
            <a:pPr algn="l">
              <a:defRPr/>
            </a:pPr>
            <a:endParaRPr lang="en-US" sz="1400">
              <a:solidFill>
                <a:schemeClr val="tx1"/>
              </a:solidFill>
              <a:latin typeface="Comic Sans MS" charset="0"/>
              <a:cs typeface="+mn-cs"/>
            </a:endParaRP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Programs and www servers very useful in Comparative modeling: 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  <a:hlinkClick r:id="rId7"/>
              </a:rPr>
              <a:t>http://salilab.org/tools/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 </a:t>
            </a:r>
          </a:p>
          <a:p>
            <a:pPr algn="l">
              <a:defRPr/>
            </a:pPr>
            <a:endParaRPr lang="en-US" sz="1400">
              <a:solidFill>
                <a:schemeClr val="tx1"/>
              </a:solidFill>
              <a:latin typeface="Comic Sans MS" charset="0"/>
              <a:cs typeface="+mn-cs"/>
            </a:endParaRP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2673330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Alejandro Giorgetti</a:t>
            </a:r>
          </a:p>
          <a:p>
            <a:pPr>
              <a:defRPr/>
            </a:pPr>
            <a:r>
              <a:rPr lang="en-US"/>
              <a:t>giorget@sissa.it</a:t>
            </a:r>
          </a:p>
        </p:txBody>
      </p:sp>
      <p:sp>
        <p:nvSpPr>
          <p:cNvPr id="293893" name="Text Box 5"/>
          <p:cNvSpPr txBox="1">
            <a:spLocks noChangeArrowheads="1"/>
          </p:cNvSpPr>
          <p:nvPr/>
        </p:nvSpPr>
        <p:spPr bwMode="auto">
          <a:xfrm>
            <a:off x="457200" y="401638"/>
            <a:ext cx="37099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sz="3200">
                <a:solidFill>
                  <a:schemeClr val="tx2"/>
                </a:solidFill>
                <a:latin typeface="Comic Sans MS" charset="0"/>
                <a:cs typeface="+mn-cs"/>
              </a:rPr>
              <a:t>Model Evaluation ?</a:t>
            </a:r>
          </a:p>
        </p:txBody>
      </p:sp>
      <p:sp>
        <p:nvSpPr>
          <p:cNvPr id="293895" name="Text Box 7"/>
          <p:cNvSpPr txBox="1">
            <a:spLocks noChangeArrowheads="1"/>
          </p:cNvSpPr>
          <p:nvPr/>
        </p:nvSpPr>
        <p:spPr bwMode="auto">
          <a:xfrm>
            <a:off x="539750" y="1125538"/>
            <a:ext cx="3951288" cy="283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defRPr/>
            </a:pPr>
            <a:r>
              <a:rPr lang="en-US" sz="2000">
                <a:solidFill>
                  <a:schemeClr val="tx2"/>
                </a:solidFill>
                <a:cs typeface="+mn-cs"/>
              </a:rPr>
              <a:t>Topics: </a:t>
            </a:r>
          </a:p>
          <a:p>
            <a:pPr algn="l">
              <a:lnSpc>
                <a:spcPct val="150000"/>
              </a:lnSpc>
              <a:buFont typeface="Wingdings" charset="0"/>
              <a:buChar char="Ø"/>
              <a:defRPr/>
            </a:pPr>
            <a:r>
              <a:rPr lang="en-US" sz="2000">
                <a:solidFill>
                  <a:schemeClr val="tx2"/>
                </a:solidFill>
                <a:cs typeface="+mn-cs"/>
              </a:rPr>
              <a:t> correct fold</a:t>
            </a:r>
          </a:p>
          <a:p>
            <a:pPr algn="l">
              <a:lnSpc>
                <a:spcPct val="150000"/>
              </a:lnSpc>
              <a:buFont typeface="Wingdings" charset="0"/>
              <a:buChar char="Ø"/>
              <a:defRPr/>
            </a:pPr>
            <a:r>
              <a:rPr lang="en-US" sz="2000">
                <a:solidFill>
                  <a:schemeClr val="tx2"/>
                </a:solidFill>
                <a:cs typeface="+mn-cs"/>
              </a:rPr>
              <a:t> model coverage (%)</a:t>
            </a:r>
          </a:p>
          <a:p>
            <a:pPr algn="l">
              <a:lnSpc>
                <a:spcPct val="150000"/>
              </a:lnSpc>
              <a:buFont typeface="Wingdings" charset="0"/>
              <a:buChar char="Ø"/>
              <a:defRPr/>
            </a:pPr>
            <a:r>
              <a:rPr lang="en-US" sz="2000">
                <a:solidFill>
                  <a:schemeClr val="tx2"/>
                </a:solidFill>
                <a:cs typeface="+mn-cs"/>
              </a:rPr>
              <a:t> C</a:t>
            </a:r>
            <a:r>
              <a:rPr lang="en-US" sz="2000">
                <a:solidFill>
                  <a:schemeClr val="tx2"/>
                </a:solidFill>
                <a:cs typeface="+mn-cs"/>
                <a:sym typeface="Symbol" charset="0"/>
              </a:rPr>
              <a:t></a:t>
            </a:r>
            <a:r>
              <a:rPr lang="en-US" sz="2000">
                <a:solidFill>
                  <a:schemeClr val="tx2"/>
                </a:solidFill>
                <a:cs typeface="+mn-cs"/>
              </a:rPr>
              <a:t> - deviation (rmsd)</a:t>
            </a:r>
          </a:p>
          <a:p>
            <a:pPr algn="l">
              <a:lnSpc>
                <a:spcPct val="150000"/>
              </a:lnSpc>
              <a:buFont typeface="Wingdings" charset="0"/>
              <a:buChar char="Ø"/>
              <a:defRPr/>
            </a:pPr>
            <a:r>
              <a:rPr lang="en-US" sz="2000">
                <a:solidFill>
                  <a:schemeClr val="tx2"/>
                </a:solidFill>
                <a:cs typeface="+mn-cs"/>
              </a:rPr>
              <a:t> alignment accuracy (%)</a:t>
            </a:r>
          </a:p>
          <a:p>
            <a:pPr algn="l">
              <a:lnSpc>
                <a:spcPct val="150000"/>
              </a:lnSpc>
              <a:buFont typeface="Wingdings" charset="0"/>
              <a:buChar char="Ø"/>
              <a:defRPr/>
            </a:pPr>
            <a:r>
              <a:rPr lang="en-US" sz="2000">
                <a:solidFill>
                  <a:schemeClr val="tx2"/>
                </a:solidFill>
                <a:cs typeface="+mn-cs"/>
              </a:rPr>
              <a:t> side chain placement</a:t>
            </a:r>
          </a:p>
        </p:txBody>
      </p:sp>
      <p:sp>
        <p:nvSpPr>
          <p:cNvPr id="293902" name="Text Box 14"/>
          <p:cNvSpPr txBox="1">
            <a:spLocks noChangeArrowheads="1"/>
          </p:cNvSpPr>
          <p:nvPr/>
        </p:nvSpPr>
        <p:spPr bwMode="auto">
          <a:xfrm>
            <a:off x="252413" y="4770438"/>
            <a:ext cx="8640762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chemeClr val="tx2"/>
              </a:buClr>
              <a:buSzPct val="110000"/>
              <a:buFont typeface="Wingdings" charset="0"/>
              <a:buChar char="Ø"/>
              <a:defRPr/>
            </a:pPr>
            <a:r>
              <a:rPr lang="it-IT">
                <a:cs typeface="+mn-cs"/>
              </a:rPr>
              <a:t> </a:t>
            </a:r>
            <a:r>
              <a:rPr lang="it-IT" sz="1800">
                <a:solidFill>
                  <a:schemeClr val="tx2"/>
                </a:solidFill>
                <a:cs typeface="+mn-cs"/>
              </a:rPr>
              <a:t>Biotech Validation Suite for Protein Structures</a:t>
            </a:r>
            <a:r>
              <a:rPr lang="it-IT">
                <a:cs typeface="+mn-cs"/>
              </a:rPr>
              <a:t>: </a:t>
            </a:r>
            <a:r>
              <a:rPr lang="it-IT">
                <a:cs typeface="+mn-cs"/>
                <a:hlinkClick r:id="rId2"/>
              </a:rPr>
              <a:t>http://biotech.ebi.ac.uk:8400</a:t>
            </a:r>
            <a:r>
              <a:rPr lang="it-IT">
                <a:cs typeface="+mn-cs"/>
              </a:rPr>
              <a:t> </a:t>
            </a:r>
          </a:p>
          <a:p>
            <a:pPr algn="l">
              <a:spcBef>
                <a:spcPct val="50000"/>
              </a:spcBef>
              <a:buClr>
                <a:schemeClr val="tx2"/>
              </a:buClr>
              <a:buSzPct val="110000"/>
              <a:buFont typeface="Wingdings" charset="0"/>
              <a:buChar char="Ø"/>
              <a:defRPr/>
            </a:pPr>
            <a:r>
              <a:rPr lang="it-IT">
                <a:cs typeface="+mn-cs"/>
              </a:rPr>
              <a:t> </a:t>
            </a:r>
            <a:r>
              <a:rPr lang="it-IT" sz="1800">
                <a:solidFill>
                  <a:schemeClr val="tx2"/>
                </a:solidFill>
                <a:cs typeface="+mn-cs"/>
              </a:rPr>
              <a:t>Structure Analysis and Verification Server</a:t>
            </a:r>
            <a:r>
              <a:rPr lang="it-IT">
                <a:cs typeface="+mn-cs"/>
              </a:rPr>
              <a:t>:         </a:t>
            </a:r>
            <a:r>
              <a:rPr lang="it-IT">
                <a:cs typeface="+mn-cs"/>
                <a:hlinkClick r:id="rId3"/>
              </a:rPr>
              <a:t>http://shannon.mbi.ucla.edu/Services/SV</a:t>
            </a:r>
            <a:r>
              <a:rPr lang="it-IT">
                <a:cs typeface="+mn-cs"/>
              </a:rPr>
              <a:t> </a:t>
            </a:r>
          </a:p>
          <a:p>
            <a:pPr algn="l">
              <a:buClr>
                <a:schemeClr val="tx2"/>
              </a:buClr>
              <a:buSzPct val="110000"/>
              <a:buFont typeface="Wingdings" charset="0"/>
              <a:buChar char="Ø"/>
              <a:defRPr/>
            </a:pPr>
            <a:r>
              <a:rPr lang="en-US">
                <a:solidFill>
                  <a:schemeClr val="tx1"/>
                </a:solidFill>
                <a:cs typeface="+mn-cs"/>
              </a:rPr>
              <a:t> </a:t>
            </a:r>
            <a:r>
              <a:rPr lang="en-US" sz="1800">
                <a:solidFill>
                  <a:schemeClr val="tx2"/>
                </a:solidFill>
                <a:cs typeface="+mn-cs"/>
              </a:rPr>
              <a:t>WhatIf:</a:t>
            </a:r>
            <a:r>
              <a:rPr lang="en-US">
                <a:solidFill>
                  <a:schemeClr val="tx1"/>
                </a:solidFill>
                <a:cs typeface="+mn-cs"/>
              </a:rPr>
              <a:t>	                                                       </a:t>
            </a:r>
            <a:r>
              <a:rPr lang="en-US">
                <a:solidFill>
                  <a:srgbClr val="FF0000"/>
                </a:solidFill>
                <a:cs typeface="+mn-cs"/>
                <a:hlinkClick r:id="rId4"/>
              </a:rPr>
              <a:t>http://www.cmbi.kun.nl:1100/</a:t>
            </a:r>
            <a:r>
              <a:rPr lang="en-US">
                <a:solidFill>
                  <a:srgbClr val="FF0000"/>
                </a:solidFill>
                <a:cs typeface="+mn-cs"/>
              </a:rPr>
              <a:t> </a:t>
            </a:r>
            <a:endParaRPr lang="en-US">
              <a:solidFill>
                <a:schemeClr val="tx1"/>
              </a:solidFill>
              <a:cs typeface="+mn-cs"/>
            </a:endParaRPr>
          </a:p>
          <a:p>
            <a:pPr algn="l">
              <a:spcBef>
                <a:spcPct val="50000"/>
              </a:spcBef>
              <a:buClr>
                <a:schemeClr val="tx2"/>
              </a:buClr>
              <a:buSzPct val="110000"/>
              <a:buFont typeface="Wingdings" charset="0"/>
              <a:buChar char="Ø"/>
              <a:defRPr/>
            </a:pPr>
            <a:r>
              <a:rPr lang="it-IT">
                <a:cs typeface="+mn-cs"/>
              </a:rPr>
              <a:t> </a:t>
            </a:r>
            <a:r>
              <a:rPr lang="it-IT" sz="1800">
                <a:solidFill>
                  <a:schemeClr val="tx2"/>
                </a:solidFill>
                <a:cs typeface="+mn-cs"/>
              </a:rPr>
              <a:t>Atomic Non-Local Environment Assessment</a:t>
            </a:r>
            <a:r>
              <a:rPr lang="it-IT">
                <a:cs typeface="+mn-cs"/>
              </a:rPr>
              <a:t>:     </a:t>
            </a:r>
            <a:r>
              <a:rPr lang="it-IT">
                <a:cs typeface="+mn-cs"/>
                <a:hlinkClick r:id="rId5"/>
              </a:rPr>
              <a:t>http://www.fundp.ac.be/pub/ANOLEA.html</a:t>
            </a:r>
            <a:r>
              <a:rPr lang="it-IT">
                <a:cs typeface="+mn-cs"/>
              </a:rPr>
              <a:t>  </a:t>
            </a:r>
          </a:p>
        </p:txBody>
      </p:sp>
      <p:pic>
        <p:nvPicPr>
          <p:cNvPr id="293904" name="Picture 1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260350"/>
            <a:ext cx="3568700" cy="453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bg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05378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Alejandro Giorgetti</a:t>
            </a:r>
          </a:p>
          <a:p>
            <a:pPr>
              <a:defRPr/>
            </a:pPr>
            <a:r>
              <a:rPr lang="en-US"/>
              <a:t>giorget@sissa.it</a:t>
            </a:r>
          </a:p>
        </p:txBody>
      </p:sp>
      <p:grpSp>
        <p:nvGrpSpPr>
          <p:cNvPr id="24578" name="Group 5"/>
          <p:cNvGrpSpPr>
            <a:grpSpLocks/>
          </p:cNvGrpSpPr>
          <p:nvPr/>
        </p:nvGrpSpPr>
        <p:grpSpPr bwMode="auto">
          <a:xfrm>
            <a:off x="304800" y="3152775"/>
            <a:ext cx="8229600" cy="1371600"/>
            <a:chOff x="192" y="1680"/>
            <a:chExt cx="5184" cy="864"/>
          </a:xfrm>
        </p:grpSpPr>
        <p:pic>
          <p:nvPicPr>
            <p:cNvPr id="24586" name="Picture 6" descr="eva-cm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1680"/>
              <a:ext cx="864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5943" name="Text Box 7"/>
            <p:cNvSpPr txBox="1">
              <a:spLocks noChangeArrowheads="1"/>
            </p:cNvSpPr>
            <p:nvPr/>
          </p:nvSpPr>
          <p:spPr bwMode="auto">
            <a:xfrm>
              <a:off x="1104" y="1680"/>
              <a:ext cx="4272" cy="5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defRPr/>
              </a:pPr>
              <a:r>
                <a:rPr lang="en-US" sz="2000">
                  <a:solidFill>
                    <a:schemeClr val="tx2"/>
                  </a:solidFill>
                  <a:latin typeface="Comic Sans MS" charset="0"/>
                  <a:cs typeface="+mn-cs"/>
                </a:rPr>
                <a:t>EVA</a:t>
              </a:r>
              <a:r>
                <a:rPr lang="en-US" sz="2000">
                  <a:solidFill>
                    <a:schemeClr val="tx1"/>
                  </a:solidFill>
                  <a:latin typeface="Comic Sans MS" charset="0"/>
                  <a:cs typeface="+mn-cs"/>
                </a:rPr>
                <a:t> </a:t>
              </a:r>
            </a:p>
            <a:p>
              <a:pPr algn="l">
                <a:spcBef>
                  <a:spcPct val="50000"/>
                </a:spcBef>
                <a:defRPr/>
              </a:pPr>
              <a:r>
                <a:rPr lang="en-US" sz="2000">
                  <a:solidFill>
                    <a:schemeClr val="tx1"/>
                  </a:solidFill>
                  <a:latin typeface="Comic Sans MS" charset="0"/>
                  <a:cs typeface="+mn-cs"/>
                </a:rPr>
                <a:t>Evaluation of Automatic protein structure prediction </a:t>
              </a:r>
            </a:p>
          </p:txBody>
        </p:sp>
        <p:sp>
          <p:nvSpPr>
            <p:cNvPr id="295944" name="Text Box 8"/>
            <p:cNvSpPr txBox="1">
              <a:spLocks noChangeArrowheads="1"/>
            </p:cNvSpPr>
            <p:nvPr/>
          </p:nvSpPr>
          <p:spPr bwMode="auto">
            <a:xfrm>
              <a:off x="1152" y="2355"/>
              <a:ext cx="3146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en-US" sz="1200">
                  <a:solidFill>
                    <a:schemeClr val="tx1"/>
                  </a:solidFill>
                  <a:latin typeface="Comic Sans MS" charset="0"/>
                  <a:cs typeface="+mn-cs"/>
                </a:rPr>
                <a:t>[ Burkhard Rost, Andrej Sali, </a:t>
              </a:r>
              <a:r>
                <a:rPr lang="en-US" sz="1200">
                  <a:solidFill>
                    <a:schemeClr val="tx1"/>
                  </a:solidFill>
                  <a:latin typeface="Comic Sans MS" charset="0"/>
                  <a:cs typeface="+mn-cs"/>
                  <a:hlinkClick r:id="rId3"/>
                </a:rPr>
                <a:t>http://maple.bioc.columbia.edu/eva</a:t>
              </a:r>
              <a:r>
                <a:rPr lang="en-US" sz="1200">
                  <a:solidFill>
                    <a:schemeClr val="tx1"/>
                  </a:solidFill>
                  <a:latin typeface="Comic Sans MS" charset="0"/>
                  <a:cs typeface="+mn-cs"/>
                </a:rPr>
                <a:t>  ] </a:t>
              </a:r>
            </a:p>
          </p:txBody>
        </p:sp>
      </p:grpSp>
      <p:sp>
        <p:nvSpPr>
          <p:cNvPr id="295947" name="Text Box 11"/>
          <p:cNvSpPr txBox="1">
            <a:spLocks noChangeArrowheads="1"/>
          </p:cNvSpPr>
          <p:nvPr/>
        </p:nvSpPr>
        <p:spPr bwMode="auto">
          <a:xfrm>
            <a:off x="1752600" y="1546225"/>
            <a:ext cx="70104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2000">
                <a:solidFill>
                  <a:schemeClr val="tx2"/>
                </a:solidFill>
                <a:latin typeface="Comic Sans MS" charset="0"/>
                <a:cs typeface="+mn-cs"/>
              </a:rPr>
              <a:t>CASP</a:t>
            </a:r>
            <a:endParaRPr lang="en-US" sz="2000">
              <a:solidFill>
                <a:schemeClr val="tx1"/>
              </a:solidFill>
              <a:latin typeface="Comic Sans MS" charset="0"/>
              <a:cs typeface="+mn-cs"/>
            </a:endParaRPr>
          </a:p>
          <a:p>
            <a:pPr algn="l">
              <a:defRPr/>
            </a:pPr>
            <a:r>
              <a:rPr lang="en-US" sz="2000">
                <a:solidFill>
                  <a:schemeClr val="tx1"/>
                </a:solidFill>
                <a:latin typeface="Comic Sans MS" charset="0"/>
                <a:cs typeface="+mn-cs"/>
              </a:rPr>
              <a:t>Community Wide Experiment on the Critical Assessment of Techniques for Protein Structure Prediction</a:t>
            </a:r>
          </a:p>
        </p:txBody>
      </p:sp>
      <p:sp>
        <p:nvSpPr>
          <p:cNvPr id="295948" name="Text Box 12"/>
          <p:cNvSpPr txBox="1">
            <a:spLocks noChangeArrowheads="1"/>
          </p:cNvSpPr>
          <p:nvPr/>
        </p:nvSpPr>
        <p:spPr bwMode="auto">
          <a:xfrm>
            <a:off x="1752600" y="2547938"/>
            <a:ext cx="29432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sz="1200">
                <a:solidFill>
                  <a:schemeClr val="tx1"/>
                </a:solidFill>
                <a:latin typeface="Comic Sans MS" charset="0"/>
                <a:cs typeface="+mn-cs"/>
                <a:hlinkClick r:id="rId4"/>
              </a:rPr>
              <a:t>http://PredictionCenter.llnl.gov/casp6</a:t>
            </a:r>
            <a:r>
              <a:rPr lang="en-US" sz="1200">
                <a:solidFill>
                  <a:schemeClr val="tx1"/>
                </a:solidFill>
                <a:latin typeface="Comic Sans MS" charset="0"/>
                <a:cs typeface="+mn-cs"/>
              </a:rPr>
              <a:t> </a:t>
            </a:r>
          </a:p>
        </p:txBody>
      </p:sp>
      <p:pic>
        <p:nvPicPr>
          <p:cNvPr id="24581" name="Picture 15" descr="3DCrunchHom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5076825"/>
            <a:ext cx="2438400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5952" name="Text Box 16"/>
          <p:cNvSpPr txBox="1">
            <a:spLocks noChangeArrowheads="1"/>
          </p:cNvSpPr>
          <p:nvPr/>
        </p:nvSpPr>
        <p:spPr bwMode="auto">
          <a:xfrm>
            <a:off x="2895600" y="5000625"/>
            <a:ext cx="5791200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2000">
                <a:solidFill>
                  <a:schemeClr val="tx2"/>
                </a:solidFill>
                <a:latin typeface="Comic Sans MS" charset="0"/>
                <a:cs typeface="+mn-cs"/>
              </a:rPr>
              <a:t>3D - Crunch</a:t>
            </a:r>
            <a:endParaRPr lang="en-US" sz="2000">
              <a:solidFill>
                <a:schemeClr val="tx1"/>
              </a:solidFill>
              <a:latin typeface="Comic Sans MS" charset="0"/>
              <a:cs typeface="+mn-cs"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  <a:defRPr/>
            </a:pPr>
            <a:r>
              <a:rPr lang="en-US" sz="2000">
                <a:solidFill>
                  <a:schemeClr val="tx1"/>
                </a:solidFill>
                <a:latin typeface="Comic Sans MS" charset="0"/>
                <a:cs typeface="+mn-cs"/>
              </a:rPr>
              <a:t>Very Large Scale Protein Modelling Project </a:t>
            </a:r>
          </a:p>
        </p:txBody>
      </p:sp>
      <p:sp>
        <p:nvSpPr>
          <p:cNvPr id="295953" name="Text Box 17"/>
          <p:cNvSpPr txBox="1">
            <a:spLocks noChangeArrowheads="1"/>
          </p:cNvSpPr>
          <p:nvPr/>
        </p:nvSpPr>
        <p:spPr bwMode="auto">
          <a:xfrm>
            <a:off x="2971800" y="5919788"/>
            <a:ext cx="44100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sz="1200">
                <a:solidFill>
                  <a:schemeClr val="tx1"/>
                </a:solidFill>
                <a:latin typeface="Comic Sans MS" charset="0"/>
                <a:cs typeface="+mn-cs"/>
                <a:hlinkClick r:id="rId6"/>
              </a:rPr>
              <a:t>http://www.expasy.org/swissmod/SM_LikelyPrecision.html</a:t>
            </a:r>
            <a:r>
              <a:rPr lang="en-US" sz="1200">
                <a:solidFill>
                  <a:schemeClr val="tx1"/>
                </a:solidFill>
                <a:latin typeface="Comic Sans MS" charset="0"/>
                <a:cs typeface="+mn-cs"/>
              </a:rPr>
              <a:t> </a:t>
            </a:r>
          </a:p>
        </p:txBody>
      </p:sp>
      <p:sp>
        <p:nvSpPr>
          <p:cNvPr id="295954" name="Text Box 18"/>
          <p:cNvSpPr txBox="1">
            <a:spLocks noChangeArrowheads="1"/>
          </p:cNvSpPr>
          <p:nvPr/>
        </p:nvSpPr>
        <p:spPr bwMode="auto">
          <a:xfrm>
            <a:off x="327025" y="779463"/>
            <a:ext cx="4117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sz="2400" b="1">
                <a:solidFill>
                  <a:schemeClr val="tx2"/>
                </a:solidFill>
                <a:latin typeface="Comic Sans MS" charset="0"/>
                <a:cs typeface="+mn-cs"/>
              </a:rPr>
              <a:t>Model Accuracy Evaluation</a:t>
            </a:r>
          </a:p>
        </p:txBody>
      </p:sp>
      <p:pic>
        <p:nvPicPr>
          <p:cNvPr id="24585" name="Picture 27" descr="CASP6 Hom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625600"/>
            <a:ext cx="1368425" cy="129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9620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Alejandro Giorgetti</a:t>
            </a:r>
          </a:p>
          <a:p>
            <a:pPr>
              <a:defRPr/>
            </a:pPr>
            <a:r>
              <a:rPr lang="en-US"/>
              <a:t>giorget@sissa.it</a:t>
            </a:r>
          </a:p>
        </p:txBody>
      </p:sp>
      <p:sp>
        <p:nvSpPr>
          <p:cNvPr id="328709" name="Text Box 5"/>
          <p:cNvSpPr txBox="1">
            <a:spLocks noChangeArrowheads="1"/>
          </p:cNvSpPr>
          <p:nvPr/>
        </p:nvSpPr>
        <p:spPr bwMode="auto">
          <a:xfrm>
            <a:off x="1298575" y="188913"/>
            <a:ext cx="7464425" cy="653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defRPr/>
            </a:pPr>
            <a:r>
              <a:rPr lang="en-US" sz="2400">
                <a:solidFill>
                  <a:schemeClr val="tx2"/>
                </a:solidFill>
                <a:latin typeface="Comic Sans MS" charset="0"/>
                <a:cs typeface="+mn-cs"/>
              </a:rPr>
              <a:t>Protein Structure Resources</a:t>
            </a:r>
            <a:r>
              <a:rPr lang="en-US" sz="2400">
                <a:solidFill>
                  <a:schemeClr val="accent2"/>
                </a:solidFill>
                <a:latin typeface="Comic Sans MS" charset="0"/>
                <a:cs typeface="+mn-cs"/>
              </a:rPr>
              <a:t> </a:t>
            </a:r>
          </a:p>
          <a:p>
            <a:pPr algn="l">
              <a:defRPr/>
            </a:pPr>
            <a:b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</a:b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PDB	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  <a:hlinkClick r:id="rId2"/>
              </a:rPr>
              <a:t>http://www.pdb.org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 </a:t>
            </a:r>
            <a:b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</a:b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PDB – Protein Data Bank of experimentally solved structures (RCSB)</a:t>
            </a:r>
          </a:p>
          <a:p>
            <a:pPr algn="l">
              <a:defRPr/>
            </a:pPr>
            <a:endParaRPr lang="en-US" sz="1400">
              <a:solidFill>
                <a:schemeClr val="tx1"/>
              </a:solidFill>
              <a:latin typeface="Comic Sans MS" charset="0"/>
              <a:cs typeface="+mn-cs"/>
            </a:endParaRP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CATH	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  <a:hlinkClick r:id="rId3"/>
              </a:rPr>
              <a:t>http://www.biochem.ucl.ac.uk/bsm/cath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 </a:t>
            </a: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Hierarchical classification of protein domain structures </a:t>
            </a:r>
          </a:p>
          <a:p>
            <a:pPr algn="l">
              <a:defRPr/>
            </a:pPr>
            <a:endParaRPr lang="en-US" sz="1400">
              <a:solidFill>
                <a:schemeClr val="tx1"/>
              </a:solidFill>
              <a:latin typeface="Comic Sans MS" charset="0"/>
              <a:cs typeface="+mn-cs"/>
            </a:endParaRP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SCOP	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  <a:hlinkClick r:id="rId4"/>
              </a:rPr>
              <a:t>http://scop.mrc-lmb.cam.ac.uk/scop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 </a:t>
            </a:r>
            <a:b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</a:b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Alexey Murzin</a:t>
            </a:r>
            <a:r>
              <a:rPr lang="ja-JP" altLang="en-US" sz="1400">
                <a:solidFill>
                  <a:schemeClr val="tx1"/>
                </a:solidFill>
                <a:latin typeface="Arial"/>
                <a:cs typeface="+mn-cs"/>
              </a:rPr>
              <a:t>’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s Structural Classification of proteins</a:t>
            </a:r>
          </a:p>
          <a:p>
            <a:pPr algn="l">
              <a:defRPr/>
            </a:pPr>
            <a:endParaRPr lang="en-US" sz="1400">
              <a:solidFill>
                <a:schemeClr val="tx1"/>
              </a:solidFill>
              <a:latin typeface="Comic Sans MS" charset="0"/>
              <a:cs typeface="+mn-cs"/>
            </a:endParaRP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DALI	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  <a:hlinkClick r:id="rId5"/>
              </a:rPr>
              <a:t>http://www2.ebi.ac.uk/dali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 </a:t>
            </a:r>
            <a:b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</a:b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Lisa Holm and Chris Sander</a:t>
            </a:r>
            <a:r>
              <a:rPr lang="ja-JP" altLang="en-US" sz="1400">
                <a:solidFill>
                  <a:schemeClr val="tx1"/>
                </a:solidFill>
                <a:latin typeface="Arial"/>
                <a:cs typeface="+mn-cs"/>
              </a:rPr>
              <a:t>’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s protein structure comparison server</a:t>
            </a:r>
          </a:p>
          <a:p>
            <a:pPr algn="l">
              <a:defRPr/>
            </a:pPr>
            <a:endParaRPr lang="en-US" sz="2400">
              <a:solidFill>
                <a:schemeClr val="tx2"/>
              </a:solidFill>
              <a:latin typeface="Comic Sans MS" charset="0"/>
              <a:cs typeface="+mn-cs"/>
            </a:endParaRPr>
          </a:p>
          <a:p>
            <a:pPr algn="l">
              <a:defRPr/>
            </a:pPr>
            <a:r>
              <a:rPr lang="en-US" sz="2400">
                <a:solidFill>
                  <a:schemeClr val="tx2"/>
                </a:solidFill>
                <a:latin typeface="Comic Sans MS" charset="0"/>
                <a:cs typeface="+mn-cs"/>
              </a:rPr>
              <a:t>SS-Prediction and Fold Recognition </a:t>
            </a:r>
          </a:p>
          <a:p>
            <a:pPr algn="l">
              <a:defRPr/>
            </a:pPr>
            <a:endParaRPr lang="en-US" sz="1400">
              <a:solidFill>
                <a:schemeClr val="tx2"/>
              </a:solidFill>
              <a:latin typeface="Comic Sans MS" charset="0"/>
              <a:cs typeface="+mn-cs"/>
            </a:endParaRP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PHD	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  <a:hlinkClick r:id="rId6"/>
              </a:rPr>
              <a:t>http://cubic.bioc.columbia.edu/predictprotein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 </a:t>
            </a: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Burkhard Rost</a:t>
            </a:r>
            <a:r>
              <a:rPr lang="ja-JP" altLang="en-US" sz="1400">
                <a:solidFill>
                  <a:schemeClr val="tx1"/>
                </a:solidFill>
                <a:latin typeface="Arial"/>
                <a:cs typeface="+mn-cs"/>
              </a:rPr>
              <a:t>’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s Secondary Structure and Solvent Accessibility Prediction Server</a:t>
            </a:r>
          </a:p>
          <a:p>
            <a:pPr algn="l">
              <a:defRPr/>
            </a:pPr>
            <a:endParaRPr lang="en-US" sz="1400">
              <a:solidFill>
                <a:schemeClr val="tx1"/>
              </a:solidFill>
              <a:latin typeface="Comic Sans MS" charset="0"/>
              <a:cs typeface="+mn-cs"/>
            </a:endParaRP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PSIPRED   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  <a:hlinkClick r:id="rId7"/>
              </a:rPr>
              <a:t>http://bioinf.cs.ucl.ac.uk/psipred/</a:t>
            </a:r>
            <a:endParaRPr lang="en-US" sz="1400">
              <a:solidFill>
                <a:schemeClr val="tx1"/>
              </a:solidFill>
              <a:latin typeface="Comic Sans MS" charset="0"/>
              <a:cs typeface="+mn-cs"/>
            </a:endParaRP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L.J McGuffin, K Bryson &amp; David T. Jones Secndary struture prediction Server</a:t>
            </a:r>
          </a:p>
          <a:p>
            <a:pPr algn="l">
              <a:defRPr/>
            </a:pPr>
            <a:endParaRPr lang="en-US" sz="1400">
              <a:solidFill>
                <a:schemeClr val="tx1"/>
              </a:solidFill>
              <a:latin typeface="Comic Sans MS" charset="0"/>
              <a:cs typeface="+mn-cs"/>
            </a:endParaRP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3DPSSM	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  <a:hlinkClick r:id="rId8"/>
              </a:rPr>
              <a:t>http://www.sbg.bio.ic.ac.uk/~3dpss</a:t>
            </a: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  </a:t>
            </a:r>
            <a:b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</a:b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Fold Recognition Server using 1D and 3D Sequence Profiles coupled.</a:t>
            </a:r>
          </a:p>
          <a:p>
            <a:pPr algn="l">
              <a:defRPr/>
            </a:pPr>
            <a:endParaRPr lang="en-US" sz="1400">
              <a:solidFill>
                <a:schemeClr val="tx1"/>
              </a:solidFill>
              <a:latin typeface="Comic Sans MS" charset="0"/>
              <a:cs typeface="+mn-cs"/>
            </a:endParaRP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THREADER: </a:t>
            </a:r>
            <a:r>
              <a:rPr lang="en-US">
                <a:cs typeface="+mn-cs"/>
                <a:hlinkClick r:id="rId9"/>
              </a:rPr>
              <a:t>http://bioinf.cs.ucl.ac.uk/threader/threader.html</a:t>
            </a:r>
            <a:r>
              <a:rPr lang="en-US">
                <a:cs typeface="+mn-cs"/>
              </a:rPr>
              <a:t> </a:t>
            </a:r>
          </a:p>
          <a:p>
            <a:pPr algn="l">
              <a:defRPr/>
            </a:pPr>
            <a:r>
              <a:rPr lang="en-US" sz="1400">
                <a:solidFill>
                  <a:schemeClr val="tx1"/>
                </a:solidFill>
                <a:latin typeface="Comic Sans MS" charset="0"/>
                <a:cs typeface="+mn-cs"/>
              </a:rPr>
              <a:t>David T. Jones threading program</a:t>
            </a:r>
          </a:p>
          <a:p>
            <a:pPr algn="l">
              <a:defRPr/>
            </a:pPr>
            <a:endParaRPr lang="en-US" sz="1400">
              <a:solidFill>
                <a:schemeClr val="tx1"/>
              </a:solidFill>
              <a:latin typeface="Comic Sans MS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93366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5" descr="lb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150" y="1873250"/>
            <a:ext cx="4867275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457200" y="76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r>
              <a:rPr lang="en-US" sz="3200"/>
              <a:t>Protein Structures from an NMR Perspective</a:t>
            </a:r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5673725" y="6451600"/>
            <a:ext cx="32829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n-US" sz="1200">
                <a:solidFill>
                  <a:srgbClr val="339933"/>
                </a:solidFill>
              </a:rPr>
              <a:t>Livingstone &amp; Barton, </a:t>
            </a:r>
            <a:r>
              <a:rPr lang="en-US" sz="1200" i="1">
                <a:solidFill>
                  <a:srgbClr val="339933"/>
                </a:solidFill>
              </a:rPr>
              <a:t>CABIOS</a:t>
            </a:r>
            <a:r>
              <a:rPr lang="en-US" sz="1200">
                <a:solidFill>
                  <a:srgbClr val="339933"/>
                </a:solidFill>
              </a:rPr>
              <a:t>, </a:t>
            </a:r>
            <a:r>
              <a:rPr lang="en-US" sz="1200" b="1">
                <a:solidFill>
                  <a:srgbClr val="339933"/>
                </a:solidFill>
              </a:rPr>
              <a:t>9</a:t>
            </a:r>
            <a:r>
              <a:rPr lang="en-US" sz="1200">
                <a:solidFill>
                  <a:srgbClr val="339933"/>
                </a:solidFill>
              </a:rPr>
              <a:t>, 745-756, 1993 </a:t>
            </a: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363538" y="1220788"/>
            <a:ext cx="69834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r>
              <a:rPr lang="en-US" sz="2000" i="1">
                <a:solidFill>
                  <a:schemeClr val="accent2"/>
                </a:solidFill>
              </a:rPr>
              <a:t>Venn diagram grouping amino acids according to their properties </a:t>
            </a:r>
          </a:p>
        </p:txBody>
      </p:sp>
    </p:spTree>
    <p:extLst>
      <p:ext uri="{BB962C8B-B14F-4D97-AF65-F5344CB8AC3E}">
        <p14:creationId xmlns:p14="http://schemas.microsoft.com/office/powerpoint/2010/main" val="34744363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ChangeArrowheads="1"/>
          </p:cNvSpPr>
          <p:nvPr/>
        </p:nvSpPr>
        <p:spPr bwMode="auto">
          <a:xfrm>
            <a:off x="457200" y="-1524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r>
              <a:rPr lang="en-US" sz="3200"/>
              <a:t>Protein Structures from an NMR Perspective</a:t>
            </a:r>
          </a:p>
        </p:txBody>
      </p:sp>
      <p:graphicFrame>
        <p:nvGraphicFramePr>
          <p:cNvPr id="29993" name="Group 297"/>
          <p:cNvGraphicFramePr>
            <a:graphicFrameLocks noGrp="1"/>
          </p:cNvGraphicFramePr>
          <p:nvPr/>
        </p:nvGraphicFramePr>
        <p:xfrm>
          <a:off x="525463" y="744538"/>
          <a:ext cx="7986712" cy="5956310"/>
        </p:xfrm>
        <a:graphic>
          <a:graphicData uri="http://schemas.openxmlformats.org/drawingml/2006/table">
            <a:tbl>
              <a:tblPr/>
              <a:tblGrid>
                <a:gridCol w="1139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3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24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7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4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588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79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4141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63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Name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3-Letter Code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Single Code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Relative Abundance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MW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pKa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Residue Volume (Å</a:t>
                      </a:r>
                      <a:r>
                        <a:rPr kumimoji="0" lang="en-US" sz="12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3</a:t>
                      </a: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Surface Area (Å</a:t>
                      </a:r>
                      <a:r>
                        <a:rPr kumimoji="0" lang="en-US" sz="12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2</a:t>
                      </a: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Charged, Polar, Hydrophobic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Alanine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ALA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13.0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89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88.6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Arginine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ARG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5.3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~12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173.4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225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C+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Asparagine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ASN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9.9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111.1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Aspartate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ASP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9.9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4.5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114.1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160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C-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Cysteine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CYS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121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9.1-9.5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108.5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135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Glutamate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GLU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10.8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4.6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138.4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190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C-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Glutamine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GLN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Q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10.8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143.8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180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Glycine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GLY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G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7.8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60.1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Histidine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HIS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0.7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6.2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153.2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195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P, C+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Isoleucine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ILE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4.4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131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166.7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175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Leucine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LEU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7.8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131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166.7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170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Lysine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LYS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7.0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147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10.4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168.6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200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C+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Methionine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MET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3.8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149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162.9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185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Phenylalanine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PHE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F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3.3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165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189.9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210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Proline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PRO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4.6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112.7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Serine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SER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6.0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105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89.0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115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Threonine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THR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4.6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119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116.1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Tryptophan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TRP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W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204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227.8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255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Tyrosine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TYR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2.2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181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9.7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193.6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230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Valine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VAL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6.0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140.0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155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57518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152400" y="1143000"/>
            <a:ext cx="8763000" cy="204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l"/>
            <a:r>
              <a:rPr lang="en-US" sz="2000" i="1">
                <a:solidFill>
                  <a:schemeClr val="accent2"/>
                </a:solidFill>
              </a:rPr>
              <a:t>Some General Rules Regarding the Distribution of Amino Acids in Proteins:</a:t>
            </a:r>
          </a:p>
          <a:p>
            <a:pPr lvl="1" algn="l">
              <a:buFontTx/>
              <a:buChar char="•"/>
            </a:pPr>
            <a:r>
              <a:rPr lang="en-US"/>
              <a:t> Charged residues are hardly ever buried.</a:t>
            </a:r>
          </a:p>
          <a:p>
            <a:pPr lvl="2" algn="l">
              <a:buClr>
                <a:schemeClr val="accent2"/>
              </a:buClr>
              <a:buSzPct val="50000"/>
              <a:buFont typeface="Times New Roman" charset="0"/>
              <a:buChar char="►"/>
            </a:pPr>
            <a:r>
              <a:rPr lang="en-US"/>
              <a:t> </a:t>
            </a:r>
            <a:r>
              <a:rPr lang="en-US">
                <a:solidFill>
                  <a:srgbClr val="CC3300"/>
                </a:solidFill>
              </a:rPr>
              <a:t>if buried generally involved in </a:t>
            </a:r>
            <a:r>
              <a:rPr lang="ja-JP" altLang="en-US">
                <a:solidFill>
                  <a:srgbClr val="CC3300"/>
                </a:solidFill>
              </a:rPr>
              <a:t>“</a:t>
            </a:r>
            <a:r>
              <a:rPr lang="en-US">
                <a:solidFill>
                  <a:srgbClr val="CC3300"/>
                </a:solidFill>
              </a:rPr>
              <a:t>salt-bridge</a:t>
            </a:r>
            <a:r>
              <a:rPr lang="ja-JP" altLang="en-US">
                <a:solidFill>
                  <a:srgbClr val="CC3300"/>
                </a:solidFill>
              </a:rPr>
              <a:t>”</a:t>
            </a:r>
            <a:r>
              <a:rPr lang="en-US">
                <a:solidFill>
                  <a:srgbClr val="CC3300"/>
                </a:solidFill>
              </a:rPr>
              <a:t> </a:t>
            </a:r>
          </a:p>
          <a:p>
            <a:pPr lvl="1" algn="l">
              <a:buFontTx/>
              <a:buChar char="•"/>
            </a:pPr>
            <a:r>
              <a:rPr lang="en-US"/>
              <a:t> Polar residues are usually found on the surface of the protein, but can be buried.</a:t>
            </a:r>
          </a:p>
          <a:p>
            <a:pPr lvl="2" algn="l">
              <a:buClr>
                <a:schemeClr val="accent2"/>
              </a:buClr>
              <a:buSzPct val="50000"/>
              <a:buFont typeface="Times New Roman" charset="0"/>
              <a:buChar char="►"/>
            </a:pPr>
            <a:r>
              <a:rPr lang="en-US"/>
              <a:t> </a:t>
            </a:r>
            <a:r>
              <a:rPr lang="en-US">
                <a:solidFill>
                  <a:srgbClr val="CC3300"/>
                </a:solidFill>
              </a:rPr>
              <a:t>if buried generally involved in hydrogen bond</a:t>
            </a:r>
            <a:endParaRPr lang="en-US"/>
          </a:p>
          <a:p>
            <a:pPr lvl="1" algn="l">
              <a:buFontTx/>
              <a:buChar char="•"/>
            </a:pPr>
            <a:r>
              <a:rPr lang="en-US"/>
              <a:t> The inside, or core of a protein contains mostly non-polar residues. </a:t>
            </a:r>
          </a:p>
          <a:p>
            <a:pPr lvl="1" algn="l">
              <a:buFontTx/>
              <a:buChar char="•"/>
            </a:pPr>
            <a:r>
              <a:rPr lang="en-US"/>
              <a:t> Non-polar residues are also found on the outside of proteins.</a:t>
            </a:r>
          </a:p>
        </p:txBody>
      </p:sp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467544" y="-24340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l"/>
            <a:r>
              <a:rPr lang="en-US" sz="3200" dirty="0"/>
              <a:t>Protein Structures from an NMR Perspective</a:t>
            </a:r>
          </a:p>
        </p:txBody>
      </p:sp>
      <p:pic>
        <p:nvPicPr>
          <p:cNvPr id="2355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6" r="4163" b="7574"/>
          <a:stretch>
            <a:fillRect/>
          </a:stretch>
        </p:blipFill>
        <p:spPr bwMode="auto">
          <a:xfrm>
            <a:off x="381000" y="3124200"/>
            <a:ext cx="4918075" cy="357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587750"/>
            <a:ext cx="3492500" cy="327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44804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8700"/>
            <a:ext cx="9144000" cy="4789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6013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3500"/>
            <a:ext cx="9144000" cy="671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6013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21075"/>
            <a:ext cx="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1681163" y="3581400"/>
            <a:ext cx="5772150" cy="792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de-DE" sz="320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rebuchet MS" charset="0"/>
                <a:cs typeface="+mn-cs"/>
              </a:rPr>
              <a:t>Jürgen Sühnel</a:t>
            </a:r>
          </a:p>
          <a:p>
            <a:pPr algn="ctr" eaLnBrk="0" hangingPunct="0">
              <a:defRPr/>
            </a:pPr>
            <a:r>
              <a:rPr lang="de-DE" sz="1400">
                <a:solidFill>
                  <a:schemeClr val="bg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rebuchet MS" charset="0"/>
                <a:cs typeface="+mn-cs"/>
              </a:rPr>
              <a:t>jsuehnel@imb-jena.de</a:t>
            </a:r>
            <a:endParaRPr lang="de-DE" sz="1400">
              <a:solidFill>
                <a:schemeClr val="bg2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Times New Roman" charset="0"/>
              <a:cs typeface="+mn-cs"/>
            </a:endParaRP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1736725" y="1971675"/>
            <a:ext cx="1841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endParaRPr lang="it-IT" sz="2800">
              <a:latin typeface="Times New Roman" charset="0"/>
              <a:cs typeface="+mn-cs"/>
            </a:endParaRP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3924300" y="6484938"/>
            <a:ext cx="51530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chemeClr val="bg2"/>
                </a:solidFill>
                <a:cs typeface="+mn-cs"/>
              </a:rPr>
              <a:t>Supplementary Material: http://</a:t>
            </a:r>
            <a:r>
              <a:rPr lang="en-US" sz="1400" dirty="0" err="1">
                <a:solidFill>
                  <a:schemeClr val="bg2"/>
                </a:solidFill>
                <a:cs typeface="+mn-cs"/>
              </a:rPr>
              <a:t>www.fli-leibniz.de</a:t>
            </a:r>
            <a:r>
              <a:rPr lang="en-US" sz="1400" dirty="0">
                <a:solidFill>
                  <a:schemeClr val="bg2"/>
                </a:solidFill>
                <a:cs typeface="+mn-cs"/>
              </a:rPr>
              <a:t>/</a:t>
            </a:r>
            <a:r>
              <a:rPr lang="en-US" sz="1400" dirty="0" err="1">
                <a:solidFill>
                  <a:schemeClr val="bg2"/>
                </a:solidFill>
                <a:cs typeface="+mn-cs"/>
              </a:rPr>
              <a:t>www_bioc</a:t>
            </a:r>
            <a:r>
              <a:rPr lang="en-US" sz="1400" dirty="0">
                <a:solidFill>
                  <a:schemeClr val="bg2"/>
                </a:solidFill>
                <a:cs typeface="+mn-cs"/>
              </a:rPr>
              <a:t>/3D/</a:t>
            </a:r>
            <a:endParaRPr lang="de-DE" sz="1400" dirty="0">
              <a:solidFill>
                <a:schemeClr val="bg2"/>
              </a:solidFill>
              <a:cs typeface="+mn-cs"/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246063" y="1727200"/>
            <a:ext cx="8685212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de-DE" sz="3200" b="1">
                <a:solidFill>
                  <a:srgbClr val="96969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Humanst521 BT" charset="0"/>
                <a:cs typeface="+mn-cs"/>
              </a:rPr>
              <a:t>3D Structures of Biological Macromolecules</a:t>
            </a:r>
          </a:p>
          <a:p>
            <a:pPr algn="ctr" eaLnBrk="0" hangingPunct="0">
              <a:defRPr/>
            </a:pPr>
            <a:r>
              <a:rPr lang="en-US" sz="2400" b="1">
                <a:solidFill>
                  <a:srgbClr val="96969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Humanst521 BT" charset="0"/>
                <a:cs typeface="+mn-cs"/>
              </a:rPr>
              <a:t>Exercise 1: Structural Comparison of Proteins</a:t>
            </a:r>
            <a:endParaRPr lang="de-DE" sz="2400" b="1">
              <a:solidFill>
                <a:srgbClr val="969696"/>
              </a:solidFill>
              <a:latin typeface="Humanst521 BT" charset="0"/>
              <a:cs typeface="+mn-cs"/>
            </a:endParaRPr>
          </a:p>
        </p:txBody>
      </p:sp>
      <p:pic>
        <p:nvPicPr>
          <p:cNvPr id="3078" name="Picture 10" descr="jcb_logo_shado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-100013"/>
            <a:ext cx="1422400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1" descr="FLI-LO-4c-e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8725"/>
            <a:ext cx="2089150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4" name="Text Box 12"/>
          <p:cNvSpPr txBox="1">
            <a:spLocks noChangeArrowheads="1"/>
          </p:cNvSpPr>
          <p:nvPr/>
        </p:nvSpPr>
        <p:spPr bwMode="auto">
          <a:xfrm>
            <a:off x="1658938" y="4833938"/>
            <a:ext cx="5838825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de-DE" sz="1600" b="1">
                <a:solidFill>
                  <a:srgbClr val="96969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rebuchet MS" charset="0"/>
                <a:cs typeface="+mn-cs"/>
              </a:rPr>
              <a:t>Leibniz Institute for Age Research, Fritz Lipmann Institute,</a:t>
            </a:r>
          </a:p>
          <a:p>
            <a:pPr algn="ctr" eaLnBrk="0" hangingPunct="0">
              <a:defRPr/>
            </a:pPr>
            <a:r>
              <a:rPr lang="de-DE" sz="1600" b="1">
                <a:solidFill>
                  <a:srgbClr val="96969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rebuchet MS" charset="0"/>
                <a:cs typeface="+mn-cs"/>
              </a:rPr>
              <a:t>Jena Centre for Bioinformatics</a:t>
            </a:r>
          </a:p>
          <a:p>
            <a:pPr algn="ctr" eaLnBrk="0" hangingPunct="0">
              <a:defRPr/>
            </a:pPr>
            <a:r>
              <a:rPr lang="de-DE" sz="1600" b="1">
                <a:solidFill>
                  <a:srgbClr val="969696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rebuchet MS" charset="0"/>
                <a:cs typeface="+mn-cs"/>
              </a:rPr>
              <a:t>Jena / Germany</a:t>
            </a:r>
            <a:endParaRPr lang="de-DE" sz="1600" b="1">
              <a:solidFill>
                <a:srgbClr val="969696"/>
              </a:solidFill>
              <a:effectLst>
                <a:outerShdw blurRad="38100" dist="38100" dir="2700000" algn="tl">
                  <a:srgbClr val="DDDDDD"/>
                </a:outerShdw>
              </a:effectLst>
              <a:latin typeface="Times New Roman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793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868142" y="317435"/>
            <a:ext cx="69813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A NICE MOVIE BY </a:t>
            </a:r>
            <a:r>
              <a:rPr lang="it-IT" dirty="0" err="1"/>
              <a:t>Giff</a:t>
            </a:r>
            <a:r>
              <a:rPr lang="it-IT" dirty="0"/>
              <a:t> </a:t>
            </a:r>
            <a:r>
              <a:rPr lang="it-IT" dirty="0" err="1"/>
              <a:t>Ransom</a:t>
            </a:r>
            <a:r>
              <a:rPr lang="it-IT" dirty="0"/>
              <a:t> </a:t>
            </a:r>
            <a:r>
              <a:rPr lang="it-IT" dirty="0" err="1"/>
              <a:t>Strongly</a:t>
            </a:r>
            <a:r>
              <a:rPr lang="it-IT" dirty="0"/>
              <a:t> </a:t>
            </a:r>
            <a:r>
              <a:rPr lang="it-IT" dirty="0" err="1"/>
              <a:t>recommended</a:t>
            </a:r>
            <a:r>
              <a:rPr lang="it-IT" dirty="0"/>
              <a:t> </a:t>
            </a:r>
            <a:r>
              <a:rPr lang="it-IT" dirty="0" err="1"/>
              <a:t>as</a:t>
            </a:r>
            <a:r>
              <a:rPr lang="it-IT" dirty="0"/>
              <a:t> a </a:t>
            </a:r>
            <a:r>
              <a:rPr lang="it-IT" dirty="0" err="1"/>
              <a:t>recapitulation</a:t>
            </a:r>
            <a:endParaRPr lang="it-IT" dirty="0"/>
          </a:p>
          <a:p>
            <a:r>
              <a:rPr lang="it-IT" dirty="0">
                <a:hlinkClick r:id="rId2"/>
              </a:rPr>
              <a:t>https://slideplayer.com/slide/4795252/</a:t>
            </a:r>
            <a:r>
              <a:rPr lang="it-IT" dirty="0"/>
              <a:t> 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059" y="1166703"/>
            <a:ext cx="2591089" cy="358140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1128" y="1166703"/>
            <a:ext cx="2247900" cy="361950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6355" y="1166703"/>
            <a:ext cx="2273300" cy="3581400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5650" y="3352800"/>
            <a:ext cx="23241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9407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39700"/>
            <a:ext cx="6705600" cy="656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5822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331640" y="908720"/>
            <a:ext cx="69847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HOMEWORK</a:t>
            </a:r>
          </a:p>
          <a:p>
            <a:r>
              <a:rPr lang="it-IT" dirty="0"/>
              <a:t>Use </a:t>
            </a:r>
            <a:r>
              <a:rPr lang="it-IT" dirty="0" err="1"/>
              <a:t>Superpose</a:t>
            </a:r>
            <a:r>
              <a:rPr lang="it-IT" dirty="0"/>
              <a:t> to </a:t>
            </a:r>
            <a:r>
              <a:rPr lang="it-IT" b="1" dirty="0" err="1"/>
              <a:t>determine</a:t>
            </a:r>
            <a:r>
              <a:rPr lang="it-IT" b="1" dirty="0"/>
              <a:t> the </a:t>
            </a:r>
            <a:r>
              <a:rPr lang="it-IT" b="1" dirty="0" err="1"/>
              <a:t>distance</a:t>
            </a:r>
            <a:r>
              <a:rPr lang="it-IT" b="1" dirty="0"/>
              <a:t> </a:t>
            </a:r>
            <a:r>
              <a:rPr lang="it-IT" b="1" dirty="0" err="1"/>
              <a:t>matrix</a:t>
            </a:r>
            <a:r>
              <a:rPr lang="it-IT" b="1" dirty="0"/>
              <a:t> </a:t>
            </a:r>
            <a:r>
              <a:rPr lang="it-IT" dirty="0" err="1"/>
              <a:t>beteween</a:t>
            </a:r>
            <a:r>
              <a:rPr lang="it-IT" dirty="0"/>
              <a:t> </a:t>
            </a:r>
            <a:r>
              <a:rPr lang="it-IT" dirty="0" err="1"/>
              <a:t>representative</a:t>
            </a:r>
            <a:r>
              <a:rPr lang="it-IT" dirty="0"/>
              <a:t> </a:t>
            </a:r>
            <a:r>
              <a:rPr lang="it-IT" dirty="0" err="1"/>
              <a:t>structures</a:t>
            </a:r>
            <a:r>
              <a:rPr lang="it-IT" dirty="0"/>
              <a:t> of the </a:t>
            </a:r>
            <a:r>
              <a:rPr lang="it-IT" dirty="0" err="1"/>
              <a:t>lysozyme</a:t>
            </a:r>
            <a:r>
              <a:rPr lang="it-IT" dirty="0"/>
              <a:t> </a:t>
            </a:r>
            <a:r>
              <a:rPr lang="it-IT" dirty="0" err="1"/>
              <a:t>superfamily</a:t>
            </a:r>
            <a:r>
              <a:rPr lang="it-IT" dirty="0"/>
              <a:t>. Use the </a:t>
            </a:r>
            <a:r>
              <a:rPr lang="it-IT" dirty="0" err="1"/>
              <a:t>following</a:t>
            </a:r>
            <a:r>
              <a:rPr lang="it-IT" dirty="0"/>
              <a:t> PDB </a:t>
            </a:r>
            <a:r>
              <a:rPr lang="it-IT" dirty="0" err="1"/>
              <a:t>Ids</a:t>
            </a:r>
            <a:r>
              <a:rPr lang="it-IT" dirty="0"/>
              <a:t>:</a:t>
            </a:r>
          </a:p>
          <a:p>
            <a:endParaRPr lang="it-IT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3284984"/>
            <a:ext cx="6248400" cy="1066800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539552" y="5013176"/>
            <a:ext cx="74024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000" dirty="0" err="1"/>
              <a:t>Next</a:t>
            </a:r>
            <a:r>
              <a:rPr lang="it-IT" sz="2000" dirty="0"/>
              <a:t> </a:t>
            </a:r>
            <a:r>
              <a:rPr lang="it-IT" sz="2000" dirty="0" err="1"/>
              <a:t>monday</a:t>
            </a:r>
            <a:r>
              <a:rPr lang="it-IT" sz="2000" dirty="0"/>
              <a:t> </a:t>
            </a:r>
            <a:r>
              <a:rPr lang="it-IT" sz="2000" dirty="0" err="1"/>
              <a:t>we</a:t>
            </a:r>
            <a:r>
              <a:rPr lang="it-IT" sz="2000" dirty="0"/>
              <a:t> </a:t>
            </a:r>
            <a:r>
              <a:rPr lang="it-IT" sz="2000" dirty="0" err="1"/>
              <a:t>shall</a:t>
            </a:r>
            <a:r>
              <a:rPr lang="it-IT" sz="2000" dirty="0"/>
              <a:t> </a:t>
            </a:r>
            <a:r>
              <a:rPr lang="it-IT" sz="2000" dirty="0" err="1"/>
              <a:t>organize</a:t>
            </a:r>
            <a:r>
              <a:rPr lang="it-IT" sz="2000" dirty="0"/>
              <a:t> a journal club to </a:t>
            </a:r>
            <a:r>
              <a:rPr lang="it-IT" sz="2000" dirty="0" err="1"/>
              <a:t>discuss</a:t>
            </a:r>
            <a:r>
              <a:rPr lang="it-IT" sz="2000" dirty="0"/>
              <a:t> the </a:t>
            </a:r>
            <a:r>
              <a:rPr lang="it-IT" sz="2000" dirty="0" err="1"/>
              <a:t>papers</a:t>
            </a:r>
            <a:r>
              <a:rPr lang="it-IT" sz="2000" dirty="0"/>
              <a:t> by </a:t>
            </a:r>
          </a:p>
          <a:p>
            <a:r>
              <a:rPr lang="it-IT" sz="2000" dirty="0" err="1"/>
              <a:t>Volkand</a:t>
            </a:r>
            <a:r>
              <a:rPr lang="it-IT" sz="2000" dirty="0"/>
              <a:t> by Bae2004</a:t>
            </a:r>
          </a:p>
        </p:txBody>
      </p:sp>
    </p:spTree>
    <p:extLst>
      <p:ext uri="{BB962C8B-B14F-4D97-AF65-F5344CB8AC3E}">
        <p14:creationId xmlns:p14="http://schemas.microsoft.com/office/powerpoint/2010/main" val="34759641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300"/>
            <a:ext cx="9144000" cy="6620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8413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6" descr="jcb_logo_shad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-100013"/>
            <a:ext cx="1422400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Line 3"/>
          <p:cNvSpPr>
            <a:spLocks noChangeShapeType="1"/>
          </p:cNvSpPr>
          <p:nvPr/>
        </p:nvSpPr>
        <p:spPr bwMode="auto">
          <a:xfrm>
            <a:off x="0" y="62484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51204" name="Line 4"/>
          <p:cNvSpPr>
            <a:spLocks noChangeShapeType="1"/>
          </p:cNvSpPr>
          <p:nvPr/>
        </p:nvSpPr>
        <p:spPr bwMode="auto">
          <a:xfrm>
            <a:off x="0" y="6096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47625" y="44450"/>
            <a:ext cx="71342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000" b="1">
                <a:solidFill>
                  <a:srgbClr val="9900C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</a:rPr>
              <a:t>Quantitative Structural Comparison of Protein Structures </a:t>
            </a:r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auto">
          <a:xfrm>
            <a:off x="381000" y="1989138"/>
            <a:ext cx="8305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400">
                <a:cs typeface="+mn-cs"/>
              </a:rPr>
              <a:t>The RMSD is a measure to quantify structural similarity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400">
                <a:cs typeface="+mn-cs"/>
              </a:rPr>
              <a:t>Requires 2 superimposed structures (designated here as “a” &amp; “b”)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n-US" sz="2400">
                <a:cs typeface="+mn-cs"/>
              </a:rPr>
              <a:t>N = number of atoms being compared</a:t>
            </a:r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auto">
          <a:xfrm>
            <a:off x="534988" y="4210050"/>
            <a:ext cx="80248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3200" b="1">
                <a:solidFill>
                  <a:schemeClr val="accent2"/>
                </a:solidFill>
                <a:cs typeface="+mn-cs"/>
              </a:rPr>
              <a:t>RMSD =    </a:t>
            </a:r>
            <a:r>
              <a:rPr lang="en-US" sz="3200" b="1">
                <a:solidFill>
                  <a:schemeClr val="accent2"/>
                </a:solidFill>
                <a:latin typeface="Symbol" charset="0"/>
                <a:cs typeface="+mn-cs"/>
              </a:rPr>
              <a:t>S </a:t>
            </a:r>
            <a:r>
              <a:rPr lang="en-US" sz="3200" b="1">
                <a:solidFill>
                  <a:schemeClr val="accent2"/>
                </a:solidFill>
                <a:cs typeface="+mn-cs"/>
              </a:rPr>
              <a:t>(x</a:t>
            </a:r>
            <a:r>
              <a:rPr lang="en-US" sz="3200" b="1" baseline="-25000">
                <a:solidFill>
                  <a:schemeClr val="accent2"/>
                </a:solidFill>
                <a:cs typeface="+mn-cs"/>
              </a:rPr>
              <a:t>ai</a:t>
            </a:r>
            <a:r>
              <a:rPr lang="en-US" sz="3200" b="1">
                <a:solidFill>
                  <a:schemeClr val="accent2"/>
                </a:solidFill>
                <a:cs typeface="+mn-cs"/>
              </a:rPr>
              <a:t> - x</a:t>
            </a:r>
            <a:r>
              <a:rPr lang="en-US" sz="3200" b="1" baseline="-25000">
                <a:solidFill>
                  <a:schemeClr val="accent2"/>
                </a:solidFill>
                <a:cs typeface="+mn-cs"/>
              </a:rPr>
              <a:t>bi</a:t>
            </a:r>
            <a:r>
              <a:rPr lang="en-US" sz="3200" b="1">
                <a:solidFill>
                  <a:schemeClr val="accent2"/>
                </a:solidFill>
                <a:cs typeface="+mn-cs"/>
              </a:rPr>
              <a:t>)</a:t>
            </a:r>
            <a:r>
              <a:rPr lang="en-US" sz="3200" b="1" baseline="30000">
                <a:solidFill>
                  <a:schemeClr val="accent2"/>
                </a:solidFill>
                <a:cs typeface="+mn-cs"/>
              </a:rPr>
              <a:t>2</a:t>
            </a:r>
            <a:r>
              <a:rPr lang="en-US" sz="3200" b="1">
                <a:solidFill>
                  <a:schemeClr val="accent2"/>
                </a:solidFill>
                <a:cs typeface="+mn-cs"/>
              </a:rPr>
              <a:t>+(y</a:t>
            </a:r>
            <a:r>
              <a:rPr lang="en-US" sz="3200" b="1" baseline="-25000">
                <a:solidFill>
                  <a:schemeClr val="accent2"/>
                </a:solidFill>
                <a:cs typeface="+mn-cs"/>
              </a:rPr>
              <a:t>ai</a:t>
            </a:r>
            <a:r>
              <a:rPr lang="en-US" sz="3200" b="1">
                <a:solidFill>
                  <a:schemeClr val="accent2"/>
                </a:solidFill>
                <a:cs typeface="+mn-cs"/>
              </a:rPr>
              <a:t> - y</a:t>
            </a:r>
            <a:r>
              <a:rPr lang="en-US" sz="3200" b="1" baseline="-25000">
                <a:solidFill>
                  <a:schemeClr val="accent2"/>
                </a:solidFill>
                <a:cs typeface="+mn-cs"/>
              </a:rPr>
              <a:t>bi</a:t>
            </a:r>
            <a:r>
              <a:rPr lang="en-US" sz="3200" b="1">
                <a:solidFill>
                  <a:schemeClr val="accent2"/>
                </a:solidFill>
                <a:cs typeface="+mn-cs"/>
              </a:rPr>
              <a:t>)</a:t>
            </a:r>
            <a:r>
              <a:rPr lang="en-US" sz="3200" b="1" baseline="30000">
                <a:solidFill>
                  <a:schemeClr val="accent2"/>
                </a:solidFill>
                <a:cs typeface="+mn-cs"/>
              </a:rPr>
              <a:t>2</a:t>
            </a:r>
            <a:r>
              <a:rPr lang="en-US" sz="3200" b="1">
                <a:solidFill>
                  <a:schemeClr val="accent2"/>
                </a:solidFill>
                <a:cs typeface="+mn-cs"/>
              </a:rPr>
              <a:t>+(z</a:t>
            </a:r>
            <a:r>
              <a:rPr lang="en-US" sz="3200" b="1" baseline="-25000">
                <a:solidFill>
                  <a:schemeClr val="accent2"/>
                </a:solidFill>
                <a:cs typeface="+mn-cs"/>
              </a:rPr>
              <a:t>ai</a:t>
            </a:r>
            <a:r>
              <a:rPr lang="en-US" sz="3200" b="1">
                <a:solidFill>
                  <a:schemeClr val="accent2"/>
                </a:solidFill>
                <a:cs typeface="+mn-cs"/>
              </a:rPr>
              <a:t> - z</a:t>
            </a:r>
            <a:r>
              <a:rPr lang="en-US" sz="3200" b="1" baseline="-25000">
                <a:solidFill>
                  <a:schemeClr val="accent2"/>
                </a:solidFill>
                <a:cs typeface="+mn-cs"/>
              </a:rPr>
              <a:t>bi</a:t>
            </a:r>
            <a:r>
              <a:rPr lang="en-US" sz="3200" b="1">
                <a:solidFill>
                  <a:schemeClr val="accent2"/>
                </a:solidFill>
                <a:cs typeface="+mn-cs"/>
              </a:rPr>
              <a:t>)</a:t>
            </a:r>
            <a:r>
              <a:rPr lang="en-US" sz="3200" b="1" baseline="30000">
                <a:solidFill>
                  <a:schemeClr val="accent2"/>
                </a:solidFill>
                <a:cs typeface="+mn-cs"/>
              </a:rPr>
              <a:t>2</a:t>
            </a:r>
          </a:p>
        </p:txBody>
      </p:sp>
      <p:sp>
        <p:nvSpPr>
          <p:cNvPr id="51209" name="Line 9"/>
          <p:cNvSpPr>
            <a:spLocks noChangeShapeType="1"/>
          </p:cNvSpPr>
          <p:nvPr/>
        </p:nvSpPr>
        <p:spPr bwMode="auto">
          <a:xfrm>
            <a:off x="2363788" y="4941888"/>
            <a:ext cx="60960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grpSp>
        <p:nvGrpSpPr>
          <p:cNvPr id="5128" name="Group 10"/>
          <p:cNvGrpSpPr>
            <a:grpSpLocks/>
          </p:cNvGrpSpPr>
          <p:nvPr/>
        </p:nvGrpSpPr>
        <p:grpSpPr bwMode="auto">
          <a:xfrm>
            <a:off x="4649788" y="4986338"/>
            <a:ext cx="2133600" cy="641350"/>
            <a:chOff x="2880" y="3484"/>
            <a:chExt cx="1344" cy="404"/>
          </a:xfrm>
        </p:grpSpPr>
        <p:sp>
          <p:nvSpPr>
            <p:cNvPr id="51211" name="Text Box 11"/>
            <p:cNvSpPr txBox="1">
              <a:spLocks noChangeArrowheads="1"/>
            </p:cNvSpPr>
            <p:nvPr/>
          </p:nvSpPr>
          <p:spPr bwMode="auto">
            <a:xfrm>
              <a:off x="3062" y="3484"/>
              <a:ext cx="32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3600" b="1">
                  <a:solidFill>
                    <a:schemeClr val="accent2"/>
                  </a:solidFill>
                  <a:cs typeface="+mn-cs"/>
                </a:rPr>
                <a:t>N</a:t>
              </a:r>
              <a:endParaRPr lang="en-US" sz="2400">
                <a:latin typeface="Times New Roman" charset="0"/>
                <a:cs typeface="+mn-cs"/>
              </a:endParaRPr>
            </a:p>
          </p:txBody>
        </p:sp>
        <p:sp>
          <p:nvSpPr>
            <p:cNvPr id="51212" name="Freeform 12"/>
            <p:cNvSpPr>
              <a:spLocks/>
            </p:cNvSpPr>
            <p:nvPr/>
          </p:nvSpPr>
          <p:spPr bwMode="auto">
            <a:xfrm>
              <a:off x="2880" y="3552"/>
              <a:ext cx="1296" cy="288"/>
            </a:xfrm>
            <a:custGeom>
              <a:avLst/>
              <a:gdLst>
                <a:gd name="T0" fmla="*/ 0 w 1296"/>
                <a:gd name="T1" fmla="*/ 96 h 384"/>
                <a:gd name="T2" fmla="*/ 96 w 1296"/>
                <a:gd name="T3" fmla="*/ 96 h 384"/>
                <a:gd name="T4" fmla="*/ 96 w 1296"/>
                <a:gd name="T5" fmla="*/ 384 h 384"/>
                <a:gd name="T6" fmla="*/ 192 w 1296"/>
                <a:gd name="T7" fmla="*/ 0 h 384"/>
                <a:gd name="T8" fmla="*/ 1296 w 1296"/>
                <a:gd name="T9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6" h="384">
                  <a:moveTo>
                    <a:pt x="0" y="96"/>
                  </a:moveTo>
                  <a:lnTo>
                    <a:pt x="96" y="96"/>
                  </a:lnTo>
                  <a:lnTo>
                    <a:pt x="96" y="384"/>
                  </a:lnTo>
                  <a:lnTo>
                    <a:pt x="192" y="0"/>
                  </a:lnTo>
                  <a:lnTo>
                    <a:pt x="1296" y="0"/>
                  </a:lnTo>
                </a:path>
              </a:pathLst>
            </a:custGeom>
            <a:noFill/>
            <a:ln w="38100" cmpd="sng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it-IT">
                <a:cs typeface="+mn-cs"/>
              </a:endParaRPr>
            </a:p>
          </p:txBody>
        </p:sp>
        <p:sp>
          <p:nvSpPr>
            <p:cNvPr id="51213" name="Rectangle 13"/>
            <p:cNvSpPr>
              <a:spLocks noChangeArrowheads="1"/>
            </p:cNvSpPr>
            <p:nvPr/>
          </p:nvSpPr>
          <p:spPr bwMode="auto">
            <a:xfrm>
              <a:off x="3408" y="3504"/>
              <a:ext cx="816" cy="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it-IT">
                <a:cs typeface="+mn-cs"/>
              </a:endParaRPr>
            </a:p>
          </p:txBody>
        </p:sp>
      </p:grpSp>
      <p:sp>
        <p:nvSpPr>
          <p:cNvPr id="51214" name="Freeform 14"/>
          <p:cNvSpPr>
            <a:spLocks/>
          </p:cNvSpPr>
          <p:nvPr/>
        </p:nvSpPr>
        <p:spPr bwMode="auto">
          <a:xfrm>
            <a:off x="2108200" y="4203700"/>
            <a:ext cx="3454400" cy="609600"/>
          </a:xfrm>
          <a:custGeom>
            <a:avLst/>
            <a:gdLst>
              <a:gd name="T0" fmla="*/ 0 w 1296"/>
              <a:gd name="T1" fmla="*/ 96 h 384"/>
              <a:gd name="T2" fmla="*/ 96 w 1296"/>
              <a:gd name="T3" fmla="*/ 96 h 384"/>
              <a:gd name="T4" fmla="*/ 96 w 1296"/>
              <a:gd name="T5" fmla="*/ 384 h 384"/>
              <a:gd name="T6" fmla="*/ 192 w 1296"/>
              <a:gd name="T7" fmla="*/ 0 h 384"/>
              <a:gd name="T8" fmla="*/ 1296 w 1296"/>
              <a:gd name="T9" fmla="*/ 0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96" h="384">
                <a:moveTo>
                  <a:pt x="0" y="96"/>
                </a:moveTo>
                <a:lnTo>
                  <a:pt x="96" y="96"/>
                </a:lnTo>
                <a:lnTo>
                  <a:pt x="96" y="384"/>
                </a:lnTo>
                <a:lnTo>
                  <a:pt x="192" y="0"/>
                </a:lnTo>
                <a:lnTo>
                  <a:pt x="1296" y="0"/>
                </a:lnTo>
              </a:path>
            </a:pathLst>
          </a:custGeom>
          <a:noFill/>
          <a:ln w="38100" cmpd="sng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51215" name="Line 15"/>
          <p:cNvSpPr>
            <a:spLocks noChangeShapeType="1"/>
          </p:cNvSpPr>
          <p:nvPr/>
        </p:nvSpPr>
        <p:spPr bwMode="auto">
          <a:xfrm>
            <a:off x="2606675" y="4206875"/>
            <a:ext cx="60960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pic>
        <p:nvPicPr>
          <p:cNvPr id="5131" name="Picture 17" descr="FLI-LO-4c-e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8725"/>
            <a:ext cx="2089150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18" name="Text Box 18"/>
          <p:cNvSpPr txBox="1">
            <a:spLocks noChangeArrowheads="1"/>
          </p:cNvSpPr>
          <p:nvPr/>
        </p:nvSpPr>
        <p:spPr bwMode="auto">
          <a:xfrm>
            <a:off x="2516188" y="1143000"/>
            <a:ext cx="4111625" cy="466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400">
                <a:solidFill>
                  <a:srgbClr val="FF0000"/>
                </a:solidFill>
                <a:cs typeface="+mn-cs"/>
              </a:rPr>
              <a:t>R</a:t>
            </a:r>
            <a:r>
              <a:rPr lang="de-DE" sz="2400">
                <a:cs typeface="+mn-cs"/>
              </a:rPr>
              <a:t>oot </a:t>
            </a:r>
            <a:r>
              <a:rPr lang="de-DE" sz="2400">
                <a:solidFill>
                  <a:srgbClr val="FF0000"/>
                </a:solidFill>
                <a:cs typeface="+mn-cs"/>
              </a:rPr>
              <a:t>M</a:t>
            </a:r>
            <a:r>
              <a:rPr lang="de-DE" sz="2400">
                <a:cs typeface="+mn-cs"/>
              </a:rPr>
              <a:t>ean </a:t>
            </a:r>
            <a:r>
              <a:rPr lang="de-DE" sz="2400">
                <a:solidFill>
                  <a:srgbClr val="FF0000"/>
                </a:solidFill>
                <a:cs typeface="+mn-cs"/>
              </a:rPr>
              <a:t>S</a:t>
            </a:r>
            <a:r>
              <a:rPr lang="de-DE" sz="2400">
                <a:cs typeface="+mn-cs"/>
              </a:rPr>
              <a:t>quare </a:t>
            </a:r>
            <a:r>
              <a:rPr lang="de-DE" sz="2400">
                <a:solidFill>
                  <a:srgbClr val="FF0000"/>
                </a:solidFill>
                <a:cs typeface="+mn-cs"/>
              </a:rPr>
              <a:t>D</a:t>
            </a:r>
            <a:r>
              <a:rPr lang="de-DE" sz="2400">
                <a:cs typeface="+mn-cs"/>
              </a:rPr>
              <a:t>eviation</a:t>
            </a:r>
          </a:p>
        </p:txBody>
      </p:sp>
    </p:spTree>
    <p:extLst>
      <p:ext uri="{BB962C8B-B14F-4D97-AF65-F5344CB8AC3E}">
        <p14:creationId xmlns:p14="http://schemas.microsoft.com/office/powerpoint/2010/main" val="9625487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6" descr="jcb_logo_shad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-100013"/>
            <a:ext cx="1422400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3" name="Line 3"/>
          <p:cNvSpPr>
            <a:spLocks noChangeShapeType="1"/>
          </p:cNvSpPr>
          <p:nvPr/>
        </p:nvSpPr>
        <p:spPr bwMode="auto">
          <a:xfrm>
            <a:off x="0" y="6096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34925" y="44450"/>
            <a:ext cx="4619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400" b="1">
                <a:solidFill>
                  <a:srgbClr val="9900C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</a:rPr>
              <a:t>Comparing Protein Structures </a:t>
            </a:r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1222375" y="2492375"/>
            <a:ext cx="6662738" cy="1562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defRPr/>
            </a:pPr>
            <a:r>
              <a:rPr lang="de-DE" sz="2400" b="1">
                <a:cs typeface="+mn-cs"/>
              </a:rPr>
              <a:t>Two steps:</a:t>
            </a:r>
          </a:p>
          <a:p>
            <a:pPr>
              <a:defRPr/>
            </a:pPr>
            <a:endParaRPr lang="de-DE" sz="2400" b="1">
              <a:cs typeface="+mn-cs"/>
            </a:endParaRPr>
          </a:p>
          <a:p>
            <a:pPr>
              <a:buFontTx/>
              <a:buAutoNum type="arabicPeriod"/>
              <a:defRPr/>
            </a:pPr>
            <a:r>
              <a:rPr lang="de-DE" sz="2400" b="1">
                <a:cs typeface="+mn-cs"/>
              </a:rPr>
              <a:t>Identification of a set of related atom pairs</a:t>
            </a:r>
          </a:p>
          <a:p>
            <a:pPr>
              <a:buFontTx/>
              <a:buAutoNum type="arabicPeriod"/>
              <a:defRPr/>
            </a:pPr>
            <a:r>
              <a:rPr lang="de-DE" sz="2400" b="1">
                <a:cs typeface="+mn-cs"/>
              </a:rPr>
              <a:t>Superposition with minimum RMSD value</a:t>
            </a:r>
          </a:p>
        </p:txBody>
      </p:sp>
    </p:spTree>
    <p:extLst>
      <p:ext uri="{BB962C8B-B14F-4D97-AF65-F5344CB8AC3E}">
        <p14:creationId xmlns:p14="http://schemas.microsoft.com/office/powerpoint/2010/main" val="37424009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2" descr="jcb_logo_shad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-100013"/>
            <a:ext cx="1422400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1" name="Line 3"/>
          <p:cNvSpPr>
            <a:spLocks noChangeShapeType="1"/>
          </p:cNvSpPr>
          <p:nvPr/>
        </p:nvSpPr>
        <p:spPr bwMode="auto">
          <a:xfrm>
            <a:off x="0" y="6096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34925" y="44450"/>
            <a:ext cx="4619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400" b="1">
                <a:solidFill>
                  <a:srgbClr val="9900C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</a:rPr>
              <a:t>Comparing Protein Structures </a:t>
            </a:r>
          </a:p>
        </p:txBody>
      </p:sp>
      <p:pic>
        <p:nvPicPr>
          <p:cNvPr id="9220" name="Picture 5" descr="quat_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714375"/>
            <a:ext cx="9010650" cy="595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59683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6" descr="jcb_logo_shad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-100013"/>
            <a:ext cx="1422400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Line 3"/>
          <p:cNvSpPr>
            <a:spLocks noChangeShapeType="1"/>
          </p:cNvSpPr>
          <p:nvPr/>
        </p:nvSpPr>
        <p:spPr bwMode="auto">
          <a:xfrm>
            <a:off x="0" y="6096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47625" y="44450"/>
            <a:ext cx="4619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400" b="1">
                <a:solidFill>
                  <a:srgbClr val="9900C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</a:rPr>
              <a:t>Comparing Protein Structures </a:t>
            </a:r>
          </a:p>
        </p:txBody>
      </p:sp>
      <p:pic>
        <p:nvPicPr>
          <p:cNvPr id="11268" name="Picture 5" descr="quat_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722313"/>
            <a:ext cx="9134475" cy="574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98260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7" descr="jcb_logo_shad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-100013"/>
            <a:ext cx="1422400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1" name="Line 3"/>
          <p:cNvSpPr>
            <a:spLocks noChangeShapeType="1"/>
          </p:cNvSpPr>
          <p:nvPr/>
        </p:nvSpPr>
        <p:spPr bwMode="auto">
          <a:xfrm>
            <a:off x="0" y="6096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47625" y="44450"/>
            <a:ext cx="4619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400" b="1">
                <a:solidFill>
                  <a:srgbClr val="9900C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</a:rPr>
              <a:t>Comparing Protein Structures </a:t>
            </a:r>
          </a:p>
        </p:txBody>
      </p:sp>
      <p:pic>
        <p:nvPicPr>
          <p:cNvPr id="13316" name="Picture 5" descr="quat_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739775"/>
            <a:ext cx="9115425" cy="581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5157788" y="6508750"/>
            <a:ext cx="38782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400">
                <a:cs typeface="+mn-cs"/>
              </a:rPr>
              <a:t>http://www.ruppweb.org/xray/comp/suptext.htm</a:t>
            </a:r>
          </a:p>
        </p:txBody>
      </p:sp>
    </p:spTree>
    <p:extLst>
      <p:ext uri="{BB962C8B-B14F-4D97-AF65-F5344CB8AC3E}">
        <p14:creationId xmlns:p14="http://schemas.microsoft.com/office/powerpoint/2010/main" val="16845676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jcb_logo_shad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-100013"/>
            <a:ext cx="1422400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1379" name="Line 3"/>
          <p:cNvSpPr>
            <a:spLocks noChangeShapeType="1"/>
          </p:cNvSpPr>
          <p:nvPr/>
        </p:nvSpPr>
        <p:spPr bwMode="auto">
          <a:xfrm>
            <a:off x="0" y="6096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101380" name="Text Box 4"/>
          <p:cNvSpPr txBox="1">
            <a:spLocks noChangeArrowheads="1"/>
          </p:cNvSpPr>
          <p:nvPr/>
        </p:nvSpPr>
        <p:spPr bwMode="auto">
          <a:xfrm>
            <a:off x="34925" y="44450"/>
            <a:ext cx="1978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400" b="1">
                <a:solidFill>
                  <a:srgbClr val="9900C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</a:rPr>
              <a:t>Quaternions</a:t>
            </a:r>
          </a:p>
        </p:txBody>
      </p:sp>
      <p:pic>
        <p:nvPicPr>
          <p:cNvPr id="10138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1125" y="1071563"/>
            <a:ext cx="6381750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52180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jcb_logo_shad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-100013"/>
            <a:ext cx="1422400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27" name="Line 3"/>
          <p:cNvSpPr>
            <a:spLocks noChangeShapeType="1"/>
          </p:cNvSpPr>
          <p:nvPr/>
        </p:nvSpPr>
        <p:spPr bwMode="auto">
          <a:xfrm>
            <a:off x="0" y="6096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103428" name="Text Box 4"/>
          <p:cNvSpPr txBox="1">
            <a:spLocks noChangeArrowheads="1"/>
          </p:cNvSpPr>
          <p:nvPr/>
        </p:nvSpPr>
        <p:spPr bwMode="auto">
          <a:xfrm>
            <a:off x="34925" y="44450"/>
            <a:ext cx="1978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400" b="1">
                <a:solidFill>
                  <a:srgbClr val="9900C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</a:rPr>
              <a:t>Quaternions</a:t>
            </a:r>
          </a:p>
        </p:txBody>
      </p:sp>
      <p:pic>
        <p:nvPicPr>
          <p:cNvPr id="1034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4925" y="1138238"/>
            <a:ext cx="6534150" cy="458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6722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619672" y="1052736"/>
            <a:ext cx="5832648" cy="827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OUTLINE LECTURES 15 &amp; 16 </a:t>
            </a:r>
          </a:p>
          <a:p>
            <a:r>
              <a:rPr lang="it-IT" sz="1800" dirty="0" err="1"/>
              <a:t>Textbooks</a:t>
            </a:r>
            <a:endParaRPr lang="it-IT" sz="1800" dirty="0"/>
          </a:p>
          <a:p>
            <a:r>
              <a:rPr lang="it-IT" sz="1800" dirty="0" err="1"/>
              <a:t>Tutorials</a:t>
            </a:r>
            <a:endParaRPr lang="it-IT" sz="1800" dirty="0"/>
          </a:p>
          <a:p>
            <a:r>
              <a:rPr lang="it-IT" sz="1800" dirty="0"/>
              <a:t>Time </a:t>
            </a:r>
            <a:r>
              <a:rPr lang="it-IT" sz="1800" dirty="0" err="1"/>
              <a:t>scales</a:t>
            </a:r>
            <a:endParaRPr lang="it-IT" sz="1800" dirty="0"/>
          </a:p>
          <a:p>
            <a:r>
              <a:rPr lang="it-IT" sz="1800" dirty="0"/>
              <a:t>How to </a:t>
            </a:r>
            <a:r>
              <a:rPr lang="it-IT" sz="1800" dirty="0" err="1"/>
              <a:t>superpose</a:t>
            </a:r>
            <a:r>
              <a:rPr lang="it-IT" sz="1800" dirty="0"/>
              <a:t> 2 </a:t>
            </a:r>
            <a:r>
              <a:rPr lang="it-IT" sz="1800" dirty="0" err="1"/>
              <a:t>molecular</a:t>
            </a:r>
            <a:r>
              <a:rPr lang="it-IT" sz="1800" dirty="0"/>
              <a:t> </a:t>
            </a:r>
            <a:r>
              <a:rPr lang="it-IT" sz="1800" dirty="0" err="1"/>
              <a:t>structures</a:t>
            </a:r>
            <a:endParaRPr lang="it-IT" sz="1800" dirty="0"/>
          </a:p>
          <a:p>
            <a:r>
              <a:rPr lang="it-IT" sz="1800" dirty="0" err="1"/>
              <a:t>Structural</a:t>
            </a:r>
            <a:r>
              <a:rPr lang="it-IT" sz="1800" dirty="0"/>
              <a:t> </a:t>
            </a:r>
            <a:r>
              <a:rPr lang="it-IT" sz="1800" dirty="0" err="1"/>
              <a:t>superposition</a:t>
            </a:r>
            <a:r>
              <a:rPr lang="it-IT" sz="1800" dirty="0"/>
              <a:t> of </a:t>
            </a:r>
            <a:r>
              <a:rPr lang="it-IT" sz="1800" dirty="0" err="1"/>
              <a:t>proteins</a:t>
            </a:r>
            <a:endParaRPr lang="it-IT" sz="1800" dirty="0"/>
          </a:p>
          <a:p>
            <a:r>
              <a:rPr lang="it-IT" sz="1800" dirty="0"/>
              <a:t>the </a:t>
            </a:r>
            <a:r>
              <a:rPr lang="it-IT" sz="1800" dirty="0" err="1"/>
              <a:t>problem</a:t>
            </a:r>
            <a:r>
              <a:rPr lang="it-IT" sz="1800" dirty="0"/>
              <a:t> of roto-translation </a:t>
            </a:r>
            <a:r>
              <a:rPr lang="it-IT" sz="1800" dirty="0" err="1"/>
              <a:t>subtraction</a:t>
            </a:r>
            <a:r>
              <a:rPr lang="it-IT" sz="1800" dirty="0"/>
              <a:t> ( </a:t>
            </a:r>
            <a:r>
              <a:rPr lang="it-IT" sz="1800" dirty="0" err="1"/>
              <a:t>structural</a:t>
            </a:r>
            <a:r>
              <a:rPr lang="it-IT" sz="1800" dirty="0"/>
              <a:t> </a:t>
            </a:r>
            <a:r>
              <a:rPr lang="it-IT" sz="1800" dirty="0" err="1"/>
              <a:t>superposition</a:t>
            </a:r>
            <a:r>
              <a:rPr lang="it-IT" sz="1800" dirty="0"/>
              <a:t>)</a:t>
            </a:r>
          </a:p>
          <a:p>
            <a:r>
              <a:rPr lang="it-IT" sz="1800" dirty="0"/>
              <a:t>in </a:t>
            </a:r>
            <a:r>
              <a:rPr lang="it-IT" sz="1800" dirty="0" err="1"/>
              <a:t>protein</a:t>
            </a:r>
            <a:r>
              <a:rPr lang="it-IT" sz="1800" dirty="0"/>
              <a:t> MD</a:t>
            </a:r>
          </a:p>
          <a:p>
            <a:r>
              <a:rPr lang="it-IT" sz="1800" dirty="0"/>
              <a:t>RMSD , </a:t>
            </a:r>
            <a:r>
              <a:rPr lang="it-IT" sz="1800" dirty="0" err="1"/>
              <a:t>is</a:t>
            </a:r>
            <a:r>
              <a:rPr lang="it-IT" sz="1800" dirty="0"/>
              <a:t> a </a:t>
            </a:r>
            <a:r>
              <a:rPr lang="it-IT" sz="1800" dirty="0" err="1"/>
              <a:t>not</a:t>
            </a:r>
            <a:r>
              <a:rPr lang="it-IT" sz="1800" dirty="0"/>
              <a:t> </a:t>
            </a:r>
            <a:r>
              <a:rPr lang="it-IT" sz="1800" dirty="0" err="1"/>
              <a:t>ideal</a:t>
            </a:r>
            <a:r>
              <a:rPr lang="it-IT" sz="1800" dirty="0"/>
              <a:t> </a:t>
            </a:r>
            <a:r>
              <a:rPr lang="it-IT" sz="1800" dirty="0" err="1"/>
              <a:t>distance</a:t>
            </a:r>
            <a:endParaRPr lang="it-IT" sz="1800" dirty="0"/>
          </a:p>
          <a:p>
            <a:r>
              <a:rPr lang="it-IT" sz="1800" dirty="0" err="1"/>
              <a:t>Quaternions</a:t>
            </a:r>
            <a:endParaRPr lang="it-IT" sz="1800" dirty="0"/>
          </a:p>
          <a:p>
            <a:r>
              <a:rPr lang="it-IT" sz="1800" dirty="0" err="1"/>
              <a:t>Superpose</a:t>
            </a:r>
            <a:r>
              <a:rPr lang="it-IT" sz="1800" dirty="0"/>
              <a:t> + Chimera</a:t>
            </a:r>
          </a:p>
          <a:p>
            <a:endParaRPr lang="it-IT" sz="1200" dirty="0"/>
          </a:p>
          <a:p>
            <a:r>
              <a:rPr lang="it-IT" sz="1200" dirty="0"/>
              <a:t>3)</a:t>
            </a:r>
          </a:p>
          <a:p>
            <a:r>
              <a:rPr lang="it-IT" sz="1200" dirty="0"/>
              <a:t>use of </a:t>
            </a:r>
            <a:r>
              <a:rPr lang="it-IT" sz="1200" dirty="0" err="1"/>
              <a:t>superpose</a:t>
            </a:r>
            <a:r>
              <a:rPr lang="it-IT" sz="1200" dirty="0"/>
              <a:t> and </a:t>
            </a:r>
            <a:r>
              <a:rPr lang="it-IT" sz="1200" dirty="0" err="1"/>
              <a:t>other</a:t>
            </a:r>
            <a:r>
              <a:rPr lang="it-IT" sz="1200" dirty="0"/>
              <a:t> on line </a:t>
            </a:r>
            <a:r>
              <a:rPr lang="it-IT" sz="1200" dirty="0" err="1"/>
              <a:t>resources</a:t>
            </a:r>
            <a:r>
              <a:rPr lang="it-IT" sz="1200" dirty="0"/>
              <a:t> show with images</a:t>
            </a:r>
          </a:p>
          <a:p>
            <a:endParaRPr lang="it-IT" sz="1200" dirty="0"/>
          </a:p>
          <a:p>
            <a:r>
              <a:rPr lang="it-IT" sz="1200" dirty="0" err="1"/>
              <a:t>Homework</a:t>
            </a:r>
            <a:r>
              <a:rPr lang="it-IT" sz="1200" dirty="0"/>
              <a:t> (due on </a:t>
            </a:r>
            <a:r>
              <a:rPr lang="it-IT" sz="1200" dirty="0" err="1"/>
              <a:t>thursday</a:t>
            </a:r>
            <a:r>
              <a:rPr lang="it-IT" sz="1200" dirty="0"/>
              <a:t> </a:t>
            </a:r>
            <a:r>
              <a:rPr lang="it-IT" sz="1200" dirty="0" err="1"/>
              <a:t>nov</a:t>
            </a:r>
            <a:r>
              <a:rPr lang="it-IT" sz="1200" dirty="0"/>
              <a:t> 19 compute the </a:t>
            </a:r>
            <a:r>
              <a:rPr lang="it-IT" sz="1200" dirty="0" err="1"/>
              <a:t>matrix</a:t>
            </a:r>
            <a:r>
              <a:rPr lang="it-IT" sz="1200" dirty="0"/>
              <a:t> of </a:t>
            </a:r>
            <a:r>
              <a:rPr lang="it-IT" sz="1200" dirty="0" err="1"/>
              <a:t>structural</a:t>
            </a:r>
            <a:r>
              <a:rPr lang="it-IT" sz="1200" dirty="0"/>
              <a:t> </a:t>
            </a:r>
            <a:r>
              <a:rPr lang="it-IT" sz="1200" dirty="0" err="1"/>
              <a:t>distances</a:t>
            </a:r>
            <a:r>
              <a:rPr lang="it-IT" sz="1200" dirty="0"/>
              <a:t> </a:t>
            </a:r>
            <a:r>
              <a:rPr lang="it-IT" sz="1200" dirty="0" err="1"/>
              <a:t>between</a:t>
            </a:r>
            <a:r>
              <a:rPr lang="it-IT" sz="1200" dirty="0"/>
              <a:t> the </a:t>
            </a:r>
            <a:r>
              <a:rPr lang="it-IT" sz="1200" dirty="0" err="1"/>
              <a:t>following</a:t>
            </a:r>
            <a:r>
              <a:rPr lang="it-IT" sz="1200" dirty="0"/>
              <a:t> set of </a:t>
            </a:r>
            <a:r>
              <a:rPr lang="it-IT" sz="1200" dirty="0" err="1"/>
              <a:t>structures</a:t>
            </a:r>
            <a:r>
              <a:rPr lang="it-IT" sz="1200" dirty="0"/>
              <a:t> from the PDB </a:t>
            </a:r>
            <a:r>
              <a:rPr lang="it-IT" sz="1200" dirty="0" err="1"/>
              <a:t>taken</a:t>
            </a:r>
            <a:r>
              <a:rPr lang="it-IT" sz="1200" dirty="0"/>
              <a:t> from the </a:t>
            </a:r>
            <a:r>
              <a:rPr lang="it-IT" sz="1200" dirty="0" err="1"/>
              <a:t>paper</a:t>
            </a:r>
            <a:r>
              <a:rPr lang="it-IT" sz="1200" dirty="0"/>
              <a:t> Wohlkonig2010</a:t>
            </a:r>
          </a:p>
          <a:p>
            <a:r>
              <a:rPr lang="it-IT" sz="1200" dirty="0"/>
              <a:t>3cqi, 1iee,2dqa,153l, 21zm,, 1am7, 1qgi)</a:t>
            </a:r>
          </a:p>
          <a:p>
            <a:r>
              <a:rPr lang="it-IT" sz="1200" dirty="0"/>
              <a:t>Read the </a:t>
            </a:r>
            <a:r>
              <a:rPr lang="it-IT" sz="1200" dirty="0" err="1"/>
              <a:t>paper</a:t>
            </a:r>
            <a:r>
              <a:rPr lang="it-IT" sz="1200" dirty="0"/>
              <a:t> and </a:t>
            </a:r>
            <a:r>
              <a:rPr lang="it-IT" sz="1200" dirty="0" err="1"/>
              <a:t>prepare</a:t>
            </a:r>
            <a:r>
              <a:rPr lang="it-IT" sz="1200" dirty="0"/>
              <a:t> a </a:t>
            </a:r>
            <a:r>
              <a:rPr lang="it-IT" sz="1200" dirty="0" err="1"/>
              <a:t>discussion</a:t>
            </a:r>
            <a:r>
              <a:rPr lang="it-IT" sz="1200" dirty="0"/>
              <a:t> for the journal club</a:t>
            </a:r>
          </a:p>
          <a:p>
            <a:endParaRPr lang="it-IT" sz="1200" dirty="0"/>
          </a:p>
          <a:p>
            <a:r>
              <a:rPr lang="it-IT" sz="1200" dirty="0"/>
              <a:t>4) </a:t>
            </a:r>
            <a:r>
              <a:rPr lang="it-IT" sz="1200" dirty="0" err="1"/>
              <a:t>Various</a:t>
            </a:r>
            <a:r>
              <a:rPr lang="it-IT" sz="1200" dirty="0"/>
              <a:t> </a:t>
            </a:r>
            <a:r>
              <a:rPr lang="it-IT" sz="1200" dirty="0" err="1"/>
              <a:t>vector</a:t>
            </a:r>
            <a:r>
              <a:rPr lang="it-IT" sz="1200" dirty="0"/>
              <a:t> </a:t>
            </a:r>
            <a:r>
              <a:rPr lang="it-IT" sz="1200" dirty="0" err="1"/>
              <a:t>distance</a:t>
            </a:r>
            <a:r>
              <a:rPr lang="it-IT" sz="1200" dirty="0"/>
              <a:t> </a:t>
            </a:r>
            <a:r>
              <a:rPr lang="it-IT" sz="1200" dirty="0" err="1"/>
              <a:t>functions</a:t>
            </a:r>
            <a:r>
              <a:rPr lang="it-IT" sz="1200" dirty="0"/>
              <a:t> </a:t>
            </a:r>
          </a:p>
          <a:p>
            <a:r>
              <a:rPr lang="it-IT" sz="1200" dirty="0"/>
              <a:t>Clustering/</a:t>
            </a:r>
            <a:r>
              <a:rPr lang="it-IT" sz="1200" dirty="0" err="1"/>
              <a:t>Classification</a:t>
            </a:r>
            <a:endParaRPr lang="it-IT" sz="1200" dirty="0"/>
          </a:p>
          <a:p>
            <a:endParaRPr lang="it-IT" sz="1200" dirty="0"/>
          </a:p>
          <a:p>
            <a:endParaRPr lang="it-IT" sz="1200" dirty="0"/>
          </a:p>
          <a:p>
            <a:endParaRPr lang="it-IT" sz="1200" dirty="0"/>
          </a:p>
          <a:p>
            <a:endParaRPr lang="it-IT" sz="1200" dirty="0"/>
          </a:p>
          <a:p>
            <a:endParaRPr lang="it-IT" sz="1200" dirty="0"/>
          </a:p>
          <a:p>
            <a:endParaRPr lang="it-IT" sz="1200" dirty="0"/>
          </a:p>
          <a:p>
            <a:endParaRPr lang="it-IT" sz="1200" dirty="0"/>
          </a:p>
          <a:p>
            <a:endParaRPr lang="it-IT" sz="1200" dirty="0"/>
          </a:p>
          <a:p>
            <a:pPr marL="342900" indent="-342900">
              <a:buFont typeface="Arial"/>
              <a:buChar char="•"/>
            </a:pPr>
            <a:endParaRPr lang="it-IT" sz="1600" dirty="0"/>
          </a:p>
          <a:p>
            <a:pPr marL="342900" indent="-342900">
              <a:buFont typeface="Arial"/>
              <a:buChar char="•"/>
            </a:pPr>
            <a:endParaRPr lang="it-IT" dirty="0"/>
          </a:p>
          <a:p>
            <a:pPr marL="342900" indent="-342900">
              <a:buFont typeface="Arial"/>
              <a:buChar char="•"/>
            </a:pPr>
            <a:endParaRPr lang="it-IT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jcb_logo_shad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-100013"/>
            <a:ext cx="1422400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9091" name="Line 3"/>
          <p:cNvSpPr>
            <a:spLocks noChangeShapeType="1"/>
          </p:cNvSpPr>
          <p:nvPr/>
        </p:nvSpPr>
        <p:spPr bwMode="auto">
          <a:xfrm>
            <a:off x="0" y="6096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47625" y="44450"/>
            <a:ext cx="4619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400" b="1">
                <a:solidFill>
                  <a:srgbClr val="9900C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</a:rPr>
              <a:t>Comparing Protein Structures </a:t>
            </a:r>
          </a:p>
        </p:txBody>
      </p:sp>
      <p:pic>
        <p:nvPicPr>
          <p:cNvPr id="8909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908050"/>
            <a:ext cx="8329613" cy="1047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909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371725"/>
            <a:ext cx="6569075" cy="393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10401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jcb_logo_shad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-100013"/>
            <a:ext cx="1422400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475" name="Line 3"/>
          <p:cNvSpPr>
            <a:spLocks noChangeShapeType="1"/>
          </p:cNvSpPr>
          <p:nvPr/>
        </p:nvSpPr>
        <p:spPr bwMode="auto">
          <a:xfrm>
            <a:off x="0" y="6096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47625" y="44450"/>
            <a:ext cx="4619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400" b="1">
                <a:solidFill>
                  <a:srgbClr val="9900C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</a:rPr>
              <a:t>Comparing Protein Structures </a:t>
            </a:r>
          </a:p>
        </p:txBody>
      </p:sp>
      <p:pic>
        <p:nvPicPr>
          <p:cNvPr id="1054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908050"/>
            <a:ext cx="8329613" cy="1047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0548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63" y="2970213"/>
            <a:ext cx="9086850" cy="326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47348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9" descr="jcb_logo_shad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-100013"/>
            <a:ext cx="1422400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4" name="Picture 10" descr="FLI-LO-4c-e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8725"/>
            <a:ext cx="2089150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899" name="Line 3"/>
          <p:cNvSpPr>
            <a:spLocks noChangeShapeType="1"/>
          </p:cNvSpPr>
          <p:nvPr/>
        </p:nvSpPr>
        <p:spPr bwMode="auto">
          <a:xfrm>
            <a:off x="0" y="62484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80900" name="Line 4"/>
          <p:cNvSpPr>
            <a:spLocks noChangeShapeType="1"/>
          </p:cNvSpPr>
          <p:nvPr/>
        </p:nvSpPr>
        <p:spPr bwMode="auto">
          <a:xfrm>
            <a:off x="0" y="6096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47625" y="44450"/>
            <a:ext cx="4619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400" b="1">
                <a:solidFill>
                  <a:srgbClr val="9900C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</a:rPr>
              <a:t>Comparing Protein Structures </a:t>
            </a:r>
          </a:p>
        </p:txBody>
      </p:sp>
      <p:sp>
        <p:nvSpPr>
          <p:cNvPr id="80904" name="Rectangle 8"/>
          <p:cNvSpPr>
            <a:spLocks noChangeArrowheads="1"/>
          </p:cNvSpPr>
          <p:nvPr/>
        </p:nvSpPr>
        <p:spPr bwMode="auto">
          <a:xfrm>
            <a:off x="5391150" y="6503988"/>
            <a:ext cx="37020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400">
                <a:cs typeface="+mn-cs"/>
              </a:rPr>
              <a:t>http://wishart.biology.ualberta.ca/SuperPose/</a:t>
            </a:r>
          </a:p>
        </p:txBody>
      </p:sp>
      <p:pic>
        <p:nvPicPr>
          <p:cNvPr id="80907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525" y="692150"/>
            <a:ext cx="4275138" cy="547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85848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9" descr="jcb_logo_shad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-100013"/>
            <a:ext cx="1422400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7" name="Line 3"/>
          <p:cNvSpPr>
            <a:spLocks noChangeShapeType="1"/>
          </p:cNvSpPr>
          <p:nvPr/>
        </p:nvSpPr>
        <p:spPr bwMode="auto">
          <a:xfrm>
            <a:off x="0" y="62484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82948" name="Line 4"/>
          <p:cNvSpPr>
            <a:spLocks noChangeShapeType="1"/>
          </p:cNvSpPr>
          <p:nvPr/>
        </p:nvSpPr>
        <p:spPr bwMode="auto">
          <a:xfrm>
            <a:off x="0" y="6096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47625" y="19050"/>
            <a:ext cx="4619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400" b="1">
                <a:solidFill>
                  <a:srgbClr val="9900C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</a:rPr>
              <a:t>Comparing Protein Structures </a:t>
            </a:r>
          </a:p>
        </p:txBody>
      </p:sp>
      <p:pic>
        <p:nvPicPr>
          <p:cNvPr id="25605" name="Picture 7" descr="dalilit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88" y="1766888"/>
            <a:ext cx="8124825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52" name="Rectangle 8"/>
          <p:cNvSpPr>
            <a:spLocks noChangeArrowheads="1"/>
          </p:cNvSpPr>
          <p:nvPr/>
        </p:nvSpPr>
        <p:spPr bwMode="auto">
          <a:xfrm>
            <a:off x="6648450" y="6491288"/>
            <a:ext cx="24622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400">
                <a:cs typeface="+mn-cs"/>
              </a:rPr>
              <a:t>http://www.ebi.ac.uk/DaliLite/</a:t>
            </a:r>
          </a:p>
        </p:txBody>
      </p:sp>
      <p:pic>
        <p:nvPicPr>
          <p:cNvPr id="25607" name="Picture 10" descr="FLI-LO-4c-e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8725"/>
            <a:ext cx="2089150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16628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9" descr="jcb_logo_shad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-100013"/>
            <a:ext cx="1422400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0" name="Picture 10" descr="FLI-LO-4c-e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8725"/>
            <a:ext cx="2089150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5" name="Line 3"/>
          <p:cNvSpPr>
            <a:spLocks noChangeShapeType="1"/>
          </p:cNvSpPr>
          <p:nvPr/>
        </p:nvSpPr>
        <p:spPr bwMode="auto">
          <a:xfrm>
            <a:off x="0" y="62484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84996" name="Line 4"/>
          <p:cNvSpPr>
            <a:spLocks noChangeShapeType="1"/>
          </p:cNvSpPr>
          <p:nvPr/>
        </p:nvSpPr>
        <p:spPr bwMode="auto">
          <a:xfrm>
            <a:off x="0" y="6096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84997" name="Text Box 5"/>
          <p:cNvSpPr txBox="1">
            <a:spLocks noChangeArrowheads="1"/>
          </p:cNvSpPr>
          <p:nvPr/>
        </p:nvSpPr>
        <p:spPr bwMode="auto">
          <a:xfrm>
            <a:off x="47625" y="44450"/>
            <a:ext cx="4619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400" b="1">
                <a:solidFill>
                  <a:srgbClr val="9900C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</a:rPr>
              <a:t>Comparing Protein Structures </a:t>
            </a:r>
          </a:p>
        </p:txBody>
      </p:sp>
      <p:pic>
        <p:nvPicPr>
          <p:cNvPr id="27654" name="Picture 7" descr="c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8" y="866775"/>
            <a:ext cx="8086725" cy="512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5000" name="Rectangle 8"/>
          <p:cNvSpPr>
            <a:spLocks noChangeArrowheads="1"/>
          </p:cNvSpPr>
          <p:nvPr/>
        </p:nvSpPr>
        <p:spPr bwMode="auto">
          <a:xfrm>
            <a:off x="7580313" y="6553200"/>
            <a:ext cx="15636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400">
                <a:cs typeface="+mn-cs"/>
              </a:rPr>
              <a:t>http://cl.sdsc.edu/</a:t>
            </a:r>
          </a:p>
        </p:txBody>
      </p:sp>
    </p:spTree>
    <p:extLst>
      <p:ext uri="{BB962C8B-B14F-4D97-AF65-F5344CB8AC3E}">
        <p14:creationId xmlns:p14="http://schemas.microsoft.com/office/powerpoint/2010/main" val="65921983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9" descr="jcb_logo_shad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-100013"/>
            <a:ext cx="1422400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8" name="Picture 10" descr="FLI-LO-4c-e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8725"/>
            <a:ext cx="2089150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3" name="Line 3"/>
          <p:cNvSpPr>
            <a:spLocks noChangeShapeType="1"/>
          </p:cNvSpPr>
          <p:nvPr/>
        </p:nvSpPr>
        <p:spPr bwMode="auto">
          <a:xfrm>
            <a:off x="0" y="62484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87044" name="Line 4"/>
          <p:cNvSpPr>
            <a:spLocks noChangeShapeType="1"/>
          </p:cNvSpPr>
          <p:nvPr/>
        </p:nvSpPr>
        <p:spPr bwMode="auto">
          <a:xfrm>
            <a:off x="0" y="6096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87045" name="Text Box 5"/>
          <p:cNvSpPr txBox="1">
            <a:spLocks noChangeArrowheads="1"/>
          </p:cNvSpPr>
          <p:nvPr/>
        </p:nvSpPr>
        <p:spPr bwMode="auto">
          <a:xfrm>
            <a:off x="47625" y="36513"/>
            <a:ext cx="6350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000" b="1">
                <a:solidFill>
                  <a:srgbClr val="9900C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</a:rPr>
              <a:t>Comparing Protein Structures – SuperPose Server </a:t>
            </a:r>
          </a:p>
        </p:txBody>
      </p:sp>
      <p:sp>
        <p:nvSpPr>
          <p:cNvPr id="87047" name="Rectangle 7"/>
          <p:cNvSpPr>
            <a:spLocks noChangeArrowheads="1"/>
          </p:cNvSpPr>
          <p:nvPr/>
        </p:nvSpPr>
        <p:spPr bwMode="auto">
          <a:xfrm>
            <a:off x="5391150" y="6503988"/>
            <a:ext cx="37020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400">
                <a:cs typeface="+mn-cs"/>
              </a:rPr>
              <a:t>http://wishart.biology.ualberta.ca/SuperPose/</a:t>
            </a:r>
          </a:p>
        </p:txBody>
      </p:sp>
      <p:sp>
        <p:nvSpPr>
          <p:cNvPr id="87048" name="Rectangle 8"/>
          <p:cNvSpPr>
            <a:spLocks noChangeArrowheads="1"/>
          </p:cNvSpPr>
          <p:nvPr/>
        </p:nvSpPr>
        <p:spPr bwMode="auto">
          <a:xfrm>
            <a:off x="452438" y="723900"/>
            <a:ext cx="7826375" cy="538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de-DE" sz="1200">
                <a:cs typeface="+mn-cs"/>
              </a:rPr>
              <a:t>Beginning with an input PDB file or set of files, SuperPose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first extracts the sequences of all chains in the file(s). </a:t>
            </a:r>
          </a:p>
          <a:p>
            <a:pPr>
              <a:defRPr/>
            </a:pPr>
            <a:r>
              <a:rPr lang="de-DE" sz="1200">
                <a:cs typeface="+mn-cs"/>
              </a:rPr>
              <a:t>Each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sequence pair is then aligned using a Needleman–Wunsch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pairwise alignment algorithm.</a:t>
            </a:r>
          </a:p>
          <a:p>
            <a:pPr>
              <a:defRPr/>
            </a:pPr>
            <a:r>
              <a:rPr lang="de-DE" sz="1200">
                <a:cs typeface="+mn-cs"/>
              </a:rPr>
              <a:t>If the pairwise sequence identity falls below the default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threshold (25%), SuperPose determines the </a:t>
            </a:r>
          </a:p>
          <a:p>
            <a:pPr>
              <a:defRPr/>
            </a:pPr>
            <a:r>
              <a:rPr lang="de-DE" sz="1200">
                <a:cs typeface="+mn-cs"/>
              </a:rPr>
              <a:t>secondary structure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using VADAR (volume, area, dihedral angle reporter) and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performs a secondary structure </a:t>
            </a:r>
          </a:p>
          <a:p>
            <a:pPr>
              <a:defRPr/>
            </a:pPr>
            <a:r>
              <a:rPr lang="de-DE" sz="1200">
                <a:cs typeface="+mn-cs"/>
              </a:rPr>
              <a:t>alignment using a modified Needleman–Wunsch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algorithm. </a:t>
            </a:r>
          </a:p>
          <a:p>
            <a:pPr>
              <a:defRPr/>
            </a:pPr>
            <a:endParaRPr lang="de-DE" sz="1200">
              <a:cs typeface="+mn-cs"/>
            </a:endParaRPr>
          </a:p>
          <a:p>
            <a:pPr>
              <a:defRPr/>
            </a:pPr>
            <a:r>
              <a:rPr lang="de-DE" sz="1200">
                <a:cs typeface="+mn-cs"/>
              </a:rPr>
              <a:t>After the sequence or secondary structure alignment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is complete, SuperPose then generates a </a:t>
            </a:r>
          </a:p>
          <a:p>
            <a:pPr>
              <a:defRPr/>
            </a:pPr>
            <a:r>
              <a:rPr lang="de-DE" sz="1200">
                <a:cs typeface="+mn-cs"/>
              </a:rPr>
              <a:t>difference distance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(DD) matrix between aligned alpha carbon atoms. A difference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distance matrix can be </a:t>
            </a:r>
          </a:p>
          <a:p>
            <a:pPr>
              <a:defRPr/>
            </a:pPr>
            <a:r>
              <a:rPr lang="de-DE" sz="1200">
                <a:cs typeface="+mn-cs"/>
              </a:rPr>
              <a:t>generated by first calculating the distances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between all pairs of C atoms in one molecule to generate an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initial </a:t>
            </a:r>
          </a:p>
          <a:p>
            <a:pPr>
              <a:defRPr/>
            </a:pPr>
            <a:r>
              <a:rPr lang="de-DE" sz="1200">
                <a:cs typeface="+mn-cs"/>
              </a:rPr>
              <a:t>distance matrix. A second pairwise distance matrix is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generated for the second molecule and, </a:t>
            </a:r>
          </a:p>
          <a:p>
            <a:pPr>
              <a:defRPr/>
            </a:pPr>
            <a:r>
              <a:rPr lang="de-DE" sz="1200">
                <a:cs typeface="+mn-cs"/>
              </a:rPr>
              <a:t>for equivalent/aligned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Calpha atoms, the two matrices are subtracted from one another, </a:t>
            </a:r>
          </a:p>
          <a:p>
            <a:pPr>
              <a:defRPr/>
            </a:pPr>
            <a:r>
              <a:rPr lang="de-DE" sz="1200">
                <a:cs typeface="+mn-cs"/>
              </a:rPr>
              <a:t>yielding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the DD matrix. From the DD matrix it is possible to quantitatively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assess the structural </a:t>
            </a:r>
          </a:p>
          <a:p>
            <a:pPr>
              <a:defRPr/>
            </a:pPr>
            <a:r>
              <a:rPr lang="de-DE" sz="1200">
                <a:cs typeface="+mn-cs"/>
              </a:rPr>
              <a:t>similarity/dissimilarity between two structures.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In fact, the difference distance method is particularly good</a:t>
            </a:r>
            <a:r>
              <a:rPr lang="de-DE" sz="1200" baseline="30000">
                <a:cs typeface="+mn-cs"/>
              </a:rPr>
              <a:t> </a:t>
            </a:r>
          </a:p>
          <a:p>
            <a:pPr>
              <a:defRPr/>
            </a:pPr>
            <a:r>
              <a:rPr lang="de-DE" sz="1200">
                <a:cs typeface="+mn-cs"/>
              </a:rPr>
              <a:t>at detecting domain or hinge motions in proteins. SuperPose analyzes the DD matrices and </a:t>
            </a:r>
          </a:p>
          <a:p>
            <a:pPr>
              <a:defRPr/>
            </a:pPr>
            <a:r>
              <a:rPr lang="de-DE" sz="1200">
                <a:cs typeface="+mn-cs"/>
              </a:rPr>
              <a:t>identifies the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largest contiguous domain between the two molecules that exhibits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&lt;2.0 Å difference. </a:t>
            </a:r>
          </a:p>
          <a:p>
            <a:pPr>
              <a:defRPr/>
            </a:pPr>
            <a:endParaRPr lang="de-DE" sz="1200">
              <a:cs typeface="+mn-cs"/>
            </a:endParaRPr>
          </a:p>
          <a:p>
            <a:pPr>
              <a:defRPr/>
            </a:pPr>
            <a:r>
              <a:rPr lang="de-DE" sz="1200">
                <a:cs typeface="+mn-cs"/>
              </a:rPr>
              <a:t>From the information derived from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the sequence alignment and DD comparison, the program then makes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a </a:t>
            </a:r>
          </a:p>
          <a:p>
            <a:pPr>
              <a:defRPr/>
            </a:pPr>
            <a:r>
              <a:rPr lang="de-DE" sz="1200">
                <a:cs typeface="+mn-cs"/>
              </a:rPr>
              <a:t>decision regarding which regions should be superimposed and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which atoms should be counted in calculating </a:t>
            </a:r>
          </a:p>
          <a:p>
            <a:pPr>
              <a:defRPr/>
            </a:pPr>
            <a:r>
              <a:rPr lang="de-DE" sz="1200">
                <a:cs typeface="+mn-cs"/>
              </a:rPr>
              <a:t>the RMSD. This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information is then fed into the quaternion superposition algorithm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and the RMSD calculation </a:t>
            </a:r>
          </a:p>
          <a:p>
            <a:pPr>
              <a:defRPr/>
            </a:pPr>
            <a:r>
              <a:rPr lang="de-DE" sz="1200">
                <a:cs typeface="+mn-cs"/>
              </a:rPr>
              <a:t>subroutine. The quaternion superposition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program is written in C and is based on both Kearsley's method</a:t>
            </a:r>
          </a:p>
          <a:p>
            <a:pPr>
              <a:defRPr/>
            </a:pPr>
            <a:r>
              <a:rPr lang="de-DE" sz="1200">
                <a:cs typeface="+mn-cs"/>
              </a:rPr>
              <a:t>and the PDBSUP Fortran program developed by Rupp and Parkin. Quaternions were developed by </a:t>
            </a:r>
          </a:p>
          <a:p>
            <a:pPr>
              <a:defRPr/>
            </a:pPr>
            <a:r>
              <a:rPr lang="de-DE" sz="1200">
                <a:cs typeface="+mn-cs"/>
              </a:rPr>
              <a:t>W. Hamilton (the mathematician/physicist)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in 1843 as a convenient way to parameterize rotations in a simple</a:t>
            </a:r>
            <a:r>
              <a:rPr lang="de-DE" sz="1200" baseline="30000">
                <a:cs typeface="+mn-cs"/>
              </a:rPr>
              <a:t> </a:t>
            </a:r>
          </a:p>
          <a:p>
            <a:pPr>
              <a:defRPr/>
            </a:pPr>
            <a:r>
              <a:rPr lang="de-DE" sz="1200">
                <a:cs typeface="+mn-cs"/>
              </a:rPr>
              <a:t>algebraic fashion. Because algebraic expressions are more rapidly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calculable than trigonometric expressions </a:t>
            </a:r>
          </a:p>
          <a:p>
            <a:pPr>
              <a:defRPr/>
            </a:pPr>
            <a:r>
              <a:rPr lang="de-DE" sz="1200">
                <a:cs typeface="+mn-cs"/>
              </a:rPr>
              <a:t>using computers, the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quaternion approach is exceedingly fast.</a:t>
            </a:r>
            <a:r>
              <a:rPr lang="de-DE" sz="1200" baseline="30000">
                <a:cs typeface="+mn-cs"/>
              </a:rPr>
              <a:t> </a:t>
            </a:r>
          </a:p>
          <a:p>
            <a:pPr>
              <a:defRPr/>
            </a:pPr>
            <a:endParaRPr lang="de-DE" sz="1200">
              <a:cs typeface="+mn-cs"/>
            </a:endParaRPr>
          </a:p>
          <a:p>
            <a:pPr eaLnBrk="0" hangingPunct="0">
              <a:defRPr/>
            </a:pPr>
            <a:r>
              <a:rPr lang="de-DE" sz="1200">
                <a:cs typeface="+mn-cs"/>
              </a:rPr>
              <a:t>SuperPose can calculate both pairwise and multiple structure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superpositions [using standard hierarchical methods</a:t>
            </a:r>
          </a:p>
          <a:p>
            <a:pPr eaLnBrk="0" hangingPunct="0">
              <a:defRPr/>
            </a:pPr>
            <a:r>
              <a:rPr lang="de-DE" sz="1200">
                <a:cs typeface="+mn-cs"/>
              </a:rPr>
              <a:t>and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can generate a variety of RMSD values for alpha carbons, backbone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atoms, heavy atoms and all atoms </a:t>
            </a:r>
          </a:p>
          <a:p>
            <a:pPr eaLnBrk="0" hangingPunct="0">
              <a:defRPr/>
            </a:pPr>
            <a:r>
              <a:rPr lang="de-DE" sz="1200">
                <a:cs typeface="+mn-cs"/>
              </a:rPr>
              <a:t>(average and pairwise). When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identical sequences are compared, SuperPose also generates </a:t>
            </a:r>
            <a:r>
              <a:rPr lang="ja-JP" altLang="de-DE" sz="1200">
                <a:latin typeface="Arial"/>
                <a:cs typeface="+mn-cs"/>
              </a:rPr>
              <a:t>‘</a:t>
            </a:r>
            <a:r>
              <a:rPr lang="de-DE" sz="1200">
                <a:cs typeface="+mn-cs"/>
              </a:rPr>
              <a:t>per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residue</a:t>
            </a:r>
            <a:r>
              <a:rPr lang="ja-JP" altLang="de-DE" sz="1200">
                <a:latin typeface="Arial"/>
                <a:cs typeface="+mn-cs"/>
              </a:rPr>
              <a:t>’</a:t>
            </a:r>
            <a:r>
              <a:rPr lang="de-DE" sz="1200">
                <a:cs typeface="+mn-cs"/>
              </a:rPr>
              <a:t> </a:t>
            </a:r>
          </a:p>
          <a:p>
            <a:pPr eaLnBrk="0" hangingPunct="0">
              <a:defRPr/>
            </a:pPr>
            <a:r>
              <a:rPr lang="de-DE" sz="1200">
                <a:cs typeface="+mn-cs"/>
              </a:rPr>
              <a:t>RMSD tables and plots to allow users to identify,</a:t>
            </a:r>
            <a:r>
              <a:rPr lang="de-DE" sz="1200" baseline="30000">
                <a:cs typeface="+mn-cs"/>
              </a:rPr>
              <a:t> </a:t>
            </a:r>
            <a:r>
              <a:rPr lang="de-DE" sz="1200">
                <a:cs typeface="+mn-cs"/>
              </a:rPr>
              <a:t>assess and view individual residue displacements.</a:t>
            </a:r>
          </a:p>
        </p:txBody>
      </p:sp>
    </p:spTree>
    <p:extLst>
      <p:ext uri="{BB962C8B-B14F-4D97-AF65-F5344CB8AC3E}">
        <p14:creationId xmlns:p14="http://schemas.microsoft.com/office/powerpoint/2010/main" val="32657706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jcb_logo_shad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-100013"/>
            <a:ext cx="1422400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6" name="Picture 3" descr="FLI-LO-4c-e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8725"/>
            <a:ext cx="2089150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140" name="Line 4"/>
          <p:cNvSpPr>
            <a:spLocks noChangeShapeType="1"/>
          </p:cNvSpPr>
          <p:nvPr/>
        </p:nvSpPr>
        <p:spPr bwMode="auto">
          <a:xfrm>
            <a:off x="0" y="62484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91141" name="Line 5"/>
          <p:cNvSpPr>
            <a:spLocks noChangeShapeType="1"/>
          </p:cNvSpPr>
          <p:nvPr/>
        </p:nvSpPr>
        <p:spPr bwMode="auto">
          <a:xfrm>
            <a:off x="0" y="6096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91142" name="Text Box 6"/>
          <p:cNvSpPr txBox="1">
            <a:spLocks noChangeArrowheads="1"/>
          </p:cNvSpPr>
          <p:nvPr/>
        </p:nvSpPr>
        <p:spPr bwMode="auto">
          <a:xfrm>
            <a:off x="66675" y="44450"/>
            <a:ext cx="4505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400" b="1">
                <a:solidFill>
                  <a:srgbClr val="9900C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</a:rPr>
              <a:t>SuperPose Server: Examples </a:t>
            </a:r>
          </a:p>
        </p:txBody>
      </p:sp>
      <p:sp>
        <p:nvSpPr>
          <p:cNvPr id="91143" name="Rectangle 7"/>
          <p:cNvSpPr>
            <a:spLocks noChangeArrowheads="1"/>
          </p:cNvSpPr>
          <p:nvPr/>
        </p:nvSpPr>
        <p:spPr bwMode="auto">
          <a:xfrm>
            <a:off x="5391150" y="6503988"/>
            <a:ext cx="37020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400">
                <a:cs typeface="+mn-cs"/>
              </a:rPr>
              <a:t>http://wishart.biology.ualberta.ca/SuperPose/</a:t>
            </a:r>
          </a:p>
        </p:txBody>
      </p:sp>
      <p:sp>
        <p:nvSpPr>
          <p:cNvPr id="91145" name="Text Box 9"/>
          <p:cNvSpPr txBox="1">
            <a:spLocks noChangeArrowheads="1"/>
          </p:cNvSpPr>
          <p:nvPr/>
        </p:nvSpPr>
        <p:spPr bwMode="auto">
          <a:xfrm>
            <a:off x="930275" y="1484313"/>
            <a:ext cx="7283450" cy="402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b="1">
                <a:cs typeface="+mn-cs"/>
              </a:rPr>
              <a:t>Identical/same sequence but different structure</a:t>
            </a:r>
          </a:p>
          <a:p>
            <a:pPr>
              <a:defRPr/>
            </a:pPr>
            <a:endParaRPr lang="de-DE" sz="800" b="1">
              <a:cs typeface="+mn-cs"/>
            </a:endParaRPr>
          </a:p>
          <a:p>
            <a:pPr>
              <a:defRPr/>
            </a:pPr>
            <a:r>
              <a:rPr lang="de-DE" b="1">
                <a:cs typeface="+mn-cs"/>
              </a:rPr>
              <a:t>	</a:t>
            </a:r>
            <a:r>
              <a:rPr lang="de-DE" b="1">
                <a:solidFill>
                  <a:srgbClr val="FF99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</a:rPr>
              <a:t>Calmodulin:</a:t>
            </a:r>
            <a:r>
              <a:rPr lang="de-DE" b="1">
                <a:cs typeface="+mn-cs"/>
              </a:rPr>
              <a:t>  			1A29 vs. 1CLL </a:t>
            </a:r>
          </a:p>
          <a:p>
            <a:pPr>
              <a:defRPr/>
            </a:pPr>
            <a:r>
              <a:rPr lang="de-DE" b="1">
                <a:cs typeface="+mn-cs"/>
              </a:rPr>
              <a:t>					(open and closed form)</a:t>
            </a:r>
          </a:p>
          <a:p>
            <a:pPr>
              <a:defRPr/>
            </a:pPr>
            <a:endParaRPr lang="de-DE" b="1">
              <a:cs typeface="+mn-cs"/>
            </a:endParaRPr>
          </a:p>
          <a:p>
            <a:pPr>
              <a:defRPr/>
            </a:pPr>
            <a:endParaRPr lang="de-DE" b="1">
              <a:cs typeface="+mn-cs"/>
            </a:endParaRPr>
          </a:p>
          <a:p>
            <a:pPr>
              <a:defRPr/>
            </a:pPr>
            <a:r>
              <a:rPr lang="de-DE" b="1">
                <a:cs typeface="+mn-cs"/>
              </a:rPr>
              <a:t>Similar structure but slightly different sequence length</a:t>
            </a:r>
          </a:p>
          <a:p>
            <a:pPr>
              <a:defRPr/>
            </a:pPr>
            <a:endParaRPr lang="de-DE" sz="800" b="1">
              <a:cs typeface="+mn-cs"/>
            </a:endParaRPr>
          </a:p>
          <a:p>
            <a:pPr>
              <a:defRPr/>
            </a:pPr>
            <a:r>
              <a:rPr lang="de-DE" b="1">
                <a:cs typeface="+mn-cs"/>
              </a:rPr>
              <a:t>	</a:t>
            </a:r>
            <a:r>
              <a:rPr lang="de-DE" b="1">
                <a:solidFill>
                  <a:srgbClr val="FF99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</a:rPr>
              <a:t>Thioredoxin:</a:t>
            </a:r>
            <a:r>
              <a:rPr lang="de-DE" b="1">
                <a:cs typeface="+mn-cs"/>
              </a:rPr>
              <a:t> 			3TRX vs. 2TRX_a</a:t>
            </a:r>
          </a:p>
          <a:p>
            <a:pPr>
              <a:defRPr/>
            </a:pPr>
            <a:endParaRPr lang="de-DE" b="1">
              <a:cs typeface="+mn-cs"/>
            </a:endParaRPr>
          </a:p>
          <a:p>
            <a:pPr>
              <a:defRPr/>
            </a:pPr>
            <a:endParaRPr lang="de-DE" b="1">
              <a:cs typeface="+mn-cs"/>
            </a:endParaRPr>
          </a:p>
          <a:p>
            <a:pPr>
              <a:defRPr/>
            </a:pPr>
            <a:r>
              <a:rPr lang="de-DE" b="1">
                <a:cs typeface="+mn-cs"/>
              </a:rPr>
              <a:t>Similar structure but extremely different sequence</a:t>
            </a:r>
          </a:p>
          <a:p>
            <a:pPr>
              <a:defRPr/>
            </a:pPr>
            <a:endParaRPr lang="de-DE" sz="800" b="1">
              <a:cs typeface="+mn-cs"/>
            </a:endParaRPr>
          </a:p>
          <a:p>
            <a:pPr>
              <a:defRPr/>
            </a:pPr>
            <a:r>
              <a:rPr lang="de-DE" b="1">
                <a:cs typeface="+mn-cs"/>
              </a:rPr>
              <a:t>	</a:t>
            </a:r>
            <a:r>
              <a:rPr lang="de-DE" b="1">
                <a:solidFill>
                  <a:srgbClr val="FF99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</a:rPr>
              <a:t>Thioredoxin/Glutaredoxin:</a:t>
            </a:r>
            <a:r>
              <a:rPr lang="de-DE" b="1">
                <a:cs typeface="+mn-cs"/>
              </a:rPr>
              <a:t> 	3TRX vs. 3GRX_1</a:t>
            </a:r>
          </a:p>
          <a:p>
            <a:pPr>
              <a:defRPr/>
            </a:pPr>
            <a:endParaRPr lang="de-DE" b="1">
              <a:cs typeface="+mn-cs"/>
            </a:endParaRPr>
          </a:p>
          <a:p>
            <a:pPr>
              <a:defRPr/>
            </a:pPr>
            <a:endParaRPr lang="de-DE" b="1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07359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jcb_logo_shad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-100013"/>
            <a:ext cx="1422400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4" name="Picture 3" descr="FLI-LO-4c-e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8725"/>
            <a:ext cx="2089150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3188" name="Line 4"/>
          <p:cNvSpPr>
            <a:spLocks noChangeShapeType="1"/>
          </p:cNvSpPr>
          <p:nvPr/>
        </p:nvSpPr>
        <p:spPr bwMode="auto">
          <a:xfrm>
            <a:off x="0" y="62484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93189" name="Line 5"/>
          <p:cNvSpPr>
            <a:spLocks noChangeShapeType="1"/>
          </p:cNvSpPr>
          <p:nvPr/>
        </p:nvSpPr>
        <p:spPr bwMode="auto">
          <a:xfrm>
            <a:off x="0" y="6096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66675" y="44450"/>
            <a:ext cx="19256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400" b="1">
                <a:solidFill>
                  <a:srgbClr val="9900C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</a:rPr>
              <a:t>Calmodulin </a:t>
            </a:r>
          </a:p>
        </p:txBody>
      </p:sp>
      <p:pic>
        <p:nvPicPr>
          <p:cNvPr id="9319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1638300"/>
            <a:ext cx="862965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512248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jcb_logo_shad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-100013"/>
            <a:ext cx="1422400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2" name="Picture 3" descr="FLI-LO-4c-e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8725"/>
            <a:ext cx="2089150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7284" name="Line 4"/>
          <p:cNvSpPr>
            <a:spLocks noChangeShapeType="1"/>
          </p:cNvSpPr>
          <p:nvPr/>
        </p:nvSpPr>
        <p:spPr bwMode="auto">
          <a:xfrm>
            <a:off x="0" y="62484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97285" name="Line 5"/>
          <p:cNvSpPr>
            <a:spLocks noChangeShapeType="1"/>
          </p:cNvSpPr>
          <p:nvPr/>
        </p:nvSpPr>
        <p:spPr bwMode="auto">
          <a:xfrm>
            <a:off x="0" y="6096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97286" name="Text Box 6"/>
          <p:cNvSpPr txBox="1">
            <a:spLocks noChangeArrowheads="1"/>
          </p:cNvSpPr>
          <p:nvPr/>
        </p:nvSpPr>
        <p:spPr bwMode="auto">
          <a:xfrm>
            <a:off x="66675" y="44450"/>
            <a:ext cx="20097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400" b="1">
                <a:solidFill>
                  <a:srgbClr val="9900C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</a:rPr>
              <a:t>Thioredoxin </a:t>
            </a:r>
          </a:p>
        </p:txBody>
      </p:sp>
      <p:pic>
        <p:nvPicPr>
          <p:cNvPr id="97287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71675"/>
            <a:ext cx="8963025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01698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jcb_logo_shado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6675" y="-100013"/>
            <a:ext cx="1422400" cy="158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0" name="Picture 3" descr="FLI-LO-4c-e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08725"/>
            <a:ext cx="2089150" cy="54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5236" name="Line 4"/>
          <p:cNvSpPr>
            <a:spLocks noChangeShapeType="1"/>
          </p:cNvSpPr>
          <p:nvPr/>
        </p:nvSpPr>
        <p:spPr bwMode="auto">
          <a:xfrm>
            <a:off x="0" y="62484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95237" name="Line 5"/>
          <p:cNvSpPr>
            <a:spLocks noChangeShapeType="1"/>
          </p:cNvSpPr>
          <p:nvPr/>
        </p:nvSpPr>
        <p:spPr bwMode="auto">
          <a:xfrm>
            <a:off x="0" y="609600"/>
            <a:ext cx="9144000" cy="0"/>
          </a:xfrm>
          <a:prstGeom prst="line">
            <a:avLst/>
          </a:prstGeom>
          <a:noFill/>
          <a:ln w="10795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107763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>
              <a:cs typeface="+mn-cs"/>
            </a:endParaRPr>
          </a:p>
        </p:txBody>
      </p:sp>
      <p:sp>
        <p:nvSpPr>
          <p:cNvPr id="95238" name="Text Box 6"/>
          <p:cNvSpPr txBox="1">
            <a:spLocks noChangeArrowheads="1"/>
          </p:cNvSpPr>
          <p:nvPr/>
        </p:nvSpPr>
        <p:spPr bwMode="auto">
          <a:xfrm>
            <a:off x="66675" y="44450"/>
            <a:ext cx="21463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2400" b="1">
                <a:solidFill>
                  <a:srgbClr val="9900CC"/>
                </a:solidFill>
                <a:effectLst>
                  <a:outerShdw blurRad="38100" dist="38100" dir="2700000" algn="tl">
                    <a:srgbClr val="DDDDDD"/>
                  </a:outerShdw>
                </a:effectLst>
                <a:cs typeface="+mn-cs"/>
              </a:rPr>
              <a:t>Glutaredoxin </a:t>
            </a:r>
          </a:p>
        </p:txBody>
      </p:sp>
      <p:pic>
        <p:nvPicPr>
          <p:cNvPr id="95242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924175"/>
            <a:ext cx="7572375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95244" name="Text Box 12"/>
          <p:cNvSpPr txBox="1">
            <a:spLocks noChangeArrowheads="1"/>
          </p:cNvSpPr>
          <p:nvPr/>
        </p:nvSpPr>
        <p:spPr bwMode="auto">
          <a:xfrm>
            <a:off x="323850" y="1125538"/>
            <a:ext cx="1069975" cy="376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b="1">
                <a:cs typeface="+mn-cs"/>
              </a:rPr>
              <a:t>InterPro</a:t>
            </a:r>
          </a:p>
        </p:txBody>
      </p:sp>
    </p:spTree>
    <p:extLst>
      <p:ext uri="{BB962C8B-B14F-4D97-AF65-F5344CB8AC3E}">
        <p14:creationId xmlns:p14="http://schemas.microsoft.com/office/powerpoint/2010/main" val="1218824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Where</a:t>
            </a:r>
            <a:r>
              <a:rPr lang="it-IT" dirty="0"/>
              <a:t> to start ?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920754"/>
            <a:ext cx="8229600" cy="4525963"/>
          </a:xfrm>
        </p:spPr>
        <p:txBody>
          <a:bodyPr/>
          <a:lstStyle/>
          <a:p>
            <a:r>
              <a:rPr lang="it-IT" sz="2000" dirty="0"/>
              <a:t>GROMACS </a:t>
            </a:r>
            <a:r>
              <a:rPr lang="it-IT" sz="2000" dirty="0">
                <a:hlinkClick r:id="rId2"/>
              </a:rPr>
              <a:t>http://www.gromacs.org</a:t>
            </a:r>
            <a:r>
              <a:rPr lang="it-IT" sz="2000" dirty="0"/>
              <a:t> </a:t>
            </a:r>
          </a:p>
          <a:p>
            <a:pPr marL="0" indent="0">
              <a:buNone/>
            </a:pPr>
            <a:endParaRPr lang="it-IT" dirty="0"/>
          </a:p>
          <a:p>
            <a:r>
              <a:rPr lang="it-IT" sz="2000" dirty="0"/>
              <a:t>NAMD VMD </a:t>
            </a:r>
            <a:r>
              <a:rPr lang="it-IT" sz="2000" dirty="0">
                <a:hlinkClick r:id="rId3"/>
              </a:rPr>
              <a:t>https://www.ks.uiuc.edu/Research/namd/</a:t>
            </a:r>
            <a:r>
              <a:rPr lang="it-IT" sz="2000" dirty="0"/>
              <a:t> </a:t>
            </a:r>
          </a:p>
          <a:p>
            <a:pPr marL="0" indent="0">
              <a:buNone/>
            </a:pPr>
            <a:endParaRPr lang="it-IT" dirty="0"/>
          </a:p>
          <a:p>
            <a:r>
              <a:rPr lang="it-IT" sz="2000" dirty="0"/>
              <a:t>K. </a:t>
            </a:r>
            <a:r>
              <a:rPr lang="it-IT" sz="2000" dirty="0" err="1"/>
              <a:t>Hinsen</a:t>
            </a:r>
            <a:r>
              <a:rPr lang="it-IT" sz="2000" dirty="0"/>
              <a:t> MMTK </a:t>
            </a:r>
            <a:r>
              <a:rPr lang="it-IT" sz="2000" dirty="0">
                <a:hlinkClick r:id="rId4"/>
              </a:rPr>
              <a:t>https://github.com/khinsen/MMTK</a:t>
            </a:r>
            <a:r>
              <a:rPr lang="it-IT" sz="2000" dirty="0"/>
              <a:t> </a:t>
            </a:r>
          </a:p>
          <a:p>
            <a:endParaRPr lang="it-IT" dirty="0"/>
          </a:p>
          <a:p>
            <a:r>
              <a:rPr lang="it-IT" sz="2000" dirty="0"/>
              <a:t>. Marchi ORAC  </a:t>
            </a:r>
            <a:r>
              <a:rPr lang="it-IT" sz="2000" dirty="0">
                <a:hlinkClick r:id="rId5"/>
              </a:rPr>
              <a:t>http://www.chim.unifi.it/orac/</a:t>
            </a:r>
            <a:r>
              <a:rPr lang="it-IT" sz="2000" dirty="0"/>
              <a:t> </a:t>
            </a:r>
          </a:p>
        </p:txBody>
      </p:sp>
      <p:sp>
        <p:nvSpPr>
          <p:cNvPr id="4" name="Rettangolo 3"/>
          <p:cNvSpPr/>
          <p:nvPr/>
        </p:nvSpPr>
        <p:spPr>
          <a:xfrm>
            <a:off x="935727" y="5340458"/>
            <a:ext cx="677621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dirty="0"/>
              <a:t>CECAM ICTP SCHOOL </a:t>
            </a:r>
            <a:r>
              <a:rPr lang="it-IT" dirty="0">
                <a:hlinkClick r:id="rId6"/>
              </a:rPr>
              <a:t>https://www.cecam.org/workshop-details/60</a:t>
            </a:r>
            <a:r>
              <a:rPr lang="it-IT" dirty="0"/>
              <a:t> </a:t>
            </a:r>
          </a:p>
          <a:p>
            <a:endParaRPr lang="it-IT" dirty="0"/>
          </a:p>
          <a:p>
            <a:r>
              <a:rPr lang="it-IT" dirty="0" err="1"/>
              <a:t>MolSim</a:t>
            </a:r>
            <a:r>
              <a:rPr lang="it-IT" dirty="0"/>
              <a:t> School (</a:t>
            </a:r>
            <a:r>
              <a:rPr lang="it-IT" dirty="0">
                <a:hlinkClick r:id="rId7"/>
              </a:rPr>
              <a:t>http://www.acmm.nl/molsim/molsim2020/</a:t>
            </a:r>
            <a:r>
              <a:rPr lang="it-IT" dirty="0"/>
              <a:t> )</a:t>
            </a:r>
          </a:p>
        </p:txBody>
      </p:sp>
    </p:spTree>
    <p:extLst>
      <p:ext uri="{BB962C8B-B14F-4D97-AF65-F5344CB8AC3E}">
        <p14:creationId xmlns:p14="http://schemas.microsoft.com/office/powerpoint/2010/main" val="363048479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0"/>
            <a:ext cx="8935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60138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475656" y="836712"/>
            <a:ext cx="59544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From a </a:t>
            </a:r>
            <a:r>
              <a:rPr lang="it-IT" dirty="0" err="1"/>
              <a:t>distance</a:t>
            </a:r>
            <a:r>
              <a:rPr lang="it-IT" dirty="0"/>
              <a:t> </a:t>
            </a:r>
            <a:r>
              <a:rPr lang="it-IT" dirty="0" err="1"/>
              <a:t>matrix</a:t>
            </a:r>
            <a:r>
              <a:rPr lang="it-IT" dirty="0"/>
              <a:t> </a:t>
            </a:r>
            <a:r>
              <a:rPr lang="it-IT" dirty="0" err="1"/>
              <a:t>we</a:t>
            </a:r>
            <a:r>
              <a:rPr lang="it-IT" dirty="0"/>
              <a:t> can </a:t>
            </a:r>
            <a:r>
              <a:rPr lang="it-IT" dirty="0" err="1"/>
              <a:t>infer</a:t>
            </a:r>
            <a:r>
              <a:rPr lang="it-IT" dirty="0"/>
              <a:t>/</a:t>
            </a:r>
            <a:r>
              <a:rPr lang="it-IT" dirty="0" err="1"/>
              <a:t>predict</a:t>
            </a:r>
            <a:endParaRPr lang="it-IT" dirty="0"/>
          </a:p>
          <a:p>
            <a:r>
              <a:rPr lang="it-IT" dirty="0"/>
              <a:t>A </a:t>
            </a:r>
            <a:r>
              <a:rPr lang="it-IT" dirty="0" err="1"/>
              <a:t>topology</a:t>
            </a:r>
            <a:r>
              <a:rPr lang="it-IT" dirty="0"/>
              <a:t> in the </a:t>
            </a:r>
            <a:r>
              <a:rPr lang="it-IT" dirty="0" err="1"/>
              <a:t>space</a:t>
            </a:r>
            <a:r>
              <a:rPr lang="it-IT" dirty="0"/>
              <a:t> of </a:t>
            </a:r>
            <a:r>
              <a:rPr lang="it-IT" dirty="0" err="1"/>
              <a:t>protein</a:t>
            </a:r>
            <a:r>
              <a:rPr lang="it-IT" dirty="0"/>
              <a:t> </a:t>
            </a:r>
            <a:r>
              <a:rPr lang="it-IT" dirty="0" err="1"/>
              <a:t>structures</a:t>
            </a:r>
            <a:r>
              <a:rPr lang="it-IT" dirty="0"/>
              <a:t>…</a:t>
            </a:r>
          </a:p>
          <a:p>
            <a:endParaRPr lang="it-IT" dirty="0"/>
          </a:p>
          <a:p>
            <a:r>
              <a:rPr lang="it-IT" dirty="0"/>
              <a:t>THAT’S </a:t>
            </a:r>
            <a:r>
              <a:rPr lang="it-IT"/>
              <a:t>ALL FOLKS!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3420274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971600" y="620688"/>
            <a:ext cx="8186857" cy="60016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HOMEWORK</a:t>
            </a:r>
          </a:p>
          <a:p>
            <a:r>
              <a:rPr lang="it-IT" dirty="0" err="1"/>
              <a:t>Familiarize</a:t>
            </a:r>
            <a:r>
              <a:rPr lang="it-IT" dirty="0"/>
              <a:t> with the GROMACS Package: tutorial n.1 </a:t>
            </a:r>
            <a:r>
              <a:rPr lang="it-IT" dirty="0" err="1"/>
              <a:t>at</a:t>
            </a:r>
            <a:endParaRPr lang="it-IT" dirty="0"/>
          </a:p>
          <a:p>
            <a:r>
              <a:rPr lang="it-IT" dirty="0">
                <a:hlinkClick r:id="rId2"/>
              </a:rPr>
              <a:t>http://www.mdtutorials.com/gmx/index.html</a:t>
            </a:r>
            <a:r>
              <a:rPr lang="it-IT" dirty="0"/>
              <a:t> </a:t>
            </a:r>
          </a:p>
          <a:p>
            <a:endParaRPr lang="it-IT" dirty="0"/>
          </a:p>
          <a:p>
            <a:r>
              <a:rPr lang="it-IT" dirty="0" err="1"/>
              <a:t>shared</a:t>
            </a:r>
            <a:r>
              <a:rPr lang="it-IT" dirty="0"/>
              <a:t> tutorial from last </a:t>
            </a:r>
            <a:r>
              <a:rPr lang="it-IT" dirty="0" err="1"/>
              <a:t>year</a:t>
            </a:r>
            <a:r>
              <a:rPr lang="it-IT" dirty="0"/>
              <a:t> </a:t>
            </a:r>
            <a:r>
              <a:rPr lang="it-IT" dirty="0" err="1"/>
              <a:t>course</a:t>
            </a:r>
            <a:r>
              <a:rPr lang="it-IT" dirty="0"/>
              <a:t> L15</a:t>
            </a:r>
          </a:p>
          <a:p>
            <a:r>
              <a:rPr lang="it-IT" dirty="0" err="1"/>
              <a:t>askme</a:t>
            </a:r>
            <a:r>
              <a:rPr lang="it-IT" dirty="0"/>
              <a:t> the </a:t>
            </a:r>
            <a:r>
              <a:rPr lang="it-IT" dirty="0" err="1"/>
              <a:t>access</a:t>
            </a:r>
            <a:r>
              <a:rPr lang="it-IT"/>
              <a:t> to </a:t>
            </a:r>
            <a:endParaRPr lang="it-IT" dirty="0"/>
          </a:p>
          <a:p>
            <a:endParaRPr lang="it-IT" dirty="0"/>
          </a:p>
          <a:p>
            <a:endParaRPr lang="it-IT" dirty="0"/>
          </a:p>
          <a:p>
            <a:r>
              <a:rPr lang="it-IT" dirty="0"/>
              <a:t>tutorial on </a:t>
            </a:r>
            <a:r>
              <a:rPr lang="it-IT" dirty="0" err="1"/>
              <a:t>measuring</a:t>
            </a:r>
            <a:r>
              <a:rPr lang="it-IT" dirty="0"/>
              <a:t> </a:t>
            </a:r>
            <a:r>
              <a:rPr lang="it-IT" dirty="0" err="1"/>
              <a:t>conformational</a:t>
            </a:r>
            <a:r>
              <a:rPr lang="it-IT" dirty="0"/>
              <a:t> </a:t>
            </a:r>
            <a:r>
              <a:rPr lang="it-IT" dirty="0" err="1"/>
              <a:t>distances</a:t>
            </a:r>
            <a:r>
              <a:rPr lang="it-IT" dirty="0"/>
              <a:t> with Chimera</a:t>
            </a:r>
          </a:p>
          <a:p>
            <a:endParaRPr lang="it-IT" dirty="0"/>
          </a:p>
          <a:p>
            <a:r>
              <a:rPr lang="en-US" dirty="0"/>
              <a:t>In Chimera </a:t>
            </a:r>
            <a:r>
              <a:rPr lang="en-US" u="sng" dirty="0">
                <a:hlinkClick r:id="rId3"/>
              </a:rPr>
              <a:t>https://www.youtube.com/watch?v=oThN3LG8LQU</a:t>
            </a:r>
            <a:endParaRPr lang="en-US" u="sng" dirty="0"/>
          </a:p>
          <a:p>
            <a:endParaRPr lang="en-US" u="sng" dirty="0"/>
          </a:p>
          <a:p>
            <a:r>
              <a:rPr lang="en-US" u="sng" dirty="0"/>
              <a:t>PBC tutorial (series MOLBIOCHEM at UAM (Madrid))</a:t>
            </a:r>
          </a:p>
          <a:p>
            <a:r>
              <a:rPr lang="en-US" u="sng" dirty="0">
                <a:hlinkClick r:id="rId4"/>
              </a:rPr>
              <a:t>https://www.youtube.com/watch?v=8iHER6IP6Ds</a:t>
            </a:r>
            <a:r>
              <a:rPr lang="en-US" u="sng" dirty="0"/>
              <a:t> </a:t>
            </a:r>
          </a:p>
          <a:p>
            <a:r>
              <a:rPr lang="en-US" dirty="0"/>
              <a:t> </a:t>
            </a:r>
            <a:endParaRPr lang="it-IT" dirty="0"/>
          </a:p>
          <a:p>
            <a:endParaRPr lang="it-IT" dirty="0"/>
          </a:p>
        </p:txBody>
      </p:sp>
      <p:sp>
        <p:nvSpPr>
          <p:cNvPr id="3" name="CasellaDiTesto 2"/>
          <p:cNvSpPr txBox="1"/>
          <p:nvPr/>
        </p:nvSpPr>
        <p:spPr>
          <a:xfrm>
            <a:off x="1763688" y="4581128"/>
            <a:ext cx="184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352319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Homeworks</a:t>
            </a:r>
            <a:r>
              <a:rPr lang="it-IT" dirty="0"/>
              <a:t>…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1800" dirty="0"/>
              <a:t>GROMACS TUTORIAL LYSOZYME JA </a:t>
            </a:r>
            <a:r>
              <a:rPr lang="it-IT" sz="1800" dirty="0" err="1"/>
              <a:t>Lemkul</a:t>
            </a:r>
            <a:endParaRPr lang="it-IT" sz="1800" dirty="0"/>
          </a:p>
          <a:p>
            <a:pPr marL="0" indent="0">
              <a:buNone/>
            </a:pPr>
            <a:r>
              <a:rPr lang="it-IT" sz="1800" dirty="0">
                <a:hlinkClick r:id="rId2"/>
              </a:rPr>
              <a:t>http://www.mdtutorials.com/gmx/lysozyme/</a:t>
            </a:r>
            <a:r>
              <a:rPr lang="it-IT" sz="1800" dirty="0"/>
              <a:t> </a:t>
            </a:r>
          </a:p>
          <a:p>
            <a:r>
              <a:rPr lang="it-IT" sz="1800" dirty="0" err="1"/>
              <a:t>Mutations</a:t>
            </a:r>
            <a:r>
              <a:rPr lang="it-IT" sz="1800" dirty="0"/>
              <a:t> in the PDB</a:t>
            </a:r>
          </a:p>
          <a:p>
            <a:r>
              <a:rPr lang="it-IT" sz="1800" dirty="0"/>
              <a:t>How to mutate a PDB file?</a:t>
            </a:r>
          </a:p>
          <a:p>
            <a:r>
              <a:rPr lang="it-IT" sz="1800" dirty="0">
                <a:hlinkClick r:id="rId3"/>
              </a:rPr>
              <a:t>https://spdbv.unil.ch/mutation_guide.html</a:t>
            </a:r>
            <a:r>
              <a:rPr lang="it-IT" sz="1800">
                <a:hlinkClick r:id="rId3"/>
              </a:rPr>
              <a:t>#:~:text=To%20initiate%20a%20mutation%2C%20simply,the%20new%20amino%20acid%20type</a:t>
            </a:r>
            <a:r>
              <a:rPr lang="it-IT" sz="1800"/>
              <a:t>. </a:t>
            </a:r>
            <a:endParaRPr lang="it-IT" sz="1800" dirty="0"/>
          </a:p>
          <a:p>
            <a:pPr marL="0" indent="0">
              <a:buNone/>
            </a:pPr>
            <a:r>
              <a:rPr lang="it-IT" sz="1800" dirty="0"/>
              <a:t>LEXICON: </a:t>
            </a:r>
            <a:r>
              <a:rPr lang="it-IT" sz="1800" dirty="0" err="1"/>
              <a:t>rotamers</a:t>
            </a:r>
            <a:endParaRPr lang="it-IT" sz="1800" dirty="0"/>
          </a:p>
          <a:p>
            <a:pPr marL="0" indent="0">
              <a:buNone/>
            </a:pPr>
            <a:r>
              <a:rPr lang="it-IT" sz="1800" dirty="0">
                <a:hlinkClick r:id="rId4"/>
              </a:rPr>
              <a:t>https://www.sciencedirect.com/topics/chemistry/rotamer</a:t>
            </a:r>
            <a:r>
              <a:rPr lang="it-IT" sz="1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15969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475656" y="1124744"/>
            <a:ext cx="578876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Multiple </a:t>
            </a:r>
            <a:r>
              <a:rPr lang="it-IT" dirty="0" err="1"/>
              <a:t>alignment</a:t>
            </a:r>
            <a:r>
              <a:rPr lang="it-IT" dirty="0"/>
              <a:t> 3d Coffee </a:t>
            </a:r>
            <a:r>
              <a:rPr lang="it-IT" dirty="0" err="1"/>
              <a:t>Clustall</a:t>
            </a:r>
            <a:r>
              <a:rPr lang="it-IT" dirty="0"/>
              <a:t> omega</a:t>
            </a:r>
          </a:p>
          <a:p>
            <a:r>
              <a:rPr lang="it-IT" dirty="0" err="1"/>
              <a:t>Pdb</a:t>
            </a:r>
            <a:endParaRPr lang="it-IT" dirty="0"/>
          </a:p>
          <a:p>
            <a:r>
              <a:rPr lang="it-IT" dirty="0" err="1"/>
              <a:t>Pdbsum</a:t>
            </a:r>
            <a:endParaRPr lang="it-IT" dirty="0"/>
          </a:p>
          <a:p>
            <a:r>
              <a:rPr lang="it-IT" dirty="0" err="1"/>
              <a:t>Superpose</a:t>
            </a:r>
            <a:endParaRPr lang="it-IT" dirty="0"/>
          </a:p>
          <a:p>
            <a:endParaRPr lang="it-IT" dirty="0"/>
          </a:p>
          <a:p>
            <a:r>
              <a:rPr lang="it-IT" dirty="0"/>
              <a:t>Eliminate </a:t>
            </a:r>
            <a:r>
              <a:rPr lang="it-IT" dirty="0" err="1"/>
              <a:t>ligand</a:t>
            </a:r>
            <a:r>
              <a:rPr lang="it-IT" dirty="0"/>
              <a:t>.</a:t>
            </a:r>
          </a:p>
        </p:txBody>
      </p:sp>
      <p:sp>
        <p:nvSpPr>
          <p:cNvPr id="3" name="Rettangolo 2"/>
          <p:cNvSpPr/>
          <p:nvPr/>
        </p:nvSpPr>
        <p:spPr>
          <a:xfrm>
            <a:off x="1259632" y="342900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dirty="0" err="1"/>
              <a:t>Further</a:t>
            </a:r>
            <a:r>
              <a:rPr lang="it-IT" dirty="0"/>
              <a:t> </a:t>
            </a:r>
            <a:r>
              <a:rPr lang="it-IT" dirty="0" err="1"/>
              <a:t>suggestions</a:t>
            </a:r>
            <a:r>
              <a:rPr lang="it-IT" dirty="0"/>
              <a:t> on the </a:t>
            </a:r>
            <a:r>
              <a:rPr lang="it-IT" dirty="0" err="1"/>
              <a:t>problem</a:t>
            </a:r>
            <a:r>
              <a:rPr lang="it-IT" dirty="0"/>
              <a:t> of </a:t>
            </a:r>
            <a:r>
              <a:rPr lang="it-IT" dirty="0" err="1"/>
              <a:t>structural</a:t>
            </a:r>
            <a:r>
              <a:rPr lang="it-IT" dirty="0"/>
              <a:t> </a:t>
            </a:r>
            <a:r>
              <a:rPr lang="it-IT" dirty="0" err="1"/>
              <a:t>superposition</a:t>
            </a:r>
            <a:r>
              <a:rPr lang="it-IT" dirty="0"/>
              <a:t> of </a:t>
            </a:r>
            <a:r>
              <a:rPr lang="it-IT" dirty="0" err="1"/>
              <a:t>proteins</a:t>
            </a:r>
            <a:endParaRPr lang="it-IT" dirty="0"/>
          </a:p>
          <a:p>
            <a:endParaRPr lang="it-IT" dirty="0"/>
          </a:p>
          <a:p>
            <a:r>
              <a:rPr lang="it-IT" dirty="0"/>
              <a:t>Adam </a:t>
            </a:r>
            <a:r>
              <a:rPr lang="it-IT" dirty="0" err="1"/>
              <a:t>Zemla’s</a:t>
            </a:r>
            <a:r>
              <a:rPr lang="it-IT" dirty="0"/>
              <a:t> </a:t>
            </a:r>
            <a:r>
              <a:rPr lang="it-IT" dirty="0" err="1"/>
              <a:t>contribution</a:t>
            </a:r>
            <a:endParaRPr lang="it-IT" dirty="0"/>
          </a:p>
          <a:p>
            <a:endParaRPr lang="it-IT" dirty="0"/>
          </a:p>
          <a:p>
            <a:r>
              <a:rPr lang="it-IT" dirty="0" err="1"/>
              <a:t>https</a:t>
            </a:r>
            <a:r>
              <a:rPr lang="it-IT" dirty="0"/>
              <a:t>://</a:t>
            </a:r>
            <a:r>
              <a:rPr lang="it-IT" dirty="0" err="1"/>
              <a:t>proteopedia.org</a:t>
            </a:r>
            <a:r>
              <a:rPr lang="it-IT" dirty="0"/>
              <a:t>/</a:t>
            </a:r>
            <a:r>
              <a:rPr lang="it-IT" dirty="0" err="1"/>
              <a:t>wiki</a:t>
            </a:r>
            <a:r>
              <a:rPr lang="it-IT" dirty="0"/>
              <a:t>/</a:t>
            </a:r>
            <a:r>
              <a:rPr lang="it-IT" dirty="0" err="1"/>
              <a:t>index.php</a:t>
            </a:r>
            <a:r>
              <a:rPr lang="it-IT" dirty="0"/>
              <a:t>/</a:t>
            </a:r>
            <a:r>
              <a:rPr lang="it-IT" dirty="0" err="1"/>
              <a:t>Calculating_GDT_TS</a:t>
            </a:r>
            <a:r>
              <a:rPr lang="it-IT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356374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Alejandro Giorgetti</a:t>
            </a:r>
          </a:p>
          <a:p>
            <a:pPr>
              <a:defRPr/>
            </a:pPr>
            <a:r>
              <a:rPr lang="en-US"/>
              <a:t>giorget@sissa.it</a:t>
            </a:r>
          </a:p>
        </p:txBody>
      </p:sp>
      <p:sp>
        <p:nvSpPr>
          <p:cNvPr id="385026" name="Text Box 2"/>
          <p:cNvSpPr txBox="1">
            <a:spLocks noChangeArrowheads="1"/>
          </p:cNvSpPr>
          <p:nvPr/>
        </p:nvSpPr>
        <p:spPr bwMode="auto">
          <a:xfrm>
            <a:off x="609600" y="2286000"/>
            <a:ext cx="8001000" cy="102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95263" indent="-195263" algn="l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671513" indent="-214313" algn="l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90000"/>
              </a:lnSpc>
              <a:buFontTx/>
              <a:buChar char="•"/>
              <a:defRPr/>
            </a:pPr>
            <a:r>
              <a:rPr lang="en-US" sz="1600">
                <a:latin typeface="Comic Sans MS" charset="0"/>
                <a:cs typeface="+mn-cs"/>
              </a:rPr>
              <a:t>UCL, Janet Thornton &amp; Christine Orengo </a:t>
            </a:r>
          </a:p>
          <a:p>
            <a:pPr eaLnBrk="1" hangingPunct="1">
              <a:lnSpc>
                <a:spcPct val="190000"/>
              </a:lnSpc>
              <a:buFontTx/>
              <a:buChar char="•"/>
              <a:defRPr/>
            </a:pPr>
            <a:r>
              <a:rPr lang="en-US" sz="1600">
                <a:latin typeface="Comic Sans MS" charset="0"/>
                <a:cs typeface="+mn-cs"/>
              </a:rPr>
              <a:t>Class (C), Architecture(A), Topology(T), Homologous superfamily (H)</a:t>
            </a:r>
          </a:p>
        </p:txBody>
      </p:sp>
      <p:sp>
        <p:nvSpPr>
          <p:cNvPr id="385027" name="Text Box 3"/>
          <p:cNvSpPr txBox="1">
            <a:spLocks noChangeArrowheads="1"/>
          </p:cNvSpPr>
          <p:nvPr/>
        </p:nvSpPr>
        <p:spPr bwMode="auto">
          <a:xfrm>
            <a:off x="488950" y="731838"/>
            <a:ext cx="48498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>
              <a:defRPr/>
            </a:pPr>
            <a:r>
              <a:rPr lang="en-US" sz="2400" b="1">
                <a:solidFill>
                  <a:schemeClr val="tx2"/>
                </a:solidFill>
                <a:latin typeface="Comic Sans MS" charset="0"/>
                <a:cs typeface="+mn-cs"/>
              </a:rPr>
              <a:t>Protein Structure Classification</a:t>
            </a:r>
          </a:p>
        </p:txBody>
      </p:sp>
      <p:sp>
        <p:nvSpPr>
          <p:cNvPr id="385028" name="Text Box 4"/>
          <p:cNvSpPr txBox="1">
            <a:spLocks noChangeArrowheads="1"/>
          </p:cNvSpPr>
          <p:nvPr/>
        </p:nvSpPr>
        <p:spPr bwMode="auto">
          <a:xfrm>
            <a:off x="2667000" y="1295400"/>
            <a:ext cx="6156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>
              <a:defRPr/>
            </a:pPr>
            <a:r>
              <a:rPr lang="en-US" sz="2400" b="1">
                <a:solidFill>
                  <a:schemeClr val="tx2"/>
                </a:solidFill>
                <a:latin typeface="Comic Sans MS" charset="0"/>
                <a:cs typeface="+mn-cs"/>
              </a:rPr>
              <a:t>CATH - Protein Structure Classification</a:t>
            </a:r>
            <a:endParaRPr lang="en-US" sz="2400">
              <a:solidFill>
                <a:schemeClr val="tx2"/>
              </a:solidFill>
              <a:latin typeface="Comic Sans MS" charset="0"/>
              <a:cs typeface="+mn-cs"/>
            </a:endParaRPr>
          </a:p>
        </p:txBody>
      </p:sp>
      <p:pic>
        <p:nvPicPr>
          <p:cNvPr id="26629" name="Picture 5" descr="cath_logo_lef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1600"/>
            <a:ext cx="20574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5030" name="Text Box 6"/>
          <p:cNvSpPr txBox="1">
            <a:spLocks noChangeArrowheads="1"/>
          </p:cNvSpPr>
          <p:nvPr/>
        </p:nvSpPr>
        <p:spPr bwMode="auto">
          <a:xfrm>
            <a:off x="2743200" y="1828800"/>
            <a:ext cx="36623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>
              <a:defRPr/>
            </a:pPr>
            <a:r>
              <a:rPr lang="en-US" sz="1200">
                <a:solidFill>
                  <a:schemeClr val="tx1"/>
                </a:solidFill>
                <a:latin typeface="Comic Sans MS" charset="0"/>
                <a:cs typeface="+mn-cs"/>
              </a:rPr>
              <a:t>[ http://www.biochem.ucl.ac.uk/bsm/cath_new/ ]</a:t>
            </a:r>
          </a:p>
        </p:txBody>
      </p:sp>
      <p:sp>
        <p:nvSpPr>
          <p:cNvPr id="385031" name="Text Box 7"/>
          <p:cNvSpPr txBox="1">
            <a:spLocks noChangeArrowheads="1"/>
          </p:cNvSpPr>
          <p:nvPr/>
        </p:nvSpPr>
        <p:spPr bwMode="auto">
          <a:xfrm>
            <a:off x="609600" y="3962400"/>
            <a:ext cx="678338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>
              <a:defRPr/>
            </a:pPr>
            <a:r>
              <a:rPr lang="en-US" sz="2400" b="1">
                <a:solidFill>
                  <a:schemeClr val="tx2"/>
                </a:solidFill>
                <a:latin typeface="Comic Sans MS" charset="0"/>
                <a:cs typeface="+mn-cs"/>
              </a:rPr>
              <a:t>SCOP - Structural Classification of Proteins</a:t>
            </a:r>
          </a:p>
          <a:p>
            <a:pPr algn="l" eaLnBrk="1" hangingPunct="1">
              <a:defRPr/>
            </a:pPr>
            <a:endParaRPr lang="en-US" sz="2400">
              <a:solidFill>
                <a:schemeClr val="tx1"/>
              </a:solidFill>
              <a:latin typeface="Comic Sans MS" charset="0"/>
              <a:cs typeface="+mn-cs"/>
            </a:endParaRPr>
          </a:p>
        </p:txBody>
      </p:sp>
      <p:sp>
        <p:nvSpPr>
          <p:cNvPr id="385032" name="Text Box 8"/>
          <p:cNvSpPr txBox="1">
            <a:spLocks noChangeArrowheads="1"/>
          </p:cNvSpPr>
          <p:nvPr/>
        </p:nvSpPr>
        <p:spPr bwMode="auto">
          <a:xfrm>
            <a:off x="685800" y="4495800"/>
            <a:ext cx="7448550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>
              <a:lnSpc>
                <a:spcPct val="170000"/>
              </a:lnSpc>
              <a:buFontTx/>
              <a:buChar char="•"/>
              <a:defRPr/>
            </a:pPr>
            <a:r>
              <a:rPr lang="en-US">
                <a:solidFill>
                  <a:schemeClr val="tx1"/>
                </a:solidFill>
                <a:latin typeface="Comic Sans MS" charset="0"/>
                <a:cs typeface="+mn-cs"/>
              </a:rPr>
              <a:t> MRC Cambridge (UK), Alexey Murzin, Brenner S. E., Hubbard T., Chothia C.</a:t>
            </a:r>
          </a:p>
          <a:p>
            <a:pPr algn="l" eaLnBrk="1" hangingPunct="1">
              <a:lnSpc>
                <a:spcPct val="170000"/>
              </a:lnSpc>
              <a:buFontTx/>
              <a:buChar char="•"/>
              <a:defRPr/>
            </a:pPr>
            <a:r>
              <a:rPr lang="en-US">
                <a:solidFill>
                  <a:schemeClr val="tx1"/>
                </a:solidFill>
                <a:latin typeface="Comic Sans MS" charset="0"/>
                <a:cs typeface="+mn-cs"/>
              </a:rPr>
              <a:t> created by manual inspection </a:t>
            </a:r>
          </a:p>
          <a:p>
            <a:pPr algn="l" eaLnBrk="1" hangingPunct="1">
              <a:lnSpc>
                <a:spcPct val="170000"/>
              </a:lnSpc>
              <a:buFontTx/>
              <a:buChar char="•"/>
              <a:defRPr/>
            </a:pPr>
            <a:r>
              <a:rPr lang="en-US">
                <a:solidFill>
                  <a:schemeClr val="tx1"/>
                </a:solidFill>
                <a:latin typeface="Comic Sans MS" charset="0"/>
                <a:cs typeface="+mn-cs"/>
              </a:rPr>
              <a:t> comprehensive description of the structural and evolutionary relationships </a:t>
            </a:r>
          </a:p>
          <a:p>
            <a:pPr algn="l" eaLnBrk="1" hangingPunct="1">
              <a:defRPr/>
            </a:pPr>
            <a:endParaRPr lang="en-GB" sz="2400">
              <a:solidFill>
                <a:schemeClr val="tx1"/>
              </a:solidFill>
              <a:latin typeface="Comic Sans MS" charset="0"/>
              <a:cs typeface="+mn-cs"/>
            </a:endParaRPr>
          </a:p>
        </p:txBody>
      </p:sp>
      <p:sp>
        <p:nvSpPr>
          <p:cNvPr id="385033" name="Text Box 9"/>
          <p:cNvSpPr txBox="1">
            <a:spLocks noChangeArrowheads="1"/>
          </p:cNvSpPr>
          <p:nvPr/>
        </p:nvSpPr>
        <p:spPr bwMode="auto">
          <a:xfrm>
            <a:off x="990600" y="6324600"/>
            <a:ext cx="30130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 eaLnBrk="1" hangingPunct="1">
              <a:defRPr/>
            </a:pPr>
            <a:r>
              <a:rPr lang="en-US" sz="1200">
                <a:solidFill>
                  <a:schemeClr val="tx1"/>
                </a:solidFill>
                <a:latin typeface="Comic Sans MS" charset="0"/>
                <a:cs typeface="+mn-cs"/>
              </a:rPr>
              <a:t>[ http://scop.mrc-lmb.cam.ac.uk/scop/ ]</a:t>
            </a:r>
          </a:p>
        </p:txBody>
      </p:sp>
    </p:spTree>
    <p:extLst>
      <p:ext uri="{BB962C8B-B14F-4D97-AF65-F5344CB8AC3E}">
        <p14:creationId xmlns:p14="http://schemas.microsoft.com/office/powerpoint/2010/main" val="2827558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Alejandro Giorgetti</a:t>
            </a:r>
          </a:p>
          <a:p>
            <a:pPr>
              <a:defRPr/>
            </a:pPr>
            <a:r>
              <a:rPr lang="en-US"/>
              <a:t>giorget@sissa.it</a:t>
            </a:r>
          </a:p>
        </p:txBody>
      </p:sp>
      <p:sp>
        <p:nvSpPr>
          <p:cNvPr id="386050" name="Text Box 2"/>
          <p:cNvSpPr txBox="1">
            <a:spLocks noChangeArrowheads="1"/>
          </p:cNvSpPr>
          <p:nvPr/>
        </p:nvSpPr>
        <p:spPr bwMode="auto">
          <a:xfrm>
            <a:off x="4572000" y="685800"/>
            <a:ext cx="3810000" cy="548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95263" indent="-195263" algn="l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671513" indent="-214313" algn="l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algn="l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algn="l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algn="l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30000"/>
              </a:lnSpc>
              <a:buFontTx/>
              <a:buChar char="•"/>
              <a:defRPr/>
            </a:pPr>
            <a:r>
              <a:rPr lang="en-US" sz="1600">
                <a:solidFill>
                  <a:schemeClr val="tx2"/>
                </a:solidFill>
                <a:latin typeface="Comic Sans MS" charset="0"/>
                <a:cs typeface="+mn-cs"/>
              </a:rPr>
              <a:t>Class(C)</a:t>
            </a:r>
            <a:br>
              <a:rPr lang="en-US" sz="1600">
                <a:solidFill>
                  <a:schemeClr val="tx2"/>
                </a:solidFill>
                <a:latin typeface="Comic Sans MS" charset="0"/>
                <a:cs typeface="+mn-cs"/>
              </a:rPr>
            </a:br>
            <a:r>
              <a:rPr lang="en-US" sz="1600">
                <a:latin typeface="Comic Sans MS" charset="0"/>
                <a:cs typeface="+mn-cs"/>
              </a:rPr>
              <a:t>derived from secondary structure content is assigned automatically</a:t>
            </a:r>
            <a:br>
              <a:rPr lang="en-US" sz="1600">
                <a:latin typeface="Comic Sans MS" charset="0"/>
                <a:cs typeface="+mn-cs"/>
              </a:rPr>
            </a:br>
            <a:endParaRPr lang="en-US" sz="1600">
              <a:latin typeface="Comic Sans MS" charset="0"/>
              <a:cs typeface="+mn-cs"/>
            </a:endParaRPr>
          </a:p>
          <a:p>
            <a:pPr eaLnBrk="1" hangingPunct="1">
              <a:lnSpc>
                <a:spcPct val="130000"/>
              </a:lnSpc>
              <a:buFontTx/>
              <a:buChar char="•"/>
              <a:defRPr/>
            </a:pPr>
            <a:endParaRPr lang="en-US" sz="1600">
              <a:latin typeface="Comic Sans MS" charset="0"/>
              <a:cs typeface="+mn-cs"/>
            </a:endParaRPr>
          </a:p>
          <a:p>
            <a:pPr eaLnBrk="1" hangingPunct="1">
              <a:lnSpc>
                <a:spcPct val="130000"/>
              </a:lnSpc>
              <a:buFontTx/>
              <a:buChar char="•"/>
              <a:defRPr/>
            </a:pPr>
            <a:r>
              <a:rPr lang="en-US" sz="1600">
                <a:solidFill>
                  <a:schemeClr val="tx2"/>
                </a:solidFill>
                <a:latin typeface="Comic Sans MS" charset="0"/>
                <a:cs typeface="+mn-cs"/>
              </a:rPr>
              <a:t>Architecture(A)</a:t>
            </a:r>
            <a:br>
              <a:rPr lang="en-US" sz="1600">
                <a:solidFill>
                  <a:schemeClr val="tx2"/>
                </a:solidFill>
                <a:latin typeface="Comic Sans MS" charset="0"/>
                <a:cs typeface="+mn-cs"/>
              </a:rPr>
            </a:br>
            <a:r>
              <a:rPr lang="en-US" sz="1600">
                <a:latin typeface="Comic Sans MS" charset="0"/>
                <a:cs typeface="+mn-cs"/>
              </a:rPr>
              <a:t>describes the gross orientation of secondary structures, independent of connectivity.</a:t>
            </a:r>
          </a:p>
          <a:p>
            <a:pPr eaLnBrk="1" hangingPunct="1">
              <a:lnSpc>
                <a:spcPct val="130000"/>
              </a:lnSpc>
              <a:buFontTx/>
              <a:buChar char="•"/>
              <a:defRPr/>
            </a:pPr>
            <a:endParaRPr lang="en-US" sz="1600">
              <a:latin typeface="Comic Sans MS" charset="0"/>
              <a:cs typeface="+mn-cs"/>
            </a:endParaRPr>
          </a:p>
          <a:p>
            <a:pPr eaLnBrk="1" hangingPunct="1">
              <a:lnSpc>
                <a:spcPct val="130000"/>
              </a:lnSpc>
              <a:buFontTx/>
              <a:buChar char="•"/>
              <a:defRPr/>
            </a:pPr>
            <a:endParaRPr lang="en-US" sz="1600">
              <a:latin typeface="Comic Sans MS" charset="0"/>
              <a:cs typeface="+mn-cs"/>
            </a:endParaRPr>
          </a:p>
          <a:p>
            <a:pPr eaLnBrk="1" hangingPunct="1">
              <a:lnSpc>
                <a:spcPct val="130000"/>
              </a:lnSpc>
              <a:buFontTx/>
              <a:buChar char="•"/>
              <a:defRPr/>
            </a:pPr>
            <a:r>
              <a:rPr lang="en-US" sz="1600">
                <a:solidFill>
                  <a:schemeClr val="tx2"/>
                </a:solidFill>
                <a:latin typeface="Comic Sans MS" charset="0"/>
                <a:cs typeface="+mn-cs"/>
              </a:rPr>
              <a:t>Topology(T) </a:t>
            </a:r>
            <a:br>
              <a:rPr lang="en-US" sz="1600">
                <a:solidFill>
                  <a:schemeClr val="tx2"/>
                </a:solidFill>
                <a:latin typeface="Comic Sans MS" charset="0"/>
                <a:cs typeface="+mn-cs"/>
              </a:rPr>
            </a:br>
            <a:r>
              <a:rPr lang="en-US" sz="1600">
                <a:latin typeface="Comic Sans MS" charset="0"/>
                <a:cs typeface="+mn-cs"/>
              </a:rPr>
              <a:t>clusters structures according to their topological connections and numbers of secondary structures</a:t>
            </a:r>
          </a:p>
          <a:p>
            <a:pPr eaLnBrk="1" hangingPunct="1">
              <a:lnSpc>
                <a:spcPct val="130000"/>
              </a:lnSpc>
              <a:buFontTx/>
              <a:buChar char="•"/>
              <a:defRPr/>
            </a:pPr>
            <a:endParaRPr lang="en-US" sz="1600">
              <a:latin typeface="Comic Sans MS" charset="0"/>
              <a:cs typeface="+mn-cs"/>
            </a:endParaRPr>
          </a:p>
          <a:p>
            <a:pPr eaLnBrk="1" hangingPunct="1">
              <a:lnSpc>
                <a:spcPct val="130000"/>
              </a:lnSpc>
              <a:buFontTx/>
              <a:buChar char="•"/>
              <a:defRPr/>
            </a:pPr>
            <a:r>
              <a:rPr lang="en-US" sz="1600">
                <a:solidFill>
                  <a:schemeClr val="tx2"/>
                </a:solidFill>
                <a:latin typeface="Comic Sans MS" charset="0"/>
                <a:cs typeface="+mn-cs"/>
              </a:rPr>
              <a:t>Homologous superfamily (H)</a:t>
            </a:r>
          </a:p>
        </p:txBody>
      </p:sp>
      <p:pic>
        <p:nvPicPr>
          <p:cNvPr id="27651" name="Picture 3" descr="cath_logo_lef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0475" y="87313"/>
            <a:ext cx="2016125" cy="74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4" descr="cathhi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92188"/>
            <a:ext cx="3840163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3583312"/>
      </p:ext>
    </p:extLst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Times"/>
        <a:ea typeface="ＭＳ Ｐゴシック"/>
        <a:cs typeface=""/>
      </a:majorFont>
      <a:minorFont>
        <a:latin typeface="Times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" charset="0"/>
            <a:ea typeface="ＭＳ Ｐゴシック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Times" charset="0"/>
            <a:ea typeface="ＭＳ Ｐゴシック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4859</TotalTime>
  <Words>2331</Words>
  <Application>Microsoft Macintosh PowerPoint</Application>
  <PresentationFormat>Presentazione su schermo (4:3)</PresentationFormat>
  <Paragraphs>476</Paragraphs>
  <Slides>41</Slides>
  <Notes>19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41</vt:i4>
      </vt:variant>
    </vt:vector>
  </HeadingPairs>
  <TitlesOfParts>
    <vt:vector size="50" baseType="lpstr">
      <vt:lpstr>Arial</vt:lpstr>
      <vt:lpstr>Comic Sans MS</vt:lpstr>
      <vt:lpstr>Humanst521 BT</vt:lpstr>
      <vt:lpstr>Symbol</vt:lpstr>
      <vt:lpstr>Times</vt:lpstr>
      <vt:lpstr>Times New Roman</vt:lpstr>
      <vt:lpstr>Trebuchet MS</vt:lpstr>
      <vt:lpstr>Wingdings</vt:lpstr>
      <vt:lpstr>Blank Presentation</vt:lpstr>
      <vt:lpstr>SUPERPOSING PROTEIN STRUCTURES</vt:lpstr>
      <vt:lpstr>Presentazione standard di PowerPoint</vt:lpstr>
      <vt:lpstr>Presentazione standard di PowerPoint</vt:lpstr>
      <vt:lpstr>Where to start ?</vt:lpstr>
      <vt:lpstr>Presentazione standard di PowerPoint</vt:lpstr>
      <vt:lpstr>Homeworks…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Manager>Sumanas, Inc.</Manager>
  <Company>Garland Science 2009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Physical Biology of the Cell</dc:title>
  <dc:subject/>
  <dc:creator>Phillips et al.</dc:creator>
  <cp:keywords/>
  <dc:description/>
  <cp:lastModifiedBy>Microsoft Office User</cp:lastModifiedBy>
  <cp:revision>239</cp:revision>
  <dcterms:created xsi:type="dcterms:W3CDTF">2014-07-10T07:40:07Z</dcterms:created>
  <dcterms:modified xsi:type="dcterms:W3CDTF">2024-01-14T21:14:26Z</dcterms:modified>
  <cp:category/>
</cp:coreProperties>
</file>