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AE68A-07BD-42FD-8DB9-393E13272535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0F62F-AD63-40C2-895A-2FCB25439E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831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572D91-44BA-4DD3-9004-83DDB304AD9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30250"/>
            <a:ext cx="4865688" cy="36512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46356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EEB8B-8DFF-4CC6-A8E4-D3E54BE725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74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A84AC-0735-46E9-A125-CAC5C989612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6679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36462-6CFF-4218-8350-D5717021A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406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E1709-F476-463B-9BE9-7DBF7B75ED7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36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8CF4C-5A31-4BEC-BF51-3731A61E940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65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CA123-C25B-43BE-9AD9-919377A2FBE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56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A4AF0-5D0D-42BB-BA7B-78DF0581FC06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39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44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44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CC060-371D-4D5F-8B8A-16F3A459A45F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23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E7FFA-DBF7-4DCA-92CB-A1BCFEA44EEB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736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523B5-8538-4FBE-9097-06D2C821945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30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7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809" y="27309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77" y="143514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FB3A8-D19A-41F7-A656-BCE94ABCA96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6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4E99E-C78D-479A-AAC0-3B9966B02F9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7066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A2739-73F4-42B4-8AFE-318531DAB3B6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88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76413-B853-40D5-94BC-9BC39C4CD53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19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8CBEA-A1CB-416D-B1D8-11CDD2ACBD56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2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80B58-994B-4BB9-8CF1-A46C62CA91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312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333D8-1DDA-440A-9426-E72A48AB420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4588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44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44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D4C84-7849-4DA5-B12D-D679FEB1E0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7260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8D6DB-32AE-4B30-A6B7-F90E56FD16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851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0F925-CBB5-4671-BB5B-B9F6F9FE418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315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7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809" y="27309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77" y="143514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B6A38-BB42-42C3-A777-E145F0B96D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144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D788-854B-4D49-98B6-3509B8731C5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26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ED9B810-0F61-433F-AB83-089E61B046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366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74F9523C-3E22-463D-AAB0-CDC84E5A84B2}" type="slidenum">
              <a:rPr lang="it-IT" altLang="it-IT">
                <a:solidFill>
                  <a:srgbClr val="000000"/>
                </a:solidFill>
              </a:rPr>
              <a:pPr eaLnBrk="1" hangingPunct="1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2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microsoft.com/office/2007/relationships/media" Target="../media/media9.m4a"/><Relationship Id="rId7" Type="http://schemas.openxmlformats.org/officeDocument/2006/relationships/image" Target="../media/image2.png"/><Relationship Id="rId12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7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9.m4a"/><Relationship Id="rId9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microsoft.com/office/2007/relationships/media" Target="../media/media10.m4a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10.m4a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microsoft.com/office/2007/relationships/media" Target="../media/media11.m4a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11.m4a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3.m4a"/><Relationship Id="rId7" Type="http://schemas.openxmlformats.org/officeDocument/2006/relationships/image" Target="../media/image5.png"/><Relationship Id="rId2" Type="http://schemas.openxmlformats.org/officeDocument/2006/relationships/tags" Target="../tags/tag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microsoft.com/office/2007/relationships/media" Target="../media/media14.m4a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4a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5.m4a"/><Relationship Id="rId7" Type="http://schemas.openxmlformats.org/officeDocument/2006/relationships/image" Target="../media/image10.png"/><Relationship Id="rId2" Type="http://schemas.openxmlformats.org/officeDocument/2006/relationships/tags" Target="../tags/tag1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7.m4a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2163766" y="0"/>
            <a:ext cx="8093075" cy="73183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99"/>
                    </a:gs>
                    <a:gs pos="100000">
                      <a:srgbClr val="CCFF66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Legame Covalente Polare</a:t>
            </a:r>
          </a:p>
        </p:txBody>
      </p:sp>
      <p:sp>
        <p:nvSpPr>
          <p:cNvPr id="19459" name="Oval 3"/>
          <p:cNvSpPr>
            <a:spLocks noChangeArrowheads="1"/>
          </p:cNvSpPr>
          <p:nvPr/>
        </p:nvSpPr>
        <p:spPr bwMode="auto">
          <a:xfrm>
            <a:off x="6005565" y="1235077"/>
            <a:ext cx="776287" cy="730250"/>
          </a:xfrm>
          <a:prstGeom prst="ellipse">
            <a:avLst/>
          </a:prstGeom>
          <a:gradFill rotWithShape="0">
            <a:gsLst>
              <a:gs pos="0">
                <a:srgbClr val="E5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3535366" y="1235077"/>
            <a:ext cx="777875" cy="730250"/>
          </a:xfrm>
          <a:prstGeom prst="ellipse">
            <a:avLst/>
          </a:prstGeom>
          <a:gradFill rotWithShape="0">
            <a:gsLst>
              <a:gs pos="0">
                <a:srgbClr val="E5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3948117" y="1600200"/>
            <a:ext cx="242252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3878266" y="1549402"/>
            <a:ext cx="92075" cy="904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6348465" y="1549402"/>
            <a:ext cx="90487" cy="904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719515" y="868371"/>
            <a:ext cx="457036" cy="40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A7FF6B"/>
                </a:solidFill>
                <a:latin typeface="Comic Sans MS" pitchFamily="66" charset="0"/>
              </a:rPr>
              <a:t>Q</a:t>
            </a:r>
            <a:r>
              <a:rPr lang="it-IT" altLang="it-IT" sz="2300" baseline="-25000">
                <a:solidFill>
                  <a:srgbClr val="A7FF6B"/>
                </a:solidFill>
                <a:latin typeface="Comic Sans MS" pitchFamily="66" charset="0"/>
              </a:rPr>
              <a:t>1</a:t>
            </a:r>
            <a:endParaRPr lang="it-IT" altLang="it-IT" sz="2300">
              <a:solidFill>
                <a:srgbClr val="A7FF6B"/>
              </a:solidFill>
              <a:latin typeface="Comic Sans MS" pitchFamily="66" charset="0"/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078539" y="868371"/>
            <a:ext cx="668632" cy="40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A7FF6B"/>
                </a:solidFill>
                <a:latin typeface="Comic Sans MS" pitchFamily="66" charset="0"/>
              </a:rPr>
              <a:t>- Q</a:t>
            </a:r>
            <a:r>
              <a:rPr lang="it-IT" altLang="it-IT" sz="2300" baseline="-25000">
                <a:solidFill>
                  <a:srgbClr val="A7FF6B"/>
                </a:solidFill>
                <a:latin typeface="Comic Sans MS" pitchFamily="66" charset="0"/>
              </a:rPr>
              <a:t>1</a:t>
            </a:r>
            <a:endParaRPr lang="it-IT" altLang="it-IT" sz="2300">
              <a:solidFill>
                <a:srgbClr val="A7FF6B"/>
              </a:solidFill>
              <a:latin typeface="Comic Sans MS" pitchFamily="66" charset="0"/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953000" y="1646250"/>
            <a:ext cx="251852" cy="40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A7FF6B"/>
                </a:solidFill>
                <a:latin typeface="Comic Sans MS" pitchFamily="66" charset="0"/>
              </a:rPr>
              <a:t>r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7285037" y="1371643"/>
            <a:ext cx="1583948" cy="409337"/>
          </a:xfrm>
          <a:prstGeom prst="rect">
            <a:avLst/>
          </a:prstGeom>
          <a:noFill/>
          <a:ln w="38100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A7FF6B"/>
                </a:solidFill>
                <a:latin typeface="Symbol" pitchFamily="18" charset="2"/>
              </a:rPr>
              <a:t>m</a:t>
            </a:r>
            <a:r>
              <a:rPr lang="it-IT" altLang="it-IT" sz="2300">
                <a:solidFill>
                  <a:srgbClr val="A7FF6B"/>
                </a:solidFill>
                <a:latin typeface="Comic Sans MS" pitchFamily="66" charset="0"/>
              </a:rPr>
              <a:t> = Q</a:t>
            </a:r>
            <a:r>
              <a:rPr lang="it-IT" altLang="it-IT" sz="2300" baseline="-25000">
                <a:solidFill>
                  <a:srgbClr val="A7FF6B"/>
                </a:solidFill>
                <a:latin typeface="Comic Sans MS" pitchFamily="66" charset="0"/>
              </a:rPr>
              <a:t>1</a:t>
            </a:r>
            <a:r>
              <a:rPr lang="it-IT" altLang="it-IT" sz="2300">
                <a:solidFill>
                  <a:srgbClr val="A7FF6B"/>
                </a:solidFill>
                <a:latin typeface="Comic Sans MS" pitchFamily="66" charset="0"/>
              </a:rPr>
              <a:t>  </a:t>
            </a:r>
            <a:r>
              <a:rPr lang="it-IT" altLang="it-IT" sz="2300">
                <a:solidFill>
                  <a:srgbClr val="A7FF6B"/>
                </a:solidFill>
                <a:latin typeface="Comic Sans MS" pitchFamily="66" charset="0"/>
                <a:sym typeface="Symbol" pitchFamily="18" charset="2"/>
              </a:rPr>
              <a:t>  r</a:t>
            </a:r>
            <a:endParaRPr lang="it-IT" altLang="it-IT" sz="2300">
              <a:solidFill>
                <a:srgbClr val="A7FF6B"/>
              </a:solidFill>
              <a:latin typeface="Comic Sans MS" pitchFamily="66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1662115" y="2108201"/>
            <a:ext cx="7250884" cy="113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tabLst>
                <a:tab pos="26971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tabLst>
                <a:tab pos="26971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tabLst>
                <a:tab pos="26971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tabLst>
                <a:tab pos="26971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tabLst>
                <a:tab pos="26971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6971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6971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6971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tabLst>
                <a:tab pos="26971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500" b="1" u="sng">
                <a:solidFill>
                  <a:srgbClr val="FFFF66"/>
                </a:solidFill>
                <a:latin typeface="Comic Sans MS" pitchFamily="66" charset="0"/>
              </a:rPr>
              <a:t>Unità SI</a:t>
            </a:r>
            <a:r>
              <a:rPr lang="it-IT" altLang="it-IT" sz="2500">
                <a:solidFill>
                  <a:srgbClr val="FFFF66"/>
                </a:solidFill>
                <a:latin typeface="Comic Sans MS" pitchFamily="66" charset="0"/>
              </a:rPr>
              <a:t>       	Coulomb  x  metro</a:t>
            </a: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500" b="1" u="sng">
                <a:solidFill>
                  <a:srgbClr val="FFFF66"/>
                </a:solidFill>
                <a:latin typeface="Comic Sans MS" pitchFamily="66" charset="0"/>
              </a:rPr>
              <a:t>Unità Debye</a:t>
            </a:r>
            <a:r>
              <a:rPr lang="it-IT" altLang="it-IT" sz="2500">
                <a:solidFill>
                  <a:srgbClr val="FFFF66"/>
                </a:solidFill>
                <a:latin typeface="Comic Sans MS" pitchFamily="66" charset="0"/>
              </a:rPr>
              <a:t> 	1 carica elettronica  x  0,21 Å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2576514" y="3467100"/>
            <a:ext cx="8070851" cy="3390900"/>
            <a:chOff x="1052513" y="3467100"/>
            <a:chExt cx="8070850" cy="3390900"/>
          </a:xfrm>
        </p:grpSpPr>
        <p:sp>
          <p:nvSpPr>
            <p:cNvPr id="19522" name="Text Box 66"/>
            <p:cNvSpPr txBox="1">
              <a:spLocks noChangeArrowheads="1"/>
            </p:cNvSpPr>
            <p:nvPr/>
          </p:nvSpPr>
          <p:spPr bwMode="auto">
            <a:xfrm>
              <a:off x="5712977" y="3467100"/>
              <a:ext cx="235822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FFFF66"/>
                  </a:solidFill>
                  <a:latin typeface="Tahoma" pitchFamily="34" charset="0"/>
                </a:rPr>
                <a:t>-</a:t>
              </a:r>
              <a:endParaRPr lang="it-IT" altLang="it-IT" sz="2700">
                <a:solidFill>
                  <a:srgbClr val="000066"/>
                </a:solidFill>
                <a:latin typeface="Tahoma" pitchFamily="34" charset="0"/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1052513" y="3521075"/>
              <a:ext cx="8070850" cy="3336925"/>
              <a:chOff x="1052513" y="3521075"/>
              <a:chExt cx="8070850" cy="3336925"/>
            </a:xfrm>
          </p:grpSpPr>
          <p:sp>
            <p:nvSpPr>
              <p:cNvPr id="19469" name="Rectangle 13"/>
              <p:cNvSpPr>
                <a:spLocks noChangeArrowheads="1"/>
              </p:cNvSpPr>
              <p:nvPr/>
            </p:nvSpPr>
            <p:spPr bwMode="auto">
              <a:xfrm rot="9762361">
                <a:off x="1798638" y="4625975"/>
                <a:ext cx="549275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0" name="Rectangle 14"/>
              <p:cNvSpPr>
                <a:spLocks noChangeArrowheads="1"/>
              </p:cNvSpPr>
              <p:nvPr/>
            </p:nvSpPr>
            <p:spPr bwMode="auto">
              <a:xfrm rot="18426097">
                <a:off x="1241425" y="4945063"/>
                <a:ext cx="549275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1" name="Rectangle 15"/>
              <p:cNvSpPr>
                <a:spLocks noChangeArrowheads="1"/>
              </p:cNvSpPr>
              <p:nvPr/>
            </p:nvSpPr>
            <p:spPr bwMode="auto">
              <a:xfrm rot="19833119">
                <a:off x="2341563" y="5127625"/>
                <a:ext cx="546100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2" name="Rectangle 16"/>
              <p:cNvSpPr>
                <a:spLocks noChangeArrowheads="1"/>
              </p:cNvSpPr>
              <p:nvPr/>
            </p:nvSpPr>
            <p:spPr bwMode="auto">
              <a:xfrm rot="7690960">
                <a:off x="2385219" y="4671219"/>
                <a:ext cx="547688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3" name="Rectangle 17"/>
              <p:cNvSpPr>
                <a:spLocks noChangeArrowheads="1"/>
              </p:cNvSpPr>
              <p:nvPr/>
            </p:nvSpPr>
            <p:spPr bwMode="auto">
              <a:xfrm rot="2290960">
                <a:off x="2112963" y="4168775"/>
                <a:ext cx="546100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4" name="Rectangle 18"/>
              <p:cNvSpPr>
                <a:spLocks noChangeArrowheads="1"/>
              </p:cNvSpPr>
              <p:nvPr/>
            </p:nvSpPr>
            <p:spPr bwMode="auto">
              <a:xfrm>
                <a:off x="1243013" y="4305300"/>
                <a:ext cx="547687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5" name="Rectangle 19"/>
              <p:cNvSpPr>
                <a:spLocks noChangeArrowheads="1"/>
              </p:cNvSpPr>
              <p:nvPr/>
            </p:nvSpPr>
            <p:spPr bwMode="auto">
              <a:xfrm rot="3184582">
                <a:off x="1610519" y="5357019"/>
                <a:ext cx="547688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6" name="Rectangle 20"/>
              <p:cNvSpPr>
                <a:spLocks noChangeArrowheads="1"/>
              </p:cNvSpPr>
              <p:nvPr/>
            </p:nvSpPr>
            <p:spPr bwMode="auto">
              <a:xfrm rot="18760886">
                <a:off x="2384425" y="5494338"/>
                <a:ext cx="549275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7" name="Rectangle 21"/>
              <p:cNvSpPr>
                <a:spLocks noChangeArrowheads="1"/>
              </p:cNvSpPr>
              <p:nvPr/>
            </p:nvSpPr>
            <p:spPr bwMode="auto">
              <a:xfrm>
                <a:off x="5884863" y="4846638"/>
                <a:ext cx="549275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8" name="Rectangle 22"/>
              <p:cNvSpPr>
                <a:spLocks noChangeArrowheads="1"/>
              </p:cNvSpPr>
              <p:nvPr/>
            </p:nvSpPr>
            <p:spPr bwMode="auto">
              <a:xfrm>
                <a:off x="7212013" y="5029200"/>
                <a:ext cx="547687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9" name="Rectangle 23"/>
              <p:cNvSpPr>
                <a:spLocks noChangeArrowheads="1"/>
              </p:cNvSpPr>
              <p:nvPr/>
            </p:nvSpPr>
            <p:spPr bwMode="auto">
              <a:xfrm>
                <a:off x="7212013" y="4572000"/>
                <a:ext cx="547687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80" name="Rectangle 24"/>
              <p:cNvSpPr>
                <a:spLocks noChangeArrowheads="1"/>
              </p:cNvSpPr>
              <p:nvPr/>
            </p:nvSpPr>
            <p:spPr bwMode="auto">
              <a:xfrm>
                <a:off x="6754813" y="4251325"/>
                <a:ext cx="547687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81" name="Rectangle 25"/>
              <p:cNvSpPr>
                <a:spLocks noChangeArrowheads="1"/>
              </p:cNvSpPr>
              <p:nvPr/>
            </p:nvSpPr>
            <p:spPr bwMode="auto">
              <a:xfrm>
                <a:off x="5930900" y="4160838"/>
                <a:ext cx="550863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82" name="Rectangle 26"/>
              <p:cNvSpPr>
                <a:spLocks noChangeArrowheads="1"/>
              </p:cNvSpPr>
              <p:nvPr/>
            </p:nvSpPr>
            <p:spPr bwMode="auto">
              <a:xfrm>
                <a:off x="5884863" y="5257800"/>
                <a:ext cx="549275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83" name="Rectangle 27"/>
              <p:cNvSpPr>
                <a:spLocks noChangeArrowheads="1"/>
              </p:cNvSpPr>
              <p:nvPr/>
            </p:nvSpPr>
            <p:spPr bwMode="auto">
              <a:xfrm>
                <a:off x="6845300" y="5394325"/>
                <a:ext cx="550863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84" name="Rectangle 28"/>
              <p:cNvSpPr>
                <a:spLocks noChangeArrowheads="1"/>
              </p:cNvSpPr>
              <p:nvPr/>
            </p:nvSpPr>
            <p:spPr bwMode="auto">
              <a:xfrm>
                <a:off x="7256463" y="3978275"/>
                <a:ext cx="549275" cy="22860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85" name="Text Box 29"/>
              <p:cNvSpPr txBox="1">
                <a:spLocks noChangeArrowheads="1"/>
              </p:cNvSpPr>
              <p:nvPr/>
            </p:nvSpPr>
            <p:spPr bwMode="auto">
              <a:xfrm>
                <a:off x="2316265" y="5165725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486" name="Text Box 30"/>
              <p:cNvSpPr txBox="1">
                <a:spLocks noChangeArrowheads="1"/>
              </p:cNvSpPr>
              <p:nvPr/>
            </p:nvSpPr>
            <p:spPr bwMode="auto">
              <a:xfrm>
                <a:off x="2657055" y="5265738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487" name="Text Box 31"/>
              <p:cNvSpPr txBox="1">
                <a:spLocks noChangeArrowheads="1"/>
              </p:cNvSpPr>
              <p:nvPr/>
            </p:nvSpPr>
            <p:spPr bwMode="auto">
              <a:xfrm>
                <a:off x="2384528" y="4762500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488" name="Text Box 32"/>
              <p:cNvSpPr txBox="1">
                <a:spLocks noChangeArrowheads="1"/>
              </p:cNvSpPr>
              <p:nvPr/>
            </p:nvSpPr>
            <p:spPr bwMode="auto">
              <a:xfrm>
                <a:off x="2124178" y="4022725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489" name="Text Box 33"/>
              <p:cNvSpPr txBox="1">
                <a:spLocks noChangeArrowheads="1"/>
              </p:cNvSpPr>
              <p:nvPr/>
            </p:nvSpPr>
            <p:spPr bwMode="auto">
              <a:xfrm>
                <a:off x="1186760" y="4251325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490" name="Text Box 34"/>
              <p:cNvSpPr txBox="1">
                <a:spLocks noChangeArrowheads="1"/>
              </p:cNvSpPr>
              <p:nvPr/>
            </p:nvSpPr>
            <p:spPr bwMode="auto">
              <a:xfrm>
                <a:off x="1255021" y="5029200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491" name="Text Box 35"/>
              <p:cNvSpPr txBox="1">
                <a:spLocks noChangeArrowheads="1"/>
              </p:cNvSpPr>
              <p:nvPr/>
            </p:nvSpPr>
            <p:spPr bwMode="auto">
              <a:xfrm>
                <a:off x="1628878" y="5165725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492" name="Text Box 36"/>
              <p:cNvSpPr txBox="1">
                <a:spLocks noChangeArrowheads="1"/>
              </p:cNvSpPr>
              <p:nvPr/>
            </p:nvSpPr>
            <p:spPr bwMode="auto">
              <a:xfrm>
                <a:off x="2422628" y="5554663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493" name="Text Box 37"/>
              <p:cNvSpPr txBox="1">
                <a:spLocks noChangeArrowheads="1"/>
              </p:cNvSpPr>
              <p:nvPr/>
            </p:nvSpPr>
            <p:spPr bwMode="auto">
              <a:xfrm>
                <a:off x="1775721" y="4632325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494" name="Text Box 38"/>
              <p:cNvSpPr txBox="1">
                <a:spLocks noChangeArrowheads="1"/>
              </p:cNvSpPr>
              <p:nvPr/>
            </p:nvSpPr>
            <p:spPr bwMode="auto">
              <a:xfrm>
                <a:off x="2672931" y="4922838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495" name="Text Box 39"/>
              <p:cNvSpPr txBox="1">
                <a:spLocks noChangeArrowheads="1"/>
              </p:cNvSpPr>
              <p:nvPr/>
            </p:nvSpPr>
            <p:spPr bwMode="auto">
              <a:xfrm>
                <a:off x="2644355" y="4457700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496" name="Text Box 40"/>
              <p:cNvSpPr txBox="1">
                <a:spLocks noChangeArrowheads="1"/>
              </p:cNvSpPr>
              <p:nvPr/>
            </p:nvSpPr>
            <p:spPr bwMode="auto">
              <a:xfrm>
                <a:off x="2428455" y="4160838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497" name="Text Box 41"/>
              <p:cNvSpPr txBox="1">
                <a:spLocks noChangeArrowheads="1"/>
              </p:cNvSpPr>
              <p:nvPr/>
            </p:nvSpPr>
            <p:spPr bwMode="auto">
              <a:xfrm>
                <a:off x="2110955" y="4514850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498" name="Text Box 42"/>
              <p:cNvSpPr txBox="1">
                <a:spLocks noChangeArrowheads="1"/>
              </p:cNvSpPr>
              <p:nvPr/>
            </p:nvSpPr>
            <p:spPr bwMode="auto">
              <a:xfrm>
                <a:off x="1568031" y="4221163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499" name="Text Box 43"/>
              <p:cNvSpPr txBox="1">
                <a:spLocks noChangeArrowheads="1"/>
              </p:cNvSpPr>
              <p:nvPr/>
            </p:nvSpPr>
            <p:spPr bwMode="auto">
              <a:xfrm>
                <a:off x="1501355" y="4746625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00" name="Text Box 44"/>
              <p:cNvSpPr txBox="1">
                <a:spLocks noChangeArrowheads="1"/>
              </p:cNvSpPr>
              <p:nvPr/>
            </p:nvSpPr>
            <p:spPr bwMode="auto">
              <a:xfrm>
                <a:off x="1882355" y="5402263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01" name="Text Box 45"/>
              <p:cNvSpPr txBox="1">
                <a:spLocks noChangeArrowheads="1"/>
              </p:cNvSpPr>
              <p:nvPr/>
            </p:nvSpPr>
            <p:spPr bwMode="auto">
              <a:xfrm>
                <a:off x="6203531" y="5165725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02" name="Text Box 46"/>
              <p:cNvSpPr txBox="1">
                <a:spLocks noChangeArrowheads="1"/>
              </p:cNvSpPr>
              <p:nvPr/>
            </p:nvSpPr>
            <p:spPr bwMode="auto">
              <a:xfrm>
                <a:off x="6213056" y="4770438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03" name="Text Box 47"/>
              <p:cNvSpPr txBox="1">
                <a:spLocks noChangeArrowheads="1"/>
              </p:cNvSpPr>
              <p:nvPr/>
            </p:nvSpPr>
            <p:spPr bwMode="auto">
              <a:xfrm>
                <a:off x="6241631" y="4068763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04" name="Text Box 48"/>
              <p:cNvSpPr txBox="1">
                <a:spLocks noChangeArrowheads="1"/>
              </p:cNvSpPr>
              <p:nvPr/>
            </p:nvSpPr>
            <p:spPr bwMode="auto">
              <a:xfrm>
                <a:off x="7071892" y="4160838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05" name="Text Box 49"/>
              <p:cNvSpPr txBox="1">
                <a:spLocks noChangeArrowheads="1"/>
              </p:cNvSpPr>
              <p:nvPr/>
            </p:nvSpPr>
            <p:spPr bwMode="auto">
              <a:xfrm>
                <a:off x="7567192" y="3894138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06" name="Text Box 50"/>
              <p:cNvSpPr txBox="1">
                <a:spLocks noChangeArrowheads="1"/>
              </p:cNvSpPr>
              <p:nvPr/>
            </p:nvSpPr>
            <p:spPr bwMode="auto">
              <a:xfrm>
                <a:off x="7529092" y="4473575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07" name="Text Box 51"/>
              <p:cNvSpPr txBox="1">
                <a:spLocks noChangeArrowheads="1"/>
              </p:cNvSpPr>
              <p:nvPr/>
            </p:nvSpPr>
            <p:spPr bwMode="auto">
              <a:xfrm>
                <a:off x="7529092" y="4960938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08" name="Text Box 52"/>
              <p:cNvSpPr txBox="1">
                <a:spLocks noChangeArrowheads="1"/>
              </p:cNvSpPr>
              <p:nvPr/>
            </p:nvSpPr>
            <p:spPr bwMode="auto">
              <a:xfrm>
                <a:off x="7171904" y="5311775"/>
                <a:ext cx="232616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b="1">
                    <a:solidFill>
                      <a:srgbClr val="000066"/>
                    </a:solidFill>
                    <a:latin typeface="Tahoma" pitchFamily="34" charset="0"/>
                  </a:rPr>
                  <a:t>-</a:t>
                </a:r>
                <a:endParaRPr lang="it-IT" altLang="it-IT" sz="2600" b="1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09" name="Text Box 53"/>
              <p:cNvSpPr txBox="1">
                <a:spLocks noChangeArrowheads="1"/>
              </p:cNvSpPr>
              <p:nvPr/>
            </p:nvSpPr>
            <p:spPr bwMode="auto">
              <a:xfrm>
                <a:off x="5853215" y="5219700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10" name="Text Box 54"/>
              <p:cNvSpPr txBox="1">
                <a:spLocks noChangeArrowheads="1"/>
              </p:cNvSpPr>
              <p:nvPr/>
            </p:nvSpPr>
            <p:spPr bwMode="auto">
              <a:xfrm>
                <a:off x="5845278" y="4808538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11" name="Text Box 55"/>
              <p:cNvSpPr txBox="1">
                <a:spLocks noChangeArrowheads="1"/>
              </p:cNvSpPr>
              <p:nvPr/>
            </p:nvSpPr>
            <p:spPr bwMode="auto">
              <a:xfrm>
                <a:off x="5896078" y="4114800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12" name="Text Box 56"/>
              <p:cNvSpPr txBox="1">
                <a:spLocks noChangeArrowheads="1"/>
              </p:cNvSpPr>
              <p:nvPr/>
            </p:nvSpPr>
            <p:spPr bwMode="auto">
              <a:xfrm>
                <a:off x="6727927" y="4206875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13" name="Text Box 57"/>
              <p:cNvSpPr txBox="1">
                <a:spLocks noChangeArrowheads="1"/>
              </p:cNvSpPr>
              <p:nvPr/>
            </p:nvSpPr>
            <p:spPr bwMode="auto">
              <a:xfrm>
                <a:off x="6810478" y="5349875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14" name="Text Box 58"/>
              <p:cNvSpPr txBox="1">
                <a:spLocks noChangeArrowheads="1"/>
              </p:cNvSpPr>
              <p:nvPr/>
            </p:nvSpPr>
            <p:spPr bwMode="auto">
              <a:xfrm>
                <a:off x="7177190" y="4983163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15" name="Text Box 59"/>
              <p:cNvSpPr txBox="1">
                <a:spLocks noChangeArrowheads="1"/>
              </p:cNvSpPr>
              <p:nvPr/>
            </p:nvSpPr>
            <p:spPr bwMode="auto">
              <a:xfrm>
                <a:off x="7177190" y="4525963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16" name="Text Box 60"/>
              <p:cNvSpPr txBox="1">
                <a:spLocks noChangeArrowheads="1"/>
              </p:cNvSpPr>
              <p:nvPr/>
            </p:nvSpPr>
            <p:spPr bwMode="auto">
              <a:xfrm>
                <a:off x="7210527" y="3932238"/>
                <a:ext cx="288720" cy="317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7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17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17" name="AutoShape 61"/>
              <p:cNvSpPr>
                <a:spLocks/>
              </p:cNvSpPr>
              <p:nvPr/>
            </p:nvSpPr>
            <p:spPr bwMode="auto">
              <a:xfrm>
                <a:off x="1052513" y="3840163"/>
                <a:ext cx="412750" cy="2149475"/>
              </a:xfrm>
              <a:prstGeom prst="leftBracket">
                <a:avLst>
                  <a:gd name="adj" fmla="val 135738"/>
                </a:avLst>
              </a:prstGeom>
              <a:noFill/>
              <a:ln w="28575">
                <a:solidFill>
                  <a:srgbClr val="CC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518" name="AutoShape 62"/>
              <p:cNvSpPr>
                <a:spLocks/>
              </p:cNvSpPr>
              <p:nvPr/>
            </p:nvSpPr>
            <p:spPr bwMode="auto">
              <a:xfrm>
                <a:off x="2925763" y="3840163"/>
                <a:ext cx="320675" cy="2195512"/>
              </a:xfrm>
              <a:prstGeom prst="rightBracket">
                <a:avLst>
                  <a:gd name="adj" fmla="val 170561"/>
                </a:avLst>
              </a:prstGeom>
              <a:noFill/>
              <a:ln w="28575">
                <a:solidFill>
                  <a:srgbClr val="CC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519" name="AutoShape 63"/>
              <p:cNvSpPr>
                <a:spLocks/>
              </p:cNvSpPr>
              <p:nvPr/>
            </p:nvSpPr>
            <p:spPr bwMode="auto">
              <a:xfrm>
                <a:off x="5624513" y="3840163"/>
                <a:ext cx="412750" cy="2149475"/>
              </a:xfrm>
              <a:prstGeom prst="leftBracket">
                <a:avLst>
                  <a:gd name="adj" fmla="val 43397"/>
                </a:avLst>
              </a:prstGeom>
              <a:noFill/>
              <a:ln w="28575">
                <a:solidFill>
                  <a:srgbClr val="CC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520" name="AutoShape 64"/>
              <p:cNvSpPr>
                <a:spLocks/>
              </p:cNvSpPr>
              <p:nvPr/>
            </p:nvSpPr>
            <p:spPr bwMode="auto">
              <a:xfrm>
                <a:off x="7818438" y="3840163"/>
                <a:ext cx="320675" cy="2195512"/>
              </a:xfrm>
              <a:prstGeom prst="rightBracket">
                <a:avLst>
                  <a:gd name="adj" fmla="val 62696"/>
                </a:avLst>
              </a:prstGeom>
              <a:noFill/>
              <a:ln w="28575">
                <a:solidFill>
                  <a:srgbClr val="CC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521" name="Text Box 65"/>
              <p:cNvSpPr txBox="1">
                <a:spLocks noChangeArrowheads="1"/>
              </p:cNvSpPr>
              <p:nvPr/>
            </p:nvSpPr>
            <p:spPr bwMode="auto">
              <a:xfrm>
                <a:off x="7876969" y="3521075"/>
                <a:ext cx="352841" cy="409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 b="1">
                    <a:solidFill>
                      <a:srgbClr val="FFFF00"/>
                    </a:solidFill>
                    <a:latin typeface="Tahoma" pitchFamily="34" charset="0"/>
                  </a:rPr>
                  <a:t>+</a:t>
                </a:r>
                <a:endParaRPr lang="it-IT" altLang="it-IT" sz="2300" b="1">
                  <a:solidFill>
                    <a:srgbClr val="66FF66"/>
                  </a:solidFill>
                  <a:latin typeface="Tahoma" pitchFamily="34" charset="0"/>
                </a:endParaRPr>
              </a:p>
            </p:txBody>
          </p:sp>
          <p:sp>
            <p:nvSpPr>
              <p:cNvPr id="19523" name="Freeform 67"/>
              <p:cNvSpPr>
                <a:spLocks/>
              </p:cNvSpPr>
              <p:nvPr/>
            </p:nvSpPr>
            <p:spPr bwMode="auto">
              <a:xfrm>
                <a:off x="4546600" y="4973638"/>
                <a:ext cx="2036763" cy="1592262"/>
              </a:xfrm>
              <a:custGeom>
                <a:avLst/>
                <a:gdLst>
                  <a:gd name="T0" fmla="*/ 925542 w 2139"/>
                  <a:gd name="T1" fmla="*/ 13332 h 1672"/>
                  <a:gd name="T2" fmla="*/ 337080 w 2139"/>
                  <a:gd name="T3" fmla="*/ 31426 h 1672"/>
                  <a:gd name="T4" fmla="*/ 95220 w 2139"/>
                  <a:gd name="T5" fmla="*/ 203794 h 1672"/>
                  <a:gd name="T6" fmla="*/ 354220 w 2139"/>
                  <a:gd name="T7" fmla="*/ 446633 h 1672"/>
                  <a:gd name="T8" fmla="*/ 8570 w 2139"/>
                  <a:gd name="T9" fmla="*/ 775180 h 1672"/>
                  <a:gd name="T10" fmla="*/ 406591 w 2139"/>
                  <a:gd name="T11" fmla="*/ 1052302 h 1672"/>
                  <a:gd name="T12" fmla="*/ 250429 w 2139"/>
                  <a:gd name="T13" fmla="*/ 1346566 h 1672"/>
                  <a:gd name="T14" fmla="*/ 874123 w 2139"/>
                  <a:gd name="T15" fmla="*/ 1225623 h 1672"/>
                  <a:gd name="T16" fmla="*/ 1306423 w 2139"/>
                  <a:gd name="T17" fmla="*/ 1572263 h 1672"/>
                  <a:gd name="T18" fmla="*/ 1635885 w 2139"/>
                  <a:gd name="T19" fmla="*/ 1346566 h 1672"/>
                  <a:gd name="T20" fmla="*/ 2036763 w 2139"/>
                  <a:gd name="T21" fmla="*/ 1472271 h 16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39" h="1672">
                    <a:moveTo>
                      <a:pt x="972" y="14"/>
                    </a:moveTo>
                    <a:cubicBezTo>
                      <a:pt x="869" y="14"/>
                      <a:pt x="499" y="0"/>
                      <a:pt x="354" y="33"/>
                    </a:cubicBezTo>
                    <a:cubicBezTo>
                      <a:pt x="209" y="66"/>
                      <a:pt x="97" y="141"/>
                      <a:pt x="100" y="214"/>
                    </a:cubicBezTo>
                    <a:cubicBezTo>
                      <a:pt x="103" y="287"/>
                      <a:pt x="387" y="369"/>
                      <a:pt x="372" y="469"/>
                    </a:cubicBezTo>
                    <a:cubicBezTo>
                      <a:pt x="357" y="569"/>
                      <a:pt x="0" y="708"/>
                      <a:pt x="9" y="814"/>
                    </a:cubicBezTo>
                    <a:cubicBezTo>
                      <a:pt x="18" y="920"/>
                      <a:pt x="385" y="1005"/>
                      <a:pt x="427" y="1105"/>
                    </a:cubicBezTo>
                    <a:cubicBezTo>
                      <a:pt x="469" y="1205"/>
                      <a:pt x="181" y="1384"/>
                      <a:pt x="263" y="1414"/>
                    </a:cubicBezTo>
                    <a:cubicBezTo>
                      <a:pt x="345" y="1444"/>
                      <a:pt x="733" y="1247"/>
                      <a:pt x="918" y="1287"/>
                    </a:cubicBezTo>
                    <a:cubicBezTo>
                      <a:pt x="1103" y="1327"/>
                      <a:pt x="1239" y="1630"/>
                      <a:pt x="1372" y="1651"/>
                    </a:cubicBezTo>
                    <a:cubicBezTo>
                      <a:pt x="1505" y="1672"/>
                      <a:pt x="1590" y="1431"/>
                      <a:pt x="1718" y="1414"/>
                    </a:cubicBezTo>
                    <a:cubicBezTo>
                      <a:pt x="1846" y="1397"/>
                      <a:pt x="2051" y="1519"/>
                      <a:pt x="2139" y="1546"/>
                    </a:cubicBezTo>
                  </a:path>
                </a:pathLst>
              </a:custGeom>
              <a:noFill/>
              <a:ln w="38100" cmpd="sng">
                <a:solidFill>
                  <a:srgbClr val="CC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24" name="Freeform 68"/>
              <p:cNvSpPr>
                <a:spLocks/>
              </p:cNvSpPr>
              <p:nvPr/>
            </p:nvSpPr>
            <p:spPr bwMode="auto">
              <a:xfrm>
                <a:off x="6805613" y="4983163"/>
                <a:ext cx="2317750" cy="1592262"/>
              </a:xfrm>
              <a:custGeom>
                <a:avLst/>
                <a:gdLst>
                  <a:gd name="T0" fmla="*/ 1392174 w 2434"/>
                  <a:gd name="T1" fmla="*/ 13332 h 1672"/>
                  <a:gd name="T2" fmla="*/ 1980657 w 2434"/>
                  <a:gd name="T3" fmla="*/ 31426 h 1672"/>
                  <a:gd name="T4" fmla="*/ 2222526 w 2434"/>
                  <a:gd name="T5" fmla="*/ 203794 h 1672"/>
                  <a:gd name="T6" fmla="*/ 1963517 w 2434"/>
                  <a:gd name="T7" fmla="*/ 446633 h 1672"/>
                  <a:gd name="T8" fmla="*/ 2309180 w 2434"/>
                  <a:gd name="T9" fmla="*/ 775180 h 1672"/>
                  <a:gd name="T10" fmla="*/ 1911144 w 2434"/>
                  <a:gd name="T11" fmla="*/ 1052302 h 1672"/>
                  <a:gd name="T12" fmla="*/ 2067311 w 2434"/>
                  <a:gd name="T13" fmla="*/ 1346566 h 1672"/>
                  <a:gd name="T14" fmla="*/ 1443594 w 2434"/>
                  <a:gd name="T15" fmla="*/ 1225623 h 1672"/>
                  <a:gd name="T16" fmla="*/ 1011278 w 2434"/>
                  <a:gd name="T17" fmla="*/ 1572263 h 1672"/>
                  <a:gd name="T18" fmla="*/ 681803 w 2434"/>
                  <a:gd name="T19" fmla="*/ 1346566 h 1672"/>
                  <a:gd name="T20" fmla="*/ 0 w 2434"/>
                  <a:gd name="T21" fmla="*/ 1493222 h 16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34" h="1672">
                    <a:moveTo>
                      <a:pt x="1462" y="14"/>
                    </a:moveTo>
                    <a:cubicBezTo>
                      <a:pt x="1565" y="14"/>
                      <a:pt x="1935" y="0"/>
                      <a:pt x="2080" y="33"/>
                    </a:cubicBezTo>
                    <a:cubicBezTo>
                      <a:pt x="2225" y="66"/>
                      <a:pt x="2337" y="141"/>
                      <a:pt x="2334" y="214"/>
                    </a:cubicBezTo>
                    <a:cubicBezTo>
                      <a:pt x="2331" y="287"/>
                      <a:pt x="2047" y="369"/>
                      <a:pt x="2062" y="469"/>
                    </a:cubicBezTo>
                    <a:cubicBezTo>
                      <a:pt x="2077" y="569"/>
                      <a:pt x="2434" y="708"/>
                      <a:pt x="2425" y="814"/>
                    </a:cubicBezTo>
                    <a:cubicBezTo>
                      <a:pt x="2416" y="920"/>
                      <a:pt x="2049" y="1005"/>
                      <a:pt x="2007" y="1105"/>
                    </a:cubicBezTo>
                    <a:cubicBezTo>
                      <a:pt x="1965" y="1205"/>
                      <a:pt x="2253" y="1384"/>
                      <a:pt x="2171" y="1414"/>
                    </a:cubicBezTo>
                    <a:cubicBezTo>
                      <a:pt x="2089" y="1444"/>
                      <a:pt x="1701" y="1247"/>
                      <a:pt x="1516" y="1287"/>
                    </a:cubicBezTo>
                    <a:cubicBezTo>
                      <a:pt x="1331" y="1327"/>
                      <a:pt x="1195" y="1630"/>
                      <a:pt x="1062" y="1651"/>
                    </a:cubicBezTo>
                    <a:cubicBezTo>
                      <a:pt x="929" y="1672"/>
                      <a:pt x="893" y="1428"/>
                      <a:pt x="716" y="1414"/>
                    </a:cubicBezTo>
                    <a:cubicBezTo>
                      <a:pt x="539" y="1400"/>
                      <a:pt x="149" y="1536"/>
                      <a:pt x="0" y="1568"/>
                    </a:cubicBezTo>
                  </a:path>
                </a:pathLst>
              </a:custGeom>
              <a:noFill/>
              <a:ln w="38100" cmpd="sng">
                <a:solidFill>
                  <a:srgbClr val="CC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25" name="Line 69"/>
              <p:cNvSpPr>
                <a:spLocks noChangeShapeType="1"/>
              </p:cNvSpPr>
              <p:nvPr/>
            </p:nvSpPr>
            <p:spPr bwMode="auto">
              <a:xfrm>
                <a:off x="6583363" y="6264275"/>
                <a:ext cx="0" cy="593725"/>
              </a:xfrm>
              <a:prstGeom prst="line">
                <a:avLst/>
              </a:prstGeom>
              <a:noFill/>
              <a:ln w="38100">
                <a:solidFill>
                  <a:srgbClr val="CC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26" name="Line 70"/>
              <p:cNvSpPr>
                <a:spLocks noChangeShapeType="1"/>
              </p:cNvSpPr>
              <p:nvPr/>
            </p:nvSpPr>
            <p:spPr bwMode="auto">
              <a:xfrm>
                <a:off x="6811963" y="6126163"/>
                <a:ext cx="0" cy="731837"/>
              </a:xfrm>
              <a:prstGeom prst="line">
                <a:avLst/>
              </a:prstGeom>
              <a:noFill/>
              <a:ln w="38100">
                <a:solidFill>
                  <a:srgbClr val="CC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27" name="Text Box 71"/>
              <p:cNvSpPr txBox="1">
                <a:spLocks noChangeArrowheads="1"/>
              </p:cNvSpPr>
              <p:nvPr/>
            </p:nvSpPr>
            <p:spPr bwMode="auto">
              <a:xfrm>
                <a:off x="6474977" y="5868988"/>
                <a:ext cx="235822" cy="4708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700">
                    <a:solidFill>
                      <a:srgbClr val="FFFF66"/>
                    </a:solidFill>
                    <a:latin typeface="Tahoma" pitchFamily="34" charset="0"/>
                  </a:rPr>
                  <a:t>-</a:t>
                </a:r>
                <a:endParaRPr lang="it-IT" altLang="it-IT" sz="2700">
                  <a:solidFill>
                    <a:srgbClr val="000066"/>
                  </a:solidFill>
                  <a:latin typeface="Tahoma" pitchFamily="34" charset="0"/>
                </a:endParaRPr>
              </a:p>
            </p:txBody>
          </p:sp>
        </p:grp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5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860"/>
    </mc:Choice>
    <mc:Fallback>
      <p:transition spd="slow" advTm="169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5183191" y="2054269"/>
          <a:ext cx="15875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Image" r:id="rId6" imgW="2643134" imgH="914608" progId="Photoshop.Image.4">
                  <p:embed/>
                </p:oleObj>
              </mc:Choice>
              <mc:Fallback>
                <p:oleObj name="Image" r:id="rId6" imgW="2643134" imgH="914608" progId="Photoshop.Image.4">
                  <p:embed/>
                  <p:pic>
                    <p:nvPicPr>
                      <p:cNvPr id="266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3191" y="2054269"/>
                        <a:ext cx="15875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Oval 3"/>
          <p:cNvSpPr>
            <a:spLocks noChangeArrowheads="1"/>
          </p:cNvSpPr>
          <p:nvPr/>
        </p:nvSpPr>
        <p:spPr bwMode="auto">
          <a:xfrm>
            <a:off x="5992816" y="2279694"/>
            <a:ext cx="314325" cy="92075"/>
          </a:xfrm>
          <a:prstGeom prst="ellips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rgbClr val="000099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5607109" y="2279694"/>
            <a:ext cx="315913" cy="92075"/>
          </a:xfrm>
          <a:prstGeom prst="ellips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rgbClr val="000099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1617663" y="1182688"/>
            <a:ext cx="7143162" cy="50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500">
                <a:solidFill>
                  <a:srgbClr val="000066"/>
                </a:solidFill>
                <a:latin typeface="Comic Sans MS" pitchFamily="66" charset="0"/>
              </a:rPr>
              <a:t>sp  </a:t>
            </a:r>
            <a:r>
              <a:rPr lang="it-IT" altLang="it-IT" sz="2900" b="1" u="sng">
                <a:solidFill>
                  <a:srgbClr val="000066"/>
                </a:solidFill>
                <a:latin typeface="Comic Sans MS" pitchFamily="66" charset="0"/>
              </a:rPr>
              <a:t>Due</a:t>
            </a:r>
            <a:r>
              <a:rPr lang="it-IT" altLang="it-IT" sz="2500">
                <a:solidFill>
                  <a:srgbClr val="000066"/>
                </a:solidFill>
                <a:latin typeface="Comic Sans MS" pitchFamily="66" charset="0"/>
              </a:rPr>
              <a:t>  orbitali con assi a 180° (stessa retta) 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1617663" y="2030413"/>
            <a:ext cx="2712462" cy="44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500">
                <a:solidFill>
                  <a:srgbClr val="000066"/>
                </a:solidFill>
                <a:latin typeface="Comic Sans MS" pitchFamily="66" charset="0"/>
              </a:rPr>
              <a:t>Be: 2s</a:t>
            </a:r>
            <a:r>
              <a:rPr lang="it-IT" altLang="it-IT" sz="2500" baseline="30000">
                <a:solidFill>
                  <a:srgbClr val="000066"/>
                </a:solidFill>
                <a:latin typeface="Comic Sans MS" pitchFamily="66" charset="0"/>
              </a:rPr>
              <a:t>2</a:t>
            </a:r>
            <a:r>
              <a:rPr lang="it-IT" altLang="it-IT" sz="2500">
                <a:solidFill>
                  <a:srgbClr val="000066"/>
                </a:solidFill>
                <a:latin typeface="Comic Sans MS" pitchFamily="66" charset="0"/>
              </a:rPr>
              <a:t>     Be(sp)</a:t>
            </a:r>
            <a:r>
              <a:rPr lang="it-IT" altLang="it-IT" sz="2500" baseline="30000">
                <a:solidFill>
                  <a:srgbClr val="000066"/>
                </a:solidFill>
                <a:latin typeface="Comic Sans MS" pitchFamily="66" charset="0"/>
              </a:rPr>
              <a:t>2</a:t>
            </a:r>
            <a:endParaRPr lang="it-IT" altLang="it-IT" sz="25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4770438" y="2328863"/>
            <a:ext cx="2468563" cy="0"/>
          </a:xfrm>
          <a:prstGeom prst="line">
            <a:avLst/>
          </a:prstGeom>
          <a:noFill/>
          <a:ln w="28575">
            <a:solidFill>
              <a:srgbClr val="993366"/>
            </a:solidFill>
            <a:prstDash val="dashDot"/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637" name="Freeform 13"/>
          <p:cNvSpPr>
            <a:spLocks/>
          </p:cNvSpPr>
          <p:nvPr/>
        </p:nvSpPr>
        <p:spPr bwMode="auto">
          <a:xfrm>
            <a:off x="5808722" y="2176465"/>
            <a:ext cx="301625" cy="112712"/>
          </a:xfrm>
          <a:custGeom>
            <a:avLst/>
            <a:gdLst>
              <a:gd name="T0" fmla="*/ 0 w 319"/>
              <a:gd name="T1" fmla="*/ 112712 h 119"/>
              <a:gd name="T2" fmla="*/ 52004 w 319"/>
              <a:gd name="T3" fmla="*/ 43569 h 119"/>
              <a:gd name="T4" fmla="*/ 146558 w 319"/>
              <a:gd name="T5" fmla="*/ 947 h 119"/>
              <a:gd name="T6" fmla="*/ 241111 w 319"/>
              <a:gd name="T7" fmla="*/ 35045 h 119"/>
              <a:gd name="T8" fmla="*/ 301625 w 319"/>
              <a:gd name="T9" fmla="*/ 112712 h 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9" h="119">
                <a:moveTo>
                  <a:pt x="0" y="119"/>
                </a:moveTo>
                <a:cubicBezTo>
                  <a:pt x="8" y="107"/>
                  <a:pt x="29" y="66"/>
                  <a:pt x="55" y="46"/>
                </a:cubicBezTo>
                <a:cubicBezTo>
                  <a:pt x="81" y="26"/>
                  <a:pt x="122" y="2"/>
                  <a:pt x="155" y="1"/>
                </a:cubicBezTo>
                <a:cubicBezTo>
                  <a:pt x="188" y="0"/>
                  <a:pt x="228" y="17"/>
                  <a:pt x="255" y="37"/>
                </a:cubicBezTo>
                <a:cubicBezTo>
                  <a:pt x="282" y="57"/>
                  <a:pt x="306" y="102"/>
                  <a:pt x="319" y="119"/>
                </a:cubicBezTo>
              </a:path>
            </a:pathLst>
          </a:custGeom>
          <a:noFill/>
          <a:ln w="38100" cmpd="sng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638" name="Freeform 14"/>
          <p:cNvSpPr>
            <a:spLocks/>
          </p:cNvSpPr>
          <p:nvPr/>
        </p:nvSpPr>
        <p:spPr bwMode="auto">
          <a:xfrm>
            <a:off x="5757920" y="2100307"/>
            <a:ext cx="412751" cy="122237"/>
          </a:xfrm>
          <a:custGeom>
            <a:avLst/>
            <a:gdLst>
              <a:gd name="T0" fmla="*/ 0 w 319"/>
              <a:gd name="T1" fmla="*/ 122237 h 119"/>
              <a:gd name="T2" fmla="*/ 71164 w 319"/>
              <a:gd name="T3" fmla="*/ 47251 h 119"/>
              <a:gd name="T4" fmla="*/ 200553 w 319"/>
              <a:gd name="T5" fmla="*/ 1027 h 119"/>
              <a:gd name="T6" fmla="*/ 329941 w 319"/>
              <a:gd name="T7" fmla="*/ 38006 h 119"/>
              <a:gd name="T8" fmla="*/ 412750 w 319"/>
              <a:gd name="T9" fmla="*/ 122237 h 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9" h="119">
                <a:moveTo>
                  <a:pt x="0" y="119"/>
                </a:moveTo>
                <a:cubicBezTo>
                  <a:pt x="8" y="107"/>
                  <a:pt x="29" y="66"/>
                  <a:pt x="55" y="46"/>
                </a:cubicBezTo>
                <a:cubicBezTo>
                  <a:pt x="81" y="26"/>
                  <a:pt x="122" y="2"/>
                  <a:pt x="155" y="1"/>
                </a:cubicBezTo>
                <a:cubicBezTo>
                  <a:pt x="188" y="0"/>
                  <a:pt x="228" y="17"/>
                  <a:pt x="255" y="37"/>
                </a:cubicBezTo>
                <a:cubicBezTo>
                  <a:pt x="282" y="57"/>
                  <a:pt x="306" y="102"/>
                  <a:pt x="319" y="119"/>
                </a:cubicBezTo>
              </a:path>
            </a:pathLst>
          </a:custGeom>
          <a:noFill/>
          <a:ln w="38100" cmpd="sng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5592764" y="1690689"/>
            <a:ext cx="695884" cy="39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>
                <a:solidFill>
                  <a:srgbClr val="FF0066"/>
                </a:solidFill>
                <a:latin typeface="Comic Sans MS" pitchFamily="66" charset="0"/>
              </a:rPr>
              <a:t>180°</a:t>
            </a:r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2789242" y="2259013"/>
            <a:ext cx="3206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7789975" y="2054226"/>
            <a:ext cx="1917703" cy="1375152"/>
            <a:chOff x="6265863" y="2054225"/>
            <a:chExt cx="1917700" cy="1375152"/>
          </a:xfrm>
        </p:grpSpPr>
        <p:graphicFrame>
          <p:nvGraphicFramePr>
            <p:cNvPr id="26629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6462713" y="2054225"/>
            <a:ext cx="1587500" cy="54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" name="Image" r:id="rId8" imgW="2643134" imgH="914608" progId="Photoshop.Image.4">
                    <p:embed/>
                  </p:oleObj>
                </mc:Choice>
                <mc:Fallback>
                  <p:oleObj name="Image" r:id="rId8" imgW="2643134" imgH="914608" progId="Photoshop.Image.4">
                    <p:embed/>
                    <p:pic>
                      <p:nvPicPr>
                        <p:cNvPr id="2662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62713" y="2054225"/>
                          <a:ext cx="1587500" cy="54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30" name="Oval 6"/>
            <p:cNvSpPr>
              <a:spLocks noChangeArrowheads="1"/>
            </p:cNvSpPr>
            <p:nvPr/>
          </p:nvSpPr>
          <p:spPr bwMode="auto">
            <a:xfrm>
              <a:off x="7272338" y="2279650"/>
              <a:ext cx="314325" cy="92075"/>
            </a:xfrm>
            <a:prstGeom prst="ellips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009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631" name="Oval 7"/>
            <p:cNvSpPr>
              <a:spLocks noChangeArrowheads="1"/>
            </p:cNvSpPr>
            <p:nvPr/>
          </p:nvSpPr>
          <p:spPr bwMode="auto">
            <a:xfrm>
              <a:off x="6888163" y="2279650"/>
              <a:ext cx="312737" cy="92075"/>
            </a:xfrm>
            <a:prstGeom prst="ellips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009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632" name="Oval 8"/>
            <p:cNvSpPr>
              <a:spLocks noChangeArrowheads="1"/>
            </p:cNvSpPr>
            <p:nvPr/>
          </p:nvSpPr>
          <p:spPr bwMode="auto">
            <a:xfrm>
              <a:off x="6265863" y="2146300"/>
              <a:ext cx="409575" cy="365125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009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633" name="Oval 9"/>
            <p:cNvSpPr>
              <a:spLocks noChangeArrowheads="1"/>
            </p:cNvSpPr>
            <p:nvPr/>
          </p:nvSpPr>
          <p:spPr bwMode="auto">
            <a:xfrm>
              <a:off x="7772400" y="2146300"/>
              <a:ext cx="411163" cy="365125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009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640" name="Text Box 16"/>
            <p:cNvSpPr txBox="1">
              <a:spLocks noChangeArrowheads="1"/>
            </p:cNvSpPr>
            <p:nvPr/>
          </p:nvSpPr>
          <p:spPr bwMode="auto">
            <a:xfrm>
              <a:off x="6265863" y="2120900"/>
              <a:ext cx="336811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CC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26641" name="Text Box 17"/>
            <p:cNvSpPr txBox="1">
              <a:spLocks noChangeArrowheads="1"/>
            </p:cNvSpPr>
            <p:nvPr/>
          </p:nvSpPr>
          <p:spPr bwMode="auto">
            <a:xfrm>
              <a:off x="7086601" y="2495550"/>
              <a:ext cx="458639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Be</a:t>
              </a:r>
            </a:p>
          </p:txBody>
        </p:sp>
        <p:sp>
          <p:nvSpPr>
            <p:cNvPr id="26642" name="Text Box 18"/>
            <p:cNvSpPr txBox="1">
              <a:spLocks noChangeArrowheads="1"/>
            </p:cNvSpPr>
            <p:nvPr/>
          </p:nvSpPr>
          <p:spPr bwMode="auto">
            <a:xfrm>
              <a:off x="7772401" y="2130425"/>
              <a:ext cx="336811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CC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26643" name="Text Box 19"/>
            <p:cNvSpPr txBox="1">
              <a:spLocks noChangeArrowheads="1"/>
            </p:cNvSpPr>
            <p:nvPr/>
          </p:nvSpPr>
          <p:spPr bwMode="auto">
            <a:xfrm>
              <a:off x="6310314" y="2989263"/>
              <a:ext cx="357649" cy="440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26644" name="Text Box 20"/>
            <p:cNvSpPr txBox="1">
              <a:spLocks noChangeArrowheads="1"/>
            </p:cNvSpPr>
            <p:nvPr/>
          </p:nvSpPr>
          <p:spPr bwMode="auto">
            <a:xfrm>
              <a:off x="7818438" y="2989263"/>
              <a:ext cx="357649" cy="440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26645" name="Text Box 21"/>
            <p:cNvSpPr txBox="1">
              <a:spLocks noChangeArrowheads="1"/>
            </p:cNvSpPr>
            <p:nvPr/>
          </p:nvSpPr>
          <p:spPr bwMode="auto">
            <a:xfrm>
              <a:off x="6997701" y="2989263"/>
              <a:ext cx="489095" cy="440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>
                  <a:solidFill>
                    <a:srgbClr val="000066"/>
                  </a:solidFill>
                  <a:latin typeface="Comic Sans MS" pitchFamily="66" charset="0"/>
                </a:rPr>
                <a:t>Be</a:t>
              </a:r>
            </a:p>
          </p:txBody>
        </p:sp>
        <p:sp>
          <p:nvSpPr>
            <p:cNvPr id="26650" name="Line 26"/>
            <p:cNvSpPr>
              <a:spLocks noChangeShapeType="1"/>
            </p:cNvSpPr>
            <p:nvPr/>
          </p:nvSpPr>
          <p:spPr bwMode="auto">
            <a:xfrm>
              <a:off x="6629400" y="3217863"/>
              <a:ext cx="366713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651" name="Line 27"/>
            <p:cNvSpPr>
              <a:spLocks noChangeShapeType="1"/>
            </p:cNvSpPr>
            <p:nvPr/>
          </p:nvSpPr>
          <p:spPr bwMode="auto">
            <a:xfrm>
              <a:off x="7497763" y="3217863"/>
              <a:ext cx="368300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6652" name="Text Box 28"/>
          <p:cNvSpPr txBox="1">
            <a:spLocks noChangeArrowheads="1"/>
          </p:cNvSpPr>
          <p:nvPr/>
        </p:nvSpPr>
        <p:spPr bwMode="auto">
          <a:xfrm>
            <a:off x="3217864" y="134981"/>
            <a:ext cx="5888010" cy="56322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300" b="1">
                <a:solidFill>
                  <a:srgbClr val="FF0066"/>
                </a:solidFill>
                <a:latin typeface="Comic Sans MS" pitchFamily="66" charset="0"/>
              </a:rPr>
              <a:t>TIPI DI ORBITALI IBRIDI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1617665" y="3806827"/>
            <a:ext cx="7207281" cy="2406650"/>
            <a:chOff x="93663" y="3806825"/>
            <a:chExt cx="7207280" cy="2406650"/>
          </a:xfrm>
        </p:grpSpPr>
        <p:sp>
          <p:nvSpPr>
            <p:cNvPr id="26646" name="Text Box 22"/>
            <p:cNvSpPr txBox="1">
              <a:spLocks noChangeArrowheads="1"/>
            </p:cNvSpPr>
            <p:nvPr/>
          </p:nvSpPr>
          <p:spPr bwMode="auto">
            <a:xfrm>
              <a:off x="93663" y="3806825"/>
              <a:ext cx="7207280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 dirty="0">
                  <a:solidFill>
                    <a:srgbClr val="000066"/>
                  </a:solidFill>
                  <a:latin typeface="Comic Sans MS" pitchFamily="66" charset="0"/>
                </a:rPr>
                <a:t>sp</a:t>
              </a:r>
              <a:r>
                <a:rPr lang="it-IT" altLang="it-IT" sz="2500" baseline="30000" dirty="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  <a:r>
                <a:rPr lang="it-IT" altLang="it-IT" sz="2500" dirty="0">
                  <a:solidFill>
                    <a:srgbClr val="000066"/>
                  </a:solidFill>
                  <a:latin typeface="Comic Sans MS" pitchFamily="66" charset="0"/>
                </a:rPr>
                <a:t>  </a:t>
              </a:r>
              <a:r>
                <a:rPr lang="it-IT" altLang="it-IT" sz="2900" b="1" u="sng" dirty="0">
                  <a:solidFill>
                    <a:srgbClr val="000066"/>
                  </a:solidFill>
                  <a:latin typeface="Comic Sans MS" pitchFamily="66" charset="0"/>
                </a:rPr>
                <a:t>Tre</a:t>
              </a:r>
              <a:r>
                <a:rPr lang="it-IT" altLang="it-IT" sz="2900" b="1" dirty="0">
                  <a:solidFill>
                    <a:srgbClr val="000066"/>
                  </a:solidFill>
                  <a:latin typeface="Comic Sans MS" pitchFamily="66" charset="0"/>
                </a:rPr>
                <a:t> </a:t>
              </a:r>
              <a:r>
                <a:rPr lang="it-IT" altLang="it-IT" sz="2500" dirty="0">
                  <a:solidFill>
                    <a:srgbClr val="000066"/>
                  </a:solidFill>
                  <a:latin typeface="Comic Sans MS" pitchFamily="66" charset="0"/>
                </a:rPr>
                <a:t>orbitali sullo stesso piano, assi a 120° </a:t>
              </a:r>
            </a:p>
          </p:txBody>
        </p:sp>
        <p:sp>
          <p:nvSpPr>
            <p:cNvPr id="26647" name="Text Box 23"/>
            <p:cNvSpPr txBox="1">
              <a:spLocks noChangeArrowheads="1"/>
            </p:cNvSpPr>
            <p:nvPr/>
          </p:nvSpPr>
          <p:spPr bwMode="auto">
            <a:xfrm>
              <a:off x="138114" y="4581525"/>
              <a:ext cx="2952912" cy="440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 dirty="0">
                  <a:solidFill>
                    <a:srgbClr val="000066"/>
                  </a:solidFill>
                  <a:latin typeface="Comic Sans MS" pitchFamily="66" charset="0"/>
                </a:rPr>
                <a:t>B: 2s</a:t>
              </a:r>
              <a:r>
                <a:rPr lang="it-IT" altLang="it-IT" sz="2500" baseline="30000" dirty="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  <a:r>
                <a:rPr lang="it-IT" altLang="it-IT" sz="2500" dirty="0">
                  <a:solidFill>
                    <a:srgbClr val="000066"/>
                  </a:solidFill>
                  <a:latin typeface="Comic Sans MS" pitchFamily="66" charset="0"/>
                </a:rPr>
                <a:t>2p</a:t>
              </a:r>
              <a:r>
                <a:rPr lang="it-IT" altLang="it-IT" sz="2500" baseline="30000" dirty="0">
                  <a:solidFill>
                    <a:srgbClr val="000066"/>
                  </a:solidFill>
                  <a:latin typeface="Comic Sans MS" pitchFamily="66" charset="0"/>
                </a:rPr>
                <a:t>1</a:t>
              </a:r>
              <a:r>
                <a:rPr lang="it-IT" altLang="it-IT" sz="2500" dirty="0">
                  <a:solidFill>
                    <a:srgbClr val="000066"/>
                  </a:solidFill>
                  <a:latin typeface="Comic Sans MS" pitchFamily="66" charset="0"/>
                </a:rPr>
                <a:t>     B(sp</a:t>
              </a:r>
              <a:r>
                <a:rPr lang="it-IT" altLang="it-IT" sz="2500" baseline="30000" dirty="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  <a:r>
                <a:rPr lang="it-IT" altLang="it-IT" sz="2500" dirty="0">
                  <a:solidFill>
                    <a:srgbClr val="000066"/>
                  </a:solidFill>
                  <a:latin typeface="Comic Sans MS" pitchFamily="66" charset="0"/>
                </a:rPr>
                <a:t>)</a:t>
              </a:r>
              <a:r>
                <a:rPr lang="it-IT" altLang="it-IT" sz="2500" baseline="30000" dirty="0">
                  <a:solidFill>
                    <a:srgbClr val="000066"/>
                  </a:solidFill>
                  <a:latin typeface="Comic Sans MS" pitchFamily="66" charset="0"/>
                </a:rPr>
                <a:t>3</a:t>
              </a:r>
              <a:endParaRPr lang="it-IT" altLang="it-IT" sz="2500" dirty="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6649" name="Line 25"/>
            <p:cNvSpPr>
              <a:spLocks noChangeShapeType="1"/>
            </p:cNvSpPr>
            <p:nvPr/>
          </p:nvSpPr>
          <p:spPr bwMode="auto">
            <a:xfrm>
              <a:off x="1600200" y="4810125"/>
              <a:ext cx="32226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2792413" y="4856163"/>
              <a:ext cx="1726434" cy="1357312"/>
              <a:chOff x="2792413" y="4856163"/>
              <a:chExt cx="1726434" cy="1357312"/>
            </a:xfrm>
          </p:grpSpPr>
          <p:graphicFrame>
            <p:nvGraphicFramePr>
              <p:cNvPr id="26653" name="Object 2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792413" y="4856163"/>
              <a:ext cx="1417637" cy="13573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0" name="Image" r:id="rId9" imgW="4765267" imgH="4561948" progId="Photoshop.Image.4">
                      <p:embed/>
                    </p:oleObj>
                  </mc:Choice>
                  <mc:Fallback>
                    <p:oleObj name="Image" r:id="rId9" imgW="4765267" imgH="4561948" progId="Photoshop.Image.4">
                      <p:embed/>
                      <p:pic>
                        <p:nvPicPr>
                          <p:cNvPr id="26653" name="Object 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92413" y="4856163"/>
                            <a:ext cx="1417637" cy="13573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664" name="Line 40"/>
              <p:cNvSpPr>
                <a:spLocks noChangeShapeType="1"/>
              </p:cNvSpPr>
              <p:nvPr/>
            </p:nvSpPr>
            <p:spPr bwMode="auto">
              <a:xfrm>
                <a:off x="3560763" y="4902200"/>
                <a:ext cx="0" cy="73025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65" name="Line 41"/>
              <p:cNvSpPr>
                <a:spLocks noChangeShapeType="1"/>
              </p:cNvSpPr>
              <p:nvPr/>
            </p:nvSpPr>
            <p:spPr bwMode="auto">
              <a:xfrm>
                <a:off x="3560763" y="5626100"/>
                <a:ext cx="647700" cy="41116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66" name="Line 42"/>
              <p:cNvSpPr>
                <a:spLocks noChangeShapeType="1"/>
              </p:cNvSpPr>
              <p:nvPr/>
            </p:nvSpPr>
            <p:spPr bwMode="auto">
              <a:xfrm flipH="1">
                <a:off x="2881313" y="5626100"/>
                <a:ext cx="679450" cy="419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67" name="Text Box 43"/>
              <p:cNvSpPr txBox="1">
                <a:spLocks noChangeArrowheads="1"/>
              </p:cNvSpPr>
              <p:nvPr/>
            </p:nvSpPr>
            <p:spPr bwMode="auto">
              <a:xfrm>
                <a:off x="3795712" y="5267325"/>
                <a:ext cx="723135" cy="409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itchFamily="66" charset="0"/>
                  </a:rPr>
                  <a:t>120°</a:t>
                </a:r>
              </a:p>
            </p:txBody>
          </p:sp>
        </p:grpSp>
      </p:grpSp>
      <p:grpSp>
        <p:nvGrpSpPr>
          <p:cNvPr id="6" name="Gruppo 5"/>
          <p:cNvGrpSpPr/>
          <p:nvPr/>
        </p:nvGrpSpPr>
        <p:grpSpPr>
          <a:xfrm>
            <a:off x="8746256" y="4502212"/>
            <a:ext cx="1775648" cy="1887300"/>
            <a:chOff x="7222173" y="4502149"/>
            <a:chExt cx="1775648" cy="1887300"/>
          </a:xfrm>
        </p:grpSpPr>
        <p:sp>
          <p:nvSpPr>
            <p:cNvPr id="26668" name="Line 44"/>
            <p:cNvSpPr>
              <a:spLocks noChangeShapeType="1"/>
            </p:cNvSpPr>
            <p:nvPr/>
          </p:nvSpPr>
          <p:spPr bwMode="auto">
            <a:xfrm>
              <a:off x="8009573" y="4845049"/>
              <a:ext cx="0" cy="55721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669" name="Line 45"/>
            <p:cNvSpPr>
              <a:spLocks noChangeShapeType="1"/>
            </p:cNvSpPr>
            <p:nvPr/>
          </p:nvSpPr>
          <p:spPr bwMode="auto">
            <a:xfrm>
              <a:off x="8125461" y="5702299"/>
              <a:ext cx="469900" cy="31115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670" name="Line 46"/>
            <p:cNvSpPr>
              <a:spLocks noChangeShapeType="1"/>
            </p:cNvSpPr>
            <p:nvPr/>
          </p:nvSpPr>
          <p:spPr bwMode="auto">
            <a:xfrm flipH="1">
              <a:off x="7430136" y="5702299"/>
              <a:ext cx="488950" cy="3175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671" name="Text Box 47"/>
            <p:cNvSpPr txBox="1">
              <a:spLocks noChangeArrowheads="1"/>
            </p:cNvSpPr>
            <p:nvPr/>
          </p:nvSpPr>
          <p:spPr bwMode="auto">
            <a:xfrm>
              <a:off x="7887336" y="4502149"/>
              <a:ext cx="290324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</a:p>
          </p:txBody>
        </p:sp>
        <p:sp>
          <p:nvSpPr>
            <p:cNvPr id="26672" name="Text Box 48"/>
            <p:cNvSpPr txBox="1">
              <a:spLocks noChangeArrowheads="1"/>
            </p:cNvSpPr>
            <p:nvPr/>
          </p:nvSpPr>
          <p:spPr bwMode="auto">
            <a:xfrm>
              <a:off x="7882573" y="5378449"/>
              <a:ext cx="296736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</a:p>
          </p:txBody>
        </p:sp>
        <p:sp>
          <p:nvSpPr>
            <p:cNvPr id="26673" name="Text Box 49"/>
            <p:cNvSpPr txBox="1">
              <a:spLocks noChangeArrowheads="1"/>
            </p:cNvSpPr>
            <p:nvPr/>
          </p:nvSpPr>
          <p:spPr bwMode="auto">
            <a:xfrm>
              <a:off x="7222173" y="5980112"/>
              <a:ext cx="290324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</a:p>
          </p:txBody>
        </p:sp>
        <p:sp>
          <p:nvSpPr>
            <p:cNvPr id="26674" name="Text Box 50"/>
            <p:cNvSpPr txBox="1">
              <a:spLocks noChangeArrowheads="1"/>
            </p:cNvSpPr>
            <p:nvPr/>
          </p:nvSpPr>
          <p:spPr bwMode="auto">
            <a:xfrm>
              <a:off x="8535036" y="5980112"/>
              <a:ext cx="290324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</a:p>
          </p:txBody>
        </p:sp>
        <p:sp>
          <p:nvSpPr>
            <p:cNvPr id="26675" name="Text Box 51"/>
            <p:cNvSpPr txBox="1">
              <a:spLocks noChangeArrowheads="1"/>
            </p:cNvSpPr>
            <p:nvPr/>
          </p:nvSpPr>
          <p:spPr bwMode="auto">
            <a:xfrm>
              <a:off x="8274686" y="5240337"/>
              <a:ext cx="723135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120°</a:t>
              </a: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6224645" y="4368801"/>
            <a:ext cx="2089151" cy="2260600"/>
            <a:chOff x="4700588" y="4368800"/>
            <a:chExt cx="2089150" cy="2260600"/>
          </a:xfrm>
        </p:grpSpPr>
        <p:graphicFrame>
          <p:nvGraphicFramePr>
            <p:cNvPr id="26654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5054600" y="4918075"/>
            <a:ext cx="1417638" cy="1357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1" name="Image" r:id="rId11" imgW="4765267" imgH="4561948" progId="Photoshop.Image.4">
                    <p:embed/>
                  </p:oleObj>
                </mc:Choice>
                <mc:Fallback>
                  <p:oleObj name="Image" r:id="rId11" imgW="4765267" imgH="4561948" progId="Photoshop.Image.4">
                    <p:embed/>
                    <p:pic>
                      <p:nvPicPr>
                        <p:cNvPr id="26654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54600" y="4918075"/>
                          <a:ext cx="1417638" cy="1357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55" name="Oval 31"/>
            <p:cNvSpPr>
              <a:spLocks noChangeArrowheads="1"/>
            </p:cNvSpPr>
            <p:nvPr/>
          </p:nvSpPr>
          <p:spPr bwMode="auto">
            <a:xfrm rot="16200000">
              <a:off x="5614194" y="4858544"/>
              <a:ext cx="431800" cy="366712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009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656" name="Oval 32"/>
            <p:cNvSpPr>
              <a:spLocks noChangeArrowheads="1"/>
            </p:cNvSpPr>
            <p:nvPr/>
          </p:nvSpPr>
          <p:spPr bwMode="auto">
            <a:xfrm rot="16200000">
              <a:off x="5614194" y="4401344"/>
              <a:ext cx="431800" cy="366712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009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657" name="Oval 33"/>
            <p:cNvSpPr>
              <a:spLocks noChangeArrowheads="1"/>
            </p:cNvSpPr>
            <p:nvPr/>
          </p:nvSpPr>
          <p:spPr bwMode="auto">
            <a:xfrm rot="13582137">
              <a:off x="6118226" y="5926137"/>
              <a:ext cx="431800" cy="365125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009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658" name="Oval 34"/>
            <p:cNvSpPr>
              <a:spLocks noChangeArrowheads="1"/>
            </p:cNvSpPr>
            <p:nvPr/>
          </p:nvSpPr>
          <p:spPr bwMode="auto">
            <a:xfrm rot="13582137">
              <a:off x="6391276" y="6230937"/>
              <a:ext cx="431800" cy="365125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009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659" name="Oval 35"/>
            <p:cNvSpPr>
              <a:spLocks noChangeArrowheads="1"/>
            </p:cNvSpPr>
            <p:nvPr/>
          </p:nvSpPr>
          <p:spPr bwMode="auto">
            <a:xfrm rot="8343177">
              <a:off x="5033963" y="5922963"/>
              <a:ext cx="431800" cy="366712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009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660" name="Oval 36"/>
            <p:cNvSpPr>
              <a:spLocks noChangeArrowheads="1"/>
            </p:cNvSpPr>
            <p:nvPr/>
          </p:nvSpPr>
          <p:spPr bwMode="auto">
            <a:xfrm rot="8343177">
              <a:off x="4700588" y="6210300"/>
              <a:ext cx="431800" cy="365125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009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661" name="Oval 37"/>
            <p:cNvSpPr>
              <a:spLocks noChangeArrowheads="1"/>
            </p:cNvSpPr>
            <p:nvPr/>
          </p:nvSpPr>
          <p:spPr bwMode="auto">
            <a:xfrm>
              <a:off x="5046663" y="6197600"/>
              <a:ext cx="88900" cy="920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662" name="Oval 38"/>
            <p:cNvSpPr>
              <a:spLocks noChangeArrowheads="1"/>
            </p:cNvSpPr>
            <p:nvPr/>
          </p:nvSpPr>
          <p:spPr bwMode="auto">
            <a:xfrm>
              <a:off x="5789613" y="4768850"/>
              <a:ext cx="90487" cy="920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663" name="Oval 39"/>
            <p:cNvSpPr>
              <a:spLocks noChangeArrowheads="1"/>
            </p:cNvSpPr>
            <p:nvPr/>
          </p:nvSpPr>
          <p:spPr bwMode="auto">
            <a:xfrm>
              <a:off x="6430963" y="6219825"/>
              <a:ext cx="92075" cy="920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676" name="Text Box 52"/>
            <p:cNvSpPr txBox="1">
              <a:spLocks noChangeArrowheads="1"/>
            </p:cNvSpPr>
            <p:nvPr/>
          </p:nvSpPr>
          <p:spPr bwMode="auto">
            <a:xfrm>
              <a:off x="6037264" y="4624388"/>
              <a:ext cx="258264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  <a:endParaRPr lang="it-IT" altLang="it-IT" sz="23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6677" name="Text Box 53"/>
            <p:cNvSpPr txBox="1">
              <a:spLocks noChangeArrowheads="1"/>
            </p:cNvSpPr>
            <p:nvPr/>
          </p:nvSpPr>
          <p:spPr bwMode="auto">
            <a:xfrm>
              <a:off x="6126164" y="6273800"/>
              <a:ext cx="258264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  <a:endParaRPr lang="it-IT" altLang="it-IT" sz="23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6678" name="Text Box 54"/>
            <p:cNvSpPr txBox="1">
              <a:spLocks noChangeArrowheads="1"/>
            </p:cNvSpPr>
            <p:nvPr/>
          </p:nvSpPr>
          <p:spPr bwMode="auto">
            <a:xfrm>
              <a:off x="5122863" y="6273800"/>
              <a:ext cx="258264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  <a:endParaRPr lang="it-IT" altLang="it-IT" sz="23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19961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33"/>
    </mc:Choice>
    <mc:Fallback>
      <p:transition spd="slow" advTm="8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217864" y="134981"/>
            <a:ext cx="5888010" cy="56322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300" b="1">
                <a:solidFill>
                  <a:srgbClr val="FF0066"/>
                </a:solidFill>
                <a:latin typeface="Comic Sans MS" pitchFamily="66" charset="0"/>
              </a:rPr>
              <a:t>TIPI DI ORBITALI IBRIDI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890713" y="1255714"/>
            <a:ext cx="8399916" cy="88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500">
                <a:solidFill>
                  <a:srgbClr val="000066"/>
                </a:solidFill>
                <a:latin typeface="Comic Sans MS" pitchFamily="66" charset="0"/>
              </a:rPr>
              <a:t>sp</a:t>
            </a:r>
            <a:r>
              <a:rPr lang="it-IT" altLang="it-IT" sz="2500" baseline="30000">
                <a:solidFill>
                  <a:srgbClr val="000066"/>
                </a:solidFill>
                <a:latin typeface="Comic Sans MS" pitchFamily="66" charset="0"/>
              </a:rPr>
              <a:t>3</a:t>
            </a:r>
            <a:r>
              <a:rPr lang="it-IT" altLang="it-IT" sz="2500">
                <a:solidFill>
                  <a:srgbClr val="000066"/>
                </a:solidFill>
                <a:latin typeface="Comic Sans MS" pitchFamily="66" charset="0"/>
              </a:rPr>
              <a:t>  </a:t>
            </a:r>
            <a:r>
              <a:rPr lang="it-IT" altLang="it-IT" sz="2900" b="1" u="sng">
                <a:solidFill>
                  <a:srgbClr val="000066"/>
                </a:solidFill>
                <a:latin typeface="Comic Sans MS" pitchFamily="66" charset="0"/>
              </a:rPr>
              <a:t>Quattro</a:t>
            </a:r>
            <a:r>
              <a:rPr lang="it-IT" altLang="it-IT" sz="2500">
                <a:solidFill>
                  <a:srgbClr val="000066"/>
                </a:solidFill>
                <a:latin typeface="Comic Sans MS" pitchFamily="66" charset="0"/>
              </a:rPr>
              <a:t>  orbitali diretti ai vertici di un tetraedro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500">
                <a:solidFill>
                  <a:srgbClr val="000066"/>
                </a:solidFill>
                <a:latin typeface="Comic Sans MS" pitchFamily="66" charset="0"/>
              </a:rPr>
              <a:t>col nucleo al centro) 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890737" y="2395538"/>
            <a:ext cx="3162905" cy="44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500">
                <a:solidFill>
                  <a:srgbClr val="000066"/>
                </a:solidFill>
                <a:latin typeface="Comic Sans MS" pitchFamily="66" charset="0"/>
              </a:rPr>
              <a:t>C: 2s</a:t>
            </a:r>
            <a:r>
              <a:rPr lang="it-IT" altLang="it-IT" sz="2500" baseline="30000">
                <a:solidFill>
                  <a:srgbClr val="000066"/>
                </a:solidFill>
                <a:latin typeface="Comic Sans MS" pitchFamily="66" charset="0"/>
              </a:rPr>
              <a:t>2</a:t>
            </a:r>
            <a:r>
              <a:rPr lang="it-IT" altLang="it-IT" sz="2500">
                <a:solidFill>
                  <a:srgbClr val="000066"/>
                </a:solidFill>
                <a:latin typeface="Comic Sans MS" pitchFamily="66" charset="0"/>
              </a:rPr>
              <a:t>2p</a:t>
            </a:r>
            <a:r>
              <a:rPr lang="it-IT" altLang="it-IT" sz="2500" baseline="30000">
                <a:solidFill>
                  <a:srgbClr val="000066"/>
                </a:solidFill>
                <a:latin typeface="Comic Sans MS" pitchFamily="66" charset="0"/>
              </a:rPr>
              <a:t>2</a:t>
            </a:r>
            <a:r>
              <a:rPr lang="it-IT" altLang="it-IT" sz="2500">
                <a:solidFill>
                  <a:srgbClr val="000066"/>
                </a:solidFill>
                <a:latin typeface="Comic Sans MS" pitchFamily="66" charset="0"/>
              </a:rPr>
              <a:t>       C(sp</a:t>
            </a:r>
            <a:r>
              <a:rPr lang="it-IT" altLang="it-IT" sz="2500" baseline="30000">
                <a:solidFill>
                  <a:srgbClr val="000066"/>
                </a:solidFill>
                <a:latin typeface="Comic Sans MS" pitchFamily="66" charset="0"/>
              </a:rPr>
              <a:t>3</a:t>
            </a:r>
            <a:r>
              <a:rPr lang="it-IT" altLang="it-IT" sz="2500">
                <a:solidFill>
                  <a:srgbClr val="000066"/>
                </a:solidFill>
                <a:latin typeface="Comic Sans MS" pitchFamily="66" charset="0"/>
              </a:rPr>
              <a:t>)</a:t>
            </a:r>
            <a:r>
              <a:rPr lang="it-IT" altLang="it-IT" sz="2500" baseline="30000">
                <a:solidFill>
                  <a:srgbClr val="000066"/>
                </a:solidFill>
                <a:latin typeface="Comic Sans MS" pitchFamily="66" charset="0"/>
              </a:rPr>
              <a:t>4</a:t>
            </a:r>
            <a:endParaRPr lang="it-IT" altLang="it-IT" sz="25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3473451" y="2606675"/>
            <a:ext cx="3190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846265" y="3475038"/>
            <a:ext cx="5823210" cy="2286000"/>
            <a:chOff x="322263" y="3475038"/>
            <a:chExt cx="5823211" cy="2286000"/>
          </a:xfrm>
        </p:grpSpPr>
        <p:grpSp>
          <p:nvGrpSpPr>
            <p:cNvPr id="27658" name="Group 10"/>
            <p:cNvGrpSpPr>
              <a:grpSpLocks/>
            </p:cNvGrpSpPr>
            <p:nvPr/>
          </p:nvGrpSpPr>
          <p:grpSpPr bwMode="auto">
            <a:xfrm>
              <a:off x="322263" y="3657600"/>
              <a:ext cx="2368550" cy="2076450"/>
              <a:chOff x="960" y="3600"/>
              <a:chExt cx="2488" cy="2180"/>
            </a:xfrm>
          </p:grpSpPr>
          <p:graphicFrame>
            <p:nvGraphicFramePr>
              <p:cNvPr id="27681" name="Object 11"/>
              <p:cNvGraphicFramePr>
                <a:graphicFrameLocks noChangeAspect="1"/>
              </p:cNvGraphicFramePr>
              <p:nvPr/>
            </p:nvGraphicFramePr>
            <p:xfrm>
              <a:off x="960" y="3600"/>
              <a:ext cx="2488" cy="21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8" name="Image" r:id="rId6" imgW="1651959" imgH="1448641" progId="Photoshop.Image.4">
                      <p:embed/>
                    </p:oleObj>
                  </mc:Choice>
                  <mc:Fallback>
                    <p:oleObj name="Image" r:id="rId6" imgW="1651959" imgH="1448641" progId="Photoshop.Image.4">
                      <p:embed/>
                      <p:pic>
                        <p:nvPicPr>
                          <p:cNvPr id="27681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60" y="3600"/>
                            <a:ext cx="2488" cy="21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682" name="Line 12"/>
              <p:cNvSpPr>
                <a:spLocks noChangeShapeType="1"/>
              </p:cNvSpPr>
              <p:nvPr/>
            </p:nvSpPr>
            <p:spPr bwMode="auto">
              <a:xfrm flipV="1">
                <a:off x="2144" y="3792"/>
                <a:ext cx="0" cy="1152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83" name="Line 13"/>
              <p:cNvSpPr>
                <a:spLocks noChangeShapeType="1"/>
              </p:cNvSpPr>
              <p:nvPr/>
            </p:nvSpPr>
            <p:spPr bwMode="auto">
              <a:xfrm flipH="1" flipV="1">
                <a:off x="2144" y="4944"/>
                <a:ext cx="1072" cy="24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84" name="Line 14"/>
              <p:cNvSpPr>
                <a:spLocks noChangeShapeType="1"/>
              </p:cNvSpPr>
              <p:nvPr/>
            </p:nvSpPr>
            <p:spPr bwMode="auto">
              <a:xfrm flipV="1">
                <a:off x="1616" y="4176"/>
                <a:ext cx="528" cy="9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85" name="Line 15"/>
              <p:cNvSpPr>
                <a:spLocks noChangeShapeType="1"/>
              </p:cNvSpPr>
              <p:nvPr/>
            </p:nvSpPr>
            <p:spPr bwMode="auto">
              <a:xfrm>
                <a:off x="2160" y="4176"/>
                <a:ext cx="672" cy="9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86" name="Line 16"/>
              <p:cNvSpPr>
                <a:spLocks noChangeShapeType="1"/>
              </p:cNvSpPr>
              <p:nvPr/>
            </p:nvSpPr>
            <p:spPr bwMode="auto">
              <a:xfrm flipH="1">
                <a:off x="2016" y="4176"/>
                <a:ext cx="144" cy="12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87" name="Line 17"/>
              <p:cNvSpPr>
                <a:spLocks noChangeShapeType="1"/>
              </p:cNvSpPr>
              <p:nvPr/>
            </p:nvSpPr>
            <p:spPr bwMode="auto">
              <a:xfrm flipV="1">
                <a:off x="2016" y="5088"/>
                <a:ext cx="816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88" name="Line 18"/>
              <p:cNvSpPr>
                <a:spLocks noChangeShapeType="1"/>
              </p:cNvSpPr>
              <p:nvPr/>
            </p:nvSpPr>
            <p:spPr bwMode="auto">
              <a:xfrm>
                <a:off x="1632" y="5088"/>
                <a:ext cx="384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689" name="Line 19"/>
              <p:cNvSpPr>
                <a:spLocks noChangeShapeType="1"/>
              </p:cNvSpPr>
              <p:nvPr/>
            </p:nvSpPr>
            <p:spPr bwMode="auto">
              <a:xfrm>
                <a:off x="1632" y="5088"/>
                <a:ext cx="1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" name="Gruppo 1"/>
            <p:cNvGrpSpPr/>
            <p:nvPr/>
          </p:nvGrpSpPr>
          <p:grpSpPr>
            <a:xfrm>
              <a:off x="1395413" y="3475038"/>
              <a:ext cx="4750061" cy="2286000"/>
              <a:chOff x="1395413" y="3475038"/>
              <a:chExt cx="4750061" cy="2286000"/>
            </a:xfrm>
          </p:grpSpPr>
          <p:sp>
            <p:nvSpPr>
              <p:cNvPr id="27659" name="Text Box 20"/>
              <p:cNvSpPr txBox="1">
                <a:spLocks noChangeArrowheads="1"/>
              </p:cNvSpPr>
              <p:nvPr/>
            </p:nvSpPr>
            <p:spPr bwMode="auto">
              <a:xfrm>
                <a:off x="2057400" y="4114800"/>
                <a:ext cx="984425" cy="409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itchFamily="66" charset="0"/>
                  </a:rPr>
                  <a:t>109,5°</a:t>
                </a:r>
              </a:p>
            </p:txBody>
          </p:sp>
          <p:sp>
            <p:nvSpPr>
              <p:cNvPr id="27660" name="Oval 21"/>
              <p:cNvSpPr>
                <a:spLocks noChangeArrowheads="1"/>
              </p:cNvSpPr>
              <p:nvPr/>
            </p:nvSpPr>
            <p:spPr bwMode="auto">
              <a:xfrm>
                <a:off x="1395413" y="4899025"/>
                <a:ext cx="90487" cy="9207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27661" name="Object 2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705225" y="3657600"/>
              <a:ext cx="2084388" cy="21034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" name="Image" r:id="rId8" imgW="1423226" imgH="1435427" progId="Photoshop.Image.4">
                      <p:embed/>
                    </p:oleObj>
                  </mc:Choice>
                  <mc:Fallback>
                    <p:oleObj name="Image" r:id="rId8" imgW="1423226" imgH="1435427" progId="Photoshop.Image.4">
                      <p:embed/>
                      <p:pic>
                        <p:nvPicPr>
                          <p:cNvPr id="27661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05225" y="3657600"/>
                            <a:ext cx="2084388" cy="21034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662" name="Oval 23"/>
              <p:cNvSpPr>
                <a:spLocks noChangeArrowheads="1"/>
              </p:cNvSpPr>
              <p:nvPr/>
            </p:nvSpPr>
            <p:spPr bwMode="auto">
              <a:xfrm>
                <a:off x="4572000" y="3886200"/>
                <a:ext cx="411163" cy="365125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3" name="Oval 24"/>
              <p:cNvSpPr>
                <a:spLocks noChangeArrowheads="1"/>
              </p:cNvSpPr>
              <p:nvPr/>
            </p:nvSpPr>
            <p:spPr bwMode="auto">
              <a:xfrm>
                <a:off x="5395913" y="4846638"/>
                <a:ext cx="412750" cy="365125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4" name="Oval 25"/>
              <p:cNvSpPr>
                <a:spLocks noChangeArrowheads="1"/>
              </p:cNvSpPr>
              <p:nvPr/>
            </p:nvSpPr>
            <p:spPr bwMode="auto">
              <a:xfrm>
                <a:off x="4481513" y="5349875"/>
                <a:ext cx="412750" cy="365125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5" name="Oval 26"/>
              <p:cNvSpPr>
                <a:spLocks noChangeArrowheads="1"/>
              </p:cNvSpPr>
              <p:nvPr/>
            </p:nvSpPr>
            <p:spPr bwMode="auto">
              <a:xfrm>
                <a:off x="3932238" y="4800600"/>
                <a:ext cx="411162" cy="365125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6" name="Text Box 27"/>
              <p:cNvSpPr txBox="1">
                <a:spLocks noChangeArrowheads="1"/>
              </p:cNvSpPr>
              <p:nvPr/>
            </p:nvSpPr>
            <p:spPr bwMode="auto">
              <a:xfrm>
                <a:off x="4665663" y="4729163"/>
                <a:ext cx="258264" cy="3477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>
                    <a:solidFill>
                      <a:srgbClr val="000066"/>
                    </a:solidFill>
                    <a:latin typeface="Comic Sans MS" pitchFamily="66" charset="0"/>
                  </a:rPr>
                  <a:t>C</a:t>
                </a:r>
                <a:endParaRPr lang="it-IT" altLang="it-IT" sz="2300">
                  <a:solidFill>
                    <a:srgbClr val="00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667" name="Oval 28"/>
              <p:cNvSpPr>
                <a:spLocks noChangeArrowheads="1"/>
              </p:cNvSpPr>
              <p:nvPr/>
            </p:nvSpPr>
            <p:spPr bwMode="auto">
              <a:xfrm>
                <a:off x="4114800" y="4983163"/>
                <a:ext cx="46038" cy="460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8" name="Oval 29"/>
              <p:cNvSpPr>
                <a:spLocks noChangeArrowheads="1"/>
              </p:cNvSpPr>
              <p:nvPr/>
            </p:nvSpPr>
            <p:spPr bwMode="auto">
              <a:xfrm>
                <a:off x="4665663" y="5535613"/>
                <a:ext cx="44450" cy="4445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9" name="Oval 30"/>
              <p:cNvSpPr>
                <a:spLocks noChangeArrowheads="1"/>
              </p:cNvSpPr>
              <p:nvPr/>
            </p:nvSpPr>
            <p:spPr bwMode="auto">
              <a:xfrm>
                <a:off x="4754563" y="4037013"/>
                <a:ext cx="46037" cy="460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7670" name="Oval 31"/>
              <p:cNvSpPr>
                <a:spLocks noChangeArrowheads="1"/>
              </p:cNvSpPr>
              <p:nvPr/>
            </p:nvSpPr>
            <p:spPr bwMode="auto">
              <a:xfrm>
                <a:off x="5605463" y="5008563"/>
                <a:ext cx="44450" cy="460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7671" name="Text Box 32"/>
              <p:cNvSpPr txBox="1">
                <a:spLocks noChangeArrowheads="1"/>
              </p:cNvSpPr>
              <p:nvPr/>
            </p:nvSpPr>
            <p:spPr bwMode="auto">
              <a:xfrm>
                <a:off x="3567113" y="4800600"/>
                <a:ext cx="336811" cy="409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27672" name="Text Box 33"/>
              <p:cNvSpPr txBox="1">
                <a:spLocks noChangeArrowheads="1"/>
              </p:cNvSpPr>
              <p:nvPr/>
            </p:nvSpPr>
            <p:spPr bwMode="auto">
              <a:xfrm>
                <a:off x="4618038" y="3475038"/>
                <a:ext cx="336811" cy="409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27673" name="Text Box 34"/>
              <p:cNvSpPr txBox="1">
                <a:spLocks noChangeArrowheads="1"/>
              </p:cNvSpPr>
              <p:nvPr/>
            </p:nvSpPr>
            <p:spPr bwMode="auto">
              <a:xfrm>
                <a:off x="4525963" y="5211763"/>
                <a:ext cx="336811" cy="409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27674" name="Text Box 35"/>
              <p:cNvSpPr txBox="1">
                <a:spLocks noChangeArrowheads="1"/>
              </p:cNvSpPr>
              <p:nvPr/>
            </p:nvSpPr>
            <p:spPr bwMode="auto">
              <a:xfrm>
                <a:off x="5808663" y="4846638"/>
                <a:ext cx="336811" cy="409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</a:p>
            </p:txBody>
          </p:sp>
        </p:grpSp>
      </p:grpSp>
      <p:grpSp>
        <p:nvGrpSpPr>
          <p:cNvPr id="3" name="Gruppo 2"/>
          <p:cNvGrpSpPr/>
          <p:nvPr/>
        </p:nvGrpSpPr>
        <p:grpSpPr>
          <a:xfrm>
            <a:off x="8126413" y="3111025"/>
            <a:ext cx="2278762" cy="2579578"/>
            <a:chOff x="6602412" y="3111024"/>
            <a:chExt cx="2278763" cy="2579578"/>
          </a:xfrm>
        </p:grpSpPr>
        <p:sp>
          <p:nvSpPr>
            <p:cNvPr id="27654" name="Line 6"/>
            <p:cNvSpPr>
              <a:spLocks noChangeShapeType="1"/>
            </p:cNvSpPr>
            <p:nvPr/>
          </p:nvSpPr>
          <p:spPr bwMode="auto">
            <a:xfrm flipV="1">
              <a:off x="7531100" y="3452336"/>
              <a:ext cx="0" cy="776288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655" name="Line 7"/>
            <p:cNvSpPr>
              <a:spLocks noChangeShapeType="1"/>
            </p:cNvSpPr>
            <p:nvPr/>
          </p:nvSpPr>
          <p:spPr bwMode="auto">
            <a:xfrm flipV="1">
              <a:off x="6934200" y="4363561"/>
              <a:ext cx="488950" cy="136525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656" name="Line 8"/>
            <p:cNvSpPr>
              <a:spLocks noChangeShapeType="1"/>
            </p:cNvSpPr>
            <p:nvPr/>
          </p:nvSpPr>
          <p:spPr bwMode="auto">
            <a:xfrm flipV="1">
              <a:off x="7454900" y="4487386"/>
              <a:ext cx="76200" cy="67945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657" name="Line 9"/>
            <p:cNvSpPr>
              <a:spLocks noChangeShapeType="1"/>
            </p:cNvSpPr>
            <p:nvPr/>
          </p:nvSpPr>
          <p:spPr bwMode="auto">
            <a:xfrm flipH="1" flipV="1">
              <a:off x="7573963" y="4363561"/>
              <a:ext cx="655637" cy="136525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675" name="Text Box 36"/>
            <p:cNvSpPr txBox="1">
              <a:spLocks noChangeArrowheads="1"/>
            </p:cNvSpPr>
            <p:nvPr/>
          </p:nvSpPr>
          <p:spPr bwMode="auto">
            <a:xfrm>
              <a:off x="7396161" y="4188936"/>
              <a:ext cx="258264" cy="347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>
                  <a:solidFill>
                    <a:srgbClr val="000066"/>
                  </a:solidFill>
                  <a:latin typeface="Comic Sans MS" pitchFamily="66" charset="0"/>
                </a:rPr>
                <a:t>C</a:t>
              </a:r>
              <a:endParaRPr lang="it-IT" altLang="it-IT" sz="23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7676" name="Text Box 37"/>
            <p:cNvSpPr txBox="1">
              <a:spLocks noChangeArrowheads="1"/>
            </p:cNvSpPr>
            <p:nvPr/>
          </p:nvSpPr>
          <p:spPr bwMode="auto">
            <a:xfrm>
              <a:off x="6602412" y="4334986"/>
              <a:ext cx="336811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27677" name="Text Box 38"/>
            <p:cNvSpPr txBox="1">
              <a:spLocks noChangeArrowheads="1"/>
            </p:cNvSpPr>
            <p:nvPr/>
          </p:nvSpPr>
          <p:spPr bwMode="auto">
            <a:xfrm>
              <a:off x="8216900" y="4346099"/>
              <a:ext cx="336811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27678" name="Text Box 39"/>
            <p:cNvSpPr txBox="1">
              <a:spLocks noChangeArrowheads="1"/>
            </p:cNvSpPr>
            <p:nvPr/>
          </p:nvSpPr>
          <p:spPr bwMode="auto">
            <a:xfrm>
              <a:off x="7396161" y="3111024"/>
              <a:ext cx="336811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27679" name="Text Box 40"/>
            <p:cNvSpPr txBox="1">
              <a:spLocks noChangeArrowheads="1"/>
            </p:cNvSpPr>
            <p:nvPr/>
          </p:nvSpPr>
          <p:spPr bwMode="auto">
            <a:xfrm>
              <a:off x="7289800" y="5131911"/>
              <a:ext cx="336811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27680" name="Text Box 41"/>
            <p:cNvSpPr txBox="1">
              <a:spLocks noChangeArrowheads="1"/>
            </p:cNvSpPr>
            <p:nvPr/>
          </p:nvSpPr>
          <p:spPr bwMode="auto">
            <a:xfrm>
              <a:off x="8170864" y="5235099"/>
              <a:ext cx="710311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000066"/>
                  </a:solidFill>
                  <a:latin typeface="Comic Sans MS" pitchFamily="66" charset="0"/>
                </a:rPr>
                <a:t>CH</a:t>
              </a:r>
              <a:r>
                <a:rPr lang="it-IT" altLang="it-IT" sz="2600" b="1" baseline="-25000">
                  <a:solidFill>
                    <a:srgbClr val="000066"/>
                  </a:solidFill>
                  <a:latin typeface="Comic Sans MS" pitchFamily="66" charset="0"/>
                </a:rPr>
                <a:t>4</a:t>
              </a:r>
              <a:endParaRPr lang="it-IT" altLang="it-IT" sz="2600" b="1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9713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55"/>
    </mc:Choice>
    <mc:Fallback>
      <p:transition spd="slow" advTm="44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2366965" y="4738732"/>
            <a:ext cx="2746057" cy="2071687"/>
            <a:chOff x="842963" y="4738688"/>
            <a:chExt cx="2746057" cy="2071687"/>
          </a:xfrm>
        </p:grpSpPr>
        <p:grpSp>
          <p:nvGrpSpPr>
            <p:cNvPr id="7" name="Gruppo 6"/>
            <p:cNvGrpSpPr/>
            <p:nvPr/>
          </p:nvGrpSpPr>
          <p:grpSpPr>
            <a:xfrm>
              <a:off x="842963" y="4738688"/>
              <a:ext cx="2746057" cy="2071687"/>
              <a:chOff x="842963" y="4738688"/>
              <a:chExt cx="2746057" cy="2071687"/>
            </a:xfrm>
          </p:grpSpPr>
          <p:graphicFrame>
            <p:nvGraphicFramePr>
              <p:cNvPr id="28674" name="Object 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42963" y="4738688"/>
              <a:ext cx="2325687" cy="20716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02" name="Image" r:id="rId6" imgW="2096717" imgH="1867984" progId="Photoshop.Image.4">
                      <p:embed/>
                    </p:oleObj>
                  </mc:Choice>
                  <mc:Fallback>
                    <p:oleObj name="Image" r:id="rId6" imgW="2096717" imgH="1867984" progId="Photoshop.Image.4">
                      <p:embed/>
                      <p:pic>
                        <p:nvPicPr>
                          <p:cNvPr id="28674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42963" y="4738688"/>
                            <a:ext cx="2325687" cy="20716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736" name="Text Box 64"/>
              <p:cNvSpPr txBox="1">
                <a:spLocks noChangeArrowheads="1"/>
              </p:cNvSpPr>
              <p:nvPr/>
            </p:nvSpPr>
            <p:spPr bwMode="auto">
              <a:xfrm>
                <a:off x="3048000" y="6151563"/>
                <a:ext cx="541020" cy="3594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0" tIns="25600" rIns="51200" bIns="25600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000" b="1">
                    <a:solidFill>
                      <a:srgbClr val="990033"/>
                    </a:solidFill>
                    <a:latin typeface="Comic Sans MS" pitchFamily="66" charset="0"/>
                  </a:rPr>
                  <a:t>SF</a:t>
                </a:r>
                <a:r>
                  <a:rPr lang="it-IT" altLang="it-IT" sz="2000" b="1" baseline="-25000">
                    <a:solidFill>
                      <a:srgbClr val="990033"/>
                    </a:solidFill>
                    <a:latin typeface="Comic Sans MS" pitchFamily="66" charset="0"/>
                  </a:rPr>
                  <a:t>6</a:t>
                </a:r>
                <a:endParaRPr lang="it-IT" altLang="it-IT" sz="2000" b="1">
                  <a:solidFill>
                    <a:srgbClr val="990033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8745" name="Text Box 73"/>
            <p:cNvSpPr txBox="1">
              <a:spLocks noChangeArrowheads="1"/>
            </p:cNvSpPr>
            <p:nvPr/>
          </p:nvSpPr>
          <p:spPr bwMode="auto">
            <a:xfrm>
              <a:off x="849314" y="5160963"/>
              <a:ext cx="544226" cy="374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66"/>
                  </a:solidFill>
                  <a:latin typeface="Comic Sans MS" pitchFamily="66" charset="0"/>
                </a:rPr>
                <a:t>90°</a:t>
              </a:r>
            </a:p>
          </p:txBody>
        </p:sp>
        <p:sp>
          <p:nvSpPr>
            <p:cNvPr id="28746" name="Text Box 74"/>
            <p:cNvSpPr txBox="1">
              <a:spLocks noChangeArrowheads="1"/>
            </p:cNvSpPr>
            <p:nvPr/>
          </p:nvSpPr>
          <p:spPr bwMode="auto">
            <a:xfrm>
              <a:off x="1090614" y="6172200"/>
              <a:ext cx="544226" cy="374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66"/>
                  </a:solidFill>
                  <a:latin typeface="Comic Sans MS" pitchFamily="66" charset="0"/>
                </a:rPr>
                <a:t>90°</a:t>
              </a:r>
            </a:p>
          </p:txBody>
        </p:sp>
      </p:grp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611371" y="730294"/>
            <a:ext cx="8326805" cy="69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0" tIns="25600" rIns="51200" bIns="25600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100">
                <a:solidFill>
                  <a:srgbClr val="000066"/>
                </a:solidFill>
                <a:latin typeface="Comic Sans MS" pitchFamily="66" charset="0"/>
              </a:rPr>
              <a:t>sp</a:t>
            </a:r>
            <a:r>
              <a:rPr lang="it-IT" altLang="it-IT" sz="2100" baseline="30000">
                <a:solidFill>
                  <a:srgbClr val="000066"/>
                </a:solidFill>
                <a:latin typeface="Comic Sans MS" pitchFamily="66" charset="0"/>
              </a:rPr>
              <a:t>3</a:t>
            </a:r>
            <a:r>
              <a:rPr lang="it-IT" altLang="it-IT" sz="2100">
                <a:solidFill>
                  <a:srgbClr val="000066"/>
                </a:solidFill>
                <a:latin typeface="Comic Sans MS" pitchFamily="66" charset="0"/>
              </a:rPr>
              <a:t>d  </a:t>
            </a:r>
            <a:r>
              <a:rPr lang="it-IT" altLang="it-IT" sz="2100" b="1" u="sng">
                <a:solidFill>
                  <a:srgbClr val="000066"/>
                </a:solidFill>
                <a:latin typeface="Comic Sans MS" pitchFamily="66" charset="0"/>
              </a:rPr>
              <a:t>Cinque</a:t>
            </a:r>
            <a:r>
              <a:rPr lang="it-IT" altLang="it-IT" sz="2100">
                <a:solidFill>
                  <a:srgbClr val="000066"/>
                </a:solidFill>
                <a:latin typeface="Comic Sans MS" pitchFamily="66" charset="0"/>
              </a:rPr>
              <a:t> orbitali ibridi di cui tre in un piano (con assi a 120°) 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100">
                <a:solidFill>
                  <a:srgbClr val="000066"/>
                </a:solidFill>
                <a:latin typeface="Comic Sans MS" pitchFamily="66" charset="0"/>
              </a:rPr>
              <a:t>gli altri due perpendicolari  a tale piano 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960621" y="1503406"/>
            <a:ext cx="3104221" cy="37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0" tIns="25600" rIns="51200" bIns="25600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100">
                <a:solidFill>
                  <a:srgbClr val="000066"/>
                </a:solidFill>
                <a:latin typeface="Comic Sans MS" pitchFamily="66" charset="0"/>
              </a:rPr>
              <a:t>P: 3s</a:t>
            </a:r>
            <a:r>
              <a:rPr lang="it-IT" altLang="it-IT" sz="2100" baseline="30000">
                <a:solidFill>
                  <a:srgbClr val="000066"/>
                </a:solidFill>
                <a:latin typeface="Comic Sans MS" pitchFamily="66" charset="0"/>
              </a:rPr>
              <a:t>2</a:t>
            </a:r>
            <a:r>
              <a:rPr lang="it-IT" altLang="it-IT" sz="2100">
                <a:solidFill>
                  <a:srgbClr val="000066"/>
                </a:solidFill>
                <a:latin typeface="Comic Sans MS" pitchFamily="66" charset="0"/>
              </a:rPr>
              <a:t>3p</a:t>
            </a:r>
            <a:r>
              <a:rPr lang="it-IT" altLang="it-IT" sz="2100" baseline="30000">
                <a:solidFill>
                  <a:srgbClr val="000066"/>
                </a:solidFill>
                <a:latin typeface="Comic Sans MS" pitchFamily="66" charset="0"/>
              </a:rPr>
              <a:t>3</a:t>
            </a:r>
            <a:r>
              <a:rPr lang="it-IT" altLang="it-IT" sz="2100">
                <a:solidFill>
                  <a:srgbClr val="000066"/>
                </a:solidFill>
                <a:latin typeface="Comic Sans MS" pitchFamily="66" charset="0"/>
              </a:rPr>
              <a:t>        P 3(sp</a:t>
            </a:r>
            <a:r>
              <a:rPr lang="it-IT" altLang="it-IT" sz="2100" baseline="30000">
                <a:solidFill>
                  <a:srgbClr val="000066"/>
                </a:solidFill>
                <a:latin typeface="Comic Sans MS" pitchFamily="66" charset="0"/>
              </a:rPr>
              <a:t>3</a:t>
            </a:r>
            <a:r>
              <a:rPr lang="it-IT" altLang="it-IT" sz="2100">
                <a:solidFill>
                  <a:srgbClr val="000066"/>
                </a:solidFill>
                <a:latin typeface="Comic Sans MS" pitchFamily="66" charset="0"/>
              </a:rPr>
              <a:t>d)</a:t>
            </a:r>
            <a:r>
              <a:rPr lang="it-IT" altLang="it-IT" sz="2100" baseline="30000">
                <a:solidFill>
                  <a:srgbClr val="000066"/>
                </a:solidFill>
                <a:latin typeface="Comic Sans MS" pitchFamily="66" charset="0"/>
              </a:rPr>
              <a:t>5</a:t>
            </a:r>
            <a:endParaRPr lang="it-IT" altLang="it-IT" sz="21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3395663" y="1684338"/>
            <a:ext cx="304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135315" y="82550"/>
            <a:ext cx="5543992" cy="528754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0" tIns="25600" rIns="51200" bIns="25600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100" b="1">
                <a:solidFill>
                  <a:srgbClr val="FF0066"/>
                </a:solidFill>
                <a:latin typeface="Comic Sans MS" pitchFamily="66" charset="0"/>
              </a:rPr>
              <a:t>TIPI DI ORBITALI IBRIDI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1611314" y="3765547"/>
            <a:ext cx="7964525" cy="1140040"/>
            <a:chOff x="87313" y="3765550"/>
            <a:chExt cx="7964524" cy="1140040"/>
          </a:xfrm>
        </p:grpSpPr>
        <p:grpSp>
          <p:nvGrpSpPr>
            <p:cNvPr id="5" name="Gruppo 4"/>
            <p:cNvGrpSpPr/>
            <p:nvPr/>
          </p:nvGrpSpPr>
          <p:grpSpPr>
            <a:xfrm>
              <a:off x="87313" y="3765550"/>
              <a:ext cx="7964524" cy="1140040"/>
              <a:chOff x="87313" y="3765550"/>
              <a:chExt cx="7964524" cy="1140040"/>
            </a:xfrm>
          </p:grpSpPr>
          <p:sp>
            <p:nvSpPr>
              <p:cNvPr id="28679" name="Text Box 7"/>
              <p:cNvSpPr txBox="1">
                <a:spLocks noChangeArrowheads="1"/>
              </p:cNvSpPr>
              <p:nvPr/>
            </p:nvSpPr>
            <p:spPr bwMode="auto">
              <a:xfrm>
                <a:off x="87313" y="3765550"/>
                <a:ext cx="7964524" cy="6980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0" tIns="25600" rIns="51200" bIns="25600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 dirty="0">
                    <a:solidFill>
                      <a:srgbClr val="000066"/>
                    </a:solidFill>
                    <a:latin typeface="Comic Sans MS" pitchFamily="66" charset="0"/>
                  </a:rPr>
                  <a:t>sp</a:t>
                </a:r>
                <a:r>
                  <a:rPr lang="it-IT" altLang="it-IT" sz="2100" baseline="30000" dirty="0">
                    <a:solidFill>
                      <a:srgbClr val="000066"/>
                    </a:solidFill>
                    <a:latin typeface="Comic Sans MS" pitchFamily="66" charset="0"/>
                  </a:rPr>
                  <a:t>3</a:t>
                </a:r>
                <a:r>
                  <a:rPr lang="it-IT" altLang="it-IT" sz="2100" dirty="0">
                    <a:solidFill>
                      <a:srgbClr val="000066"/>
                    </a:solidFill>
                    <a:latin typeface="Comic Sans MS" pitchFamily="66" charset="0"/>
                  </a:rPr>
                  <a:t>d</a:t>
                </a:r>
                <a:r>
                  <a:rPr lang="it-IT" altLang="it-IT" sz="2100" baseline="30000" dirty="0">
                    <a:solidFill>
                      <a:srgbClr val="000066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100" dirty="0">
                    <a:solidFill>
                      <a:srgbClr val="000066"/>
                    </a:solidFill>
                    <a:latin typeface="Comic Sans MS" pitchFamily="66" charset="0"/>
                  </a:rPr>
                  <a:t>  </a:t>
                </a:r>
                <a:r>
                  <a:rPr lang="it-IT" altLang="it-IT" sz="2100" b="1" u="sng" dirty="0">
                    <a:solidFill>
                      <a:srgbClr val="000066"/>
                    </a:solidFill>
                    <a:latin typeface="Comic Sans MS" pitchFamily="66" charset="0"/>
                  </a:rPr>
                  <a:t>Sei</a:t>
                </a:r>
                <a:r>
                  <a:rPr lang="it-IT" altLang="it-IT" sz="2100" dirty="0">
                    <a:solidFill>
                      <a:srgbClr val="000066"/>
                    </a:solidFill>
                    <a:latin typeface="Comic Sans MS" pitchFamily="66" charset="0"/>
                  </a:rPr>
                  <a:t> orbitali ibridi di cui quattro in un piano e con  gli assi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 dirty="0">
                    <a:solidFill>
                      <a:srgbClr val="000066"/>
                    </a:solidFill>
                    <a:latin typeface="Comic Sans MS" pitchFamily="66" charset="0"/>
                  </a:rPr>
                  <a:t> perpendicolari tra loro, e gli altri due ad angoli  retti col piano</a:t>
                </a:r>
              </a:p>
            </p:txBody>
          </p:sp>
          <p:sp>
            <p:nvSpPr>
              <p:cNvPr id="28680" name="Text Box 8"/>
              <p:cNvSpPr txBox="1">
                <a:spLocks noChangeArrowheads="1"/>
              </p:cNvSpPr>
              <p:nvPr/>
            </p:nvSpPr>
            <p:spPr bwMode="auto">
              <a:xfrm>
                <a:off x="622300" y="4530725"/>
                <a:ext cx="3306200" cy="3748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0" tIns="25600" rIns="51200" bIns="25600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>
                    <a:solidFill>
                      <a:srgbClr val="000066"/>
                    </a:solidFill>
                    <a:latin typeface="Comic Sans MS" pitchFamily="66" charset="0"/>
                  </a:rPr>
                  <a:t>S: 3s</a:t>
                </a:r>
                <a:r>
                  <a:rPr lang="it-IT" altLang="it-IT" sz="2100" baseline="30000">
                    <a:solidFill>
                      <a:srgbClr val="000066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100">
                    <a:solidFill>
                      <a:srgbClr val="000066"/>
                    </a:solidFill>
                    <a:latin typeface="Comic Sans MS" pitchFamily="66" charset="0"/>
                  </a:rPr>
                  <a:t>3p</a:t>
                </a:r>
                <a:r>
                  <a:rPr lang="it-IT" altLang="it-IT" sz="2100" baseline="30000">
                    <a:solidFill>
                      <a:srgbClr val="000066"/>
                    </a:solidFill>
                    <a:latin typeface="Comic Sans MS" pitchFamily="66" charset="0"/>
                  </a:rPr>
                  <a:t>4</a:t>
                </a:r>
                <a:r>
                  <a:rPr lang="it-IT" altLang="it-IT" sz="2100">
                    <a:solidFill>
                      <a:srgbClr val="000066"/>
                    </a:solidFill>
                    <a:latin typeface="Comic Sans MS" pitchFamily="66" charset="0"/>
                  </a:rPr>
                  <a:t>        S 3(sp</a:t>
                </a:r>
                <a:r>
                  <a:rPr lang="it-IT" altLang="it-IT" sz="2100" baseline="30000">
                    <a:solidFill>
                      <a:srgbClr val="000066"/>
                    </a:solidFill>
                    <a:latin typeface="Comic Sans MS" pitchFamily="66" charset="0"/>
                  </a:rPr>
                  <a:t>3</a:t>
                </a:r>
                <a:r>
                  <a:rPr lang="it-IT" altLang="it-IT" sz="2100">
                    <a:solidFill>
                      <a:srgbClr val="000066"/>
                    </a:solidFill>
                    <a:latin typeface="Comic Sans MS" pitchFamily="66" charset="0"/>
                  </a:rPr>
                  <a:t>d</a:t>
                </a:r>
                <a:r>
                  <a:rPr lang="it-IT" altLang="it-IT" sz="2100" baseline="30000">
                    <a:solidFill>
                      <a:srgbClr val="000066"/>
                    </a:solidFill>
                    <a:latin typeface="Comic Sans MS" pitchFamily="66" charset="0"/>
                  </a:rPr>
                  <a:t>2</a:t>
                </a:r>
                <a:r>
                  <a:rPr lang="it-IT" altLang="it-IT" sz="2100">
                    <a:solidFill>
                      <a:srgbClr val="000066"/>
                    </a:solidFill>
                    <a:latin typeface="Comic Sans MS" pitchFamily="66" charset="0"/>
                  </a:rPr>
                  <a:t>)</a:t>
                </a:r>
                <a:r>
                  <a:rPr lang="it-IT" altLang="it-IT" sz="2100" baseline="30000">
                    <a:solidFill>
                      <a:srgbClr val="000066"/>
                    </a:solidFill>
                    <a:latin typeface="Comic Sans MS" pitchFamily="66" charset="0"/>
                  </a:rPr>
                  <a:t>6</a:t>
                </a:r>
                <a:endParaRPr lang="it-IT" altLang="it-IT" sz="2100">
                  <a:solidFill>
                    <a:srgbClr val="000066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8681" name="Line 9"/>
            <p:cNvSpPr>
              <a:spLocks noChangeShapeType="1"/>
            </p:cNvSpPr>
            <p:nvPr/>
          </p:nvSpPr>
          <p:spPr bwMode="auto">
            <a:xfrm>
              <a:off x="2017713" y="4691063"/>
              <a:ext cx="304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8316915" y="1662157"/>
            <a:ext cx="2152488" cy="1870075"/>
            <a:chOff x="6792913" y="1662113"/>
            <a:chExt cx="2152487" cy="1870075"/>
          </a:xfrm>
        </p:grpSpPr>
        <p:sp>
          <p:nvSpPr>
            <p:cNvPr id="28697" name="Line 25"/>
            <p:cNvSpPr>
              <a:spLocks noChangeShapeType="1"/>
            </p:cNvSpPr>
            <p:nvPr/>
          </p:nvSpPr>
          <p:spPr bwMode="auto">
            <a:xfrm>
              <a:off x="6821488" y="2368550"/>
              <a:ext cx="914400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 rot="5400000" flipH="1">
              <a:off x="6709570" y="2139156"/>
              <a:ext cx="1039812" cy="8572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699" name="Line 27"/>
            <p:cNvSpPr>
              <a:spLocks noChangeShapeType="1"/>
            </p:cNvSpPr>
            <p:nvPr/>
          </p:nvSpPr>
          <p:spPr bwMode="auto">
            <a:xfrm rot="5400000" flipH="1">
              <a:off x="6865938" y="2295525"/>
              <a:ext cx="333375" cy="47942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 rot="16200000">
              <a:off x="6636544" y="1818482"/>
              <a:ext cx="706437" cy="3937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01" name="Line 29"/>
            <p:cNvSpPr>
              <a:spLocks noChangeShapeType="1"/>
            </p:cNvSpPr>
            <p:nvPr/>
          </p:nvSpPr>
          <p:spPr bwMode="auto">
            <a:xfrm rot="5400000" flipH="1">
              <a:off x="7083425" y="1765301"/>
              <a:ext cx="701675" cy="4953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 rot="16200000">
              <a:off x="7312819" y="2323307"/>
              <a:ext cx="338137" cy="419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03" name="Line 31"/>
            <p:cNvSpPr>
              <a:spLocks noChangeShapeType="1"/>
            </p:cNvSpPr>
            <p:nvPr/>
          </p:nvSpPr>
          <p:spPr bwMode="auto">
            <a:xfrm rot="16200000">
              <a:off x="6814344" y="3074194"/>
              <a:ext cx="830263" cy="8572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 rot="16200000">
              <a:off x="6854826" y="2695575"/>
              <a:ext cx="1168400" cy="50482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05" name="Line 33"/>
            <p:cNvSpPr>
              <a:spLocks noChangeShapeType="1"/>
            </p:cNvSpPr>
            <p:nvPr/>
          </p:nvSpPr>
          <p:spPr bwMode="auto">
            <a:xfrm rot="5400000" flipH="1">
              <a:off x="6407944" y="2753519"/>
              <a:ext cx="1163638" cy="3937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06" name="Text Box 34"/>
            <p:cNvSpPr txBox="1">
              <a:spLocks noChangeArrowheads="1"/>
            </p:cNvSpPr>
            <p:nvPr/>
          </p:nvSpPr>
          <p:spPr bwMode="auto">
            <a:xfrm>
              <a:off x="7567613" y="2660650"/>
              <a:ext cx="1377787" cy="667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990033"/>
                  </a:solidFill>
                  <a:latin typeface="Comic Sans MS" pitchFamily="66" charset="0"/>
                </a:rPr>
                <a:t>Bipiramide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990033"/>
                  </a:solidFill>
                  <a:latin typeface="Comic Sans MS" pitchFamily="66" charset="0"/>
                </a:rPr>
                <a:t>trigonale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5224468" y="1836739"/>
            <a:ext cx="2647229" cy="1779802"/>
            <a:chOff x="3700463" y="1836738"/>
            <a:chExt cx="2647228" cy="1779802"/>
          </a:xfrm>
        </p:grpSpPr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4138613" y="2732088"/>
              <a:ext cx="520700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 flipV="1">
              <a:off x="4876800" y="2411413"/>
              <a:ext cx="522288" cy="24923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685" name="Line 13"/>
            <p:cNvSpPr>
              <a:spLocks noChangeShapeType="1"/>
            </p:cNvSpPr>
            <p:nvPr/>
          </p:nvSpPr>
          <p:spPr bwMode="auto">
            <a:xfrm>
              <a:off x="4876800" y="2825750"/>
              <a:ext cx="522288" cy="292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686" name="Line 14"/>
            <p:cNvSpPr>
              <a:spLocks noChangeShapeType="1"/>
            </p:cNvSpPr>
            <p:nvPr/>
          </p:nvSpPr>
          <p:spPr bwMode="auto">
            <a:xfrm rot="16200000">
              <a:off x="4546600" y="2384426"/>
              <a:ext cx="498475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687" name="Line 15"/>
            <p:cNvSpPr>
              <a:spLocks noChangeShapeType="1"/>
            </p:cNvSpPr>
            <p:nvPr/>
          </p:nvSpPr>
          <p:spPr bwMode="auto">
            <a:xfrm rot="16200000">
              <a:off x="4539456" y="3075782"/>
              <a:ext cx="500063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688" name="Oval 16"/>
            <p:cNvSpPr>
              <a:spLocks noChangeArrowheads="1"/>
            </p:cNvSpPr>
            <p:nvPr/>
          </p:nvSpPr>
          <p:spPr bwMode="auto">
            <a:xfrm>
              <a:off x="4748213" y="2036763"/>
              <a:ext cx="85725" cy="825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8689" name="Oval 17"/>
            <p:cNvSpPr>
              <a:spLocks noChangeArrowheads="1"/>
            </p:cNvSpPr>
            <p:nvPr/>
          </p:nvSpPr>
          <p:spPr bwMode="auto">
            <a:xfrm>
              <a:off x="5410200" y="2354263"/>
              <a:ext cx="87313" cy="825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8690" name="Oval 18"/>
            <p:cNvSpPr>
              <a:spLocks noChangeArrowheads="1"/>
            </p:cNvSpPr>
            <p:nvPr/>
          </p:nvSpPr>
          <p:spPr bwMode="auto">
            <a:xfrm>
              <a:off x="4748213" y="2686050"/>
              <a:ext cx="85725" cy="825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8691" name="Oval 19"/>
            <p:cNvSpPr>
              <a:spLocks noChangeArrowheads="1"/>
            </p:cNvSpPr>
            <p:nvPr/>
          </p:nvSpPr>
          <p:spPr bwMode="auto">
            <a:xfrm>
              <a:off x="4017963" y="2686050"/>
              <a:ext cx="85725" cy="825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8692" name="Oval 20"/>
            <p:cNvSpPr>
              <a:spLocks noChangeArrowheads="1"/>
            </p:cNvSpPr>
            <p:nvPr/>
          </p:nvSpPr>
          <p:spPr bwMode="auto">
            <a:xfrm>
              <a:off x="5410200" y="3106738"/>
              <a:ext cx="87313" cy="825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8693" name="Oval 21"/>
            <p:cNvSpPr>
              <a:spLocks noChangeArrowheads="1"/>
            </p:cNvSpPr>
            <p:nvPr/>
          </p:nvSpPr>
          <p:spPr bwMode="auto">
            <a:xfrm>
              <a:off x="4748213" y="3351213"/>
              <a:ext cx="85725" cy="825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8694" name="Line 22"/>
            <p:cNvSpPr>
              <a:spLocks noChangeShapeType="1"/>
            </p:cNvSpPr>
            <p:nvPr/>
          </p:nvSpPr>
          <p:spPr bwMode="auto">
            <a:xfrm flipV="1">
              <a:off x="4094163" y="2368550"/>
              <a:ext cx="1304925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695" name="Line 23"/>
            <p:cNvSpPr>
              <a:spLocks noChangeShapeType="1"/>
            </p:cNvSpPr>
            <p:nvPr/>
          </p:nvSpPr>
          <p:spPr bwMode="auto">
            <a:xfrm>
              <a:off x="4094163" y="2743200"/>
              <a:ext cx="1349375" cy="415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>
              <a:off x="5443538" y="2411413"/>
              <a:ext cx="0" cy="7477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07" name="Text Box 35"/>
            <p:cNvSpPr txBox="1">
              <a:spLocks noChangeArrowheads="1"/>
            </p:cNvSpPr>
            <p:nvPr/>
          </p:nvSpPr>
          <p:spPr bwMode="auto">
            <a:xfrm>
              <a:off x="5848349" y="2825750"/>
              <a:ext cx="499342" cy="359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990033"/>
                  </a:solidFill>
                  <a:latin typeface="Comic Sans MS" pitchFamily="66" charset="0"/>
                </a:rPr>
                <a:t>PF</a:t>
              </a:r>
              <a:r>
                <a:rPr lang="it-IT" altLang="it-IT" sz="2000" b="1" baseline="-25000">
                  <a:solidFill>
                    <a:srgbClr val="990033"/>
                  </a:solidFill>
                  <a:latin typeface="Comic Sans MS" pitchFamily="66" charset="0"/>
                </a:rPr>
                <a:t>5</a:t>
              </a:r>
              <a:endParaRPr lang="it-IT" altLang="it-IT" sz="2000" b="1">
                <a:solidFill>
                  <a:srgbClr val="990033"/>
                </a:solidFill>
                <a:latin typeface="Comic Sans MS" pitchFamily="66" charset="0"/>
              </a:endParaRPr>
            </a:p>
          </p:txBody>
        </p:sp>
        <p:sp>
          <p:nvSpPr>
            <p:cNvPr id="28708" name="Text Box 36"/>
            <p:cNvSpPr txBox="1">
              <a:spLocks noChangeArrowheads="1"/>
            </p:cNvSpPr>
            <p:nvPr/>
          </p:nvSpPr>
          <p:spPr bwMode="auto">
            <a:xfrm>
              <a:off x="4865688" y="1836738"/>
              <a:ext cx="266906" cy="374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5486400" y="2078038"/>
              <a:ext cx="266906" cy="374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</a:p>
          </p:txBody>
        </p:sp>
        <p:sp>
          <p:nvSpPr>
            <p:cNvPr id="28710" name="Text Box 38"/>
            <p:cNvSpPr txBox="1">
              <a:spLocks noChangeArrowheads="1"/>
            </p:cNvSpPr>
            <p:nvPr/>
          </p:nvSpPr>
          <p:spPr bwMode="auto">
            <a:xfrm>
              <a:off x="5529262" y="3074988"/>
              <a:ext cx="266906" cy="374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</a:p>
          </p:txBody>
        </p:sp>
        <p:sp>
          <p:nvSpPr>
            <p:cNvPr id="28711" name="Text Box 39"/>
            <p:cNvSpPr txBox="1">
              <a:spLocks noChangeArrowheads="1"/>
            </p:cNvSpPr>
            <p:nvPr/>
          </p:nvSpPr>
          <p:spPr bwMode="auto">
            <a:xfrm>
              <a:off x="4865688" y="3241675"/>
              <a:ext cx="266906" cy="374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</a:p>
          </p:txBody>
        </p:sp>
        <p:sp>
          <p:nvSpPr>
            <p:cNvPr id="28712" name="Text Box 40"/>
            <p:cNvSpPr txBox="1">
              <a:spLocks noChangeArrowheads="1"/>
            </p:cNvSpPr>
            <p:nvPr/>
          </p:nvSpPr>
          <p:spPr bwMode="auto">
            <a:xfrm>
              <a:off x="3700463" y="2535238"/>
              <a:ext cx="266906" cy="374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</a:p>
          </p:txBody>
        </p:sp>
        <p:sp>
          <p:nvSpPr>
            <p:cNvPr id="28713" name="Text Box 41"/>
            <p:cNvSpPr txBox="1">
              <a:spLocks noChangeArrowheads="1"/>
            </p:cNvSpPr>
            <p:nvPr/>
          </p:nvSpPr>
          <p:spPr bwMode="auto">
            <a:xfrm>
              <a:off x="4919663" y="2576513"/>
              <a:ext cx="242862" cy="374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66"/>
                  </a:solidFill>
                  <a:latin typeface="Comic Sans MS" pitchFamily="66" charset="0"/>
                </a:rPr>
                <a:t>P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2562225" y="1954215"/>
            <a:ext cx="1930400" cy="1887537"/>
            <a:chOff x="1038225" y="1954213"/>
            <a:chExt cx="1930400" cy="1887537"/>
          </a:xfrm>
        </p:grpSpPr>
        <p:graphicFrame>
          <p:nvGraphicFramePr>
            <p:cNvPr id="28682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1038225" y="1954213"/>
            <a:ext cx="1930400" cy="1887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3" name="Image" r:id="rId8" imgW="1739683" imgH="1701587" progId="Photoshop.Image.7">
                    <p:embed/>
                  </p:oleObj>
                </mc:Choice>
                <mc:Fallback>
                  <p:oleObj name="Image" r:id="rId8" imgW="1739683" imgH="1701587" progId="Photoshop.Image.7">
                    <p:embed/>
                    <p:pic>
                      <p:nvPicPr>
                        <p:cNvPr id="2868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8225" y="1954213"/>
                          <a:ext cx="1930400" cy="18875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714" name="Text Box 42"/>
            <p:cNvSpPr txBox="1">
              <a:spLocks noChangeArrowheads="1"/>
            </p:cNvSpPr>
            <p:nvPr/>
          </p:nvSpPr>
          <p:spPr bwMode="auto">
            <a:xfrm>
              <a:off x="1100138" y="2119313"/>
              <a:ext cx="544226" cy="374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66"/>
                  </a:solidFill>
                  <a:latin typeface="Comic Sans MS" pitchFamily="66" charset="0"/>
                </a:rPr>
                <a:t>90°</a:t>
              </a:r>
            </a:p>
          </p:txBody>
        </p:sp>
        <p:sp>
          <p:nvSpPr>
            <p:cNvPr id="28715" name="Text Box 43"/>
            <p:cNvSpPr txBox="1">
              <a:spLocks noChangeArrowheads="1"/>
            </p:cNvSpPr>
            <p:nvPr/>
          </p:nvSpPr>
          <p:spPr bwMode="auto">
            <a:xfrm>
              <a:off x="1106488" y="3167063"/>
              <a:ext cx="666055" cy="374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66"/>
                  </a:solidFill>
                  <a:latin typeface="Comic Sans MS" pitchFamily="66" charset="0"/>
                </a:rPr>
                <a:t>120°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5214963" y="4508500"/>
            <a:ext cx="2800516" cy="2359240"/>
            <a:chOff x="3690938" y="4508500"/>
            <a:chExt cx="2800515" cy="2359240"/>
          </a:xfrm>
        </p:grpSpPr>
        <p:sp>
          <p:nvSpPr>
            <p:cNvPr id="28731" name="Text Box 59"/>
            <p:cNvSpPr txBox="1">
              <a:spLocks noChangeArrowheads="1"/>
            </p:cNvSpPr>
            <p:nvPr/>
          </p:nvSpPr>
          <p:spPr bwMode="auto">
            <a:xfrm>
              <a:off x="4967291" y="4508500"/>
              <a:ext cx="266906" cy="374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</a:p>
          </p:txBody>
        </p:sp>
        <p:sp>
          <p:nvSpPr>
            <p:cNvPr id="28734" name="Text Box 62"/>
            <p:cNvSpPr txBox="1">
              <a:spLocks noChangeArrowheads="1"/>
            </p:cNvSpPr>
            <p:nvPr/>
          </p:nvSpPr>
          <p:spPr bwMode="auto">
            <a:xfrm>
              <a:off x="4951415" y="6492875"/>
              <a:ext cx="266906" cy="374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</a:p>
          </p:txBody>
        </p:sp>
        <p:grpSp>
          <p:nvGrpSpPr>
            <p:cNvPr id="9" name="Gruppo 8"/>
            <p:cNvGrpSpPr/>
            <p:nvPr/>
          </p:nvGrpSpPr>
          <p:grpSpPr>
            <a:xfrm>
              <a:off x="3690938" y="4865370"/>
              <a:ext cx="2800515" cy="1595437"/>
              <a:chOff x="3192463" y="4821238"/>
              <a:chExt cx="2800515" cy="1595437"/>
            </a:xfrm>
          </p:grpSpPr>
          <p:sp>
            <p:nvSpPr>
              <p:cNvPr id="28716" name="AutoShape 44"/>
              <p:cNvSpPr>
                <a:spLocks noChangeArrowheads="1"/>
              </p:cNvSpPr>
              <p:nvPr/>
            </p:nvSpPr>
            <p:spPr bwMode="auto">
              <a:xfrm rot="10800000" flipV="1">
                <a:off x="3484563" y="5237163"/>
                <a:ext cx="2219325" cy="788987"/>
              </a:xfrm>
              <a:prstGeom prst="parallelogram">
                <a:avLst>
                  <a:gd name="adj" fmla="val 70322"/>
                </a:avLst>
              </a:prstGeom>
              <a:noFill/>
              <a:ln w="38100">
                <a:solidFill>
                  <a:srgbClr val="0000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8717" name="Oval 45"/>
              <p:cNvSpPr>
                <a:spLocks noChangeArrowheads="1"/>
              </p:cNvSpPr>
              <p:nvPr/>
            </p:nvSpPr>
            <p:spPr bwMode="auto">
              <a:xfrm>
                <a:off x="5662613" y="5984875"/>
                <a:ext cx="85725" cy="841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8718" name="Text Box 46"/>
              <p:cNvSpPr txBox="1">
                <a:spLocks noChangeArrowheads="1"/>
              </p:cNvSpPr>
              <p:nvPr/>
            </p:nvSpPr>
            <p:spPr bwMode="auto">
              <a:xfrm>
                <a:off x="5138741" y="5008563"/>
                <a:ext cx="266906" cy="3748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0" tIns="25600" rIns="51200" bIns="25600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>
                    <a:solidFill>
                      <a:srgbClr val="000066"/>
                    </a:solidFill>
                    <a:latin typeface="Comic Sans MS" pitchFamily="66" charset="0"/>
                  </a:rPr>
                  <a:t>F</a:t>
                </a:r>
              </a:p>
            </p:txBody>
          </p:sp>
          <p:sp>
            <p:nvSpPr>
              <p:cNvPr id="28719" name="Text Box 47"/>
              <p:cNvSpPr txBox="1">
                <a:spLocks noChangeArrowheads="1"/>
              </p:cNvSpPr>
              <p:nvPr/>
            </p:nvSpPr>
            <p:spPr bwMode="auto">
              <a:xfrm>
                <a:off x="4419600" y="5449888"/>
                <a:ext cx="289348" cy="3748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0" tIns="25600" rIns="51200" bIns="25600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 dirty="0">
                    <a:solidFill>
                      <a:srgbClr val="000066"/>
                    </a:solidFill>
                    <a:latin typeface="Comic Sans MS" pitchFamily="66" charset="0"/>
                  </a:rPr>
                  <a:t>S</a:t>
                </a:r>
              </a:p>
            </p:txBody>
          </p:sp>
          <p:sp>
            <p:nvSpPr>
              <p:cNvPr id="28720" name="Line 48"/>
              <p:cNvSpPr>
                <a:spLocks noChangeShapeType="1"/>
              </p:cNvSpPr>
              <p:nvPr/>
            </p:nvSpPr>
            <p:spPr bwMode="auto">
              <a:xfrm rot="16200000">
                <a:off x="4345781" y="5190332"/>
                <a:ext cx="500063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21" name="Line 49"/>
              <p:cNvSpPr>
                <a:spLocks noChangeShapeType="1"/>
              </p:cNvSpPr>
              <p:nvPr/>
            </p:nvSpPr>
            <p:spPr bwMode="auto">
              <a:xfrm flipH="1">
                <a:off x="4659313" y="5237163"/>
                <a:ext cx="479425" cy="331787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22" name="Line 50"/>
              <p:cNvSpPr>
                <a:spLocks noChangeShapeType="1"/>
              </p:cNvSpPr>
              <p:nvPr/>
            </p:nvSpPr>
            <p:spPr bwMode="auto">
              <a:xfrm flipH="1">
                <a:off x="4024313" y="5715000"/>
                <a:ext cx="444500" cy="31115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23" name="Line 51"/>
              <p:cNvSpPr>
                <a:spLocks noChangeShapeType="1"/>
              </p:cNvSpPr>
              <p:nvPr/>
            </p:nvSpPr>
            <p:spPr bwMode="auto">
              <a:xfrm flipH="1" flipV="1">
                <a:off x="4741863" y="5683250"/>
                <a:ext cx="755650" cy="27146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24" name="Line 52"/>
              <p:cNvSpPr>
                <a:spLocks noChangeShapeType="1"/>
              </p:cNvSpPr>
              <p:nvPr/>
            </p:nvSpPr>
            <p:spPr bwMode="auto">
              <a:xfrm flipH="1" flipV="1">
                <a:off x="3643313" y="5289550"/>
                <a:ext cx="755650" cy="26987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25" name="Line 53"/>
              <p:cNvSpPr>
                <a:spLocks noChangeShapeType="1"/>
              </p:cNvSpPr>
              <p:nvPr/>
            </p:nvSpPr>
            <p:spPr bwMode="auto">
              <a:xfrm rot="16200000">
                <a:off x="4345782" y="6068219"/>
                <a:ext cx="500062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26" name="Oval 54"/>
              <p:cNvSpPr>
                <a:spLocks noChangeArrowheads="1"/>
              </p:cNvSpPr>
              <p:nvPr/>
            </p:nvSpPr>
            <p:spPr bwMode="auto">
              <a:xfrm>
                <a:off x="5094288" y="5195888"/>
                <a:ext cx="87312" cy="8255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8727" name="Oval 55"/>
              <p:cNvSpPr>
                <a:spLocks noChangeArrowheads="1"/>
              </p:cNvSpPr>
              <p:nvPr/>
            </p:nvSpPr>
            <p:spPr bwMode="auto">
              <a:xfrm>
                <a:off x="3440113" y="5195888"/>
                <a:ext cx="88900" cy="8255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8728" name="Oval 56"/>
              <p:cNvSpPr>
                <a:spLocks noChangeArrowheads="1"/>
              </p:cNvSpPr>
              <p:nvPr/>
            </p:nvSpPr>
            <p:spPr bwMode="auto">
              <a:xfrm>
                <a:off x="3962400" y="5984875"/>
                <a:ext cx="87313" cy="841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8729" name="Oval 57"/>
              <p:cNvSpPr>
                <a:spLocks noChangeArrowheads="1"/>
              </p:cNvSpPr>
              <p:nvPr/>
            </p:nvSpPr>
            <p:spPr bwMode="auto">
              <a:xfrm>
                <a:off x="4545013" y="4821238"/>
                <a:ext cx="88900" cy="8255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8730" name="Oval 58"/>
              <p:cNvSpPr>
                <a:spLocks noChangeArrowheads="1"/>
              </p:cNvSpPr>
              <p:nvPr/>
            </p:nvSpPr>
            <p:spPr bwMode="auto">
              <a:xfrm>
                <a:off x="4545013" y="6332538"/>
                <a:ext cx="88900" cy="841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8732" name="Text Box 60"/>
              <p:cNvSpPr txBox="1">
                <a:spLocks noChangeArrowheads="1"/>
              </p:cNvSpPr>
              <p:nvPr/>
            </p:nvSpPr>
            <p:spPr bwMode="auto">
              <a:xfrm>
                <a:off x="3192463" y="5008563"/>
                <a:ext cx="266906" cy="3748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0" tIns="25600" rIns="51200" bIns="25600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>
                    <a:solidFill>
                      <a:srgbClr val="000066"/>
                    </a:solidFill>
                    <a:latin typeface="Comic Sans MS" pitchFamily="66" charset="0"/>
                  </a:rPr>
                  <a:t>F</a:t>
                </a:r>
              </a:p>
            </p:txBody>
          </p:sp>
          <p:sp>
            <p:nvSpPr>
              <p:cNvPr id="28733" name="Text Box 61"/>
              <p:cNvSpPr txBox="1">
                <a:spLocks noChangeArrowheads="1"/>
              </p:cNvSpPr>
              <p:nvPr/>
            </p:nvSpPr>
            <p:spPr bwMode="auto">
              <a:xfrm>
                <a:off x="3719513" y="5881688"/>
                <a:ext cx="266906" cy="3748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0" tIns="25600" rIns="51200" bIns="25600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>
                    <a:solidFill>
                      <a:srgbClr val="000066"/>
                    </a:solidFill>
                    <a:latin typeface="Comic Sans MS" pitchFamily="66" charset="0"/>
                  </a:rPr>
                  <a:t>F</a:t>
                </a:r>
              </a:p>
            </p:txBody>
          </p:sp>
          <p:sp>
            <p:nvSpPr>
              <p:cNvPr id="28735" name="Text Box 63"/>
              <p:cNvSpPr txBox="1">
                <a:spLocks noChangeArrowheads="1"/>
              </p:cNvSpPr>
              <p:nvPr/>
            </p:nvSpPr>
            <p:spPr bwMode="auto">
              <a:xfrm>
                <a:off x="5726072" y="5881688"/>
                <a:ext cx="266906" cy="3748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0" tIns="25600" rIns="51200" bIns="25600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100">
                    <a:solidFill>
                      <a:srgbClr val="000066"/>
                    </a:solidFill>
                    <a:latin typeface="Comic Sans MS" pitchFamily="66" charset="0"/>
                  </a:rPr>
                  <a:t>F</a:t>
                </a:r>
              </a:p>
            </p:txBody>
          </p:sp>
        </p:grpSp>
      </p:grpSp>
      <p:grpSp>
        <p:nvGrpSpPr>
          <p:cNvPr id="8" name="Gruppo 7"/>
          <p:cNvGrpSpPr/>
          <p:nvPr/>
        </p:nvGrpSpPr>
        <p:grpSpPr>
          <a:xfrm>
            <a:off x="8110379" y="4479605"/>
            <a:ext cx="2304324" cy="2056118"/>
            <a:chOff x="6313488" y="4530725"/>
            <a:chExt cx="2304324" cy="2056118"/>
          </a:xfrm>
        </p:grpSpPr>
        <p:sp>
          <p:nvSpPr>
            <p:cNvPr id="28737" name="AutoShape 65"/>
            <p:cNvSpPr>
              <a:spLocks noChangeArrowheads="1"/>
            </p:cNvSpPr>
            <p:nvPr/>
          </p:nvSpPr>
          <p:spPr bwMode="auto">
            <a:xfrm rot="10800000" flipV="1">
              <a:off x="7186613" y="5124450"/>
              <a:ext cx="1304925" cy="125413"/>
            </a:xfrm>
            <a:prstGeom prst="parallelogram">
              <a:avLst>
                <a:gd name="adj" fmla="val 291341"/>
              </a:avLst>
            </a:prstGeom>
            <a:noFill/>
            <a:ln w="38100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8738" name="AutoShape 66"/>
            <p:cNvSpPr>
              <a:spLocks noChangeArrowheads="1"/>
            </p:cNvSpPr>
            <p:nvPr/>
          </p:nvSpPr>
          <p:spPr bwMode="auto">
            <a:xfrm>
              <a:off x="7532688" y="4541838"/>
              <a:ext cx="1001712" cy="708025"/>
            </a:xfrm>
            <a:prstGeom prst="triangle">
              <a:avLst>
                <a:gd name="adj" fmla="val 31884"/>
              </a:avLst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8739" name="AutoShape 67"/>
            <p:cNvSpPr>
              <a:spLocks noChangeArrowheads="1"/>
            </p:cNvSpPr>
            <p:nvPr/>
          </p:nvSpPr>
          <p:spPr bwMode="auto">
            <a:xfrm flipV="1">
              <a:off x="7532688" y="5249863"/>
              <a:ext cx="1001712" cy="706437"/>
            </a:xfrm>
            <a:prstGeom prst="triangle">
              <a:avLst>
                <a:gd name="adj" fmla="val 31972"/>
              </a:avLst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8740" name="Line 68"/>
            <p:cNvSpPr>
              <a:spLocks noChangeShapeType="1"/>
            </p:cNvSpPr>
            <p:nvPr/>
          </p:nvSpPr>
          <p:spPr bwMode="auto">
            <a:xfrm flipV="1">
              <a:off x="7186613" y="4530725"/>
              <a:ext cx="669925" cy="593725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41" name="Line 69"/>
            <p:cNvSpPr>
              <a:spLocks noChangeShapeType="1"/>
            </p:cNvSpPr>
            <p:nvPr/>
          </p:nvSpPr>
          <p:spPr bwMode="auto">
            <a:xfrm>
              <a:off x="7853363" y="4530725"/>
              <a:ext cx="274637" cy="593725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42" name="Line 70"/>
            <p:cNvSpPr>
              <a:spLocks noChangeShapeType="1"/>
            </p:cNvSpPr>
            <p:nvPr/>
          </p:nvSpPr>
          <p:spPr bwMode="auto">
            <a:xfrm>
              <a:off x="7186613" y="5124450"/>
              <a:ext cx="666750" cy="835025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43" name="Line 71"/>
            <p:cNvSpPr>
              <a:spLocks noChangeShapeType="1"/>
            </p:cNvSpPr>
            <p:nvPr/>
          </p:nvSpPr>
          <p:spPr bwMode="auto">
            <a:xfrm flipH="1">
              <a:off x="7850188" y="5121275"/>
              <a:ext cx="276225" cy="84455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44" name="Text Box 72"/>
            <p:cNvSpPr txBox="1">
              <a:spLocks noChangeArrowheads="1"/>
            </p:cNvSpPr>
            <p:nvPr/>
          </p:nvSpPr>
          <p:spPr bwMode="auto">
            <a:xfrm>
              <a:off x="6313488" y="5611813"/>
              <a:ext cx="2304324" cy="975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 dirty="0">
                  <a:solidFill>
                    <a:srgbClr val="990033"/>
                  </a:solidFill>
                  <a:latin typeface="Comic Sans MS" pitchFamily="66" charset="0"/>
                </a:rPr>
                <a:t>Ottaedro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 dirty="0">
                  <a:solidFill>
                    <a:srgbClr val="990033"/>
                  </a:solidFill>
                  <a:latin typeface="Comic Sans MS" pitchFamily="66" charset="0"/>
                </a:rPr>
                <a:t>Bipiramide a base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 dirty="0">
                  <a:solidFill>
                    <a:srgbClr val="990033"/>
                  </a:solidFill>
                  <a:latin typeface="Comic Sans MS" pitchFamily="66" charset="0"/>
                </a:rPr>
                <a:t>quadrata</a:t>
              </a: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3212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334"/>
    </mc:Choice>
    <mc:Fallback>
      <p:transition spd="slow" advTm="161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ocuments and Settings\stefania\Desktop\f1003_ISBN88-08-09101-5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524000" y="381000"/>
            <a:ext cx="914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524000" y="433390"/>
            <a:ext cx="2895600" cy="2139950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4719639" y="376239"/>
            <a:ext cx="2919412" cy="2862262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7939088" y="385764"/>
            <a:ext cx="2728912" cy="2862262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971800" y="3429000"/>
            <a:ext cx="6248400" cy="3048000"/>
            <a:chOff x="1447800" y="3429000"/>
            <a:chExt cx="6248400" cy="3048000"/>
          </a:xfrm>
        </p:grpSpPr>
        <p:pic>
          <p:nvPicPr>
            <p:cNvPr id="2052" name="Picture 4" descr="E:\Documents and Settings\stefania\Desktop\f1003_ISBN88-08-09101-5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31667"/>
            <a:stretch>
              <a:fillRect/>
            </a:stretch>
          </p:blipFill>
          <p:spPr bwMode="auto">
            <a:xfrm>
              <a:off x="1447800" y="3429000"/>
              <a:ext cx="62484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1465263" y="3649663"/>
              <a:ext cx="2701925" cy="2805112"/>
            </a:xfrm>
            <a:prstGeom prst="rect">
              <a:avLst/>
            </a:prstGeom>
            <a:noFill/>
            <a:ln w="571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  <a:cs typeface="Times New Roman"/>
              </a:endParaRPr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4672013" y="3614738"/>
              <a:ext cx="2730500" cy="2835275"/>
            </a:xfrm>
            <a:prstGeom prst="rect">
              <a:avLst/>
            </a:prstGeom>
            <a:noFill/>
            <a:ln w="571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  <a:cs typeface="Times New Roman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88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44"/>
    </mc:Choice>
    <mc:Fallback>
      <p:transition spd="slow" advTm="19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220971" y="36570"/>
            <a:ext cx="7335769" cy="53016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599" tIns="26300" rIns="52599" bIns="26300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100">
                <a:solidFill>
                  <a:srgbClr val="CC0000"/>
                </a:solidFill>
                <a:latin typeface="Arial" charset="0"/>
              </a:rPr>
              <a:t>Diverse ibridazioni possibili per un atomo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7342534" y="1293452"/>
            <a:ext cx="1981204" cy="589279"/>
            <a:chOff x="5818536" y="1293411"/>
            <a:chExt cx="1981204" cy="589279"/>
          </a:xfrm>
        </p:grpSpPr>
        <p:sp>
          <p:nvSpPr>
            <p:cNvPr id="29715" name="AutoShape 26"/>
            <p:cNvSpPr>
              <a:spLocks noChangeArrowheads="1"/>
            </p:cNvSpPr>
            <p:nvPr/>
          </p:nvSpPr>
          <p:spPr bwMode="auto">
            <a:xfrm>
              <a:off x="5818536" y="1689015"/>
              <a:ext cx="547687" cy="193675"/>
            </a:xfrm>
            <a:custGeom>
              <a:avLst/>
              <a:gdLst>
                <a:gd name="T0" fmla="*/ 382240 w 21600"/>
                <a:gd name="T1" fmla="*/ 0 h 21600"/>
                <a:gd name="T2" fmla="*/ 0 w 21600"/>
                <a:gd name="T3" fmla="*/ 96838 h 21600"/>
                <a:gd name="T4" fmla="*/ 382240 w 21600"/>
                <a:gd name="T5" fmla="*/ 193675 h 21600"/>
                <a:gd name="T6" fmla="*/ 547687 w 21600"/>
                <a:gd name="T7" fmla="*/ 9683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6300 h 21600"/>
                <a:gd name="T14" fmla="*/ 18881 w 21600"/>
                <a:gd name="T15" fmla="*/ 153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075" y="0"/>
                  </a:moveTo>
                  <a:lnTo>
                    <a:pt x="15075" y="6300"/>
                  </a:lnTo>
                  <a:lnTo>
                    <a:pt x="3375" y="6300"/>
                  </a:lnTo>
                  <a:lnTo>
                    <a:pt x="3375" y="15300"/>
                  </a:lnTo>
                  <a:lnTo>
                    <a:pt x="15075" y="15300"/>
                  </a:lnTo>
                  <a:lnTo>
                    <a:pt x="15075" y="21600"/>
                  </a:lnTo>
                  <a:lnTo>
                    <a:pt x="21600" y="10800"/>
                  </a:lnTo>
                  <a:lnTo>
                    <a:pt x="15075" y="0"/>
                  </a:lnTo>
                  <a:close/>
                </a:path>
                <a:path w="21600" h="21600">
                  <a:moveTo>
                    <a:pt x="1350" y="6300"/>
                  </a:moveTo>
                  <a:lnTo>
                    <a:pt x="1350" y="15300"/>
                  </a:lnTo>
                  <a:lnTo>
                    <a:pt x="2700" y="15300"/>
                  </a:lnTo>
                  <a:lnTo>
                    <a:pt x="2700" y="6300"/>
                  </a:lnTo>
                  <a:lnTo>
                    <a:pt x="1350" y="6300"/>
                  </a:lnTo>
                  <a:close/>
                </a:path>
                <a:path w="21600" h="21600">
                  <a:moveTo>
                    <a:pt x="0" y="6300"/>
                  </a:moveTo>
                  <a:lnTo>
                    <a:pt x="0" y="15300"/>
                  </a:lnTo>
                  <a:lnTo>
                    <a:pt x="675" y="15300"/>
                  </a:lnTo>
                  <a:lnTo>
                    <a:pt x="675" y="6300"/>
                  </a:lnTo>
                  <a:lnTo>
                    <a:pt x="0" y="6300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16" name="Text Box 27"/>
            <p:cNvSpPr txBox="1">
              <a:spLocks noChangeArrowheads="1"/>
            </p:cNvSpPr>
            <p:nvPr/>
          </p:nvSpPr>
          <p:spPr bwMode="auto">
            <a:xfrm>
              <a:off x="6664387" y="1293411"/>
              <a:ext cx="1135353" cy="385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a)  </a:t>
              </a: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2(sp</a:t>
              </a:r>
              <a:r>
                <a:rPr lang="it-IT" altLang="it-IT" sz="1800" baseline="30000" dirty="0">
                  <a:solidFill>
                    <a:srgbClr val="000066"/>
                  </a:solidFill>
                  <a:latin typeface="Arial" charset="0"/>
                </a:rPr>
                <a:t>3</a:t>
              </a: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)</a:t>
              </a:r>
              <a:r>
                <a:rPr lang="it-IT" altLang="it-IT" sz="1800" baseline="30000" dirty="0">
                  <a:solidFill>
                    <a:srgbClr val="000066"/>
                  </a:solidFill>
                  <a:latin typeface="Arial" charset="0"/>
                </a:rPr>
                <a:t>4</a:t>
              </a:r>
              <a:endParaRPr lang="it-IT" altLang="it-IT" sz="1800" dirty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3739543" y="3723044"/>
            <a:ext cx="1984852" cy="1880863"/>
            <a:chOff x="2022170" y="3623346"/>
            <a:chExt cx="1984852" cy="1880863"/>
          </a:xfrm>
        </p:grpSpPr>
        <p:graphicFrame>
          <p:nvGraphicFramePr>
            <p:cNvPr id="29723" name="Object 35"/>
            <p:cNvGraphicFramePr>
              <a:graphicFrameLocks noChangeAspect="1"/>
            </p:cNvGraphicFramePr>
            <p:nvPr>
              <p:extLst/>
            </p:nvPr>
          </p:nvGraphicFramePr>
          <p:xfrm>
            <a:off x="2022170" y="3623346"/>
            <a:ext cx="1858963" cy="170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" name="Image" r:id="rId6" imgW="1423226" imgH="1435427" progId="Photoshop.Image.7">
                    <p:embed/>
                  </p:oleObj>
                </mc:Choice>
                <mc:Fallback>
                  <p:oleObj name="Image" r:id="rId6" imgW="1423226" imgH="1435427" progId="Photoshop.Image.7">
                    <p:embed/>
                    <p:pic>
                      <p:nvPicPr>
                        <p:cNvPr id="29723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22170" y="3623346"/>
                          <a:ext cx="1858963" cy="1703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9724" name="Group 129"/>
            <p:cNvGrpSpPr>
              <a:grpSpLocks/>
            </p:cNvGrpSpPr>
            <p:nvPr/>
          </p:nvGrpSpPr>
          <p:grpSpPr bwMode="auto">
            <a:xfrm>
              <a:off x="2125834" y="3729385"/>
              <a:ext cx="1881188" cy="1774824"/>
              <a:chOff x="1233" y="1163"/>
              <a:chExt cx="1185" cy="1118"/>
            </a:xfrm>
          </p:grpSpPr>
          <p:sp>
            <p:nvSpPr>
              <p:cNvPr id="29801" name="Oval 36"/>
              <p:cNvSpPr>
                <a:spLocks noChangeArrowheads="1"/>
              </p:cNvSpPr>
              <p:nvPr/>
            </p:nvSpPr>
            <p:spPr bwMode="auto">
              <a:xfrm>
                <a:off x="1607" y="1163"/>
                <a:ext cx="329" cy="332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760" tIns="2879" rIns="5760" bIns="2879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9802" name="Oval 37"/>
              <p:cNvSpPr>
                <a:spLocks noChangeArrowheads="1"/>
              </p:cNvSpPr>
              <p:nvPr/>
            </p:nvSpPr>
            <p:spPr bwMode="auto">
              <a:xfrm flipH="1">
                <a:off x="2118" y="1665"/>
                <a:ext cx="300" cy="332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760" tIns="2879" rIns="5760" bIns="2879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9803" name="Oval 38"/>
              <p:cNvSpPr>
                <a:spLocks noChangeArrowheads="1"/>
              </p:cNvSpPr>
              <p:nvPr/>
            </p:nvSpPr>
            <p:spPr bwMode="auto">
              <a:xfrm>
                <a:off x="1570" y="1949"/>
                <a:ext cx="366" cy="332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760" tIns="2879" rIns="5760" bIns="2879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9804" name="Oval 39"/>
              <p:cNvSpPr>
                <a:spLocks noChangeArrowheads="1"/>
              </p:cNvSpPr>
              <p:nvPr/>
            </p:nvSpPr>
            <p:spPr bwMode="auto">
              <a:xfrm>
                <a:off x="1233" y="1652"/>
                <a:ext cx="329" cy="332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760" tIns="2879" rIns="5760" bIns="2879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9805" name="Text Box 40"/>
              <p:cNvSpPr txBox="1">
                <a:spLocks noChangeArrowheads="1"/>
              </p:cNvSpPr>
              <p:nvPr/>
            </p:nvSpPr>
            <p:spPr bwMode="auto">
              <a:xfrm>
                <a:off x="1657" y="1639"/>
                <a:ext cx="95" cy="1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760" tIns="2879" rIns="5760" bIns="2879">
                <a:spAutoFit/>
              </a:bodyPr>
              <a:lstStyle>
                <a:lvl1pPr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>
                    <a:solidFill>
                      <a:srgbClr val="000066"/>
                    </a:solidFill>
                    <a:latin typeface="Comic Sans MS" pitchFamily="66" charset="0"/>
                  </a:rPr>
                  <a:t>C</a:t>
                </a:r>
                <a:endParaRPr lang="it-IT" altLang="it-IT" sz="2200">
                  <a:solidFill>
                    <a:srgbClr val="00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9806" name="Text Box 41"/>
              <p:cNvSpPr txBox="1">
                <a:spLocks noChangeArrowheads="1"/>
              </p:cNvSpPr>
              <p:nvPr/>
            </p:nvSpPr>
            <p:spPr bwMode="auto">
              <a:xfrm>
                <a:off x="1282" y="1683"/>
                <a:ext cx="144" cy="2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760" tIns="2879" rIns="5760" bIns="2879">
                <a:spAutoFit/>
              </a:bodyPr>
              <a:lstStyle>
                <a:lvl1pPr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29807" name="Text Box 42"/>
              <p:cNvSpPr txBox="1">
                <a:spLocks noChangeArrowheads="1"/>
              </p:cNvSpPr>
              <p:nvPr/>
            </p:nvSpPr>
            <p:spPr bwMode="auto">
              <a:xfrm>
                <a:off x="1662" y="1190"/>
                <a:ext cx="144" cy="2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760" tIns="2879" rIns="5760" bIns="2879">
                <a:spAutoFit/>
              </a:bodyPr>
              <a:lstStyle>
                <a:lvl1pPr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29808" name="Text Box 43"/>
              <p:cNvSpPr txBox="1">
                <a:spLocks noChangeArrowheads="1"/>
              </p:cNvSpPr>
              <p:nvPr/>
            </p:nvSpPr>
            <p:spPr bwMode="auto">
              <a:xfrm>
                <a:off x="1632" y="1955"/>
                <a:ext cx="144" cy="2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760" tIns="2879" rIns="5760" bIns="2879">
                <a:spAutoFit/>
              </a:bodyPr>
              <a:lstStyle>
                <a:lvl1pPr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dirty="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29809" name="Text Box 44"/>
              <p:cNvSpPr txBox="1">
                <a:spLocks noChangeArrowheads="1"/>
              </p:cNvSpPr>
              <p:nvPr/>
            </p:nvSpPr>
            <p:spPr bwMode="auto">
              <a:xfrm>
                <a:off x="2184" y="1683"/>
                <a:ext cx="144" cy="2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760" tIns="2879" rIns="5760" bIns="2879">
                <a:spAutoFit/>
              </a:bodyPr>
              <a:lstStyle>
                <a:lvl1pPr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</a:p>
            </p:txBody>
          </p:sp>
        </p:grpSp>
      </p:grpSp>
      <p:sp>
        <p:nvSpPr>
          <p:cNvPr id="29729" name="Text Box 49"/>
          <p:cNvSpPr txBox="1">
            <a:spLocks noChangeArrowheads="1"/>
          </p:cNvSpPr>
          <p:nvPr/>
        </p:nvSpPr>
        <p:spPr bwMode="auto">
          <a:xfrm>
            <a:off x="8356115" y="3993548"/>
            <a:ext cx="1935252" cy="120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599" tIns="26300" rIns="52599" bIns="26300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500" b="1" dirty="0">
                <a:solidFill>
                  <a:srgbClr val="990033"/>
                </a:solidFill>
                <a:latin typeface="Comic Sans MS" pitchFamily="66" charset="0"/>
              </a:rPr>
              <a:t>CH</a:t>
            </a:r>
            <a:r>
              <a:rPr lang="it-IT" altLang="it-IT" sz="2500" b="1" baseline="-25000" dirty="0">
                <a:solidFill>
                  <a:srgbClr val="990033"/>
                </a:solidFill>
                <a:latin typeface="Comic Sans MS" pitchFamily="66" charset="0"/>
              </a:rPr>
              <a:t>4</a:t>
            </a:r>
            <a:endParaRPr lang="it-IT" altLang="it-IT" sz="2500" b="1" dirty="0">
              <a:solidFill>
                <a:srgbClr val="990033"/>
              </a:solidFill>
              <a:latin typeface="Comic Sans MS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500" b="1" dirty="0">
                <a:solidFill>
                  <a:srgbClr val="990033"/>
                </a:solidFill>
                <a:latin typeface="Comic Sans MS" pitchFamily="66" charset="0"/>
              </a:rPr>
              <a:t>4 legami </a:t>
            </a:r>
            <a:r>
              <a:rPr lang="it-IT" altLang="it-IT" sz="2500" b="1" dirty="0">
                <a:solidFill>
                  <a:srgbClr val="990033"/>
                </a:solidFill>
                <a:latin typeface="Symbol" pitchFamily="18" charset="2"/>
              </a:rPr>
              <a:t>s</a:t>
            </a:r>
            <a:endParaRPr lang="it-IT" altLang="it-IT" sz="2500" b="1" dirty="0">
              <a:solidFill>
                <a:srgbClr val="990033"/>
              </a:solidFill>
              <a:latin typeface="Comic Sans MS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500" b="1" dirty="0">
                <a:solidFill>
                  <a:srgbClr val="990033"/>
                </a:solidFill>
                <a:latin typeface="Comic Sans MS" pitchFamily="66" charset="0"/>
              </a:rPr>
              <a:t>Tetraedrico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6345401" y="4044228"/>
            <a:ext cx="1616442" cy="1322389"/>
            <a:chOff x="4569176" y="4001486"/>
            <a:chExt cx="1616442" cy="1322389"/>
          </a:xfrm>
        </p:grpSpPr>
        <p:sp>
          <p:nvSpPr>
            <p:cNvPr id="29719" name="Line 30"/>
            <p:cNvSpPr>
              <a:spLocks noChangeShapeType="1"/>
            </p:cNvSpPr>
            <p:nvPr/>
          </p:nvSpPr>
          <p:spPr bwMode="auto">
            <a:xfrm flipV="1">
              <a:off x="5361334" y="4284063"/>
              <a:ext cx="0" cy="415925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20" name="Line 31"/>
            <p:cNvSpPr>
              <a:spLocks noChangeShapeType="1"/>
            </p:cNvSpPr>
            <p:nvPr/>
          </p:nvSpPr>
          <p:spPr bwMode="auto">
            <a:xfrm flipV="1">
              <a:off x="4904136" y="4822222"/>
              <a:ext cx="346075" cy="85725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21" name="Line 32"/>
            <p:cNvSpPr>
              <a:spLocks noChangeShapeType="1"/>
            </p:cNvSpPr>
            <p:nvPr/>
          </p:nvSpPr>
          <p:spPr bwMode="auto">
            <a:xfrm flipV="1">
              <a:off x="5313713" y="4934938"/>
              <a:ext cx="47625" cy="38893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22" name="Line 33"/>
            <p:cNvSpPr>
              <a:spLocks noChangeShapeType="1"/>
            </p:cNvSpPr>
            <p:nvPr/>
          </p:nvSpPr>
          <p:spPr bwMode="auto">
            <a:xfrm flipH="1" flipV="1">
              <a:off x="5402611" y="4822222"/>
              <a:ext cx="415925" cy="85725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25" name="Text Box 45"/>
            <p:cNvSpPr txBox="1">
              <a:spLocks noChangeArrowheads="1"/>
            </p:cNvSpPr>
            <p:nvPr/>
          </p:nvSpPr>
          <p:spPr bwMode="auto">
            <a:xfrm>
              <a:off x="5221638" y="4663475"/>
              <a:ext cx="245687" cy="330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>
                  <a:solidFill>
                    <a:srgbClr val="000066"/>
                  </a:solidFill>
                  <a:latin typeface="Comic Sans MS" pitchFamily="66" charset="0"/>
                </a:rPr>
                <a:t>C</a:t>
              </a:r>
              <a:endParaRPr lang="it-IT" altLang="it-IT" sz="22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9726" name="Text Box 46"/>
            <p:cNvSpPr txBox="1">
              <a:spLocks noChangeArrowheads="1"/>
            </p:cNvSpPr>
            <p:nvPr/>
          </p:nvSpPr>
          <p:spPr bwMode="auto">
            <a:xfrm>
              <a:off x="4569176" y="4699985"/>
              <a:ext cx="322631" cy="39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29727" name="Text Box 47"/>
            <p:cNvSpPr txBox="1">
              <a:spLocks noChangeArrowheads="1"/>
            </p:cNvSpPr>
            <p:nvPr/>
          </p:nvSpPr>
          <p:spPr bwMode="auto">
            <a:xfrm>
              <a:off x="5862987" y="4699985"/>
              <a:ext cx="322631" cy="39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29728" name="Text Box 48"/>
            <p:cNvSpPr txBox="1">
              <a:spLocks noChangeArrowheads="1"/>
            </p:cNvSpPr>
            <p:nvPr/>
          </p:nvSpPr>
          <p:spPr bwMode="auto">
            <a:xfrm>
              <a:off x="5170839" y="4001486"/>
              <a:ext cx="322631" cy="39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29730" name="Line 50"/>
            <p:cNvSpPr>
              <a:spLocks noChangeShapeType="1"/>
            </p:cNvSpPr>
            <p:nvPr/>
          </p:nvSpPr>
          <p:spPr bwMode="auto">
            <a:xfrm>
              <a:off x="4904134" y="4907947"/>
              <a:ext cx="914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31" name="Line 51"/>
            <p:cNvSpPr>
              <a:spLocks noChangeShapeType="1"/>
            </p:cNvSpPr>
            <p:nvPr/>
          </p:nvSpPr>
          <p:spPr bwMode="auto">
            <a:xfrm flipH="1">
              <a:off x="5313710" y="4907950"/>
              <a:ext cx="504825" cy="3730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32" name="Line 52"/>
            <p:cNvSpPr>
              <a:spLocks noChangeShapeType="1"/>
            </p:cNvSpPr>
            <p:nvPr/>
          </p:nvSpPr>
          <p:spPr bwMode="auto">
            <a:xfrm>
              <a:off x="4948587" y="4907950"/>
              <a:ext cx="365125" cy="3730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33" name="Line 53"/>
            <p:cNvSpPr>
              <a:spLocks noChangeShapeType="1"/>
            </p:cNvSpPr>
            <p:nvPr/>
          </p:nvSpPr>
          <p:spPr bwMode="auto">
            <a:xfrm flipV="1">
              <a:off x="4948588" y="4284063"/>
              <a:ext cx="412751" cy="6238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34" name="Line 54"/>
            <p:cNvSpPr>
              <a:spLocks noChangeShapeType="1"/>
            </p:cNvSpPr>
            <p:nvPr/>
          </p:nvSpPr>
          <p:spPr bwMode="auto">
            <a:xfrm flipH="1">
              <a:off x="5313713" y="4284060"/>
              <a:ext cx="47625" cy="9969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35" name="Line 55"/>
            <p:cNvSpPr>
              <a:spLocks noChangeShapeType="1"/>
            </p:cNvSpPr>
            <p:nvPr/>
          </p:nvSpPr>
          <p:spPr bwMode="auto">
            <a:xfrm>
              <a:off x="5361334" y="4284063"/>
              <a:ext cx="457200" cy="6238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732114" y="840430"/>
            <a:ext cx="2598811" cy="2103104"/>
            <a:chOff x="208062" y="840430"/>
            <a:chExt cx="2598809" cy="2103104"/>
          </a:xfrm>
        </p:grpSpPr>
        <p:sp>
          <p:nvSpPr>
            <p:cNvPr id="29709" name="Text Box 20"/>
            <p:cNvSpPr txBox="1">
              <a:spLocks noChangeArrowheads="1"/>
            </p:cNvSpPr>
            <p:nvPr/>
          </p:nvSpPr>
          <p:spPr bwMode="auto">
            <a:xfrm>
              <a:off x="208062" y="840430"/>
              <a:ext cx="1455953" cy="422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 dirty="0">
                  <a:solidFill>
                    <a:srgbClr val="800000"/>
                  </a:solidFill>
                  <a:latin typeface="Arial" charset="0"/>
                </a:rPr>
                <a:t>Carbonio</a:t>
              </a:r>
              <a:endParaRPr lang="it-IT" altLang="it-IT" b="1" dirty="0">
                <a:solidFill>
                  <a:srgbClr val="800000"/>
                </a:solidFill>
              </a:endParaRPr>
            </a:p>
          </p:txBody>
        </p:sp>
        <p:sp>
          <p:nvSpPr>
            <p:cNvPr id="29785" name="Text Box 119"/>
            <p:cNvSpPr txBox="1">
              <a:spLocks noChangeArrowheads="1"/>
            </p:cNvSpPr>
            <p:nvPr/>
          </p:nvSpPr>
          <p:spPr bwMode="auto">
            <a:xfrm>
              <a:off x="700099" y="2336423"/>
              <a:ext cx="2106772" cy="607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Stato fondamentale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C = 2s</a:t>
              </a:r>
              <a:r>
                <a:rPr lang="it-IT" altLang="it-IT" sz="1800" baseline="30000" dirty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2p</a:t>
              </a:r>
              <a:r>
                <a:rPr lang="it-IT" altLang="it-IT" sz="1800" baseline="30000" dirty="0">
                  <a:solidFill>
                    <a:srgbClr val="000066"/>
                  </a:solidFill>
                  <a:latin typeface="Arial" charset="0"/>
                </a:rPr>
                <a:t>2</a:t>
              </a:r>
              <a:endParaRPr lang="it-IT" altLang="it-IT" sz="1800" dirty="0">
                <a:solidFill>
                  <a:srgbClr val="000066"/>
                </a:solidFill>
              </a:endParaRP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638887" y="1262876"/>
              <a:ext cx="2009776" cy="830030"/>
              <a:chOff x="638887" y="1262876"/>
              <a:chExt cx="2009776" cy="830030"/>
            </a:xfrm>
          </p:grpSpPr>
          <p:grpSp>
            <p:nvGrpSpPr>
              <p:cNvPr id="4" name="Gruppo 3"/>
              <p:cNvGrpSpPr/>
              <p:nvPr/>
            </p:nvGrpSpPr>
            <p:grpSpPr>
              <a:xfrm>
                <a:off x="638887" y="1262876"/>
                <a:ext cx="2009776" cy="830030"/>
                <a:chOff x="10111579" y="2255496"/>
                <a:chExt cx="2009776" cy="830030"/>
              </a:xfrm>
            </p:grpSpPr>
            <p:sp>
              <p:nvSpPr>
                <p:cNvPr id="118" name="Rectangle 13"/>
                <p:cNvSpPr>
                  <a:spLocks noChangeArrowheads="1"/>
                </p:cNvSpPr>
                <p:nvPr/>
              </p:nvSpPr>
              <p:spPr bwMode="auto">
                <a:xfrm>
                  <a:off x="10613229" y="2765076"/>
                  <a:ext cx="320675" cy="314325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" name="Rectangle 15"/>
                <p:cNvSpPr>
                  <a:spLocks noChangeArrowheads="1"/>
                </p:cNvSpPr>
                <p:nvPr/>
              </p:nvSpPr>
              <p:spPr bwMode="auto">
                <a:xfrm>
                  <a:off x="11162504" y="2298351"/>
                  <a:ext cx="319617" cy="314325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" name="Rectangle 16"/>
                <p:cNvSpPr>
                  <a:spLocks noChangeArrowheads="1"/>
                </p:cNvSpPr>
                <p:nvPr/>
              </p:nvSpPr>
              <p:spPr bwMode="auto">
                <a:xfrm>
                  <a:off x="11482121" y="2298351"/>
                  <a:ext cx="319617" cy="314325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" name="Rectangle 17"/>
                <p:cNvSpPr>
                  <a:spLocks noChangeArrowheads="1"/>
                </p:cNvSpPr>
                <p:nvPr/>
              </p:nvSpPr>
              <p:spPr bwMode="auto">
                <a:xfrm>
                  <a:off x="11801738" y="2298351"/>
                  <a:ext cx="319617" cy="314325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0111579" y="2676183"/>
                  <a:ext cx="437812" cy="4093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3333CC"/>
                      </a:solidFill>
                      <a:latin typeface="Arial" charset="0"/>
                    </a:rPr>
                    <a:t>2s</a:t>
                  </a:r>
                </a:p>
              </p:txBody>
            </p:sp>
            <p:sp>
              <p:nvSpPr>
                <p:cNvPr id="124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0640217" y="2255496"/>
                  <a:ext cx="453842" cy="4093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 dirty="0">
                      <a:solidFill>
                        <a:srgbClr val="3333CC"/>
                      </a:solidFill>
                      <a:latin typeface="Arial" charset="0"/>
                    </a:rPr>
                    <a:t>2p</a:t>
                  </a:r>
                </a:p>
              </p:txBody>
            </p:sp>
          </p:grpSp>
          <p:sp>
            <p:nvSpPr>
              <p:cNvPr id="126" name="Line 25"/>
              <p:cNvSpPr>
                <a:spLocks noChangeShapeType="1"/>
              </p:cNvSpPr>
              <p:nvPr/>
            </p:nvSpPr>
            <p:spPr bwMode="auto">
              <a:xfrm>
                <a:off x="1382760" y="1819515"/>
                <a:ext cx="0" cy="228600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7" name="Line 26"/>
              <p:cNvSpPr>
                <a:spLocks noChangeShapeType="1"/>
              </p:cNvSpPr>
              <p:nvPr/>
            </p:nvSpPr>
            <p:spPr bwMode="auto">
              <a:xfrm>
                <a:off x="1246236" y="1819515"/>
                <a:ext cx="0" cy="228600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8" name="Line 28"/>
              <p:cNvSpPr>
                <a:spLocks noChangeShapeType="1"/>
              </p:cNvSpPr>
              <p:nvPr/>
            </p:nvSpPr>
            <p:spPr bwMode="auto">
              <a:xfrm flipV="1">
                <a:off x="2190753" y="1305731"/>
                <a:ext cx="0" cy="307827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9" name="Line 29"/>
              <p:cNvSpPr>
                <a:spLocks noChangeShapeType="1"/>
              </p:cNvSpPr>
              <p:nvPr/>
            </p:nvSpPr>
            <p:spPr bwMode="auto">
              <a:xfrm>
                <a:off x="1789295" y="1339076"/>
                <a:ext cx="0" cy="223838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9" name="Gruppo 8"/>
          <p:cNvGrpSpPr/>
          <p:nvPr/>
        </p:nvGrpSpPr>
        <p:grpSpPr>
          <a:xfrm>
            <a:off x="4214997" y="1307388"/>
            <a:ext cx="3015474" cy="1497646"/>
            <a:chOff x="2690996" y="1307388"/>
            <a:chExt cx="3015475" cy="1497646"/>
          </a:xfrm>
        </p:grpSpPr>
        <p:sp>
          <p:nvSpPr>
            <p:cNvPr id="29704" name="AutoShape 11"/>
            <p:cNvSpPr>
              <a:spLocks noChangeArrowheads="1"/>
            </p:cNvSpPr>
            <p:nvPr/>
          </p:nvSpPr>
          <p:spPr bwMode="auto">
            <a:xfrm>
              <a:off x="2690996" y="1791396"/>
              <a:ext cx="550863" cy="193675"/>
            </a:xfrm>
            <a:custGeom>
              <a:avLst/>
              <a:gdLst>
                <a:gd name="T0" fmla="*/ 384456 w 21600"/>
                <a:gd name="T1" fmla="*/ 0 h 21600"/>
                <a:gd name="T2" fmla="*/ 0 w 21600"/>
                <a:gd name="T3" fmla="*/ 96838 h 21600"/>
                <a:gd name="T4" fmla="*/ 384456 w 21600"/>
                <a:gd name="T5" fmla="*/ 193675 h 21600"/>
                <a:gd name="T6" fmla="*/ 550863 w 21600"/>
                <a:gd name="T7" fmla="*/ 9683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6300 h 21600"/>
                <a:gd name="T14" fmla="*/ 18881 w 21600"/>
                <a:gd name="T15" fmla="*/ 153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075" y="0"/>
                  </a:moveTo>
                  <a:lnTo>
                    <a:pt x="15075" y="6300"/>
                  </a:lnTo>
                  <a:lnTo>
                    <a:pt x="3375" y="6300"/>
                  </a:lnTo>
                  <a:lnTo>
                    <a:pt x="3375" y="15300"/>
                  </a:lnTo>
                  <a:lnTo>
                    <a:pt x="15075" y="15300"/>
                  </a:lnTo>
                  <a:lnTo>
                    <a:pt x="15075" y="21600"/>
                  </a:lnTo>
                  <a:lnTo>
                    <a:pt x="21600" y="10800"/>
                  </a:lnTo>
                  <a:lnTo>
                    <a:pt x="15075" y="0"/>
                  </a:lnTo>
                  <a:close/>
                </a:path>
                <a:path w="21600" h="21600">
                  <a:moveTo>
                    <a:pt x="1350" y="6300"/>
                  </a:moveTo>
                  <a:lnTo>
                    <a:pt x="1350" y="15300"/>
                  </a:lnTo>
                  <a:lnTo>
                    <a:pt x="2700" y="15300"/>
                  </a:lnTo>
                  <a:lnTo>
                    <a:pt x="2700" y="6300"/>
                  </a:lnTo>
                  <a:lnTo>
                    <a:pt x="1350" y="6300"/>
                  </a:lnTo>
                  <a:close/>
                </a:path>
                <a:path w="21600" h="21600">
                  <a:moveTo>
                    <a:pt x="0" y="6300"/>
                  </a:moveTo>
                  <a:lnTo>
                    <a:pt x="0" y="15300"/>
                  </a:lnTo>
                  <a:lnTo>
                    <a:pt x="675" y="15300"/>
                  </a:lnTo>
                  <a:lnTo>
                    <a:pt x="675" y="6300"/>
                  </a:lnTo>
                  <a:lnTo>
                    <a:pt x="0" y="6300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717" name="Text Box 28"/>
            <p:cNvSpPr txBox="1">
              <a:spLocks noChangeArrowheads="1"/>
            </p:cNvSpPr>
            <p:nvPr/>
          </p:nvSpPr>
          <p:spPr bwMode="auto">
            <a:xfrm>
              <a:off x="3487487" y="2474921"/>
              <a:ext cx="2218984" cy="330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C = 2s</a:t>
              </a:r>
              <a:r>
                <a:rPr lang="it-IT" altLang="it-IT" sz="1800" baseline="30000" dirty="0">
                  <a:solidFill>
                    <a:srgbClr val="000066"/>
                  </a:solidFill>
                  <a:latin typeface="Arial" charset="0"/>
                </a:rPr>
                <a:t>1</a:t>
              </a: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2p</a:t>
              </a:r>
              <a:r>
                <a:rPr lang="it-IT" altLang="it-IT" sz="1800" baseline="30000" dirty="0">
                  <a:solidFill>
                    <a:srgbClr val="000066"/>
                  </a:solidFill>
                  <a:latin typeface="Arial" charset="0"/>
                </a:rPr>
                <a:t>3</a:t>
              </a: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 (eccitato)</a:t>
              </a:r>
              <a:endParaRPr lang="it-IT" altLang="it-IT" sz="1800" dirty="0">
                <a:solidFill>
                  <a:srgbClr val="000066"/>
                </a:solidFill>
              </a:endParaRPr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3505872" y="1307388"/>
              <a:ext cx="2009776" cy="830030"/>
              <a:chOff x="3505872" y="1307388"/>
              <a:chExt cx="2009776" cy="830030"/>
            </a:xfrm>
          </p:grpSpPr>
          <p:grpSp>
            <p:nvGrpSpPr>
              <p:cNvPr id="133" name="Gruppo 132"/>
              <p:cNvGrpSpPr/>
              <p:nvPr/>
            </p:nvGrpSpPr>
            <p:grpSpPr>
              <a:xfrm>
                <a:off x="3505872" y="1307388"/>
                <a:ext cx="2009776" cy="830030"/>
                <a:chOff x="10111579" y="2255496"/>
                <a:chExt cx="2009776" cy="830030"/>
              </a:xfrm>
            </p:grpSpPr>
            <p:sp>
              <p:nvSpPr>
                <p:cNvPr id="138" name="Rectangle 13"/>
                <p:cNvSpPr>
                  <a:spLocks noChangeArrowheads="1"/>
                </p:cNvSpPr>
                <p:nvPr/>
              </p:nvSpPr>
              <p:spPr bwMode="auto">
                <a:xfrm>
                  <a:off x="10613229" y="2765076"/>
                  <a:ext cx="320675" cy="314325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" name="Rectangle 15"/>
                <p:cNvSpPr>
                  <a:spLocks noChangeArrowheads="1"/>
                </p:cNvSpPr>
                <p:nvPr/>
              </p:nvSpPr>
              <p:spPr bwMode="auto">
                <a:xfrm>
                  <a:off x="11162504" y="2298351"/>
                  <a:ext cx="319617" cy="314325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" name="Rectangle 16"/>
                <p:cNvSpPr>
                  <a:spLocks noChangeArrowheads="1"/>
                </p:cNvSpPr>
                <p:nvPr/>
              </p:nvSpPr>
              <p:spPr bwMode="auto">
                <a:xfrm>
                  <a:off x="11482121" y="2298351"/>
                  <a:ext cx="319617" cy="314325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" name="Rectangle 17"/>
                <p:cNvSpPr>
                  <a:spLocks noChangeArrowheads="1"/>
                </p:cNvSpPr>
                <p:nvPr/>
              </p:nvSpPr>
              <p:spPr bwMode="auto">
                <a:xfrm>
                  <a:off x="11801738" y="2298351"/>
                  <a:ext cx="319617" cy="314325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0111579" y="2676183"/>
                  <a:ext cx="437812" cy="4093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3333CC"/>
                      </a:solidFill>
                      <a:latin typeface="Arial" charset="0"/>
                    </a:rPr>
                    <a:t>2s</a:t>
                  </a:r>
                </a:p>
              </p:txBody>
            </p:sp>
            <p:sp>
              <p:nvSpPr>
                <p:cNvPr id="143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0640218" y="2255496"/>
                  <a:ext cx="453842" cy="4093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 dirty="0">
                      <a:solidFill>
                        <a:srgbClr val="3333CC"/>
                      </a:solidFill>
                      <a:latin typeface="Arial" charset="0"/>
                    </a:rPr>
                    <a:t>2p</a:t>
                  </a:r>
                </a:p>
              </p:txBody>
            </p:sp>
          </p:grpSp>
          <p:sp>
            <p:nvSpPr>
              <p:cNvPr id="134" name="Line 25"/>
              <p:cNvSpPr>
                <a:spLocks noChangeShapeType="1"/>
              </p:cNvSpPr>
              <p:nvPr/>
            </p:nvSpPr>
            <p:spPr bwMode="auto">
              <a:xfrm flipV="1">
                <a:off x="5366308" y="1383588"/>
                <a:ext cx="1" cy="223838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" name="Line 26"/>
              <p:cNvSpPr>
                <a:spLocks noChangeShapeType="1"/>
              </p:cNvSpPr>
              <p:nvPr/>
            </p:nvSpPr>
            <p:spPr bwMode="auto">
              <a:xfrm>
                <a:off x="4113221" y="1864027"/>
                <a:ext cx="0" cy="228600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7" name="Line 29"/>
              <p:cNvSpPr>
                <a:spLocks noChangeShapeType="1"/>
              </p:cNvSpPr>
              <p:nvPr/>
            </p:nvSpPr>
            <p:spPr bwMode="auto">
              <a:xfrm>
                <a:off x="4717240" y="1383588"/>
                <a:ext cx="0" cy="223838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" name="Line 26"/>
              <p:cNvSpPr>
                <a:spLocks noChangeShapeType="1"/>
              </p:cNvSpPr>
              <p:nvPr/>
            </p:nvSpPr>
            <p:spPr bwMode="auto">
              <a:xfrm>
                <a:off x="5046693" y="1391456"/>
                <a:ext cx="0" cy="228600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6" name="Text Box 27"/>
          <p:cNvSpPr txBox="1">
            <a:spLocks noChangeArrowheads="1"/>
          </p:cNvSpPr>
          <p:nvPr/>
        </p:nvSpPr>
        <p:spPr bwMode="auto">
          <a:xfrm>
            <a:off x="8237278" y="2333550"/>
            <a:ext cx="1443130" cy="38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599" tIns="26300" rIns="52599" bIns="26300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000066"/>
                </a:solidFill>
                <a:latin typeface="Arial" charset="0"/>
              </a:rPr>
              <a:t>c</a:t>
            </a:r>
            <a:r>
              <a:rPr lang="it-IT" altLang="it-IT" sz="1800" dirty="0">
                <a:solidFill>
                  <a:srgbClr val="000066"/>
                </a:solidFill>
                <a:latin typeface="Arial" charset="0"/>
              </a:rPr>
              <a:t>)  2(</a:t>
            </a:r>
            <a:r>
              <a:rPr lang="it-IT" altLang="it-IT" sz="1800" dirty="0" err="1">
                <a:solidFill>
                  <a:srgbClr val="000066"/>
                </a:solidFill>
                <a:latin typeface="Arial" charset="0"/>
              </a:rPr>
              <a:t>sp</a:t>
            </a:r>
            <a:r>
              <a:rPr lang="it-IT" altLang="it-IT" sz="1800" dirty="0">
                <a:solidFill>
                  <a:srgbClr val="000066"/>
                </a:solidFill>
                <a:latin typeface="Arial" charset="0"/>
              </a:rPr>
              <a:t>)</a:t>
            </a:r>
            <a:r>
              <a:rPr lang="it-IT" altLang="it-IT" sz="1800" baseline="30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it-IT" altLang="it-IT" sz="1800" dirty="0">
                <a:solidFill>
                  <a:srgbClr val="000066"/>
                </a:solidFill>
                <a:latin typeface="Arial" charset="0"/>
              </a:rPr>
              <a:t> 2p</a:t>
            </a:r>
            <a:r>
              <a:rPr lang="it-IT" altLang="it-IT" sz="1800" baseline="30000" dirty="0">
                <a:solidFill>
                  <a:srgbClr val="000066"/>
                </a:solidFill>
                <a:latin typeface="Arial" charset="0"/>
              </a:rPr>
              <a:t>2</a:t>
            </a:r>
            <a:endParaRPr lang="it-IT" altLang="it-IT" sz="1800" dirty="0">
              <a:solidFill>
                <a:srgbClr val="000066"/>
              </a:solidFill>
            </a:endParaRPr>
          </a:p>
        </p:txBody>
      </p:sp>
      <p:sp>
        <p:nvSpPr>
          <p:cNvPr id="147" name="Text Box 27"/>
          <p:cNvSpPr txBox="1">
            <a:spLocks noChangeArrowheads="1"/>
          </p:cNvSpPr>
          <p:nvPr/>
        </p:nvSpPr>
        <p:spPr bwMode="auto">
          <a:xfrm>
            <a:off x="8188393" y="1772457"/>
            <a:ext cx="1540913" cy="38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599" tIns="26300" rIns="52599" bIns="26300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000066"/>
                </a:solidFill>
                <a:latin typeface="Arial" charset="0"/>
              </a:rPr>
              <a:t>b</a:t>
            </a:r>
            <a:r>
              <a:rPr lang="it-IT" altLang="it-IT" sz="1800" dirty="0">
                <a:solidFill>
                  <a:srgbClr val="000066"/>
                </a:solidFill>
                <a:latin typeface="Arial" charset="0"/>
              </a:rPr>
              <a:t>)  2(sp</a:t>
            </a:r>
            <a:r>
              <a:rPr lang="it-IT" altLang="it-IT" sz="1800" baseline="30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it-IT" altLang="it-IT" sz="1800" dirty="0">
                <a:solidFill>
                  <a:srgbClr val="000066"/>
                </a:solidFill>
                <a:latin typeface="Arial" charset="0"/>
              </a:rPr>
              <a:t>)</a:t>
            </a:r>
            <a:r>
              <a:rPr lang="it-IT" altLang="it-IT" sz="1800" baseline="30000" dirty="0">
                <a:solidFill>
                  <a:srgbClr val="000066"/>
                </a:solidFill>
                <a:latin typeface="Arial" charset="0"/>
              </a:rPr>
              <a:t>3</a:t>
            </a:r>
            <a:r>
              <a:rPr lang="it-IT" altLang="it-IT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it-IT" altLang="it-IT" sz="1800" dirty="0">
                <a:solidFill>
                  <a:srgbClr val="000066"/>
                </a:solidFill>
                <a:latin typeface="Arial" charset="0"/>
              </a:rPr>
              <a:t>2p</a:t>
            </a:r>
            <a:r>
              <a:rPr lang="it-IT" altLang="it-IT" sz="1800" baseline="30000" dirty="0">
                <a:solidFill>
                  <a:srgbClr val="000066"/>
                </a:solidFill>
                <a:latin typeface="Arial" charset="0"/>
              </a:rPr>
              <a:t>1</a:t>
            </a:r>
            <a:endParaRPr lang="it-IT" altLang="it-IT" sz="1800" dirty="0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745377" y="3996060"/>
            <a:ext cx="1613048" cy="985113"/>
            <a:chOff x="221377" y="3996056"/>
            <a:chExt cx="1613048" cy="985113"/>
          </a:xfrm>
        </p:grpSpPr>
        <p:sp>
          <p:nvSpPr>
            <p:cNvPr id="29718" name="Text Box 29"/>
            <p:cNvSpPr txBox="1">
              <a:spLocks noChangeArrowheads="1"/>
            </p:cNvSpPr>
            <p:nvPr/>
          </p:nvSpPr>
          <p:spPr bwMode="auto">
            <a:xfrm>
              <a:off x="221377" y="3996056"/>
              <a:ext cx="1613048" cy="39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u="sng" dirty="0">
                  <a:solidFill>
                    <a:srgbClr val="990033"/>
                  </a:solidFill>
                  <a:latin typeface="Arial" charset="0"/>
                </a:rPr>
                <a:t>Esempio a)</a:t>
              </a:r>
              <a:endParaRPr lang="it-IT" altLang="it-IT" sz="2200" b="1" u="sng" dirty="0">
                <a:solidFill>
                  <a:srgbClr val="990033"/>
                </a:solidFill>
              </a:endParaRPr>
            </a:p>
          </p:txBody>
        </p:sp>
        <p:sp>
          <p:nvSpPr>
            <p:cNvPr id="156" name="Text Box 27"/>
            <p:cNvSpPr txBox="1">
              <a:spLocks noChangeArrowheads="1"/>
            </p:cNvSpPr>
            <p:nvPr/>
          </p:nvSpPr>
          <p:spPr bwMode="auto">
            <a:xfrm>
              <a:off x="626936" y="4595657"/>
              <a:ext cx="801929" cy="385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2(sp</a:t>
              </a:r>
              <a:r>
                <a:rPr lang="it-IT" altLang="it-IT" sz="1800" baseline="30000" dirty="0">
                  <a:solidFill>
                    <a:srgbClr val="000066"/>
                  </a:solidFill>
                  <a:latin typeface="Arial" charset="0"/>
                </a:rPr>
                <a:t>3</a:t>
              </a: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)</a:t>
              </a:r>
              <a:r>
                <a:rPr lang="it-IT" altLang="it-IT" sz="1800" baseline="30000" dirty="0">
                  <a:solidFill>
                    <a:srgbClr val="000066"/>
                  </a:solidFill>
                  <a:latin typeface="Arial" charset="0"/>
                </a:rPr>
                <a:t>4</a:t>
              </a:r>
              <a:endParaRPr lang="it-IT" altLang="it-IT" sz="1800" dirty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2092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88"/>
    </mc:Choice>
    <mc:Fallback>
      <p:transition spd="slow" advTm="136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729" grpId="0"/>
      <p:bldP spid="146" grpId="0"/>
      <p:bldP spid="1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uppo 60"/>
          <p:cNvGrpSpPr/>
          <p:nvPr/>
        </p:nvGrpSpPr>
        <p:grpSpPr>
          <a:xfrm>
            <a:off x="4599242" y="976371"/>
            <a:ext cx="4910521" cy="625474"/>
            <a:chOff x="2156468" y="2126109"/>
            <a:chExt cx="4910520" cy="625474"/>
          </a:xfrm>
        </p:grpSpPr>
        <p:sp>
          <p:nvSpPr>
            <p:cNvPr id="4" name="Text Box 73"/>
            <p:cNvSpPr txBox="1">
              <a:spLocks noChangeArrowheads="1"/>
            </p:cNvSpPr>
            <p:nvPr/>
          </p:nvSpPr>
          <p:spPr bwMode="auto">
            <a:xfrm>
              <a:off x="2156468" y="2126109"/>
              <a:ext cx="3492088" cy="607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Etilene, C</a:t>
              </a:r>
              <a:r>
                <a:rPr lang="it-IT" altLang="it-IT" sz="1800" baseline="-25000" dirty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H</a:t>
              </a:r>
              <a:r>
                <a:rPr lang="it-IT" altLang="it-IT" sz="1800" baseline="-25000" dirty="0">
                  <a:solidFill>
                    <a:srgbClr val="000066"/>
                  </a:solidFill>
                  <a:latin typeface="Arial" charset="0"/>
                </a:rPr>
                <a:t>4</a:t>
              </a: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,  4 legami	</a:t>
              </a:r>
              <a:r>
                <a:rPr lang="it-IT" altLang="it-IT" sz="1800" dirty="0">
                  <a:solidFill>
                    <a:srgbClr val="000066"/>
                  </a:solidFill>
                  <a:latin typeface="Symbol" pitchFamily="18" charset="2"/>
                </a:rPr>
                <a:t>s</a:t>
              </a: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 C   H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                        1 legame	</a:t>
              </a:r>
              <a:r>
                <a:rPr lang="it-IT" altLang="it-IT" sz="1800" dirty="0">
                  <a:solidFill>
                    <a:srgbClr val="000066"/>
                  </a:solidFill>
                  <a:latin typeface="Symbol" pitchFamily="18" charset="2"/>
                </a:rPr>
                <a:t>s</a:t>
              </a: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 C   </a:t>
              </a:r>
              <a:r>
                <a:rPr lang="it-IT" altLang="it-IT" sz="1800" dirty="0" err="1">
                  <a:solidFill>
                    <a:srgbClr val="000066"/>
                  </a:solidFill>
                  <a:latin typeface="Arial" charset="0"/>
                </a:rPr>
                <a:t>C</a:t>
              </a:r>
              <a:endParaRPr lang="it-IT" altLang="it-IT" sz="1800" dirty="0">
                <a:solidFill>
                  <a:srgbClr val="000066"/>
                </a:solidFill>
              </a:endParaRPr>
            </a:p>
          </p:txBody>
        </p:sp>
        <p:sp>
          <p:nvSpPr>
            <p:cNvPr id="5" name="AutoShape 74"/>
            <p:cNvSpPr>
              <a:spLocks/>
            </p:cNvSpPr>
            <p:nvPr/>
          </p:nvSpPr>
          <p:spPr bwMode="auto">
            <a:xfrm>
              <a:off x="5699767" y="2127696"/>
              <a:ext cx="184151" cy="623887"/>
            </a:xfrm>
            <a:prstGeom prst="rightBrace">
              <a:avLst>
                <a:gd name="adj1" fmla="val 28233"/>
                <a:gd name="adj2" fmla="val 50000"/>
              </a:avLst>
            </a:prstGeom>
            <a:noFill/>
            <a:ln w="190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2" name="Text Box 100"/>
            <p:cNvSpPr txBox="1">
              <a:spLocks noChangeArrowheads="1"/>
            </p:cNvSpPr>
            <p:nvPr/>
          </p:nvSpPr>
          <p:spPr bwMode="auto">
            <a:xfrm>
              <a:off x="5922017" y="2291208"/>
              <a:ext cx="1144971" cy="330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solidFill>
                    <a:srgbClr val="000066"/>
                  </a:solidFill>
                  <a:latin typeface="Arial" charset="0"/>
                </a:rPr>
                <a:t>Sul piano</a:t>
              </a:r>
              <a:endParaRPr lang="it-IT" altLang="it-IT" sz="1800" b="1">
                <a:solidFill>
                  <a:srgbClr val="000066"/>
                </a:solidFill>
              </a:endParaRPr>
            </a:p>
          </p:txBody>
        </p:sp>
      </p:grpSp>
      <p:grpSp>
        <p:nvGrpSpPr>
          <p:cNvPr id="95" name="Gruppo 94"/>
          <p:cNvGrpSpPr/>
          <p:nvPr/>
        </p:nvGrpSpPr>
        <p:grpSpPr>
          <a:xfrm>
            <a:off x="4027814" y="5239894"/>
            <a:ext cx="3864359" cy="1165462"/>
            <a:chOff x="2503813" y="5239954"/>
            <a:chExt cx="3864359" cy="1165462"/>
          </a:xfrm>
        </p:grpSpPr>
        <p:sp>
          <p:nvSpPr>
            <p:cNvPr id="23" name="Text Box 102"/>
            <p:cNvSpPr txBox="1">
              <a:spLocks noChangeArrowheads="1"/>
            </p:cNvSpPr>
            <p:nvPr/>
          </p:nvSpPr>
          <p:spPr bwMode="auto">
            <a:xfrm>
              <a:off x="2961010" y="5671753"/>
              <a:ext cx="858018" cy="28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60" tIns="2879" rIns="5760" bIns="2879">
              <a:spAutoFit/>
            </a:bodyPr>
            <a:lstStyle>
              <a:lvl1pPr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 dirty="0">
                  <a:solidFill>
                    <a:srgbClr val="000066"/>
                  </a:solidFill>
                  <a:latin typeface="Arial" charset="0"/>
                </a:rPr>
                <a:t>C        </a:t>
              </a:r>
              <a:r>
                <a:rPr lang="it-IT" altLang="it-IT" sz="1800" b="1" dirty="0" err="1">
                  <a:solidFill>
                    <a:srgbClr val="000066"/>
                  </a:solidFill>
                  <a:latin typeface="Arial" charset="0"/>
                </a:rPr>
                <a:t>C</a:t>
              </a:r>
              <a:endParaRPr lang="it-IT" altLang="it-IT" sz="1800" b="1" dirty="0">
                <a:solidFill>
                  <a:srgbClr val="000066"/>
                </a:solidFill>
              </a:endParaRPr>
            </a:p>
          </p:txBody>
        </p:sp>
        <p:sp>
          <p:nvSpPr>
            <p:cNvPr id="24" name="Text Box 103"/>
            <p:cNvSpPr txBox="1">
              <a:spLocks noChangeArrowheads="1"/>
            </p:cNvSpPr>
            <p:nvPr/>
          </p:nvSpPr>
          <p:spPr bwMode="auto">
            <a:xfrm>
              <a:off x="4151638" y="5239954"/>
              <a:ext cx="178345" cy="28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60" tIns="2879" rIns="5760" bIns="2879">
              <a:spAutoFit/>
            </a:bodyPr>
            <a:lstStyle>
              <a:lvl1pPr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solidFill>
                    <a:srgbClr val="000066"/>
                  </a:solidFill>
                  <a:latin typeface="Arial" charset="0"/>
                </a:rPr>
                <a:t>H</a:t>
              </a:r>
              <a:endParaRPr lang="it-IT" altLang="it-IT" sz="1800" b="1">
                <a:solidFill>
                  <a:srgbClr val="000066"/>
                </a:solidFill>
              </a:endParaRPr>
            </a:p>
          </p:txBody>
        </p:sp>
        <p:sp>
          <p:nvSpPr>
            <p:cNvPr id="25" name="Text Box 104"/>
            <p:cNvSpPr txBox="1">
              <a:spLocks noChangeArrowheads="1"/>
            </p:cNvSpPr>
            <p:nvPr/>
          </p:nvSpPr>
          <p:spPr bwMode="auto">
            <a:xfrm>
              <a:off x="4180213" y="6103553"/>
              <a:ext cx="178345" cy="28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60" tIns="2879" rIns="5760" bIns="2879">
              <a:spAutoFit/>
            </a:bodyPr>
            <a:lstStyle>
              <a:lvl1pPr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solidFill>
                    <a:srgbClr val="000066"/>
                  </a:solidFill>
                  <a:latin typeface="Arial" charset="0"/>
                </a:rPr>
                <a:t>H</a:t>
              </a:r>
              <a:endParaRPr lang="it-IT" altLang="it-IT" sz="1800" b="1">
                <a:solidFill>
                  <a:srgbClr val="000066"/>
                </a:solidFill>
              </a:endParaRPr>
            </a:p>
          </p:txBody>
        </p:sp>
        <p:sp>
          <p:nvSpPr>
            <p:cNvPr id="26" name="Text Box 105"/>
            <p:cNvSpPr txBox="1">
              <a:spLocks noChangeArrowheads="1"/>
            </p:cNvSpPr>
            <p:nvPr/>
          </p:nvSpPr>
          <p:spPr bwMode="auto">
            <a:xfrm>
              <a:off x="2540326" y="5278054"/>
              <a:ext cx="178345" cy="28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60" tIns="2879" rIns="5760" bIns="2879">
              <a:spAutoFit/>
            </a:bodyPr>
            <a:lstStyle>
              <a:lvl1pPr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solidFill>
                    <a:srgbClr val="000066"/>
                  </a:solidFill>
                  <a:latin typeface="Arial" charset="0"/>
                </a:rPr>
                <a:t>H</a:t>
              </a:r>
              <a:endParaRPr lang="it-IT" altLang="it-IT" sz="1800" b="1">
                <a:solidFill>
                  <a:srgbClr val="000066"/>
                </a:solidFill>
              </a:endParaRPr>
            </a:p>
          </p:txBody>
        </p:sp>
        <p:sp>
          <p:nvSpPr>
            <p:cNvPr id="27" name="Text Box 106"/>
            <p:cNvSpPr txBox="1">
              <a:spLocks noChangeArrowheads="1"/>
            </p:cNvSpPr>
            <p:nvPr/>
          </p:nvSpPr>
          <p:spPr bwMode="auto">
            <a:xfrm>
              <a:off x="2503813" y="6122603"/>
              <a:ext cx="178345" cy="282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60" tIns="2879" rIns="5760" bIns="2879">
              <a:spAutoFit/>
            </a:bodyPr>
            <a:lstStyle>
              <a:lvl1pPr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solidFill>
                    <a:srgbClr val="000066"/>
                  </a:solidFill>
                  <a:latin typeface="Arial" charset="0"/>
                </a:rPr>
                <a:t>H</a:t>
              </a:r>
              <a:endParaRPr lang="it-IT" altLang="it-IT" sz="1800" b="1">
                <a:solidFill>
                  <a:srgbClr val="000066"/>
                </a:solidFill>
              </a:endParaRPr>
            </a:p>
          </p:txBody>
        </p:sp>
        <p:sp>
          <p:nvSpPr>
            <p:cNvPr id="28" name="Line 107"/>
            <p:cNvSpPr>
              <a:spLocks noChangeShapeType="1"/>
            </p:cNvSpPr>
            <p:nvPr/>
          </p:nvSpPr>
          <p:spPr bwMode="auto">
            <a:xfrm>
              <a:off x="3195960" y="5774939"/>
              <a:ext cx="411163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60" tIns="2879" rIns="5760" bIns="2879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Line 108"/>
            <p:cNvSpPr>
              <a:spLocks noChangeShapeType="1"/>
            </p:cNvSpPr>
            <p:nvPr/>
          </p:nvSpPr>
          <p:spPr bwMode="auto">
            <a:xfrm>
              <a:off x="3195960" y="5836851"/>
              <a:ext cx="411163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60" tIns="2879" rIns="5760" bIns="2879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Line 109"/>
            <p:cNvSpPr>
              <a:spLocks noChangeShapeType="1"/>
            </p:cNvSpPr>
            <p:nvPr/>
          </p:nvSpPr>
          <p:spPr bwMode="auto">
            <a:xfrm flipV="1">
              <a:off x="3877000" y="5505067"/>
              <a:ext cx="320675" cy="2508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60" tIns="2879" rIns="5760" bIns="2879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Line 110"/>
            <p:cNvSpPr>
              <a:spLocks noChangeShapeType="1"/>
            </p:cNvSpPr>
            <p:nvPr/>
          </p:nvSpPr>
          <p:spPr bwMode="auto">
            <a:xfrm>
              <a:off x="3923038" y="5879716"/>
              <a:ext cx="274639" cy="249237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60" tIns="2879" rIns="5760" bIns="2879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Line 111"/>
            <p:cNvSpPr>
              <a:spLocks noChangeShapeType="1"/>
            </p:cNvSpPr>
            <p:nvPr/>
          </p:nvSpPr>
          <p:spPr bwMode="auto">
            <a:xfrm flipV="1">
              <a:off x="2687960" y="5920990"/>
              <a:ext cx="319088" cy="249237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60" tIns="2879" rIns="5760" bIns="2879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Line 112"/>
            <p:cNvSpPr>
              <a:spLocks noChangeShapeType="1"/>
            </p:cNvSpPr>
            <p:nvPr/>
          </p:nvSpPr>
          <p:spPr bwMode="auto">
            <a:xfrm>
              <a:off x="2732413" y="5505067"/>
              <a:ext cx="274639" cy="2508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760" tIns="2879" rIns="5760" bIns="2879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Text Box 113"/>
            <p:cNvSpPr txBox="1">
              <a:spLocks noChangeArrowheads="1"/>
            </p:cNvSpPr>
            <p:nvPr/>
          </p:nvSpPr>
          <p:spPr bwMode="auto">
            <a:xfrm>
              <a:off x="5223201" y="5406641"/>
              <a:ext cx="1144971" cy="330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solidFill>
                    <a:srgbClr val="CC0000"/>
                  </a:solidFill>
                  <a:latin typeface="Arial" charset="0"/>
                </a:rPr>
                <a:t>C           C</a:t>
              </a:r>
              <a:endParaRPr lang="it-IT" altLang="it-IT" sz="1800" b="1">
                <a:solidFill>
                  <a:srgbClr val="CC0000"/>
                </a:solidFill>
              </a:endParaRPr>
            </a:p>
          </p:txBody>
        </p:sp>
        <p:sp>
          <p:nvSpPr>
            <p:cNvPr id="35" name="Line 114"/>
            <p:cNvSpPr>
              <a:spLocks noChangeShapeType="1"/>
            </p:cNvSpPr>
            <p:nvPr/>
          </p:nvSpPr>
          <p:spPr bwMode="auto">
            <a:xfrm>
              <a:off x="5477200" y="5573326"/>
              <a:ext cx="654051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Text Box 115"/>
            <p:cNvSpPr txBox="1">
              <a:spLocks noChangeArrowheads="1"/>
            </p:cNvSpPr>
            <p:nvPr/>
          </p:nvSpPr>
          <p:spPr bwMode="auto">
            <a:xfrm>
              <a:off x="5426404" y="5714617"/>
              <a:ext cx="785899" cy="330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solidFill>
                    <a:srgbClr val="CC0000"/>
                  </a:solidFill>
                  <a:latin typeface="Arial" charset="0"/>
                </a:rPr>
                <a:t>1,34 Å</a:t>
              </a:r>
              <a:endParaRPr lang="it-IT" altLang="it-IT" sz="1800" b="1">
                <a:solidFill>
                  <a:srgbClr val="CC0000"/>
                </a:solidFill>
              </a:endParaRPr>
            </a:p>
          </p:txBody>
        </p:sp>
      </p:grpSp>
      <p:sp>
        <p:nvSpPr>
          <p:cNvPr id="58" name="Text Box 56"/>
          <p:cNvSpPr txBox="1">
            <a:spLocks noChangeArrowheads="1"/>
          </p:cNvSpPr>
          <p:nvPr/>
        </p:nvSpPr>
        <p:spPr bwMode="auto">
          <a:xfrm>
            <a:off x="1999302" y="367665"/>
            <a:ext cx="1629078" cy="39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599" tIns="26300" rIns="52599" bIns="26300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 b="1" u="sng" dirty="0">
                <a:solidFill>
                  <a:srgbClr val="990033"/>
                </a:solidFill>
                <a:latin typeface="Arial" charset="0"/>
              </a:rPr>
              <a:t>Esempio b)</a:t>
            </a:r>
            <a:endParaRPr lang="it-IT" altLang="it-IT" sz="2200" b="1" u="sng" dirty="0">
              <a:solidFill>
                <a:srgbClr val="990033"/>
              </a:solidFill>
            </a:endParaRPr>
          </a:p>
        </p:txBody>
      </p:sp>
      <p:sp>
        <p:nvSpPr>
          <p:cNvPr id="62" name="Text Box 27"/>
          <p:cNvSpPr txBox="1">
            <a:spLocks noChangeArrowheads="1"/>
          </p:cNvSpPr>
          <p:nvPr/>
        </p:nvSpPr>
        <p:spPr bwMode="auto">
          <a:xfrm>
            <a:off x="3926486" y="315343"/>
            <a:ext cx="1577782" cy="49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599" tIns="26300" rIns="52599" bIns="26300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000066"/>
                </a:solidFill>
                <a:latin typeface="Arial" charset="0"/>
              </a:rPr>
              <a:t>2(sp</a:t>
            </a:r>
            <a:r>
              <a:rPr lang="it-IT" altLang="it-IT" baseline="30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it-IT" altLang="it-IT" dirty="0">
                <a:solidFill>
                  <a:srgbClr val="000066"/>
                </a:solidFill>
                <a:latin typeface="Arial" charset="0"/>
              </a:rPr>
              <a:t>)</a:t>
            </a:r>
            <a:r>
              <a:rPr lang="it-IT" altLang="it-IT" baseline="30000" dirty="0">
                <a:solidFill>
                  <a:srgbClr val="000066"/>
                </a:solidFill>
                <a:latin typeface="Arial" charset="0"/>
              </a:rPr>
              <a:t>3</a:t>
            </a:r>
            <a:r>
              <a:rPr lang="it-IT" altLang="it-IT" dirty="0">
                <a:solidFill>
                  <a:srgbClr val="000066"/>
                </a:solidFill>
                <a:latin typeface="Arial" charset="0"/>
              </a:rPr>
              <a:t> 2p</a:t>
            </a:r>
            <a:r>
              <a:rPr lang="it-IT" altLang="it-IT" baseline="30000" dirty="0">
                <a:solidFill>
                  <a:srgbClr val="000066"/>
                </a:solidFill>
                <a:latin typeface="Arial" charset="0"/>
              </a:rPr>
              <a:t>1</a:t>
            </a:r>
            <a:endParaRPr lang="it-IT" altLang="it-IT" dirty="0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94" name="Gruppo 93"/>
          <p:cNvGrpSpPr/>
          <p:nvPr/>
        </p:nvGrpSpPr>
        <p:grpSpPr>
          <a:xfrm>
            <a:off x="1653570" y="3606168"/>
            <a:ext cx="8935231" cy="1316038"/>
            <a:chOff x="129563" y="3606168"/>
            <a:chExt cx="8935222" cy="1316038"/>
          </a:xfrm>
        </p:grpSpPr>
        <p:sp>
          <p:nvSpPr>
            <p:cNvPr id="9" name="Rectangle 79"/>
            <p:cNvSpPr>
              <a:spLocks noChangeArrowheads="1"/>
            </p:cNvSpPr>
            <p:nvPr/>
          </p:nvSpPr>
          <p:spPr bwMode="auto">
            <a:xfrm>
              <a:off x="6243839" y="4308589"/>
              <a:ext cx="596900" cy="207963"/>
            </a:xfrm>
            <a:prstGeom prst="rect">
              <a:avLst/>
            </a:prstGeom>
            <a:gradFill rotWithShape="0">
              <a:gsLst>
                <a:gs pos="0">
                  <a:srgbClr val="FFA64D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93" name="Gruppo 92"/>
            <p:cNvGrpSpPr/>
            <p:nvPr/>
          </p:nvGrpSpPr>
          <p:grpSpPr>
            <a:xfrm>
              <a:off x="129563" y="3606168"/>
              <a:ext cx="8935222" cy="1316038"/>
              <a:chOff x="208771" y="4559828"/>
              <a:chExt cx="8935222" cy="1316038"/>
            </a:xfrm>
          </p:grpSpPr>
          <p:sp>
            <p:nvSpPr>
              <p:cNvPr id="10" name="Text Box 80"/>
              <p:cNvSpPr txBox="1">
                <a:spLocks noChangeArrowheads="1"/>
              </p:cNvSpPr>
              <p:nvPr/>
            </p:nvSpPr>
            <p:spPr bwMode="auto">
              <a:xfrm>
                <a:off x="3010483" y="4790977"/>
                <a:ext cx="6133510" cy="6378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599" tIns="26300" rIns="52599" bIns="26300">
                <a:spAutoFit/>
              </a:bodyPr>
              <a:lstStyle>
                <a:lvl1pPr defTabSz="525463">
                  <a:tabLst>
                    <a:tab pos="26304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tabLst>
                    <a:tab pos="26304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tabLst>
                    <a:tab pos="26304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tabLst>
                    <a:tab pos="26304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tabLst>
                    <a:tab pos="26304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304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304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304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304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dirty="0">
                    <a:solidFill>
                      <a:srgbClr val="000066"/>
                    </a:solidFill>
                    <a:latin typeface="Arial" charset="0"/>
                  </a:rPr>
                  <a:t>C’è inoltre un legame </a:t>
                </a:r>
                <a:r>
                  <a:rPr lang="it-IT" altLang="it-IT" sz="2000" b="1" dirty="0">
                    <a:solidFill>
                      <a:srgbClr val="000066"/>
                    </a:solidFill>
                    <a:latin typeface="Symbol" pitchFamily="18" charset="2"/>
                  </a:rPr>
                  <a:t>p</a:t>
                </a:r>
                <a:r>
                  <a:rPr lang="it-IT" altLang="it-IT" sz="1800" dirty="0">
                    <a:solidFill>
                      <a:srgbClr val="000066"/>
                    </a:solidFill>
                    <a:latin typeface="Arial" charset="0"/>
                  </a:rPr>
                  <a:t> C   </a:t>
                </a:r>
                <a:r>
                  <a:rPr lang="it-IT" altLang="it-IT" sz="1800" dirty="0" err="1">
                    <a:solidFill>
                      <a:srgbClr val="000066"/>
                    </a:solidFill>
                    <a:latin typeface="Arial" charset="0"/>
                  </a:rPr>
                  <a:t>C</a:t>
                </a:r>
                <a:r>
                  <a:rPr lang="it-IT" altLang="it-IT" sz="1800" dirty="0">
                    <a:solidFill>
                      <a:srgbClr val="000066"/>
                    </a:solidFill>
                    <a:latin typeface="Arial" charset="0"/>
                  </a:rPr>
                  <a:t> (sopra e sotto il piano)           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dirty="0">
                    <a:solidFill>
                      <a:srgbClr val="000066"/>
                    </a:solidFill>
                    <a:latin typeface="Arial" charset="0"/>
                  </a:rPr>
                  <a:t>fatto con i due orbitali </a:t>
                </a:r>
                <a:r>
                  <a:rPr lang="it-IT" altLang="it-IT" sz="1800" b="1" u="sng" dirty="0">
                    <a:solidFill>
                      <a:srgbClr val="000066"/>
                    </a:solidFill>
                    <a:latin typeface="Arial" charset="0"/>
                  </a:rPr>
                  <a:t>p</a:t>
                </a:r>
                <a:endParaRPr lang="it-IT" altLang="it-IT" sz="1800" dirty="0">
                  <a:solidFill>
                    <a:srgbClr val="000066"/>
                  </a:solidFill>
                </a:endParaRPr>
              </a:p>
            </p:txBody>
          </p:sp>
          <p:grpSp>
            <p:nvGrpSpPr>
              <p:cNvPr id="64" name="Gruppo 63"/>
              <p:cNvGrpSpPr/>
              <p:nvPr/>
            </p:nvGrpSpPr>
            <p:grpSpPr>
              <a:xfrm>
                <a:off x="208771" y="4559828"/>
                <a:ext cx="2641283" cy="1316038"/>
                <a:chOff x="-3585525" y="1526749"/>
                <a:chExt cx="2641283" cy="1316038"/>
              </a:xfrm>
            </p:grpSpPr>
            <p:graphicFrame>
              <p:nvGraphicFramePr>
                <p:cNvPr id="65" name="Object 5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-3349308" y="1526749"/>
                <a:ext cx="2101851" cy="13160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146" name="Image" r:id="rId6" imgW="6582421" imgH="4536534" progId="Photoshop.Image.4">
                        <p:embed/>
                      </p:oleObj>
                    </mc:Choice>
                    <mc:Fallback>
                      <p:oleObj name="Image" r:id="rId6" imgW="6582421" imgH="4536534" progId="Photoshop.Image.4">
                        <p:embed/>
                        <p:pic>
                          <p:nvPicPr>
                            <p:cNvPr id="65" name="Object 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3349308" y="1526749"/>
                              <a:ext cx="2101851" cy="13160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66" name="Gruppo 65"/>
                <p:cNvGrpSpPr/>
                <p:nvPr/>
              </p:nvGrpSpPr>
              <p:grpSpPr>
                <a:xfrm>
                  <a:off x="-3585525" y="1590060"/>
                  <a:ext cx="2641283" cy="1188642"/>
                  <a:chOff x="-3585525" y="1590060"/>
                  <a:chExt cx="2641283" cy="1188642"/>
                </a:xfrm>
              </p:grpSpPr>
              <p:sp>
                <p:nvSpPr>
                  <p:cNvPr id="67" name="Text 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48118" y="1659371"/>
                    <a:ext cx="198153" cy="28710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10012" tIns="5006" rIns="10012" bIns="5006">
                    <a:spAutoFit/>
                  </a:bodyPr>
                  <a:lstStyle>
                    <a:lvl1pPr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it-IT" altLang="it-IT" sz="1800" dirty="0">
                        <a:solidFill>
                          <a:srgbClr val="000066"/>
                        </a:solidFill>
                        <a:latin typeface="Comic Sans MS" pitchFamily="66" charset="0"/>
                      </a:rPr>
                      <a:t>H</a:t>
                    </a:r>
                    <a:endParaRPr lang="it-IT" altLang="it-IT" sz="2200" dirty="0">
                      <a:solidFill>
                        <a:srgbClr val="000066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8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-1500179" y="1590060"/>
                    <a:ext cx="502281" cy="533567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9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gradFill rotWithShape="0">
                          <a:gsLst>
                            <a:gs pos="0">
                              <a:schemeClr val="bg1"/>
                            </a:gs>
                            <a:gs pos="100000">
                              <a:srgbClr val="000099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0012" tIns="5006" rIns="10012" bIns="5006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9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3378308" y="2256342"/>
                    <a:ext cx="198153" cy="28710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10012" tIns="5006" rIns="10012" bIns="5006">
                    <a:spAutoFit/>
                  </a:bodyPr>
                  <a:lstStyle>
                    <a:lvl1pPr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it-IT" altLang="it-IT" sz="1800" dirty="0">
                        <a:solidFill>
                          <a:srgbClr val="000066"/>
                        </a:solidFill>
                        <a:latin typeface="Comic Sans MS" pitchFamily="66" charset="0"/>
                      </a:rPr>
                      <a:t>H</a:t>
                    </a:r>
                    <a:endParaRPr lang="it-IT" altLang="it-IT" sz="2200" dirty="0">
                      <a:solidFill>
                        <a:srgbClr val="000066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70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-1500179" y="2245135"/>
                    <a:ext cx="503550" cy="533567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9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gradFill rotWithShape="0">
                          <a:gsLst>
                            <a:gs pos="0">
                              <a:schemeClr val="bg1"/>
                            </a:gs>
                            <a:gs pos="100000">
                              <a:srgbClr val="000099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0012" tIns="5006" rIns="10012" bIns="5006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1" name="Text 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48115" y="2333152"/>
                    <a:ext cx="198153" cy="28710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10012" tIns="5006" rIns="10012" bIns="5006">
                    <a:spAutoFit/>
                  </a:bodyPr>
                  <a:lstStyle>
                    <a:lvl1pPr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it-IT" altLang="it-IT" sz="1800" dirty="0">
                        <a:solidFill>
                          <a:srgbClr val="000066"/>
                        </a:solidFill>
                        <a:latin typeface="Comic Sans MS" pitchFamily="66" charset="0"/>
                      </a:rPr>
                      <a:t>H</a:t>
                    </a:r>
                    <a:endParaRPr lang="it-IT" altLang="it-IT" sz="2200" dirty="0">
                      <a:solidFill>
                        <a:srgbClr val="000066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72" name="Text Box 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3466964" y="1693010"/>
                    <a:ext cx="177314" cy="2563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10012" tIns="5006" rIns="10012" bIns="5006">
                    <a:spAutoFit/>
                  </a:bodyPr>
                  <a:lstStyle>
                    <a:lvl1pPr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25463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254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it-IT" altLang="it-IT" sz="1600" dirty="0">
                        <a:solidFill>
                          <a:srgbClr val="000066"/>
                        </a:solidFill>
                        <a:latin typeface="Comic Sans MS" pitchFamily="66" charset="0"/>
                      </a:rPr>
                      <a:t>H</a:t>
                    </a:r>
                  </a:p>
                </p:txBody>
              </p:sp>
              <p:sp>
                <p:nvSpPr>
                  <p:cNvPr id="73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-2830511" y="1889127"/>
                    <a:ext cx="1006475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10012" tIns="5006" rIns="10012" bIns="5006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74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-2830511" y="2408810"/>
                    <a:ext cx="1006475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66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10012" tIns="5006" rIns="10012" bIns="5006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75" name="AutoShape 116"/>
                  <p:cNvSpPr>
                    <a:spLocks noChangeArrowheads="1"/>
                  </p:cNvSpPr>
                  <p:nvPr/>
                </p:nvSpPr>
                <p:spPr bwMode="auto">
                  <a:xfrm>
                    <a:off x="-3552505" y="1802926"/>
                    <a:ext cx="2608263" cy="706437"/>
                  </a:xfrm>
                  <a:prstGeom prst="parallelogram">
                    <a:avLst>
                      <a:gd name="adj" fmla="val 87449"/>
                    </a:avLst>
                  </a:prstGeom>
                  <a:noFill/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6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-3585525" y="1620796"/>
                    <a:ext cx="503550" cy="533567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9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gradFill rotWithShape="0">
                          <a:gsLst>
                            <a:gs pos="0">
                              <a:schemeClr val="bg1"/>
                            </a:gs>
                            <a:gs pos="100000">
                              <a:srgbClr val="000099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0012" tIns="5006" rIns="10012" bIns="5006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7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-3552505" y="2245135"/>
                    <a:ext cx="503550" cy="533567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9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gradFill rotWithShape="0">
                          <a:gsLst>
                            <a:gs pos="0">
                              <a:schemeClr val="bg1"/>
                            </a:gs>
                            <a:gs pos="100000">
                              <a:srgbClr val="000099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0012" tIns="5006" rIns="10012" bIns="5006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96" name="Gruppo 95"/>
          <p:cNvGrpSpPr/>
          <p:nvPr/>
        </p:nvGrpSpPr>
        <p:grpSpPr>
          <a:xfrm>
            <a:off x="1785158" y="1681727"/>
            <a:ext cx="8825863" cy="1516959"/>
            <a:chOff x="261158" y="1681687"/>
            <a:chExt cx="8825862" cy="1516958"/>
          </a:xfrm>
        </p:grpSpPr>
        <p:sp>
          <p:nvSpPr>
            <p:cNvPr id="8" name="Text Box 78"/>
            <p:cNvSpPr txBox="1">
              <a:spLocks noChangeArrowheads="1"/>
            </p:cNvSpPr>
            <p:nvPr/>
          </p:nvSpPr>
          <p:spPr bwMode="auto">
            <a:xfrm>
              <a:off x="3075188" y="2072975"/>
              <a:ext cx="5458074" cy="330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Tutti questi sono fatti con orbitali </a:t>
              </a:r>
              <a:r>
                <a:rPr lang="it-IT" altLang="it-IT" sz="1800" b="1" u="sng" dirty="0">
                  <a:solidFill>
                    <a:srgbClr val="000066"/>
                  </a:solidFill>
                  <a:latin typeface="Arial" charset="0"/>
                </a:rPr>
                <a:t>sp</a:t>
              </a:r>
              <a:r>
                <a:rPr lang="it-IT" altLang="it-IT" sz="1800" b="1" u="sng" baseline="30000" dirty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1800" baseline="30000" dirty="0">
                  <a:solidFill>
                    <a:srgbClr val="000066"/>
                  </a:solidFill>
                  <a:latin typeface="Arial" charset="0"/>
                </a:rPr>
                <a:t> </a:t>
              </a:r>
              <a:r>
                <a:rPr lang="it-IT" altLang="it-IT" sz="1800" dirty="0">
                  <a:solidFill>
                    <a:srgbClr val="000066"/>
                  </a:solidFill>
                  <a:latin typeface="Arial" charset="0"/>
                </a:rPr>
                <a:t>degli atomi di C</a:t>
              </a:r>
              <a:endParaRPr lang="it-IT" altLang="it-IT" sz="1800" dirty="0">
                <a:solidFill>
                  <a:srgbClr val="000066"/>
                </a:solidFill>
              </a:endParaRPr>
            </a:p>
          </p:txBody>
        </p:sp>
        <p:sp>
          <p:nvSpPr>
            <p:cNvPr id="11" name="Rectangle 81"/>
            <p:cNvSpPr>
              <a:spLocks noChangeArrowheads="1"/>
            </p:cNvSpPr>
            <p:nvPr/>
          </p:nvSpPr>
          <p:spPr bwMode="auto">
            <a:xfrm>
              <a:off x="8491707" y="2151474"/>
              <a:ext cx="595313" cy="207962"/>
            </a:xfrm>
            <a:prstGeom prst="rect">
              <a:avLst/>
            </a:prstGeom>
            <a:gradFill rotWithShape="0">
              <a:gsLst>
                <a:gs pos="0">
                  <a:srgbClr val="33CC33"/>
                </a:gs>
                <a:gs pos="100000">
                  <a:srgbClr val="00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9" name="Line 95"/>
            <p:cNvSpPr>
              <a:spLocks noChangeShapeType="1"/>
            </p:cNvSpPr>
            <p:nvPr/>
          </p:nvSpPr>
          <p:spPr bwMode="auto">
            <a:xfrm>
              <a:off x="2850054" y="2617479"/>
              <a:ext cx="603400" cy="20654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Line 96"/>
            <p:cNvSpPr>
              <a:spLocks noChangeShapeType="1"/>
            </p:cNvSpPr>
            <p:nvPr/>
          </p:nvSpPr>
          <p:spPr bwMode="auto">
            <a:xfrm>
              <a:off x="2848785" y="2285368"/>
              <a:ext cx="604669" cy="435381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Text Box 75"/>
            <p:cNvSpPr txBox="1">
              <a:spLocks noChangeArrowheads="1"/>
            </p:cNvSpPr>
            <p:nvPr/>
          </p:nvSpPr>
          <p:spPr bwMode="auto">
            <a:xfrm>
              <a:off x="3035979" y="2868532"/>
              <a:ext cx="583920" cy="330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599" tIns="26300" rIns="52599" bIns="26300">
              <a:spAutoFit/>
            </a:bodyPr>
            <a:lstStyle>
              <a:lvl1pPr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04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 dirty="0">
                  <a:solidFill>
                    <a:srgbClr val="000066"/>
                  </a:solidFill>
                  <a:latin typeface="Arial" charset="0"/>
                </a:rPr>
                <a:t>120°</a:t>
              </a:r>
              <a:endParaRPr lang="it-IT" altLang="it-IT" sz="1800" b="1" dirty="0">
                <a:solidFill>
                  <a:srgbClr val="000066"/>
                </a:solidFill>
              </a:endParaRPr>
            </a:p>
          </p:txBody>
        </p:sp>
        <p:grpSp>
          <p:nvGrpSpPr>
            <p:cNvPr id="92" name="Gruppo 91"/>
            <p:cNvGrpSpPr/>
            <p:nvPr/>
          </p:nvGrpSpPr>
          <p:grpSpPr>
            <a:xfrm>
              <a:off x="261158" y="1681687"/>
              <a:ext cx="2588896" cy="1316038"/>
              <a:chOff x="261158" y="1681687"/>
              <a:chExt cx="2588896" cy="1316038"/>
            </a:xfrm>
          </p:grpSpPr>
          <p:graphicFrame>
            <p:nvGraphicFramePr>
              <p:cNvPr id="79" name="Object 58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97375" y="1681687"/>
              <a:ext cx="2101851" cy="13160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47" name="Image" r:id="rId8" imgW="6582421" imgH="4536534" progId="Photoshop.Image.4">
                      <p:embed/>
                    </p:oleObj>
                  </mc:Choice>
                  <mc:Fallback>
                    <p:oleObj name="Image" r:id="rId8" imgW="6582421" imgH="4536534" progId="Photoshop.Image.4">
                      <p:embed/>
                      <p:pic>
                        <p:nvPicPr>
                          <p:cNvPr id="79" name="Object 5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7375" y="1681687"/>
                            <a:ext cx="2101851" cy="13160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1" name="Text Box 60"/>
              <p:cNvSpPr txBox="1">
                <a:spLocks noChangeArrowheads="1"/>
              </p:cNvSpPr>
              <p:nvPr/>
            </p:nvSpPr>
            <p:spPr bwMode="auto">
              <a:xfrm>
                <a:off x="2498566" y="1814309"/>
                <a:ext cx="198153" cy="2871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012" tIns="5006" rIns="10012" bIns="5006">
                <a:spAutoFit/>
              </a:bodyPr>
              <a:lstStyle>
                <a:lvl1pPr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dirty="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  <a:endParaRPr lang="it-IT" altLang="it-IT" sz="2200" dirty="0">
                  <a:solidFill>
                    <a:srgbClr val="00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2" name="Oval 61"/>
              <p:cNvSpPr>
                <a:spLocks noChangeArrowheads="1"/>
              </p:cNvSpPr>
              <p:nvPr/>
            </p:nvSpPr>
            <p:spPr bwMode="auto">
              <a:xfrm>
                <a:off x="2346503" y="1744998"/>
                <a:ext cx="502283" cy="533567"/>
              </a:xfrm>
              <a:prstGeom prst="ellips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0012" tIns="5006" rIns="10012" bIns="500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Text Box 63"/>
              <p:cNvSpPr txBox="1">
                <a:spLocks noChangeArrowheads="1"/>
              </p:cNvSpPr>
              <p:nvPr/>
            </p:nvSpPr>
            <p:spPr bwMode="auto">
              <a:xfrm>
                <a:off x="468377" y="2411280"/>
                <a:ext cx="198153" cy="2871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012" tIns="5006" rIns="10012" bIns="5006">
                <a:spAutoFit/>
              </a:bodyPr>
              <a:lstStyle>
                <a:lvl1pPr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dirty="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  <a:endParaRPr lang="it-IT" altLang="it-IT" sz="2200" dirty="0">
                  <a:solidFill>
                    <a:srgbClr val="00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4" name="Oval 64"/>
              <p:cNvSpPr>
                <a:spLocks noChangeArrowheads="1"/>
              </p:cNvSpPr>
              <p:nvPr/>
            </p:nvSpPr>
            <p:spPr bwMode="auto">
              <a:xfrm>
                <a:off x="2346503" y="2400073"/>
                <a:ext cx="503551" cy="533567"/>
              </a:xfrm>
              <a:prstGeom prst="ellips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0012" tIns="5006" rIns="10012" bIns="500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Text Box 66"/>
              <p:cNvSpPr txBox="1">
                <a:spLocks noChangeArrowheads="1"/>
              </p:cNvSpPr>
              <p:nvPr/>
            </p:nvSpPr>
            <p:spPr bwMode="auto">
              <a:xfrm>
                <a:off x="2498567" y="2488090"/>
                <a:ext cx="198153" cy="2871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012" tIns="5006" rIns="10012" bIns="5006">
                <a:spAutoFit/>
              </a:bodyPr>
              <a:lstStyle>
                <a:lvl1pPr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dirty="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  <a:endParaRPr lang="it-IT" altLang="it-IT" sz="2200" dirty="0">
                  <a:solidFill>
                    <a:srgbClr val="00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6" name="Text Box 69"/>
              <p:cNvSpPr txBox="1">
                <a:spLocks noChangeArrowheads="1"/>
              </p:cNvSpPr>
              <p:nvPr/>
            </p:nvSpPr>
            <p:spPr bwMode="auto">
              <a:xfrm>
                <a:off x="379719" y="1847948"/>
                <a:ext cx="177314" cy="25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012" tIns="5006" rIns="10012" bIns="5006">
                <a:spAutoFit/>
              </a:bodyPr>
              <a:lstStyle>
                <a:lvl1pPr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600" dirty="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90" name="Oval 64"/>
              <p:cNvSpPr>
                <a:spLocks noChangeArrowheads="1"/>
              </p:cNvSpPr>
              <p:nvPr/>
            </p:nvSpPr>
            <p:spPr bwMode="auto">
              <a:xfrm>
                <a:off x="261158" y="1775734"/>
                <a:ext cx="503551" cy="533567"/>
              </a:xfrm>
              <a:prstGeom prst="ellips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0012" tIns="5006" rIns="10012" bIns="500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Oval 64"/>
              <p:cNvSpPr>
                <a:spLocks noChangeArrowheads="1"/>
              </p:cNvSpPr>
              <p:nvPr/>
            </p:nvSpPr>
            <p:spPr bwMode="auto">
              <a:xfrm>
                <a:off x="294178" y="2400073"/>
                <a:ext cx="503551" cy="533567"/>
              </a:xfrm>
              <a:prstGeom prst="ellips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0012" tIns="5006" rIns="10012" bIns="500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2543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09"/>
    </mc:Choice>
    <mc:Fallback>
      <p:transition spd="slow" advTm="86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638868" y="182607"/>
            <a:ext cx="1681730" cy="40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 b="1" u="sng">
                <a:solidFill>
                  <a:srgbClr val="990033"/>
                </a:solidFill>
                <a:latin typeface="Arial" charset="0"/>
              </a:rPr>
              <a:t>Esempio c)</a:t>
            </a:r>
            <a:endParaRPr lang="it-IT" altLang="it-IT" sz="2300" b="1" u="sng">
              <a:solidFill>
                <a:srgbClr val="990033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862145" y="3175375"/>
            <a:ext cx="8262057" cy="877883"/>
            <a:chOff x="357949" y="3553897"/>
            <a:chExt cx="8262056" cy="877883"/>
          </a:xfrm>
        </p:grpSpPr>
        <p:sp>
          <p:nvSpPr>
            <p:cNvPr id="30744" name="Text Box 16"/>
            <p:cNvSpPr txBox="1">
              <a:spLocks noChangeArrowheads="1"/>
            </p:cNvSpPr>
            <p:nvPr/>
          </p:nvSpPr>
          <p:spPr bwMode="auto">
            <a:xfrm>
              <a:off x="357949" y="3553897"/>
              <a:ext cx="8262056" cy="757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dirty="0">
                  <a:solidFill>
                    <a:srgbClr val="000066"/>
                  </a:solidFill>
                  <a:latin typeface="Arial" charset="0"/>
                </a:rPr>
                <a:t>C</a:t>
              </a:r>
              <a:r>
                <a:rPr lang="it-IT" altLang="it-IT" sz="1900" baseline="-25000" dirty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1900" dirty="0">
                  <a:solidFill>
                    <a:srgbClr val="000066"/>
                  </a:solidFill>
                  <a:latin typeface="Arial" charset="0"/>
                </a:rPr>
                <a:t>H</a:t>
              </a:r>
              <a:r>
                <a:rPr lang="it-IT" altLang="it-IT" sz="1900" baseline="-25000" dirty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altLang="it-IT" sz="1900" dirty="0">
                  <a:solidFill>
                    <a:srgbClr val="000066"/>
                  </a:solidFill>
                  <a:latin typeface="Arial" charset="0"/>
                </a:rPr>
                <a:t>, acetilene. Ciascun atomo di C utilizza i due orbitali ibridi </a:t>
              </a:r>
              <a:r>
                <a:rPr lang="it-IT" altLang="it-IT" sz="1900" dirty="0" err="1">
                  <a:solidFill>
                    <a:srgbClr val="000066"/>
                  </a:solidFill>
                  <a:latin typeface="Arial" charset="0"/>
                </a:rPr>
                <a:t>sp</a:t>
              </a:r>
              <a:r>
                <a:rPr lang="it-IT" altLang="it-IT" sz="1900" dirty="0">
                  <a:solidFill>
                    <a:srgbClr val="000066"/>
                  </a:solidFill>
                  <a:latin typeface="Arial" charset="0"/>
                </a:rPr>
                <a:t> </a:t>
              </a:r>
              <a:r>
                <a:rPr lang="it-IT" altLang="it-IT" sz="1900" dirty="0">
                  <a:solidFill>
                    <a:srgbClr val="000066"/>
                  </a:solidFill>
                  <a:latin typeface="Arial" charset="0"/>
                </a:rPr>
                <a:t>che </a:t>
              </a:r>
              <a:r>
                <a:rPr lang="it-IT" altLang="it-IT" sz="1900" dirty="0">
                  <a:solidFill>
                    <a:srgbClr val="000066"/>
                  </a:solidFill>
                  <a:latin typeface="Arial" charset="0"/>
                </a:rPr>
                <a:t>sono </a:t>
              </a:r>
              <a:endParaRPr lang="it-IT" altLang="it-IT" sz="1900" dirty="0">
                <a:solidFill>
                  <a:srgbClr val="000066"/>
                </a:solidFill>
                <a:latin typeface="Arial" charset="0"/>
              </a:endParaRP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900" dirty="0">
                  <a:solidFill>
                    <a:srgbClr val="000066"/>
                  </a:solidFill>
                  <a:latin typeface="Arial" charset="0"/>
                </a:rPr>
                <a:t>colorati            </a:t>
              </a:r>
              <a:r>
                <a:rPr lang="it-IT" altLang="it-IT" sz="1900" dirty="0">
                  <a:solidFill>
                    <a:srgbClr val="000066"/>
                  </a:solidFill>
                  <a:latin typeface="Arial" charset="0"/>
                </a:rPr>
                <a:t>per formare 1 legame </a:t>
              </a:r>
              <a:r>
                <a:rPr lang="it-IT" altLang="it-IT" sz="1900" dirty="0">
                  <a:solidFill>
                    <a:srgbClr val="000066"/>
                  </a:solidFill>
                  <a:latin typeface="Symbol" pitchFamily="18" charset="2"/>
                </a:rPr>
                <a:t>s</a:t>
              </a:r>
              <a:r>
                <a:rPr lang="it-IT" altLang="it-IT" sz="1900" dirty="0">
                  <a:solidFill>
                    <a:srgbClr val="000066"/>
                  </a:solidFill>
                  <a:latin typeface="Arial" charset="0"/>
                </a:rPr>
                <a:t> C   </a:t>
              </a:r>
              <a:r>
                <a:rPr lang="it-IT" altLang="it-IT" sz="1900" dirty="0" err="1">
                  <a:solidFill>
                    <a:srgbClr val="000066"/>
                  </a:solidFill>
                  <a:latin typeface="Arial" charset="0"/>
                </a:rPr>
                <a:t>C</a:t>
              </a:r>
              <a:r>
                <a:rPr lang="it-IT" altLang="it-IT" sz="1900" dirty="0">
                  <a:solidFill>
                    <a:srgbClr val="000066"/>
                  </a:solidFill>
                  <a:latin typeface="Arial" charset="0"/>
                </a:rPr>
                <a:t> e un legame </a:t>
              </a:r>
              <a:r>
                <a:rPr lang="it-IT" altLang="it-IT" sz="1900" dirty="0">
                  <a:solidFill>
                    <a:srgbClr val="000066"/>
                  </a:solidFill>
                  <a:latin typeface="Symbol" pitchFamily="18" charset="2"/>
                </a:rPr>
                <a:t>s</a:t>
              </a:r>
              <a:r>
                <a:rPr lang="it-IT" altLang="it-IT" sz="1900" dirty="0">
                  <a:solidFill>
                    <a:srgbClr val="000066"/>
                  </a:solidFill>
                  <a:latin typeface="Arial" charset="0"/>
                </a:rPr>
                <a:t> C    H</a:t>
              </a:r>
              <a:r>
                <a:rPr lang="it-IT" altLang="it-IT" sz="1900" dirty="0">
                  <a:solidFill>
                    <a:srgbClr val="000066"/>
                  </a:solidFill>
                  <a:latin typeface="Arial" charset="0"/>
                </a:rPr>
                <a:t>.</a:t>
              </a:r>
              <a:endParaRPr lang="it-IT" altLang="it-IT" sz="1900" dirty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30746" name="Line 15"/>
            <p:cNvSpPr>
              <a:spLocks noChangeShapeType="1"/>
            </p:cNvSpPr>
            <p:nvPr/>
          </p:nvSpPr>
          <p:spPr bwMode="auto">
            <a:xfrm>
              <a:off x="4821464" y="4113417"/>
              <a:ext cx="138113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748" name="Rectangle 18"/>
            <p:cNvSpPr>
              <a:spLocks noChangeArrowheads="1"/>
            </p:cNvSpPr>
            <p:nvPr/>
          </p:nvSpPr>
          <p:spPr bwMode="auto">
            <a:xfrm>
              <a:off x="1335087" y="4007054"/>
              <a:ext cx="566912" cy="424726"/>
            </a:xfrm>
            <a:prstGeom prst="rect">
              <a:avLst/>
            </a:prstGeom>
            <a:gradFill rotWithShape="0">
              <a:gsLst>
                <a:gs pos="0">
                  <a:srgbClr val="33CC33"/>
                </a:gs>
                <a:gs pos="100000">
                  <a:srgbClr val="00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58" tIns="27429" rIns="54858" bIns="27429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30756" name="Line 26"/>
            <p:cNvSpPr>
              <a:spLocks noChangeShapeType="1"/>
            </p:cNvSpPr>
            <p:nvPr/>
          </p:nvSpPr>
          <p:spPr bwMode="auto">
            <a:xfrm>
              <a:off x="7055168" y="4113417"/>
              <a:ext cx="138113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7918632" y="5694980"/>
            <a:ext cx="2335756" cy="363170"/>
            <a:chOff x="6323656" y="5923467"/>
            <a:chExt cx="2335756" cy="363169"/>
          </a:xfrm>
        </p:grpSpPr>
        <p:sp>
          <p:nvSpPr>
            <p:cNvPr id="30737" name="Text Box 30"/>
            <p:cNvSpPr txBox="1">
              <a:spLocks noChangeArrowheads="1"/>
            </p:cNvSpPr>
            <p:nvPr/>
          </p:nvSpPr>
          <p:spPr bwMode="auto">
            <a:xfrm>
              <a:off x="6323656" y="5923467"/>
              <a:ext cx="2335756" cy="363169"/>
            </a:xfrm>
            <a:prstGeom prst="rect">
              <a:avLst/>
            </a:prstGeom>
            <a:noFill/>
            <a:ln w="76200" cmpd="tri">
              <a:solidFill>
                <a:srgbClr val="FF0000"/>
              </a:solidFill>
              <a:prstDash val="lgDashDot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 dirty="0">
                  <a:solidFill>
                    <a:srgbClr val="000066"/>
                  </a:solidFill>
                  <a:latin typeface="Arial" charset="0"/>
                </a:rPr>
                <a:t>H       C       </a:t>
              </a:r>
              <a:r>
                <a:rPr lang="it-IT" altLang="it-IT" sz="2000" b="1" dirty="0" err="1">
                  <a:solidFill>
                    <a:srgbClr val="000066"/>
                  </a:solidFill>
                  <a:latin typeface="Arial" charset="0"/>
                </a:rPr>
                <a:t>C</a:t>
              </a:r>
              <a:r>
                <a:rPr lang="it-IT" altLang="it-IT" sz="2000" b="1" dirty="0">
                  <a:solidFill>
                    <a:srgbClr val="000066"/>
                  </a:solidFill>
                  <a:latin typeface="Arial" charset="0"/>
                </a:rPr>
                <a:t>       H</a:t>
              </a:r>
            </a:p>
          </p:txBody>
        </p:sp>
        <p:sp>
          <p:nvSpPr>
            <p:cNvPr id="30738" name="Line 31"/>
            <p:cNvSpPr>
              <a:spLocks noChangeShapeType="1"/>
            </p:cNvSpPr>
            <p:nvPr/>
          </p:nvSpPr>
          <p:spPr bwMode="auto">
            <a:xfrm>
              <a:off x="6657033" y="6098092"/>
              <a:ext cx="320675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739" name="Line 32"/>
            <p:cNvSpPr>
              <a:spLocks noChangeShapeType="1"/>
            </p:cNvSpPr>
            <p:nvPr/>
          </p:nvSpPr>
          <p:spPr bwMode="auto">
            <a:xfrm>
              <a:off x="7358709" y="6073962"/>
              <a:ext cx="320675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740" name="Line 33"/>
            <p:cNvSpPr>
              <a:spLocks noChangeShapeType="1"/>
            </p:cNvSpPr>
            <p:nvPr/>
          </p:nvSpPr>
          <p:spPr bwMode="auto">
            <a:xfrm>
              <a:off x="7366646" y="5984427"/>
              <a:ext cx="320675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741" name="Line 34"/>
            <p:cNvSpPr>
              <a:spLocks noChangeShapeType="1"/>
            </p:cNvSpPr>
            <p:nvPr/>
          </p:nvSpPr>
          <p:spPr bwMode="auto">
            <a:xfrm>
              <a:off x="7358709" y="6190485"/>
              <a:ext cx="320675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742" name="Line 35"/>
            <p:cNvSpPr>
              <a:spLocks noChangeShapeType="1"/>
            </p:cNvSpPr>
            <p:nvPr/>
          </p:nvSpPr>
          <p:spPr bwMode="auto">
            <a:xfrm>
              <a:off x="8050857" y="6098092"/>
              <a:ext cx="320675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6998544" y="6426088"/>
            <a:ext cx="3669453" cy="363170"/>
            <a:chOff x="6536805" y="6473024"/>
            <a:chExt cx="3669452" cy="363169"/>
          </a:xfrm>
        </p:grpSpPr>
        <p:sp>
          <p:nvSpPr>
            <p:cNvPr id="30736" name="Text Box 29"/>
            <p:cNvSpPr txBox="1">
              <a:spLocks noChangeArrowheads="1"/>
            </p:cNvSpPr>
            <p:nvPr/>
          </p:nvSpPr>
          <p:spPr bwMode="auto">
            <a:xfrm>
              <a:off x="6536805" y="6473024"/>
              <a:ext cx="3669452" cy="363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7432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 dirty="0">
                  <a:solidFill>
                    <a:srgbClr val="FF0000"/>
                  </a:solidFill>
                  <a:latin typeface="Arial" charset="0"/>
                </a:rPr>
                <a:t>(Distanza C          </a:t>
              </a:r>
              <a:r>
                <a:rPr lang="it-IT" altLang="it-IT" sz="2000" b="1" dirty="0" err="1">
                  <a:solidFill>
                    <a:srgbClr val="FF0000"/>
                  </a:solidFill>
                  <a:latin typeface="Arial" charset="0"/>
                </a:rPr>
                <a:t>C</a:t>
              </a:r>
              <a:r>
                <a:rPr lang="it-IT" altLang="it-IT" sz="2000" b="1" dirty="0">
                  <a:solidFill>
                    <a:srgbClr val="FF0000"/>
                  </a:solidFill>
                  <a:latin typeface="Arial" charset="0"/>
                </a:rPr>
                <a:t>  =  1,30 Å)</a:t>
              </a:r>
            </a:p>
          </p:txBody>
        </p:sp>
        <p:sp>
          <p:nvSpPr>
            <p:cNvPr id="30743" name="Line 36"/>
            <p:cNvSpPr>
              <a:spLocks noChangeShapeType="1"/>
            </p:cNvSpPr>
            <p:nvPr/>
          </p:nvSpPr>
          <p:spPr bwMode="auto">
            <a:xfrm>
              <a:off x="8073082" y="6691830"/>
              <a:ext cx="596900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639353" y="236013"/>
            <a:ext cx="1122529" cy="38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599" tIns="26300" rIns="52599" bIns="26300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000066"/>
                </a:solidFill>
                <a:latin typeface="Arial" charset="0"/>
              </a:rPr>
              <a:t>2(</a:t>
            </a:r>
            <a:r>
              <a:rPr lang="it-IT" altLang="it-IT" sz="1800" dirty="0" err="1">
                <a:solidFill>
                  <a:srgbClr val="000066"/>
                </a:solidFill>
                <a:latin typeface="Arial" charset="0"/>
              </a:rPr>
              <a:t>sp</a:t>
            </a:r>
            <a:r>
              <a:rPr lang="it-IT" altLang="it-IT" sz="1800" dirty="0">
                <a:solidFill>
                  <a:srgbClr val="000066"/>
                </a:solidFill>
                <a:latin typeface="Arial" charset="0"/>
              </a:rPr>
              <a:t>)</a:t>
            </a:r>
            <a:r>
              <a:rPr lang="it-IT" altLang="it-IT" sz="1800" baseline="30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it-IT" altLang="it-IT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it-IT" altLang="it-IT" sz="1800" dirty="0">
                <a:solidFill>
                  <a:srgbClr val="000066"/>
                </a:solidFill>
                <a:latin typeface="Arial" charset="0"/>
              </a:rPr>
              <a:t>2p</a:t>
            </a:r>
            <a:r>
              <a:rPr lang="it-IT" altLang="it-IT" sz="1800" baseline="30000" dirty="0">
                <a:solidFill>
                  <a:srgbClr val="000066"/>
                </a:solidFill>
                <a:latin typeface="Arial" charset="0"/>
              </a:rPr>
              <a:t>2</a:t>
            </a:r>
            <a:endParaRPr lang="it-IT" altLang="it-IT" sz="1800" dirty="0">
              <a:solidFill>
                <a:srgbClr val="000066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930725" y="3999726"/>
            <a:ext cx="4961474" cy="406259"/>
            <a:chOff x="425548" y="4373080"/>
            <a:chExt cx="4961434" cy="406259"/>
          </a:xfrm>
        </p:grpSpPr>
        <p:grpSp>
          <p:nvGrpSpPr>
            <p:cNvPr id="6" name="Gruppo 5"/>
            <p:cNvGrpSpPr/>
            <p:nvPr/>
          </p:nvGrpSpPr>
          <p:grpSpPr>
            <a:xfrm>
              <a:off x="425548" y="4373080"/>
              <a:ext cx="4961434" cy="406259"/>
              <a:chOff x="425548" y="4373080"/>
              <a:chExt cx="4961434" cy="406259"/>
            </a:xfrm>
          </p:grpSpPr>
          <p:sp>
            <p:nvSpPr>
              <p:cNvPr id="30750" name="Line 20"/>
              <p:cNvSpPr>
                <a:spLocks noChangeShapeType="1"/>
              </p:cNvSpPr>
              <p:nvPr/>
            </p:nvSpPr>
            <p:spPr bwMode="auto">
              <a:xfrm>
                <a:off x="3771108" y="4559795"/>
                <a:ext cx="138113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Text Box 16"/>
              <p:cNvSpPr txBox="1">
                <a:spLocks noChangeArrowheads="1"/>
              </p:cNvSpPr>
              <p:nvPr/>
            </p:nvSpPr>
            <p:spPr bwMode="auto">
              <a:xfrm>
                <a:off x="425548" y="4373080"/>
                <a:ext cx="4961434" cy="406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Ci 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sono così </a:t>
                </a:r>
                <a:r>
                  <a:rPr lang="it-IT" altLang="it-IT" sz="1900" b="1" u="sng" dirty="0">
                    <a:solidFill>
                      <a:srgbClr val="000066"/>
                    </a:solidFill>
                    <a:latin typeface="Arial" charset="0"/>
                  </a:rPr>
                  <a:t>tre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 legami 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Symbol" pitchFamily="18" charset="2"/>
                  </a:rPr>
                  <a:t>s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, 1 C    </a:t>
                </a:r>
                <a:r>
                  <a:rPr lang="it-IT" altLang="it-IT" sz="1900" dirty="0" err="1">
                    <a:solidFill>
                      <a:srgbClr val="000066"/>
                    </a:solidFill>
                    <a:latin typeface="Arial" charset="0"/>
                  </a:rPr>
                  <a:t>C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 e 2 C    H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.</a:t>
                </a:r>
                <a:endParaRPr lang="it-IT" altLang="it-IT" sz="1900" dirty="0">
                  <a:solidFill>
                    <a:srgbClr val="000066"/>
                  </a:solidFill>
                  <a:latin typeface="Arial" charset="0"/>
                </a:endParaRPr>
              </a:p>
            </p:txBody>
          </p:sp>
        </p:grpSp>
        <p:sp>
          <p:nvSpPr>
            <p:cNvPr id="43" name="Line 15"/>
            <p:cNvSpPr>
              <a:spLocks noChangeShapeType="1"/>
            </p:cNvSpPr>
            <p:nvPr/>
          </p:nvSpPr>
          <p:spPr bwMode="auto">
            <a:xfrm>
              <a:off x="4867117" y="4562855"/>
              <a:ext cx="138113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1904852" y="4556956"/>
            <a:ext cx="8688457" cy="1107990"/>
            <a:chOff x="384788" y="4789495"/>
            <a:chExt cx="8688457" cy="1107990"/>
          </a:xfrm>
        </p:grpSpPr>
        <p:sp>
          <p:nvSpPr>
            <p:cNvPr id="30747" name="Rectangle 17"/>
            <p:cNvSpPr>
              <a:spLocks noChangeArrowheads="1"/>
            </p:cNvSpPr>
            <p:nvPr/>
          </p:nvSpPr>
          <p:spPr bwMode="auto">
            <a:xfrm>
              <a:off x="1684275" y="5237127"/>
              <a:ext cx="517020" cy="424726"/>
            </a:xfrm>
            <a:prstGeom prst="rect">
              <a:avLst/>
            </a:prstGeom>
            <a:gradFill rotWithShape="0">
              <a:gsLst>
                <a:gs pos="0">
                  <a:srgbClr val="FFA64D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58" tIns="27429" rIns="54858" bIns="27429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8" name="Gruppo 7"/>
            <p:cNvGrpSpPr/>
            <p:nvPr/>
          </p:nvGrpSpPr>
          <p:grpSpPr>
            <a:xfrm>
              <a:off x="384788" y="4789495"/>
              <a:ext cx="8688457" cy="1107990"/>
              <a:chOff x="384788" y="4789495"/>
              <a:chExt cx="8688457" cy="1107990"/>
            </a:xfrm>
          </p:grpSpPr>
          <p:sp>
            <p:nvSpPr>
              <p:cNvPr id="30749" name="Rectangle 19"/>
              <p:cNvSpPr>
                <a:spLocks noChangeArrowheads="1"/>
              </p:cNvSpPr>
              <p:nvPr/>
            </p:nvSpPr>
            <p:spPr bwMode="auto">
              <a:xfrm>
                <a:off x="7358709" y="4898146"/>
                <a:ext cx="594799" cy="424726"/>
              </a:xfrm>
              <a:prstGeom prst="rect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66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4858" tIns="27429" rIns="54858" bIns="27429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Text Box 16"/>
              <p:cNvSpPr txBox="1">
                <a:spLocks noChangeArrowheads="1"/>
              </p:cNvSpPr>
              <p:nvPr/>
            </p:nvSpPr>
            <p:spPr bwMode="auto">
              <a:xfrm>
                <a:off x="384788" y="4789495"/>
                <a:ext cx="8688457" cy="11079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Ogni 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atomo di C ha inoltre </a:t>
                </a:r>
                <a:r>
                  <a:rPr lang="it-IT" altLang="it-IT" sz="1900" b="1" u="sng" dirty="0">
                    <a:solidFill>
                      <a:srgbClr val="000066"/>
                    </a:solidFill>
                    <a:latin typeface="Arial" charset="0"/>
                  </a:rPr>
                  <a:t>due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 orbitali atomici </a:t>
                </a:r>
                <a:r>
                  <a:rPr lang="it-IT" altLang="it-IT" sz="1900" b="1" u="sng" dirty="0">
                    <a:solidFill>
                      <a:srgbClr val="000066"/>
                    </a:solidFill>
                    <a:latin typeface="Arial" charset="0"/>
                  </a:rPr>
                  <a:t>p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, uno </a:t>
                </a:r>
                <a:r>
                  <a:rPr lang="it-IT" altLang="it-IT" sz="1900" dirty="0" err="1">
                    <a:solidFill>
                      <a:srgbClr val="000066"/>
                    </a:solidFill>
                    <a:latin typeface="Arial" charset="0"/>
                  </a:rPr>
                  <a:t>py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 (colore            ) ed uno</a:t>
                </a:r>
              </a:p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pz (colore             ) che utilizza per formare </a:t>
                </a:r>
                <a:r>
                  <a:rPr lang="it-IT" altLang="it-IT" sz="1900" b="1" u="sng" dirty="0">
                    <a:solidFill>
                      <a:srgbClr val="000066"/>
                    </a:solidFill>
                    <a:latin typeface="Arial" charset="0"/>
                  </a:rPr>
                  <a:t>due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 legami 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Symbol" pitchFamily="18" charset="2"/>
                  </a:rPr>
                  <a:t>p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 (un </a:t>
                </a:r>
                <a:r>
                  <a:rPr lang="it-IT" altLang="it-IT" sz="1900" dirty="0" err="1">
                    <a:solidFill>
                      <a:srgbClr val="000066"/>
                    </a:solidFill>
                    <a:latin typeface="Symbol" pitchFamily="18" charset="2"/>
                  </a:rPr>
                  <a:t>p</a:t>
                </a:r>
                <a:r>
                  <a:rPr lang="it-IT" altLang="it-IT" sz="1900" dirty="0" err="1">
                    <a:solidFill>
                      <a:srgbClr val="000066"/>
                    </a:solidFill>
                    <a:latin typeface="Arial" charset="0"/>
                  </a:rPr>
                  <a:t>y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 e un 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Symbol" pitchFamily="18" charset="2"/>
                  </a:rPr>
                  <a:t>p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z) con </a:t>
                </a:r>
              </a:p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l’altro atomo di C. </a:t>
                </a:r>
              </a:p>
            </p:txBody>
          </p:sp>
        </p:grpSp>
      </p:grpSp>
      <p:grpSp>
        <p:nvGrpSpPr>
          <p:cNvPr id="17" name="Gruppo 16"/>
          <p:cNvGrpSpPr/>
          <p:nvPr/>
        </p:nvGrpSpPr>
        <p:grpSpPr>
          <a:xfrm>
            <a:off x="1869143" y="5668925"/>
            <a:ext cx="5846332" cy="757124"/>
            <a:chOff x="314661" y="5897485"/>
            <a:chExt cx="5846332" cy="757123"/>
          </a:xfrm>
        </p:grpSpPr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3919748" y="6105052"/>
              <a:ext cx="138113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6" name="Gruppo 15"/>
            <p:cNvGrpSpPr/>
            <p:nvPr/>
          </p:nvGrpSpPr>
          <p:grpSpPr>
            <a:xfrm>
              <a:off x="314661" y="5897485"/>
              <a:ext cx="5846332" cy="757123"/>
              <a:chOff x="404445" y="5906433"/>
              <a:chExt cx="5846332" cy="757123"/>
            </a:xfrm>
          </p:grpSpPr>
          <p:grpSp>
            <p:nvGrpSpPr>
              <p:cNvPr id="15" name="Gruppo 14"/>
              <p:cNvGrpSpPr/>
              <p:nvPr/>
            </p:nvGrpSpPr>
            <p:grpSpPr>
              <a:xfrm>
                <a:off x="2741065" y="6393317"/>
                <a:ext cx="136525" cy="133667"/>
                <a:chOff x="2708002" y="6347597"/>
                <a:chExt cx="136525" cy="133667"/>
              </a:xfrm>
            </p:grpSpPr>
            <p:sp>
              <p:nvSpPr>
                <p:cNvPr id="30753" name="Line 23"/>
                <p:cNvSpPr>
                  <a:spLocks noChangeShapeType="1"/>
                </p:cNvSpPr>
                <p:nvPr/>
              </p:nvSpPr>
              <p:spPr bwMode="auto">
                <a:xfrm>
                  <a:off x="2708002" y="6347597"/>
                  <a:ext cx="136525" cy="0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58" tIns="27429" rIns="54858" bIns="27429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754" name="Line 24"/>
                <p:cNvSpPr>
                  <a:spLocks noChangeShapeType="1"/>
                </p:cNvSpPr>
                <p:nvPr/>
              </p:nvSpPr>
              <p:spPr bwMode="auto">
                <a:xfrm>
                  <a:off x="2708002" y="6417764"/>
                  <a:ext cx="136525" cy="0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58" tIns="27429" rIns="54858" bIns="27429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755" name="Line 25"/>
                <p:cNvSpPr>
                  <a:spLocks noChangeShapeType="1"/>
                </p:cNvSpPr>
                <p:nvPr/>
              </p:nvSpPr>
              <p:spPr bwMode="auto">
                <a:xfrm>
                  <a:off x="2708002" y="6481264"/>
                  <a:ext cx="136525" cy="0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58" tIns="27429" rIns="54858" bIns="27429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2" name="Text Box 16"/>
              <p:cNvSpPr txBox="1">
                <a:spLocks noChangeArrowheads="1"/>
              </p:cNvSpPr>
              <p:nvPr/>
            </p:nvSpPr>
            <p:spPr bwMode="auto">
              <a:xfrm>
                <a:off x="404445" y="5906433"/>
                <a:ext cx="5846332" cy="7571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7432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Perciò 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si  hanno </a:t>
                </a:r>
                <a:r>
                  <a:rPr lang="it-IT" altLang="it-IT" sz="1900" b="1" u="sng" dirty="0">
                    <a:solidFill>
                      <a:srgbClr val="000066"/>
                    </a:solidFill>
                    <a:latin typeface="Arial" charset="0"/>
                  </a:rPr>
                  <a:t>due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 legami 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Symbol" pitchFamily="18" charset="2"/>
                  </a:rPr>
                  <a:t>p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 C     </a:t>
                </a:r>
                <a:r>
                  <a:rPr lang="it-IT" altLang="it-IT" sz="1900" dirty="0" err="1">
                    <a:solidFill>
                      <a:srgbClr val="000066"/>
                    </a:solidFill>
                    <a:latin typeface="Arial" charset="0"/>
                  </a:rPr>
                  <a:t>C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.</a:t>
                </a:r>
              </a:p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In totale, il legame C    </a:t>
                </a:r>
                <a:r>
                  <a:rPr lang="it-IT" altLang="it-IT" sz="1900" dirty="0" err="1">
                    <a:solidFill>
                      <a:srgbClr val="000066"/>
                    </a:solidFill>
                    <a:latin typeface="Arial" charset="0"/>
                  </a:rPr>
                  <a:t>C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 è triplo, essendoci 1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Symbol" pitchFamily="18" charset="2"/>
                  </a:rPr>
                  <a:t>s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 e 2 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Symbol" pitchFamily="18" charset="2"/>
                  </a:rPr>
                  <a:t>p</a:t>
                </a:r>
                <a:r>
                  <a:rPr lang="it-IT" altLang="it-IT" sz="1900" dirty="0">
                    <a:solidFill>
                      <a:srgbClr val="000066"/>
                    </a:solidFill>
                    <a:latin typeface="Arial" charset="0"/>
                  </a:rPr>
                  <a:t> </a:t>
                </a:r>
              </a:p>
            </p:txBody>
          </p:sp>
        </p:grpSp>
      </p:grpSp>
      <p:grpSp>
        <p:nvGrpSpPr>
          <p:cNvPr id="21" name="Gruppo 20"/>
          <p:cNvGrpSpPr/>
          <p:nvPr/>
        </p:nvGrpSpPr>
        <p:grpSpPr>
          <a:xfrm>
            <a:off x="3724312" y="414118"/>
            <a:ext cx="4825560" cy="2549286"/>
            <a:chOff x="2200312" y="414118"/>
            <a:chExt cx="4825560" cy="2549286"/>
          </a:xfrm>
        </p:grpSpPr>
        <p:grpSp>
          <p:nvGrpSpPr>
            <p:cNvPr id="3" name="Gruppo 2"/>
            <p:cNvGrpSpPr/>
            <p:nvPr/>
          </p:nvGrpSpPr>
          <p:grpSpPr>
            <a:xfrm>
              <a:off x="2324742" y="414118"/>
              <a:ext cx="4479925" cy="2549286"/>
              <a:chOff x="2103440" y="649291"/>
              <a:chExt cx="4479925" cy="2549286"/>
            </a:xfrm>
          </p:grpSpPr>
          <p:grpSp>
            <p:nvGrpSpPr>
              <p:cNvPr id="2" name="Gruppo 1"/>
              <p:cNvGrpSpPr/>
              <p:nvPr/>
            </p:nvGrpSpPr>
            <p:grpSpPr>
              <a:xfrm>
                <a:off x="2103440" y="649291"/>
                <a:ext cx="4479925" cy="2549286"/>
                <a:chOff x="2103440" y="649291"/>
                <a:chExt cx="4479925" cy="2549286"/>
              </a:xfrm>
            </p:grpSpPr>
            <p:graphicFrame>
              <p:nvGraphicFramePr>
                <p:cNvPr id="30724" name="Object 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2103440" y="785816"/>
                <a:ext cx="4479925" cy="21748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170" name="Image" r:id="rId6" imgW="7408401" imgH="3596188" progId="Photoshop.Image.4">
                        <p:embed/>
                      </p:oleObj>
                    </mc:Choice>
                    <mc:Fallback>
                      <p:oleObj name="Image" r:id="rId6" imgW="7408401" imgH="3596188" progId="Photoshop.Image.4">
                        <p:embed/>
                        <p:pic>
                          <p:nvPicPr>
                            <p:cNvPr id="30724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3440" y="785816"/>
                              <a:ext cx="4479925" cy="21748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0725" name="Line 5"/>
                <p:cNvSpPr>
                  <a:spLocks noChangeShapeType="1"/>
                </p:cNvSpPr>
                <p:nvPr/>
              </p:nvSpPr>
              <p:spPr bwMode="auto">
                <a:xfrm>
                  <a:off x="4024313" y="1463675"/>
                  <a:ext cx="958851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726" name="Line 6"/>
                <p:cNvSpPr>
                  <a:spLocks noChangeShapeType="1"/>
                </p:cNvSpPr>
                <p:nvPr/>
              </p:nvSpPr>
              <p:spPr bwMode="auto">
                <a:xfrm>
                  <a:off x="3522668" y="1050925"/>
                  <a:ext cx="1735137" cy="0"/>
                </a:xfrm>
                <a:prstGeom prst="line">
                  <a:avLst/>
                </a:prstGeom>
                <a:noFill/>
                <a:ln w="38100">
                  <a:solidFill>
                    <a:srgbClr val="FF7C2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728" name="Line 9"/>
                <p:cNvSpPr>
                  <a:spLocks noChangeShapeType="1"/>
                </p:cNvSpPr>
                <p:nvPr/>
              </p:nvSpPr>
              <p:spPr bwMode="auto">
                <a:xfrm>
                  <a:off x="2925763" y="2422525"/>
                  <a:ext cx="1739900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72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268788" y="649291"/>
                  <a:ext cx="354444" cy="409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58" tIns="27429" rIns="54858" bIns="27429">
                  <a:spAutoFit/>
                </a:bodyPr>
                <a:lstStyle>
                  <a:lvl1pPr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300">
                      <a:solidFill>
                        <a:srgbClr val="FF0000"/>
                      </a:solidFill>
                      <a:latin typeface="Symbol" pitchFamily="18" charset="2"/>
                    </a:rPr>
                    <a:t>p</a:t>
                  </a:r>
                  <a:r>
                    <a:rPr lang="it-IT" altLang="it-IT" sz="1900" baseline="-25000">
                      <a:solidFill>
                        <a:srgbClr val="FF0000"/>
                      </a:solidFill>
                      <a:latin typeface="Arial" charset="0"/>
                    </a:rPr>
                    <a:t>z</a:t>
                  </a:r>
                  <a:endParaRPr lang="it-IT" altLang="it-IT" sz="2300">
                    <a:solidFill>
                      <a:srgbClr val="FF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073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405313" y="1036640"/>
                  <a:ext cx="354444" cy="409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58" tIns="27429" rIns="54858" bIns="27429">
                  <a:spAutoFit/>
                </a:bodyPr>
                <a:lstStyle>
                  <a:lvl1pPr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300">
                      <a:solidFill>
                        <a:srgbClr val="FF0000"/>
                      </a:solidFill>
                      <a:latin typeface="Symbol" pitchFamily="18" charset="2"/>
                    </a:rPr>
                    <a:t>p</a:t>
                  </a:r>
                  <a:r>
                    <a:rPr lang="it-IT" altLang="it-IT" sz="1900" baseline="-25000">
                      <a:solidFill>
                        <a:srgbClr val="FF0000"/>
                      </a:solidFill>
                      <a:latin typeface="Arial" charset="0"/>
                    </a:rPr>
                    <a:t>y</a:t>
                  </a:r>
                  <a:endParaRPr lang="it-IT" altLang="it-IT" sz="2300">
                    <a:solidFill>
                      <a:srgbClr val="FF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073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979863" y="2286003"/>
                  <a:ext cx="354444" cy="409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58" tIns="27429" rIns="54858" bIns="27429">
                  <a:spAutoFit/>
                </a:bodyPr>
                <a:lstStyle>
                  <a:lvl1pPr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300">
                      <a:solidFill>
                        <a:srgbClr val="FF0000"/>
                      </a:solidFill>
                      <a:latin typeface="Symbol" pitchFamily="18" charset="2"/>
                    </a:rPr>
                    <a:t>p</a:t>
                  </a:r>
                  <a:r>
                    <a:rPr lang="it-IT" altLang="it-IT" sz="1900" baseline="-25000">
                      <a:solidFill>
                        <a:srgbClr val="FF0000"/>
                      </a:solidFill>
                      <a:latin typeface="Arial" charset="0"/>
                    </a:rPr>
                    <a:t>y</a:t>
                  </a:r>
                  <a:endParaRPr lang="it-IT" altLang="it-IT" sz="2300">
                    <a:solidFill>
                      <a:srgbClr val="FF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0732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160839" y="2789240"/>
                  <a:ext cx="354444" cy="409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58" tIns="27429" rIns="54858" bIns="27429">
                  <a:spAutoFit/>
                </a:bodyPr>
                <a:lstStyle>
                  <a:lvl1pPr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2300" dirty="0">
                      <a:solidFill>
                        <a:srgbClr val="FF0000"/>
                      </a:solidFill>
                      <a:latin typeface="Symbol" pitchFamily="18" charset="2"/>
                    </a:rPr>
                    <a:t>p</a:t>
                  </a:r>
                  <a:r>
                    <a:rPr lang="it-IT" altLang="it-IT" sz="1900" baseline="-25000" dirty="0">
                      <a:solidFill>
                        <a:srgbClr val="FF0000"/>
                      </a:solidFill>
                      <a:latin typeface="Arial" charset="0"/>
                    </a:rPr>
                    <a:t>z</a:t>
                  </a:r>
                  <a:endParaRPr lang="it-IT" altLang="it-IT" sz="2300" dirty="0">
                    <a:solidFill>
                      <a:srgbClr val="FF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0734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065463" y="1736728"/>
                  <a:ext cx="287118" cy="3477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58" tIns="27429" rIns="54858" bIns="27429">
                  <a:spAutoFit/>
                </a:bodyPr>
                <a:lstStyle>
                  <a:lvl1pPr defTabSz="549275"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900" b="1">
                      <a:solidFill>
                        <a:srgbClr val="000066"/>
                      </a:solidFill>
                      <a:latin typeface="Arial" charset="0"/>
                    </a:rPr>
                    <a:t>C</a:t>
                  </a:r>
                </a:p>
              </p:txBody>
            </p:sp>
            <p:sp>
              <p:nvSpPr>
                <p:cNvPr id="30735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983162" y="1736728"/>
                  <a:ext cx="287118" cy="3477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58" tIns="27429" rIns="54858" bIns="27429">
                  <a:spAutoFit/>
                </a:bodyPr>
                <a:lstStyle>
                  <a:lvl1pPr defTabSz="549275"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743200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900" b="1">
                      <a:solidFill>
                        <a:srgbClr val="000066"/>
                      </a:solidFill>
                      <a:latin typeface="Arial" charset="0"/>
                    </a:rPr>
                    <a:t>C</a:t>
                  </a:r>
                </a:p>
              </p:txBody>
            </p:sp>
          </p:grpSp>
          <p:sp>
            <p:nvSpPr>
              <p:cNvPr id="30745" name="Line 8"/>
              <p:cNvSpPr>
                <a:spLocks noChangeShapeType="1"/>
              </p:cNvSpPr>
              <p:nvPr/>
            </p:nvSpPr>
            <p:spPr bwMode="auto">
              <a:xfrm>
                <a:off x="3434195" y="2789240"/>
                <a:ext cx="1736725" cy="0"/>
              </a:xfrm>
              <a:prstGeom prst="line">
                <a:avLst/>
              </a:prstGeom>
              <a:noFill/>
              <a:ln w="38100">
                <a:solidFill>
                  <a:srgbClr val="FF7C2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" name="Gruppo 19"/>
            <p:cNvGrpSpPr/>
            <p:nvPr/>
          </p:nvGrpSpPr>
          <p:grpSpPr>
            <a:xfrm>
              <a:off x="2200312" y="1335520"/>
              <a:ext cx="476250" cy="527527"/>
              <a:chOff x="-2752699" y="795236"/>
              <a:chExt cx="476250" cy="527527"/>
            </a:xfrm>
          </p:grpSpPr>
          <p:sp>
            <p:nvSpPr>
              <p:cNvPr id="69" name="Oval 37"/>
              <p:cNvSpPr>
                <a:spLocks noChangeArrowheads="1"/>
              </p:cNvSpPr>
              <p:nvPr/>
            </p:nvSpPr>
            <p:spPr bwMode="auto">
              <a:xfrm flipH="1">
                <a:off x="-2752699" y="795236"/>
                <a:ext cx="476250" cy="527527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760" tIns="2879" rIns="5760" bIns="2879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Text Box 44"/>
              <p:cNvSpPr txBox="1">
                <a:spLocks noChangeArrowheads="1"/>
              </p:cNvSpPr>
              <p:nvPr/>
            </p:nvSpPr>
            <p:spPr bwMode="auto">
              <a:xfrm>
                <a:off x="-2628874" y="900012"/>
                <a:ext cx="228038" cy="344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760" tIns="2879" rIns="5760" bIns="2879">
                <a:spAutoFit/>
              </a:bodyPr>
              <a:lstStyle>
                <a:lvl1pPr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</a:p>
            </p:txBody>
          </p:sp>
        </p:grpSp>
        <p:grpSp>
          <p:nvGrpSpPr>
            <p:cNvPr id="78" name="Gruppo 77"/>
            <p:cNvGrpSpPr/>
            <p:nvPr/>
          </p:nvGrpSpPr>
          <p:grpSpPr>
            <a:xfrm>
              <a:off x="6549622" y="1463885"/>
              <a:ext cx="476250" cy="527527"/>
              <a:chOff x="-2752699" y="795236"/>
              <a:chExt cx="476250" cy="527527"/>
            </a:xfrm>
          </p:grpSpPr>
          <p:sp>
            <p:nvSpPr>
              <p:cNvPr id="79" name="Oval 37"/>
              <p:cNvSpPr>
                <a:spLocks noChangeArrowheads="1"/>
              </p:cNvSpPr>
              <p:nvPr/>
            </p:nvSpPr>
            <p:spPr bwMode="auto">
              <a:xfrm flipH="1">
                <a:off x="-2752699" y="795236"/>
                <a:ext cx="476250" cy="527527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760" tIns="2879" rIns="5760" bIns="2879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Text Box 44"/>
              <p:cNvSpPr txBox="1">
                <a:spLocks noChangeArrowheads="1"/>
              </p:cNvSpPr>
              <p:nvPr/>
            </p:nvSpPr>
            <p:spPr bwMode="auto">
              <a:xfrm>
                <a:off x="-2628874" y="900012"/>
                <a:ext cx="228038" cy="344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760" tIns="2879" rIns="5760" bIns="2879">
                <a:spAutoFit/>
              </a:bodyPr>
              <a:lstStyle>
                <a:lvl1pPr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</a:p>
            </p:txBody>
          </p:sp>
        </p:grp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6431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73"/>
    </mc:Choice>
    <mc:Fallback>
      <p:transition spd="slow" advTm="70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/>
          <p:cNvSpPr>
            <a:spLocks noChangeArrowheads="1" noChangeShapeType="1" noTextEdit="1"/>
          </p:cNvSpPr>
          <p:nvPr/>
        </p:nvSpPr>
        <p:spPr bwMode="auto">
          <a:xfrm>
            <a:off x="2659066" y="73027"/>
            <a:ext cx="6950075" cy="1023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Composizione dei momenti 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simmetria molecolare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065459" y="2858179"/>
            <a:ext cx="4171194" cy="48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CCFF66"/>
                </a:solidFill>
              </a:rPr>
              <a:t>Regola del parallelogramma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2344263" y="1625958"/>
            <a:ext cx="1501462" cy="674687"/>
            <a:chOff x="2114550" y="1839913"/>
            <a:chExt cx="1501462" cy="674687"/>
          </a:xfrm>
        </p:grpSpPr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 flipH="1">
              <a:off x="2332038" y="2468563"/>
              <a:ext cx="9144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14" name="Oval 10"/>
            <p:cNvSpPr>
              <a:spLocks noChangeArrowheads="1"/>
            </p:cNvSpPr>
            <p:nvPr/>
          </p:nvSpPr>
          <p:spPr bwMode="auto">
            <a:xfrm>
              <a:off x="3246438" y="2422525"/>
              <a:ext cx="92075" cy="92075"/>
            </a:xfrm>
            <a:prstGeom prst="ellipse">
              <a:avLst/>
            </a:prstGeom>
            <a:noFill/>
            <a:ln w="28575">
              <a:solidFill>
                <a:srgbClr val="CC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1515" name="Oval 11"/>
            <p:cNvSpPr>
              <a:spLocks noChangeArrowheads="1"/>
            </p:cNvSpPr>
            <p:nvPr/>
          </p:nvSpPr>
          <p:spPr bwMode="auto">
            <a:xfrm>
              <a:off x="2224088" y="2422525"/>
              <a:ext cx="92075" cy="92075"/>
            </a:xfrm>
            <a:prstGeom prst="ellipse">
              <a:avLst/>
            </a:prstGeom>
            <a:solidFill>
              <a:srgbClr val="CCFF99"/>
            </a:solidFill>
            <a:ln w="28575">
              <a:solidFill>
                <a:srgbClr val="CCFF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2114550" y="1925638"/>
              <a:ext cx="1319452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FFCCFF"/>
                  </a:solidFill>
                  <a:latin typeface="Symbol" pitchFamily="18" charset="2"/>
                </a:rPr>
                <a:t>d          d</a:t>
              </a:r>
            </a:p>
          </p:txBody>
        </p:sp>
        <p:sp>
          <p:nvSpPr>
            <p:cNvPr id="21521" name="Text Box 17"/>
            <p:cNvSpPr txBox="1">
              <a:spLocks noChangeArrowheads="1"/>
            </p:cNvSpPr>
            <p:nvPr/>
          </p:nvSpPr>
          <p:spPr bwMode="auto">
            <a:xfrm>
              <a:off x="2286001" y="1839913"/>
              <a:ext cx="208571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FFCCFF"/>
                  </a:solidFill>
                </a:rPr>
                <a:t>-</a:t>
              </a:r>
            </a:p>
          </p:txBody>
        </p:sp>
        <p:sp>
          <p:nvSpPr>
            <p:cNvPr id="21522" name="Text Box 18"/>
            <p:cNvSpPr txBox="1">
              <a:spLocks noChangeArrowheads="1"/>
            </p:cNvSpPr>
            <p:nvPr/>
          </p:nvSpPr>
          <p:spPr bwMode="auto">
            <a:xfrm>
              <a:off x="3338512" y="1839913"/>
              <a:ext cx="277500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FFCCFF"/>
                  </a:solidFill>
                </a:rPr>
                <a:t>+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4294193" y="1592263"/>
            <a:ext cx="3877951" cy="870942"/>
            <a:chOff x="4481513" y="1835150"/>
            <a:chExt cx="3877950" cy="870942"/>
          </a:xfrm>
        </p:grpSpPr>
        <p:sp>
          <p:nvSpPr>
            <p:cNvPr id="21516" name="Text Box 12"/>
            <p:cNvSpPr txBox="1">
              <a:spLocks noChangeArrowheads="1"/>
            </p:cNvSpPr>
            <p:nvPr/>
          </p:nvSpPr>
          <p:spPr bwMode="auto">
            <a:xfrm>
              <a:off x="4481513" y="2235200"/>
              <a:ext cx="1505400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CCFF66"/>
                  </a:solidFill>
                </a:rPr>
                <a:t>F           H</a:t>
              </a:r>
            </a:p>
          </p:txBody>
        </p:sp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6811965" y="2235200"/>
              <a:ext cx="1466928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 dirty="0">
                  <a:solidFill>
                    <a:srgbClr val="CCFF66"/>
                  </a:solidFill>
                </a:rPr>
                <a:t>Cl         H</a:t>
              </a:r>
            </a:p>
          </p:txBody>
        </p:sp>
        <p:sp>
          <p:nvSpPr>
            <p:cNvPr id="21518" name="Line 14"/>
            <p:cNvSpPr>
              <a:spLocks noChangeShapeType="1"/>
            </p:cNvSpPr>
            <p:nvPr/>
          </p:nvSpPr>
          <p:spPr bwMode="auto">
            <a:xfrm flipH="1">
              <a:off x="4846638" y="2468563"/>
              <a:ext cx="6858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19" name="Line 15"/>
            <p:cNvSpPr>
              <a:spLocks noChangeShapeType="1"/>
            </p:cNvSpPr>
            <p:nvPr/>
          </p:nvSpPr>
          <p:spPr bwMode="auto">
            <a:xfrm flipH="1">
              <a:off x="7224713" y="2468563"/>
              <a:ext cx="6858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23" name="Text Box 19"/>
            <p:cNvSpPr txBox="1">
              <a:spLocks noChangeArrowheads="1"/>
            </p:cNvSpPr>
            <p:nvPr/>
          </p:nvSpPr>
          <p:spPr bwMode="auto">
            <a:xfrm>
              <a:off x="4481513" y="1920875"/>
              <a:ext cx="1492576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FFCCFF"/>
                  </a:solidFill>
                  <a:latin typeface="Symbol" pitchFamily="18" charset="2"/>
                </a:rPr>
                <a:t>d            d</a:t>
              </a:r>
            </a:p>
          </p:txBody>
        </p:sp>
        <p:sp>
          <p:nvSpPr>
            <p:cNvPr id="21524" name="Text Box 20"/>
            <p:cNvSpPr txBox="1">
              <a:spLocks noChangeArrowheads="1"/>
            </p:cNvSpPr>
            <p:nvPr/>
          </p:nvSpPr>
          <p:spPr bwMode="auto">
            <a:xfrm>
              <a:off x="4652962" y="1835150"/>
              <a:ext cx="208571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FFCCFF"/>
                  </a:solidFill>
                </a:rPr>
                <a:t>-</a:t>
              </a:r>
            </a:p>
          </p:txBody>
        </p:sp>
        <p:sp>
          <p:nvSpPr>
            <p:cNvPr id="21525" name="Text Box 21"/>
            <p:cNvSpPr txBox="1">
              <a:spLocks noChangeArrowheads="1"/>
            </p:cNvSpPr>
            <p:nvPr/>
          </p:nvSpPr>
          <p:spPr bwMode="auto">
            <a:xfrm>
              <a:off x="5853113" y="1835150"/>
              <a:ext cx="277500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FFCCFF"/>
                  </a:solidFill>
                </a:rPr>
                <a:t>+</a:t>
              </a:r>
            </a:p>
          </p:txBody>
        </p:sp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6858000" y="1920875"/>
              <a:ext cx="1319452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FFCCFF"/>
                  </a:solidFill>
                  <a:latin typeface="Symbol" pitchFamily="18" charset="2"/>
                </a:rPr>
                <a:t>d          d</a:t>
              </a:r>
            </a:p>
          </p:txBody>
        </p:sp>
        <p:sp>
          <p:nvSpPr>
            <p:cNvPr id="21527" name="Text Box 23"/>
            <p:cNvSpPr txBox="1">
              <a:spLocks noChangeArrowheads="1"/>
            </p:cNvSpPr>
            <p:nvPr/>
          </p:nvSpPr>
          <p:spPr bwMode="auto">
            <a:xfrm>
              <a:off x="7029451" y="1835150"/>
              <a:ext cx="208571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FFCCFF"/>
                  </a:solidFill>
                </a:rPr>
                <a:t>-</a:t>
              </a:r>
            </a:p>
          </p:txBody>
        </p:sp>
        <p:sp>
          <p:nvSpPr>
            <p:cNvPr id="21528" name="Text Box 24"/>
            <p:cNvSpPr txBox="1">
              <a:spLocks noChangeArrowheads="1"/>
            </p:cNvSpPr>
            <p:nvPr/>
          </p:nvSpPr>
          <p:spPr bwMode="auto">
            <a:xfrm>
              <a:off x="8081963" y="1835150"/>
              <a:ext cx="277500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FFCCFF"/>
                  </a:solidFill>
                </a:rPr>
                <a:t>+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8167689" y="1992355"/>
            <a:ext cx="1649413" cy="1788517"/>
            <a:chOff x="11564620" y="3501073"/>
            <a:chExt cx="1649413" cy="1788517"/>
          </a:xfrm>
        </p:grpSpPr>
        <p:sp>
          <p:nvSpPr>
            <p:cNvPr id="21507" name="Line 3"/>
            <p:cNvSpPr>
              <a:spLocks noChangeShapeType="1"/>
            </p:cNvSpPr>
            <p:nvPr/>
          </p:nvSpPr>
          <p:spPr bwMode="auto">
            <a:xfrm flipV="1">
              <a:off x="11978958" y="4004310"/>
              <a:ext cx="182562" cy="11430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08" name="Line 4"/>
            <p:cNvSpPr>
              <a:spLocks noChangeShapeType="1"/>
            </p:cNvSpPr>
            <p:nvPr/>
          </p:nvSpPr>
          <p:spPr bwMode="auto">
            <a:xfrm flipV="1">
              <a:off x="11978958" y="3501073"/>
              <a:ext cx="1235075" cy="1646237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09" name="Line 5"/>
            <p:cNvSpPr>
              <a:spLocks noChangeShapeType="1"/>
            </p:cNvSpPr>
            <p:nvPr/>
          </p:nvSpPr>
          <p:spPr bwMode="auto">
            <a:xfrm flipV="1">
              <a:off x="11988483" y="4644073"/>
              <a:ext cx="1095375" cy="50323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10" name="Line 6"/>
            <p:cNvSpPr>
              <a:spLocks noChangeShapeType="1"/>
            </p:cNvSpPr>
            <p:nvPr/>
          </p:nvSpPr>
          <p:spPr bwMode="auto">
            <a:xfrm flipV="1">
              <a:off x="12161520" y="3501073"/>
              <a:ext cx="1052513" cy="503237"/>
            </a:xfrm>
            <a:prstGeom prst="line">
              <a:avLst/>
            </a:prstGeom>
            <a:noFill/>
            <a:ln w="28575">
              <a:solidFill>
                <a:srgbClr val="CCFF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 flipV="1">
              <a:off x="13075920" y="3501073"/>
              <a:ext cx="138113" cy="1143000"/>
            </a:xfrm>
            <a:prstGeom prst="line">
              <a:avLst/>
            </a:prstGeom>
            <a:noFill/>
            <a:ln w="28575">
              <a:solidFill>
                <a:srgbClr val="CCFF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29" name="Text Box 25"/>
            <p:cNvSpPr txBox="1">
              <a:spLocks noChangeArrowheads="1"/>
            </p:cNvSpPr>
            <p:nvPr/>
          </p:nvSpPr>
          <p:spPr bwMode="auto">
            <a:xfrm>
              <a:off x="12483782" y="4818698"/>
              <a:ext cx="527568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FFCCFF"/>
                  </a:solidFill>
                  <a:latin typeface="Arial" charset="0"/>
                </a:rPr>
                <a:t>m</a:t>
              </a:r>
              <a:r>
                <a:rPr lang="it-IT" altLang="it-IT" sz="2700" baseline="-25000">
                  <a:solidFill>
                    <a:srgbClr val="FFCCFF"/>
                  </a:solidFill>
                  <a:latin typeface="Arial" charset="0"/>
                </a:rPr>
                <a:t>2</a:t>
              </a:r>
              <a:endParaRPr lang="it-IT" altLang="it-IT" sz="2700">
                <a:solidFill>
                  <a:srgbClr val="FFCCFF"/>
                </a:solidFill>
                <a:latin typeface="Arial" charset="0"/>
              </a:endParaRPr>
            </a:p>
          </p:txBody>
        </p:sp>
        <p:sp>
          <p:nvSpPr>
            <p:cNvPr id="21530" name="Text Box 26"/>
            <p:cNvSpPr txBox="1">
              <a:spLocks noChangeArrowheads="1"/>
            </p:cNvSpPr>
            <p:nvPr/>
          </p:nvSpPr>
          <p:spPr bwMode="auto">
            <a:xfrm>
              <a:off x="11564620" y="4263073"/>
              <a:ext cx="527568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FFCCFF"/>
                  </a:solidFill>
                  <a:latin typeface="Arial" charset="0"/>
                </a:rPr>
                <a:t>m</a:t>
              </a:r>
              <a:r>
                <a:rPr lang="it-IT" altLang="it-IT" sz="2700" baseline="-25000">
                  <a:solidFill>
                    <a:srgbClr val="FFCCFF"/>
                  </a:solidFill>
                  <a:latin typeface="Arial" charset="0"/>
                </a:rPr>
                <a:t>1</a:t>
              </a:r>
              <a:endParaRPr lang="it-IT" altLang="it-IT" sz="2700">
                <a:solidFill>
                  <a:srgbClr val="FFCCFF"/>
                </a:solidFill>
                <a:latin typeface="Arial" charset="0"/>
              </a:endParaRPr>
            </a:p>
          </p:txBody>
        </p:sp>
        <p:sp>
          <p:nvSpPr>
            <p:cNvPr id="21531" name="Text Box 27"/>
            <p:cNvSpPr txBox="1">
              <a:spLocks noChangeArrowheads="1"/>
            </p:cNvSpPr>
            <p:nvPr/>
          </p:nvSpPr>
          <p:spPr bwMode="auto">
            <a:xfrm>
              <a:off x="12667933" y="4107498"/>
              <a:ext cx="226204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FFCCFF"/>
                  </a:solidFill>
                  <a:latin typeface="Arial" charset="0"/>
                </a:rPr>
                <a:t>r</a:t>
              </a:r>
            </a:p>
          </p:txBody>
        </p:sp>
      </p:grpSp>
      <p:sp>
        <p:nvSpPr>
          <p:cNvPr id="21532" name="WordArt 28"/>
          <p:cNvSpPr>
            <a:spLocks noChangeArrowheads="1" noChangeShapeType="1" noTextEdit="1"/>
          </p:cNvSpPr>
          <p:nvPr/>
        </p:nvSpPr>
        <p:spPr bwMode="auto">
          <a:xfrm>
            <a:off x="2667037" y="3794125"/>
            <a:ext cx="6951663" cy="522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Composizione di due momenti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2027241" y="4209258"/>
            <a:ext cx="7624581" cy="1109067"/>
            <a:chOff x="503238" y="4435475"/>
            <a:chExt cx="7624580" cy="1109067"/>
          </a:xfrm>
        </p:grpSpPr>
        <p:sp>
          <p:nvSpPr>
            <p:cNvPr id="21537" name="Text Box 33"/>
            <p:cNvSpPr txBox="1">
              <a:spLocks noChangeArrowheads="1"/>
            </p:cNvSpPr>
            <p:nvPr/>
          </p:nvSpPr>
          <p:spPr bwMode="auto">
            <a:xfrm>
              <a:off x="3979863" y="4519613"/>
              <a:ext cx="1319452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FFCCFF"/>
                  </a:solidFill>
                  <a:latin typeface="Symbol" pitchFamily="18" charset="2"/>
                </a:rPr>
                <a:t>d          d</a:t>
              </a:r>
            </a:p>
          </p:txBody>
        </p:sp>
        <p:sp>
          <p:nvSpPr>
            <p:cNvPr id="21538" name="Text Box 34"/>
            <p:cNvSpPr txBox="1">
              <a:spLocks noChangeArrowheads="1"/>
            </p:cNvSpPr>
            <p:nvPr/>
          </p:nvSpPr>
          <p:spPr bwMode="auto">
            <a:xfrm>
              <a:off x="4151312" y="4435475"/>
              <a:ext cx="208571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FFCCFF"/>
                  </a:solidFill>
                </a:rPr>
                <a:t>-</a:t>
              </a:r>
            </a:p>
          </p:txBody>
        </p:sp>
        <p:sp>
          <p:nvSpPr>
            <p:cNvPr id="21539" name="Text Box 35"/>
            <p:cNvSpPr txBox="1">
              <a:spLocks noChangeArrowheads="1"/>
            </p:cNvSpPr>
            <p:nvPr/>
          </p:nvSpPr>
          <p:spPr bwMode="auto">
            <a:xfrm>
              <a:off x="5200651" y="4435475"/>
              <a:ext cx="277500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FFCCFF"/>
                  </a:solidFill>
                </a:rPr>
                <a:t>+</a:t>
              </a:r>
            </a:p>
          </p:txBody>
        </p:sp>
        <p:sp>
          <p:nvSpPr>
            <p:cNvPr id="21540" name="Text Box 36"/>
            <p:cNvSpPr txBox="1">
              <a:spLocks noChangeArrowheads="1"/>
            </p:cNvSpPr>
            <p:nvPr/>
          </p:nvSpPr>
          <p:spPr bwMode="auto">
            <a:xfrm>
              <a:off x="6265864" y="4519613"/>
              <a:ext cx="282309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FFCCFF"/>
                  </a:solidFill>
                  <a:latin typeface="Symbol" pitchFamily="18" charset="2"/>
                </a:rPr>
                <a:t>d</a:t>
              </a:r>
            </a:p>
          </p:txBody>
        </p:sp>
        <p:sp>
          <p:nvSpPr>
            <p:cNvPr id="21541" name="Text Box 37"/>
            <p:cNvSpPr txBox="1">
              <a:spLocks noChangeArrowheads="1"/>
            </p:cNvSpPr>
            <p:nvPr/>
          </p:nvSpPr>
          <p:spPr bwMode="auto">
            <a:xfrm>
              <a:off x="6437313" y="4435475"/>
              <a:ext cx="208571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FFCCFF"/>
                  </a:solidFill>
                </a:rPr>
                <a:t>-</a:t>
              </a: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503238" y="4799013"/>
              <a:ext cx="7624580" cy="745529"/>
              <a:chOff x="503238" y="4799013"/>
              <a:chExt cx="7624580" cy="745529"/>
            </a:xfrm>
          </p:grpSpPr>
          <p:sp>
            <p:nvSpPr>
              <p:cNvPr id="21533" name="Text Box 29"/>
              <p:cNvSpPr txBox="1">
                <a:spLocks noChangeArrowheads="1"/>
              </p:cNvSpPr>
              <p:nvPr/>
            </p:nvSpPr>
            <p:spPr bwMode="auto">
              <a:xfrm>
                <a:off x="503238" y="4891088"/>
                <a:ext cx="2842304" cy="4708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700">
                    <a:solidFill>
                      <a:srgbClr val="CCFF66"/>
                    </a:solidFill>
                  </a:rPr>
                  <a:t>A) Molecole lineari</a:t>
                </a:r>
              </a:p>
            </p:txBody>
          </p:sp>
          <p:sp>
            <p:nvSpPr>
              <p:cNvPr id="21534" name="Text Box 30"/>
              <p:cNvSpPr txBox="1">
                <a:spLocks noChangeArrowheads="1"/>
              </p:cNvSpPr>
              <p:nvPr/>
            </p:nvSpPr>
            <p:spPr bwMode="auto">
              <a:xfrm>
                <a:off x="3886200" y="4845050"/>
                <a:ext cx="2698034" cy="4708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700">
                    <a:solidFill>
                      <a:srgbClr val="CCFF66"/>
                    </a:solidFill>
                  </a:rPr>
                  <a:t>F           Be          F</a:t>
                </a:r>
              </a:p>
            </p:txBody>
          </p:sp>
          <p:sp>
            <p:nvSpPr>
              <p:cNvPr id="21535" name="Line 31"/>
              <p:cNvSpPr>
                <a:spLocks noChangeShapeType="1"/>
              </p:cNvSpPr>
              <p:nvPr/>
            </p:nvSpPr>
            <p:spPr bwMode="auto">
              <a:xfrm flipH="1">
                <a:off x="4252913" y="5108575"/>
                <a:ext cx="685800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536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5532438" y="5108575"/>
                <a:ext cx="685800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543" name="Text Box 39"/>
              <p:cNvSpPr txBox="1">
                <a:spLocks noChangeArrowheads="1"/>
              </p:cNvSpPr>
              <p:nvPr/>
            </p:nvSpPr>
            <p:spPr bwMode="auto">
              <a:xfrm>
                <a:off x="4343400" y="5073650"/>
                <a:ext cx="527568" cy="4708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700">
                    <a:solidFill>
                      <a:srgbClr val="00CC00"/>
                    </a:solidFill>
                    <a:latin typeface="Arial" charset="0"/>
                  </a:rPr>
                  <a:t>m</a:t>
                </a:r>
                <a:r>
                  <a:rPr lang="it-IT" altLang="it-IT" sz="2700" baseline="-25000">
                    <a:solidFill>
                      <a:srgbClr val="00CC00"/>
                    </a:solidFill>
                    <a:latin typeface="Arial" charset="0"/>
                  </a:rPr>
                  <a:t>1</a:t>
                </a:r>
                <a:endParaRPr lang="it-IT" altLang="it-IT" sz="2700">
                  <a:solidFill>
                    <a:srgbClr val="00CC00"/>
                  </a:solidFill>
                  <a:latin typeface="Arial" charset="0"/>
                </a:endParaRPr>
              </a:p>
            </p:txBody>
          </p:sp>
          <p:sp>
            <p:nvSpPr>
              <p:cNvPr id="21544" name="Text Box 40"/>
              <p:cNvSpPr txBox="1">
                <a:spLocks noChangeArrowheads="1"/>
              </p:cNvSpPr>
              <p:nvPr/>
            </p:nvSpPr>
            <p:spPr bwMode="auto">
              <a:xfrm>
                <a:off x="5668962" y="5073650"/>
                <a:ext cx="527568" cy="4708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700">
                    <a:solidFill>
                      <a:srgbClr val="00CC00"/>
                    </a:solidFill>
                    <a:latin typeface="Arial" charset="0"/>
                  </a:rPr>
                  <a:t>m</a:t>
                </a:r>
                <a:r>
                  <a:rPr lang="it-IT" altLang="it-IT" sz="2700" baseline="-25000">
                    <a:solidFill>
                      <a:srgbClr val="00CC00"/>
                    </a:solidFill>
                    <a:latin typeface="Arial" charset="0"/>
                  </a:rPr>
                  <a:t>2</a:t>
                </a:r>
                <a:endParaRPr lang="it-IT" altLang="it-IT" sz="2700">
                  <a:solidFill>
                    <a:srgbClr val="00CC00"/>
                  </a:solidFill>
                  <a:latin typeface="Arial" charset="0"/>
                </a:endParaRPr>
              </a:p>
            </p:txBody>
          </p:sp>
          <p:sp>
            <p:nvSpPr>
              <p:cNvPr id="21545" name="Text Box 41"/>
              <p:cNvSpPr txBox="1">
                <a:spLocks noChangeArrowheads="1"/>
              </p:cNvSpPr>
              <p:nvPr/>
            </p:nvSpPr>
            <p:spPr bwMode="auto">
              <a:xfrm>
                <a:off x="7180263" y="4799013"/>
                <a:ext cx="947555" cy="4708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700">
                    <a:solidFill>
                      <a:srgbClr val="FFCCFF"/>
                    </a:solidFill>
                    <a:latin typeface="Arial" charset="0"/>
                  </a:rPr>
                  <a:t>R = 0</a:t>
                </a:r>
              </a:p>
            </p:txBody>
          </p:sp>
        </p:grpSp>
      </p:grpSp>
      <p:grpSp>
        <p:nvGrpSpPr>
          <p:cNvPr id="7" name="Gruppo 6"/>
          <p:cNvGrpSpPr/>
          <p:nvPr/>
        </p:nvGrpSpPr>
        <p:grpSpPr>
          <a:xfrm>
            <a:off x="2087963" y="5228433"/>
            <a:ext cx="7777851" cy="1431327"/>
            <a:chOff x="503238" y="5476878"/>
            <a:chExt cx="7777849" cy="1431327"/>
          </a:xfrm>
        </p:grpSpPr>
        <p:sp>
          <p:nvSpPr>
            <p:cNvPr id="21542" name="Text Box 38"/>
            <p:cNvSpPr txBox="1">
              <a:spLocks noChangeArrowheads="1"/>
            </p:cNvSpPr>
            <p:nvPr/>
          </p:nvSpPr>
          <p:spPr bwMode="auto">
            <a:xfrm>
              <a:off x="503238" y="6053560"/>
              <a:ext cx="3073136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 dirty="0">
                  <a:solidFill>
                    <a:srgbClr val="CCFF66"/>
                  </a:solidFill>
                </a:rPr>
                <a:t>B) Molecole </a:t>
              </a:r>
              <a:r>
                <a:rPr lang="it-IT" altLang="it-IT" sz="2700" dirty="0">
                  <a:solidFill>
                    <a:srgbClr val="CCFF66"/>
                  </a:solidFill>
                </a:rPr>
                <a:t>angolari</a:t>
              </a:r>
              <a:endParaRPr lang="it-IT" altLang="it-IT" sz="2700" dirty="0">
                <a:solidFill>
                  <a:srgbClr val="CCFF66"/>
                </a:solidFill>
              </a:endParaRPr>
            </a:p>
          </p:txBody>
        </p:sp>
        <p:sp>
          <p:nvSpPr>
            <p:cNvPr id="21546" name="Line 42"/>
            <p:cNvSpPr>
              <a:spLocks noChangeShapeType="1"/>
            </p:cNvSpPr>
            <p:nvPr/>
          </p:nvSpPr>
          <p:spPr bwMode="auto">
            <a:xfrm rot="10800000" flipH="1">
              <a:off x="6103938" y="6162675"/>
              <a:ext cx="6858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7" name="Line 43"/>
            <p:cNvSpPr>
              <a:spLocks noChangeShapeType="1"/>
            </p:cNvSpPr>
            <p:nvPr/>
          </p:nvSpPr>
          <p:spPr bwMode="auto">
            <a:xfrm flipH="1" flipV="1">
              <a:off x="7180263" y="6254750"/>
              <a:ext cx="363537" cy="3651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8" name="Line 44"/>
            <p:cNvSpPr>
              <a:spLocks noChangeShapeType="1"/>
            </p:cNvSpPr>
            <p:nvPr/>
          </p:nvSpPr>
          <p:spPr bwMode="auto">
            <a:xfrm flipV="1">
              <a:off x="6494463" y="6345238"/>
              <a:ext cx="363537" cy="41116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9" name="Text Box 45"/>
            <p:cNvSpPr txBox="1">
              <a:spLocks noChangeArrowheads="1"/>
            </p:cNvSpPr>
            <p:nvPr/>
          </p:nvSpPr>
          <p:spPr bwMode="auto">
            <a:xfrm>
              <a:off x="5715000" y="5934075"/>
              <a:ext cx="360856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CCFF66"/>
                  </a:solidFill>
                </a:rPr>
                <a:t>H</a:t>
              </a:r>
            </a:p>
          </p:txBody>
        </p:sp>
        <p:sp>
          <p:nvSpPr>
            <p:cNvPr id="21550" name="Text Box 46"/>
            <p:cNvSpPr txBox="1">
              <a:spLocks noChangeArrowheads="1"/>
            </p:cNvSpPr>
            <p:nvPr/>
          </p:nvSpPr>
          <p:spPr bwMode="auto">
            <a:xfrm>
              <a:off x="6789738" y="5922963"/>
              <a:ext cx="360856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CCFF66"/>
                  </a:solidFill>
                </a:rPr>
                <a:t>O</a:t>
              </a:r>
            </a:p>
          </p:txBody>
        </p:sp>
        <p:sp>
          <p:nvSpPr>
            <p:cNvPr id="21551" name="Text Box 47"/>
            <p:cNvSpPr txBox="1">
              <a:spLocks noChangeArrowheads="1"/>
            </p:cNvSpPr>
            <p:nvPr/>
          </p:nvSpPr>
          <p:spPr bwMode="auto">
            <a:xfrm>
              <a:off x="7589838" y="6437313"/>
              <a:ext cx="360856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 dirty="0">
                  <a:solidFill>
                    <a:srgbClr val="CCFF66"/>
                  </a:solidFill>
                </a:rPr>
                <a:t>H</a:t>
              </a:r>
            </a:p>
          </p:txBody>
        </p:sp>
        <p:sp>
          <p:nvSpPr>
            <p:cNvPr id="21552" name="Line 48"/>
            <p:cNvSpPr>
              <a:spLocks noChangeShapeType="1"/>
            </p:cNvSpPr>
            <p:nvPr/>
          </p:nvSpPr>
          <p:spPr bwMode="auto">
            <a:xfrm>
              <a:off x="6037263" y="6162675"/>
              <a:ext cx="409575" cy="593725"/>
            </a:xfrm>
            <a:prstGeom prst="line">
              <a:avLst/>
            </a:prstGeom>
            <a:noFill/>
            <a:ln w="19050">
              <a:solidFill>
                <a:srgbClr val="CCFF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53" name="Line 49"/>
            <p:cNvSpPr>
              <a:spLocks noChangeShapeType="1"/>
            </p:cNvSpPr>
            <p:nvPr/>
          </p:nvSpPr>
          <p:spPr bwMode="auto">
            <a:xfrm flipV="1">
              <a:off x="6494463" y="6619875"/>
              <a:ext cx="1003300" cy="182563"/>
            </a:xfrm>
            <a:prstGeom prst="line">
              <a:avLst/>
            </a:prstGeom>
            <a:noFill/>
            <a:ln w="19050">
              <a:solidFill>
                <a:srgbClr val="CCFF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1554" name="Group 50"/>
            <p:cNvGrpSpPr>
              <a:grpSpLocks/>
            </p:cNvGrpSpPr>
            <p:nvPr/>
          </p:nvGrpSpPr>
          <p:grpSpPr bwMode="auto">
            <a:xfrm>
              <a:off x="7875591" y="6116637"/>
              <a:ext cx="405496" cy="533367"/>
              <a:chOff x="4608" y="5911"/>
              <a:chExt cx="423" cy="559"/>
            </a:xfrm>
          </p:grpSpPr>
          <p:sp>
            <p:nvSpPr>
              <p:cNvPr id="21562" name="Text Box 51"/>
              <p:cNvSpPr txBox="1">
                <a:spLocks noChangeArrowheads="1"/>
              </p:cNvSpPr>
              <p:nvPr/>
            </p:nvSpPr>
            <p:spPr bwMode="auto">
              <a:xfrm>
                <a:off x="4608" y="6000"/>
                <a:ext cx="248" cy="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1" tIns="16455" rIns="32911" bIns="164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700">
                    <a:solidFill>
                      <a:srgbClr val="FFCCFF"/>
                    </a:solidFill>
                    <a:latin typeface="Symbol" pitchFamily="18" charset="2"/>
                  </a:rPr>
                  <a:t>d</a:t>
                </a:r>
              </a:p>
            </p:txBody>
          </p:sp>
          <p:sp>
            <p:nvSpPr>
              <p:cNvPr id="21563" name="Text Box 52"/>
              <p:cNvSpPr txBox="1">
                <a:spLocks noChangeArrowheads="1"/>
              </p:cNvSpPr>
              <p:nvPr/>
            </p:nvSpPr>
            <p:spPr bwMode="auto">
              <a:xfrm>
                <a:off x="4788" y="5911"/>
                <a:ext cx="243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1" tIns="16455" rIns="32911" bIns="164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FFCCFF"/>
                    </a:solidFill>
                  </a:rPr>
                  <a:t>+</a:t>
                </a:r>
              </a:p>
            </p:txBody>
          </p:sp>
        </p:grpSp>
        <p:grpSp>
          <p:nvGrpSpPr>
            <p:cNvPr id="21555" name="Group 53"/>
            <p:cNvGrpSpPr>
              <a:grpSpLocks/>
            </p:cNvGrpSpPr>
            <p:nvPr/>
          </p:nvGrpSpPr>
          <p:grpSpPr bwMode="auto">
            <a:xfrm>
              <a:off x="6951660" y="5476878"/>
              <a:ext cx="334538" cy="533738"/>
              <a:chOff x="4608" y="5911"/>
              <a:chExt cx="353" cy="561"/>
            </a:xfrm>
          </p:grpSpPr>
          <p:sp>
            <p:nvSpPr>
              <p:cNvPr id="21560" name="Text Box 54"/>
              <p:cNvSpPr txBox="1">
                <a:spLocks noChangeArrowheads="1"/>
              </p:cNvSpPr>
              <p:nvPr/>
            </p:nvSpPr>
            <p:spPr bwMode="auto">
              <a:xfrm>
                <a:off x="4608" y="6000"/>
                <a:ext cx="251" cy="4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1" tIns="16455" rIns="32911" bIns="164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700">
                    <a:solidFill>
                      <a:srgbClr val="FFCCFF"/>
                    </a:solidFill>
                    <a:latin typeface="Symbol" pitchFamily="18" charset="2"/>
                  </a:rPr>
                  <a:t>d</a:t>
                </a:r>
              </a:p>
            </p:txBody>
          </p:sp>
          <p:sp>
            <p:nvSpPr>
              <p:cNvPr id="21561" name="Text Box 55"/>
              <p:cNvSpPr txBox="1">
                <a:spLocks noChangeArrowheads="1"/>
              </p:cNvSpPr>
              <p:nvPr/>
            </p:nvSpPr>
            <p:spPr bwMode="auto">
              <a:xfrm>
                <a:off x="4788" y="5911"/>
                <a:ext cx="173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1" tIns="16455" rIns="32911" bIns="164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FFCCFF"/>
                    </a:solidFill>
                  </a:rPr>
                  <a:t>-</a:t>
                </a:r>
              </a:p>
            </p:txBody>
          </p:sp>
        </p:grpSp>
        <p:grpSp>
          <p:nvGrpSpPr>
            <p:cNvPr id="21556" name="Group 56"/>
            <p:cNvGrpSpPr>
              <a:grpSpLocks/>
            </p:cNvGrpSpPr>
            <p:nvPr/>
          </p:nvGrpSpPr>
          <p:grpSpPr bwMode="auto">
            <a:xfrm>
              <a:off x="5499105" y="5705478"/>
              <a:ext cx="404524" cy="533738"/>
              <a:chOff x="4608" y="5911"/>
              <a:chExt cx="425" cy="561"/>
            </a:xfrm>
          </p:grpSpPr>
          <p:sp>
            <p:nvSpPr>
              <p:cNvPr id="21558" name="Text Box 57"/>
              <p:cNvSpPr txBox="1">
                <a:spLocks noChangeArrowheads="1"/>
              </p:cNvSpPr>
              <p:nvPr/>
            </p:nvSpPr>
            <p:spPr bwMode="auto">
              <a:xfrm>
                <a:off x="4608" y="6000"/>
                <a:ext cx="250" cy="4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1" tIns="16455" rIns="32911" bIns="164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700">
                    <a:solidFill>
                      <a:srgbClr val="FFCCFF"/>
                    </a:solidFill>
                    <a:latin typeface="Symbol" pitchFamily="18" charset="2"/>
                  </a:rPr>
                  <a:t>d</a:t>
                </a:r>
              </a:p>
            </p:txBody>
          </p:sp>
          <p:sp>
            <p:nvSpPr>
              <p:cNvPr id="21559" name="Text Box 58"/>
              <p:cNvSpPr txBox="1">
                <a:spLocks noChangeArrowheads="1"/>
              </p:cNvSpPr>
              <p:nvPr/>
            </p:nvSpPr>
            <p:spPr bwMode="auto">
              <a:xfrm>
                <a:off x="4788" y="5911"/>
                <a:ext cx="245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2911" tIns="16455" rIns="32911" bIns="16455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FFCCFF"/>
                    </a:solidFill>
                  </a:rPr>
                  <a:t>+</a:t>
                </a:r>
              </a:p>
            </p:txBody>
          </p:sp>
        </p:grpSp>
        <p:sp>
          <p:nvSpPr>
            <p:cNvPr id="21557" name="Text Box 59"/>
            <p:cNvSpPr txBox="1">
              <a:spLocks noChangeArrowheads="1"/>
            </p:cNvSpPr>
            <p:nvPr/>
          </p:nvSpPr>
          <p:spPr bwMode="auto">
            <a:xfrm>
              <a:off x="7315200" y="5934075"/>
              <a:ext cx="527568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00CC00"/>
                  </a:solidFill>
                  <a:latin typeface="Arial" charset="0"/>
                </a:rPr>
                <a:t>m</a:t>
              </a:r>
              <a:r>
                <a:rPr lang="it-IT" altLang="it-IT" sz="2700" baseline="-25000">
                  <a:solidFill>
                    <a:srgbClr val="00CC00"/>
                  </a:solidFill>
                  <a:latin typeface="Arial" charset="0"/>
                </a:rPr>
                <a:t>2</a:t>
              </a:r>
              <a:endParaRPr lang="it-IT" altLang="it-IT" sz="2700">
                <a:solidFill>
                  <a:srgbClr val="00CC00"/>
                </a:solidFill>
                <a:latin typeface="Arial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127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74"/>
    </mc:Choice>
    <mc:Fallback>
      <p:transition spd="slow" advTm="165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512" grpId="0"/>
      <p:bldP spid="215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2"/>
          <p:cNvSpPr>
            <a:spLocks noChangeArrowheads="1" noChangeShapeType="1" noTextEdit="1"/>
          </p:cNvSpPr>
          <p:nvPr/>
        </p:nvSpPr>
        <p:spPr bwMode="auto">
          <a:xfrm>
            <a:off x="2532063" y="182563"/>
            <a:ext cx="6946900" cy="520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Composizione di tre momenti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027239" y="2184401"/>
            <a:ext cx="3669454" cy="4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CCFF66"/>
                </a:solidFill>
              </a:rPr>
              <a:t>A) Molecole simmetriche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789863" y="2184401"/>
            <a:ext cx="341620" cy="4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CCFF66"/>
                </a:solidFill>
              </a:rPr>
              <a:t>B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rot="5400000" flipH="1">
            <a:off x="7588251" y="1858963"/>
            <a:ext cx="6858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212013" y="2139950"/>
            <a:ext cx="489096" cy="4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00CC00"/>
                </a:solidFill>
                <a:latin typeface="Arial" charset="0"/>
              </a:rPr>
              <a:t>R</a:t>
            </a:r>
            <a:r>
              <a:rPr lang="it-IT" altLang="it-IT" sz="2700" baseline="-25000">
                <a:solidFill>
                  <a:srgbClr val="00CC00"/>
                </a:solidFill>
                <a:latin typeface="Arial" charset="0"/>
              </a:rPr>
              <a:t>a</a:t>
            </a:r>
            <a:endParaRPr lang="it-IT" altLang="it-IT" sz="2700">
              <a:solidFill>
                <a:srgbClr val="00CC00"/>
              </a:solidFill>
              <a:latin typeface="Arial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7605713" y="2733676"/>
            <a:ext cx="527568" cy="4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00CC00"/>
                </a:solidFill>
                <a:latin typeface="Arial" charset="0"/>
              </a:rPr>
              <a:t>m</a:t>
            </a:r>
            <a:r>
              <a:rPr lang="it-IT" altLang="it-IT" sz="2700" baseline="-25000">
                <a:solidFill>
                  <a:srgbClr val="00CC00"/>
                </a:solidFill>
                <a:latin typeface="Arial" charset="0"/>
              </a:rPr>
              <a:t>2</a:t>
            </a:r>
            <a:endParaRPr lang="it-IT" altLang="it-IT" sz="2700">
              <a:solidFill>
                <a:srgbClr val="00CC00"/>
              </a:solidFill>
              <a:latin typeface="Arial" charset="0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rot="5400000" flipH="1">
            <a:off x="7255673" y="1888333"/>
            <a:ext cx="366712" cy="59372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rot="16200000" flipH="1" flipV="1">
            <a:off x="7301709" y="2642394"/>
            <a:ext cx="547688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rot="5400000" flipV="1">
            <a:off x="8131176" y="2619375"/>
            <a:ext cx="501650" cy="457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8018520" y="1087439"/>
            <a:ext cx="282309" cy="4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FFCCFF"/>
                </a:solidFill>
                <a:latin typeface="Symbol" pitchFamily="18" charset="2"/>
              </a:rPr>
              <a:t>d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8189971" y="1003339"/>
            <a:ext cx="208571" cy="40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FFCCFF"/>
                </a:solidFill>
              </a:rPr>
              <a:t>-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8616951" y="3008314"/>
            <a:ext cx="303148" cy="4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CCFF66"/>
                </a:solidFill>
              </a:rPr>
              <a:t>F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7061200" y="3008314"/>
            <a:ext cx="303148" cy="4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CCFF66"/>
                </a:solidFill>
              </a:rPr>
              <a:t>F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7789863" y="1111250"/>
            <a:ext cx="303148" cy="4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CCFF66"/>
                </a:solidFill>
              </a:rPr>
              <a:t>F</a:t>
            </a: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8878947" y="2870201"/>
            <a:ext cx="282309" cy="4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FFCCFF"/>
                </a:solidFill>
                <a:latin typeface="Symbol" pitchFamily="18" charset="2"/>
              </a:rPr>
              <a:t>d</a:t>
            </a:r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9050396" y="2776552"/>
            <a:ext cx="208571" cy="40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FFCCFF"/>
                </a:solidFill>
              </a:rPr>
              <a:t>-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815144" y="2816225"/>
            <a:ext cx="282309" cy="4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FFCCFF"/>
                </a:solidFill>
                <a:latin typeface="Symbol" pitchFamily="18" charset="2"/>
              </a:rPr>
              <a:t>d</a:t>
            </a: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6986647" y="2730538"/>
            <a:ext cx="208571" cy="40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FFCCFF"/>
                </a:solidFill>
              </a:rPr>
              <a:t>-</a:t>
            </a:r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8062971" y="2047876"/>
            <a:ext cx="282309" cy="4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FFCCFF"/>
                </a:solidFill>
                <a:latin typeface="Symbol" pitchFamily="18" charset="2"/>
              </a:rPr>
              <a:t>d</a:t>
            </a:r>
          </a:p>
        </p:txBody>
      </p:sp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8234363" y="1963782"/>
            <a:ext cx="277500" cy="40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FFCCFF"/>
                </a:solidFill>
              </a:rPr>
              <a:t>+</a:t>
            </a:r>
          </a:p>
        </p:txBody>
      </p:sp>
      <p:sp>
        <p:nvSpPr>
          <p:cNvPr id="22551" name="Line 23"/>
          <p:cNvSpPr>
            <a:spLocks noChangeShapeType="1"/>
          </p:cNvSpPr>
          <p:nvPr/>
        </p:nvSpPr>
        <p:spPr bwMode="auto">
          <a:xfrm flipH="1" flipV="1">
            <a:off x="7104063" y="2001838"/>
            <a:ext cx="228600" cy="1096962"/>
          </a:xfrm>
          <a:prstGeom prst="line">
            <a:avLst/>
          </a:prstGeom>
          <a:noFill/>
          <a:ln w="19050">
            <a:solidFill>
              <a:srgbClr val="CCFF33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 flipV="1">
            <a:off x="7104122" y="1544638"/>
            <a:ext cx="820737" cy="457200"/>
          </a:xfrm>
          <a:prstGeom prst="line">
            <a:avLst/>
          </a:prstGeom>
          <a:noFill/>
          <a:ln w="19050">
            <a:solidFill>
              <a:srgbClr val="CCFF33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8382000" y="2413001"/>
            <a:ext cx="527568" cy="4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00CC00"/>
                </a:solidFill>
                <a:latin typeface="Arial" charset="0"/>
              </a:rPr>
              <a:t>m</a:t>
            </a:r>
            <a:r>
              <a:rPr lang="it-IT" altLang="it-IT" sz="2700" baseline="-25000">
                <a:solidFill>
                  <a:srgbClr val="00CC00"/>
                </a:solidFill>
                <a:latin typeface="Arial" charset="0"/>
              </a:rPr>
              <a:t>3</a:t>
            </a:r>
            <a:endParaRPr lang="it-IT" altLang="it-IT" sz="2700">
              <a:solidFill>
                <a:srgbClr val="00CC00"/>
              </a:solidFill>
              <a:latin typeface="Arial" charset="0"/>
            </a:endParaRPr>
          </a:p>
        </p:txBody>
      </p:sp>
      <p:sp>
        <p:nvSpPr>
          <p:cNvPr id="22554" name="Text Box 26"/>
          <p:cNvSpPr txBox="1">
            <a:spLocks noChangeArrowheads="1"/>
          </p:cNvSpPr>
          <p:nvPr/>
        </p:nvSpPr>
        <p:spPr bwMode="auto">
          <a:xfrm>
            <a:off x="7970839" y="1544639"/>
            <a:ext cx="527568" cy="47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>
                <a:solidFill>
                  <a:srgbClr val="00CC00"/>
                </a:solidFill>
                <a:latin typeface="Arial" charset="0"/>
              </a:rPr>
              <a:t>m</a:t>
            </a:r>
            <a:r>
              <a:rPr lang="it-IT" altLang="it-IT" sz="2700" baseline="-25000">
                <a:solidFill>
                  <a:srgbClr val="00CC00"/>
                </a:solidFill>
                <a:latin typeface="Arial" charset="0"/>
              </a:rPr>
              <a:t>1</a:t>
            </a:r>
            <a:endParaRPr lang="it-IT" altLang="it-IT" sz="2700">
              <a:solidFill>
                <a:srgbClr val="00CC00"/>
              </a:solidFill>
              <a:latin typeface="Arial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400358" y="4174808"/>
            <a:ext cx="6757675" cy="2198688"/>
            <a:chOff x="503238" y="4479925"/>
            <a:chExt cx="6757674" cy="2198688"/>
          </a:xfrm>
        </p:grpSpPr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503238" y="4894263"/>
              <a:ext cx="3361677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CCFF66"/>
                  </a:solidFill>
                </a:rPr>
                <a:t>B) Molecole piramidali</a:t>
              </a:r>
            </a:p>
          </p:txBody>
        </p:sp>
        <p:sp>
          <p:nvSpPr>
            <p:cNvPr id="22555" name="Text Box 27"/>
            <p:cNvSpPr txBox="1">
              <a:spLocks noChangeArrowheads="1"/>
            </p:cNvSpPr>
            <p:nvPr/>
          </p:nvSpPr>
          <p:spPr bwMode="auto">
            <a:xfrm>
              <a:off x="5668963" y="4894263"/>
              <a:ext cx="360856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CCFF66"/>
                  </a:solidFill>
                </a:rPr>
                <a:t>N</a:t>
              </a:r>
            </a:p>
          </p:txBody>
        </p:sp>
        <p:sp>
          <p:nvSpPr>
            <p:cNvPr id="22556" name="Line 28"/>
            <p:cNvSpPr>
              <a:spLocks noChangeShapeType="1"/>
            </p:cNvSpPr>
            <p:nvPr/>
          </p:nvSpPr>
          <p:spPr bwMode="auto">
            <a:xfrm rot="16200000">
              <a:off x="5120482" y="5077619"/>
              <a:ext cx="411162" cy="6858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557" name="Line 29"/>
            <p:cNvSpPr>
              <a:spLocks noChangeShapeType="1"/>
            </p:cNvSpPr>
            <p:nvPr/>
          </p:nvSpPr>
          <p:spPr bwMode="auto">
            <a:xfrm rot="16200000">
              <a:off x="5075238" y="5443538"/>
              <a:ext cx="731837" cy="54768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558" name="Line 30"/>
            <p:cNvSpPr>
              <a:spLocks noChangeShapeType="1"/>
            </p:cNvSpPr>
            <p:nvPr/>
          </p:nvSpPr>
          <p:spPr bwMode="auto">
            <a:xfrm rot="16200000">
              <a:off x="5212556" y="6038057"/>
              <a:ext cx="1281113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559" name="Line 31"/>
            <p:cNvSpPr>
              <a:spLocks noChangeShapeType="1"/>
            </p:cNvSpPr>
            <p:nvPr/>
          </p:nvSpPr>
          <p:spPr bwMode="auto">
            <a:xfrm rot="5400000" flipH="1">
              <a:off x="5902325" y="5354638"/>
              <a:ext cx="663575" cy="5207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560" name="Text Box 32"/>
            <p:cNvSpPr txBox="1">
              <a:spLocks noChangeArrowheads="1"/>
            </p:cNvSpPr>
            <p:nvPr/>
          </p:nvSpPr>
          <p:spPr bwMode="auto">
            <a:xfrm>
              <a:off x="6494463" y="5808663"/>
              <a:ext cx="360856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CCFF66"/>
                  </a:solidFill>
                </a:rPr>
                <a:t>H</a:t>
              </a:r>
            </a:p>
          </p:txBody>
        </p:sp>
        <p:sp>
          <p:nvSpPr>
            <p:cNvPr id="22561" name="Text Box 33"/>
            <p:cNvSpPr txBox="1">
              <a:spLocks noChangeArrowheads="1"/>
            </p:cNvSpPr>
            <p:nvPr/>
          </p:nvSpPr>
          <p:spPr bwMode="auto">
            <a:xfrm>
              <a:off x="4938712" y="6083300"/>
              <a:ext cx="360856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CCFF66"/>
                  </a:solidFill>
                </a:rPr>
                <a:t>H</a:t>
              </a:r>
            </a:p>
          </p:txBody>
        </p:sp>
        <p:sp>
          <p:nvSpPr>
            <p:cNvPr id="22562" name="Text Box 34"/>
            <p:cNvSpPr txBox="1">
              <a:spLocks noChangeArrowheads="1"/>
            </p:cNvSpPr>
            <p:nvPr/>
          </p:nvSpPr>
          <p:spPr bwMode="auto">
            <a:xfrm>
              <a:off x="4665663" y="5397500"/>
              <a:ext cx="360856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CCFF66"/>
                  </a:solidFill>
                </a:rPr>
                <a:t>H</a:t>
              </a:r>
            </a:p>
          </p:txBody>
        </p:sp>
        <p:sp>
          <p:nvSpPr>
            <p:cNvPr id="22563" name="Text Box 35"/>
            <p:cNvSpPr txBox="1">
              <a:spLocks noChangeArrowheads="1"/>
            </p:cNvSpPr>
            <p:nvPr/>
          </p:nvSpPr>
          <p:spPr bwMode="auto">
            <a:xfrm>
              <a:off x="5897563" y="5900738"/>
              <a:ext cx="360856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00CC00"/>
                  </a:solidFill>
                  <a:latin typeface="Arial" charset="0"/>
                </a:rPr>
                <a:t>R</a:t>
              </a:r>
            </a:p>
          </p:txBody>
        </p:sp>
        <p:sp>
          <p:nvSpPr>
            <p:cNvPr id="22564" name="Text Box 36"/>
            <p:cNvSpPr txBox="1">
              <a:spLocks noChangeArrowheads="1"/>
            </p:cNvSpPr>
            <p:nvPr/>
          </p:nvSpPr>
          <p:spPr bwMode="auto">
            <a:xfrm>
              <a:off x="4894263" y="4918075"/>
              <a:ext cx="527568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00CC00"/>
                  </a:solidFill>
                  <a:latin typeface="Arial" charset="0"/>
                </a:rPr>
                <a:t>m</a:t>
              </a:r>
              <a:r>
                <a:rPr lang="it-IT" altLang="it-IT" sz="2700" baseline="-25000">
                  <a:solidFill>
                    <a:srgbClr val="00CC00"/>
                  </a:solidFill>
                  <a:latin typeface="Arial" charset="0"/>
                </a:rPr>
                <a:t>1</a:t>
              </a:r>
              <a:endParaRPr lang="it-IT" altLang="it-IT" sz="2700">
                <a:solidFill>
                  <a:srgbClr val="00CC00"/>
                </a:solidFill>
                <a:latin typeface="Arial" charset="0"/>
              </a:endParaRPr>
            </a:p>
          </p:txBody>
        </p:sp>
        <p:sp>
          <p:nvSpPr>
            <p:cNvPr id="22565" name="Text Box 37"/>
            <p:cNvSpPr txBox="1">
              <a:spLocks noChangeArrowheads="1"/>
            </p:cNvSpPr>
            <p:nvPr/>
          </p:nvSpPr>
          <p:spPr bwMode="auto">
            <a:xfrm>
              <a:off x="5307012" y="5694363"/>
              <a:ext cx="527568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00CC00"/>
                  </a:solidFill>
                  <a:latin typeface="Arial" charset="0"/>
                </a:rPr>
                <a:t>m</a:t>
              </a:r>
              <a:r>
                <a:rPr lang="it-IT" altLang="it-IT" sz="2700" baseline="-25000">
                  <a:solidFill>
                    <a:srgbClr val="00CC00"/>
                  </a:solidFill>
                  <a:latin typeface="Arial" charset="0"/>
                </a:rPr>
                <a:t>2</a:t>
              </a:r>
              <a:endParaRPr lang="it-IT" altLang="it-IT" sz="2700">
                <a:solidFill>
                  <a:srgbClr val="00CC00"/>
                </a:solidFill>
                <a:latin typeface="Arial" charset="0"/>
              </a:endParaRPr>
            </a:p>
          </p:txBody>
        </p:sp>
        <p:sp>
          <p:nvSpPr>
            <p:cNvPr id="22566" name="Text Box 38"/>
            <p:cNvSpPr txBox="1">
              <a:spLocks noChangeArrowheads="1"/>
            </p:cNvSpPr>
            <p:nvPr/>
          </p:nvSpPr>
          <p:spPr bwMode="auto">
            <a:xfrm>
              <a:off x="6196012" y="5192713"/>
              <a:ext cx="527568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00CC00"/>
                  </a:solidFill>
                  <a:latin typeface="Arial" charset="0"/>
                </a:rPr>
                <a:t>m</a:t>
              </a:r>
              <a:r>
                <a:rPr lang="it-IT" altLang="it-IT" sz="2700" baseline="-25000">
                  <a:solidFill>
                    <a:srgbClr val="00CC00"/>
                  </a:solidFill>
                  <a:latin typeface="Arial" charset="0"/>
                </a:rPr>
                <a:t>3</a:t>
              </a:r>
              <a:endParaRPr lang="it-IT" altLang="it-IT" sz="2700">
                <a:solidFill>
                  <a:srgbClr val="00CC00"/>
                </a:solidFill>
                <a:latin typeface="Arial" charset="0"/>
              </a:endParaRPr>
            </a:p>
          </p:txBody>
        </p:sp>
        <p:sp>
          <p:nvSpPr>
            <p:cNvPr id="22567" name="Text Box 39"/>
            <p:cNvSpPr txBox="1">
              <a:spLocks noChangeArrowheads="1"/>
            </p:cNvSpPr>
            <p:nvPr/>
          </p:nvSpPr>
          <p:spPr bwMode="auto">
            <a:xfrm>
              <a:off x="6811963" y="5626100"/>
              <a:ext cx="282309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FFCCFF"/>
                  </a:solidFill>
                  <a:latin typeface="Symbol" pitchFamily="18" charset="2"/>
                </a:rPr>
                <a:t>d</a:t>
              </a:r>
            </a:p>
          </p:txBody>
        </p:sp>
        <p:sp>
          <p:nvSpPr>
            <p:cNvPr id="22568" name="Text Box 40"/>
            <p:cNvSpPr txBox="1">
              <a:spLocks noChangeArrowheads="1"/>
            </p:cNvSpPr>
            <p:nvPr/>
          </p:nvSpPr>
          <p:spPr bwMode="auto">
            <a:xfrm>
              <a:off x="6983412" y="5532438"/>
              <a:ext cx="277500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FFCCFF"/>
                  </a:solidFill>
                </a:rPr>
                <a:t>+</a:t>
              </a:r>
            </a:p>
          </p:txBody>
        </p:sp>
        <p:sp>
          <p:nvSpPr>
            <p:cNvPr id="22569" name="Text Box 41"/>
            <p:cNvSpPr txBox="1">
              <a:spLocks noChangeArrowheads="1"/>
            </p:cNvSpPr>
            <p:nvPr/>
          </p:nvSpPr>
          <p:spPr bwMode="auto">
            <a:xfrm>
              <a:off x="5715000" y="4575175"/>
              <a:ext cx="282309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FFCCFF"/>
                  </a:solidFill>
                  <a:latin typeface="Symbol" pitchFamily="18" charset="2"/>
                </a:rPr>
                <a:t>d</a:t>
              </a:r>
            </a:p>
          </p:txBody>
        </p:sp>
        <p:sp>
          <p:nvSpPr>
            <p:cNvPr id="22570" name="Text Box 42"/>
            <p:cNvSpPr txBox="1">
              <a:spLocks noChangeArrowheads="1"/>
            </p:cNvSpPr>
            <p:nvPr/>
          </p:nvSpPr>
          <p:spPr bwMode="auto">
            <a:xfrm>
              <a:off x="5886449" y="4479925"/>
              <a:ext cx="208571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FFCCFF"/>
                  </a:solidFill>
                </a:rPr>
                <a:t>-</a:t>
              </a:r>
            </a:p>
          </p:txBody>
        </p:sp>
        <p:sp>
          <p:nvSpPr>
            <p:cNvPr id="22571" name="Text Box 43"/>
            <p:cNvSpPr txBox="1">
              <a:spLocks noChangeArrowheads="1"/>
            </p:cNvSpPr>
            <p:nvPr/>
          </p:nvSpPr>
          <p:spPr bwMode="auto">
            <a:xfrm>
              <a:off x="4297363" y="5214938"/>
              <a:ext cx="282309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FFCCFF"/>
                  </a:solidFill>
                  <a:latin typeface="Symbol" pitchFamily="18" charset="2"/>
                </a:rPr>
                <a:t>d</a:t>
              </a:r>
            </a:p>
          </p:txBody>
        </p:sp>
        <p:sp>
          <p:nvSpPr>
            <p:cNvPr id="22572" name="Text Box 44"/>
            <p:cNvSpPr txBox="1">
              <a:spLocks noChangeArrowheads="1"/>
            </p:cNvSpPr>
            <p:nvPr/>
          </p:nvSpPr>
          <p:spPr bwMode="auto">
            <a:xfrm>
              <a:off x="4468814" y="5121275"/>
              <a:ext cx="277500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FFCCFF"/>
                  </a:solidFill>
                </a:rPr>
                <a:t>+</a:t>
              </a:r>
            </a:p>
          </p:txBody>
        </p:sp>
        <p:sp>
          <p:nvSpPr>
            <p:cNvPr id="22573" name="Text Box 45"/>
            <p:cNvSpPr txBox="1">
              <a:spLocks noChangeArrowheads="1"/>
            </p:cNvSpPr>
            <p:nvPr/>
          </p:nvSpPr>
          <p:spPr bwMode="auto">
            <a:xfrm>
              <a:off x="4572000" y="5992813"/>
              <a:ext cx="282309" cy="470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700">
                  <a:solidFill>
                    <a:srgbClr val="FFCCFF"/>
                  </a:solidFill>
                  <a:latin typeface="Symbol" pitchFamily="18" charset="2"/>
                </a:rPr>
                <a:t>d</a:t>
              </a:r>
            </a:p>
          </p:txBody>
        </p:sp>
        <p:sp>
          <p:nvSpPr>
            <p:cNvPr id="22574" name="Text Box 46"/>
            <p:cNvSpPr txBox="1">
              <a:spLocks noChangeArrowheads="1"/>
            </p:cNvSpPr>
            <p:nvPr/>
          </p:nvSpPr>
          <p:spPr bwMode="auto">
            <a:xfrm>
              <a:off x="4743450" y="5897563"/>
              <a:ext cx="110852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2300">
                <a:solidFill>
                  <a:srgbClr val="FFCCFF"/>
                </a:solidFill>
              </a:endParaRPr>
            </a:p>
          </p:txBody>
        </p:sp>
        <p:sp>
          <p:nvSpPr>
            <p:cNvPr id="22575" name="Text Box 47"/>
            <p:cNvSpPr txBox="1">
              <a:spLocks noChangeArrowheads="1"/>
            </p:cNvSpPr>
            <p:nvPr/>
          </p:nvSpPr>
          <p:spPr bwMode="auto">
            <a:xfrm>
              <a:off x="4737100" y="5929313"/>
              <a:ext cx="277500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FFCCFF"/>
                  </a:solidFill>
                </a:rPr>
                <a:t>+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493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34"/>
    </mc:Choice>
    <mc:Fallback>
      <p:transition spd="slow" advTm="61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752658" y="514350"/>
            <a:ext cx="8516043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LEGAME			      ENERGIA*				   DISTANZA**</a:t>
            </a:r>
            <a:endParaRPr lang="it-IT" altLang="it-IT" sz="2300">
              <a:latin typeface="Arial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563948" y="943019"/>
            <a:ext cx="6292101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200">
                <a:solidFill>
                  <a:srgbClr val="FF0000"/>
                </a:solidFill>
                <a:latin typeface="Arial" charset="0"/>
              </a:rPr>
              <a:t>in eV/legame    in kcal/mole di legame            in Å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981259" y="1395413"/>
            <a:ext cx="829067" cy="208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H   </a:t>
            </a:r>
            <a:r>
              <a:rPr lang="it-IT" altLang="it-IT" sz="2200" dirty="0" err="1">
                <a:solidFill>
                  <a:srgbClr val="0000CC"/>
                </a:solidFill>
                <a:latin typeface="Arial" charset="0"/>
              </a:rPr>
              <a:t>H</a:t>
            </a:r>
            <a:endParaRPr lang="it-IT" altLang="it-IT" sz="2200" dirty="0">
              <a:solidFill>
                <a:srgbClr val="0000CC"/>
              </a:solidFill>
              <a:latin typeface="Arial" charset="0"/>
            </a:endParaRP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H   F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H   Cl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H   Br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H   I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 </a:t>
            </a:r>
            <a:endParaRPr lang="it-IT" altLang="it-IT" sz="22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3260725" y="557213"/>
            <a:ext cx="0" cy="3257550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5410200" y="900113"/>
            <a:ext cx="0" cy="2914650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8428039" y="600076"/>
            <a:ext cx="0" cy="3214688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>
            <a:off x="1524000" y="1371600"/>
            <a:ext cx="9144000" cy="0"/>
          </a:xfrm>
          <a:prstGeom prst="line">
            <a:avLst/>
          </a:prstGeom>
          <a:noFill/>
          <a:ln w="57150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>
            <a:off x="1524000" y="3814763"/>
            <a:ext cx="9144000" cy="0"/>
          </a:xfrm>
          <a:prstGeom prst="line">
            <a:avLst/>
          </a:prstGeom>
          <a:noFill/>
          <a:ln w="57150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57" name="Line 17"/>
          <p:cNvSpPr>
            <a:spLocks noChangeShapeType="1"/>
          </p:cNvSpPr>
          <p:nvPr/>
        </p:nvSpPr>
        <p:spPr bwMode="auto">
          <a:xfrm>
            <a:off x="1524000" y="4286250"/>
            <a:ext cx="9144000" cy="0"/>
          </a:xfrm>
          <a:prstGeom prst="line">
            <a:avLst/>
          </a:prstGeom>
          <a:noFill/>
          <a:ln w="57150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1689102" y="3865607"/>
            <a:ext cx="5468158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200">
                <a:solidFill>
                  <a:srgbClr val="336600"/>
                </a:solidFill>
                <a:latin typeface="Arial" charset="0"/>
              </a:rPr>
              <a:t>* 1 eV/ legame = 23,06 kcal/mole di legami</a:t>
            </a: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3717925" y="-42862"/>
            <a:ext cx="4736868" cy="5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900" b="1" u="sng">
                <a:solidFill>
                  <a:srgbClr val="9900CC"/>
                </a:solidFill>
              </a:rPr>
              <a:t>Proprietà di alcuni LEGAMI</a:t>
            </a:r>
            <a:endParaRPr lang="it-IT" altLang="it-IT" sz="2900" b="1">
              <a:solidFill>
                <a:srgbClr val="9900CC"/>
              </a:solidFill>
            </a:endParaRPr>
          </a:p>
        </p:txBody>
      </p:sp>
      <p:sp>
        <p:nvSpPr>
          <p:cNvPr id="10267" name="Line 27"/>
          <p:cNvSpPr>
            <a:spLocks noChangeShapeType="1"/>
          </p:cNvSpPr>
          <p:nvPr/>
        </p:nvSpPr>
        <p:spPr bwMode="auto">
          <a:xfrm>
            <a:off x="2260602" y="1574844"/>
            <a:ext cx="211139" cy="1111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>
            <a:off x="2259071" y="1928813"/>
            <a:ext cx="211137" cy="111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69" name="Line 29"/>
          <p:cNvSpPr>
            <a:spLocks noChangeShapeType="1"/>
          </p:cNvSpPr>
          <p:nvPr/>
        </p:nvSpPr>
        <p:spPr bwMode="auto">
          <a:xfrm>
            <a:off x="2259071" y="2228894"/>
            <a:ext cx="211137" cy="1111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70" name="Line 30"/>
          <p:cNvSpPr>
            <a:spLocks noChangeShapeType="1"/>
          </p:cNvSpPr>
          <p:nvPr/>
        </p:nvSpPr>
        <p:spPr bwMode="auto">
          <a:xfrm>
            <a:off x="2259071" y="2571794"/>
            <a:ext cx="211137" cy="1111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>
            <a:off x="2259071" y="2871788"/>
            <a:ext cx="211137" cy="111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1521777" y="4427694"/>
            <a:ext cx="9166066" cy="2309656"/>
            <a:chOff x="-2222" y="4427693"/>
            <a:chExt cx="9166066" cy="2309656"/>
          </a:xfrm>
        </p:grpSpPr>
        <p:grpSp>
          <p:nvGrpSpPr>
            <p:cNvPr id="11" name="Gruppo 10"/>
            <p:cNvGrpSpPr/>
            <p:nvPr/>
          </p:nvGrpSpPr>
          <p:grpSpPr>
            <a:xfrm>
              <a:off x="19844" y="4489449"/>
              <a:ext cx="9144000" cy="2247900"/>
              <a:chOff x="53181" y="4500563"/>
              <a:chExt cx="9144000" cy="2247900"/>
            </a:xfrm>
          </p:grpSpPr>
          <p:grpSp>
            <p:nvGrpSpPr>
              <p:cNvPr id="9" name="Gruppo 8"/>
              <p:cNvGrpSpPr/>
              <p:nvPr/>
            </p:nvGrpSpPr>
            <p:grpSpPr>
              <a:xfrm>
                <a:off x="53181" y="4500563"/>
                <a:ext cx="9144000" cy="2247900"/>
                <a:chOff x="22225" y="4500563"/>
                <a:chExt cx="9144000" cy="2247900"/>
              </a:xfrm>
            </p:grpSpPr>
            <p:sp>
              <p:nvSpPr>
                <p:cNvPr id="10263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4241800" y="4500563"/>
                  <a:ext cx="9525" cy="2195512"/>
                </a:xfrm>
                <a:prstGeom prst="line">
                  <a:avLst/>
                </a:prstGeom>
                <a:noFill/>
                <a:ln w="9525">
                  <a:solidFill>
                    <a:srgbClr val="99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264" name="Line 24"/>
                <p:cNvSpPr>
                  <a:spLocks noChangeShapeType="1"/>
                </p:cNvSpPr>
                <p:nvPr/>
              </p:nvSpPr>
              <p:spPr bwMode="auto">
                <a:xfrm>
                  <a:off x="22225" y="6748463"/>
                  <a:ext cx="9144000" cy="0"/>
                </a:xfrm>
                <a:prstGeom prst="line">
                  <a:avLst/>
                </a:prstGeom>
                <a:noFill/>
                <a:ln w="57150">
                  <a:solidFill>
                    <a:srgbClr val="99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265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1649413" y="4521200"/>
                  <a:ext cx="9525" cy="2195513"/>
                </a:xfrm>
                <a:prstGeom prst="line">
                  <a:avLst/>
                </a:prstGeom>
                <a:noFill/>
                <a:ln w="9525">
                  <a:solidFill>
                    <a:srgbClr val="99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266" name="Line 26"/>
                <p:cNvSpPr>
                  <a:spLocks noChangeShapeType="1"/>
                </p:cNvSpPr>
                <p:nvPr/>
              </p:nvSpPr>
              <p:spPr bwMode="auto">
                <a:xfrm>
                  <a:off x="6126163" y="4500563"/>
                  <a:ext cx="14287" cy="2195512"/>
                </a:xfrm>
                <a:prstGeom prst="line">
                  <a:avLst/>
                </a:prstGeom>
                <a:noFill/>
                <a:ln w="9525">
                  <a:solidFill>
                    <a:srgbClr val="99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0280" name="Line 40"/>
              <p:cNvSpPr>
                <a:spLocks noChangeShapeType="1"/>
              </p:cNvSpPr>
              <p:nvPr/>
            </p:nvSpPr>
            <p:spPr bwMode="auto">
              <a:xfrm>
                <a:off x="723792" y="6044719"/>
                <a:ext cx="211138" cy="11112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8" name="Gruppo 7"/>
            <p:cNvGrpSpPr/>
            <p:nvPr/>
          </p:nvGrpSpPr>
          <p:grpSpPr>
            <a:xfrm>
              <a:off x="-2222" y="4427693"/>
              <a:ext cx="9144000" cy="2195474"/>
              <a:chOff x="0" y="4500563"/>
              <a:chExt cx="9144000" cy="2195474"/>
            </a:xfrm>
          </p:grpSpPr>
          <p:grpSp>
            <p:nvGrpSpPr>
              <p:cNvPr id="6" name="Gruppo 5"/>
              <p:cNvGrpSpPr/>
              <p:nvPr/>
            </p:nvGrpSpPr>
            <p:grpSpPr>
              <a:xfrm>
                <a:off x="0" y="4500563"/>
                <a:ext cx="9144000" cy="733816"/>
                <a:chOff x="0" y="4500563"/>
                <a:chExt cx="9144000" cy="733816"/>
              </a:xfrm>
            </p:grpSpPr>
            <p:sp>
              <p:nvSpPr>
                <p:cNvPr id="1025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0" y="4543425"/>
                  <a:ext cx="9140638" cy="6909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lnSpc>
                      <a:spcPct val="90000"/>
                    </a:lnSpc>
                  </a:pPr>
                  <a:r>
                    <a:rPr lang="it-IT" altLang="it-IT" sz="2300" dirty="0">
                      <a:latin typeface="Arial" charset="0"/>
                    </a:rPr>
                    <a:t> </a:t>
                  </a:r>
                  <a:r>
                    <a:rPr lang="it-IT" altLang="it-IT" sz="2300" b="1" dirty="0">
                      <a:solidFill>
                        <a:srgbClr val="FF0000"/>
                      </a:solidFill>
                      <a:latin typeface="Arial" charset="0"/>
                    </a:rPr>
                    <a:t>LEGAME	     SOSTANZA		DISTANZA		    ENERGIA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it-IT" altLang="it-IT" sz="2300" b="1" dirty="0">
                      <a:solidFill>
                        <a:srgbClr val="FF0000"/>
                      </a:solidFill>
                      <a:latin typeface="Arial" charset="0"/>
                    </a:rPr>
                    <a:t>									(Å) 		    kcal/mole di legame</a:t>
                  </a:r>
                  <a:endParaRPr lang="it-IT" altLang="it-IT" sz="2300" dirty="0">
                    <a:latin typeface="Arial" charset="0"/>
                  </a:endParaRPr>
                </a:p>
              </p:txBody>
            </p:sp>
            <p:sp>
              <p:nvSpPr>
                <p:cNvPr id="10261" name="Line 21"/>
                <p:cNvSpPr>
                  <a:spLocks noChangeShapeType="1"/>
                </p:cNvSpPr>
                <p:nvPr/>
              </p:nvSpPr>
              <p:spPr bwMode="auto">
                <a:xfrm>
                  <a:off x="0" y="4500563"/>
                  <a:ext cx="9144000" cy="0"/>
                </a:xfrm>
                <a:prstGeom prst="line">
                  <a:avLst/>
                </a:prstGeom>
                <a:noFill/>
                <a:ln w="57150">
                  <a:solidFill>
                    <a:srgbClr val="99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262" name="Line 22"/>
                <p:cNvSpPr>
                  <a:spLocks noChangeShapeType="1"/>
                </p:cNvSpPr>
                <p:nvPr/>
              </p:nvSpPr>
              <p:spPr bwMode="auto">
                <a:xfrm>
                  <a:off x="0" y="5229225"/>
                  <a:ext cx="9144000" cy="0"/>
                </a:xfrm>
                <a:prstGeom prst="line">
                  <a:avLst/>
                </a:prstGeom>
                <a:noFill/>
                <a:ln w="57150">
                  <a:solidFill>
                    <a:srgbClr val="99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7" name="Gruppo 6"/>
              <p:cNvGrpSpPr/>
              <p:nvPr/>
            </p:nvGrpSpPr>
            <p:grpSpPr>
              <a:xfrm>
                <a:off x="411163" y="5287963"/>
                <a:ext cx="7661528" cy="1408074"/>
                <a:chOff x="411163" y="5287963"/>
                <a:chExt cx="7661528" cy="1408074"/>
              </a:xfrm>
            </p:grpSpPr>
            <p:sp>
              <p:nvSpPr>
                <p:cNvPr id="1024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411163" y="5287963"/>
                  <a:ext cx="750520" cy="14080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it-IT" altLang="it-IT" sz="2200">
                      <a:solidFill>
                        <a:srgbClr val="0000CC"/>
                      </a:solidFill>
                      <a:latin typeface="Arial" charset="0"/>
                    </a:rPr>
                    <a:t>C   C</a:t>
                  </a:r>
                </a:p>
                <a:p>
                  <a:r>
                    <a:rPr lang="it-IT" altLang="it-IT" sz="2200">
                      <a:solidFill>
                        <a:srgbClr val="0000CC"/>
                      </a:solidFill>
                      <a:latin typeface="Arial" charset="0"/>
                    </a:rPr>
                    <a:t>C   C</a:t>
                  </a:r>
                </a:p>
                <a:p>
                  <a:r>
                    <a:rPr lang="it-IT" altLang="it-IT" sz="2200">
                      <a:solidFill>
                        <a:srgbClr val="0000CC"/>
                      </a:solidFill>
                      <a:latin typeface="Arial" charset="0"/>
                    </a:rPr>
                    <a:t>C   C</a:t>
                  </a:r>
                </a:p>
                <a:p>
                  <a:r>
                    <a:rPr lang="it-IT" altLang="it-IT" sz="2200">
                      <a:solidFill>
                        <a:srgbClr val="0000CC"/>
                      </a:solidFill>
                      <a:latin typeface="Arial" charset="0"/>
                    </a:rPr>
                    <a:t>C   C</a:t>
                  </a:r>
                </a:p>
              </p:txBody>
            </p:sp>
            <p:sp>
              <p:nvSpPr>
                <p:cNvPr id="1024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965326" y="5287963"/>
                  <a:ext cx="2151545" cy="14080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it-IT" altLang="it-IT" sz="2200" dirty="0">
                      <a:solidFill>
                        <a:srgbClr val="0000CC"/>
                      </a:solidFill>
                      <a:latin typeface="Arial" charset="0"/>
                    </a:rPr>
                    <a:t>C</a:t>
                  </a:r>
                  <a:r>
                    <a:rPr lang="it-IT" altLang="it-IT" sz="2200" baseline="-25000" dirty="0">
                      <a:solidFill>
                        <a:srgbClr val="0000CC"/>
                      </a:solidFill>
                      <a:latin typeface="Arial" charset="0"/>
                    </a:rPr>
                    <a:t>2</a:t>
                  </a:r>
                  <a:r>
                    <a:rPr lang="it-IT" altLang="it-IT" sz="22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  <a:r>
                    <a:rPr lang="it-IT" altLang="it-IT" sz="2200" baseline="-25000" dirty="0">
                      <a:solidFill>
                        <a:srgbClr val="0000CC"/>
                      </a:solidFill>
                      <a:latin typeface="Arial" charset="0"/>
                    </a:rPr>
                    <a:t>6</a:t>
                  </a:r>
                  <a:r>
                    <a:rPr lang="it-IT" altLang="it-IT" sz="2200" dirty="0">
                      <a:solidFill>
                        <a:srgbClr val="0000CC"/>
                      </a:solidFill>
                      <a:latin typeface="Arial" charset="0"/>
                    </a:rPr>
                    <a:t> (Etano)</a:t>
                  </a:r>
                </a:p>
                <a:p>
                  <a:r>
                    <a:rPr lang="it-IT" altLang="it-IT" sz="2200" dirty="0">
                      <a:solidFill>
                        <a:srgbClr val="0000CC"/>
                      </a:solidFill>
                      <a:latin typeface="Arial" charset="0"/>
                    </a:rPr>
                    <a:t>C</a:t>
                  </a:r>
                  <a:r>
                    <a:rPr lang="it-IT" altLang="it-IT" sz="2200" baseline="-25000" dirty="0">
                      <a:solidFill>
                        <a:srgbClr val="0000CC"/>
                      </a:solidFill>
                      <a:latin typeface="Arial" charset="0"/>
                    </a:rPr>
                    <a:t>2</a:t>
                  </a:r>
                  <a:r>
                    <a:rPr lang="it-IT" altLang="it-IT" sz="22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  <a:r>
                    <a:rPr lang="it-IT" altLang="it-IT" sz="2200" baseline="-25000" dirty="0">
                      <a:solidFill>
                        <a:srgbClr val="0000CC"/>
                      </a:solidFill>
                      <a:latin typeface="Arial" charset="0"/>
                    </a:rPr>
                    <a:t>4</a:t>
                  </a:r>
                  <a:r>
                    <a:rPr lang="it-IT" altLang="it-IT" sz="2200" dirty="0">
                      <a:solidFill>
                        <a:srgbClr val="0000CC"/>
                      </a:solidFill>
                      <a:latin typeface="Arial" charset="0"/>
                    </a:rPr>
                    <a:t> (Etilene)</a:t>
                  </a:r>
                </a:p>
                <a:p>
                  <a:r>
                    <a:rPr lang="it-IT" altLang="it-IT" sz="2200" dirty="0">
                      <a:solidFill>
                        <a:srgbClr val="0000CC"/>
                      </a:solidFill>
                      <a:latin typeface="Arial" charset="0"/>
                    </a:rPr>
                    <a:t>C</a:t>
                  </a:r>
                  <a:r>
                    <a:rPr lang="it-IT" altLang="it-IT" sz="2200" baseline="-25000" dirty="0">
                      <a:solidFill>
                        <a:srgbClr val="0000CC"/>
                      </a:solidFill>
                      <a:latin typeface="Arial" charset="0"/>
                    </a:rPr>
                    <a:t>2</a:t>
                  </a:r>
                  <a:r>
                    <a:rPr lang="it-IT" altLang="it-IT" sz="22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  <a:r>
                    <a:rPr lang="it-IT" altLang="it-IT" sz="2200" baseline="-25000" dirty="0">
                      <a:solidFill>
                        <a:srgbClr val="0000CC"/>
                      </a:solidFill>
                      <a:latin typeface="Arial" charset="0"/>
                    </a:rPr>
                    <a:t>2</a:t>
                  </a:r>
                  <a:r>
                    <a:rPr lang="it-IT" altLang="it-IT" sz="2200" dirty="0">
                      <a:solidFill>
                        <a:srgbClr val="0000CC"/>
                      </a:solidFill>
                      <a:latin typeface="Arial" charset="0"/>
                    </a:rPr>
                    <a:t> (Acetilene)</a:t>
                  </a:r>
                </a:p>
                <a:p>
                  <a:r>
                    <a:rPr lang="it-IT" altLang="it-IT" sz="2200" dirty="0">
                      <a:solidFill>
                        <a:srgbClr val="0000CC"/>
                      </a:solidFill>
                      <a:latin typeface="Arial" charset="0"/>
                    </a:rPr>
                    <a:t>C</a:t>
                  </a:r>
                  <a:r>
                    <a:rPr lang="it-IT" altLang="it-IT" sz="2200" baseline="-25000" dirty="0">
                      <a:solidFill>
                        <a:srgbClr val="0000CC"/>
                      </a:solidFill>
                      <a:latin typeface="Arial" charset="0"/>
                    </a:rPr>
                    <a:t>6</a:t>
                  </a:r>
                  <a:r>
                    <a:rPr lang="it-IT" altLang="it-IT" sz="2200" dirty="0">
                      <a:solidFill>
                        <a:srgbClr val="0000CC"/>
                      </a:solidFill>
                      <a:latin typeface="Arial" charset="0"/>
                    </a:rPr>
                    <a:t>H</a:t>
                  </a:r>
                  <a:r>
                    <a:rPr lang="it-IT" altLang="it-IT" sz="2200" baseline="-25000" dirty="0">
                      <a:solidFill>
                        <a:srgbClr val="0000CC"/>
                      </a:solidFill>
                      <a:latin typeface="Arial" charset="0"/>
                    </a:rPr>
                    <a:t>6</a:t>
                  </a:r>
                  <a:r>
                    <a:rPr lang="it-IT" altLang="it-IT" sz="2200" dirty="0">
                      <a:solidFill>
                        <a:srgbClr val="0000CC"/>
                      </a:solidFill>
                      <a:latin typeface="Arial" charset="0"/>
                    </a:rPr>
                    <a:t> (Benzene)</a:t>
                  </a:r>
                </a:p>
              </p:txBody>
            </p:sp>
            <p:sp>
              <p:nvSpPr>
                <p:cNvPr id="1025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846638" y="5287963"/>
                  <a:ext cx="657546" cy="14080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it-IT" altLang="it-IT" sz="2200">
                      <a:solidFill>
                        <a:srgbClr val="0000CC"/>
                      </a:solidFill>
                      <a:latin typeface="Arial" charset="0"/>
                    </a:rPr>
                    <a:t>1,54</a:t>
                  </a:r>
                </a:p>
                <a:p>
                  <a:r>
                    <a:rPr lang="it-IT" altLang="it-IT" sz="2200">
                      <a:solidFill>
                        <a:srgbClr val="0000CC"/>
                      </a:solidFill>
                      <a:latin typeface="Arial" charset="0"/>
                    </a:rPr>
                    <a:t>1,34</a:t>
                  </a:r>
                </a:p>
                <a:p>
                  <a:r>
                    <a:rPr lang="it-IT" altLang="it-IT" sz="2200">
                      <a:solidFill>
                        <a:srgbClr val="0000CC"/>
                      </a:solidFill>
                      <a:latin typeface="Arial" charset="0"/>
                    </a:rPr>
                    <a:t>1,20</a:t>
                  </a:r>
                </a:p>
                <a:p>
                  <a:r>
                    <a:rPr lang="it-IT" altLang="it-IT" sz="2200">
                      <a:solidFill>
                        <a:srgbClr val="0000CC"/>
                      </a:solidFill>
                      <a:latin typeface="Arial" charset="0"/>
                    </a:rPr>
                    <a:t>1,39</a:t>
                  </a:r>
                </a:p>
              </p:txBody>
            </p:sp>
            <p:sp>
              <p:nvSpPr>
                <p:cNvPr id="1025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7258050" y="5287963"/>
                  <a:ext cx="814641" cy="14080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it-IT" altLang="it-IT" sz="2200">
                      <a:solidFill>
                        <a:srgbClr val="0000CC"/>
                      </a:solidFill>
                      <a:latin typeface="Arial" charset="0"/>
                    </a:rPr>
                    <a:t>83,2</a:t>
                  </a:r>
                </a:p>
                <a:p>
                  <a:r>
                    <a:rPr lang="it-IT" altLang="it-IT" sz="2200">
                      <a:solidFill>
                        <a:srgbClr val="0000CC"/>
                      </a:solidFill>
                      <a:latin typeface="Arial" charset="0"/>
                    </a:rPr>
                    <a:t>146,8</a:t>
                  </a:r>
                </a:p>
                <a:p>
                  <a:r>
                    <a:rPr lang="it-IT" altLang="it-IT" sz="2200">
                      <a:solidFill>
                        <a:srgbClr val="0000CC"/>
                      </a:solidFill>
                      <a:latin typeface="Arial" charset="0"/>
                    </a:rPr>
                    <a:t>200,6</a:t>
                  </a:r>
                </a:p>
                <a:p>
                  <a:r>
                    <a:rPr lang="it-IT" altLang="it-IT" sz="2200">
                      <a:solidFill>
                        <a:srgbClr val="0000CC"/>
                      </a:solidFill>
                      <a:latin typeface="Arial" charset="0"/>
                    </a:rPr>
                    <a:t>140,2</a:t>
                  </a:r>
                </a:p>
              </p:txBody>
            </p:sp>
            <p:sp>
              <p:nvSpPr>
                <p:cNvPr id="10277" name="Line 37"/>
                <p:cNvSpPr>
                  <a:spLocks noChangeShapeType="1"/>
                </p:cNvSpPr>
                <p:nvPr/>
              </p:nvSpPr>
              <p:spPr bwMode="auto">
                <a:xfrm>
                  <a:off x="682625" y="5462588"/>
                  <a:ext cx="211138" cy="11112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278" name="Line 38"/>
                <p:cNvSpPr>
                  <a:spLocks noChangeShapeType="1"/>
                </p:cNvSpPr>
                <p:nvPr/>
              </p:nvSpPr>
              <p:spPr bwMode="auto">
                <a:xfrm>
                  <a:off x="682625" y="5829300"/>
                  <a:ext cx="211138" cy="11113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279" name="Line 39"/>
                <p:cNvSpPr>
                  <a:spLocks noChangeShapeType="1"/>
                </p:cNvSpPr>
                <p:nvPr/>
              </p:nvSpPr>
              <p:spPr bwMode="auto">
                <a:xfrm>
                  <a:off x="682625" y="5743575"/>
                  <a:ext cx="211138" cy="11113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281" name="Line 41"/>
                <p:cNvSpPr>
                  <a:spLocks noChangeShapeType="1"/>
                </p:cNvSpPr>
                <p:nvPr/>
              </p:nvSpPr>
              <p:spPr bwMode="auto">
                <a:xfrm>
                  <a:off x="682625" y="6175375"/>
                  <a:ext cx="211138" cy="9525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282" name="Line 42"/>
                <p:cNvSpPr>
                  <a:spLocks noChangeShapeType="1"/>
                </p:cNvSpPr>
                <p:nvPr/>
              </p:nvSpPr>
              <p:spPr bwMode="auto">
                <a:xfrm>
                  <a:off x="692150" y="6429375"/>
                  <a:ext cx="211138" cy="11113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283" name="Line 43"/>
                <p:cNvSpPr>
                  <a:spLocks noChangeShapeType="1"/>
                </p:cNvSpPr>
                <p:nvPr/>
              </p:nvSpPr>
              <p:spPr bwMode="auto">
                <a:xfrm>
                  <a:off x="682625" y="6483350"/>
                  <a:ext cx="211138" cy="11113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284" name="Line 44"/>
                <p:cNvSpPr>
                  <a:spLocks noChangeShapeType="1"/>
                </p:cNvSpPr>
                <p:nvPr/>
              </p:nvSpPr>
              <p:spPr bwMode="auto">
                <a:xfrm>
                  <a:off x="682625" y="6054725"/>
                  <a:ext cx="211138" cy="11113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4162264" y="1423988"/>
            <a:ext cx="657546" cy="174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4,51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5,85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4,47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3,82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3,08</a:t>
            </a:r>
            <a:endParaRPr lang="it-IT" altLang="it-IT" sz="22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6464798" y="1484124"/>
            <a:ext cx="578999" cy="174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104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135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103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88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71</a:t>
            </a:r>
            <a:endParaRPr lang="it-IT" altLang="it-IT" sz="22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9138917" y="1395413"/>
            <a:ext cx="657546" cy="174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0,75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0,92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1,27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1,41</a:t>
            </a:r>
          </a:p>
          <a:p>
            <a:r>
              <a:rPr lang="it-IT" altLang="it-IT" sz="2200" dirty="0">
                <a:solidFill>
                  <a:srgbClr val="0000CC"/>
                </a:solidFill>
                <a:latin typeface="Arial" charset="0"/>
              </a:rPr>
              <a:t>1,61</a:t>
            </a:r>
            <a:endParaRPr lang="it-IT" altLang="it-IT" sz="2200" dirty="0">
              <a:solidFill>
                <a:srgbClr val="0000CC"/>
              </a:solidFill>
              <a:latin typeface="Arial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965697" y="2999264"/>
            <a:ext cx="7846063" cy="822168"/>
            <a:chOff x="441643" y="2999264"/>
            <a:chExt cx="7846059" cy="822168"/>
          </a:xfrm>
        </p:grpSpPr>
        <p:sp>
          <p:nvSpPr>
            <p:cNvPr id="10245" name="Text Box 5"/>
            <p:cNvSpPr txBox="1">
              <a:spLocks noChangeArrowheads="1"/>
            </p:cNvSpPr>
            <p:nvPr/>
          </p:nvSpPr>
          <p:spPr bwMode="auto">
            <a:xfrm>
              <a:off x="2638265" y="3047365"/>
              <a:ext cx="657546" cy="730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it-IT" altLang="it-IT" sz="2200" dirty="0">
                  <a:solidFill>
                    <a:srgbClr val="0000CC"/>
                  </a:solidFill>
                  <a:latin typeface="Arial" charset="0"/>
                </a:rPr>
                <a:t>5,16</a:t>
              </a:r>
              <a:endParaRPr lang="it-IT" altLang="it-IT" sz="2200" dirty="0">
                <a:solidFill>
                  <a:srgbClr val="0000CC"/>
                </a:solidFill>
                <a:latin typeface="Arial" charset="0"/>
              </a:endParaRPr>
            </a:p>
            <a:p>
              <a:r>
                <a:rPr lang="it-IT" altLang="it-IT" sz="2200" dirty="0">
                  <a:solidFill>
                    <a:srgbClr val="0000CC"/>
                  </a:solidFill>
                  <a:latin typeface="Arial" charset="0"/>
                </a:rPr>
                <a:t>9,76</a:t>
              </a:r>
            </a:p>
          </p:txBody>
        </p:sp>
        <p:sp>
          <p:nvSpPr>
            <p:cNvPr id="10246" name="Text Box 6"/>
            <p:cNvSpPr txBox="1">
              <a:spLocks noChangeArrowheads="1"/>
            </p:cNvSpPr>
            <p:nvPr/>
          </p:nvSpPr>
          <p:spPr bwMode="auto">
            <a:xfrm>
              <a:off x="4924168" y="3090467"/>
              <a:ext cx="578999" cy="730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it-IT" altLang="it-IT" sz="2200" dirty="0">
                  <a:solidFill>
                    <a:srgbClr val="0000CC"/>
                  </a:solidFill>
                  <a:latin typeface="Arial" charset="0"/>
                </a:rPr>
                <a:t>119</a:t>
              </a:r>
              <a:endParaRPr lang="it-IT" altLang="it-IT" sz="2200" dirty="0">
                <a:solidFill>
                  <a:srgbClr val="0000CC"/>
                </a:solidFill>
                <a:latin typeface="Arial" charset="0"/>
              </a:endParaRPr>
            </a:p>
            <a:p>
              <a:r>
                <a:rPr lang="it-IT" altLang="it-IT" sz="2200" dirty="0">
                  <a:solidFill>
                    <a:srgbClr val="0000CC"/>
                  </a:solidFill>
                  <a:latin typeface="Arial" charset="0"/>
                </a:rPr>
                <a:t>225</a:t>
              </a:r>
            </a:p>
          </p:txBody>
        </p:sp>
        <p:sp>
          <p:nvSpPr>
            <p:cNvPr id="10247" name="Text Box 7"/>
            <p:cNvSpPr txBox="1">
              <a:spLocks noChangeArrowheads="1"/>
            </p:cNvSpPr>
            <p:nvPr/>
          </p:nvSpPr>
          <p:spPr bwMode="auto">
            <a:xfrm>
              <a:off x="7630156" y="3044984"/>
              <a:ext cx="657546" cy="730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it-IT" altLang="it-IT" sz="2200" dirty="0">
                  <a:solidFill>
                    <a:srgbClr val="0000CC"/>
                  </a:solidFill>
                  <a:latin typeface="Arial" charset="0"/>
                </a:rPr>
                <a:t>1,20</a:t>
              </a:r>
              <a:endParaRPr lang="it-IT" altLang="it-IT" sz="2200" dirty="0">
                <a:solidFill>
                  <a:srgbClr val="0000CC"/>
                </a:solidFill>
                <a:latin typeface="Arial" charset="0"/>
              </a:endParaRPr>
            </a:p>
            <a:p>
              <a:r>
                <a:rPr lang="it-IT" altLang="it-IT" sz="2200" dirty="0">
                  <a:solidFill>
                    <a:srgbClr val="0000CC"/>
                  </a:solidFill>
                  <a:latin typeface="Arial" charset="0"/>
                </a:rPr>
                <a:t>1,09</a:t>
              </a: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441643" y="2999264"/>
              <a:ext cx="782579" cy="730965"/>
              <a:chOff x="-1493520" y="1286511"/>
              <a:chExt cx="782579" cy="730965"/>
            </a:xfrm>
          </p:grpSpPr>
          <p:sp>
            <p:nvSpPr>
              <p:cNvPr id="45" name="Text Box 4"/>
              <p:cNvSpPr txBox="1">
                <a:spLocks noChangeArrowheads="1"/>
              </p:cNvSpPr>
              <p:nvPr/>
            </p:nvSpPr>
            <p:spPr bwMode="auto">
              <a:xfrm>
                <a:off x="-1493520" y="1286511"/>
                <a:ext cx="782579" cy="7309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it-IT" altLang="it-IT" sz="2200" dirty="0">
                    <a:solidFill>
                      <a:srgbClr val="0000CC"/>
                    </a:solidFill>
                    <a:latin typeface="Arial" charset="0"/>
                  </a:rPr>
                  <a:t>O   </a:t>
                </a:r>
                <a:r>
                  <a:rPr lang="it-IT" altLang="it-IT" sz="2200" dirty="0" err="1">
                    <a:solidFill>
                      <a:srgbClr val="0000CC"/>
                    </a:solidFill>
                    <a:latin typeface="Arial" charset="0"/>
                  </a:rPr>
                  <a:t>O</a:t>
                </a:r>
                <a:endParaRPr lang="it-IT" altLang="it-IT" sz="2200" dirty="0">
                  <a:solidFill>
                    <a:srgbClr val="0000CC"/>
                  </a:solidFill>
                  <a:latin typeface="Arial" charset="0"/>
                </a:endParaRPr>
              </a:p>
              <a:p>
                <a:r>
                  <a:rPr lang="it-IT" altLang="it-IT" sz="2200" dirty="0">
                    <a:solidFill>
                      <a:srgbClr val="0000CC"/>
                    </a:solidFill>
                    <a:latin typeface="Arial" charset="0"/>
                  </a:rPr>
                  <a:t>N   </a:t>
                </a:r>
                <a:r>
                  <a:rPr lang="it-IT" altLang="it-IT" sz="2200" dirty="0" err="1">
                    <a:solidFill>
                      <a:srgbClr val="0000CC"/>
                    </a:solidFill>
                    <a:latin typeface="Arial" charset="0"/>
                  </a:rPr>
                  <a:t>N</a:t>
                </a:r>
                <a:endParaRPr lang="it-IT" altLang="it-IT" sz="2200" dirty="0">
                  <a:solidFill>
                    <a:srgbClr val="0000CC"/>
                  </a:solidFill>
                  <a:latin typeface="Arial" charset="0"/>
                </a:endParaRPr>
              </a:p>
            </p:txBody>
          </p:sp>
          <p:grpSp>
            <p:nvGrpSpPr>
              <p:cNvPr id="2" name="Gruppo 1"/>
              <p:cNvGrpSpPr/>
              <p:nvPr/>
            </p:nvGrpSpPr>
            <p:grpSpPr>
              <a:xfrm>
                <a:off x="-1208989" y="1411349"/>
                <a:ext cx="213518" cy="117603"/>
                <a:chOff x="-2328227" y="3130929"/>
                <a:chExt cx="213518" cy="117603"/>
              </a:xfrm>
            </p:grpSpPr>
            <p:sp>
              <p:nvSpPr>
                <p:cNvPr id="49" name="Line 31"/>
                <p:cNvSpPr>
                  <a:spLocks noChangeShapeType="1"/>
                </p:cNvSpPr>
                <p:nvPr/>
              </p:nvSpPr>
              <p:spPr bwMode="auto">
                <a:xfrm>
                  <a:off x="-2328227" y="3130929"/>
                  <a:ext cx="211137" cy="11112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0" name="Line 31"/>
                <p:cNvSpPr>
                  <a:spLocks noChangeShapeType="1"/>
                </p:cNvSpPr>
                <p:nvPr/>
              </p:nvSpPr>
              <p:spPr bwMode="auto">
                <a:xfrm>
                  <a:off x="-2325846" y="3237420"/>
                  <a:ext cx="211137" cy="11112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3" name="Gruppo 2"/>
              <p:cNvGrpSpPr/>
              <p:nvPr/>
            </p:nvGrpSpPr>
            <p:grpSpPr>
              <a:xfrm>
                <a:off x="-1211370" y="1705968"/>
                <a:ext cx="213518" cy="238602"/>
                <a:chOff x="-1940509" y="3472021"/>
                <a:chExt cx="213518" cy="238602"/>
              </a:xfrm>
            </p:grpSpPr>
            <p:grpSp>
              <p:nvGrpSpPr>
                <p:cNvPr id="52" name="Gruppo 51"/>
                <p:cNvGrpSpPr/>
                <p:nvPr/>
              </p:nvGrpSpPr>
              <p:grpSpPr>
                <a:xfrm>
                  <a:off x="-1940509" y="3472021"/>
                  <a:ext cx="213518" cy="117603"/>
                  <a:chOff x="-2328227" y="3130929"/>
                  <a:chExt cx="213518" cy="117603"/>
                </a:xfrm>
              </p:grpSpPr>
              <p:sp>
                <p:nvSpPr>
                  <p:cNvPr id="5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-2328227" y="3130929"/>
                    <a:ext cx="211137" cy="11112"/>
                  </a:xfrm>
                  <a:prstGeom prst="line">
                    <a:avLst/>
                  </a:prstGeom>
                  <a:noFill/>
                  <a:ln w="38100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5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-2325846" y="3237420"/>
                    <a:ext cx="211137" cy="11112"/>
                  </a:xfrm>
                  <a:prstGeom prst="line">
                    <a:avLst/>
                  </a:prstGeom>
                  <a:noFill/>
                  <a:ln w="38100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55" name="Line 31"/>
                <p:cNvSpPr>
                  <a:spLocks noChangeShapeType="1"/>
                </p:cNvSpPr>
                <p:nvPr/>
              </p:nvSpPr>
              <p:spPr bwMode="auto">
                <a:xfrm>
                  <a:off x="-1938128" y="3699511"/>
                  <a:ext cx="211137" cy="11112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27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839"/>
    </mc:Choice>
    <mc:Fallback>
      <p:transition spd="slow" advTm="227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941715" y="155639"/>
            <a:ext cx="6819355" cy="532447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100" b="1">
                <a:solidFill>
                  <a:srgbClr val="CC0000"/>
                </a:solidFill>
                <a:latin typeface="Comic Sans MS" pitchFamily="66" charset="0"/>
              </a:rPr>
              <a:t>Legame Dativo (o di coordinazione)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2619431" y="927091"/>
            <a:ext cx="3777867" cy="1162278"/>
            <a:chOff x="1095375" y="927091"/>
            <a:chExt cx="3777866" cy="1162277"/>
          </a:xfrm>
        </p:grpSpPr>
        <p:sp>
          <p:nvSpPr>
            <p:cNvPr id="23555" name="Text Box 3"/>
            <p:cNvSpPr txBox="1">
              <a:spLocks noChangeArrowheads="1"/>
            </p:cNvSpPr>
            <p:nvPr/>
          </p:nvSpPr>
          <p:spPr bwMode="auto">
            <a:xfrm>
              <a:off x="1630998" y="927091"/>
              <a:ext cx="2606663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dirty="0">
                  <a:solidFill>
                    <a:srgbClr val="000066"/>
                  </a:solidFill>
                  <a:latin typeface="Comic Sans MS" pitchFamily="66" charset="0"/>
                </a:rPr>
                <a:t>D</a:t>
              </a:r>
              <a:r>
                <a:rPr lang="it-IT" altLang="it-IT" sz="2900" b="1" dirty="0">
                  <a:solidFill>
                    <a:srgbClr val="CC0000"/>
                  </a:solidFill>
                  <a:latin typeface="Comic Sans MS" pitchFamily="66" charset="0"/>
                </a:rPr>
                <a:t>:</a:t>
              </a:r>
              <a:r>
                <a:rPr lang="it-IT" altLang="it-IT" sz="2600" dirty="0">
                  <a:solidFill>
                    <a:srgbClr val="000066"/>
                  </a:solidFill>
                  <a:latin typeface="Comic Sans MS" pitchFamily="66" charset="0"/>
                </a:rPr>
                <a:t>  </a:t>
              </a:r>
              <a:r>
                <a:rPr lang="it-IT" altLang="it-IT" sz="2600" dirty="0">
                  <a:solidFill>
                    <a:srgbClr val="000066"/>
                  </a:solidFill>
                  <a:latin typeface="Comic Sans MS" pitchFamily="66" charset="0"/>
                </a:rPr>
                <a:t>      +         A</a:t>
              </a:r>
              <a:endParaRPr lang="it-IT" altLang="it-IT" sz="3100" dirty="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57" name="Text Box 5"/>
            <p:cNvSpPr txBox="1">
              <a:spLocks noChangeArrowheads="1"/>
            </p:cNvSpPr>
            <p:nvPr/>
          </p:nvSpPr>
          <p:spPr bwMode="auto">
            <a:xfrm>
              <a:off x="1095375" y="1642269"/>
              <a:ext cx="1587154" cy="44011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prstDash val="lgDashDot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 dirty="0">
                  <a:solidFill>
                    <a:srgbClr val="CC0000"/>
                  </a:solidFill>
                  <a:latin typeface="Comic Sans MS" pitchFamily="66" charset="0"/>
                </a:rPr>
                <a:t>Donatore </a:t>
              </a:r>
            </a:p>
          </p:txBody>
        </p:sp>
        <p:sp>
          <p:nvSpPr>
            <p:cNvPr id="23558" name="Text Box 6"/>
            <p:cNvSpPr txBox="1">
              <a:spLocks noChangeArrowheads="1"/>
            </p:cNvSpPr>
            <p:nvPr/>
          </p:nvSpPr>
          <p:spPr bwMode="auto">
            <a:xfrm>
              <a:off x="3125787" y="1649254"/>
              <a:ext cx="1747454" cy="44011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prstDash val="lgDashDot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>
                  <a:solidFill>
                    <a:srgbClr val="CC0000"/>
                  </a:solidFill>
                  <a:latin typeface="Comic Sans MS" pitchFamily="66" charset="0"/>
                </a:rPr>
                <a:t>Accettore 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2089154" y="2659700"/>
            <a:ext cx="3424266" cy="1781065"/>
            <a:chOff x="565150" y="2659698"/>
            <a:chExt cx="3424264" cy="1781065"/>
          </a:xfrm>
        </p:grpSpPr>
        <p:sp>
          <p:nvSpPr>
            <p:cNvPr id="23559" name="Text Box 7"/>
            <p:cNvSpPr txBox="1">
              <a:spLocks noChangeArrowheads="1"/>
            </p:cNvSpPr>
            <p:nvPr/>
          </p:nvSpPr>
          <p:spPr bwMode="auto">
            <a:xfrm>
              <a:off x="1708149" y="3299460"/>
              <a:ext cx="638176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N </a:t>
              </a: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: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60" name="Line 8"/>
            <p:cNvSpPr>
              <a:spLocks noChangeShapeType="1"/>
            </p:cNvSpPr>
            <p:nvPr/>
          </p:nvSpPr>
          <p:spPr bwMode="auto">
            <a:xfrm flipH="1">
              <a:off x="1296987" y="3802698"/>
              <a:ext cx="322263" cy="320675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61" name="Line 9"/>
            <p:cNvSpPr>
              <a:spLocks noChangeShapeType="1"/>
            </p:cNvSpPr>
            <p:nvPr/>
          </p:nvSpPr>
          <p:spPr bwMode="auto">
            <a:xfrm flipH="1" flipV="1">
              <a:off x="1250950" y="3070860"/>
              <a:ext cx="320675" cy="320675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 flipH="1">
              <a:off x="1060450" y="3578860"/>
              <a:ext cx="501650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928687" y="3985260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64" name="Text Box 12"/>
            <p:cNvSpPr txBox="1">
              <a:spLocks noChangeArrowheads="1"/>
            </p:cNvSpPr>
            <p:nvPr/>
          </p:nvSpPr>
          <p:spPr bwMode="auto">
            <a:xfrm>
              <a:off x="565150" y="3366135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65" name="Text Box 13"/>
            <p:cNvSpPr txBox="1">
              <a:spLocks noChangeArrowheads="1"/>
            </p:cNvSpPr>
            <p:nvPr/>
          </p:nvSpPr>
          <p:spPr bwMode="auto">
            <a:xfrm>
              <a:off x="838200" y="2780348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80" name="Text Box 28"/>
            <p:cNvSpPr txBox="1">
              <a:spLocks noChangeArrowheads="1"/>
            </p:cNvSpPr>
            <p:nvPr/>
          </p:nvSpPr>
          <p:spPr bwMode="auto">
            <a:xfrm>
              <a:off x="3125787" y="3413760"/>
              <a:ext cx="320781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81" name="Line 29"/>
            <p:cNvSpPr>
              <a:spLocks noChangeShapeType="1"/>
            </p:cNvSpPr>
            <p:nvPr/>
          </p:nvSpPr>
          <p:spPr bwMode="auto">
            <a:xfrm flipH="1">
              <a:off x="2914650" y="3826510"/>
              <a:ext cx="273050" cy="344488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82" name="Line 30"/>
            <p:cNvSpPr>
              <a:spLocks noChangeShapeType="1"/>
            </p:cNvSpPr>
            <p:nvPr/>
          </p:nvSpPr>
          <p:spPr bwMode="auto">
            <a:xfrm flipH="1" flipV="1">
              <a:off x="3400425" y="3802698"/>
              <a:ext cx="276225" cy="411162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83" name="Line 31"/>
            <p:cNvSpPr>
              <a:spLocks noChangeShapeType="1"/>
            </p:cNvSpPr>
            <p:nvPr/>
          </p:nvSpPr>
          <p:spPr bwMode="auto">
            <a:xfrm flipV="1">
              <a:off x="3276600" y="3027998"/>
              <a:ext cx="1587" cy="455612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84" name="Text Box 32"/>
            <p:cNvSpPr txBox="1">
              <a:spLocks noChangeArrowheads="1"/>
            </p:cNvSpPr>
            <p:nvPr/>
          </p:nvSpPr>
          <p:spPr bwMode="auto">
            <a:xfrm>
              <a:off x="3086099" y="2889885"/>
              <a:ext cx="272691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.</a:t>
              </a:r>
              <a:endParaRPr lang="it-IT" altLang="it-IT" sz="1400">
                <a:solidFill>
                  <a:srgbClr val="CC0000"/>
                </a:solidFill>
              </a:endParaRPr>
            </a:p>
          </p:txBody>
        </p:sp>
        <p:sp>
          <p:nvSpPr>
            <p:cNvPr id="23585" name="Text Box 33"/>
            <p:cNvSpPr txBox="1">
              <a:spLocks noChangeArrowheads="1"/>
            </p:cNvSpPr>
            <p:nvPr/>
          </p:nvSpPr>
          <p:spPr bwMode="auto">
            <a:xfrm>
              <a:off x="3219449" y="2889885"/>
              <a:ext cx="272691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.</a:t>
              </a:r>
              <a:endParaRPr lang="it-IT" altLang="it-IT" sz="1400">
                <a:solidFill>
                  <a:srgbClr val="CC0000"/>
                </a:solidFill>
              </a:endParaRPr>
            </a:p>
          </p:txBody>
        </p:sp>
        <p:sp>
          <p:nvSpPr>
            <p:cNvPr id="23586" name="Text Box 34"/>
            <p:cNvSpPr txBox="1">
              <a:spLocks noChangeArrowheads="1"/>
            </p:cNvSpPr>
            <p:nvPr/>
          </p:nvSpPr>
          <p:spPr bwMode="auto">
            <a:xfrm>
              <a:off x="3460749" y="3620135"/>
              <a:ext cx="272691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.</a:t>
              </a:r>
              <a:endParaRPr lang="it-IT" altLang="it-IT" sz="1400">
                <a:solidFill>
                  <a:srgbClr val="CC0000"/>
                </a:solidFill>
              </a:endParaRPr>
            </a:p>
          </p:txBody>
        </p:sp>
        <p:sp>
          <p:nvSpPr>
            <p:cNvPr id="23587" name="Text Box 35"/>
            <p:cNvSpPr txBox="1">
              <a:spLocks noChangeArrowheads="1"/>
            </p:cNvSpPr>
            <p:nvPr/>
          </p:nvSpPr>
          <p:spPr bwMode="auto">
            <a:xfrm>
              <a:off x="3354386" y="3666173"/>
              <a:ext cx="272691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.</a:t>
              </a:r>
              <a:endParaRPr lang="it-IT" altLang="it-IT" sz="1400">
                <a:solidFill>
                  <a:srgbClr val="CC0000"/>
                </a:solidFill>
              </a:endParaRPr>
            </a:p>
          </p:txBody>
        </p:sp>
        <p:sp>
          <p:nvSpPr>
            <p:cNvPr id="23588" name="Text Box 36"/>
            <p:cNvSpPr txBox="1">
              <a:spLocks noChangeArrowheads="1"/>
            </p:cNvSpPr>
            <p:nvPr/>
          </p:nvSpPr>
          <p:spPr bwMode="auto">
            <a:xfrm>
              <a:off x="2882900" y="3597910"/>
              <a:ext cx="272691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.</a:t>
              </a:r>
              <a:endParaRPr lang="it-IT" altLang="it-IT" sz="1400">
                <a:solidFill>
                  <a:srgbClr val="CC0000"/>
                </a:solidFill>
              </a:endParaRPr>
            </a:p>
          </p:txBody>
        </p:sp>
        <p:sp>
          <p:nvSpPr>
            <p:cNvPr id="23589" name="Text Box 37"/>
            <p:cNvSpPr txBox="1">
              <a:spLocks noChangeArrowheads="1"/>
            </p:cNvSpPr>
            <p:nvPr/>
          </p:nvSpPr>
          <p:spPr bwMode="auto">
            <a:xfrm>
              <a:off x="2959100" y="3689985"/>
              <a:ext cx="272691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.</a:t>
              </a:r>
              <a:endParaRPr lang="it-IT" altLang="it-IT" sz="1400">
                <a:solidFill>
                  <a:srgbClr val="CC0000"/>
                </a:solidFill>
              </a:endParaRPr>
            </a:p>
          </p:txBody>
        </p:sp>
        <p:sp>
          <p:nvSpPr>
            <p:cNvPr id="23590" name="Text Box 38"/>
            <p:cNvSpPr txBox="1">
              <a:spLocks noChangeArrowheads="1"/>
            </p:cNvSpPr>
            <p:nvPr/>
          </p:nvSpPr>
          <p:spPr bwMode="auto">
            <a:xfrm>
              <a:off x="3125787" y="2659698"/>
              <a:ext cx="312766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91" name="Text Box 39"/>
            <p:cNvSpPr txBox="1">
              <a:spLocks noChangeArrowheads="1"/>
            </p:cNvSpPr>
            <p:nvPr/>
          </p:nvSpPr>
          <p:spPr bwMode="auto">
            <a:xfrm>
              <a:off x="2622550" y="3985260"/>
              <a:ext cx="312766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92" name="Text Box 40"/>
            <p:cNvSpPr txBox="1">
              <a:spLocks noChangeArrowheads="1"/>
            </p:cNvSpPr>
            <p:nvPr/>
          </p:nvSpPr>
          <p:spPr bwMode="auto">
            <a:xfrm>
              <a:off x="3676648" y="3985260"/>
              <a:ext cx="312766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93" name="Text Box 41"/>
            <p:cNvSpPr txBox="1">
              <a:spLocks noChangeArrowheads="1"/>
            </p:cNvSpPr>
            <p:nvPr/>
          </p:nvSpPr>
          <p:spPr bwMode="auto">
            <a:xfrm>
              <a:off x="2565399" y="3308985"/>
              <a:ext cx="338414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000066"/>
                  </a:solidFill>
                  <a:latin typeface="Comic Sans MS" pitchFamily="66" charset="0"/>
                </a:rPr>
                <a:t>+</a:t>
              </a:r>
              <a:endParaRPr lang="it-IT" altLang="it-IT" sz="1400">
                <a:solidFill>
                  <a:srgbClr val="000066"/>
                </a:solidFill>
              </a:endParaRPr>
            </a:p>
          </p:txBody>
        </p:sp>
      </p:grpSp>
      <p:sp>
        <p:nvSpPr>
          <p:cNvPr id="23594" name="Line 42"/>
          <p:cNvSpPr>
            <a:spLocks noChangeShapeType="1"/>
          </p:cNvSpPr>
          <p:nvPr/>
        </p:nvSpPr>
        <p:spPr bwMode="auto">
          <a:xfrm>
            <a:off x="5513387" y="3620135"/>
            <a:ext cx="9144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6572255" y="2872425"/>
            <a:ext cx="3013104" cy="1660415"/>
            <a:chOff x="5048250" y="2872423"/>
            <a:chExt cx="3013102" cy="1660415"/>
          </a:xfrm>
        </p:grpSpPr>
        <p:sp>
          <p:nvSpPr>
            <p:cNvPr id="23566" name="Text Box 14"/>
            <p:cNvSpPr txBox="1">
              <a:spLocks noChangeArrowheads="1"/>
            </p:cNvSpPr>
            <p:nvPr/>
          </p:nvSpPr>
          <p:spPr bwMode="auto">
            <a:xfrm>
              <a:off x="6191251" y="3391535"/>
              <a:ext cx="638176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N </a:t>
              </a: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: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67" name="Line 15"/>
            <p:cNvSpPr>
              <a:spLocks noChangeShapeType="1"/>
            </p:cNvSpPr>
            <p:nvPr/>
          </p:nvSpPr>
          <p:spPr bwMode="auto">
            <a:xfrm flipH="1">
              <a:off x="5778500" y="3894773"/>
              <a:ext cx="319087" cy="319087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68" name="Line 16"/>
            <p:cNvSpPr>
              <a:spLocks noChangeShapeType="1"/>
            </p:cNvSpPr>
            <p:nvPr/>
          </p:nvSpPr>
          <p:spPr bwMode="auto">
            <a:xfrm flipH="1" flipV="1">
              <a:off x="5734050" y="3162935"/>
              <a:ext cx="317500" cy="320675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69" name="Line 17"/>
            <p:cNvSpPr>
              <a:spLocks noChangeShapeType="1"/>
            </p:cNvSpPr>
            <p:nvPr/>
          </p:nvSpPr>
          <p:spPr bwMode="auto">
            <a:xfrm flipH="1">
              <a:off x="5540375" y="3670935"/>
              <a:ext cx="504825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70" name="Text Box 18"/>
            <p:cNvSpPr txBox="1">
              <a:spLocks noChangeArrowheads="1"/>
            </p:cNvSpPr>
            <p:nvPr/>
          </p:nvSpPr>
          <p:spPr bwMode="auto">
            <a:xfrm>
              <a:off x="5410200" y="4077335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71" name="Text Box 19"/>
            <p:cNvSpPr txBox="1">
              <a:spLocks noChangeArrowheads="1"/>
            </p:cNvSpPr>
            <p:nvPr/>
          </p:nvSpPr>
          <p:spPr bwMode="auto">
            <a:xfrm>
              <a:off x="5048250" y="3437573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72" name="Text Box 20"/>
            <p:cNvSpPr txBox="1">
              <a:spLocks noChangeArrowheads="1"/>
            </p:cNvSpPr>
            <p:nvPr/>
          </p:nvSpPr>
          <p:spPr bwMode="auto">
            <a:xfrm>
              <a:off x="5318124" y="2872423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73" name="Text Box 21"/>
            <p:cNvSpPr txBox="1">
              <a:spLocks noChangeArrowheads="1"/>
            </p:cNvSpPr>
            <p:nvPr/>
          </p:nvSpPr>
          <p:spPr bwMode="auto">
            <a:xfrm>
              <a:off x="6877049" y="3421698"/>
              <a:ext cx="320781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74" name="Line 22"/>
            <p:cNvSpPr>
              <a:spLocks noChangeShapeType="1"/>
            </p:cNvSpPr>
            <p:nvPr/>
          </p:nvSpPr>
          <p:spPr bwMode="auto">
            <a:xfrm flipH="1">
              <a:off x="7240587" y="3208973"/>
              <a:ext cx="322263" cy="319087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75" name="Line 23"/>
            <p:cNvSpPr>
              <a:spLocks noChangeShapeType="1"/>
            </p:cNvSpPr>
            <p:nvPr/>
          </p:nvSpPr>
          <p:spPr bwMode="auto">
            <a:xfrm flipH="1" flipV="1">
              <a:off x="7240587" y="3802698"/>
              <a:ext cx="322263" cy="320675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76" name="Line 24"/>
            <p:cNvSpPr>
              <a:spLocks noChangeShapeType="1"/>
            </p:cNvSpPr>
            <p:nvPr/>
          </p:nvSpPr>
          <p:spPr bwMode="auto">
            <a:xfrm flipH="1">
              <a:off x="7240587" y="3670935"/>
              <a:ext cx="503238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77" name="Text Box 25"/>
            <p:cNvSpPr txBox="1">
              <a:spLocks noChangeArrowheads="1"/>
            </p:cNvSpPr>
            <p:nvPr/>
          </p:nvSpPr>
          <p:spPr bwMode="auto">
            <a:xfrm>
              <a:off x="7562850" y="4077335"/>
              <a:ext cx="312766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78" name="Text Box 26"/>
            <p:cNvSpPr txBox="1">
              <a:spLocks noChangeArrowheads="1"/>
            </p:cNvSpPr>
            <p:nvPr/>
          </p:nvSpPr>
          <p:spPr bwMode="auto">
            <a:xfrm>
              <a:off x="7748586" y="3437573"/>
              <a:ext cx="312766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79" name="Text Box 27"/>
            <p:cNvSpPr txBox="1">
              <a:spLocks noChangeArrowheads="1"/>
            </p:cNvSpPr>
            <p:nvPr/>
          </p:nvSpPr>
          <p:spPr bwMode="auto">
            <a:xfrm>
              <a:off x="7607301" y="2872423"/>
              <a:ext cx="312766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95" name="Text Box 43"/>
            <p:cNvSpPr txBox="1">
              <a:spLocks noChangeArrowheads="1"/>
            </p:cNvSpPr>
            <p:nvPr/>
          </p:nvSpPr>
          <p:spPr bwMode="auto">
            <a:xfrm>
              <a:off x="6097587" y="3026410"/>
              <a:ext cx="514744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(+)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96" name="Text Box 44"/>
            <p:cNvSpPr txBox="1">
              <a:spLocks noChangeArrowheads="1"/>
            </p:cNvSpPr>
            <p:nvPr/>
          </p:nvSpPr>
          <p:spPr bwMode="auto">
            <a:xfrm>
              <a:off x="6783386" y="3026410"/>
              <a:ext cx="493906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(-)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2025705" y="4967290"/>
            <a:ext cx="4205287" cy="1660415"/>
            <a:chOff x="501651" y="4967288"/>
            <a:chExt cx="4205287" cy="1660415"/>
          </a:xfrm>
        </p:grpSpPr>
        <p:sp>
          <p:nvSpPr>
            <p:cNvPr id="23597" name="Text Box 45"/>
            <p:cNvSpPr txBox="1">
              <a:spLocks noChangeArrowheads="1"/>
            </p:cNvSpPr>
            <p:nvPr/>
          </p:nvSpPr>
          <p:spPr bwMode="auto">
            <a:xfrm>
              <a:off x="1644651" y="5486400"/>
              <a:ext cx="638176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N </a:t>
              </a: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: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598" name="Line 46"/>
            <p:cNvSpPr>
              <a:spLocks noChangeShapeType="1"/>
            </p:cNvSpPr>
            <p:nvPr/>
          </p:nvSpPr>
          <p:spPr bwMode="auto">
            <a:xfrm flipH="1">
              <a:off x="1231901" y="5988050"/>
              <a:ext cx="320675" cy="320675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99" name="Line 47"/>
            <p:cNvSpPr>
              <a:spLocks noChangeShapeType="1"/>
            </p:cNvSpPr>
            <p:nvPr/>
          </p:nvSpPr>
          <p:spPr bwMode="auto">
            <a:xfrm flipH="1" flipV="1">
              <a:off x="1187451" y="5257800"/>
              <a:ext cx="319087" cy="319088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00" name="Line 48"/>
            <p:cNvSpPr>
              <a:spLocks noChangeShapeType="1"/>
            </p:cNvSpPr>
            <p:nvPr/>
          </p:nvSpPr>
          <p:spPr bwMode="auto">
            <a:xfrm flipH="1">
              <a:off x="996951" y="5764213"/>
              <a:ext cx="501650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01" name="Text Box 49"/>
            <p:cNvSpPr txBox="1">
              <a:spLocks noChangeArrowheads="1"/>
            </p:cNvSpPr>
            <p:nvPr/>
          </p:nvSpPr>
          <p:spPr bwMode="auto">
            <a:xfrm>
              <a:off x="865188" y="6172200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602" name="Text Box 50"/>
            <p:cNvSpPr txBox="1">
              <a:spLocks noChangeArrowheads="1"/>
            </p:cNvSpPr>
            <p:nvPr/>
          </p:nvSpPr>
          <p:spPr bwMode="auto">
            <a:xfrm>
              <a:off x="501651" y="5551488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603" name="Text Box 51"/>
            <p:cNvSpPr txBox="1">
              <a:spLocks noChangeArrowheads="1"/>
            </p:cNvSpPr>
            <p:nvPr/>
          </p:nvSpPr>
          <p:spPr bwMode="auto">
            <a:xfrm>
              <a:off x="774700" y="4967288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611" name="Text Box 59"/>
            <p:cNvSpPr txBox="1">
              <a:spLocks noChangeArrowheads="1"/>
            </p:cNvSpPr>
            <p:nvPr/>
          </p:nvSpPr>
          <p:spPr bwMode="auto">
            <a:xfrm>
              <a:off x="3060701" y="5486400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3612" name="Text Box 60"/>
            <p:cNvSpPr txBox="1">
              <a:spLocks noChangeArrowheads="1"/>
            </p:cNvSpPr>
            <p:nvPr/>
          </p:nvSpPr>
          <p:spPr bwMode="auto">
            <a:xfrm>
              <a:off x="2498726" y="5494338"/>
              <a:ext cx="338414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000066"/>
                  </a:solidFill>
                  <a:latin typeface="Comic Sans MS" pitchFamily="66" charset="0"/>
                </a:rPr>
                <a:t>+</a:t>
              </a:r>
              <a:endParaRPr lang="it-IT" altLang="it-IT" sz="1400">
                <a:solidFill>
                  <a:srgbClr val="000066"/>
                </a:solidFill>
              </a:endParaRPr>
            </a:p>
          </p:txBody>
        </p:sp>
        <p:sp>
          <p:nvSpPr>
            <p:cNvPr id="23613" name="Line 61"/>
            <p:cNvSpPr>
              <a:spLocks noChangeShapeType="1"/>
            </p:cNvSpPr>
            <p:nvPr/>
          </p:nvSpPr>
          <p:spPr bwMode="auto">
            <a:xfrm>
              <a:off x="3792538" y="5707063"/>
              <a:ext cx="914400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16" name="Rectangle 64"/>
            <p:cNvSpPr>
              <a:spLocks noChangeArrowheads="1"/>
            </p:cNvSpPr>
            <p:nvPr/>
          </p:nvSpPr>
          <p:spPr bwMode="auto">
            <a:xfrm>
              <a:off x="3384551" y="5348288"/>
              <a:ext cx="27108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+</a:t>
              </a: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6505579" y="4937127"/>
            <a:ext cx="3895880" cy="1690579"/>
            <a:chOff x="4981576" y="4937125"/>
            <a:chExt cx="3895879" cy="1690578"/>
          </a:xfrm>
        </p:grpSpPr>
        <p:sp>
          <p:nvSpPr>
            <p:cNvPr id="23609" name="Text Box 57"/>
            <p:cNvSpPr txBox="1">
              <a:spLocks noChangeArrowheads="1"/>
            </p:cNvSpPr>
            <p:nvPr/>
          </p:nvSpPr>
          <p:spPr bwMode="auto">
            <a:xfrm>
              <a:off x="4981576" y="5486400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5253038" y="4937125"/>
              <a:ext cx="3624417" cy="1690578"/>
              <a:chOff x="5253038" y="4937125"/>
              <a:chExt cx="3624417" cy="1690578"/>
            </a:xfrm>
          </p:grpSpPr>
          <p:sp>
            <p:nvSpPr>
              <p:cNvPr id="23604" name="Text Box 52"/>
              <p:cNvSpPr txBox="1">
                <a:spLocks noChangeArrowheads="1"/>
              </p:cNvSpPr>
              <p:nvPr/>
            </p:nvSpPr>
            <p:spPr bwMode="auto">
              <a:xfrm>
                <a:off x="6010275" y="5486400"/>
                <a:ext cx="376886" cy="4555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000066"/>
                    </a:solidFill>
                    <a:latin typeface="Comic Sans MS" pitchFamily="66" charset="0"/>
                  </a:rPr>
                  <a:t>N</a:t>
                </a:r>
              </a:p>
            </p:txBody>
          </p:sp>
          <p:sp>
            <p:nvSpPr>
              <p:cNvPr id="23605" name="Line 53"/>
              <p:cNvSpPr>
                <a:spLocks noChangeShapeType="1"/>
              </p:cNvSpPr>
              <p:nvPr/>
            </p:nvSpPr>
            <p:spPr bwMode="auto">
              <a:xfrm flipH="1">
                <a:off x="5715001" y="5959475"/>
                <a:ext cx="317500" cy="319088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06" name="Line 54"/>
              <p:cNvSpPr>
                <a:spLocks noChangeShapeType="1"/>
              </p:cNvSpPr>
              <p:nvPr/>
            </p:nvSpPr>
            <p:spPr bwMode="auto">
              <a:xfrm flipH="1" flipV="1">
                <a:off x="5667376" y="5227638"/>
                <a:ext cx="320675" cy="320675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07" name="Line 55"/>
              <p:cNvSpPr>
                <a:spLocks noChangeShapeType="1"/>
              </p:cNvSpPr>
              <p:nvPr/>
            </p:nvSpPr>
            <p:spPr bwMode="auto">
              <a:xfrm flipH="1">
                <a:off x="5475288" y="5707063"/>
                <a:ext cx="503238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08" name="Text Box 56"/>
              <p:cNvSpPr txBox="1">
                <a:spLocks noChangeArrowheads="1"/>
              </p:cNvSpPr>
              <p:nvPr/>
            </p:nvSpPr>
            <p:spPr bwMode="auto">
              <a:xfrm>
                <a:off x="5346701" y="6142038"/>
                <a:ext cx="367268" cy="4555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  <a:endParaRPr lang="it-IT" altLang="it-IT" sz="3100">
                  <a:solidFill>
                    <a:srgbClr val="00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3610" name="Text Box 58"/>
              <p:cNvSpPr txBox="1">
                <a:spLocks noChangeArrowheads="1"/>
              </p:cNvSpPr>
              <p:nvPr/>
            </p:nvSpPr>
            <p:spPr bwMode="auto">
              <a:xfrm>
                <a:off x="5253038" y="4937125"/>
                <a:ext cx="367268" cy="4555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  <a:endParaRPr lang="it-IT" altLang="it-IT" sz="3100">
                  <a:solidFill>
                    <a:srgbClr val="00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3614" name="Line 62"/>
              <p:cNvSpPr>
                <a:spLocks noChangeShapeType="1"/>
              </p:cNvSpPr>
              <p:nvPr/>
            </p:nvSpPr>
            <p:spPr bwMode="auto">
              <a:xfrm flipH="1">
                <a:off x="6421438" y="5707063"/>
                <a:ext cx="503238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15" name="Text Box 63"/>
              <p:cNvSpPr txBox="1">
                <a:spLocks noChangeArrowheads="1"/>
              </p:cNvSpPr>
              <p:nvPr/>
            </p:nvSpPr>
            <p:spPr bwMode="auto">
              <a:xfrm>
                <a:off x="6972301" y="5486400"/>
                <a:ext cx="367268" cy="4555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000066"/>
                    </a:solidFill>
                    <a:latin typeface="Comic Sans MS" pitchFamily="66" charset="0"/>
                  </a:rPr>
                  <a:t>H</a:t>
                </a:r>
                <a:endParaRPr lang="it-IT" altLang="it-IT" sz="3100">
                  <a:solidFill>
                    <a:srgbClr val="00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3617" name="Rectangle 65"/>
              <p:cNvSpPr>
                <a:spLocks noChangeArrowheads="1"/>
              </p:cNvSpPr>
              <p:nvPr/>
            </p:nvSpPr>
            <p:spPr bwMode="auto">
              <a:xfrm>
                <a:off x="6286501" y="5348288"/>
                <a:ext cx="271088" cy="4555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000066"/>
                    </a:solidFill>
                    <a:latin typeface="Comic Sans MS" pitchFamily="66" charset="0"/>
                  </a:rPr>
                  <a:t>+</a:t>
                </a:r>
              </a:p>
            </p:txBody>
          </p:sp>
          <p:sp>
            <p:nvSpPr>
              <p:cNvPr id="23618" name="Text Box 66"/>
              <p:cNvSpPr txBox="1">
                <a:spLocks noChangeArrowheads="1"/>
              </p:cNvSpPr>
              <p:nvPr/>
            </p:nvSpPr>
            <p:spPr bwMode="auto">
              <a:xfrm>
                <a:off x="6581775" y="6172200"/>
                <a:ext cx="2295680" cy="4555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 b="1">
                    <a:solidFill>
                      <a:srgbClr val="000066"/>
                    </a:solidFill>
                    <a:latin typeface="Comic Sans MS" pitchFamily="66" charset="0"/>
                  </a:rPr>
                  <a:t>Ione ammonio</a:t>
                </a:r>
              </a:p>
            </p:txBody>
          </p:sp>
        </p:grpSp>
      </p:grpSp>
      <p:grpSp>
        <p:nvGrpSpPr>
          <p:cNvPr id="3" name="Gruppo 2"/>
          <p:cNvGrpSpPr/>
          <p:nvPr/>
        </p:nvGrpSpPr>
        <p:grpSpPr>
          <a:xfrm>
            <a:off x="6632054" y="1003291"/>
            <a:ext cx="2082835" cy="501670"/>
            <a:chOff x="5107940" y="1003291"/>
            <a:chExt cx="2082836" cy="501670"/>
          </a:xfrm>
        </p:grpSpPr>
        <p:sp>
          <p:nvSpPr>
            <p:cNvPr id="23556" name="Line 4"/>
            <p:cNvSpPr>
              <a:spLocks noChangeShapeType="1"/>
            </p:cNvSpPr>
            <p:nvPr/>
          </p:nvSpPr>
          <p:spPr bwMode="auto">
            <a:xfrm>
              <a:off x="5107940" y="1254126"/>
              <a:ext cx="914400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Text Box 3"/>
            <p:cNvSpPr txBox="1">
              <a:spLocks noChangeArrowheads="1"/>
            </p:cNvSpPr>
            <p:nvPr/>
          </p:nvSpPr>
          <p:spPr bwMode="auto">
            <a:xfrm>
              <a:off x="6286502" y="1003291"/>
              <a:ext cx="904274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dirty="0">
                  <a:solidFill>
                    <a:srgbClr val="000066"/>
                  </a:solidFill>
                  <a:latin typeface="Comic Sans MS" pitchFamily="66" charset="0"/>
                </a:rPr>
                <a:t>D </a:t>
              </a:r>
              <a:r>
                <a:rPr lang="it-IT" altLang="it-IT" sz="2900" dirty="0">
                  <a:solidFill>
                    <a:srgbClr val="CC0000"/>
                  </a:solidFill>
                  <a:latin typeface="Comic Sans MS" pitchFamily="66" charset="0"/>
                </a:rPr>
                <a:t>:</a:t>
              </a:r>
              <a:r>
                <a:rPr lang="it-IT" altLang="it-IT" sz="2600" dirty="0">
                  <a:solidFill>
                    <a:srgbClr val="000066"/>
                  </a:solidFill>
                  <a:latin typeface="Comic Sans MS" pitchFamily="66" charset="0"/>
                </a:rPr>
                <a:t> A</a:t>
              </a:r>
              <a:endParaRPr lang="it-IT" altLang="it-IT" sz="3100" dirty="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417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787"/>
    </mc:Choice>
    <mc:Fallback>
      <p:transition spd="slow" advTm="153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35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760742" y="46097"/>
            <a:ext cx="6819355" cy="532447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100" b="1">
                <a:solidFill>
                  <a:srgbClr val="CC0000"/>
                </a:solidFill>
                <a:latin typeface="Comic Sans MS" pitchFamily="66" charset="0"/>
              </a:rPr>
              <a:t>Legame Dativo (o di coordinazione)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1570038" y="2514602"/>
            <a:ext cx="3840163" cy="1796941"/>
            <a:chOff x="46038" y="2514600"/>
            <a:chExt cx="3840162" cy="1796941"/>
          </a:xfrm>
        </p:grpSpPr>
        <p:sp>
          <p:nvSpPr>
            <p:cNvPr id="24593" name="Text Box 17"/>
            <p:cNvSpPr txBox="1">
              <a:spLocks noChangeArrowheads="1"/>
            </p:cNvSpPr>
            <p:nvPr/>
          </p:nvSpPr>
          <p:spPr bwMode="auto">
            <a:xfrm>
              <a:off x="2151063" y="3284538"/>
              <a:ext cx="445816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Al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594" name="Line 18"/>
            <p:cNvSpPr>
              <a:spLocks noChangeShapeType="1"/>
            </p:cNvSpPr>
            <p:nvPr/>
          </p:nvSpPr>
          <p:spPr bwMode="auto">
            <a:xfrm flipH="1">
              <a:off x="2027238" y="3697288"/>
              <a:ext cx="276225" cy="344487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595" name="Line 19"/>
            <p:cNvSpPr>
              <a:spLocks noChangeShapeType="1"/>
            </p:cNvSpPr>
            <p:nvPr/>
          </p:nvSpPr>
          <p:spPr bwMode="auto">
            <a:xfrm flipH="1" flipV="1">
              <a:off x="2514600" y="3673475"/>
              <a:ext cx="274638" cy="411163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596" name="Line 20"/>
            <p:cNvSpPr>
              <a:spLocks noChangeShapeType="1"/>
            </p:cNvSpPr>
            <p:nvPr/>
          </p:nvSpPr>
          <p:spPr bwMode="auto">
            <a:xfrm flipV="1">
              <a:off x="2392363" y="2898775"/>
              <a:ext cx="0" cy="455613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597" name="Text Box 21"/>
            <p:cNvSpPr txBox="1">
              <a:spLocks noChangeArrowheads="1"/>
            </p:cNvSpPr>
            <p:nvPr/>
          </p:nvSpPr>
          <p:spPr bwMode="auto">
            <a:xfrm>
              <a:off x="1646238" y="3856038"/>
              <a:ext cx="402534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Cl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598" name="Text Box 22"/>
            <p:cNvSpPr txBox="1">
              <a:spLocks noChangeArrowheads="1"/>
            </p:cNvSpPr>
            <p:nvPr/>
          </p:nvSpPr>
          <p:spPr bwMode="auto">
            <a:xfrm>
              <a:off x="2789238" y="3856038"/>
              <a:ext cx="402534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Cl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599" name="Line 23"/>
            <p:cNvSpPr>
              <a:spLocks noChangeShapeType="1"/>
            </p:cNvSpPr>
            <p:nvPr/>
          </p:nvSpPr>
          <p:spPr bwMode="auto">
            <a:xfrm>
              <a:off x="2971800" y="3490913"/>
              <a:ext cx="914400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18" name="Text Box 42"/>
            <p:cNvSpPr txBox="1">
              <a:spLocks noChangeArrowheads="1"/>
            </p:cNvSpPr>
            <p:nvPr/>
          </p:nvSpPr>
          <p:spPr bwMode="auto">
            <a:xfrm>
              <a:off x="46038" y="3113088"/>
              <a:ext cx="1038927" cy="578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100">
                  <a:solidFill>
                    <a:srgbClr val="000066"/>
                  </a:solidFill>
                  <a:latin typeface="Comic Sans MS" pitchFamily="66" charset="0"/>
                </a:rPr>
                <a:t>[</a:t>
              </a: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:</a:t>
              </a: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Cl</a:t>
              </a: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:</a:t>
              </a:r>
              <a:r>
                <a:rPr lang="it-IT" altLang="it-IT" sz="3400">
                  <a:solidFill>
                    <a:srgbClr val="000066"/>
                  </a:solidFill>
                  <a:latin typeface="Comic Sans MS" pitchFamily="66" charset="0"/>
                </a:rPr>
                <a:t>]</a:t>
              </a:r>
              <a:endParaRPr lang="it-IT" altLang="it-IT" sz="26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19" name="Text Box 43"/>
            <p:cNvSpPr txBox="1">
              <a:spLocks noChangeArrowheads="1"/>
            </p:cNvSpPr>
            <p:nvPr/>
          </p:nvSpPr>
          <p:spPr bwMode="auto">
            <a:xfrm>
              <a:off x="1358900" y="3179763"/>
              <a:ext cx="338414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000066"/>
                  </a:solidFill>
                  <a:latin typeface="Comic Sans MS" pitchFamily="66" charset="0"/>
                </a:rPr>
                <a:t>+</a:t>
              </a:r>
              <a:endParaRPr lang="it-IT" altLang="it-IT" sz="1400">
                <a:solidFill>
                  <a:srgbClr val="000066"/>
                </a:solidFill>
              </a:endParaRPr>
            </a:p>
          </p:txBody>
        </p:sp>
        <p:sp>
          <p:nvSpPr>
            <p:cNvPr id="24620" name="Text Box 44"/>
            <p:cNvSpPr txBox="1">
              <a:spLocks noChangeArrowheads="1"/>
            </p:cNvSpPr>
            <p:nvPr/>
          </p:nvSpPr>
          <p:spPr bwMode="auto">
            <a:xfrm>
              <a:off x="966789" y="2997200"/>
              <a:ext cx="250249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-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21" name="Rectangle 45"/>
            <p:cNvSpPr>
              <a:spLocks noChangeArrowheads="1"/>
            </p:cNvSpPr>
            <p:nvPr/>
          </p:nvSpPr>
          <p:spPr bwMode="auto">
            <a:xfrm rot="5400000">
              <a:off x="478811" y="3405177"/>
              <a:ext cx="272691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:</a:t>
              </a:r>
            </a:p>
          </p:txBody>
        </p:sp>
        <p:sp>
          <p:nvSpPr>
            <p:cNvPr id="24622" name="Rectangle 46"/>
            <p:cNvSpPr>
              <a:spLocks noChangeArrowheads="1"/>
            </p:cNvSpPr>
            <p:nvPr/>
          </p:nvSpPr>
          <p:spPr bwMode="auto">
            <a:xfrm rot="5400000">
              <a:off x="479604" y="2941628"/>
              <a:ext cx="272691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:</a:t>
              </a:r>
            </a:p>
          </p:txBody>
        </p:sp>
        <p:sp>
          <p:nvSpPr>
            <p:cNvPr id="24623" name="Text Box 47"/>
            <p:cNvSpPr txBox="1">
              <a:spLocks noChangeArrowheads="1"/>
            </p:cNvSpPr>
            <p:nvPr/>
          </p:nvSpPr>
          <p:spPr bwMode="auto">
            <a:xfrm>
              <a:off x="2151063" y="2514600"/>
              <a:ext cx="402534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Cl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5956302" y="2651127"/>
            <a:ext cx="4593343" cy="1752491"/>
            <a:chOff x="4432300" y="2651125"/>
            <a:chExt cx="4593340" cy="1752491"/>
          </a:xfrm>
        </p:grpSpPr>
        <p:sp>
          <p:nvSpPr>
            <p:cNvPr id="24588" name="Text Box 12"/>
            <p:cNvSpPr txBox="1">
              <a:spLocks noChangeArrowheads="1"/>
            </p:cNvSpPr>
            <p:nvPr/>
          </p:nvSpPr>
          <p:spPr bwMode="auto">
            <a:xfrm>
              <a:off x="5303838" y="3292475"/>
              <a:ext cx="445816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Al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589" name="Line 13"/>
            <p:cNvSpPr>
              <a:spLocks noChangeShapeType="1"/>
            </p:cNvSpPr>
            <p:nvPr/>
          </p:nvSpPr>
          <p:spPr bwMode="auto">
            <a:xfrm flipH="1">
              <a:off x="4960938" y="3749675"/>
              <a:ext cx="320675" cy="319088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590" name="Line 14"/>
            <p:cNvSpPr>
              <a:spLocks noChangeShapeType="1"/>
            </p:cNvSpPr>
            <p:nvPr/>
          </p:nvSpPr>
          <p:spPr bwMode="auto">
            <a:xfrm flipH="1" flipV="1">
              <a:off x="4938713" y="2971800"/>
              <a:ext cx="319087" cy="320675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591" name="Text Box 15"/>
            <p:cNvSpPr txBox="1">
              <a:spLocks noChangeArrowheads="1"/>
            </p:cNvSpPr>
            <p:nvPr/>
          </p:nvSpPr>
          <p:spPr bwMode="auto">
            <a:xfrm>
              <a:off x="4525963" y="3948113"/>
              <a:ext cx="402534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Cl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592" name="Text Box 16"/>
            <p:cNvSpPr txBox="1">
              <a:spLocks noChangeArrowheads="1"/>
            </p:cNvSpPr>
            <p:nvPr/>
          </p:nvSpPr>
          <p:spPr bwMode="auto">
            <a:xfrm>
              <a:off x="4432300" y="2651125"/>
              <a:ext cx="402534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Cl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25" name="Line 49"/>
            <p:cNvSpPr>
              <a:spLocks noChangeShapeType="1"/>
            </p:cNvSpPr>
            <p:nvPr/>
          </p:nvSpPr>
          <p:spPr bwMode="auto">
            <a:xfrm flipH="1" flipV="1">
              <a:off x="5668963" y="3749675"/>
              <a:ext cx="320675" cy="319088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26" name="Line 50"/>
            <p:cNvSpPr>
              <a:spLocks noChangeShapeType="1"/>
            </p:cNvSpPr>
            <p:nvPr/>
          </p:nvSpPr>
          <p:spPr bwMode="auto">
            <a:xfrm flipH="1">
              <a:off x="5668963" y="3017838"/>
              <a:ext cx="320675" cy="319087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27" name="Text Box 51"/>
            <p:cNvSpPr txBox="1">
              <a:spLocks noChangeArrowheads="1"/>
            </p:cNvSpPr>
            <p:nvPr/>
          </p:nvSpPr>
          <p:spPr bwMode="auto">
            <a:xfrm>
              <a:off x="6037264" y="2651125"/>
              <a:ext cx="402534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Cl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28" name="Text Box 52"/>
            <p:cNvSpPr txBox="1">
              <a:spLocks noChangeArrowheads="1"/>
            </p:cNvSpPr>
            <p:nvPr/>
          </p:nvSpPr>
          <p:spPr bwMode="auto">
            <a:xfrm>
              <a:off x="6037264" y="3948113"/>
              <a:ext cx="402534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Cl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29" name="Text Box 53"/>
            <p:cNvSpPr txBox="1">
              <a:spLocks noChangeArrowheads="1"/>
            </p:cNvSpPr>
            <p:nvPr/>
          </p:nvSpPr>
          <p:spPr bwMode="auto">
            <a:xfrm>
              <a:off x="5351462" y="3017838"/>
              <a:ext cx="250249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-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30" name="Text Box 54"/>
            <p:cNvSpPr txBox="1">
              <a:spLocks noChangeArrowheads="1"/>
            </p:cNvSpPr>
            <p:nvPr/>
          </p:nvSpPr>
          <p:spPr bwMode="auto">
            <a:xfrm>
              <a:off x="6436612" y="3098800"/>
              <a:ext cx="2589028" cy="794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000066"/>
                  </a:solidFill>
                  <a:latin typeface="Comic Sans MS" pitchFamily="66" charset="0"/>
                </a:rPr>
                <a:t>Ione tetracloro-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000066"/>
                  </a:solidFill>
                  <a:latin typeface="Comic Sans MS" pitchFamily="66" charset="0"/>
                </a:rPr>
                <a:t>alluminato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1706563" y="4846640"/>
            <a:ext cx="3797300" cy="1917590"/>
            <a:chOff x="182563" y="4846638"/>
            <a:chExt cx="3797300" cy="1917590"/>
          </a:xfrm>
        </p:grpSpPr>
        <p:sp>
          <p:nvSpPr>
            <p:cNvPr id="24605" name="Text Box 29"/>
            <p:cNvSpPr txBox="1">
              <a:spLocks noChangeArrowheads="1"/>
            </p:cNvSpPr>
            <p:nvPr/>
          </p:nvSpPr>
          <p:spPr bwMode="auto">
            <a:xfrm>
              <a:off x="1922463" y="5737225"/>
              <a:ext cx="320781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06" name="Line 30"/>
            <p:cNvSpPr>
              <a:spLocks noChangeShapeType="1"/>
            </p:cNvSpPr>
            <p:nvPr/>
          </p:nvSpPr>
          <p:spPr bwMode="auto">
            <a:xfrm flipH="1">
              <a:off x="1708150" y="6149975"/>
              <a:ext cx="273050" cy="344488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07" name="Line 31"/>
            <p:cNvSpPr>
              <a:spLocks noChangeShapeType="1"/>
            </p:cNvSpPr>
            <p:nvPr/>
          </p:nvSpPr>
          <p:spPr bwMode="auto">
            <a:xfrm flipH="1" flipV="1">
              <a:off x="2195513" y="6126163"/>
              <a:ext cx="273050" cy="411162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08" name="Line 32"/>
            <p:cNvSpPr>
              <a:spLocks noChangeShapeType="1"/>
            </p:cNvSpPr>
            <p:nvPr/>
          </p:nvSpPr>
          <p:spPr bwMode="auto">
            <a:xfrm flipV="1">
              <a:off x="2070100" y="5291138"/>
              <a:ext cx="4763" cy="455612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09" name="Text Box 33"/>
            <p:cNvSpPr txBox="1">
              <a:spLocks noChangeArrowheads="1"/>
            </p:cNvSpPr>
            <p:nvPr/>
          </p:nvSpPr>
          <p:spPr bwMode="auto">
            <a:xfrm>
              <a:off x="1325563" y="6308725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10" name="Text Box 34"/>
            <p:cNvSpPr txBox="1">
              <a:spLocks noChangeArrowheads="1"/>
            </p:cNvSpPr>
            <p:nvPr/>
          </p:nvSpPr>
          <p:spPr bwMode="auto">
            <a:xfrm>
              <a:off x="2514600" y="6308725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11" name="Text Box 35"/>
            <p:cNvSpPr txBox="1">
              <a:spLocks noChangeArrowheads="1"/>
            </p:cNvSpPr>
            <p:nvPr/>
          </p:nvSpPr>
          <p:spPr bwMode="auto">
            <a:xfrm>
              <a:off x="1189038" y="5632450"/>
              <a:ext cx="338414" cy="501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000066"/>
                  </a:solidFill>
                  <a:latin typeface="Comic Sans MS" pitchFamily="66" charset="0"/>
                </a:rPr>
                <a:t>+</a:t>
              </a:r>
              <a:endParaRPr lang="it-IT" altLang="it-IT" sz="1400">
                <a:solidFill>
                  <a:srgbClr val="000066"/>
                </a:solidFill>
              </a:endParaRPr>
            </a:p>
          </p:txBody>
        </p:sp>
        <p:sp>
          <p:nvSpPr>
            <p:cNvPr id="24612" name="Line 36"/>
            <p:cNvSpPr>
              <a:spLocks noChangeShapeType="1"/>
            </p:cNvSpPr>
            <p:nvPr/>
          </p:nvSpPr>
          <p:spPr bwMode="auto">
            <a:xfrm>
              <a:off x="3065463" y="5943600"/>
              <a:ext cx="914400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31" name="Text Box 55"/>
            <p:cNvSpPr txBox="1">
              <a:spLocks noChangeArrowheads="1"/>
            </p:cNvSpPr>
            <p:nvPr/>
          </p:nvSpPr>
          <p:spPr bwMode="auto">
            <a:xfrm>
              <a:off x="182563" y="5580063"/>
              <a:ext cx="841757" cy="578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100">
                  <a:solidFill>
                    <a:srgbClr val="000066"/>
                  </a:solidFill>
                  <a:latin typeface="Comic Sans MS" pitchFamily="66" charset="0"/>
                </a:rPr>
                <a:t>[</a:t>
              </a: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:</a:t>
              </a:r>
              <a:r>
                <a:rPr lang="it-IT" altLang="it-IT" sz="3400">
                  <a:solidFill>
                    <a:srgbClr val="000066"/>
                  </a:solidFill>
                  <a:latin typeface="Comic Sans MS" pitchFamily="66" charset="0"/>
                </a:rPr>
                <a:t>]</a:t>
              </a:r>
              <a:endParaRPr lang="it-IT" altLang="it-IT" sz="26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32" name="Text Box 56"/>
            <p:cNvSpPr txBox="1">
              <a:spLocks noChangeArrowheads="1"/>
            </p:cNvSpPr>
            <p:nvPr/>
          </p:nvSpPr>
          <p:spPr bwMode="auto">
            <a:xfrm>
              <a:off x="963614" y="5465763"/>
              <a:ext cx="250249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-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33" name="Text Box 57"/>
            <p:cNvSpPr txBox="1">
              <a:spLocks noChangeArrowheads="1"/>
            </p:cNvSpPr>
            <p:nvPr/>
          </p:nvSpPr>
          <p:spPr bwMode="auto">
            <a:xfrm>
              <a:off x="1885950" y="4846638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6096002" y="5165727"/>
            <a:ext cx="4005683" cy="1554053"/>
            <a:chOff x="4572000" y="5165725"/>
            <a:chExt cx="4005683" cy="1554053"/>
          </a:xfrm>
        </p:grpSpPr>
        <p:sp>
          <p:nvSpPr>
            <p:cNvPr id="24600" name="Text Box 24"/>
            <p:cNvSpPr txBox="1">
              <a:spLocks noChangeArrowheads="1"/>
            </p:cNvSpPr>
            <p:nvPr/>
          </p:nvSpPr>
          <p:spPr bwMode="auto">
            <a:xfrm>
              <a:off x="5256213" y="5745163"/>
              <a:ext cx="320781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01" name="Line 25"/>
            <p:cNvSpPr>
              <a:spLocks noChangeShapeType="1"/>
            </p:cNvSpPr>
            <p:nvPr/>
          </p:nvSpPr>
          <p:spPr bwMode="auto">
            <a:xfrm flipH="1">
              <a:off x="5580063" y="5486400"/>
              <a:ext cx="317500" cy="320675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02" name="Line 26"/>
            <p:cNvSpPr>
              <a:spLocks noChangeShapeType="1"/>
            </p:cNvSpPr>
            <p:nvPr/>
          </p:nvSpPr>
          <p:spPr bwMode="auto">
            <a:xfrm flipH="1" flipV="1">
              <a:off x="5580063" y="6126163"/>
              <a:ext cx="317500" cy="320675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03" name="Text Box 27"/>
            <p:cNvSpPr txBox="1">
              <a:spLocks noChangeArrowheads="1"/>
            </p:cNvSpPr>
            <p:nvPr/>
          </p:nvSpPr>
          <p:spPr bwMode="auto">
            <a:xfrm>
              <a:off x="5943600" y="6264275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04" name="Text Box 28"/>
            <p:cNvSpPr txBox="1">
              <a:spLocks noChangeArrowheads="1"/>
            </p:cNvSpPr>
            <p:nvPr/>
          </p:nvSpPr>
          <p:spPr bwMode="auto">
            <a:xfrm>
              <a:off x="5878513" y="5165725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13" name="Text Box 37"/>
            <p:cNvSpPr txBox="1">
              <a:spLocks noChangeArrowheads="1"/>
            </p:cNvSpPr>
            <p:nvPr/>
          </p:nvSpPr>
          <p:spPr bwMode="auto">
            <a:xfrm>
              <a:off x="5283200" y="5478463"/>
              <a:ext cx="250249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-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34" name="Line 58"/>
            <p:cNvSpPr>
              <a:spLocks noChangeShapeType="1"/>
            </p:cNvSpPr>
            <p:nvPr/>
          </p:nvSpPr>
          <p:spPr bwMode="auto">
            <a:xfrm flipH="1">
              <a:off x="4894263" y="6126163"/>
              <a:ext cx="317500" cy="320675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35" name="Line 59"/>
            <p:cNvSpPr>
              <a:spLocks noChangeShapeType="1"/>
            </p:cNvSpPr>
            <p:nvPr/>
          </p:nvSpPr>
          <p:spPr bwMode="auto">
            <a:xfrm flipH="1" flipV="1">
              <a:off x="4894263" y="5486400"/>
              <a:ext cx="317500" cy="320675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36" name="Text Box 60"/>
            <p:cNvSpPr txBox="1">
              <a:spLocks noChangeArrowheads="1"/>
            </p:cNvSpPr>
            <p:nvPr/>
          </p:nvSpPr>
          <p:spPr bwMode="auto">
            <a:xfrm>
              <a:off x="4572000" y="5165725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37" name="Text Box 61"/>
            <p:cNvSpPr txBox="1">
              <a:spLocks noChangeArrowheads="1"/>
            </p:cNvSpPr>
            <p:nvPr/>
          </p:nvSpPr>
          <p:spPr bwMode="auto">
            <a:xfrm>
              <a:off x="4572000" y="6264275"/>
              <a:ext cx="367268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H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38" name="Text Box 62"/>
            <p:cNvSpPr txBox="1">
              <a:spLocks noChangeArrowheads="1"/>
            </p:cNvSpPr>
            <p:nvPr/>
          </p:nvSpPr>
          <p:spPr bwMode="auto">
            <a:xfrm>
              <a:off x="6703592" y="5486400"/>
              <a:ext cx="1874091" cy="794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000066"/>
                  </a:solidFill>
                  <a:latin typeface="Comic Sans MS" pitchFamily="66" charset="0"/>
                </a:rPr>
                <a:t>Ione tetra-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000066"/>
                  </a:solidFill>
                  <a:latin typeface="Comic Sans MS" pitchFamily="66" charset="0"/>
                </a:rPr>
                <a:t>idroborato</a:t>
              </a: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617663" y="600076"/>
            <a:ext cx="3289300" cy="1768366"/>
            <a:chOff x="93663" y="600075"/>
            <a:chExt cx="3289300" cy="1768366"/>
          </a:xfrm>
        </p:grpSpPr>
        <p:sp>
          <p:nvSpPr>
            <p:cNvPr id="24579" name="Text Box 3"/>
            <p:cNvSpPr txBox="1">
              <a:spLocks noChangeArrowheads="1"/>
            </p:cNvSpPr>
            <p:nvPr/>
          </p:nvSpPr>
          <p:spPr bwMode="auto">
            <a:xfrm>
              <a:off x="93663" y="1284288"/>
              <a:ext cx="949158" cy="578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100">
                  <a:solidFill>
                    <a:srgbClr val="000066"/>
                  </a:solidFill>
                  <a:latin typeface="Comic Sans MS" pitchFamily="66" charset="0"/>
                </a:rPr>
                <a:t>[</a:t>
              </a: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:</a:t>
              </a: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  <a:r>
                <a:rPr lang="it-IT" altLang="it-IT" sz="2900" b="1">
                  <a:solidFill>
                    <a:srgbClr val="CC0000"/>
                  </a:solidFill>
                  <a:latin typeface="Comic Sans MS" pitchFamily="66" charset="0"/>
                </a:rPr>
                <a:t>:</a:t>
              </a:r>
              <a:r>
                <a:rPr lang="it-IT" altLang="it-IT" sz="3400">
                  <a:solidFill>
                    <a:srgbClr val="000066"/>
                  </a:solidFill>
                  <a:latin typeface="Comic Sans MS" pitchFamily="66" charset="0"/>
                </a:rPr>
                <a:t>]</a:t>
              </a:r>
              <a:endParaRPr lang="it-IT" altLang="it-IT" sz="26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317491" y="960438"/>
              <a:ext cx="3065472" cy="1408003"/>
              <a:chOff x="317491" y="960438"/>
              <a:chExt cx="3065472" cy="1408003"/>
            </a:xfrm>
          </p:grpSpPr>
          <p:sp>
            <p:nvSpPr>
              <p:cNvPr id="24586" name="Text Box 10"/>
              <p:cNvSpPr txBox="1">
                <a:spLocks noChangeArrowheads="1"/>
              </p:cNvSpPr>
              <p:nvPr/>
            </p:nvSpPr>
            <p:spPr bwMode="auto">
              <a:xfrm>
                <a:off x="1096963" y="1350963"/>
                <a:ext cx="338414" cy="5016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900" b="1">
                    <a:solidFill>
                      <a:srgbClr val="000066"/>
                    </a:solidFill>
                    <a:latin typeface="Comic Sans MS" pitchFamily="66" charset="0"/>
                  </a:rPr>
                  <a:t>+</a:t>
                </a:r>
                <a:endParaRPr lang="it-IT" altLang="it-IT" sz="1400">
                  <a:solidFill>
                    <a:srgbClr val="000066"/>
                  </a:solidFill>
                </a:endParaRPr>
              </a:p>
            </p:txBody>
          </p:sp>
          <p:sp>
            <p:nvSpPr>
              <p:cNvPr id="24615" name="Text Box 39"/>
              <p:cNvSpPr txBox="1">
                <a:spLocks noChangeArrowheads="1"/>
              </p:cNvSpPr>
              <p:nvPr/>
            </p:nvSpPr>
            <p:spPr bwMode="auto">
              <a:xfrm>
                <a:off x="938214" y="1168400"/>
                <a:ext cx="250249" cy="4555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000066"/>
                    </a:solidFill>
                    <a:latin typeface="Comic Sans MS" pitchFamily="66" charset="0"/>
                  </a:rPr>
                  <a:t>-</a:t>
                </a:r>
                <a:endParaRPr lang="it-IT" altLang="it-IT" sz="3100">
                  <a:solidFill>
                    <a:srgbClr val="00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4616" name="Rectangle 40"/>
              <p:cNvSpPr>
                <a:spLocks noChangeArrowheads="1"/>
              </p:cNvSpPr>
              <p:nvPr/>
            </p:nvSpPr>
            <p:spPr bwMode="auto">
              <a:xfrm rot="5400000">
                <a:off x="431981" y="1575583"/>
                <a:ext cx="272691" cy="5016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900" b="1">
                    <a:solidFill>
                      <a:srgbClr val="CC0000"/>
                    </a:solidFill>
                    <a:latin typeface="Comic Sans MS" pitchFamily="66" charset="0"/>
                  </a:rPr>
                  <a:t>:</a:t>
                </a:r>
              </a:p>
            </p:txBody>
          </p:sp>
          <p:sp>
            <p:nvSpPr>
              <p:cNvPr id="24617" name="Rectangle 41"/>
              <p:cNvSpPr>
                <a:spLocks noChangeArrowheads="1"/>
              </p:cNvSpPr>
              <p:nvPr/>
            </p:nvSpPr>
            <p:spPr bwMode="auto">
              <a:xfrm rot="5400000">
                <a:off x="431980" y="1138227"/>
                <a:ext cx="272691" cy="5016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900" b="1">
                    <a:solidFill>
                      <a:srgbClr val="CC0000"/>
                    </a:solidFill>
                    <a:latin typeface="Comic Sans MS" pitchFamily="66" charset="0"/>
                  </a:rPr>
                  <a:t>:</a:t>
                </a:r>
              </a:p>
            </p:txBody>
          </p:sp>
          <p:sp>
            <p:nvSpPr>
              <p:cNvPr id="24639" name="Text Box 63"/>
              <p:cNvSpPr txBox="1">
                <a:spLocks noChangeArrowheads="1"/>
              </p:cNvSpPr>
              <p:nvPr/>
            </p:nvSpPr>
            <p:spPr bwMode="auto">
              <a:xfrm>
                <a:off x="2055812" y="1341438"/>
                <a:ext cx="320781" cy="4555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000066"/>
                    </a:solidFill>
                    <a:latin typeface="Comic Sans MS" pitchFamily="66" charset="0"/>
                  </a:rPr>
                  <a:t>B</a:t>
                </a:r>
                <a:endParaRPr lang="it-IT" altLang="it-IT" sz="3100">
                  <a:solidFill>
                    <a:srgbClr val="00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4640" name="Line 64"/>
              <p:cNvSpPr>
                <a:spLocks noChangeShapeType="1"/>
              </p:cNvSpPr>
              <p:nvPr/>
            </p:nvSpPr>
            <p:spPr bwMode="auto">
              <a:xfrm flipH="1">
                <a:off x="1798638" y="1754188"/>
                <a:ext cx="276225" cy="344487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41" name="Line 65"/>
              <p:cNvSpPr>
                <a:spLocks noChangeShapeType="1"/>
              </p:cNvSpPr>
              <p:nvPr/>
            </p:nvSpPr>
            <p:spPr bwMode="auto">
              <a:xfrm flipH="1" flipV="1">
                <a:off x="2332038" y="1730375"/>
                <a:ext cx="276225" cy="411163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42" name="Line 66"/>
              <p:cNvSpPr>
                <a:spLocks noChangeShapeType="1"/>
              </p:cNvSpPr>
              <p:nvPr/>
            </p:nvSpPr>
            <p:spPr bwMode="auto">
              <a:xfrm flipH="1" flipV="1">
                <a:off x="2189163" y="960438"/>
                <a:ext cx="6350" cy="455612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43" name="Text Box 67"/>
              <p:cNvSpPr txBox="1">
                <a:spLocks noChangeArrowheads="1"/>
              </p:cNvSpPr>
              <p:nvPr/>
            </p:nvSpPr>
            <p:spPr bwMode="auto">
              <a:xfrm>
                <a:off x="1417638" y="1912938"/>
                <a:ext cx="312766" cy="4555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000066"/>
                    </a:solidFill>
                    <a:latin typeface="Comic Sans MS" pitchFamily="66" charset="0"/>
                  </a:rPr>
                  <a:t>F</a:t>
                </a:r>
              </a:p>
            </p:txBody>
          </p:sp>
          <p:sp>
            <p:nvSpPr>
              <p:cNvPr id="24644" name="Text Box 68"/>
              <p:cNvSpPr txBox="1">
                <a:spLocks noChangeArrowheads="1"/>
              </p:cNvSpPr>
              <p:nvPr/>
            </p:nvSpPr>
            <p:spPr bwMode="auto">
              <a:xfrm>
                <a:off x="2608263" y="1912938"/>
                <a:ext cx="312766" cy="4555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000066"/>
                    </a:solidFill>
                    <a:latin typeface="Comic Sans MS" pitchFamily="66" charset="0"/>
                  </a:rPr>
                  <a:t>F</a:t>
                </a:r>
              </a:p>
            </p:txBody>
          </p:sp>
          <p:sp>
            <p:nvSpPr>
              <p:cNvPr id="24645" name="Line 69"/>
              <p:cNvSpPr>
                <a:spLocks noChangeShapeType="1"/>
              </p:cNvSpPr>
              <p:nvPr/>
            </p:nvSpPr>
            <p:spPr bwMode="auto">
              <a:xfrm>
                <a:off x="2468563" y="1547813"/>
                <a:ext cx="914400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4646" name="Text Box 70"/>
            <p:cNvSpPr txBox="1">
              <a:spLocks noChangeArrowheads="1"/>
            </p:cNvSpPr>
            <p:nvPr/>
          </p:nvSpPr>
          <p:spPr bwMode="auto">
            <a:xfrm>
              <a:off x="2049463" y="600075"/>
              <a:ext cx="312766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5167315" y="777876"/>
            <a:ext cx="5387600" cy="1552466"/>
            <a:chOff x="3643313" y="777875"/>
            <a:chExt cx="5387600" cy="1552466"/>
          </a:xfrm>
        </p:grpSpPr>
        <p:sp>
          <p:nvSpPr>
            <p:cNvPr id="24580" name="Line 4"/>
            <p:cNvSpPr>
              <a:spLocks noChangeShapeType="1"/>
            </p:cNvSpPr>
            <p:nvPr/>
          </p:nvSpPr>
          <p:spPr bwMode="auto">
            <a:xfrm flipH="1">
              <a:off x="4945063" y="1096963"/>
              <a:ext cx="320675" cy="320675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581" name="Line 5"/>
            <p:cNvSpPr>
              <a:spLocks noChangeShapeType="1"/>
            </p:cNvSpPr>
            <p:nvPr/>
          </p:nvSpPr>
          <p:spPr bwMode="auto">
            <a:xfrm flipH="1" flipV="1">
              <a:off x="4945063" y="1692275"/>
              <a:ext cx="320675" cy="319088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582" name="Line 6"/>
            <p:cNvSpPr>
              <a:spLocks noChangeShapeType="1"/>
            </p:cNvSpPr>
            <p:nvPr/>
          </p:nvSpPr>
          <p:spPr bwMode="auto">
            <a:xfrm flipH="1">
              <a:off x="5037138" y="1560513"/>
              <a:ext cx="504825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583" name="Text Box 7"/>
            <p:cNvSpPr txBox="1">
              <a:spLocks noChangeArrowheads="1"/>
            </p:cNvSpPr>
            <p:nvPr/>
          </p:nvSpPr>
          <p:spPr bwMode="auto">
            <a:xfrm>
              <a:off x="5265738" y="1874838"/>
              <a:ext cx="312766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5537200" y="1341438"/>
              <a:ext cx="312766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585" name="Text Box 9"/>
            <p:cNvSpPr txBox="1">
              <a:spLocks noChangeArrowheads="1"/>
            </p:cNvSpPr>
            <p:nvPr/>
          </p:nvSpPr>
          <p:spPr bwMode="auto">
            <a:xfrm>
              <a:off x="5264150" y="777875"/>
              <a:ext cx="312766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587" name="Text Box 11"/>
            <p:cNvSpPr txBox="1">
              <a:spLocks noChangeArrowheads="1"/>
            </p:cNvSpPr>
            <p:nvPr/>
          </p:nvSpPr>
          <p:spPr bwMode="auto">
            <a:xfrm>
              <a:off x="4513262" y="1189038"/>
              <a:ext cx="250249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-</a:t>
              </a:r>
              <a:endParaRPr lang="it-IT" altLang="it-IT" sz="31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24614" name="Text Box 38"/>
            <p:cNvSpPr txBox="1">
              <a:spLocks noChangeArrowheads="1"/>
            </p:cNvSpPr>
            <p:nvPr/>
          </p:nvSpPr>
          <p:spPr bwMode="auto">
            <a:xfrm>
              <a:off x="4672013" y="1325563"/>
              <a:ext cx="320781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</a:p>
          </p:txBody>
        </p:sp>
        <p:sp>
          <p:nvSpPr>
            <p:cNvPr id="24624" name="Text Box 48"/>
            <p:cNvSpPr txBox="1">
              <a:spLocks noChangeArrowheads="1"/>
            </p:cNvSpPr>
            <p:nvPr/>
          </p:nvSpPr>
          <p:spPr bwMode="auto">
            <a:xfrm>
              <a:off x="6297613" y="1006475"/>
              <a:ext cx="2733300" cy="794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000066"/>
                  </a:solidFill>
                  <a:latin typeface="Comic Sans MS" pitchFamily="66" charset="0"/>
                </a:rPr>
                <a:t>Ione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000066"/>
                  </a:solidFill>
                  <a:latin typeface="Comic Sans MS" pitchFamily="66" charset="0"/>
                </a:rPr>
                <a:t>tetrafluoroborato</a:t>
              </a:r>
            </a:p>
          </p:txBody>
        </p:sp>
        <p:sp>
          <p:nvSpPr>
            <p:cNvPr id="24647" name="Text Box 71"/>
            <p:cNvSpPr txBox="1">
              <a:spLocks noChangeArrowheads="1"/>
            </p:cNvSpPr>
            <p:nvPr/>
          </p:nvSpPr>
          <p:spPr bwMode="auto">
            <a:xfrm>
              <a:off x="3643313" y="1341438"/>
              <a:ext cx="312766" cy="45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dirty="0">
                  <a:solidFill>
                    <a:srgbClr val="000066"/>
                  </a:solidFill>
                  <a:latin typeface="Comic Sans MS" pitchFamily="66" charset="0"/>
                </a:rPr>
                <a:t>F</a:t>
              </a:r>
            </a:p>
          </p:txBody>
        </p:sp>
        <p:sp>
          <p:nvSpPr>
            <p:cNvPr id="73" name="Line 6"/>
            <p:cNvSpPr>
              <a:spLocks noChangeShapeType="1"/>
            </p:cNvSpPr>
            <p:nvPr/>
          </p:nvSpPr>
          <p:spPr bwMode="auto">
            <a:xfrm flipH="1">
              <a:off x="4008438" y="1575277"/>
              <a:ext cx="504825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272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2073275" y="3"/>
            <a:ext cx="8320088" cy="6651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99"/>
                    </a:gs>
                    <a:gs pos="50000">
                      <a:srgbClr val="FF9933"/>
                    </a:gs>
                    <a:gs pos="100000">
                      <a:srgbClr val="FFFF99"/>
                    </a:gs>
                  </a:gsLst>
                  <a:lin ang="5400000" scaled="1"/>
                </a:gradFill>
                <a:latin typeface="ILABSFont"/>
              </a:rPr>
              <a:t>Regola dell'OTTETTO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041583" y="665163"/>
            <a:ext cx="4628309" cy="76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CCFF33"/>
                </a:solidFill>
                <a:latin typeface="Comic Sans MS" pitchFamily="66" charset="0"/>
              </a:rPr>
              <a:t>Ne = (He) s</a:t>
            </a:r>
            <a:r>
              <a:rPr lang="it-IT" altLang="it-IT" sz="2300" baseline="30000">
                <a:solidFill>
                  <a:srgbClr val="CCFF33"/>
                </a:solidFill>
                <a:latin typeface="Comic Sans MS" pitchFamily="66" charset="0"/>
              </a:rPr>
              <a:t>2</a:t>
            </a:r>
            <a:r>
              <a:rPr lang="it-IT" altLang="it-IT" sz="2300">
                <a:solidFill>
                  <a:srgbClr val="CCFF33"/>
                </a:solidFill>
                <a:latin typeface="Comic Sans MS" pitchFamily="66" charset="0"/>
              </a:rPr>
              <a:t>p</a:t>
            </a:r>
            <a:r>
              <a:rPr lang="it-IT" altLang="it-IT" sz="2300" baseline="30000">
                <a:solidFill>
                  <a:srgbClr val="CCFF33"/>
                </a:solidFill>
                <a:latin typeface="Comic Sans MS" pitchFamily="66" charset="0"/>
              </a:rPr>
              <a:t>6</a:t>
            </a:r>
            <a:r>
              <a:rPr lang="it-IT" altLang="it-IT" sz="2300">
                <a:solidFill>
                  <a:srgbClr val="CCFF33"/>
                </a:solidFill>
                <a:latin typeface="Comic Sans MS" pitchFamily="66" charset="0"/>
              </a:rPr>
              <a:t> 		Kr = (Ar) s</a:t>
            </a:r>
            <a:r>
              <a:rPr lang="it-IT" altLang="it-IT" sz="2300" baseline="30000">
                <a:solidFill>
                  <a:srgbClr val="CCFF33"/>
                </a:solidFill>
                <a:latin typeface="Comic Sans MS" pitchFamily="66" charset="0"/>
              </a:rPr>
              <a:t>2</a:t>
            </a:r>
            <a:r>
              <a:rPr lang="it-IT" altLang="it-IT" sz="2300">
                <a:solidFill>
                  <a:srgbClr val="CCFF33"/>
                </a:solidFill>
                <a:latin typeface="Comic Sans MS" pitchFamily="66" charset="0"/>
              </a:rPr>
              <a:t>p</a:t>
            </a:r>
            <a:r>
              <a:rPr lang="it-IT" altLang="it-IT" sz="2300" baseline="30000">
                <a:solidFill>
                  <a:srgbClr val="CCFF33"/>
                </a:solidFill>
                <a:latin typeface="Comic Sans MS" pitchFamily="66" charset="0"/>
              </a:rPr>
              <a:t>6</a:t>
            </a:r>
            <a:endParaRPr lang="it-IT" altLang="it-IT" sz="2300">
              <a:solidFill>
                <a:srgbClr val="CCFF33"/>
              </a:solidFill>
              <a:latin typeface="Comic Sans MS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CCFF33"/>
                </a:solidFill>
                <a:latin typeface="Comic Sans MS" pitchFamily="66" charset="0"/>
              </a:rPr>
              <a:t>Ar = (Ne) s</a:t>
            </a:r>
            <a:r>
              <a:rPr lang="it-IT" altLang="it-IT" sz="2300" baseline="30000">
                <a:solidFill>
                  <a:srgbClr val="CCFF33"/>
                </a:solidFill>
                <a:latin typeface="Comic Sans MS" pitchFamily="66" charset="0"/>
              </a:rPr>
              <a:t>2</a:t>
            </a:r>
            <a:r>
              <a:rPr lang="it-IT" altLang="it-IT" sz="2300">
                <a:solidFill>
                  <a:srgbClr val="CCFF33"/>
                </a:solidFill>
                <a:latin typeface="Comic Sans MS" pitchFamily="66" charset="0"/>
              </a:rPr>
              <a:t>p</a:t>
            </a:r>
            <a:r>
              <a:rPr lang="it-IT" altLang="it-IT" sz="2300" baseline="30000">
                <a:solidFill>
                  <a:srgbClr val="CCFF33"/>
                </a:solidFill>
                <a:latin typeface="Comic Sans MS" pitchFamily="66" charset="0"/>
              </a:rPr>
              <a:t>6</a:t>
            </a:r>
            <a:r>
              <a:rPr lang="it-IT" altLang="it-IT" sz="2300">
                <a:solidFill>
                  <a:srgbClr val="CCFF33"/>
                </a:solidFill>
                <a:latin typeface="Comic Sans MS" pitchFamily="66" charset="0"/>
              </a:rPr>
              <a:t> 		Xe = (Kr) s</a:t>
            </a:r>
            <a:r>
              <a:rPr lang="it-IT" altLang="it-IT" sz="2300" baseline="30000">
                <a:solidFill>
                  <a:srgbClr val="CCFF33"/>
                </a:solidFill>
                <a:latin typeface="Comic Sans MS" pitchFamily="66" charset="0"/>
              </a:rPr>
              <a:t>2</a:t>
            </a:r>
            <a:r>
              <a:rPr lang="it-IT" altLang="it-IT" sz="2300">
                <a:solidFill>
                  <a:srgbClr val="CCFF33"/>
                </a:solidFill>
                <a:latin typeface="Comic Sans MS" pitchFamily="66" charset="0"/>
              </a:rPr>
              <a:t>p</a:t>
            </a:r>
            <a:r>
              <a:rPr lang="it-IT" altLang="it-IT" sz="2300" baseline="30000">
                <a:solidFill>
                  <a:srgbClr val="CCFF33"/>
                </a:solidFill>
                <a:latin typeface="Comic Sans MS" pitchFamily="66" charset="0"/>
              </a:rPr>
              <a:t>6</a:t>
            </a:r>
          </a:p>
        </p:txBody>
      </p:sp>
      <p:sp>
        <p:nvSpPr>
          <p:cNvPr id="9222" name="AutoShape 6"/>
          <p:cNvSpPr>
            <a:spLocks/>
          </p:cNvSpPr>
          <p:nvPr/>
        </p:nvSpPr>
        <p:spPr bwMode="auto">
          <a:xfrm>
            <a:off x="7513639" y="623889"/>
            <a:ext cx="228600" cy="747712"/>
          </a:xfrm>
          <a:prstGeom prst="rightBrace">
            <a:avLst>
              <a:gd name="adj1" fmla="val 27257"/>
              <a:gd name="adj2" fmla="val 50000"/>
            </a:avLst>
          </a:prstGeom>
          <a:noFill/>
          <a:ln w="57150">
            <a:solidFill>
              <a:srgbClr val="CC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8006783" y="623888"/>
            <a:ext cx="2053885" cy="79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CCFF33"/>
                </a:solidFill>
                <a:latin typeface="Comic Sans MS" pitchFamily="66" charset="0"/>
              </a:rPr>
              <a:t>KOSSEL</a:t>
            </a:r>
          </a:p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CCFF33"/>
                </a:solidFill>
                <a:latin typeface="Comic Sans MS" pitchFamily="66" charset="0"/>
              </a:rPr>
              <a:t>&amp;</a:t>
            </a:r>
          </a:p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CCFF33"/>
                </a:solidFill>
                <a:latin typeface="Comic Sans MS" pitchFamily="66" charset="0"/>
              </a:rPr>
              <a:t>LEWIS (1916)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4084639" y="1570038"/>
            <a:ext cx="4114800" cy="500062"/>
            <a:chOff x="2560638" y="1570038"/>
            <a:chExt cx="4114800" cy="500062"/>
          </a:xfrm>
        </p:grpSpPr>
        <p:sp>
          <p:nvSpPr>
            <p:cNvPr id="9218" name="Oval 2"/>
            <p:cNvSpPr>
              <a:spLocks noChangeArrowheads="1"/>
            </p:cNvSpPr>
            <p:nvPr/>
          </p:nvSpPr>
          <p:spPr bwMode="auto">
            <a:xfrm>
              <a:off x="6069013" y="1570038"/>
              <a:ext cx="606425" cy="500062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rgbClr val="CCFF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5080" dir="1437749" algn="ctr" rotWithShape="0">
                      <a:srgbClr val="FF000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19" name="Oval 3"/>
            <p:cNvSpPr>
              <a:spLocks noChangeArrowheads="1"/>
            </p:cNvSpPr>
            <p:nvPr/>
          </p:nvSpPr>
          <p:spPr bwMode="auto">
            <a:xfrm>
              <a:off x="2560638" y="1570038"/>
              <a:ext cx="606425" cy="500062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rgbClr val="CCFF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5080" dir="1437749" algn="ctr" rotWithShape="0">
                      <a:srgbClr val="FF000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24" name="Text Box 8"/>
            <p:cNvSpPr txBox="1">
              <a:spLocks noChangeArrowheads="1"/>
            </p:cNvSpPr>
            <p:nvPr/>
          </p:nvSpPr>
          <p:spPr bwMode="auto">
            <a:xfrm>
              <a:off x="2679701" y="1614488"/>
              <a:ext cx="322643" cy="4070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</a:p>
          </p:txBody>
        </p:sp>
        <p:sp>
          <p:nvSpPr>
            <p:cNvPr id="9225" name="Text Box 9"/>
            <p:cNvSpPr txBox="1">
              <a:spLocks noChangeArrowheads="1"/>
            </p:cNvSpPr>
            <p:nvPr/>
          </p:nvSpPr>
          <p:spPr bwMode="auto">
            <a:xfrm>
              <a:off x="6240463" y="1614488"/>
              <a:ext cx="292186" cy="4070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1798639" y="2070100"/>
            <a:ext cx="6010906" cy="1273094"/>
            <a:chOff x="274638" y="2070100"/>
            <a:chExt cx="6010907" cy="1273094"/>
          </a:xfrm>
        </p:grpSpPr>
        <p:sp>
          <p:nvSpPr>
            <p:cNvPr id="9226" name="Text Box 10"/>
            <p:cNvSpPr txBox="1">
              <a:spLocks noChangeArrowheads="1"/>
            </p:cNvSpPr>
            <p:nvPr/>
          </p:nvSpPr>
          <p:spPr bwMode="auto">
            <a:xfrm>
              <a:off x="3967164" y="2603500"/>
              <a:ext cx="2318381" cy="330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>
                  <a:solidFill>
                    <a:srgbClr val="CCFF33"/>
                  </a:solidFill>
                  <a:latin typeface="Comic Sans MS" pitchFamily="66" charset="0"/>
                </a:rPr>
                <a:t>Gas nobile che segue</a:t>
              </a:r>
            </a:p>
          </p:txBody>
        </p:sp>
        <p:sp>
          <p:nvSpPr>
            <p:cNvPr id="9227" name="Text Box 11"/>
            <p:cNvSpPr txBox="1">
              <a:spLocks noChangeArrowheads="1"/>
            </p:cNvSpPr>
            <p:nvPr/>
          </p:nvSpPr>
          <p:spPr bwMode="auto">
            <a:xfrm>
              <a:off x="1220787" y="3013075"/>
              <a:ext cx="2579671" cy="330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>
                  <a:solidFill>
                    <a:srgbClr val="CCFF33"/>
                  </a:solidFill>
                  <a:latin typeface="Comic Sans MS" pitchFamily="66" charset="0"/>
                </a:rPr>
                <a:t>Gas nobile che precede</a:t>
              </a:r>
            </a:p>
          </p:txBody>
        </p:sp>
        <p:sp>
          <p:nvSpPr>
            <p:cNvPr id="9228" name="Text Box 12"/>
            <p:cNvSpPr txBox="1">
              <a:spLocks noChangeArrowheads="1"/>
            </p:cNvSpPr>
            <p:nvPr/>
          </p:nvSpPr>
          <p:spPr bwMode="auto">
            <a:xfrm>
              <a:off x="3332162" y="2070100"/>
              <a:ext cx="2610128" cy="4070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CCFFCC"/>
                  </a:solidFill>
                  <a:latin typeface="Comic Sans MS" pitchFamily="66" charset="0"/>
                </a:rPr>
                <a:t>LEGAME IONICO</a:t>
              </a:r>
              <a:endParaRPr lang="it-IT" altLang="it-IT" sz="2300" dirty="0">
                <a:solidFill>
                  <a:srgbClr val="CCFF33"/>
                </a:solidFill>
                <a:latin typeface="Comic Sans MS" pitchFamily="66" charset="0"/>
              </a:endParaRPr>
            </a:p>
          </p:txBody>
        </p:sp>
        <p:sp>
          <p:nvSpPr>
            <p:cNvPr id="9233" name="Oval 17"/>
            <p:cNvSpPr>
              <a:spLocks noChangeArrowheads="1"/>
            </p:cNvSpPr>
            <p:nvPr/>
          </p:nvSpPr>
          <p:spPr bwMode="auto">
            <a:xfrm>
              <a:off x="274638" y="2489200"/>
              <a:ext cx="606425" cy="498475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rgbClr val="CCFF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5080" dir="1437749" algn="ctr" rotWithShape="0">
                      <a:srgbClr val="FF000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34" name="Text Box 18"/>
            <p:cNvSpPr txBox="1">
              <a:spLocks noChangeArrowheads="1"/>
            </p:cNvSpPr>
            <p:nvPr/>
          </p:nvSpPr>
          <p:spPr bwMode="auto">
            <a:xfrm>
              <a:off x="393699" y="2533650"/>
              <a:ext cx="322643" cy="4070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</a:p>
          </p:txBody>
        </p:sp>
        <p:sp>
          <p:nvSpPr>
            <p:cNvPr id="9235" name="Oval 19"/>
            <p:cNvSpPr>
              <a:spLocks noChangeArrowheads="1"/>
            </p:cNvSpPr>
            <p:nvPr/>
          </p:nvSpPr>
          <p:spPr bwMode="auto">
            <a:xfrm>
              <a:off x="2390775" y="2493963"/>
              <a:ext cx="606425" cy="498475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rgbClr val="CCFF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5080" dir="1437749" algn="ctr" rotWithShape="0">
                      <a:srgbClr val="FF000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36" name="Text Box 20"/>
            <p:cNvSpPr txBox="1">
              <a:spLocks noChangeArrowheads="1"/>
            </p:cNvSpPr>
            <p:nvPr/>
          </p:nvSpPr>
          <p:spPr bwMode="auto">
            <a:xfrm>
              <a:off x="2562225" y="2538413"/>
              <a:ext cx="292186" cy="4070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</a:p>
          </p:txBody>
        </p:sp>
        <p:sp>
          <p:nvSpPr>
            <p:cNvPr id="9237" name="Freeform 21"/>
            <p:cNvSpPr>
              <a:spLocks/>
            </p:cNvSpPr>
            <p:nvPr/>
          </p:nvSpPr>
          <p:spPr bwMode="auto">
            <a:xfrm>
              <a:off x="879475" y="2298700"/>
              <a:ext cx="1493838" cy="209550"/>
            </a:xfrm>
            <a:custGeom>
              <a:avLst/>
              <a:gdLst>
                <a:gd name="T0" fmla="*/ 0 w 1569"/>
                <a:gd name="T1" fmla="*/ 109970 h 242"/>
                <a:gd name="T2" fmla="*/ 420826 w 1569"/>
                <a:gd name="T3" fmla="*/ 10391 h 242"/>
                <a:gd name="T4" fmla="*/ 1058730 w 1569"/>
                <a:gd name="T5" fmla="*/ 50223 h 242"/>
                <a:gd name="T6" fmla="*/ 1493838 w 1569"/>
                <a:gd name="T7" fmla="*/ 209550 h 2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69" h="242">
                  <a:moveTo>
                    <a:pt x="0" y="127"/>
                  </a:moveTo>
                  <a:cubicBezTo>
                    <a:pt x="74" y="104"/>
                    <a:pt x="257" y="24"/>
                    <a:pt x="442" y="12"/>
                  </a:cubicBezTo>
                  <a:cubicBezTo>
                    <a:pt x="627" y="0"/>
                    <a:pt x="924" y="20"/>
                    <a:pt x="1112" y="58"/>
                  </a:cubicBezTo>
                  <a:cubicBezTo>
                    <a:pt x="1300" y="96"/>
                    <a:pt x="1474" y="204"/>
                    <a:pt x="1569" y="242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38" name="Line 22"/>
            <p:cNvSpPr>
              <a:spLocks noChangeShapeType="1"/>
            </p:cNvSpPr>
            <p:nvPr/>
          </p:nvSpPr>
          <p:spPr bwMode="auto">
            <a:xfrm>
              <a:off x="3200400" y="2743200"/>
              <a:ext cx="73183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39" name="Line 23"/>
            <p:cNvSpPr>
              <a:spLocks noChangeShapeType="1"/>
            </p:cNvSpPr>
            <p:nvPr/>
          </p:nvSpPr>
          <p:spPr bwMode="auto">
            <a:xfrm rot="19381454">
              <a:off x="887413" y="2909888"/>
              <a:ext cx="209550" cy="2905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1557382" y="3408363"/>
            <a:ext cx="8594523" cy="842962"/>
            <a:chOff x="33338" y="3408363"/>
            <a:chExt cx="8594522" cy="842962"/>
          </a:xfrm>
        </p:grpSpPr>
        <p:sp>
          <p:nvSpPr>
            <p:cNvPr id="9229" name="Text Box 13"/>
            <p:cNvSpPr txBox="1">
              <a:spLocks noChangeArrowheads="1"/>
            </p:cNvSpPr>
            <p:nvPr/>
          </p:nvSpPr>
          <p:spPr bwMode="auto">
            <a:xfrm>
              <a:off x="3025775" y="3408363"/>
              <a:ext cx="3190415" cy="4070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CCFFCC"/>
                  </a:solidFill>
                  <a:latin typeface="Comic Sans MS" pitchFamily="66" charset="0"/>
                </a:rPr>
                <a:t>LEGAME COVALENTE</a:t>
              </a:r>
              <a:endParaRPr lang="it-IT" altLang="it-IT" sz="2300" dirty="0">
                <a:solidFill>
                  <a:srgbClr val="CCFF33"/>
                </a:solidFill>
                <a:latin typeface="Comic Sans MS" pitchFamily="66" charset="0"/>
              </a:endParaRPr>
            </a:p>
          </p:txBody>
        </p:sp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1143001" y="3851275"/>
              <a:ext cx="7484859" cy="391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CCFF33"/>
                  </a:solidFill>
                  <a:latin typeface="Comic Sans MS" pitchFamily="66" charset="0"/>
                </a:rPr>
                <a:t>Mettono in comune elettroni fino a raggiungere l’ottetto</a:t>
              </a:r>
            </a:p>
          </p:txBody>
        </p:sp>
        <p:sp>
          <p:nvSpPr>
            <p:cNvPr id="9240" name="Oval 24"/>
            <p:cNvSpPr>
              <a:spLocks noChangeArrowheads="1"/>
            </p:cNvSpPr>
            <p:nvPr/>
          </p:nvSpPr>
          <p:spPr bwMode="auto">
            <a:xfrm>
              <a:off x="33338" y="3751263"/>
              <a:ext cx="606425" cy="500062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rgbClr val="CCFF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5080" dir="1437749" algn="ctr" rotWithShape="0">
                      <a:srgbClr val="FF000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41" name="Text Box 25"/>
            <p:cNvSpPr txBox="1">
              <a:spLocks noChangeArrowheads="1"/>
            </p:cNvSpPr>
            <p:nvPr/>
          </p:nvSpPr>
          <p:spPr bwMode="auto">
            <a:xfrm>
              <a:off x="119063" y="3795713"/>
              <a:ext cx="322643" cy="4070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</a:p>
          </p:txBody>
        </p:sp>
        <p:sp>
          <p:nvSpPr>
            <p:cNvPr id="9242" name="Oval 26"/>
            <p:cNvSpPr>
              <a:spLocks noChangeArrowheads="1"/>
            </p:cNvSpPr>
            <p:nvPr/>
          </p:nvSpPr>
          <p:spPr bwMode="auto">
            <a:xfrm>
              <a:off x="514350" y="3751263"/>
              <a:ext cx="606425" cy="500062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rgbClr val="CCFF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5080" dir="1437749" algn="ctr" rotWithShape="0">
                      <a:srgbClr val="FF000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43" name="Text Box 27"/>
            <p:cNvSpPr txBox="1">
              <a:spLocks noChangeArrowheads="1"/>
            </p:cNvSpPr>
            <p:nvPr/>
          </p:nvSpPr>
          <p:spPr bwMode="auto">
            <a:xfrm>
              <a:off x="685801" y="3795713"/>
              <a:ext cx="292186" cy="4070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1557341" y="4337050"/>
            <a:ext cx="6520761" cy="914400"/>
            <a:chOff x="33338" y="4337050"/>
            <a:chExt cx="6520760" cy="914400"/>
          </a:xfrm>
        </p:grpSpPr>
        <p:sp>
          <p:nvSpPr>
            <p:cNvPr id="9231" name="Text Box 15"/>
            <p:cNvSpPr txBox="1">
              <a:spLocks noChangeArrowheads="1"/>
            </p:cNvSpPr>
            <p:nvPr/>
          </p:nvSpPr>
          <p:spPr bwMode="auto">
            <a:xfrm>
              <a:off x="3325812" y="4337050"/>
              <a:ext cx="2621350" cy="4070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CCFFCC"/>
                  </a:solidFill>
                  <a:latin typeface="Comic Sans MS" pitchFamily="66" charset="0"/>
                </a:rPr>
                <a:t>LEGAME DATIVO</a:t>
              </a:r>
              <a:endParaRPr lang="it-IT" altLang="it-IT" sz="2300">
                <a:solidFill>
                  <a:srgbClr val="CCFF33"/>
                </a:solidFill>
                <a:latin typeface="Comic Sans MS" pitchFamily="66" charset="0"/>
              </a:endParaRPr>
            </a:p>
          </p:txBody>
        </p:sp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1417638" y="4849813"/>
              <a:ext cx="5136460" cy="391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u="sng">
                  <a:solidFill>
                    <a:srgbClr val="CCFF33"/>
                  </a:solidFill>
                  <a:latin typeface="Comic Sans MS" pitchFamily="66" charset="0"/>
                </a:rPr>
                <a:t>A</a:t>
              </a:r>
              <a:r>
                <a:rPr lang="it-IT" altLang="it-IT" sz="2200">
                  <a:solidFill>
                    <a:srgbClr val="CCFF33"/>
                  </a:solidFill>
                  <a:latin typeface="Comic Sans MS" pitchFamily="66" charset="0"/>
                </a:rPr>
                <a:t> mette in comune con </a:t>
              </a:r>
              <a:r>
                <a:rPr lang="it-IT" altLang="it-IT" sz="2200" u="sng">
                  <a:solidFill>
                    <a:srgbClr val="CCFF33"/>
                  </a:solidFill>
                  <a:latin typeface="Comic Sans MS" pitchFamily="66" charset="0"/>
                </a:rPr>
                <a:t>B</a:t>
              </a:r>
              <a:r>
                <a:rPr lang="it-IT" altLang="it-IT" sz="2200">
                  <a:solidFill>
                    <a:srgbClr val="CCFF33"/>
                  </a:solidFill>
                  <a:latin typeface="Comic Sans MS" pitchFamily="66" charset="0"/>
                </a:rPr>
                <a:t> due elettroni</a:t>
              </a:r>
            </a:p>
          </p:txBody>
        </p:sp>
        <p:sp>
          <p:nvSpPr>
            <p:cNvPr id="9244" name="Oval 28"/>
            <p:cNvSpPr>
              <a:spLocks noChangeArrowheads="1"/>
            </p:cNvSpPr>
            <p:nvPr/>
          </p:nvSpPr>
          <p:spPr bwMode="auto">
            <a:xfrm>
              <a:off x="33338" y="4751388"/>
              <a:ext cx="606425" cy="500062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rgbClr val="CCFF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5080" dir="1437749" algn="ctr" rotWithShape="0">
                      <a:srgbClr val="FF000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45" name="Text Box 29"/>
            <p:cNvSpPr txBox="1">
              <a:spLocks noChangeArrowheads="1"/>
            </p:cNvSpPr>
            <p:nvPr/>
          </p:nvSpPr>
          <p:spPr bwMode="auto">
            <a:xfrm>
              <a:off x="119063" y="4795838"/>
              <a:ext cx="322643" cy="4070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</a:p>
          </p:txBody>
        </p:sp>
        <p:sp>
          <p:nvSpPr>
            <p:cNvPr id="9246" name="Oval 30"/>
            <p:cNvSpPr>
              <a:spLocks noChangeArrowheads="1"/>
            </p:cNvSpPr>
            <p:nvPr/>
          </p:nvSpPr>
          <p:spPr bwMode="auto">
            <a:xfrm>
              <a:off x="673100" y="4751388"/>
              <a:ext cx="606425" cy="500062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rgbClr val="CCFF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5080" dir="1437749" algn="ctr" rotWithShape="0">
                      <a:srgbClr val="FF000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47" name="Text Box 31"/>
            <p:cNvSpPr txBox="1">
              <a:spLocks noChangeArrowheads="1"/>
            </p:cNvSpPr>
            <p:nvPr/>
          </p:nvSpPr>
          <p:spPr bwMode="auto">
            <a:xfrm>
              <a:off x="844550" y="4795838"/>
              <a:ext cx="292186" cy="40706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</a:p>
          </p:txBody>
        </p:sp>
      </p:grp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3592515" y="5445169"/>
            <a:ext cx="4924864" cy="4070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CCFFCC"/>
                </a:solidFill>
                <a:latin typeface="Comic Sans MS" pitchFamily="66" charset="0"/>
              </a:rPr>
              <a:t>Estensione della regola dell’ottetto</a:t>
            </a:r>
            <a:endParaRPr lang="it-IT" altLang="it-IT" sz="2300">
              <a:solidFill>
                <a:srgbClr val="CCFF33"/>
              </a:solidFill>
              <a:latin typeface="Comic Sans MS" pitchFamily="66" charset="0"/>
            </a:endParaRPr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2301876" y="5902325"/>
            <a:ext cx="7140214" cy="88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CCFF33"/>
                </a:solidFill>
                <a:latin typeface="Comic Sans MS" pitchFamily="66" charset="0"/>
              </a:rPr>
              <a:t>SF</a:t>
            </a:r>
            <a:r>
              <a:rPr lang="it-IT" altLang="it-IT" sz="1800" baseline="-25000" dirty="0">
                <a:solidFill>
                  <a:srgbClr val="CCFF33"/>
                </a:solidFill>
                <a:latin typeface="Comic Sans MS" pitchFamily="66" charset="0"/>
              </a:rPr>
              <a:t>6</a:t>
            </a:r>
            <a:r>
              <a:rPr lang="it-IT" altLang="it-IT" sz="1800" dirty="0">
                <a:solidFill>
                  <a:srgbClr val="CCFF33"/>
                </a:solidFill>
                <a:latin typeface="Comic Sans MS" pitchFamily="66" charset="0"/>
              </a:rPr>
              <a:t>     (lo S si circonda di 12 elettroni - “</a:t>
            </a:r>
            <a:r>
              <a:rPr lang="it-IT" altLang="it-IT" sz="1800" u="sng" dirty="0">
                <a:solidFill>
                  <a:srgbClr val="CCFF33"/>
                </a:solidFill>
                <a:latin typeface="Comic Sans MS" pitchFamily="66" charset="0"/>
              </a:rPr>
              <a:t>Espansione</a:t>
            </a:r>
            <a:r>
              <a:rPr lang="it-IT" altLang="it-IT" sz="1800" dirty="0">
                <a:solidFill>
                  <a:srgbClr val="CCFF33"/>
                </a:solidFill>
                <a:latin typeface="Comic Sans MS" pitchFamily="66" charset="0"/>
              </a:rPr>
              <a:t>” dell’ottetto)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800" dirty="0">
              <a:solidFill>
                <a:srgbClr val="CCFF33"/>
              </a:solidFill>
              <a:latin typeface="Comic Sans MS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CCFF33"/>
                </a:solidFill>
                <a:latin typeface="Comic Sans MS" pitchFamily="66" charset="0"/>
              </a:rPr>
              <a:t>Mn</a:t>
            </a:r>
            <a:r>
              <a:rPr lang="it-IT" altLang="it-IT" sz="1800" baseline="30000" dirty="0">
                <a:solidFill>
                  <a:srgbClr val="CCFF33"/>
                </a:solidFill>
                <a:latin typeface="Comic Sans MS" pitchFamily="66" charset="0"/>
              </a:rPr>
              <a:t>2+</a:t>
            </a:r>
            <a:r>
              <a:rPr lang="it-IT" altLang="it-IT" sz="1800" dirty="0">
                <a:solidFill>
                  <a:srgbClr val="CCFF33"/>
                </a:solidFill>
                <a:latin typeface="Comic Sans MS" pitchFamily="66" charset="0"/>
              </a:rPr>
              <a:t>   (Configurazione esterna d</a:t>
            </a:r>
            <a:r>
              <a:rPr lang="it-IT" altLang="it-IT" sz="1800" baseline="30000" dirty="0">
                <a:solidFill>
                  <a:srgbClr val="CCFF33"/>
                </a:solidFill>
                <a:latin typeface="Comic Sans MS" pitchFamily="66" charset="0"/>
              </a:rPr>
              <a:t>5</a:t>
            </a:r>
            <a:r>
              <a:rPr lang="it-IT" altLang="it-IT" sz="1800" dirty="0">
                <a:solidFill>
                  <a:srgbClr val="CCFF33"/>
                </a:solidFill>
                <a:latin typeface="Comic Sans MS" pitchFamily="66" charset="0"/>
              </a:rPr>
              <a:t>                            )</a:t>
            </a:r>
          </a:p>
        </p:txBody>
      </p:sp>
      <p:grpSp>
        <p:nvGrpSpPr>
          <p:cNvPr id="9250" name="Group 34"/>
          <p:cNvGrpSpPr>
            <a:grpSpLocks/>
          </p:cNvGrpSpPr>
          <p:nvPr/>
        </p:nvGrpSpPr>
        <p:grpSpPr bwMode="auto">
          <a:xfrm>
            <a:off x="6873875" y="6359569"/>
            <a:ext cx="2262188" cy="415925"/>
            <a:chOff x="7104" y="2208"/>
            <a:chExt cx="2376" cy="480"/>
          </a:xfrm>
        </p:grpSpPr>
        <p:grpSp>
          <p:nvGrpSpPr>
            <p:cNvPr id="9251" name="Group 35"/>
            <p:cNvGrpSpPr>
              <a:grpSpLocks/>
            </p:cNvGrpSpPr>
            <p:nvPr/>
          </p:nvGrpSpPr>
          <p:grpSpPr bwMode="auto">
            <a:xfrm>
              <a:off x="7104" y="2208"/>
              <a:ext cx="2376" cy="480"/>
              <a:chOff x="7104" y="2208"/>
              <a:chExt cx="2376" cy="480"/>
            </a:xfrm>
          </p:grpSpPr>
          <p:sp>
            <p:nvSpPr>
              <p:cNvPr id="9257" name="Rectangle 36"/>
              <p:cNvSpPr>
                <a:spLocks noChangeArrowheads="1"/>
              </p:cNvSpPr>
              <p:nvPr/>
            </p:nvSpPr>
            <p:spPr bwMode="auto">
              <a:xfrm>
                <a:off x="8064" y="2208"/>
                <a:ext cx="480" cy="480"/>
              </a:xfrm>
              <a:prstGeom prst="rect">
                <a:avLst/>
              </a:prstGeom>
              <a:solidFill>
                <a:srgbClr val="00320E"/>
              </a:solidFill>
              <a:ln w="38100">
                <a:solidFill>
                  <a:srgbClr val="CCFF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258" name="Rectangle 37"/>
              <p:cNvSpPr>
                <a:spLocks noChangeArrowheads="1"/>
              </p:cNvSpPr>
              <p:nvPr/>
            </p:nvSpPr>
            <p:spPr bwMode="auto">
              <a:xfrm>
                <a:off x="8544" y="2208"/>
                <a:ext cx="480" cy="480"/>
              </a:xfrm>
              <a:prstGeom prst="rect">
                <a:avLst/>
              </a:prstGeom>
              <a:solidFill>
                <a:srgbClr val="00320E"/>
              </a:solidFill>
              <a:ln w="38100">
                <a:solidFill>
                  <a:srgbClr val="CCFF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259" name="Rectangle 38"/>
              <p:cNvSpPr>
                <a:spLocks noChangeArrowheads="1"/>
              </p:cNvSpPr>
              <p:nvPr/>
            </p:nvSpPr>
            <p:spPr bwMode="auto">
              <a:xfrm>
                <a:off x="7584" y="2208"/>
                <a:ext cx="480" cy="480"/>
              </a:xfrm>
              <a:prstGeom prst="rect">
                <a:avLst/>
              </a:prstGeom>
              <a:solidFill>
                <a:srgbClr val="00320E"/>
              </a:solidFill>
              <a:ln w="38100">
                <a:solidFill>
                  <a:srgbClr val="CCFF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260" name="Rectangle 39"/>
              <p:cNvSpPr>
                <a:spLocks noChangeArrowheads="1"/>
              </p:cNvSpPr>
              <p:nvPr/>
            </p:nvSpPr>
            <p:spPr bwMode="auto">
              <a:xfrm>
                <a:off x="7104" y="2208"/>
                <a:ext cx="480" cy="480"/>
              </a:xfrm>
              <a:prstGeom prst="rect">
                <a:avLst/>
              </a:prstGeom>
              <a:solidFill>
                <a:srgbClr val="00320E"/>
              </a:solidFill>
              <a:ln w="38100">
                <a:solidFill>
                  <a:srgbClr val="CCFF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261" name="Rectangle 40"/>
              <p:cNvSpPr>
                <a:spLocks noChangeArrowheads="1"/>
              </p:cNvSpPr>
              <p:nvPr/>
            </p:nvSpPr>
            <p:spPr bwMode="auto">
              <a:xfrm>
                <a:off x="9000" y="2208"/>
                <a:ext cx="480" cy="480"/>
              </a:xfrm>
              <a:prstGeom prst="rect">
                <a:avLst/>
              </a:prstGeom>
              <a:solidFill>
                <a:srgbClr val="00320E"/>
              </a:solidFill>
              <a:ln w="38100">
                <a:solidFill>
                  <a:srgbClr val="CCFF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252" name="Line 41"/>
            <p:cNvSpPr>
              <a:spLocks noChangeShapeType="1"/>
            </p:cNvSpPr>
            <p:nvPr/>
          </p:nvSpPr>
          <p:spPr bwMode="auto">
            <a:xfrm>
              <a:off x="7296" y="2304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53" name="Line 42"/>
            <p:cNvSpPr>
              <a:spLocks noChangeShapeType="1"/>
            </p:cNvSpPr>
            <p:nvPr/>
          </p:nvSpPr>
          <p:spPr bwMode="auto">
            <a:xfrm>
              <a:off x="7788" y="2304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54" name="Line 43"/>
            <p:cNvSpPr>
              <a:spLocks noChangeShapeType="1"/>
            </p:cNvSpPr>
            <p:nvPr/>
          </p:nvSpPr>
          <p:spPr bwMode="auto">
            <a:xfrm>
              <a:off x="8280" y="2304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55" name="Line 44"/>
            <p:cNvSpPr>
              <a:spLocks noChangeShapeType="1"/>
            </p:cNvSpPr>
            <p:nvPr/>
          </p:nvSpPr>
          <p:spPr bwMode="auto">
            <a:xfrm>
              <a:off x="8772" y="2304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56" name="Line 45"/>
            <p:cNvSpPr>
              <a:spLocks noChangeShapeType="1"/>
            </p:cNvSpPr>
            <p:nvPr/>
          </p:nvSpPr>
          <p:spPr bwMode="auto">
            <a:xfrm>
              <a:off x="9264" y="2304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32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004"/>
    </mc:Choice>
    <mc:Fallback>
      <p:transition spd="slow" advTm="18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248" grpId="0" animBg="1"/>
      <p:bldP spid="92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449820" y="65088"/>
            <a:ext cx="3313587" cy="60939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 b="1">
                <a:solidFill>
                  <a:srgbClr val="FF0000"/>
                </a:solidFill>
                <a:latin typeface="Comic Sans MS" pitchFamily="66" charset="0"/>
              </a:rPr>
              <a:t>Orbitali Ibridi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1607559" y="2058433"/>
            <a:ext cx="1616711" cy="847070"/>
            <a:chOff x="83501" y="2058432"/>
            <a:chExt cx="1616711" cy="847070"/>
          </a:xfrm>
        </p:grpSpPr>
        <p:sp>
          <p:nvSpPr>
            <p:cNvPr id="25604" name="Text Box 4"/>
            <p:cNvSpPr txBox="1">
              <a:spLocks noChangeArrowheads="1"/>
            </p:cNvSpPr>
            <p:nvPr/>
          </p:nvSpPr>
          <p:spPr bwMode="auto">
            <a:xfrm>
              <a:off x="83501" y="2465388"/>
              <a:ext cx="1616711" cy="440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 dirty="0">
                  <a:solidFill>
                    <a:srgbClr val="000000"/>
                  </a:solidFill>
                  <a:latin typeface="Comic Sans MS" pitchFamily="66" charset="0"/>
                </a:rPr>
                <a:t>[</a:t>
              </a:r>
              <a:r>
                <a:rPr lang="it-IT" altLang="it-IT" sz="2500" dirty="0">
                  <a:solidFill>
                    <a:srgbClr val="000000"/>
                  </a:solidFill>
                  <a:latin typeface="Comic Sans MS" pitchFamily="66" charset="0"/>
                </a:rPr>
                <a:t>He]2s</a:t>
              </a:r>
              <a:r>
                <a:rPr lang="it-IT" altLang="it-IT" sz="2500" baseline="30000" dirty="0">
                  <a:solidFill>
                    <a:srgbClr val="000000"/>
                  </a:solidFill>
                  <a:latin typeface="Comic Sans MS" pitchFamily="66" charset="0"/>
                </a:rPr>
                <a:t>2</a:t>
              </a:r>
              <a:endParaRPr lang="it-IT" altLang="it-IT" sz="25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5629" name="Text Box 29"/>
            <p:cNvSpPr txBox="1">
              <a:spLocks noChangeArrowheads="1"/>
            </p:cNvSpPr>
            <p:nvPr/>
          </p:nvSpPr>
          <p:spPr bwMode="auto">
            <a:xfrm>
              <a:off x="485774" y="2058432"/>
              <a:ext cx="442610" cy="393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3333CC"/>
                  </a:solidFill>
                  <a:latin typeface="Comic Sans MS" pitchFamily="66" charset="0"/>
                </a:rPr>
                <a:t>Be</a:t>
              </a:r>
              <a:endParaRPr lang="it-IT" altLang="it-IT" sz="2200" dirty="0">
                <a:solidFill>
                  <a:srgbClr val="3333CC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2848133" y="2113757"/>
            <a:ext cx="1526240" cy="571500"/>
            <a:chOff x="1077912" y="3512503"/>
            <a:chExt cx="1526240" cy="571500"/>
          </a:xfrm>
        </p:grpSpPr>
        <p:sp>
          <p:nvSpPr>
            <p:cNvPr id="25630" name="Line 30"/>
            <p:cNvSpPr>
              <a:spLocks noChangeShapeType="1"/>
            </p:cNvSpPr>
            <p:nvPr/>
          </p:nvSpPr>
          <p:spPr bwMode="auto">
            <a:xfrm>
              <a:off x="1306512" y="4084003"/>
              <a:ext cx="7794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33" name="Text Box 33"/>
            <p:cNvSpPr txBox="1">
              <a:spLocks noChangeArrowheads="1"/>
            </p:cNvSpPr>
            <p:nvPr/>
          </p:nvSpPr>
          <p:spPr bwMode="auto">
            <a:xfrm>
              <a:off x="1077912" y="3512503"/>
              <a:ext cx="1526240" cy="378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990033"/>
                  </a:solidFill>
                  <a:latin typeface="Comic Sans MS" pitchFamily="66" charset="0"/>
                </a:rPr>
                <a:t>promozione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6160036" y="2166630"/>
            <a:ext cx="1569520" cy="571500"/>
            <a:chOff x="4095750" y="3512503"/>
            <a:chExt cx="1569519" cy="571500"/>
          </a:xfrm>
        </p:grpSpPr>
        <p:sp>
          <p:nvSpPr>
            <p:cNvPr id="25631" name="Line 31"/>
            <p:cNvSpPr>
              <a:spLocks noChangeShapeType="1"/>
            </p:cNvSpPr>
            <p:nvPr/>
          </p:nvSpPr>
          <p:spPr bwMode="auto">
            <a:xfrm>
              <a:off x="4506912" y="4084003"/>
              <a:ext cx="7794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34" name="Text Box 34"/>
            <p:cNvSpPr txBox="1">
              <a:spLocks noChangeArrowheads="1"/>
            </p:cNvSpPr>
            <p:nvPr/>
          </p:nvSpPr>
          <p:spPr bwMode="auto">
            <a:xfrm>
              <a:off x="4095750" y="3512503"/>
              <a:ext cx="1569519" cy="378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990033"/>
                  </a:solidFill>
                  <a:latin typeface="Comic Sans MS" pitchFamily="66" charset="0"/>
                </a:rPr>
                <a:t>Ibridazione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2009832" y="5181094"/>
            <a:ext cx="2468563" cy="1012587"/>
            <a:chOff x="485775" y="5180966"/>
            <a:chExt cx="2468562" cy="1012587"/>
          </a:xfrm>
        </p:grpSpPr>
        <p:sp>
          <p:nvSpPr>
            <p:cNvPr id="25605" name="Oval 5"/>
            <p:cNvSpPr>
              <a:spLocks noChangeArrowheads="1"/>
            </p:cNvSpPr>
            <p:nvPr/>
          </p:nvSpPr>
          <p:spPr bwMode="auto">
            <a:xfrm>
              <a:off x="485775" y="5180966"/>
              <a:ext cx="546100" cy="595312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009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5614" name="Oval 14"/>
            <p:cNvSpPr>
              <a:spLocks noChangeArrowheads="1"/>
            </p:cNvSpPr>
            <p:nvPr/>
          </p:nvSpPr>
          <p:spPr bwMode="auto">
            <a:xfrm flipH="1">
              <a:off x="735012" y="5455603"/>
              <a:ext cx="46038" cy="4603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aphicFrame>
          <p:nvGraphicFramePr>
            <p:cNvPr id="25615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1366837" y="5227003"/>
            <a:ext cx="1587500" cy="54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Image" r:id="rId6" imgW="2643134" imgH="914608" progId="Photoshop.Image.4">
                    <p:embed/>
                  </p:oleObj>
                </mc:Choice>
                <mc:Fallback>
                  <p:oleObj name="Image" r:id="rId6" imgW="2643134" imgH="914608" progId="Photoshop.Image.4">
                    <p:embed/>
                    <p:pic>
                      <p:nvPicPr>
                        <p:cNvPr id="25615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6837" y="5227003"/>
                          <a:ext cx="1587500" cy="54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16" name="Oval 16"/>
            <p:cNvSpPr>
              <a:spLocks noChangeArrowheads="1"/>
            </p:cNvSpPr>
            <p:nvPr/>
          </p:nvSpPr>
          <p:spPr bwMode="auto">
            <a:xfrm>
              <a:off x="1870075" y="5227003"/>
              <a:ext cx="547687" cy="549275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009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5636" name="Text Box 36"/>
            <p:cNvSpPr txBox="1">
              <a:spLocks noChangeArrowheads="1"/>
            </p:cNvSpPr>
            <p:nvPr/>
          </p:nvSpPr>
          <p:spPr bwMode="auto">
            <a:xfrm>
              <a:off x="487362" y="5784216"/>
              <a:ext cx="554820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990033"/>
                  </a:solidFill>
                  <a:latin typeface="Comic Sans MS" pitchFamily="66" charset="0"/>
                </a:rPr>
                <a:t>2s</a:t>
              </a:r>
              <a:r>
                <a:rPr lang="it-IT" altLang="it-IT" sz="2300" baseline="30000">
                  <a:solidFill>
                    <a:srgbClr val="990033"/>
                  </a:solidFill>
                  <a:latin typeface="Comic Sans MS" pitchFamily="66" charset="0"/>
                </a:rPr>
                <a:t>2</a:t>
              </a:r>
              <a:endParaRPr lang="it-IT" altLang="it-IT" sz="2300">
                <a:solidFill>
                  <a:srgbClr val="990033"/>
                </a:solidFill>
                <a:latin typeface="Comic Sans MS" pitchFamily="66" charset="0"/>
              </a:endParaRPr>
            </a:p>
          </p:txBody>
        </p:sp>
        <p:sp>
          <p:nvSpPr>
            <p:cNvPr id="25637" name="Text Box 37"/>
            <p:cNvSpPr txBox="1">
              <a:spLocks noChangeArrowheads="1"/>
            </p:cNvSpPr>
            <p:nvPr/>
          </p:nvSpPr>
          <p:spPr bwMode="auto">
            <a:xfrm>
              <a:off x="1700212" y="5784216"/>
              <a:ext cx="947555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990033"/>
                  </a:solidFill>
                  <a:latin typeface="Comic Sans MS" pitchFamily="66" charset="0"/>
                </a:rPr>
                <a:t>2s</a:t>
              </a:r>
              <a:r>
                <a:rPr lang="it-IT" altLang="it-IT" sz="2300" baseline="30000">
                  <a:solidFill>
                    <a:srgbClr val="990033"/>
                  </a:solidFill>
                  <a:latin typeface="Comic Sans MS" pitchFamily="66" charset="0"/>
                </a:rPr>
                <a:t>1</a:t>
              </a:r>
              <a:r>
                <a:rPr lang="it-IT" altLang="it-IT" sz="2300">
                  <a:solidFill>
                    <a:srgbClr val="990033"/>
                  </a:solidFill>
                  <a:latin typeface="Comic Sans MS" pitchFamily="66" charset="0"/>
                </a:rPr>
                <a:t>2p</a:t>
              </a:r>
              <a:r>
                <a:rPr lang="it-IT" altLang="it-IT" sz="2300" baseline="30000">
                  <a:solidFill>
                    <a:srgbClr val="990033"/>
                  </a:solidFill>
                  <a:latin typeface="Comic Sans MS" pitchFamily="66" charset="0"/>
                </a:rPr>
                <a:t>1</a:t>
              </a:r>
              <a:endParaRPr lang="it-IT" altLang="it-IT" sz="2300">
                <a:solidFill>
                  <a:srgbClr val="990033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4841875" y="5227086"/>
            <a:ext cx="1587500" cy="966550"/>
            <a:chOff x="3317875" y="5227003"/>
            <a:chExt cx="1587500" cy="966550"/>
          </a:xfrm>
        </p:grpSpPr>
        <p:graphicFrame>
          <p:nvGraphicFramePr>
            <p:cNvPr id="25617" name="Object 17"/>
            <p:cNvGraphicFramePr>
              <a:graphicFrameLocks noChangeAspect="1"/>
            </p:cNvGraphicFramePr>
            <p:nvPr>
              <p:extLst/>
            </p:nvPr>
          </p:nvGraphicFramePr>
          <p:xfrm>
            <a:off x="3317875" y="5227003"/>
            <a:ext cx="1587500" cy="54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Image" r:id="rId8" imgW="2643134" imgH="914608" progId="Photoshop.Image.4">
                    <p:embed/>
                  </p:oleObj>
                </mc:Choice>
                <mc:Fallback>
                  <p:oleObj name="Image" r:id="rId8" imgW="2643134" imgH="914608" progId="Photoshop.Image.4">
                    <p:embed/>
                    <p:pic>
                      <p:nvPicPr>
                        <p:cNvPr id="25617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7875" y="5227003"/>
                          <a:ext cx="1587500" cy="54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4130675" y="5452428"/>
              <a:ext cx="312737" cy="92075"/>
            </a:xfrm>
            <a:prstGeom prst="ellips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009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5619" name="Oval 19"/>
            <p:cNvSpPr>
              <a:spLocks noChangeArrowheads="1"/>
            </p:cNvSpPr>
            <p:nvPr/>
          </p:nvSpPr>
          <p:spPr bwMode="auto">
            <a:xfrm>
              <a:off x="3743325" y="5452428"/>
              <a:ext cx="314325" cy="92075"/>
            </a:xfrm>
            <a:prstGeom prst="ellips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009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5638" name="Text Box 38"/>
            <p:cNvSpPr txBox="1">
              <a:spLocks noChangeArrowheads="1"/>
            </p:cNvSpPr>
            <p:nvPr/>
          </p:nvSpPr>
          <p:spPr bwMode="auto">
            <a:xfrm>
              <a:off x="3638550" y="5784216"/>
              <a:ext cx="926716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 dirty="0">
                  <a:solidFill>
                    <a:srgbClr val="990033"/>
                  </a:solidFill>
                  <a:latin typeface="Comic Sans MS" pitchFamily="66" charset="0"/>
                </a:rPr>
                <a:t>2(</a:t>
              </a:r>
              <a:r>
                <a:rPr lang="it-IT" altLang="it-IT" sz="2300" dirty="0" err="1">
                  <a:solidFill>
                    <a:srgbClr val="990033"/>
                  </a:solidFill>
                  <a:latin typeface="Comic Sans MS" pitchFamily="66" charset="0"/>
                </a:rPr>
                <a:t>sp</a:t>
              </a:r>
              <a:r>
                <a:rPr lang="it-IT" altLang="it-IT" sz="2300" dirty="0">
                  <a:solidFill>
                    <a:srgbClr val="990033"/>
                  </a:solidFill>
                  <a:latin typeface="Comic Sans MS" pitchFamily="66" charset="0"/>
                </a:rPr>
                <a:t>)</a:t>
              </a:r>
              <a:r>
                <a:rPr lang="it-IT" altLang="it-IT" sz="2300" baseline="30000" dirty="0">
                  <a:solidFill>
                    <a:srgbClr val="990033"/>
                  </a:solidFill>
                  <a:latin typeface="Comic Sans MS" pitchFamily="66" charset="0"/>
                </a:rPr>
                <a:t>2</a:t>
              </a:r>
              <a:endParaRPr lang="it-IT" altLang="it-IT" sz="2300" dirty="0">
                <a:solidFill>
                  <a:srgbClr val="990033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7646987" y="5227086"/>
            <a:ext cx="1587500" cy="966550"/>
            <a:chOff x="6122987" y="5227003"/>
            <a:chExt cx="1587500" cy="966550"/>
          </a:xfrm>
        </p:grpSpPr>
        <p:grpSp>
          <p:nvGrpSpPr>
            <p:cNvPr id="16" name="Gruppo 15"/>
            <p:cNvGrpSpPr/>
            <p:nvPr/>
          </p:nvGrpSpPr>
          <p:grpSpPr>
            <a:xfrm>
              <a:off x="6122987" y="5227003"/>
              <a:ext cx="1587500" cy="549275"/>
              <a:chOff x="6122987" y="5227003"/>
              <a:chExt cx="1587500" cy="549275"/>
            </a:xfrm>
          </p:grpSpPr>
          <p:graphicFrame>
            <p:nvGraphicFramePr>
              <p:cNvPr id="25620" name="Object 2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122987" y="5227003"/>
              <a:ext cx="1587500" cy="5492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4" name="Image" r:id="rId9" imgW="2643134" imgH="914608" progId="Photoshop.Image.4">
                      <p:embed/>
                    </p:oleObj>
                  </mc:Choice>
                  <mc:Fallback>
                    <p:oleObj name="Image" r:id="rId9" imgW="2643134" imgH="914608" progId="Photoshop.Image.4">
                      <p:embed/>
                      <p:pic>
                        <p:nvPicPr>
                          <p:cNvPr id="25620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22987" y="5227003"/>
                            <a:ext cx="1587500" cy="5492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621" name="Oval 21"/>
              <p:cNvSpPr>
                <a:spLocks noChangeArrowheads="1"/>
              </p:cNvSpPr>
              <p:nvPr/>
            </p:nvSpPr>
            <p:spPr bwMode="auto">
              <a:xfrm>
                <a:off x="6932612" y="5452428"/>
                <a:ext cx="315913" cy="92075"/>
              </a:xfrm>
              <a:prstGeom prst="ellips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Oval 22"/>
              <p:cNvSpPr>
                <a:spLocks noChangeArrowheads="1"/>
              </p:cNvSpPr>
              <p:nvPr/>
            </p:nvSpPr>
            <p:spPr bwMode="auto">
              <a:xfrm>
                <a:off x="6546850" y="5452428"/>
                <a:ext cx="314325" cy="92075"/>
              </a:xfrm>
              <a:prstGeom prst="ellips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639" name="Text Box 39"/>
            <p:cNvSpPr txBox="1">
              <a:spLocks noChangeArrowheads="1"/>
            </p:cNvSpPr>
            <p:nvPr/>
          </p:nvSpPr>
          <p:spPr bwMode="auto">
            <a:xfrm>
              <a:off x="6702426" y="5784216"/>
              <a:ext cx="458640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990033"/>
                  </a:solidFill>
                  <a:latin typeface="Comic Sans MS" pitchFamily="66" charset="0"/>
                </a:rPr>
                <a:t>Be</a:t>
              </a: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6611678" y="5288539"/>
            <a:ext cx="3638551" cy="874476"/>
            <a:chOff x="7456011" y="4084003"/>
            <a:chExt cx="3638550" cy="874475"/>
          </a:xfrm>
        </p:grpSpPr>
        <p:grpSp>
          <p:nvGrpSpPr>
            <p:cNvPr id="14" name="Gruppo 13"/>
            <p:cNvGrpSpPr/>
            <p:nvPr/>
          </p:nvGrpSpPr>
          <p:grpSpPr>
            <a:xfrm>
              <a:off x="8037036" y="4243546"/>
              <a:ext cx="2422525" cy="46038"/>
              <a:chOff x="5670550" y="5484178"/>
              <a:chExt cx="2422525" cy="46038"/>
            </a:xfrm>
          </p:grpSpPr>
          <p:sp>
            <p:nvSpPr>
              <p:cNvPr id="25627" name="Oval 27"/>
              <p:cNvSpPr>
                <a:spLocks noChangeArrowheads="1"/>
              </p:cNvSpPr>
              <p:nvPr/>
            </p:nvSpPr>
            <p:spPr bwMode="auto">
              <a:xfrm flipH="1">
                <a:off x="5670550" y="5484178"/>
                <a:ext cx="44450" cy="460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8" name="Oval 28"/>
              <p:cNvSpPr>
                <a:spLocks noChangeArrowheads="1"/>
              </p:cNvSpPr>
              <p:nvPr/>
            </p:nvSpPr>
            <p:spPr bwMode="auto">
              <a:xfrm flipH="1">
                <a:off x="8048625" y="5484178"/>
                <a:ext cx="44450" cy="460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ruppo 12"/>
            <p:cNvGrpSpPr/>
            <p:nvPr/>
          </p:nvGrpSpPr>
          <p:grpSpPr>
            <a:xfrm>
              <a:off x="7456011" y="4084003"/>
              <a:ext cx="3638550" cy="874475"/>
              <a:chOff x="5057775" y="5319078"/>
              <a:chExt cx="3638550" cy="874475"/>
            </a:xfrm>
          </p:grpSpPr>
          <p:sp>
            <p:nvSpPr>
              <p:cNvPr id="25623" name="Oval 23"/>
              <p:cNvSpPr>
                <a:spLocks noChangeArrowheads="1"/>
              </p:cNvSpPr>
              <p:nvPr/>
            </p:nvSpPr>
            <p:spPr bwMode="auto">
              <a:xfrm>
                <a:off x="5695950" y="5319078"/>
                <a:ext cx="633412" cy="365125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4" name="Oval 24"/>
              <p:cNvSpPr>
                <a:spLocks noChangeArrowheads="1"/>
              </p:cNvSpPr>
              <p:nvPr/>
            </p:nvSpPr>
            <p:spPr bwMode="auto">
              <a:xfrm>
                <a:off x="7432675" y="5319078"/>
                <a:ext cx="635000" cy="365125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Oval 25"/>
              <p:cNvSpPr>
                <a:spLocks noChangeArrowheads="1"/>
              </p:cNvSpPr>
              <p:nvPr/>
            </p:nvSpPr>
            <p:spPr bwMode="auto">
              <a:xfrm>
                <a:off x="5057775" y="5319078"/>
                <a:ext cx="631825" cy="365125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Oval 26"/>
              <p:cNvSpPr>
                <a:spLocks noChangeArrowheads="1"/>
              </p:cNvSpPr>
              <p:nvPr/>
            </p:nvSpPr>
            <p:spPr bwMode="auto">
              <a:xfrm>
                <a:off x="8061325" y="5319078"/>
                <a:ext cx="635000" cy="365125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5640" name="Text Box 40"/>
              <p:cNvSpPr txBox="1">
                <a:spLocks noChangeArrowheads="1"/>
              </p:cNvSpPr>
              <p:nvPr/>
            </p:nvSpPr>
            <p:spPr bwMode="auto">
              <a:xfrm>
                <a:off x="5514975" y="5784216"/>
                <a:ext cx="290324" cy="409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990033"/>
                    </a:solidFill>
                    <a:latin typeface="Comic Sans MS" pitchFamily="66" charset="0"/>
                  </a:rPr>
                  <a:t>F</a:t>
                </a:r>
              </a:p>
            </p:txBody>
          </p:sp>
          <p:sp>
            <p:nvSpPr>
              <p:cNvPr id="25641" name="Text Box 41"/>
              <p:cNvSpPr txBox="1">
                <a:spLocks noChangeArrowheads="1"/>
              </p:cNvSpPr>
              <p:nvPr/>
            </p:nvSpPr>
            <p:spPr bwMode="auto">
              <a:xfrm>
                <a:off x="7935912" y="5784216"/>
                <a:ext cx="290324" cy="409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300">
                    <a:solidFill>
                      <a:srgbClr val="990033"/>
                    </a:solidFill>
                    <a:latin typeface="Comic Sans MS" pitchFamily="66" charset="0"/>
                  </a:rPr>
                  <a:t>F</a:t>
                </a:r>
              </a:p>
            </p:txBody>
          </p:sp>
        </p:grpSp>
      </p:grpSp>
      <p:sp>
        <p:nvSpPr>
          <p:cNvPr id="3" name="CasellaDiTesto 2"/>
          <p:cNvSpPr txBox="1"/>
          <p:nvPr/>
        </p:nvSpPr>
        <p:spPr>
          <a:xfrm>
            <a:off x="4175232" y="1005884"/>
            <a:ext cx="3895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srgbClr val="000000"/>
                </a:solidFill>
                <a:latin typeface="Comic Sans MS" pitchFamily="66" charset="0"/>
              </a:rPr>
              <a:t>Formazione molecola BeF</a:t>
            </a:r>
            <a:r>
              <a:rPr lang="it-IT" altLang="it-IT" sz="2400" baseline="-25000" dirty="0">
                <a:solidFill>
                  <a:srgbClr val="000000"/>
                </a:solidFill>
                <a:latin typeface="Comic Sans MS" pitchFamily="66" charset="0"/>
              </a:rPr>
              <a:t>2</a:t>
            </a:r>
            <a:endParaRPr lang="it-IT" altLang="it-IT" sz="2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462782" y="2114848"/>
            <a:ext cx="2313939" cy="845810"/>
            <a:chOff x="2938780" y="2114789"/>
            <a:chExt cx="2313939" cy="845809"/>
          </a:xfrm>
        </p:grpSpPr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2938780" y="2520485"/>
              <a:ext cx="2313939" cy="440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 dirty="0">
                  <a:solidFill>
                    <a:srgbClr val="000000"/>
                  </a:solidFill>
                  <a:latin typeface="Comic Sans MS" pitchFamily="66" charset="0"/>
                </a:rPr>
                <a:t>[He]2s</a:t>
              </a:r>
              <a:r>
                <a:rPr lang="it-IT" altLang="it-IT" sz="2500" baseline="30000" dirty="0">
                  <a:solidFill>
                    <a:srgbClr val="000000"/>
                  </a:solidFill>
                  <a:latin typeface="Comic Sans MS" pitchFamily="66" charset="0"/>
                </a:rPr>
                <a:t>1</a:t>
              </a:r>
              <a:r>
                <a:rPr lang="it-IT" altLang="it-IT" sz="2500" dirty="0">
                  <a:solidFill>
                    <a:srgbClr val="000000"/>
                  </a:solidFill>
                  <a:latin typeface="Comic Sans MS" pitchFamily="66" charset="0"/>
                </a:rPr>
                <a:t>2p</a:t>
              </a:r>
              <a:r>
                <a:rPr lang="it-IT" altLang="it-IT" sz="2500" baseline="30000" dirty="0">
                  <a:solidFill>
                    <a:srgbClr val="000000"/>
                  </a:solidFill>
                  <a:latin typeface="Comic Sans MS" pitchFamily="66" charset="0"/>
                </a:rPr>
                <a:t>1   </a:t>
              </a:r>
              <a:r>
                <a:rPr lang="it-IT" altLang="it-IT" sz="2500" dirty="0">
                  <a:solidFill>
                    <a:srgbClr val="000000"/>
                  </a:solidFill>
                  <a:latin typeface="Comic Sans MS" pitchFamily="66" charset="0"/>
                </a:rPr>
                <a:t>              </a:t>
              </a:r>
              <a:endParaRPr lang="it-IT" altLang="it-IT" sz="25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56" name="Text Box 29"/>
            <p:cNvSpPr txBox="1">
              <a:spLocks noChangeArrowheads="1"/>
            </p:cNvSpPr>
            <p:nvPr/>
          </p:nvSpPr>
          <p:spPr bwMode="auto">
            <a:xfrm>
              <a:off x="2968771" y="2114789"/>
              <a:ext cx="1607992" cy="393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3333CC"/>
                  </a:solidFill>
                  <a:latin typeface="Comic Sans MS" pitchFamily="66" charset="0"/>
                </a:rPr>
                <a:t>Be eccitato</a:t>
              </a:r>
              <a:endParaRPr lang="it-IT" altLang="it-IT" sz="2200" dirty="0">
                <a:solidFill>
                  <a:srgbClr val="3333CC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7751820" y="2098235"/>
            <a:ext cx="2216151" cy="816336"/>
            <a:chOff x="6227763" y="2098235"/>
            <a:chExt cx="2216150" cy="816336"/>
          </a:xfrm>
        </p:grpSpPr>
        <p:sp>
          <p:nvSpPr>
            <p:cNvPr id="60" name="Text Box 4"/>
            <p:cNvSpPr txBox="1">
              <a:spLocks noChangeArrowheads="1"/>
            </p:cNvSpPr>
            <p:nvPr/>
          </p:nvSpPr>
          <p:spPr bwMode="auto">
            <a:xfrm>
              <a:off x="6227763" y="2474457"/>
              <a:ext cx="2216150" cy="440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 dirty="0">
                  <a:solidFill>
                    <a:srgbClr val="000000"/>
                  </a:solidFill>
                  <a:latin typeface="Comic Sans MS" pitchFamily="66" charset="0"/>
                </a:rPr>
                <a:t>[</a:t>
              </a:r>
              <a:r>
                <a:rPr lang="it-IT" altLang="it-IT" sz="2500" dirty="0">
                  <a:solidFill>
                    <a:srgbClr val="000000"/>
                  </a:solidFill>
                  <a:latin typeface="Comic Sans MS" pitchFamily="66" charset="0"/>
                </a:rPr>
                <a:t>He] </a:t>
              </a:r>
              <a:r>
                <a:rPr lang="it-IT" altLang="it-IT" sz="2500" dirty="0">
                  <a:solidFill>
                    <a:srgbClr val="000000"/>
                  </a:solidFill>
                  <a:latin typeface="Comic Sans MS" pitchFamily="66" charset="0"/>
                </a:rPr>
                <a:t>2(</a:t>
              </a:r>
              <a:r>
                <a:rPr lang="it-IT" altLang="it-IT" sz="2500" dirty="0" err="1">
                  <a:solidFill>
                    <a:srgbClr val="000000"/>
                  </a:solidFill>
                  <a:latin typeface="Comic Sans MS" pitchFamily="66" charset="0"/>
                </a:rPr>
                <a:t>sp</a:t>
              </a:r>
              <a:r>
                <a:rPr lang="it-IT" altLang="it-IT" sz="2500" dirty="0">
                  <a:solidFill>
                    <a:srgbClr val="000000"/>
                  </a:solidFill>
                  <a:latin typeface="Comic Sans MS" pitchFamily="66" charset="0"/>
                </a:rPr>
                <a:t>)</a:t>
              </a:r>
              <a:r>
                <a:rPr lang="it-IT" altLang="it-IT" sz="2500" baseline="30000" dirty="0">
                  <a:solidFill>
                    <a:srgbClr val="000000"/>
                  </a:solidFill>
                  <a:latin typeface="Comic Sans MS" pitchFamily="66" charset="0"/>
                </a:rPr>
                <a:t>2</a:t>
              </a:r>
              <a:endParaRPr lang="it-IT" altLang="it-IT" sz="25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65" name="Text Box 29"/>
            <p:cNvSpPr txBox="1">
              <a:spLocks noChangeArrowheads="1"/>
            </p:cNvSpPr>
            <p:nvPr/>
          </p:nvSpPr>
          <p:spPr bwMode="auto">
            <a:xfrm>
              <a:off x="6296330" y="2098235"/>
              <a:ext cx="1607991" cy="393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3333CC"/>
                  </a:solidFill>
                  <a:latin typeface="Comic Sans MS" pitchFamily="66" charset="0"/>
                </a:rPr>
                <a:t>Be eccitato</a:t>
              </a:r>
              <a:endParaRPr lang="it-IT" altLang="it-IT" sz="2200" dirty="0">
                <a:solidFill>
                  <a:srgbClr val="3333CC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6223638" y="3154651"/>
            <a:ext cx="1612802" cy="1172616"/>
            <a:chOff x="4699636" y="3154651"/>
            <a:chExt cx="1612759" cy="1172616"/>
          </a:xfrm>
        </p:grpSpPr>
        <p:sp>
          <p:nvSpPr>
            <p:cNvPr id="59" name="Text Box 29"/>
            <p:cNvSpPr txBox="1">
              <a:spLocks noChangeArrowheads="1"/>
            </p:cNvSpPr>
            <p:nvPr/>
          </p:nvSpPr>
          <p:spPr bwMode="auto">
            <a:xfrm>
              <a:off x="4699636" y="3154651"/>
              <a:ext cx="1612759" cy="732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3333CC"/>
                  </a:solidFill>
                  <a:latin typeface="Comic Sans MS" pitchFamily="66" charset="0"/>
                </a:rPr>
                <a:t>Formazione</a:t>
              </a:r>
              <a:endParaRPr lang="it-IT" altLang="it-IT" sz="2200" dirty="0">
                <a:solidFill>
                  <a:srgbClr val="3333CC"/>
                </a:solidFill>
                <a:latin typeface="Comic Sans MS" pitchFamily="66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3333CC"/>
                  </a:solidFill>
                  <a:latin typeface="Comic Sans MS" pitchFamily="66" charset="0"/>
                </a:rPr>
                <a:t>di </a:t>
              </a:r>
              <a:r>
                <a:rPr lang="it-IT" altLang="it-IT" sz="2200" dirty="0">
                  <a:solidFill>
                    <a:srgbClr val="3333CC"/>
                  </a:solidFill>
                  <a:latin typeface="Comic Sans MS" pitchFamily="66" charset="0"/>
                </a:rPr>
                <a:t>legami</a:t>
              </a:r>
            </a:p>
          </p:txBody>
        </p:sp>
        <p:sp>
          <p:nvSpPr>
            <p:cNvPr id="66" name="Text Box 4"/>
            <p:cNvSpPr txBox="1">
              <a:spLocks noChangeArrowheads="1"/>
            </p:cNvSpPr>
            <p:nvPr/>
          </p:nvSpPr>
          <p:spPr bwMode="auto">
            <a:xfrm>
              <a:off x="4904369" y="3887153"/>
              <a:ext cx="1203324" cy="440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 dirty="0">
                  <a:solidFill>
                    <a:srgbClr val="000000"/>
                  </a:solidFill>
                  <a:latin typeface="Comic Sans MS" pitchFamily="66" charset="0"/>
                </a:rPr>
                <a:t>BeF</a:t>
              </a:r>
              <a:r>
                <a:rPr lang="it-IT" altLang="it-IT" sz="2500" baseline="-25000" dirty="0">
                  <a:solidFill>
                    <a:srgbClr val="000000"/>
                  </a:solidFill>
                  <a:latin typeface="Comic Sans MS" pitchFamily="66" charset="0"/>
                </a:rPr>
                <a:t>2</a:t>
              </a:r>
              <a:endParaRPr lang="it-IT" altLang="it-IT" sz="25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041866" y="3409178"/>
            <a:ext cx="2657319" cy="816336"/>
            <a:chOff x="1517808" y="3409178"/>
            <a:chExt cx="2657317" cy="816336"/>
          </a:xfrm>
        </p:grpSpPr>
        <p:sp>
          <p:nvSpPr>
            <p:cNvPr id="25632" name="Line 32"/>
            <p:cNvSpPr>
              <a:spLocks noChangeShapeType="1"/>
            </p:cNvSpPr>
            <p:nvPr/>
          </p:nvSpPr>
          <p:spPr bwMode="auto">
            <a:xfrm>
              <a:off x="3400425" y="4084003"/>
              <a:ext cx="7747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35" name="Text Box 35"/>
            <p:cNvSpPr txBox="1">
              <a:spLocks noChangeArrowheads="1"/>
            </p:cNvSpPr>
            <p:nvPr/>
          </p:nvSpPr>
          <p:spPr bwMode="auto">
            <a:xfrm>
              <a:off x="3486149" y="3512503"/>
              <a:ext cx="649396" cy="378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dirty="0">
                  <a:solidFill>
                    <a:srgbClr val="990033"/>
                  </a:solidFill>
                  <a:latin typeface="Comic Sans MS" pitchFamily="66" charset="0"/>
                </a:rPr>
                <a:t>+ 2F</a:t>
              </a:r>
            </a:p>
          </p:txBody>
        </p:sp>
        <p:grpSp>
          <p:nvGrpSpPr>
            <p:cNvPr id="68" name="Gruppo 67"/>
            <p:cNvGrpSpPr/>
            <p:nvPr/>
          </p:nvGrpSpPr>
          <p:grpSpPr>
            <a:xfrm>
              <a:off x="1517808" y="3409178"/>
              <a:ext cx="2216150" cy="816336"/>
              <a:chOff x="6227763" y="2098235"/>
              <a:chExt cx="2216150" cy="816336"/>
            </a:xfrm>
          </p:grpSpPr>
          <p:sp>
            <p:nvSpPr>
              <p:cNvPr id="69" name="Text Box 4"/>
              <p:cNvSpPr txBox="1">
                <a:spLocks noChangeArrowheads="1"/>
              </p:cNvSpPr>
              <p:nvPr/>
            </p:nvSpPr>
            <p:spPr bwMode="auto">
              <a:xfrm>
                <a:off x="6227763" y="2474457"/>
                <a:ext cx="2216150" cy="4401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500" dirty="0">
                    <a:solidFill>
                      <a:srgbClr val="000000"/>
                    </a:solidFill>
                    <a:latin typeface="Comic Sans MS" pitchFamily="66" charset="0"/>
                  </a:rPr>
                  <a:t>[</a:t>
                </a:r>
                <a:r>
                  <a:rPr lang="it-IT" altLang="it-IT" sz="2500" dirty="0">
                    <a:solidFill>
                      <a:srgbClr val="000000"/>
                    </a:solidFill>
                    <a:latin typeface="Comic Sans MS" pitchFamily="66" charset="0"/>
                  </a:rPr>
                  <a:t>He] </a:t>
                </a:r>
                <a:r>
                  <a:rPr lang="it-IT" altLang="it-IT" sz="2500" dirty="0">
                    <a:solidFill>
                      <a:srgbClr val="000000"/>
                    </a:solidFill>
                    <a:latin typeface="Comic Sans MS" pitchFamily="66" charset="0"/>
                  </a:rPr>
                  <a:t>2(</a:t>
                </a:r>
                <a:r>
                  <a:rPr lang="it-IT" altLang="it-IT" sz="2500" dirty="0" err="1">
                    <a:solidFill>
                      <a:srgbClr val="000000"/>
                    </a:solidFill>
                    <a:latin typeface="Comic Sans MS" pitchFamily="66" charset="0"/>
                  </a:rPr>
                  <a:t>sp</a:t>
                </a:r>
                <a:r>
                  <a:rPr lang="it-IT" altLang="it-IT" sz="2500" dirty="0">
                    <a:solidFill>
                      <a:srgbClr val="000000"/>
                    </a:solidFill>
                    <a:latin typeface="Comic Sans MS" pitchFamily="66" charset="0"/>
                  </a:rPr>
                  <a:t>)</a:t>
                </a:r>
                <a:r>
                  <a:rPr lang="it-IT" altLang="it-IT" sz="2500" baseline="30000" dirty="0">
                    <a:solidFill>
                      <a:srgbClr val="000000"/>
                    </a:solidFill>
                    <a:latin typeface="Comic Sans MS" pitchFamily="66" charset="0"/>
                  </a:rPr>
                  <a:t>2</a:t>
                </a:r>
                <a:endParaRPr lang="it-IT" altLang="it-IT" sz="250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0" name="Text Box 29"/>
              <p:cNvSpPr txBox="1">
                <a:spLocks noChangeArrowheads="1"/>
              </p:cNvSpPr>
              <p:nvPr/>
            </p:nvSpPr>
            <p:spPr bwMode="auto">
              <a:xfrm>
                <a:off x="6296330" y="2098235"/>
                <a:ext cx="1607991" cy="393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58" tIns="27429" rIns="54858" bIns="27429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200" dirty="0">
                    <a:solidFill>
                      <a:srgbClr val="3333CC"/>
                    </a:solidFill>
                    <a:latin typeface="Comic Sans MS" pitchFamily="66" charset="0"/>
                  </a:rPr>
                  <a:t>Be eccitato</a:t>
                </a:r>
                <a:endParaRPr lang="it-IT" altLang="it-IT" sz="2200" dirty="0">
                  <a:solidFill>
                    <a:srgbClr val="3333CC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8723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237"/>
    </mc:Choice>
    <mc:Fallback>
      <p:transition spd="slow" advTm="362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082861" y="796251"/>
            <a:ext cx="5470525" cy="120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58" tIns="27429" rIns="54858" bIns="27429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500" dirty="0">
                <a:solidFill>
                  <a:srgbClr val="990033"/>
                </a:solidFill>
                <a:latin typeface="Comic Sans MS" pitchFamily="66" charset="0"/>
              </a:rPr>
              <a:t>Per poter dar luogo ad orbitali ibridi, gli orbitali atomici devono avere energie non troppo diverse. 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1928843" y="3466150"/>
            <a:ext cx="8528156" cy="1978997"/>
            <a:chOff x="404842" y="3466149"/>
            <a:chExt cx="8528156" cy="1978997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2855118" y="4938138"/>
              <a:ext cx="4295775" cy="503238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 anchor="ctr"/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400">
                <a:solidFill>
                  <a:srgbClr val="000099"/>
                </a:solidFill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404842" y="3466149"/>
              <a:ext cx="8528156" cy="1978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 dirty="0">
                  <a:solidFill>
                    <a:srgbClr val="990033"/>
                  </a:solidFill>
                  <a:latin typeface="Comic Sans MS" pitchFamily="66" charset="0"/>
                </a:rPr>
                <a:t>Gli orbitali si dicono ibridi perché la loro </a:t>
              </a:r>
              <a:r>
                <a:rPr lang="it-IT" altLang="it-IT" sz="2500" dirty="0">
                  <a:solidFill>
                    <a:srgbClr val="990033"/>
                  </a:solidFill>
                  <a:latin typeface="Comic Sans MS" pitchFamily="66" charset="0"/>
                </a:rPr>
                <a:t>funzione </a:t>
              </a:r>
              <a:r>
                <a:rPr lang="it-IT" altLang="it-IT" sz="2500" dirty="0">
                  <a:solidFill>
                    <a:srgbClr val="990033"/>
                  </a:solidFill>
                  <a:latin typeface="Comic Sans MS" pitchFamily="66" charset="0"/>
                </a:rPr>
                <a:t>d’onda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 dirty="0">
                  <a:solidFill>
                    <a:srgbClr val="990033"/>
                  </a:solidFill>
                  <a:latin typeface="Comic Sans MS" pitchFamily="66" charset="0"/>
                </a:rPr>
                <a:t>risulta </a:t>
              </a:r>
              <a:r>
                <a:rPr lang="it-IT" altLang="it-IT" sz="2500" dirty="0">
                  <a:solidFill>
                    <a:srgbClr val="990033"/>
                  </a:solidFill>
                  <a:latin typeface="Comic Sans MS" pitchFamily="66" charset="0"/>
                </a:rPr>
                <a:t>dalla combinazione lineare </a:t>
              </a:r>
              <a:r>
                <a:rPr lang="it-IT" altLang="it-IT" sz="2500" dirty="0">
                  <a:solidFill>
                    <a:srgbClr val="990033"/>
                  </a:solidFill>
                  <a:latin typeface="Comic Sans MS" pitchFamily="66" charset="0"/>
                </a:rPr>
                <a:t>delle </a:t>
              </a:r>
              <a:r>
                <a:rPr lang="it-IT" altLang="it-IT" sz="2500" dirty="0">
                  <a:solidFill>
                    <a:srgbClr val="990033"/>
                  </a:solidFill>
                  <a:latin typeface="Comic Sans MS" pitchFamily="66" charset="0"/>
                </a:rPr>
                <a:t>funzioni d’onda </a:t>
              </a:r>
              <a:endParaRPr lang="it-IT" altLang="it-IT" sz="2500" dirty="0">
                <a:solidFill>
                  <a:srgbClr val="990033"/>
                </a:solidFill>
                <a:latin typeface="Comic Sans MS" pitchFamily="66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 dirty="0">
                  <a:solidFill>
                    <a:srgbClr val="990033"/>
                  </a:solidFill>
                  <a:latin typeface="Comic Sans MS" pitchFamily="66" charset="0"/>
                </a:rPr>
                <a:t>di </a:t>
              </a:r>
              <a:r>
                <a:rPr lang="it-IT" altLang="it-IT" sz="2500" dirty="0">
                  <a:solidFill>
                    <a:srgbClr val="990033"/>
                  </a:solidFill>
                  <a:latin typeface="Comic Sans MS" pitchFamily="66" charset="0"/>
                </a:rPr>
                <a:t>due orbitali </a:t>
              </a:r>
              <a:r>
                <a:rPr lang="it-IT" altLang="it-IT" sz="2500" dirty="0">
                  <a:solidFill>
                    <a:srgbClr val="990033"/>
                  </a:solidFill>
                  <a:latin typeface="Comic Sans MS" pitchFamily="66" charset="0"/>
                </a:rPr>
                <a:t>atomici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2500" dirty="0">
                <a:solidFill>
                  <a:srgbClr val="990033"/>
                </a:solidFill>
                <a:latin typeface="Comic Sans MS" pitchFamily="66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500" dirty="0">
                  <a:solidFill>
                    <a:srgbClr val="990033"/>
                  </a:solidFill>
                  <a:latin typeface="Symbol" pitchFamily="18" charset="2"/>
                  <a:sym typeface="Symbol" pitchFamily="18" charset="2"/>
                </a:rPr>
                <a:t>				</a:t>
              </a:r>
              <a:r>
                <a:rPr lang="it-IT" altLang="it-IT" sz="2500" b="1" dirty="0">
                  <a:solidFill>
                    <a:srgbClr val="990033"/>
                  </a:solidFill>
                  <a:latin typeface="Symbol" pitchFamily="18" charset="2"/>
                  <a:sym typeface="Symbol" pitchFamily="18" charset="2"/>
                </a:rPr>
                <a:t>	</a:t>
              </a:r>
              <a:r>
                <a:rPr lang="it-IT" altLang="it-IT" sz="2500" b="1" dirty="0">
                  <a:solidFill>
                    <a:srgbClr val="FFFF99"/>
                  </a:solidFill>
                  <a:latin typeface="Symbol" pitchFamily="18" charset="2"/>
                  <a:sym typeface="Symbol" pitchFamily="18" charset="2"/>
                </a:rPr>
                <a:t></a:t>
              </a:r>
              <a:r>
                <a:rPr lang="it-IT" altLang="it-IT" sz="2500" b="1" dirty="0">
                  <a:solidFill>
                    <a:srgbClr val="FFFF99"/>
                  </a:solidFill>
                  <a:latin typeface="Comic Sans MS" pitchFamily="66" charset="0"/>
                </a:rPr>
                <a:t>*  =  A </a:t>
              </a:r>
              <a:r>
                <a:rPr lang="it-IT" altLang="it-IT" sz="2500" b="1" dirty="0">
                  <a:solidFill>
                    <a:srgbClr val="FFFF99"/>
                  </a:solidFill>
                  <a:latin typeface="Symbol" pitchFamily="18" charset="2"/>
                  <a:sym typeface="Symbol" pitchFamily="18" charset="2"/>
                </a:rPr>
                <a:t></a:t>
              </a:r>
              <a:r>
                <a:rPr lang="it-IT" altLang="it-IT" sz="2500" b="1" dirty="0">
                  <a:solidFill>
                    <a:srgbClr val="FFFF99"/>
                  </a:solidFill>
                  <a:latin typeface="Comic Sans MS" pitchFamily="66" charset="0"/>
                </a:rPr>
                <a:t> </a:t>
              </a:r>
              <a:r>
                <a:rPr lang="it-IT" altLang="it-IT" sz="2500" b="1" baseline="-25000" dirty="0">
                  <a:solidFill>
                    <a:srgbClr val="FFFF99"/>
                  </a:solidFill>
                  <a:latin typeface="Comic Sans MS" pitchFamily="66" charset="0"/>
                </a:rPr>
                <a:t>a</a:t>
              </a:r>
              <a:r>
                <a:rPr lang="it-IT" altLang="it-IT" sz="2500" b="1" dirty="0">
                  <a:solidFill>
                    <a:srgbClr val="FFFF99"/>
                  </a:solidFill>
                  <a:latin typeface="Comic Sans MS" pitchFamily="66" charset="0"/>
                </a:rPr>
                <a:t>  +  B </a:t>
              </a:r>
              <a:r>
                <a:rPr lang="it-IT" altLang="it-IT" sz="2500" b="1" dirty="0">
                  <a:solidFill>
                    <a:srgbClr val="FFFF99"/>
                  </a:solidFill>
                  <a:latin typeface="Symbol" pitchFamily="18" charset="2"/>
                  <a:sym typeface="Symbol" pitchFamily="18" charset="2"/>
                </a:rPr>
                <a:t></a:t>
              </a:r>
              <a:r>
                <a:rPr lang="it-IT" altLang="it-IT" sz="2500" b="1" dirty="0">
                  <a:solidFill>
                    <a:srgbClr val="FFFF99"/>
                  </a:solidFill>
                  <a:latin typeface="Comic Sans MS" pitchFamily="66" charset="0"/>
                </a:rPr>
                <a:t> </a:t>
              </a:r>
              <a:r>
                <a:rPr lang="it-IT" altLang="it-IT" sz="2500" b="1" baseline="-25000" dirty="0">
                  <a:solidFill>
                    <a:srgbClr val="FFFF99"/>
                  </a:solidFill>
                  <a:latin typeface="Comic Sans MS" pitchFamily="66" charset="0"/>
                </a:rPr>
                <a:t>b</a:t>
              </a:r>
              <a:endParaRPr lang="it-IT" altLang="it-IT" sz="2500" baseline="-25000" dirty="0">
                <a:solidFill>
                  <a:srgbClr val="990033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2193910" y="589759"/>
            <a:ext cx="3190152" cy="2028588"/>
            <a:chOff x="-7214" y="1293019"/>
            <a:chExt cx="3190151" cy="2028587"/>
          </a:xfrm>
        </p:grpSpPr>
        <p:sp>
          <p:nvSpPr>
            <p:cNvPr id="4" name="Line 6"/>
            <p:cNvSpPr>
              <a:spLocks noChangeShapeType="1"/>
            </p:cNvSpPr>
            <p:nvPr/>
          </p:nvSpPr>
          <p:spPr bwMode="auto">
            <a:xfrm flipV="1">
              <a:off x="668337" y="1293019"/>
              <a:ext cx="0" cy="196532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660400" y="3258344"/>
              <a:ext cx="252253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762000" y="2709069"/>
              <a:ext cx="273050" cy="0"/>
            </a:xfrm>
            <a:prstGeom prst="line">
              <a:avLst/>
            </a:prstGeom>
            <a:noFill/>
            <a:ln w="28575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1035050" y="2207419"/>
              <a:ext cx="365125" cy="0"/>
            </a:xfrm>
            <a:prstGeom prst="line">
              <a:avLst/>
            </a:prstGeom>
            <a:noFill/>
            <a:ln w="28575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400175" y="1697832"/>
              <a:ext cx="593725" cy="0"/>
            </a:xfrm>
            <a:prstGeom prst="line">
              <a:avLst/>
            </a:prstGeom>
            <a:noFill/>
            <a:ln w="28575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1989137" y="2937669"/>
              <a:ext cx="595313" cy="0"/>
            </a:xfrm>
            <a:prstGeom prst="line">
              <a:avLst/>
            </a:prstGeom>
            <a:noFill/>
            <a:ln w="28575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Line 42"/>
            <p:cNvSpPr>
              <a:spLocks noChangeShapeType="1"/>
            </p:cNvSpPr>
            <p:nvPr/>
          </p:nvSpPr>
          <p:spPr bwMode="auto">
            <a:xfrm flipV="1">
              <a:off x="1019175" y="2221707"/>
              <a:ext cx="0" cy="1825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Line 43"/>
            <p:cNvSpPr>
              <a:spLocks noChangeShapeType="1"/>
            </p:cNvSpPr>
            <p:nvPr/>
          </p:nvSpPr>
          <p:spPr bwMode="auto">
            <a:xfrm>
              <a:off x="1019175" y="2494757"/>
              <a:ext cx="0" cy="1841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Line 44"/>
            <p:cNvSpPr>
              <a:spLocks noChangeShapeType="1"/>
            </p:cNvSpPr>
            <p:nvPr/>
          </p:nvSpPr>
          <p:spPr bwMode="auto">
            <a:xfrm flipV="1">
              <a:off x="1400175" y="1726407"/>
              <a:ext cx="0" cy="1825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Line 45"/>
            <p:cNvSpPr>
              <a:spLocks noChangeShapeType="1"/>
            </p:cNvSpPr>
            <p:nvPr/>
          </p:nvSpPr>
          <p:spPr bwMode="auto">
            <a:xfrm>
              <a:off x="1400175" y="2001044"/>
              <a:ext cx="0" cy="1825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Line 46"/>
            <p:cNvSpPr>
              <a:spLocks noChangeShapeType="1"/>
            </p:cNvSpPr>
            <p:nvPr/>
          </p:nvSpPr>
          <p:spPr bwMode="auto">
            <a:xfrm flipV="1">
              <a:off x="1993900" y="1750219"/>
              <a:ext cx="0" cy="5476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Line 47"/>
            <p:cNvSpPr>
              <a:spLocks noChangeShapeType="1"/>
            </p:cNvSpPr>
            <p:nvPr/>
          </p:nvSpPr>
          <p:spPr bwMode="auto">
            <a:xfrm>
              <a:off x="1993900" y="2389982"/>
              <a:ext cx="0" cy="5032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Text Box 48"/>
            <p:cNvSpPr txBox="1">
              <a:spLocks noChangeArrowheads="1"/>
            </p:cNvSpPr>
            <p:nvPr/>
          </p:nvSpPr>
          <p:spPr bwMode="auto">
            <a:xfrm>
              <a:off x="762000" y="2664619"/>
              <a:ext cx="261470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990033"/>
                  </a:solidFill>
                  <a:latin typeface="Comic Sans MS" pitchFamily="66" charset="0"/>
                </a:rPr>
                <a:t>a</a:t>
              </a:r>
            </a:p>
          </p:txBody>
        </p:sp>
        <p:sp>
          <p:nvSpPr>
            <p:cNvPr id="19" name="Text Box 49"/>
            <p:cNvSpPr txBox="1">
              <a:spLocks noChangeArrowheads="1"/>
            </p:cNvSpPr>
            <p:nvPr/>
          </p:nvSpPr>
          <p:spPr bwMode="auto">
            <a:xfrm>
              <a:off x="1079500" y="2215357"/>
              <a:ext cx="285515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990033"/>
                  </a:solidFill>
                  <a:latin typeface="Comic Sans MS" pitchFamily="66" charset="0"/>
                </a:rPr>
                <a:t>b</a:t>
              </a:r>
            </a:p>
          </p:txBody>
        </p:sp>
        <p:sp>
          <p:nvSpPr>
            <p:cNvPr id="20" name="Text Box 50"/>
            <p:cNvSpPr txBox="1">
              <a:spLocks noChangeArrowheads="1"/>
            </p:cNvSpPr>
            <p:nvPr/>
          </p:nvSpPr>
          <p:spPr bwMode="auto">
            <a:xfrm>
              <a:off x="1582738" y="1612107"/>
              <a:ext cx="263073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990033"/>
                  </a:solidFill>
                  <a:latin typeface="Comic Sans MS" pitchFamily="66" charset="0"/>
                </a:rPr>
                <a:t>c</a:t>
              </a:r>
            </a:p>
          </p:txBody>
        </p:sp>
        <p:sp>
          <p:nvSpPr>
            <p:cNvPr id="21" name="Text Box 51"/>
            <p:cNvSpPr txBox="1">
              <a:spLocks noChangeArrowheads="1"/>
            </p:cNvSpPr>
            <p:nvPr/>
          </p:nvSpPr>
          <p:spPr bwMode="auto">
            <a:xfrm>
              <a:off x="2178051" y="2912269"/>
              <a:ext cx="283912" cy="40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990033"/>
                  </a:solidFill>
                  <a:latin typeface="Comic Sans MS" pitchFamily="66" charset="0"/>
                </a:rPr>
                <a:t>d</a:t>
              </a:r>
            </a:p>
          </p:txBody>
        </p:sp>
        <p:sp>
          <p:nvSpPr>
            <p:cNvPr id="22" name="Text Box 52"/>
            <p:cNvSpPr txBox="1">
              <a:spLocks noChangeArrowheads="1"/>
            </p:cNvSpPr>
            <p:nvPr/>
          </p:nvSpPr>
          <p:spPr bwMode="auto">
            <a:xfrm>
              <a:off x="-7214" y="1629569"/>
              <a:ext cx="652602" cy="732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58" tIns="27429" rIns="54858" bIns="27429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0000"/>
                  </a:solidFill>
                  <a:latin typeface="Comic Sans MS" pitchFamily="66" charset="0"/>
                </a:rPr>
                <a:t>E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>
                  <a:solidFill>
                    <a:srgbClr val="FF0000"/>
                  </a:solidFill>
                  <a:latin typeface="Comic Sans MS" pitchFamily="66" charset="0"/>
                </a:rPr>
                <a:t>(eV)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74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42"/>
    </mc:Choice>
    <mc:Fallback>
      <p:transition spd="slow" advTm="9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1.4|37.5|39|20|14.7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6.7|21.5|25.7|25.9|19.2|3.4|7.9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|12.2|27|2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6.3|35.9|7.5|5.1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6|18.7|16.1|6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|3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2.9|10.9|42|41.9|9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3.3|24.1|18.5|18.5|1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4|18.4|39.7|54.3|5.9|2.8|40.3|32.3|1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3.7|36.1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1076</Words>
  <Application>Microsoft Office PowerPoint</Application>
  <PresentationFormat>Widescreen</PresentationFormat>
  <Paragraphs>459</Paragraphs>
  <Slides>16</Slides>
  <Notes>1</Notes>
  <HiddenSlides>0</HiddenSlides>
  <MMClips>15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7" baseType="lpstr">
      <vt:lpstr>Arial</vt:lpstr>
      <vt:lpstr>Arial Black</vt:lpstr>
      <vt:lpstr>Calibri</vt:lpstr>
      <vt:lpstr>Comic Sans MS</vt:lpstr>
      <vt:lpstr>ILABSFont</vt:lpstr>
      <vt:lpstr>Symbol</vt:lpstr>
      <vt:lpstr>Tahoma</vt:lpstr>
      <vt:lpstr>Times New Roman</vt:lpstr>
      <vt:lpstr>Struttura predefinita</vt:lpstr>
      <vt:lpstr>1_Struttura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6</cp:revision>
  <dcterms:created xsi:type="dcterms:W3CDTF">2020-03-17T17:21:45Z</dcterms:created>
  <dcterms:modified xsi:type="dcterms:W3CDTF">2020-03-17T18:26:53Z</dcterms:modified>
</cp:coreProperties>
</file>