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46178-C4C9-4BF7-9BE6-68293939D592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28D74-DA52-4078-AF98-D61513134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73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A8B4A-57F1-428B-BBCF-0F22C5FD4AD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41755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8186-1BC0-4DDD-BA6F-D757324907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744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EDF4-39EF-48A4-A7CA-4BFB13930C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56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8343D-1EC3-4603-9AF1-133E590140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871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3408-27FE-4F0C-AC83-F455F4F5B0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291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30DB5-23E5-4F1B-9F32-61949D2650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183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E9F7D-3CA6-4962-B037-FC94B6EC22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377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2FC4F-674D-475E-9C91-6CC91C784B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163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C56F4-77D5-49F4-8142-0B208C0B7C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621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085DD-C09E-482B-8BB0-4011D179E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665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B8AA-5047-412B-9C24-A2A4A46BA9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541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5CDA4-F49F-49BA-B9D2-6504DEAF23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597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342A11-CFE7-4BFD-89F1-E9A577782F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567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79"/>
          <p:cNvGrpSpPr>
            <a:grpSpLocks/>
          </p:cNvGrpSpPr>
          <p:nvPr/>
        </p:nvGrpSpPr>
        <p:grpSpPr bwMode="auto">
          <a:xfrm>
            <a:off x="1533526" y="136525"/>
            <a:ext cx="2657475" cy="3475038"/>
            <a:chOff x="27" y="86"/>
            <a:chExt cx="1674" cy="2189"/>
          </a:xfrm>
        </p:grpSpPr>
        <p:sp>
          <p:nvSpPr>
            <p:cNvPr id="52265" name="Oval 3"/>
            <p:cNvSpPr>
              <a:spLocks noChangeArrowheads="1"/>
            </p:cNvSpPr>
            <p:nvPr/>
          </p:nvSpPr>
          <p:spPr bwMode="auto">
            <a:xfrm>
              <a:off x="27" y="86"/>
              <a:ext cx="1674" cy="1791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FF00"/>
                </a:solidFill>
              </a:endParaRPr>
            </a:p>
          </p:txBody>
        </p:sp>
        <p:sp>
          <p:nvSpPr>
            <p:cNvPr id="52266" name="Oval 4"/>
            <p:cNvSpPr>
              <a:spLocks noChangeArrowheads="1"/>
            </p:cNvSpPr>
            <p:nvPr/>
          </p:nvSpPr>
          <p:spPr bwMode="auto">
            <a:xfrm>
              <a:off x="775" y="1844"/>
              <a:ext cx="189" cy="99"/>
            </a:xfrm>
            <a:prstGeom prst="ellipse">
              <a:avLst/>
            </a:prstGeom>
            <a:solidFill>
              <a:srgbClr val="00003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67" name="Oval 5"/>
            <p:cNvSpPr>
              <a:spLocks noChangeArrowheads="1"/>
            </p:cNvSpPr>
            <p:nvPr/>
          </p:nvSpPr>
          <p:spPr bwMode="auto">
            <a:xfrm>
              <a:off x="1584" y="1102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68" name="Oval 6"/>
            <p:cNvSpPr>
              <a:spLocks noChangeArrowheads="1"/>
            </p:cNvSpPr>
            <p:nvPr/>
          </p:nvSpPr>
          <p:spPr bwMode="auto">
            <a:xfrm>
              <a:off x="1600" y="1019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69" name="Oval 7"/>
            <p:cNvSpPr>
              <a:spLocks noChangeArrowheads="1"/>
            </p:cNvSpPr>
            <p:nvPr/>
          </p:nvSpPr>
          <p:spPr bwMode="auto">
            <a:xfrm>
              <a:off x="1600" y="925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0" name="Oval 8"/>
            <p:cNvSpPr>
              <a:spLocks noChangeArrowheads="1"/>
            </p:cNvSpPr>
            <p:nvPr/>
          </p:nvSpPr>
          <p:spPr bwMode="auto">
            <a:xfrm>
              <a:off x="1594" y="825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1" name="Oval 9"/>
            <p:cNvSpPr>
              <a:spLocks noChangeArrowheads="1"/>
            </p:cNvSpPr>
            <p:nvPr/>
          </p:nvSpPr>
          <p:spPr bwMode="auto">
            <a:xfrm>
              <a:off x="1584" y="737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2" name="Oval 10"/>
            <p:cNvSpPr>
              <a:spLocks noChangeArrowheads="1"/>
            </p:cNvSpPr>
            <p:nvPr/>
          </p:nvSpPr>
          <p:spPr bwMode="auto">
            <a:xfrm>
              <a:off x="1573" y="648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3" name="Oval 11"/>
            <p:cNvSpPr>
              <a:spLocks noChangeArrowheads="1"/>
            </p:cNvSpPr>
            <p:nvPr/>
          </p:nvSpPr>
          <p:spPr bwMode="auto">
            <a:xfrm>
              <a:off x="1531" y="554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4" name="Oval 12"/>
            <p:cNvSpPr>
              <a:spLocks noChangeArrowheads="1"/>
            </p:cNvSpPr>
            <p:nvPr/>
          </p:nvSpPr>
          <p:spPr bwMode="auto">
            <a:xfrm>
              <a:off x="1484" y="483"/>
              <a:ext cx="54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5" name="Oval 13"/>
            <p:cNvSpPr>
              <a:spLocks noChangeArrowheads="1"/>
            </p:cNvSpPr>
            <p:nvPr/>
          </p:nvSpPr>
          <p:spPr bwMode="auto">
            <a:xfrm>
              <a:off x="1421" y="400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6" name="Oval 14"/>
            <p:cNvSpPr>
              <a:spLocks noChangeArrowheads="1"/>
            </p:cNvSpPr>
            <p:nvPr/>
          </p:nvSpPr>
          <p:spPr bwMode="auto">
            <a:xfrm>
              <a:off x="1358" y="333"/>
              <a:ext cx="53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7" name="Oval 15"/>
            <p:cNvSpPr>
              <a:spLocks noChangeArrowheads="1"/>
            </p:cNvSpPr>
            <p:nvPr/>
          </p:nvSpPr>
          <p:spPr bwMode="auto">
            <a:xfrm>
              <a:off x="1279" y="267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8" name="Oval 16"/>
            <p:cNvSpPr>
              <a:spLocks noChangeArrowheads="1"/>
            </p:cNvSpPr>
            <p:nvPr/>
          </p:nvSpPr>
          <p:spPr bwMode="auto">
            <a:xfrm>
              <a:off x="1200" y="223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79" name="Oval 17"/>
            <p:cNvSpPr>
              <a:spLocks noChangeArrowheads="1"/>
            </p:cNvSpPr>
            <p:nvPr/>
          </p:nvSpPr>
          <p:spPr bwMode="auto">
            <a:xfrm>
              <a:off x="1110" y="162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0" name="Oval 18"/>
            <p:cNvSpPr>
              <a:spLocks noChangeArrowheads="1"/>
            </p:cNvSpPr>
            <p:nvPr/>
          </p:nvSpPr>
          <p:spPr bwMode="auto">
            <a:xfrm>
              <a:off x="894" y="129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1" name="Oval 19"/>
            <p:cNvSpPr>
              <a:spLocks noChangeArrowheads="1"/>
            </p:cNvSpPr>
            <p:nvPr/>
          </p:nvSpPr>
          <p:spPr bwMode="auto">
            <a:xfrm>
              <a:off x="678" y="140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2" name="Oval 20"/>
            <p:cNvSpPr>
              <a:spLocks noChangeArrowheads="1"/>
            </p:cNvSpPr>
            <p:nvPr/>
          </p:nvSpPr>
          <p:spPr bwMode="auto">
            <a:xfrm>
              <a:off x="599" y="156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3" name="Oval 21"/>
            <p:cNvSpPr>
              <a:spLocks noChangeArrowheads="1"/>
            </p:cNvSpPr>
            <p:nvPr/>
          </p:nvSpPr>
          <p:spPr bwMode="auto">
            <a:xfrm>
              <a:off x="526" y="179"/>
              <a:ext cx="54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4" name="Oval 22"/>
            <p:cNvSpPr>
              <a:spLocks noChangeArrowheads="1"/>
            </p:cNvSpPr>
            <p:nvPr/>
          </p:nvSpPr>
          <p:spPr bwMode="auto">
            <a:xfrm>
              <a:off x="452" y="223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5" name="Oval 23"/>
            <p:cNvSpPr>
              <a:spLocks noChangeArrowheads="1"/>
            </p:cNvSpPr>
            <p:nvPr/>
          </p:nvSpPr>
          <p:spPr bwMode="auto">
            <a:xfrm>
              <a:off x="394" y="267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6" name="Oval 24"/>
            <p:cNvSpPr>
              <a:spLocks noChangeArrowheads="1"/>
            </p:cNvSpPr>
            <p:nvPr/>
          </p:nvSpPr>
          <p:spPr bwMode="auto">
            <a:xfrm>
              <a:off x="342" y="328"/>
              <a:ext cx="53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7" name="Oval 25"/>
            <p:cNvSpPr>
              <a:spLocks noChangeArrowheads="1"/>
            </p:cNvSpPr>
            <p:nvPr/>
          </p:nvSpPr>
          <p:spPr bwMode="auto">
            <a:xfrm>
              <a:off x="289" y="378"/>
              <a:ext cx="54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8" name="Oval 26"/>
            <p:cNvSpPr>
              <a:spLocks noChangeArrowheads="1"/>
            </p:cNvSpPr>
            <p:nvPr/>
          </p:nvSpPr>
          <p:spPr bwMode="auto">
            <a:xfrm>
              <a:off x="247" y="433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89" name="Oval 27"/>
            <p:cNvSpPr>
              <a:spLocks noChangeArrowheads="1"/>
            </p:cNvSpPr>
            <p:nvPr/>
          </p:nvSpPr>
          <p:spPr bwMode="auto">
            <a:xfrm>
              <a:off x="194" y="488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0" name="Oval 28"/>
            <p:cNvSpPr>
              <a:spLocks noChangeArrowheads="1"/>
            </p:cNvSpPr>
            <p:nvPr/>
          </p:nvSpPr>
          <p:spPr bwMode="auto">
            <a:xfrm>
              <a:off x="173" y="560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1" name="Oval 29"/>
            <p:cNvSpPr>
              <a:spLocks noChangeArrowheads="1"/>
            </p:cNvSpPr>
            <p:nvPr/>
          </p:nvSpPr>
          <p:spPr bwMode="auto">
            <a:xfrm>
              <a:off x="141" y="632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2" name="Oval 30"/>
            <p:cNvSpPr>
              <a:spLocks noChangeArrowheads="1"/>
            </p:cNvSpPr>
            <p:nvPr/>
          </p:nvSpPr>
          <p:spPr bwMode="auto">
            <a:xfrm>
              <a:off x="115" y="709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3" name="Oval 31"/>
            <p:cNvSpPr>
              <a:spLocks noChangeArrowheads="1"/>
            </p:cNvSpPr>
            <p:nvPr/>
          </p:nvSpPr>
          <p:spPr bwMode="auto">
            <a:xfrm>
              <a:off x="99" y="781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4" name="Oval 32"/>
            <p:cNvSpPr>
              <a:spLocks noChangeArrowheads="1"/>
            </p:cNvSpPr>
            <p:nvPr/>
          </p:nvSpPr>
          <p:spPr bwMode="auto">
            <a:xfrm>
              <a:off x="89" y="842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5" name="Oval 33"/>
            <p:cNvSpPr>
              <a:spLocks noChangeArrowheads="1"/>
            </p:cNvSpPr>
            <p:nvPr/>
          </p:nvSpPr>
          <p:spPr bwMode="auto">
            <a:xfrm>
              <a:off x="84" y="925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6" name="Oval 34"/>
            <p:cNvSpPr>
              <a:spLocks noChangeArrowheads="1"/>
            </p:cNvSpPr>
            <p:nvPr/>
          </p:nvSpPr>
          <p:spPr bwMode="auto">
            <a:xfrm>
              <a:off x="78" y="1002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7" name="Oval 35"/>
            <p:cNvSpPr>
              <a:spLocks noChangeArrowheads="1"/>
            </p:cNvSpPr>
            <p:nvPr/>
          </p:nvSpPr>
          <p:spPr bwMode="auto">
            <a:xfrm>
              <a:off x="84" y="1080"/>
              <a:ext cx="54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8" name="Oval 36"/>
            <p:cNvSpPr>
              <a:spLocks noChangeArrowheads="1"/>
            </p:cNvSpPr>
            <p:nvPr/>
          </p:nvSpPr>
          <p:spPr bwMode="auto">
            <a:xfrm>
              <a:off x="110" y="1157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99" name="Oval 37"/>
            <p:cNvSpPr>
              <a:spLocks noChangeArrowheads="1"/>
            </p:cNvSpPr>
            <p:nvPr/>
          </p:nvSpPr>
          <p:spPr bwMode="auto">
            <a:xfrm>
              <a:off x="136" y="1240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0" name="Oval 38"/>
            <p:cNvSpPr>
              <a:spLocks noChangeArrowheads="1"/>
            </p:cNvSpPr>
            <p:nvPr/>
          </p:nvSpPr>
          <p:spPr bwMode="auto">
            <a:xfrm>
              <a:off x="163" y="1328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1" name="Oval 39"/>
            <p:cNvSpPr>
              <a:spLocks noChangeArrowheads="1"/>
            </p:cNvSpPr>
            <p:nvPr/>
          </p:nvSpPr>
          <p:spPr bwMode="auto">
            <a:xfrm>
              <a:off x="215" y="1406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2" name="Oval 40"/>
            <p:cNvSpPr>
              <a:spLocks noChangeArrowheads="1"/>
            </p:cNvSpPr>
            <p:nvPr/>
          </p:nvSpPr>
          <p:spPr bwMode="auto">
            <a:xfrm>
              <a:off x="257" y="1461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3" name="Oval 41"/>
            <p:cNvSpPr>
              <a:spLocks noChangeArrowheads="1"/>
            </p:cNvSpPr>
            <p:nvPr/>
          </p:nvSpPr>
          <p:spPr bwMode="auto">
            <a:xfrm>
              <a:off x="326" y="1538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4" name="Oval 42"/>
            <p:cNvSpPr>
              <a:spLocks noChangeArrowheads="1"/>
            </p:cNvSpPr>
            <p:nvPr/>
          </p:nvSpPr>
          <p:spPr bwMode="auto">
            <a:xfrm>
              <a:off x="389" y="1605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5" name="Oval 43"/>
            <p:cNvSpPr>
              <a:spLocks noChangeArrowheads="1"/>
            </p:cNvSpPr>
            <p:nvPr/>
          </p:nvSpPr>
          <p:spPr bwMode="auto">
            <a:xfrm>
              <a:off x="484" y="1677"/>
              <a:ext cx="54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6" name="Oval 44"/>
            <p:cNvSpPr>
              <a:spLocks noChangeArrowheads="1"/>
            </p:cNvSpPr>
            <p:nvPr/>
          </p:nvSpPr>
          <p:spPr bwMode="auto">
            <a:xfrm>
              <a:off x="557" y="1721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7" name="Oval 45"/>
            <p:cNvSpPr>
              <a:spLocks noChangeArrowheads="1"/>
            </p:cNvSpPr>
            <p:nvPr/>
          </p:nvSpPr>
          <p:spPr bwMode="auto">
            <a:xfrm>
              <a:off x="636" y="1754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8" name="Oval 46"/>
            <p:cNvSpPr>
              <a:spLocks noChangeArrowheads="1"/>
            </p:cNvSpPr>
            <p:nvPr/>
          </p:nvSpPr>
          <p:spPr bwMode="auto">
            <a:xfrm>
              <a:off x="736" y="1776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09" name="Oval 47"/>
            <p:cNvSpPr>
              <a:spLocks noChangeArrowheads="1"/>
            </p:cNvSpPr>
            <p:nvPr/>
          </p:nvSpPr>
          <p:spPr bwMode="auto">
            <a:xfrm>
              <a:off x="842" y="1865"/>
              <a:ext cx="54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0" name="Oval 48"/>
            <p:cNvSpPr>
              <a:spLocks noChangeArrowheads="1"/>
            </p:cNvSpPr>
            <p:nvPr/>
          </p:nvSpPr>
          <p:spPr bwMode="auto">
            <a:xfrm>
              <a:off x="936" y="1804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1" name="Oval 49"/>
            <p:cNvSpPr>
              <a:spLocks noChangeArrowheads="1"/>
            </p:cNvSpPr>
            <p:nvPr/>
          </p:nvSpPr>
          <p:spPr bwMode="auto">
            <a:xfrm>
              <a:off x="1068" y="1754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2" name="Oval 50"/>
            <p:cNvSpPr>
              <a:spLocks noChangeArrowheads="1"/>
            </p:cNvSpPr>
            <p:nvPr/>
          </p:nvSpPr>
          <p:spPr bwMode="auto">
            <a:xfrm>
              <a:off x="1173" y="1710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3" name="Oval 51"/>
            <p:cNvSpPr>
              <a:spLocks noChangeArrowheads="1"/>
            </p:cNvSpPr>
            <p:nvPr/>
          </p:nvSpPr>
          <p:spPr bwMode="auto">
            <a:xfrm>
              <a:off x="1236" y="1660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4" name="Oval 52"/>
            <p:cNvSpPr>
              <a:spLocks noChangeArrowheads="1"/>
            </p:cNvSpPr>
            <p:nvPr/>
          </p:nvSpPr>
          <p:spPr bwMode="auto">
            <a:xfrm>
              <a:off x="1326" y="1588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5" name="Oval 53"/>
            <p:cNvSpPr>
              <a:spLocks noChangeArrowheads="1"/>
            </p:cNvSpPr>
            <p:nvPr/>
          </p:nvSpPr>
          <p:spPr bwMode="auto">
            <a:xfrm>
              <a:off x="1389" y="1511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6" name="Oval 54"/>
            <p:cNvSpPr>
              <a:spLocks noChangeArrowheads="1"/>
            </p:cNvSpPr>
            <p:nvPr/>
          </p:nvSpPr>
          <p:spPr bwMode="auto">
            <a:xfrm>
              <a:off x="1458" y="1422"/>
              <a:ext cx="53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7" name="Oval 55"/>
            <p:cNvSpPr>
              <a:spLocks noChangeArrowheads="1"/>
            </p:cNvSpPr>
            <p:nvPr/>
          </p:nvSpPr>
          <p:spPr bwMode="auto">
            <a:xfrm>
              <a:off x="1494" y="1345"/>
              <a:ext cx="54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8" name="Oval 56"/>
            <p:cNvSpPr>
              <a:spLocks noChangeArrowheads="1"/>
            </p:cNvSpPr>
            <p:nvPr/>
          </p:nvSpPr>
          <p:spPr bwMode="auto">
            <a:xfrm>
              <a:off x="1547" y="1257"/>
              <a:ext cx="54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19" name="Oval 57"/>
            <p:cNvSpPr>
              <a:spLocks noChangeArrowheads="1"/>
            </p:cNvSpPr>
            <p:nvPr/>
          </p:nvSpPr>
          <p:spPr bwMode="auto">
            <a:xfrm>
              <a:off x="858" y="948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0" name="Oval 58"/>
            <p:cNvSpPr>
              <a:spLocks noChangeArrowheads="1"/>
            </p:cNvSpPr>
            <p:nvPr/>
          </p:nvSpPr>
          <p:spPr bwMode="auto">
            <a:xfrm>
              <a:off x="721" y="821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1" name="Oval 59"/>
            <p:cNvSpPr>
              <a:spLocks noChangeArrowheads="1"/>
            </p:cNvSpPr>
            <p:nvPr/>
          </p:nvSpPr>
          <p:spPr bwMode="auto">
            <a:xfrm>
              <a:off x="690" y="100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2" name="Oval 60"/>
            <p:cNvSpPr>
              <a:spLocks noChangeArrowheads="1"/>
            </p:cNvSpPr>
            <p:nvPr/>
          </p:nvSpPr>
          <p:spPr bwMode="auto">
            <a:xfrm>
              <a:off x="669" y="116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3" name="Oval 61"/>
            <p:cNvSpPr>
              <a:spLocks noChangeArrowheads="1"/>
            </p:cNvSpPr>
            <p:nvPr/>
          </p:nvSpPr>
          <p:spPr bwMode="auto">
            <a:xfrm>
              <a:off x="894" y="114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4" name="Oval 62"/>
            <p:cNvSpPr>
              <a:spLocks noChangeArrowheads="1"/>
            </p:cNvSpPr>
            <p:nvPr/>
          </p:nvSpPr>
          <p:spPr bwMode="auto">
            <a:xfrm>
              <a:off x="1042" y="1181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5" name="Oval 63"/>
            <p:cNvSpPr>
              <a:spLocks noChangeArrowheads="1"/>
            </p:cNvSpPr>
            <p:nvPr/>
          </p:nvSpPr>
          <p:spPr bwMode="auto">
            <a:xfrm>
              <a:off x="1121" y="95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6" name="Oval 64"/>
            <p:cNvSpPr>
              <a:spLocks noChangeArrowheads="1"/>
            </p:cNvSpPr>
            <p:nvPr/>
          </p:nvSpPr>
          <p:spPr bwMode="auto">
            <a:xfrm>
              <a:off x="995" y="76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27" name="Line 65"/>
            <p:cNvSpPr>
              <a:spLocks noChangeShapeType="1"/>
            </p:cNvSpPr>
            <p:nvPr/>
          </p:nvSpPr>
          <p:spPr bwMode="auto">
            <a:xfrm>
              <a:off x="901" y="1048"/>
              <a:ext cx="16" cy="88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28" name="Line 66"/>
            <p:cNvSpPr>
              <a:spLocks noChangeShapeType="1"/>
            </p:cNvSpPr>
            <p:nvPr/>
          </p:nvSpPr>
          <p:spPr bwMode="auto">
            <a:xfrm>
              <a:off x="932" y="1015"/>
              <a:ext cx="95" cy="166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29" name="Line 67"/>
            <p:cNvSpPr>
              <a:spLocks noChangeShapeType="1"/>
            </p:cNvSpPr>
            <p:nvPr/>
          </p:nvSpPr>
          <p:spPr bwMode="auto">
            <a:xfrm flipV="1">
              <a:off x="944" y="982"/>
              <a:ext cx="115" cy="8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30" name="Line 68"/>
            <p:cNvSpPr>
              <a:spLocks noChangeShapeType="1"/>
            </p:cNvSpPr>
            <p:nvPr/>
          </p:nvSpPr>
          <p:spPr bwMode="auto">
            <a:xfrm flipV="1">
              <a:off x="905" y="849"/>
              <a:ext cx="91" cy="94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31" name="Line 69"/>
            <p:cNvSpPr>
              <a:spLocks noChangeShapeType="1"/>
            </p:cNvSpPr>
            <p:nvPr/>
          </p:nvSpPr>
          <p:spPr bwMode="auto">
            <a:xfrm flipH="1" flipV="1">
              <a:off x="775" y="882"/>
              <a:ext cx="71" cy="70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32" name="Line 70"/>
            <p:cNvSpPr>
              <a:spLocks noChangeShapeType="1"/>
            </p:cNvSpPr>
            <p:nvPr/>
          </p:nvSpPr>
          <p:spPr bwMode="auto">
            <a:xfrm flipH="1">
              <a:off x="739" y="998"/>
              <a:ext cx="99" cy="37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33" name="Line 71"/>
            <p:cNvSpPr>
              <a:spLocks noChangeShapeType="1"/>
            </p:cNvSpPr>
            <p:nvPr/>
          </p:nvSpPr>
          <p:spPr bwMode="auto">
            <a:xfrm flipH="1">
              <a:off x="743" y="1048"/>
              <a:ext cx="126" cy="133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34" name="Line 72"/>
            <p:cNvSpPr>
              <a:spLocks noChangeShapeType="1"/>
            </p:cNvSpPr>
            <p:nvPr/>
          </p:nvSpPr>
          <p:spPr bwMode="auto">
            <a:xfrm>
              <a:off x="964" y="161"/>
              <a:ext cx="126" cy="25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35" name="Line 73"/>
            <p:cNvSpPr>
              <a:spLocks noChangeShapeType="1"/>
            </p:cNvSpPr>
            <p:nvPr/>
          </p:nvSpPr>
          <p:spPr bwMode="auto">
            <a:xfrm flipH="1">
              <a:off x="743" y="152"/>
              <a:ext cx="142" cy="17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36" name="Oval 74"/>
            <p:cNvSpPr>
              <a:spLocks noChangeArrowheads="1"/>
            </p:cNvSpPr>
            <p:nvPr/>
          </p:nvSpPr>
          <p:spPr bwMode="auto">
            <a:xfrm>
              <a:off x="680" y="285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37" name="Oval 75"/>
            <p:cNvSpPr>
              <a:spLocks noChangeArrowheads="1"/>
            </p:cNvSpPr>
            <p:nvPr/>
          </p:nvSpPr>
          <p:spPr bwMode="auto">
            <a:xfrm>
              <a:off x="838" y="318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38" name="Oval 76"/>
            <p:cNvSpPr>
              <a:spLocks noChangeArrowheads="1"/>
            </p:cNvSpPr>
            <p:nvPr/>
          </p:nvSpPr>
          <p:spPr bwMode="auto">
            <a:xfrm>
              <a:off x="958" y="382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39" name="Oval 77"/>
            <p:cNvSpPr>
              <a:spLocks noChangeArrowheads="1"/>
            </p:cNvSpPr>
            <p:nvPr/>
          </p:nvSpPr>
          <p:spPr bwMode="auto">
            <a:xfrm>
              <a:off x="1065" y="311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40" name="Line 78"/>
            <p:cNvSpPr>
              <a:spLocks noChangeShapeType="1"/>
            </p:cNvSpPr>
            <p:nvPr/>
          </p:nvSpPr>
          <p:spPr bwMode="auto">
            <a:xfrm flipH="1">
              <a:off x="727" y="190"/>
              <a:ext cx="162" cy="99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41" name="Line 79"/>
            <p:cNvSpPr>
              <a:spLocks noChangeShapeType="1"/>
            </p:cNvSpPr>
            <p:nvPr/>
          </p:nvSpPr>
          <p:spPr bwMode="auto">
            <a:xfrm flipH="1">
              <a:off x="889" y="202"/>
              <a:ext cx="20" cy="116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42" name="Line 80"/>
            <p:cNvSpPr>
              <a:spLocks noChangeShapeType="1"/>
            </p:cNvSpPr>
            <p:nvPr/>
          </p:nvSpPr>
          <p:spPr bwMode="auto">
            <a:xfrm>
              <a:off x="948" y="198"/>
              <a:ext cx="36" cy="170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43" name="Line 81"/>
            <p:cNvSpPr>
              <a:spLocks noChangeShapeType="1"/>
            </p:cNvSpPr>
            <p:nvPr/>
          </p:nvSpPr>
          <p:spPr bwMode="auto">
            <a:xfrm>
              <a:off x="968" y="186"/>
              <a:ext cx="103" cy="124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344" name="Oval 82"/>
            <p:cNvSpPr>
              <a:spLocks noChangeArrowheads="1"/>
            </p:cNvSpPr>
            <p:nvPr/>
          </p:nvSpPr>
          <p:spPr bwMode="auto">
            <a:xfrm>
              <a:off x="490" y="385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45" name="Oval 83"/>
            <p:cNvSpPr>
              <a:spLocks noChangeArrowheads="1"/>
            </p:cNvSpPr>
            <p:nvPr/>
          </p:nvSpPr>
          <p:spPr bwMode="auto">
            <a:xfrm>
              <a:off x="364" y="617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46" name="Oval 84"/>
            <p:cNvSpPr>
              <a:spLocks noChangeArrowheads="1"/>
            </p:cNvSpPr>
            <p:nvPr/>
          </p:nvSpPr>
          <p:spPr bwMode="auto">
            <a:xfrm>
              <a:off x="648" y="51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47" name="Oval 85"/>
            <p:cNvSpPr>
              <a:spLocks noChangeArrowheads="1"/>
            </p:cNvSpPr>
            <p:nvPr/>
          </p:nvSpPr>
          <p:spPr bwMode="auto">
            <a:xfrm>
              <a:off x="522" y="617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48" name="Oval 86"/>
            <p:cNvSpPr>
              <a:spLocks noChangeArrowheads="1"/>
            </p:cNvSpPr>
            <p:nvPr/>
          </p:nvSpPr>
          <p:spPr bwMode="auto">
            <a:xfrm>
              <a:off x="964" y="55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49" name="Oval 87"/>
            <p:cNvSpPr>
              <a:spLocks noChangeArrowheads="1"/>
            </p:cNvSpPr>
            <p:nvPr/>
          </p:nvSpPr>
          <p:spPr bwMode="auto">
            <a:xfrm>
              <a:off x="1217" y="55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0" name="Oval 88"/>
            <p:cNvSpPr>
              <a:spLocks noChangeArrowheads="1"/>
            </p:cNvSpPr>
            <p:nvPr/>
          </p:nvSpPr>
          <p:spPr bwMode="auto">
            <a:xfrm>
              <a:off x="1217" y="418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1" name="Oval 89"/>
            <p:cNvSpPr>
              <a:spLocks noChangeArrowheads="1"/>
            </p:cNvSpPr>
            <p:nvPr/>
          </p:nvSpPr>
          <p:spPr bwMode="auto">
            <a:xfrm>
              <a:off x="775" y="517"/>
              <a:ext cx="53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2" name="Oval 90"/>
            <p:cNvSpPr>
              <a:spLocks noChangeArrowheads="1"/>
            </p:cNvSpPr>
            <p:nvPr/>
          </p:nvSpPr>
          <p:spPr bwMode="auto">
            <a:xfrm>
              <a:off x="1059" y="584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3" name="Oval 91"/>
            <p:cNvSpPr>
              <a:spLocks noChangeArrowheads="1"/>
            </p:cNvSpPr>
            <p:nvPr/>
          </p:nvSpPr>
          <p:spPr bwMode="auto">
            <a:xfrm>
              <a:off x="1375" y="65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4" name="Oval 92"/>
            <p:cNvSpPr>
              <a:spLocks noChangeArrowheads="1"/>
            </p:cNvSpPr>
            <p:nvPr/>
          </p:nvSpPr>
          <p:spPr bwMode="auto">
            <a:xfrm>
              <a:off x="1059" y="451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5" name="Oval 93"/>
            <p:cNvSpPr>
              <a:spLocks noChangeArrowheads="1"/>
            </p:cNvSpPr>
            <p:nvPr/>
          </p:nvSpPr>
          <p:spPr bwMode="auto">
            <a:xfrm>
              <a:off x="427" y="51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6" name="Oval 94"/>
            <p:cNvSpPr>
              <a:spLocks noChangeArrowheads="1"/>
            </p:cNvSpPr>
            <p:nvPr/>
          </p:nvSpPr>
          <p:spPr bwMode="auto">
            <a:xfrm>
              <a:off x="269" y="55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7" name="Oval 95"/>
            <p:cNvSpPr>
              <a:spLocks noChangeArrowheads="1"/>
            </p:cNvSpPr>
            <p:nvPr/>
          </p:nvSpPr>
          <p:spPr bwMode="auto">
            <a:xfrm>
              <a:off x="617" y="385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8" name="Oval 96"/>
            <p:cNvSpPr>
              <a:spLocks noChangeArrowheads="1"/>
            </p:cNvSpPr>
            <p:nvPr/>
          </p:nvSpPr>
          <p:spPr bwMode="auto">
            <a:xfrm>
              <a:off x="301" y="71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59" name="Oval 97"/>
            <p:cNvSpPr>
              <a:spLocks noChangeArrowheads="1"/>
            </p:cNvSpPr>
            <p:nvPr/>
          </p:nvSpPr>
          <p:spPr bwMode="auto">
            <a:xfrm>
              <a:off x="459" y="84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0" name="Oval 98"/>
            <p:cNvSpPr>
              <a:spLocks noChangeArrowheads="1"/>
            </p:cNvSpPr>
            <p:nvPr/>
          </p:nvSpPr>
          <p:spPr bwMode="auto">
            <a:xfrm>
              <a:off x="269" y="882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1" name="Oval 99"/>
            <p:cNvSpPr>
              <a:spLocks noChangeArrowheads="1"/>
            </p:cNvSpPr>
            <p:nvPr/>
          </p:nvSpPr>
          <p:spPr bwMode="auto">
            <a:xfrm>
              <a:off x="206" y="71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2" name="Oval 100"/>
            <p:cNvSpPr>
              <a:spLocks noChangeArrowheads="1"/>
            </p:cNvSpPr>
            <p:nvPr/>
          </p:nvSpPr>
          <p:spPr bwMode="auto">
            <a:xfrm>
              <a:off x="743" y="65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3" name="Oval 101"/>
            <p:cNvSpPr>
              <a:spLocks noChangeArrowheads="1"/>
            </p:cNvSpPr>
            <p:nvPr/>
          </p:nvSpPr>
          <p:spPr bwMode="auto">
            <a:xfrm>
              <a:off x="553" y="71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4" name="Oval 102"/>
            <p:cNvSpPr>
              <a:spLocks noChangeArrowheads="1"/>
            </p:cNvSpPr>
            <p:nvPr/>
          </p:nvSpPr>
          <p:spPr bwMode="auto">
            <a:xfrm>
              <a:off x="1185" y="71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5" name="Oval 103"/>
            <p:cNvSpPr>
              <a:spLocks noChangeArrowheads="1"/>
            </p:cNvSpPr>
            <p:nvPr/>
          </p:nvSpPr>
          <p:spPr bwMode="auto">
            <a:xfrm>
              <a:off x="901" y="683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6" name="Oval 104"/>
            <p:cNvSpPr>
              <a:spLocks noChangeArrowheads="1"/>
            </p:cNvSpPr>
            <p:nvPr/>
          </p:nvSpPr>
          <p:spPr bwMode="auto">
            <a:xfrm>
              <a:off x="1469" y="816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7" name="Oval 105"/>
            <p:cNvSpPr>
              <a:spLocks noChangeArrowheads="1"/>
            </p:cNvSpPr>
            <p:nvPr/>
          </p:nvSpPr>
          <p:spPr bwMode="auto">
            <a:xfrm>
              <a:off x="1311" y="816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8" name="Oval 106"/>
            <p:cNvSpPr>
              <a:spLocks noChangeArrowheads="1"/>
            </p:cNvSpPr>
            <p:nvPr/>
          </p:nvSpPr>
          <p:spPr bwMode="auto">
            <a:xfrm>
              <a:off x="1154" y="849"/>
              <a:ext cx="53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69" name="Oval 107"/>
            <p:cNvSpPr>
              <a:spLocks noChangeArrowheads="1"/>
            </p:cNvSpPr>
            <p:nvPr/>
          </p:nvSpPr>
          <p:spPr bwMode="auto">
            <a:xfrm>
              <a:off x="1343" y="51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0" name="Oval 108"/>
            <p:cNvSpPr>
              <a:spLocks noChangeArrowheads="1"/>
            </p:cNvSpPr>
            <p:nvPr/>
          </p:nvSpPr>
          <p:spPr bwMode="auto">
            <a:xfrm>
              <a:off x="1406" y="915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1" name="Oval 109"/>
            <p:cNvSpPr>
              <a:spLocks noChangeArrowheads="1"/>
            </p:cNvSpPr>
            <p:nvPr/>
          </p:nvSpPr>
          <p:spPr bwMode="auto">
            <a:xfrm>
              <a:off x="1248" y="948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2" name="Oval 110"/>
            <p:cNvSpPr>
              <a:spLocks noChangeArrowheads="1"/>
            </p:cNvSpPr>
            <p:nvPr/>
          </p:nvSpPr>
          <p:spPr bwMode="auto">
            <a:xfrm>
              <a:off x="585" y="84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3" name="Oval 111"/>
            <p:cNvSpPr>
              <a:spLocks noChangeArrowheads="1"/>
            </p:cNvSpPr>
            <p:nvPr/>
          </p:nvSpPr>
          <p:spPr bwMode="auto">
            <a:xfrm>
              <a:off x="427" y="74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4" name="Oval 112"/>
            <p:cNvSpPr>
              <a:spLocks noChangeArrowheads="1"/>
            </p:cNvSpPr>
            <p:nvPr/>
          </p:nvSpPr>
          <p:spPr bwMode="auto">
            <a:xfrm>
              <a:off x="174" y="982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5" name="Oval 113"/>
            <p:cNvSpPr>
              <a:spLocks noChangeArrowheads="1"/>
            </p:cNvSpPr>
            <p:nvPr/>
          </p:nvSpPr>
          <p:spPr bwMode="auto">
            <a:xfrm>
              <a:off x="427" y="1048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6" name="Oval 114"/>
            <p:cNvSpPr>
              <a:spLocks noChangeArrowheads="1"/>
            </p:cNvSpPr>
            <p:nvPr/>
          </p:nvSpPr>
          <p:spPr bwMode="auto">
            <a:xfrm>
              <a:off x="301" y="114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7" name="Oval 115"/>
            <p:cNvSpPr>
              <a:spLocks noChangeArrowheads="1"/>
            </p:cNvSpPr>
            <p:nvPr/>
          </p:nvSpPr>
          <p:spPr bwMode="auto">
            <a:xfrm>
              <a:off x="553" y="982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8" name="Oval 116"/>
            <p:cNvSpPr>
              <a:spLocks noChangeArrowheads="1"/>
            </p:cNvSpPr>
            <p:nvPr/>
          </p:nvSpPr>
          <p:spPr bwMode="auto">
            <a:xfrm>
              <a:off x="395" y="124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79" name="Oval 117"/>
            <p:cNvSpPr>
              <a:spLocks noChangeArrowheads="1"/>
            </p:cNvSpPr>
            <p:nvPr/>
          </p:nvSpPr>
          <p:spPr bwMode="auto">
            <a:xfrm>
              <a:off x="301" y="1015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0" name="Oval 118"/>
            <p:cNvSpPr>
              <a:spLocks noChangeArrowheads="1"/>
            </p:cNvSpPr>
            <p:nvPr/>
          </p:nvSpPr>
          <p:spPr bwMode="auto">
            <a:xfrm>
              <a:off x="932" y="134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1" name="Oval 119"/>
            <p:cNvSpPr>
              <a:spLocks noChangeArrowheads="1"/>
            </p:cNvSpPr>
            <p:nvPr/>
          </p:nvSpPr>
          <p:spPr bwMode="auto">
            <a:xfrm>
              <a:off x="1248" y="114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2" name="Oval 120"/>
            <p:cNvSpPr>
              <a:spLocks noChangeArrowheads="1"/>
            </p:cNvSpPr>
            <p:nvPr/>
          </p:nvSpPr>
          <p:spPr bwMode="auto">
            <a:xfrm>
              <a:off x="1469" y="1081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3" name="Oval 121"/>
            <p:cNvSpPr>
              <a:spLocks noChangeArrowheads="1"/>
            </p:cNvSpPr>
            <p:nvPr/>
          </p:nvSpPr>
          <p:spPr bwMode="auto">
            <a:xfrm>
              <a:off x="1406" y="128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4" name="Oval 122"/>
            <p:cNvSpPr>
              <a:spLocks noChangeArrowheads="1"/>
            </p:cNvSpPr>
            <p:nvPr/>
          </p:nvSpPr>
          <p:spPr bwMode="auto">
            <a:xfrm>
              <a:off x="1343" y="1048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5" name="Oval 123"/>
            <p:cNvSpPr>
              <a:spLocks noChangeArrowheads="1"/>
            </p:cNvSpPr>
            <p:nvPr/>
          </p:nvSpPr>
          <p:spPr bwMode="auto">
            <a:xfrm>
              <a:off x="1122" y="1081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6" name="Oval 124"/>
            <p:cNvSpPr>
              <a:spLocks noChangeArrowheads="1"/>
            </p:cNvSpPr>
            <p:nvPr/>
          </p:nvSpPr>
          <p:spPr bwMode="auto">
            <a:xfrm>
              <a:off x="522" y="1147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7" name="Oval 125"/>
            <p:cNvSpPr>
              <a:spLocks noChangeArrowheads="1"/>
            </p:cNvSpPr>
            <p:nvPr/>
          </p:nvSpPr>
          <p:spPr bwMode="auto">
            <a:xfrm>
              <a:off x="301" y="1313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8" name="Oval 126"/>
            <p:cNvSpPr>
              <a:spLocks noChangeArrowheads="1"/>
            </p:cNvSpPr>
            <p:nvPr/>
          </p:nvSpPr>
          <p:spPr bwMode="auto">
            <a:xfrm>
              <a:off x="206" y="1114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89" name="Oval 127"/>
            <p:cNvSpPr>
              <a:spLocks noChangeArrowheads="1"/>
            </p:cNvSpPr>
            <p:nvPr/>
          </p:nvSpPr>
          <p:spPr bwMode="auto">
            <a:xfrm>
              <a:off x="395" y="84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0" name="Oval 128"/>
            <p:cNvSpPr>
              <a:spLocks noChangeArrowheads="1"/>
            </p:cNvSpPr>
            <p:nvPr/>
          </p:nvSpPr>
          <p:spPr bwMode="auto">
            <a:xfrm>
              <a:off x="617" y="128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1" name="Oval 129"/>
            <p:cNvSpPr>
              <a:spLocks noChangeArrowheads="1"/>
            </p:cNvSpPr>
            <p:nvPr/>
          </p:nvSpPr>
          <p:spPr bwMode="auto">
            <a:xfrm>
              <a:off x="1185" y="128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2" name="Oval 130"/>
            <p:cNvSpPr>
              <a:spLocks noChangeArrowheads="1"/>
            </p:cNvSpPr>
            <p:nvPr/>
          </p:nvSpPr>
          <p:spPr bwMode="auto">
            <a:xfrm>
              <a:off x="775" y="1247"/>
              <a:ext cx="53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3" name="Oval 131"/>
            <p:cNvSpPr>
              <a:spLocks noChangeArrowheads="1"/>
            </p:cNvSpPr>
            <p:nvPr/>
          </p:nvSpPr>
          <p:spPr bwMode="auto">
            <a:xfrm>
              <a:off x="459" y="134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4" name="Oval 132"/>
            <p:cNvSpPr>
              <a:spLocks noChangeArrowheads="1"/>
            </p:cNvSpPr>
            <p:nvPr/>
          </p:nvSpPr>
          <p:spPr bwMode="auto">
            <a:xfrm>
              <a:off x="1185" y="1413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5" name="Oval 133"/>
            <p:cNvSpPr>
              <a:spLocks noChangeArrowheads="1"/>
            </p:cNvSpPr>
            <p:nvPr/>
          </p:nvSpPr>
          <p:spPr bwMode="auto">
            <a:xfrm>
              <a:off x="1027" y="128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6" name="Oval 134"/>
            <p:cNvSpPr>
              <a:spLocks noChangeArrowheads="1"/>
            </p:cNvSpPr>
            <p:nvPr/>
          </p:nvSpPr>
          <p:spPr bwMode="auto">
            <a:xfrm>
              <a:off x="553" y="144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7" name="Oval 135"/>
            <p:cNvSpPr>
              <a:spLocks noChangeArrowheads="1"/>
            </p:cNvSpPr>
            <p:nvPr/>
          </p:nvSpPr>
          <p:spPr bwMode="auto">
            <a:xfrm>
              <a:off x="711" y="134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8" name="Oval 136"/>
            <p:cNvSpPr>
              <a:spLocks noChangeArrowheads="1"/>
            </p:cNvSpPr>
            <p:nvPr/>
          </p:nvSpPr>
          <p:spPr bwMode="auto">
            <a:xfrm>
              <a:off x="806" y="147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399" name="Oval 137"/>
            <p:cNvSpPr>
              <a:spLocks noChangeArrowheads="1"/>
            </p:cNvSpPr>
            <p:nvPr/>
          </p:nvSpPr>
          <p:spPr bwMode="auto">
            <a:xfrm>
              <a:off x="996" y="147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0" name="Oval 138"/>
            <p:cNvSpPr>
              <a:spLocks noChangeArrowheads="1"/>
            </p:cNvSpPr>
            <p:nvPr/>
          </p:nvSpPr>
          <p:spPr bwMode="auto">
            <a:xfrm>
              <a:off x="806" y="1346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1" name="Oval 139"/>
            <p:cNvSpPr>
              <a:spLocks noChangeArrowheads="1"/>
            </p:cNvSpPr>
            <p:nvPr/>
          </p:nvSpPr>
          <p:spPr bwMode="auto">
            <a:xfrm>
              <a:off x="648" y="1579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2" name="Oval 140"/>
            <p:cNvSpPr>
              <a:spLocks noChangeArrowheads="1"/>
            </p:cNvSpPr>
            <p:nvPr/>
          </p:nvSpPr>
          <p:spPr bwMode="auto">
            <a:xfrm>
              <a:off x="869" y="1645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3" name="Oval 141"/>
            <p:cNvSpPr>
              <a:spLocks noChangeArrowheads="1"/>
            </p:cNvSpPr>
            <p:nvPr/>
          </p:nvSpPr>
          <p:spPr bwMode="auto">
            <a:xfrm flipH="1">
              <a:off x="1090" y="1579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4" name="Oval 142"/>
            <p:cNvSpPr>
              <a:spLocks noChangeArrowheads="1"/>
            </p:cNvSpPr>
            <p:nvPr/>
          </p:nvSpPr>
          <p:spPr bwMode="auto">
            <a:xfrm flipH="1">
              <a:off x="494" y="1554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5" name="Oval 143"/>
            <p:cNvSpPr>
              <a:spLocks noChangeArrowheads="1"/>
            </p:cNvSpPr>
            <p:nvPr/>
          </p:nvSpPr>
          <p:spPr bwMode="auto">
            <a:xfrm flipH="1">
              <a:off x="388" y="1429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6" name="Oval 144"/>
            <p:cNvSpPr>
              <a:spLocks noChangeArrowheads="1"/>
            </p:cNvSpPr>
            <p:nvPr/>
          </p:nvSpPr>
          <p:spPr bwMode="auto">
            <a:xfrm flipH="1">
              <a:off x="1327" y="1350"/>
              <a:ext cx="54" cy="6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7" name="Oval 145"/>
            <p:cNvSpPr>
              <a:spLocks noChangeArrowheads="1"/>
            </p:cNvSpPr>
            <p:nvPr/>
          </p:nvSpPr>
          <p:spPr bwMode="auto">
            <a:xfrm flipH="1">
              <a:off x="1075" y="1380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8" name="Oval 146"/>
            <p:cNvSpPr>
              <a:spLocks noChangeArrowheads="1"/>
            </p:cNvSpPr>
            <p:nvPr/>
          </p:nvSpPr>
          <p:spPr bwMode="auto">
            <a:xfrm flipH="1">
              <a:off x="1375" y="1185"/>
              <a:ext cx="54" cy="6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09" name="Line 147"/>
            <p:cNvSpPr>
              <a:spLocks noChangeShapeType="1"/>
            </p:cNvSpPr>
            <p:nvPr/>
          </p:nvSpPr>
          <p:spPr bwMode="auto">
            <a:xfrm>
              <a:off x="775" y="1877"/>
              <a:ext cx="0" cy="17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410" name="Line 148"/>
            <p:cNvSpPr>
              <a:spLocks noChangeShapeType="1"/>
            </p:cNvSpPr>
            <p:nvPr/>
          </p:nvSpPr>
          <p:spPr bwMode="auto">
            <a:xfrm>
              <a:off x="964" y="1877"/>
              <a:ext cx="0" cy="16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411" name="AutoShape 149"/>
            <p:cNvSpPr>
              <a:spLocks noChangeArrowheads="1"/>
            </p:cNvSpPr>
            <p:nvPr/>
          </p:nvSpPr>
          <p:spPr bwMode="auto">
            <a:xfrm>
              <a:off x="644" y="2051"/>
              <a:ext cx="328" cy="58"/>
            </a:xfrm>
            <a:prstGeom prst="flowChartTermina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412" name="Line 150"/>
            <p:cNvSpPr>
              <a:spLocks noChangeShapeType="1"/>
            </p:cNvSpPr>
            <p:nvPr/>
          </p:nvSpPr>
          <p:spPr bwMode="auto">
            <a:xfrm>
              <a:off x="775" y="2109"/>
              <a:ext cx="0" cy="16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413" name="Line 151"/>
            <p:cNvSpPr>
              <a:spLocks noChangeShapeType="1"/>
            </p:cNvSpPr>
            <p:nvPr/>
          </p:nvSpPr>
          <p:spPr bwMode="auto">
            <a:xfrm>
              <a:off x="964" y="2043"/>
              <a:ext cx="0" cy="16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414" name="AutoShape 152"/>
            <p:cNvSpPr>
              <a:spLocks noChangeArrowheads="1"/>
            </p:cNvSpPr>
            <p:nvPr/>
          </p:nvSpPr>
          <p:spPr bwMode="auto">
            <a:xfrm rot="-5400000">
              <a:off x="571" y="2050"/>
              <a:ext cx="170" cy="64"/>
            </a:xfrm>
            <a:prstGeom prst="flowChartTermina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53251" name="Text Box 153"/>
          <p:cNvSpPr txBox="1">
            <a:spLocks noChangeArrowheads="1"/>
          </p:cNvSpPr>
          <p:nvPr/>
        </p:nvSpPr>
        <p:spPr bwMode="auto">
          <a:xfrm>
            <a:off x="3648076" y="77788"/>
            <a:ext cx="7215431" cy="43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P</a:t>
            </a:r>
            <a:r>
              <a:rPr lang="it-IT" altLang="it-IT" sz="2500" b="1" baseline="-25000">
                <a:solidFill>
                  <a:srgbClr val="00FF00"/>
                </a:solidFill>
                <a:latin typeface="Arial" charset="0"/>
              </a:rPr>
              <a:t>i</a:t>
            </a: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 = cost.  </a:t>
            </a: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•</a:t>
            </a: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  n. mol. Superficiale  </a:t>
            </a: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•</a:t>
            </a: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  n. mol. interne 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4948238" y="622300"/>
            <a:ext cx="4593922" cy="876728"/>
            <a:chOff x="3424238" y="622300"/>
            <a:chExt cx="4593922" cy="876728"/>
          </a:xfrm>
        </p:grpSpPr>
        <p:sp>
          <p:nvSpPr>
            <p:cNvPr id="52252" name="Text Box 154"/>
            <p:cNvSpPr txBox="1">
              <a:spLocks noChangeArrowheads="1"/>
            </p:cNvSpPr>
            <p:nvPr/>
          </p:nvSpPr>
          <p:spPr bwMode="auto">
            <a:xfrm>
              <a:off x="3424238" y="863600"/>
              <a:ext cx="3929275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FF00"/>
                  </a:solidFill>
                  <a:latin typeface="Arial" charset="0"/>
                </a:rPr>
                <a:t>P</a:t>
              </a:r>
              <a:r>
                <a:rPr lang="it-IT" altLang="it-IT" sz="2500" b="1" baseline="-25000">
                  <a:solidFill>
                    <a:srgbClr val="00FF00"/>
                  </a:solidFill>
                  <a:latin typeface="Arial" charset="0"/>
                </a:rPr>
                <a:t>i</a:t>
              </a: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 = cost. </a:t>
              </a:r>
              <a:r>
                <a:rPr lang="it-IT" altLang="it-IT" sz="2500" b="1">
                  <a:solidFill>
                    <a:srgbClr val="00FF00"/>
                  </a:solidFill>
                  <a:latin typeface="Arial" charset="0"/>
                </a:rPr>
                <a:t>•	      •        =   a •</a:t>
              </a:r>
              <a:endParaRPr lang="it-IT" altLang="it-IT" sz="2500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52253" name="Text Box 155"/>
            <p:cNvSpPr txBox="1">
              <a:spLocks noChangeArrowheads="1"/>
            </p:cNvSpPr>
            <p:nvPr/>
          </p:nvSpPr>
          <p:spPr bwMode="auto">
            <a:xfrm>
              <a:off x="5053013" y="685800"/>
              <a:ext cx="285650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52254" name="Text Box 156"/>
            <p:cNvSpPr txBox="1">
              <a:spLocks noChangeArrowheads="1"/>
            </p:cNvSpPr>
            <p:nvPr/>
          </p:nvSpPr>
          <p:spPr bwMode="auto">
            <a:xfrm>
              <a:off x="5051425" y="1060450"/>
              <a:ext cx="320916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52255" name="Line 157"/>
            <p:cNvSpPr>
              <a:spLocks noChangeShapeType="1"/>
            </p:cNvSpPr>
            <p:nvPr/>
          </p:nvSpPr>
          <p:spPr bwMode="auto">
            <a:xfrm>
              <a:off x="5078413" y="1092200"/>
              <a:ext cx="26035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256" name="Text Box 158"/>
            <p:cNvSpPr txBox="1">
              <a:spLocks noChangeArrowheads="1"/>
            </p:cNvSpPr>
            <p:nvPr/>
          </p:nvSpPr>
          <p:spPr bwMode="auto">
            <a:xfrm>
              <a:off x="5859463" y="685800"/>
              <a:ext cx="285650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52257" name="Text Box 159"/>
            <p:cNvSpPr txBox="1">
              <a:spLocks noChangeArrowheads="1"/>
            </p:cNvSpPr>
            <p:nvPr/>
          </p:nvSpPr>
          <p:spPr bwMode="auto">
            <a:xfrm>
              <a:off x="5832475" y="1060450"/>
              <a:ext cx="320916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52258" name="Line 160"/>
            <p:cNvSpPr>
              <a:spLocks noChangeShapeType="1"/>
            </p:cNvSpPr>
            <p:nvPr/>
          </p:nvSpPr>
          <p:spPr bwMode="auto">
            <a:xfrm>
              <a:off x="5872163" y="1074738"/>
              <a:ext cx="26035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259" name="Text Box 161"/>
            <p:cNvSpPr txBox="1">
              <a:spLocks noChangeArrowheads="1"/>
            </p:cNvSpPr>
            <p:nvPr/>
          </p:nvSpPr>
          <p:spPr bwMode="auto">
            <a:xfrm>
              <a:off x="7394575" y="685800"/>
              <a:ext cx="285650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52260" name="Text Box 162"/>
            <p:cNvSpPr txBox="1">
              <a:spLocks noChangeArrowheads="1"/>
            </p:cNvSpPr>
            <p:nvPr/>
          </p:nvSpPr>
          <p:spPr bwMode="auto">
            <a:xfrm>
              <a:off x="7377113" y="1060450"/>
              <a:ext cx="320916" cy="4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52261" name="Line 163"/>
            <p:cNvSpPr>
              <a:spLocks noChangeShapeType="1"/>
            </p:cNvSpPr>
            <p:nvPr/>
          </p:nvSpPr>
          <p:spPr bwMode="auto">
            <a:xfrm>
              <a:off x="7415213" y="1092200"/>
              <a:ext cx="26193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262" name="AutoShape 164"/>
            <p:cNvSpPr>
              <a:spLocks/>
            </p:cNvSpPr>
            <p:nvPr/>
          </p:nvSpPr>
          <p:spPr bwMode="auto">
            <a:xfrm>
              <a:off x="7329488" y="817563"/>
              <a:ext cx="85725" cy="593725"/>
            </a:xfrm>
            <a:prstGeom prst="leftBracket">
              <a:avLst>
                <a:gd name="adj" fmla="val 57716"/>
              </a:avLst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63" name="AutoShape 165"/>
            <p:cNvSpPr>
              <a:spLocks/>
            </p:cNvSpPr>
            <p:nvPr/>
          </p:nvSpPr>
          <p:spPr bwMode="auto">
            <a:xfrm rot="10800000">
              <a:off x="7677150" y="817563"/>
              <a:ext cx="87313" cy="593725"/>
            </a:xfrm>
            <a:prstGeom prst="leftBracket">
              <a:avLst>
                <a:gd name="adj" fmla="val 56666"/>
              </a:avLst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64" name="Text Box 166"/>
            <p:cNvSpPr txBox="1">
              <a:spLocks noChangeArrowheads="1"/>
            </p:cNvSpPr>
            <p:nvPr/>
          </p:nvSpPr>
          <p:spPr bwMode="auto">
            <a:xfrm>
              <a:off x="7753350" y="622300"/>
              <a:ext cx="264810" cy="39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FF00"/>
                  </a:solidFill>
                  <a:latin typeface="Arial" charset="0"/>
                </a:rPr>
                <a:t>2</a:t>
              </a:r>
              <a:endParaRPr lang="it-IT" altLang="it-IT" sz="2500">
                <a:solidFill>
                  <a:srgbClr val="00FF00"/>
                </a:solidFill>
                <a:latin typeface="Arial" charset="0"/>
              </a:endParaRPr>
            </a:p>
          </p:txBody>
        </p:sp>
      </p:grpSp>
      <p:sp>
        <p:nvSpPr>
          <p:cNvPr id="53265" name="Text Box 167"/>
          <p:cNvSpPr txBox="1">
            <a:spLocks noChangeArrowheads="1"/>
          </p:cNvSpPr>
          <p:nvPr/>
        </p:nvSpPr>
        <p:spPr bwMode="auto">
          <a:xfrm>
            <a:off x="3908425" y="2490789"/>
            <a:ext cx="6814680" cy="105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   V </a:t>
            </a: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occupato dalle molecole = nb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(b = volume occupato dalle molecole di 1 mole)</a:t>
            </a:r>
          </a:p>
        </p:txBody>
      </p:sp>
      <p:sp>
        <p:nvSpPr>
          <p:cNvPr id="53266" name="Text Box 168"/>
          <p:cNvSpPr txBox="1">
            <a:spLocks noChangeArrowheads="1"/>
          </p:cNvSpPr>
          <p:nvPr/>
        </p:nvSpPr>
        <p:spPr bwMode="auto">
          <a:xfrm>
            <a:off x="5915026" y="1638301"/>
            <a:ext cx="19970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P</a:t>
            </a:r>
            <a:r>
              <a:rPr lang="it-IT" altLang="it-IT" sz="2500" b="1" baseline="-25000">
                <a:solidFill>
                  <a:srgbClr val="00FF00"/>
                </a:solidFill>
                <a:latin typeface="Arial" charset="0"/>
              </a:rPr>
              <a:t>tot</a:t>
            </a: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  </a:t>
            </a: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=  P + Pi</a:t>
            </a:r>
            <a:endParaRPr lang="it-IT" altLang="it-IT" sz="25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53267" name="Text Box 169"/>
          <p:cNvSpPr txBox="1">
            <a:spLocks noChangeArrowheads="1"/>
          </p:cNvSpPr>
          <p:nvPr/>
        </p:nvSpPr>
        <p:spPr bwMode="auto">
          <a:xfrm>
            <a:off x="2133601" y="5183189"/>
            <a:ext cx="4270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   P + a          (V - nb) = </a:t>
            </a: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nRT</a:t>
            </a:r>
            <a:endParaRPr lang="it-IT" altLang="it-IT" sz="250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260726" y="5153026"/>
            <a:ext cx="684281" cy="839607"/>
            <a:chOff x="1718959" y="4949826"/>
            <a:chExt cx="684280" cy="839606"/>
          </a:xfrm>
        </p:grpSpPr>
        <p:sp>
          <p:nvSpPr>
            <p:cNvPr id="52246" name="Text Box 171"/>
            <p:cNvSpPr txBox="1">
              <a:spLocks noChangeArrowheads="1"/>
            </p:cNvSpPr>
            <p:nvPr/>
          </p:nvSpPr>
          <p:spPr bwMode="auto">
            <a:xfrm>
              <a:off x="1766584" y="5386388"/>
              <a:ext cx="249848" cy="40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52247" name="Line 172"/>
            <p:cNvSpPr>
              <a:spLocks noChangeShapeType="1"/>
            </p:cNvSpPr>
            <p:nvPr/>
          </p:nvSpPr>
          <p:spPr bwMode="auto">
            <a:xfrm>
              <a:off x="1806271" y="5418138"/>
              <a:ext cx="26035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248" name="AutoShape 173"/>
            <p:cNvSpPr>
              <a:spLocks/>
            </p:cNvSpPr>
            <p:nvPr/>
          </p:nvSpPr>
          <p:spPr bwMode="auto">
            <a:xfrm>
              <a:off x="1718959" y="5143501"/>
              <a:ext cx="51626" cy="402651"/>
            </a:xfrm>
            <a:prstGeom prst="leftBracket">
              <a:avLst>
                <a:gd name="adj" fmla="val 56818"/>
              </a:avLst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49" name="AutoShape 174"/>
            <p:cNvSpPr>
              <a:spLocks/>
            </p:cNvSpPr>
            <p:nvPr/>
          </p:nvSpPr>
          <p:spPr bwMode="auto">
            <a:xfrm rot="10800000">
              <a:off x="2084464" y="5239832"/>
              <a:ext cx="51626" cy="402651"/>
            </a:xfrm>
            <a:prstGeom prst="leftBracket">
              <a:avLst>
                <a:gd name="adj" fmla="val 56818"/>
              </a:avLst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250" name="Text Box 175"/>
            <p:cNvSpPr txBox="1">
              <a:spLocks noChangeArrowheads="1"/>
            </p:cNvSpPr>
            <p:nvPr/>
          </p:nvSpPr>
          <p:spPr bwMode="auto">
            <a:xfrm>
              <a:off x="2209496" y="4949826"/>
              <a:ext cx="193743" cy="35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FF00"/>
                  </a:solidFill>
                  <a:latin typeface="Arial" charset="0"/>
                </a:rPr>
                <a:t>2</a:t>
              </a:r>
              <a:endParaRPr lang="it-IT" altLang="it-IT" sz="2500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52251" name="Text Box 176"/>
            <p:cNvSpPr txBox="1">
              <a:spLocks noChangeArrowheads="1"/>
            </p:cNvSpPr>
            <p:nvPr/>
          </p:nvSpPr>
          <p:spPr bwMode="auto">
            <a:xfrm>
              <a:off x="1811034" y="4975226"/>
              <a:ext cx="214582" cy="40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n</a:t>
              </a:r>
            </a:p>
          </p:txBody>
        </p:sp>
      </p:grpSp>
      <p:sp>
        <p:nvSpPr>
          <p:cNvPr id="53274" name="AutoShape 177"/>
          <p:cNvSpPr>
            <a:spLocks noChangeArrowheads="1"/>
          </p:cNvSpPr>
          <p:nvPr/>
        </p:nvSpPr>
        <p:spPr bwMode="auto">
          <a:xfrm>
            <a:off x="2332038" y="5175251"/>
            <a:ext cx="1719262" cy="855663"/>
          </a:xfrm>
          <a:prstGeom prst="bracketPair">
            <a:avLst>
              <a:gd name="adj" fmla="val 11111"/>
            </a:avLst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3275" name="Text Box 178"/>
          <p:cNvSpPr txBox="1">
            <a:spLocks noChangeArrowheads="1"/>
          </p:cNvSpPr>
          <p:nvPr/>
        </p:nvSpPr>
        <p:spPr bwMode="auto">
          <a:xfrm>
            <a:off x="5748339" y="5822951"/>
            <a:ext cx="45434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i="1">
                <a:solidFill>
                  <a:srgbClr val="00FFFF"/>
                </a:solidFill>
                <a:latin typeface="Arial" charset="0"/>
              </a:rPr>
              <a:t>Equazione di van der Waals</a:t>
            </a:r>
          </a:p>
        </p:txBody>
      </p:sp>
      <p:sp>
        <p:nvSpPr>
          <p:cNvPr id="179" name="Text Box 168"/>
          <p:cNvSpPr txBox="1">
            <a:spLocks noChangeArrowheads="1"/>
          </p:cNvSpPr>
          <p:nvPr/>
        </p:nvSpPr>
        <p:spPr bwMode="auto">
          <a:xfrm>
            <a:off x="5659438" y="3611563"/>
            <a:ext cx="2667712" cy="59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V</a:t>
            </a:r>
            <a:r>
              <a:rPr lang="it-IT" altLang="it-IT" sz="2500" b="1" baseline="-25000">
                <a:solidFill>
                  <a:srgbClr val="00FF00"/>
                </a:solidFill>
                <a:latin typeface="Arial" charset="0"/>
              </a:rPr>
              <a:t>disponibile</a:t>
            </a:r>
            <a:r>
              <a:rPr lang="it-IT" altLang="it-IT" sz="2500" b="1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= V - nb</a:t>
            </a:r>
          </a:p>
        </p:txBody>
      </p:sp>
      <p:sp>
        <p:nvSpPr>
          <p:cNvPr id="180" name="Text Box 169"/>
          <p:cNvSpPr txBox="1">
            <a:spLocks noChangeArrowheads="1"/>
          </p:cNvSpPr>
          <p:nvPr/>
        </p:nvSpPr>
        <p:spPr bwMode="auto">
          <a:xfrm>
            <a:off x="2274888" y="4343401"/>
            <a:ext cx="32956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(P + P</a:t>
            </a:r>
            <a:r>
              <a:rPr lang="it-IT" altLang="it-IT" sz="2500" baseline="-25000">
                <a:solidFill>
                  <a:srgbClr val="00FF00"/>
                </a:solidFill>
                <a:latin typeface="Arial" charset="0"/>
              </a:rPr>
              <a:t>i</a:t>
            </a:r>
            <a:r>
              <a:rPr lang="it-IT" altLang="it-IT" sz="2500">
                <a:solidFill>
                  <a:srgbClr val="00FF00"/>
                </a:solidFill>
                <a:latin typeface="Arial" charset="0"/>
              </a:rPr>
              <a:t>)(V - nb) = </a:t>
            </a:r>
            <a:r>
              <a:rPr lang="it-IT" altLang="it-IT" sz="2800" b="1">
                <a:solidFill>
                  <a:srgbClr val="FFFF00"/>
                </a:solidFill>
                <a:latin typeface="Arial" charset="0"/>
              </a:rPr>
              <a:t>nRT</a:t>
            </a:r>
            <a:endParaRPr lang="it-IT" altLang="it-IT" sz="250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7856538" y="1547813"/>
            <a:ext cx="2214562" cy="839606"/>
            <a:chOff x="6332564" y="1547256"/>
            <a:chExt cx="2214703" cy="839606"/>
          </a:xfrm>
        </p:grpSpPr>
        <p:sp>
          <p:nvSpPr>
            <p:cNvPr id="52238" name="Text Box 169"/>
            <p:cNvSpPr txBox="1">
              <a:spLocks noChangeArrowheads="1"/>
            </p:cNvSpPr>
            <p:nvPr/>
          </p:nvSpPr>
          <p:spPr bwMode="auto">
            <a:xfrm>
              <a:off x="6332564" y="1657841"/>
              <a:ext cx="2214703" cy="592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FF00"/>
                  </a:solidFill>
                  <a:latin typeface="Arial" charset="0"/>
                </a:rPr>
                <a:t>  = P + a          </a:t>
              </a:r>
            </a:p>
          </p:txBody>
        </p:sp>
        <p:grpSp>
          <p:nvGrpSpPr>
            <p:cNvPr id="52239" name="Gruppo 182"/>
            <p:cNvGrpSpPr>
              <a:grpSpLocks/>
            </p:cNvGrpSpPr>
            <p:nvPr/>
          </p:nvGrpSpPr>
          <p:grpSpPr bwMode="auto">
            <a:xfrm>
              <a:off x="7661958" y="1547256"/>
              <a:ext cx="684292" cy="839606"/>
              <a:chOff x="1718959" y="4949826"/>
              <a:chExt cx="684292" cy="839606"/>
            </a:xfrm>
          </p:grpSpPr>
          <p:sp>
            <p:nvSpPr>
              <p:cNvPr id="52240" name="Text Box 171"/>
              <p:cNvSpPr txBox="1">
                <a:spLocks noChangeArrowheads="1"/>
              </p:cNvSpPr>
              <p:nvPr/>
            </p:nvSpPr>
            <p:spPr bwMode="auto">
              <a:xfrm>
                <a:off x="1766584" y="5386388"/>
                <a:ext cx="249864" cy="4030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00FF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52241" name="Line 172"/>
              <p:cNvSpPr>
                <a:spLocks noChangeShapeType="1"/>
              </p:cNvSpPr>
              <p:nvPr/>
            </p:nvSpPr>
            <p:spPr bwMode="auto">
              <a:xfrm>
                <a:off x="1806271" y="5418138"/>
                <a:ext cx="26035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242" name="AutoShape 173"/>
              <p:cNvSpPr>
                <a:spLocks/>
              </p:cNvSpPr>
              <p:nvPr/>
            </p:nvSpPr>
            <p:spPr bwMode="auto">
              <a:xfrm>
                <a:off x="1718959" y="5143501"/>
                <a:ext cx="51629" cy="402651"/>
              </a:xfrm>
              <a:prstGeom prst="leftBracket">
                <a:avLst>
                  <a:gd name="adj" fmla="val 56818"/>
                </a:avLst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3" name="AutoShape 174"/>
              <p:cNvSpPr>
                <a:spLocks/>
              </p:cNvSpPr>
              <p:nvPr/>
            </p:nvSpPr>
            <p:spPr bwMode="auto">
              <a:xfrm rot="10800000">
                <a:off x="2084462" y="5239831"/>
                <a:ext cx="51629" cy="402651"/>
              </a:xfrm>
              <a:prstGeom prst="leftBracket">
                <a:avLst>
                  <a:gd name="adj" fmla="val 56818"/>
                </a:avLst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4" name="Text Box 175"/>
              <p:cNvSpPr txBox="1">
                <a:spLocks noChangeArrowheads="1"/>
              </p:cNvSpPr>
              <p:nvPr/>
            </p:nvSpPr>
            <p:spPr bwMode="auto">
              <a:xfrm>
                <a:off x="2209496" y="4949826"/>
                <a:ext cx="193755" cy="35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Arial" charset="0"/>
                  </a:rPr>
                  <a:t>2</a:t>
                </a:r>
                <a:endParaRPr lang="it-IT" altLang="it-IT" sz="2500">
                  <a:solidFill>
                    <a:srgbClr val="00FF00"/>
                  </a:solidFill>
                  <a:latin typeface="Arial" charset="0"/>
                </a:endParaRPr>
              </a:p>
            </p:txBody>
          </p:sp>
          <p:sp>
            <p:nvSpPr>
              <p:cNvPr id="52245" name="Text Box 176"/>
              <p:cNvSpPr txBox="1">
                <a:spLocks noChangeArrowheads="1"/>
              </p:cNvSpPr>
              <p:nvPr/>
            </p:nvSpPr>
            <p:spPr bwMode="auto">
              <a:xfrm>
                <a:off x="1811034" y="4975226"/>
                <a:ext cx="214596" cy="4030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00FF00"/>
                    </a:solidFill>
                    <a:latin typeface="Arial" charset="0"/>
                  </a:rPr>
                  <a:t>n</a:t>
                </a: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86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371"/>
    </mc:Choice>
    <mc:Fallback>
      <p:transition spd="slow" advTm="39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251" grpId="0"/>
      <p:bldP spid="53265" grpId="0"/>
      <p:bldP spid="53266" grpId="0"/>
      <p:bldP spid="53267" grpId="0"/>
      <p:bldP spid="53274" grpId="0" animBg="1"/>
      <p:bldP spid="53275" grpId="0"/>
      <p:bldP spid="179" grpId="0"/>
      <p:bldP spid="1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2"/>
          <p:cNvSpPr>
            <a:spLocks noChangeShapeType="1"/>
          </p:cNvSpPr>
          <p:nvPr/>
        </p:nvSpPr>
        <p:spPr bwMode="auto">
          <a:xfrm flipV="1">
            <a:off x="2187575" y="676276"/>
            <a:ext cx="0" cy="3857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 rot="5400000" flipV="1">
            <a:off x="5989638" y="698501"/>
            <a:ext cx="0" cy="7635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3992564" y="6086476"/>
            <a:ext cx="1189037" cy="557213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416675" y="6086476"/>
            <a:ext cx="1187450" cy="55721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8885239" y="6086476"/>
            <a:ext cx="1189037" cy="557213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2560638" y="4579939"/>
            <a:ext cx="389844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V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l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2759075" y="1087438"/>
            <a:ext cx="547688" cy="3408362"/>
          </a:xfrm>
          <a:prstGeom prst="rect">
            <a:avLst/>
          </a:prstGeom>
          <a:solidFill>
            <a:srgbClr val="FF6600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3306763" y="1087438"/>
            <a:ext cx="639762" cy="3408362"/>
          </a:xfrm>
          <a:prstGeom prst="rect">
            <a:avLst/>
          </a:prstGeom>
          <a:solidFill>
            <a:srgbClr val="FF6600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42" name="Freeform 10"/>
          <p:cNvSpPr>
            <a:spLocks/>
          </p:cNvSpPr>
          <p:nvPr/>
        </p:nvSpPr>
        <p:spPr bwMode="auto">
          <a:xfrm>
            <a:off x="3946526" y="1714501"/>
            <a:ext cx="4475163" cy="1585913"/>
          </a:xfrm>
          <a:custGeom>
            <a:avLst/>
            <a:gdLst>
              <a:gd name="T0" fmla="*/ 0 w 4698"/>
              <a:gd name="T1" fmla="*/ 0 h 1776"/>
              <a:gd name="T2" fmla="*/ 2147483647 w 4698"/>
              <a:gd name="T3" fmla="*/ 2147483647 h 1776"/>
              <a:gd name="T4" fmla="*/ 2147483647 w 4698"/>
              <a:gd name="T5" fmla="*/ 2147483647 h 1776"/>
              <a:gd name="T6" fmla="*/ 2147483647 w 4698"/>
              <a:gd name="T7" fmla="*/ 2147483647 h 1776"/>
              <a:gd name="T8" fmla="*/ 2147483647 w 4698"/>
              <a:gd name="T9" fmla="*/ 2147483647 h 1776"/>
              <a:gd name="T10" fmla="*/ 2147483647 w 4698"/>
              <a:gd name="T11" fmla="*/ 2147483647 h 17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98" h="1776">
                <a:moveTo>
                  <a:pt x="0" y="0"/>
                </a:moveTo>
                <a:cubicBezTo>
                  <a:pt x="47" y="111"/>
                  <a:pt x="65" y="486"/>
                  <a:pt x="288" y="666"/>
                </a:cubicBezTo>
                <a:cubicBezTo>
                  <a:pt x="511" y="846"/>
                  <a:pt x="1022" y="967"/>
                  <a:pt x="1338" y="1080"/>
                </a:cubicBezTo>
                <a:cubicBezTo>
                  <a:pt x="1654" y="1193"/>
                  <a:pt x="1832" y="1256"/>
                  <a:pt x="2184" y="1344"/>
                </a:cubicBezTo>
                <a:cubicBezTo>
                  <a:pt x="2536" y="1432"/>
                  <a:pt x="3031" y="1536"/>
                  <a:pt x="3450" y="1608"/>
                </a:cubicBezTo>
                <a:cubicBezTo>
                  <a:pt x="3869" y="1680"/>
                  <a:pt x="4438" y="1741"/>
                  <a:pt x="4698" y="1776"/>
                </a:cubicBezTo>
              </a:path>
            </a:pathLst>
          </a:custGeom>
          <a:noFill/>
          <a:ln w="38100" cmpd="sng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Freeform 11"/>
          <p:cNvSpPr>
            <a:spLocks/>
          </p:cNvSpPr>
          <p:nvPr/>
        </p:nvSpPr>
        <p:spPr bwMode="auto">
          <a:xfrm>
            <a:off x="4130676" y="900113"/>
            <a:ext cx="4162425" cy="1916112"/>
          </a:xfrm>
          <a:custGeom>
            <a:avLst/>
            <a:gdLst>
              <a:gd name="T0" fmla="*/ 2147483647 w 4370"/>
              <a:gd name="T1" fmla="*/ 2147483647 h 2145"/>
              <a:gd name="T2" fmla="*/ 2147483647 w 4370"/>
              <a:gd name="T3" fmla="*/ 2147483647 h 2145"/>
              <a:gd name="T4" fmla="*/ 2147483647 w 4370"/>
              <a:gd name="T5" fmla="*/ 2147483647 h 2145"/>
              <a:gd name="T6" fmla="*/ 2147483647 w 4370"/>
              <a:gd name="T7" fmla="*/ 2147483647 h 2145"/>
              <a:gd name="T8" fmla="*/ 2147483647 w 4370"/>
              <a:gd name="T9" fmla="*/ 2147483647 h 2145"/>
              <a:gd name="T10" fmla="*/ 2147483647 w 4370"/>
              <a:gd name="T11" fmla="*/ 2147483647 h 2145"/>
              <a:gd name="T12" fmla="*/ 2147483647 w 4370"/>
              <a:gd name="T13" fmla="*/ 2147483647 h 21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70" h="2145">
                <a:moveTo>
                  <a:pt x="82" y="15"/>
                </a:moveTo>
                <a:cubicBezTo>
                  <a:pt x="83" y="20"/>
                  <a:pt x="89" y="24"/>
                  <a:pt x="90" y="47"/>
                </a:cubicBezTo>
                <a:cubicBezTo>
                  <a:pt x="91" y="70"/>
                  <a:pt x="0" y="0"/>
                  <a:pt x="90" y="151"/>
                </a:cubicBezTo>
                <a:cubicBezTo>
                  <a:pt x="180" y="302"/>
                  <a:pt x="392" y="735"/>
                  <a:pt x="628" y="952"/>
                </a:cubicBezTo>
                <a:cubicBezTo>
                  <a:pt x="864" y="1169"/>
                  <a:pt x="1205" y="1313"/>
                  <a:pt x="1507" y="1455"/>
                </a:cubicBezTo>
                <a:cubicBezTo>
                  <a:pt x="1808" y="1596"/>
                  <a:pt x="1959" y="1685"/>
                  <a:pt x="2436" y="1800"/>
                </a:cubicBezTo>
                <a:cubicBezTo>
                  <a:pt x="2913" y="1915"/>
                  <a:pt x="3967" y="2073"/>
                  <a:pt x="4370" y="2145"/>
                </a:cubicBezTo>
              </a:path>
            </a:pathLst>
          </a:custGeom>
          <a:noFill/>
          <a:ln w="38100" cmpd="sng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209801" y="1087438"/>
            <a:ext cx="549275" cy="3408362"/>
          </a:xfrm>
          <a:prstGeom prst="rect">
            <a:avLst/>
          </a:prstGeom>
          <a:solidFill>
            <a:srgbClr val="FF6600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4856145" y="1"/>
            <a:ext cx="5716622" cy="817143"/>
          </a:xfrm>
          <a:prstGeom prst="rect">
            <a:avLst/>
          </a:prstGeom>
          <a:noFill/>
          <a:ln>
            <a:noFill/>
          </a:ln>
          <a:effectLst>
            <a:outerShdw dist="77251" dir="11367739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100" b="1">
                <a:solidFill>
                  <a:srgbClr val="00CC99"/>
                </a:solidFill>
                <a:latin typeface="Comic Sans MS" pitchFamily="66" charset="0"/>
              </a:rPr>
              <a:t>Isoterme del CO</a:t>
            </a:r>
            <a:r>
              <a:rPr lang="it-IT" altLang="it-IT" sz="3100" b="1" baseline="-25000">
                <a:solidFill>
                  <a:srgbClr val="00CC99"/>
                </a:solidFill>
                <a:latin typeface="Comic Sans MS" pitchFamily="66" charset="0"/>
              </a:rPr>
              <a:t>2</a:t>
            </a:r>
            <a:r>
              <a:rPr lang="it-IT" altLang="it-IT" sz="3100" b="1">
                <a:solidFill>
                  <a:srgbClr val="00CC99"/>
                </a:solidFill>
                <a:latin typeface="Comic Sans MS" pitchFamily="66" charset="0"/>
              </a:rPr>
              <a:t> vicino alla 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100" b="1">
                <a:solidFill>
                  <a:srgbClr val="00CC99"/>
                </a:solidFill>
                <a:latin typeface="Comic Sans MS" pitchFamily="66" charset="0"/>
              </a:rPr>
              <a:t>temperatura critica</a:t>
            </a:r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2667001" y="2400300"/>
            <a:ext cx="2925763" cy="4222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02" y="10800"/>
                </a:moveTo>
                <a:cubicBezTo>
                  <a:pt x="10702" y="10745"/>
                  <a:pt x="10745" y="10702"/>
                  <a:pt x="10800" y="10702"/>
                </a:cubicBezTo>
                <a:cubicBezTo>
                  <a:pt x="10854" y="10701"/>
                  <a:pt x="10897" y="10745"/>
                  <a:pt x="10898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02" y="10800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759075" y="3814764"/>
            <a:ext cx="0" cy="7715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>
            <a:off x="3306763" y="2786063"/>
            <a:ext cx="0" cy="182721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4130675" y="2400300"/>
            <a:ext cx="6350" cy="2298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>
            <a:off x="4968875" y="2768600"/>
            <a:ext cx="0" cy="19129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 flipH="1">
            <a:off x="5502275" y="3814763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2" name="Line 20"/>
          <p:cNvSpPr>
            <a:spLocks noChangeShapeType="1"/>
          </p:cNvSpPr>
          <p:nvPr/>
        </p:nvSpPr>
        <p:spPr bwMode="auto">
          <a:xfrm flipV="1">
            <a:off x="2759075" y="3814764"/>
            <a:ext cx="2743200" cy="1587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>
            <a:off x="3306764" y="2781300"/>
            <a:ext cx="165417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>
            <a:off x="2759075" y="4508500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>
            <a:off x="3306763" y="4508500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6" name="Line 24"/>
          <p:cNvSpPr>
            <a:spLocks noChangeShapeType="1"/>
          </p:cNvSpPr>
          <p:nvPr/>
        </p:nvSpPr>
        <p:spPr bwMode="auto">
          <a:xfrm>
            <a:off x="4137025" y="4508500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>
            <a:off x="4968875" y="4508500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8" name="Line 26"/>
          <p:cNvSpPr>
            <a:spLocks noChangeShapeType="1"/>
          </p:cNvSpPr>
          <p:nvPr/>
        </p:nvSpPr>
        <p:spPr bwMode="auto">
          <a:xfrm>
            <a:off x="5502275" y="4508500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9" name="Text Box 27"/>
          <p:cNvSpPr txBox="1">
            <a:spLocks noChangeArrowheads="1"/>
          </p:cNvSpPr>
          <p:nvPr/>
        </p:nvSpPr>
        <p:spPr bwMode="auto">
          <a:xfrm>
            <a:off x="3154363" y="4579939"/>
            <a:ext cx="389844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V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l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60" name="Text Box 28"/>
          <p:cNvSpPr txBox="1">
            <a:spLocks noChangeArrowheads="1"/>
          </p:cNvSpPr>
          <p:nvPr/>
        </p:nvSpPr>
        <p:spPr bwMode="auto">
          <a:xfrm>
            <a:off x="3978275" y="4579939"/>
            <a:ext cx="505260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V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C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61" name="Text Box 29"/>
          <p:cNvSpPr txBox="1">
            <a:spLocks noChangeArrowheads="1"/>
          </p:cNvSpPr>
          <p:nvPr/>
        </p:nvSpPr>
        <p:spPr bwMode="auto">
          <a:xfrm>
            <a:off x="4846638" y="4579939"/>
            <a:ext cx="453964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V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v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349875" y="4579939"/>
            <a:ext cx="453964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V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v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63" name="Text Box 31"/>
          <p:cNvSpPr txBox="1">
            <a:spLocks noChangeArrowheads="1"/>
          </p:cNvSpPr>
          <p:nvPr/>
        </p:nvSpPr>
        <p:spPr bwMode="auto">
          <a:xfrm>
            <a:off x="2574925" y="4929189"/>
            <a:ext cx="26481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200">
                <a:solidFill>
                  <a:srgbClr val="00FFCC"/>
                </a:solidFill>
                <a:latin typeface="Arial" charset="0"/>
              </a:rPr>
              <a:t>3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3170238" y="4929189"/>
            <a:ext cx="26481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200">
                <a:solidFill>
                  <a:srgbClr val="00FFCC"/>
                </a:solidFill>
                <a:latin typeface="Arial" charset="0"/>
              </a:rPr>
              <a:t>2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4816475" y="4929189"/>
            <a:ext cx="26481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200">
                <a:solidFill>
                  <a:srgbClr val="00FFCC"/>
                </a:solidFill>
                <a:latin typeface="Arial" charset="0"/>
              </a:rPr>
              <a:t>2</a:t>
            </a:r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364163" y="4929189"/>
            <a:ext cx="26481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200">
                <a:solidFill>
                  <a:srgbClr val="00FFCC"/>
                </a:solidFill>
                <a:latin typeface="Arial" charset="0"/>
              </a:rPr>
              <a:t>1</a:t>
            </a:r>
          </a:p>
        </p:txBody>
      </p:sp>
      <p:sp>
        <p:nvSpPr>
          <p:cNvPr id="69667" name="AutoShape 35"/>
          <p:cNvSpPr>
            <a:spLocks noChangeArrowheads="1"/>
          </p:cNvSpPr>
          <p:nvPr/>
        </p:nvSpPr>
        <p:spPr bwMode="auto">
          <a:xfrm>
            <a:off x="3902075" y="1622425"/>
            <a:ext cx="190500" cy="685800"/>
          </a:xfrm>
          <a:prstGeom prst="rtTriangl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68" name="AutoShape 36"/>
          <p:cNvSpPr>
            <a:spLocks noChangeArrowheads="1"/>
          </p:cNvSpPr>
          <p:nvPr/>
        </p:nvSpPr>
        <p:spPr bwMode="auto">
          <a:xfrm>
            <a:off x="3932238" y="1714500"/>
            <a:ext cx="190500" cy="685800"/>
          </a:xfrm>
          <a:prstGeom prst="rtTriangl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69" name="AutoShape 37"/>
          <p:cNvSpPr>
            <a:spLocks noChangeArrowheads="1"/>
          </p:cNvSpPr>
          <p:nvPr/>
        </p:nvSpPr>
        <p:spPr bwMode="auto">
          <a:xfrm rot="-7830924">
            <a:off x="3990182" y="2120107"/>
            <a:ext cx="325437" cy="2730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200" y="10800"/>
                </a:moveTo>
                <a:cubicBezTo>
                  <a:pt x="10200" y="10468"/>
                  <a:pt x="10468" y="10200"/>
                  <a:pt x="10800" y="10200"/>
                </a:cubicBezTo>
                <a:cubicBezTo>
                  <a:pt x="11131" y="10199"/>
                  <a:pt x="11399" y="10468"/>
                  <a:pt x="114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200" y="1080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0" name="AutoShape 38"/>
          <p:cNvSpPr>
            <a:spLocks noChangeArrowheads="1"/>
          </p:cNvSpPr>
          <p:nvPr/>
        </p:nvSpPr>
        <p:spPr bwMode="auto">
          <a:xfrm rot="935616">
            <a:off x="4206876" y="2371726"/>
            <a:ext cx="212725" cy="42863"/>
          </a:xfrm>
          <a:prstGeom prst="chevron">
            <a:avLst>
              <a:gd name="adj" fmla="val 124073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9671" name="Line 39"/>
          <p:cNvSpPr>
            <a:spLocks noChangeShapeType="1"/>
          </p:cNvSpPr>
          <p:nvPr/>
        </p:nvSpPr>
        <p:spPr bwMode="auto">
          <a:xfrm>
            <a:off x="2217739" y="1093788"/>
            <a:ext cx="547687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2" name="Line 40"/>
          <p:cNvSpPr>
            <a:spLocks noChangeShapeType="1"/>
          </p:cNvSpPr>
          <p:nvPr/>
        </p:nvSpPr>
        <p:spPr bwMode="auto">
          <a:xfrm>
            <a:off x="2765426" y="1093788"/>
            <a:ext cx="54927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3" name="Line 41"/>
          <p:cNvSpPr>
            <a:spLocks noChangeShapeType="1"/>
          </p:cNvSpPr>
          <p:nvPr/>
        </p:nvSpPr>
        <p:spPr bwMode="auto">
          <a:xfrm>
            <a:off x="3322639" y="1085850"/>
            <a:ext cx="547687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4" name="Line 42"/>
          <p:cNvSpPr>
            <a:spLocks noChangeShapeType="1"/>
          </p:cNvSpPr>
          <p:nvPr/>
        </p:nvSpPr>
        <p:spPr bwMode="auto">
          <a:xfrm>
            <a:off x="3390901" y="1093788"/>
            <a:ext cx="54927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5" name="Line 43"/>
          <p:cNvSpPr>
            <a:spLocks noChangeShapeType="1"/>
          </p:cNvSpPr>
          <p:nvPr/>
        </p:nvSpPr>
        <p:spPr bwMode="auto">
          <a:xfrm flipV="1">
            <a:off x="2759075" y="900113"/>
            <a:ext cx="0" cy="51435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6" name="Line 44"/>
          <p:cNvSpPr>
            <a:spLocks noChangeShapeType="1"/>
          </p:cNvSpPr>
          <p:nvPr/>
        </p:nvSpPr>
        <p:spPr bwMode="auto">
          <a:xfrm flipV="1">
            <a:off x="3306763" y="900113"/>
            <a:ext cx="0" cy="51435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7" name="Line 45"/>
          <p:cNvSpPr>
            <a:spLocks noChangeShapeType="1"/>
          </p:cNvSpPr>
          <p:nvPr/>
        </p:nvSpPr>
        <p:spPr bwMode="auto">
          <a:xfrm flipV="1">
            <a:off x="3932238" y="900113"/>
            <a:ext cx="0" cy="51435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8" name="Freeform 46"/>
          <p:cNvSpPr>
            <a:spLocks/>
          </p:cNvSpPr>
          <p:nvPr/>
        </p:nvSpPr>
        <p:spPr bwMode="auto">
          <a:xfrm>
            <a:off x="4999038" y="2786063"/>
            <a:ext cx="3382962" cy="900112"/>
          </a:xfrm>
          <a:custGeom>
            <a:avLst/>
            <a:gdLst>
              <a:gd name="T0" fmla="*/ 0 w 3552"/>
              <a:gd name="T1" fmla="*/ 0 h 1008"/>
              <a:gd name="T2" fmla="*/ 2147483647 w 3552"/>
              <a:gd name="T3" fmla="*/ 2147483647 h 1008"/>
              <a:gd name="T4" fmla="*/ 2147483647 w 3552"/>
              <a:gd name="T5" fmla="*/ 2147483647 h 1008"/>
              <a:gd name="T6" fmla="*/ 2147483647 w 3552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52" h="1008">
                <a:moveTo>
                  <a:pt x="0" y="0"/>
                </a:moveTo>
                <a:cubicBezTo>
                  <a:pt x="316" y="280"/>
                  <a:pt x="632" y="560"/>
                  <a:pt x="1056" y="720"/>
                </a:cubicBezTo>
                <a:cubicBezTo>
                  <a:pt x="1480" y="880"/>
                  <a:pt x="2128" y="912"/>
                  <a:pt x="2544" y="960"/>
                </a:cubicBezTo>
                <a:cubicBezTo>
                  <a:pt x="2960" y="1008"/>
                  <a:pt x="3384" y="1000"/>
                  <a:pt x="3552" y="1008"/>
                </a:cubicBezTo>
              </a:path>
            </a:pathLst>
          </a:custGeom>
          <a:noFill/>
          <a:ln w="38100" cmpd="sng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79" name="Freeform 47"/>
          <p:cNvSpPr>
            <a:spLocks/>
          </p:cNvSpPr>
          <p:nvPr/>
        </p:nvSpPr>
        <p:spPr bwMode="auto">
          <a:xfrm>
            <a:off x="5502276" y="3814763"/>
            <a:ext cx="2849563" cy="514350"/>
          </a:xfrm>
          <a:custGeom>
            <a:avLst/>
            <a:gdLst>
              <a:gd name="T0" fmla="*/ 0 w 2992"/>
              <a:gd name="T1" fmla="*/ 0 h 576"/>
              <a:gd name="T2" fmla="*/ 2147483647 w 2992"/>
              <a:gd name="T3" fmla="*/ 2147483647 h 576"/>
              <a:gd name="T4" fmla="*/ 2147483647 w 2992"/>
              <a:gd name="T5" fmla="*/ 2147483647 h 576"/>
              <a:gd name="T6" fmla="*/ 2147483647 w 2992"/>
              <a:gd name="T7" fmla="*/ 2147483647 h 576"/>
              <a:gd name="T8" fmla="*/ 2147483647 w 2992"/>
              <a:gd name="T9" fmla="*/ 2147483647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92" h="576">
                <a:moveTo>
                  <a:pt x="0" y="0"/>
                </a:moveTo>
                <a:cubicBezTo>
                  <a:pt x="123" y="53"/>
                  <a:pt x="511" y="239"/>
                  <a:pt x="736" y="320"/>
                </a:cubicBezTo>
                <a:cubicBezTo>
                  <a:pt x="961" y="401"/>
                  <a:pt x="1139" y="449"/>
                  <a:pt x="1352" y="488"/>
                </a:cubicBezTo>
                <a:cubicBezTo>
                  <a:pt x="1565" y="527"/>
                  <a:pt x="1743" y="537"/>
                  <a:pt x="2016" y="552"/>
                </a:cubicBezTo>
                <a:cubicBezTo>
                  <a:pt x="2289" y="567"/>
                  <a:pt x="2789" y="571"/>
                  <a:pt x="2992" y="576"/>
                </a:cubicBezTo>
              </a:path>
            </a:pathLst>
          </a:custGeom>
          <a:noFill/>
          <a:ln w="38100" cmpd="sng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80" name="Text Box 48"/>
          <p:cNvSpPr txBox="1">
            <a:spLocks noChangeArrowheads="1"/>
          </p:cNvSpPr>
          <p:nvPr/>
        </p:nvSpPr>
        <p:spPr bwMode="auto">
          <a:xfrm>
            <a:off x="8291513" y="4011614"/>
            <a:ext cx="447552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3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1" name="Text Box 49"/>
          <p:cNvSpPr txBox="1">
            <a:spLocks noChangeArrowheads="1"/>
          </p:cNvSpPr>
          <p:nvPr/>
        </p:nvSpPr>
        <p:spPr bwMode="auto">
          <a:xfrm>
            <a:off x="8428038" y="3557589"/>
            <a:ext cx="447552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2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2" name="Text Box 50"/>
          <p:cNvSpPr txBox="1">
            <a:spLocks noChangeArrowheads="1"/>
          </p:cNvSpPr>
          <p:nvPr/>
        </p:nvSpPr>
        <p:spPr bwMode="auto">
          <a:xfrm>
            <a:off x="8474075" y="3128964"/>
            <a:ext cx="486024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C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3" name="Text Box 51"/>
          <p:cNvSpPr txBox="1">
            <a:spLocks noChangeArrowheads="1"/>
          </p:cNvSpPr>
          <p:nvPr/>
        </p:nvSpPr>
        <p:spPr bwMode="auto">
          <a:xfrm>
            <a:off x="7285039" y="1114425"/>
            <a:ext cx="1713925" cy="108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800" b="1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800" b="1" baseline="-25000">
                <a:solidFill>
                  <a:srgbClr val="00FFCC"/>
                </a:solidFill>
                <a:latin typeface="Arial" charset="0"/>
              </a:rPr>
              <a:t>1</a:t>
            </a:r>
            <a:r>
              <a:rPr lang="it-IT" altLang="it-IT" sz="2800" b="1">
                <a:solidFill>
                  <a:srgbClr val="00FFCC"/>
                </a:solidFill>
                <a:latin typeface="Arial" charset="0"/>
              </a:rPr>
              <a:t> &gt; T</a:t>
            </a:r>
            <a:r>
              <a:rPr lang="it-IT" altLang="it-IT" sz="2800" b="1" baseline="-25000">
                <a:solidFill>
                  <a:srgbClr val="00FFCC"/>
                </a:solidFill>
                <a:latin typeface="Arial" charset="0"/>
              </a:rPr>
              <a:t>C</a:t>
            </a:r>
            <a:endParaRPr lang="it-IT" altLang="it-IT" sz="2800" b="1">
              <a:solidFill>
                <a:srgbClr val="00FFCC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800" b="1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800" b="1" baseline="-25000">
                <a:solidFill>
                  <a:srgbClr val="00FFCC"/>
                </a:solidFill>
                <a:latin typeface="Arial" charset="0"/>
              </a:rPr>
              <a:t>2</a:t>
            </a:r>
            <a:r>
              <a:rPr lang="it-IT" altLang="it-IT" sz="2800" b="1">
                <a:solidFill>
                  <a:srgbClr val="00FFCC"/>
                </a:solidFill>
                <a:latin typeface="Arial" charset="0"/>
              </a:rPr>
              <a:t>,T</a:t>
            </a:r>
            <a:r>
              <a:rPr lang="it-IT" altLang="it-IT" sz="2800" b="1" baseline="-25000">
                <a:solidFill>
                  <a:srgbClr val="00FFCC"/>
                </a:solidFill>
                <a:latin typeface="Arial" charset="0"/>
              </a:rPr>
              <a:t>3</a:t>
            </a:r>
            <a:r>
              <a:rPr lang="it-IT" altLang="it-IT" sz="2800" b="1">
                <a:solidFill>
                  <a:srgbClr val="00FFCC"/>
                </a:solidFill>
                <a:latin typeface="Arial" charset="0"/>
              </a:rPr>
              <a:t> &lt; T</a:t>
            </a:r>
            <a:r>
              <a:rPr lang="it-IT" altLang="it-IT" sz="2800" b="1" baseline="-25000">
                <a:solidFill>
                  <a:srgbClr val="00FFCC"/>
                </a:solidFill>
                <a:latin typeface="Arial" charset="0"/>
              </a:rPr>
              <a:t>C</a:t>
            </a:r>
            <a:endParaRPr lang="it-IT" altLang="it-IT" sz="2800" b="1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4" name="Text Box 52"/>
          <p:cNvSpPr txBox="1">
            <a:spLocks noChangeArrowheads="1"/>
          </p:cNvSpPr>
          <p:nvPr/>
        </p:nvSpPr>
        <p:spPr bwMode="auto">
          <a:xfrm>
            <a:off x="9799638" y="4491039"/>
            <a:ext cx="356182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900" b="1">
                <a:solidFill>
                  <a:srgbClr val="00FFCC"/>
                </a:solidFill>
                <a:latin typeface="Arial" charset="0"/>
              </a:rPr>
              <a:t>V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5" name="Text Box 53"/>
          <p:cNvSpPr txBox="1">
            <a:spLocks noChangeArrowheads="1"/>
          </p:cNvSpPr>
          <p:nvPr/>
        </p:nvSpPr>
        <p:spPr bwMode="auto">
          <a:xfrm>
            <a:off x="1706563" y="771526"/>
            <a:ext cx="356182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900" b="1">
                <a:solidFill>
                  <a:srgbClr val="00FFCC"/>
                </a:solidFill>
                <a:latin typeface="Arial" charset="0"/>
              </a:rPr>
              <a:t>P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6" name="Text Box 54"/>
          <p:cNvSpPr txBox="1">
            <a:spLocks noChangeArrowheads="1"/>
          </p:cNvSpPr>
          <p:nvPr/>
        </p:nvSpPr>
        <p:spPr bwMode="auto">
          <a:xfrm>
            <a:off x="4221163" y="557214"/>
            <a:ext cx="447552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1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7" name="Text Box 55"/>
          <p:cNvSpPr txBox="1">
            <a:spLocks noChangeArrowheads="1"/>
          </p:cNvSpPr>
          <p:nvPr/>
        </p:nvSpPr>
        <p:spPr bwMode="auto">
          <a:xfrm>
            <a:off x="3673475" y="428626"/>
            <a:ext cx="486024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C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8" name="Text Box 56"/>
          <p:cNvSpPr txBox="1">
            <a:spLocks noChangeArrowheads="1"/>
          </p:cNvSpPr>
          <p:nvPr/>
        </p:nvSpPr>
        <p:spPr bwMode="auto">
          <a:xfrm>
            <a:off x="3124200" y="471489"/>
            <a:ext cx="447552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2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89" name="Text Box 57"/>
          <p:cNvSpPr txBox="1">
            <a:spLocks noChangeArrowheads="1"/>
          </p:cNvSpPr>
          <p:nvPr/>
        </p:nvSpPr>
        <p:spPr bwMode="auto">
          <a:xfrm>
            <a:off x="2392363" y="557214"/>
            <a:ext cx="447552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3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8382000" y="2571751"/>
            <a:ext cx="447552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FFCC"/>
                </a:solidFill>
                <a:latin typeface="Arial" charset="0"/>
              </a:rPr>
              <a:t>T</a:t>
            </a:r>
            <a:r>
              <a:rPr lang="it-IT" altLang="it-IT" sz="2700" baseline="-25000">
                <a:solidFill>
                  <a:srgbClr val="00FFCC"/>
                </a:solidFill>
                <a:latin typeface="Arial" charset="0"/>
              </a:rPr>
              <a:t>1</a:t>
            </a:r>
            <a:endParaRPr lang="it-IT" altLang="it-IT" sz="270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69691" name="Text Box 59"/>
          <p:cNvSpPr txBox="1">
            <a:spLocks noChangeArrowheads="1"/>
          </p:cNvSpPr>
          <p:nvPr/>
        </p:nvSpPr>
        <p:spPr bwMode="auto">
          <a:xfrm>
            <a:off x="3627439" y="5572126"/>
            <a:ext cx="2031319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000066"/>
                </a:solidFill>
                <a:latin typeface="Arial" charset="0"/>
              </a:rPr>
              <a:t>Fase vapore</a:t>
            </a:r>
          </a:p>
        </p:txBody>
      </p:sp>
      <p:sp>
        <p:nvSpPr>
          <p:cNvPr id="69692" name="Text Box 60"/>
          <p:cNvSpPr txBox="1">
            <a:spLocks noChangeArrowheads="1"/>
          </p:cNvSpPr>
          <p:nvPr/>
        </p:nvSpPr>
        <p:spPr bwMode="auto">
          <a:xfrm>
            <a:off x="5959476" y="5443539"/>
            <a:ext cx="1973611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FF6600"/>
                </a:solidFill>
                <a:latin typeface="Arial" charset="0"/>
              </a:rPr>
              <a:t>Fase liquida</a:t>
            </a:r>
          </a:p>
        </p:txBody>
      </p:sp>
      <p:sp>
        <p:nvSpPr>
          <p:cNvPr id="69693" name="Text Box 61"/>
          <p:cNvSpPr txBox="1">
            <a:spLocks noChangeArrowheads="1"/>
          </p:cNvSpPr>
          <p:nvPr/>
        </p:nvSpPr>
        <p:spPr bwMode="auto">
          <a:xfrm>
            <a:off x="8306565" y="5229225"/>
            <a:ext cx="2271770" cy="88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FFCC00"/>
                </a:solidFill>
                <a:latin typeface="Arial" charset="0"/>
              </a:rPr>
              <a:t>Fase liquida +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FFCC00"/>
                </a:solidFill>
                <a:latin typeface="Arial" charset="0"/>
              </a:rPr>
              <a:t>Vapore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0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63"/>
    </mc:Choice>
    <mc:Fallback>
      <p:transition spd="slow" advTm="27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29"/>
          <p:cNvSpPr txBox="1">
            <a:spLocks noChangeArrowheads="1"/>
          </p:cNvSpPr>
          <p:nvPr/>
        </p:nvSpPr>
        <p:spPr bwMode="auto">
          <a:xfrm>
            <a:off x="895351" y="268289"/>
            <a:ext cx="10342563" cy="434975"/>
          </a:xfrm>
          <a:prstGeom prst="rect">
            <a:avLst/>
          </a:prstGeom>
          <a:noFill/>
          <a:ln>
            <a:noFill/>
          </a:ln>
          <a:effectLst>
            <a:outerShdw dist="77251" dir="11367739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CC0000"/>
                </a:solidFill>
                <a:latin typeface="Comic Sans MS" pitchFamily="66" charset="0"/>
              </a:rPr>
              <a:t>Misura del peso molecolare di un gas ideale</a:t>
            </a:r>
          </a:p>
        </p:txBody>
      </p:sp>
      <p:grpSp>
        <p:nvGrpSpPr>
          <p:cNvPr id="138" name="Gruppo 137"/>
          <p:cNvGrpSpPr>
            <a:grpSpLocks/>
          </p:cNvGrpSpPr>
          <p:nvPr/>
        </p:nvGrpSpPr>
        <p:grpSpPr bwMode="auto">
          <a:xfrm>
            <a:off x="6865938" y="869951"/>
            <a:ext cx="2455330" cy="997993"/>
            <a:chOff x="5097392" y="1502205"/>
            <a:chExt cx="2455331" cy="997993"/>
          </a:xfrm>
        </p:grpSpPr>
        <p:sp>
          <p:nvSpPr>
            <p:cNvPr id="53335" name="Text Box 9"/>
            <p:cNvSpPr txBox="1">
              <a:spLocks noChangeArrowheads="1"/>
            </p:cNvSpPr>
            <p:nvPr/>
          </p:nvSpPr>
          <p:spPr bwMode="auto">
            <a:xfrm>
              <a:off x="5111680" y="1502205"/>
              <a:ext cx="377020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53336" name="Text Box 10"/>
            <p:cNvSpPr txBox="1">
              <a:spLocks noChangeArrowheads="1"/>
            </p:cNvSpPr>
            <p:nvPr/>
          </p:nvSpPr>
          <p:spPr bwMode="auto">
            <a:xfrm>
              <a:off x="5097392" y="2030843"/>
              <a:ext cx="341754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V</a:t>
              </a:r>
            </a:p>
          </p:txBody>
        </p:sp>
        <p:sp>
          <p:nvSpPr>
            <p:cNvPr id="53337" name="Line 11"/>
            <p:cNvSpPr>
              <a:spLocks noChangeShapeType="1"/>
            </p:cNvSpPr>
            <p:nvPr/>
          </p:nvSpPr>
          <p:spPr bwMode="auto">
            <a:xfrm>
              <a:off x="5119617" y="2065768"/>
              <a:ext cx="3429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38" name="Text Box 12"/>
            <p:cNvSpPr txBox="1">
              <a:spLocks noChangeArrowheads="1"/>
            </p:cNvSpPr>
            <p:nvPr/>
          </p:nvSpPr>
          <p:spPr bwMode="auto">
            <a:xfrm>
              <a:off x="5374410" y="1802243"/>
              <a:ext cx="1643394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 = d = M</a:t>
              </a:r>
            </a:p>
          </p:txBody>
        </p:sp>
        <p:sp>
          <p:nvSpPr>
            <p:cNvPr id="53339" name="Text Box 13"/>
            <p:cNvSpPr txBox="1">
              <a:spLocks noChangeArrowheads="1"/>
            </p:cNvSpPr>
            <p:nvPr/>
          </p:nvSpPr>
          <p:spPr bwMode="auto">
            <a:xfrm>
              <a:off x="7115105" y="1665718"/>
              <a:ext cx="292062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P</a:t>
              </a:r>
            </a:p>
          </p:txBody>
        </p:sp>
        <p:sp>
          <p:nvSpPr>
            <p:cNvPr id="53340" name="Text Box 14"/>
            <p:cNvSpPr txBox="1">
              <a:spLocks noChangeArrowheads="1"/>
            </p:cNvSpPr>
            <p:nvPr/>
          </p:nvSpPr>
          <p:spPr bwMode="auto">
            <a:xfrm>
              <a:off x="6983342" y="2030843"/>
              <a:ext cx="569381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RT</a:t>
              </a:r>
            </a:p>
          </p:txBody>
        </p:sp>
        <p:sp>
          <p:nvSpPr>
            <p:cNvPr id="53341" name="Line 15"/>
            <p:cNvSpPr>
              <a:spLocks noChangeShapeType="1"/>
            </p:cNvSpPr>
            <p:nvPr/>
          </p:nvSpPr>
          <p:spPr bwMode="auto">
            <a:xfrm>
              <a:off x="7005567" y="2065768"/>
              <a:ext cx="525463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7" name="Gruppo 136"/>
          <p:cNvGrpSpPr>
            <a:grpSpLocks/>
          </p:cNvGrpSpPr>
          <p:nvPr/>
        </p:nvGrpSpPr>
        <p:grpSpPr bwMode="auto">
          <a:xfrm>
            <a:off x="2427289" y="906463"/>
            <a:ext cx="1997075" cy="853530"/>
            <a:chOff x="1311999" y="1630793"/>
            <a:chExt cx="1997075" cy="853530"/>
          </a:xfrm>
        </p:grpSpPr>
        <p:sp>
          <p:nvSpPr>
            <p:cNvPr id="53331" name="Text Box 5"/>
            <p:cNvSpPr txBox="1">
              <a:spLocks noChangeArrowheads="1"/>
            </p:cNvSpPr>
            <p:nvPr/>
          </p:nvSpPr>
          <p:spPr bwMode="auto">
            <a:xfrm>
              <a:off x="1311999" y="1767318"/>
              <a:ext cx="1997075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PV =    RT</a:t>
              </a:r>
            </a:p>
          </p:txBody>
        </p:sp>
        <p:sp>
          <p:nvSpPr>
            <p:cNvPr id="53332" name="Text Box 6"/>
            <p:cNvSpPr txBox="1">
              <a:spLocks noChangeArrowheads="1"/>
            </p:cNvSpPr>
            <p:nvPr/>
          </p:nvSpPr>
          <p:spPr bwMode="auto">
            <a:xfrm>
              <a:off x="2226399" y="1630793"/>
              <a:ext cx="377020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53333" name="Line 8"/>
            <p:cNvSpPr>
              <a:spLocks noChangeShapeType="1"/>
            </p:cNvSpPr>
            <p:nvPr/>
          </p:nvSpPr>
          <p:spPr bwMode="auto">
            <a:xfrm>
              <a:off x="2234336" y="2030843"/>
              <a:ext cx="3429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34" name="Text Box 128"/>
            <p:cNvSpPr txBox="1">
              <a:spLocks noChangeArrowheads="1"/>
            </p:cNvSpPr>
            <p:nvPr/>
          </p:nvSpPr>
          <p:spPr bwMode="auto">
            <a:xfrm>
              <a:off x="2245449" y="2014968"/>
              <a:ext cx="413890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</a:p>
          </p:txBody>
        </p:sp>
      </p:grpSp>
      <p:grpSp>
        <p:nvGrpSpPr>
          <p:cNvPr id="132" name="Gruppo 131"/>
          <p:cNvGrpSpPr>
            <a:grpSpLocks/>
          </p:cNvGrpSpPr>
          <p:nvPr/>
        </p:nvGrpSpPr>
        <p:grpSpPr bwMode="auto">
          <a:xfrm>
            <a:off x="1768475" y="1874839"/>
            <a:ext cx="2871788" cy="3297237"/>
            <a:chOff x="531813" y="2486870"/>
            <a:chExt cx="2871788" cy="3297238"/>
          </a:xfrm>
        </p:grpSpPr>
        <p:sp>
          <p:nvSpPr>
            <p:cNvPr id="53291" name="Rectangle 2"/>
            <p:cNvSpPr>
              <a:spLocks noChangeArrowheads="1"/>
            </p:cNvSpPr>
            <p:nvPr/>
          </p:nvSpPr>
          <p:spPr bwMode="auto">
            <a:xfrm>
              <a:off x="531813" y="4137870"/>
              <a:ext cx="1285875" cy="1646238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292" name="Rectangle 3" descr="Linee orizzontali tratteggiate"/>
            <p:cNvSpPr>
              <a:spLocks noChangeArrowheads="1"/>
            </p:cNvSpPr>
            <p:nvPr/>
          </p:nvSpPr>
          <p:spPr bwMode="auto">
            <a:xfrm>
              <a:off x="2117726" y="4502995"/>
              <a:ext cx="1285875" cy="960438"/>
            </a:xfrm>
            <a:prstGeom prst="rect">
              <a:avLst/>
            </a:prstGeom>
            <a:pattFill prst="dashHorz">
              <a:fgClr>
                <a:srgbClr val="000099"/>
              </a:fgClr>
              <a:bgClr>
                <a:srgbClr val="000066"/>
              </a:bgClr>
            </a:patt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293" name="Line 16"/>
            <p:cNvSpPr>
              <a:spLocks noChangeShapeType="1"/>
            </p:cNvSpPr>
            <p:nvPr/>
          </p:nvSpPr>
          <p:spPr bwMode="auto">
            <a:xfrm flipV="1">
              <a:off x="1817688" y="4001345"/>
              <a:ext cx="0" cy="273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94" name="Line 17"/>
            <p:cNvSpPr>
              <a:spLocks noChangeShapeType="1"/>
            </p:cNvSpPr>
            <p:nvPr/>
          </p:nvSpPr>
          <p:spPr bwMode="auto">
            <a:xfrm flipV="1">
              <a:off x="531813" y="4001345"/>
              <a:ext cx="0" cy="273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95" name="Line 18"/>
            <p:cNvSpPr>
              <a:spLocks noChangeShapeType="1"/>
            </p:cNvSpPr>
            <p:nvPr/>
          </p:nvSpPr>
          <p:spPr bwMode="auto">
            <a:xfrm flipV="1">
              <a:off x="2128838" y="4274395"/>
              <a:ext cx="0" cy="274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96" name="Line 19"/>
            <p:cNvSpPr>
              <a:spLocks noChangeShapeType="1"/>
            </p:cNvSpPr>
            <p:nvPr/>
          </p:nvSpPr>
          <p:spPr bwMode="auto">
            <a:xfrm flipV="1">
              <a:off x="3392488" y="4274395"/>
              <a:ext cx="0" cy="274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97" name="Oval 20"/>
            <p:cNvSpPr>
              <a:spLocks noChangeArrowheads="1"/>
            </p:cNvSpPr>
            <p:nvPr/>
          </p:nvSpPr>
          <p:spPr bwMode="auto">
            <a:xfrm>
              <a:off x="788988" y="4777633"/>
              <a:ext cx="852488" cy="9286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298" name="Rectangle 21"/>
            <p:cNvSpPr>
              <a:spLocks noChangeArrowheads="1"/>
            </p:cNvSpPr>
            <p:nvPr/>
          </p:nvSpPr>
          <p:spPr bwMode="auto">
            <a:xfrm>
              <a:off x="1050926" y="4812558"/>
              <a:ext cx="279400" cy="1301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53299" name="Group 24"/>
            <p:cNvGrpSpPr>
              <a:grpSpLocks/>
            </p:cNvGrpSpPr>
            <p:nvPr/>
          </p:nvGrpSpPr>
          <p:grpSpPr bwMode="auto">
            <a:xfrm>
              <a:off x="1073151" y="2583708"/>
              <a:ext cx="273050" cy="2354262"/>
              <a:chOff x="798" y="2334"/>
              <a:chExt cx="258" cy="1866"/>
            </a:xfrm>
          </p:grpSpPr>
          <p:grpSp>
            <p:nvGrpSpPr>
              <p:cNvPr id="53327" name="Group 25"/>
              <p:cNvGrpSpPr>
                <a:grpSpLocks/>
              </p:cNvGrpSpPr>
              <p:nvPr/>
            </p:nvGrpSpPr>
            <p:grpSpPr bwMode="auto">
              <a:xfrm>
                <a:off x="808" y="2334"/>
                <a:ext cx="240" cy="1842"/>
                <a:chOff x="808" y="2334"/>
                <a:chExt cx="240" cy="1842"/>
              </a:xfrm>
            </p:grpSpPr>
            <p:sp>
              <p:nvSpPr>
                <p:cNvPr id="533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08" y="2400"/>
                  <a:ext cx="240" cy="1776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330" name="Rectangle 27"/>
                <p:cNvSpPr>
                  <a:spLocks noChangeArrowheads="1"/>
                </p:cNvSpPr>
                <p:nvPr/>
              </p:nvSpPr>
              <p:spPr bwMode="auto">
                <a:xfrm>
                  <a:off x="822" y="2334"/>
                  <a:ext cx="210" cy="1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3328" name="Rectangle 28"/>
              <p:cNvSpPr>
                <a:spLocks noChangeArrowheads="1"/>
              </p:cNvSpPr>
              <p:nvPr/>
            </p:nvSpPr>
            <p:spPr bwMode="auto">
              <a:xfrm>
                <a:off x="798" y="4062"/>
                <a:ext cx="258" cy="1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300" name="Rectangle 29" descr="Diagonali chiare verso l'alto"/>
            <p:cNvSpPr>
              <a:spLocks noChangeArrowheads="1"/>
            </p:cNvSpPr>
            <p:nvPr/>
          </p:nvSpPr>
          <p:spPr bwMode="auto">
            <a:xfrm>
              <a:off x="1116013" y="2486870"/>
              <a:ext cx="198438" cy="290513"/>
            </a:xfrm>
            <a:prstGeom prst="rect">
              <a:avLst/>
            </a:prstGeom>
            <a:pattFill prst="ltUpDiag">
              <a:fgClr>
                <a:srgbClr val="000066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01" name="AutoShape 30"/>
            <p:cNvSpPr>
              <a:spLocks noChangeArrowheads="1"/>
            </p:cNvSpPr>
            <p:nvPr/>
          </p:nvSpPr>
          <p:spPr bwMode="auto">
            <a:xfrm>
              <a:off x="1111251" y="3131395"/>
              <a:ext cx="192087" cy="314325"/>
            </a:xfrm>
            <a:prstGeom prst="wedgeEllipseCallout">
              <a:avLst>
                <a:gd name="adj1" fmla="val 13889"/>
                <a:gd name="adj2" fmla="val -198787"/>
              </a:avLst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53302" name="Freeform 31"/>
            <p:cNvSpPr>
              <a:spLocks/>
            </p:cNvSpPr>
            <p:nvPr/>
          </p:nvSpPr>
          <p:spPr bwMode="auto">
            <a:xfrm>
              <a:off x="1143001" y="3366345"/>
              <a:ext cx="128587" cy="53975"/>
            </a:xfrm>
            <a:custGeom>
              <a:avLst/>
              <a:gdLst>
                <a:gd name="T0" fmla="*/ 0 w 144"/>
                <a:gd name="T1" fmla="*/ 0 h 56"/>
                <a:gd name="T2" fmla="*/ 2147483647 w 144"/>
                <a:gd name="T3" fmla="*/ 2147483647 h 56"/>
                <a:gd name="T4" fmla="*/ 2147483647 w 144"/>
                <a:gd name="T5" fmla="*/ 2147483647 h 56"/>
                <a:gd name="T6" fmla="*/ 2147483647 w 144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" h="56">
                  <a:moveTo>
                    <a:pt x="0" y="0"/>
                  </a:moveTo>
                  <a:cubicBezTo>
                    <a:pt x="16" y="20"/>
                    <a:pt x="32" y="40"/>
                    <a:pt x="48" y="48"/>
                  </a:cubicBezTo>
                  <a:cubicBezTo>
                    <a:pt x="64" y="56"/>
                    <a:pt x="80" y="56"/>
                    <a:pt x="96" y="48"/>
                  </a:cubicBezTo>
                  <a:cubicBezTo>
                    <a:pt x="112" y="40"/>
                    <a:pt x="128" y="20"/>
                    <a:pt x="144" y="0"/>
                  </a:cubicBezTo>
                </a:path>
              </a:pathLst>
            </a:custGeom>
            <a:noFill/>
            <a:ln w="7620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03" name="Line 32"/>
            <p:cNvSpPr>
              <a:spLocks noChangeShapeType="1"/>
            </p:cNvSpPr>
            <p:nvPr/>
          </p:nvSpPr>
          <p:spPr bwMode="auto">
            <a:xfrm>
              <a:off x="1128713" y="3374283"/>
              <a:ext cx="163513" cy="0"/>
            </a:xfrm>
            <a:prstGeom prst="line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04" name="Rectangle 33"/>
            <p:cNvSpPr>
              <a:spLocks noChangeArrowheads="1"/>
            </p:cNvSpPr>
            <p:nvPr/>
          </p:nvSpPr>
          <p:spPr bwMode="auto">
            <a:xfrm>
              <a:off x="1327151" y="3177433"/>
              <a:ext cx="85725" cy="1825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05" name="AutoShape 34" descr="Linee orizzontali tratteggiate"/>
            <p:cNvSpPr>
              <a:spLocks noChangeArrowheads="1"/>
            </p:cNvSpPr>
            <p:nvPr/>
          </p:nvSpPr>
          <p:spPr bwMode="auto">
            <a:xfrm>
              <a:off x="2635251" y="3855295"/>
              <a:ext cx="214312" cy="1098550"/>
            </a:xfrm>
            <a:prstGeom prst="flowChartTerminator">
              <a:avLst/>
            </a:prstGeom>
            <a:pattFill prst="dashHorz">
              <a:fgClr>
                <a:srgbClr val="000099"/>
              </a:fgClr>
              <a:bgClr>
                <a:srgbClr val="000066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06" name="Line 35"/>
            <p:cNvSpPr>
              <a:spLocks noChangeShapeType="1"/>
            </p:cNvSpPr>
            <p:nvPr/>
          </p:nvSpPr>
          <p:spPr bwMode="auto">
            <a:xfrm>
              <a:off x="2655888" y="4953845"/>
              <a:ext cx="171450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07" name="AutoShape 36"/>
            <p:cNvSpPr>
              <a:spLocks noChangeArrowheads="1"/>
            </p:cNvSpPr>
            <p:nvPr/>
          </p:nvSpPr>
          <p:spPr bwMode="auto">
            <a:xfrm rot="915307">
              <a:off x="1306513" y="3304433"/>
              <a:ext cx="890588" cy="182562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08" name="AutoShape 37"/>
            <p:cNvSpPr>
              <a:spLocks noChangeArrowheads="1"/>
            </p:cNvSpPr>
            <p:nvPr/>
          </p:nvSpPr>
          <p:spPr bwMode="auto">
            <a:xfrm rot="4324841">
              <a:off x="1678782" y="3883076"/>
              <a:ext cx="1131888" cy="161925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09" name="AutoShape 38"/>
            <p:cNvSpPr>
              <a:spLocks noChangeArrowheads="1"/>
            </p:cNvSpPr>
            <p:nvPr/>
          </p:nvSpPr>
          <p:spPr bwMode="auto">
            <a:xfrm rot="10800000">
              <a:off x="2327276" y="4617295"/>
              <a:ext cx="471487" cy="54927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 w 21600"/>
                <a:gd name="T13" fmla="*/ 0 h 21600"/>
                <a:gd name="T14" fmla="*/ 21150 w 21600"/>
                <a:gd name="T15" fmla="*/ 124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909" y="10799"/>
                  </a:moveTo>
                  <a:cubicBezTo>
                    <a:pt x="4909" y="7545"/>
                    <a:pt x="7546" y="4908"/>
                    <a:pt x="10800" y="4909"/>
                  </a:cubicBezTo>
                  <a:cubicBezTo>
                    <a:pt x="14053" y="4909"/>
                    <a:pt x="16690" y="7545"/>
                    <a:pt x="16690" y="10799"/>
                  </a:cubicBezTo>
                  <a:lnTo>
                    <a:pt x="21599" y="10798"/>
                  </a:lnTo>
                  <a:cubicBezTo>
                    <a:pt x="21598" y="4834"/>
                    <a:pt x="16763" y="-1"/>
                    <a:pt x="10799" y="0"/>
                  </a:cubicBezTo>
                  <a:cubicBezTo>
                    <a:pt x="4836" y="0"/>
                    <a:pt x="1" y="4834"/>
                    <a:pt x="0" y="10798"/>
                  </a:cubicBezTo>
                  <a:lnTo>
                    <a:pt x="4909" y="1079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10" name="AutoShape 39"/>
            <p:cNvSpPr>
              <a:spLocks noChangeArrowheads="1"/>
            </p:cNvSpPr>
            <p:nvPr/>
          </p:nvSpPr>
          <p:spPr bwMode="auto">
            <a:xfrm rot="4853572">
              <a:off x="1755776" y="4353770"/>
              <a:ext cx="1131887" cy="150813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1" name="Oval 40"/>
            <p:cNvSpPr>
              <a:spLocks noChangeArrowheads="1"/>
            </p:cNvSpPr>
            <p:nvPr/>
          </p:nvSpPr>
          <p:spPr bwMode="auto">
            <a:xfrm>
              <a:off x="2178051" y="3867995"/>
              <a:ext cx="85725" cy="1825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2" name="Oval 41"/>
            <p:cNvSpPr>
              <a:spLocks noChangeArrowheads="1"/>
            </p:cNvSpPr>
            <p:nvPr/>
          </p:nvSpPr>
          <p:spPr bwMode="auto">
            <a:xfrm>
              <a:off x="2214563" y="3844183"/>
              <a:ext cx="85725" cy="2063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3" name="Oval 42"/>
            <p:cNvSpPr>
              <a:spLocks noChangeArrowheads="1"/>
            </p:cNvSpPr>
            <p:nvPr/>
          </p:nvSpPr>
          <p:spPr bwMode="auto">
            <a:xfrm>
              <a:off x="2349501" y="3950545"/>
              <a:ext cx="85725" cy="2063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4" name="Oval 43"/>
            <p:cNvSpPr>
              <a:spLocks noChangeArrowheads="1"/>
            </p:cNvSpPr>
            <p:nvPr/>
          </p:nvSpPr>
          <p:spPr bwMode="auto">
            <a:xfrm>
              <a:off x="2374901" y="4072783"/>
              <a:ext cx="85725" cy="2063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5" name="Oval 44"/>
            <p:cNvSpPr>
              <a:spLocks noChangeArrowheads="1"/>
            </p:cNvSpPr>
            <p:nvPr/>
          </p:nvSpPr>
          <p:spPr bwMode="auto">
            <a:xfrm>
              <a:off x="2403476" y="4210895"/>
              <a:ext cx="85725" cy="2047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6" name="Oval 45"/>
            <p:cNvSpPr>
              <a:spLocks noChangeArrowheads="1"/>
            </p:cNvSpPr>
            <p:nvPr/>
          </p:nvSpPr>
          <p:spPr bwMode="auto">
            <a:xfrm>
              <a:off x="2397126" y="4287095"/>
              <a:ext cx="85725" cy="2047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7" name="Oval 46"/>
            <p:cNvSpPr>
              <a:spLocks noChangeArrowheads="1"/>
            </p:cNvSpPr>
            <p:nvPr/>
          </p:nvSpPr>
          <p:spPr bwMode="auto">
            <a:xfrm>
              <a:off x="2343151" y="4812558"/>
              <a:ext cx="85725" cy="2047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8" name="Oval 47"/>
            <p:cNvSpPr>
              <a:spLocks noChangeArrowheads="1"/>
            </p:cNvSpPr>
            <p:nvPr/>
          </p:nvSpPr>
          <p:spPr bwMode="auto">
            <a:xfrm>
              <a:off x="2354263" y="4845895"/>
              <a:ext cx="85725" cy="2063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19" name="Oval 48"/>
            <p:cNvSpPr>
              <a:spLocks noChangeArrowheads="1"/>
            </p:cNvSpPr>
            <p:nvPr/>
          </p:nvSpPr>
          <p:spPr bwMode="auto">
            <a:xfrm>
              <a:off x="1314451" y="3174258"/>
              <a:ext cx="117475" cy="1555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20" name="Oval 49"/>
            <p:cNvSpPr>
              <a:spLocks noChangeArrowheads="1"/>
            </p:cNvSpPr>
            <p:nvPr/>
          </p:nvSpPr>
          <p:spPr bwMode="auto">
            <a:xfrm>
              <a:off x="1311276" y="3234583"/>
              <a:ext cx="117475" cy="1254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21" name="Line 50"/>
            <p:cNvSpPr>
              <a:spLocks noChangeShapeType="1"/>
            </p:cNvSpPr>
            <p:nvPr/>
          </p:nvSpPr>
          <p:spPr bwMode="auto">
            <a:xfrm flipH="1" flipV="1">
              <a:off x="1328738" y="3169495"/>
              <a:ext cx="103188" cy="4286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22" name="Line 51"/>
            <p:cNvSpPr>
              <a:spLocks noChangeShapeType="1"/>
            </p:cNvSpPr>
            <p:nvPr/>
          </p:nvSpPr>
          <p:spPr bwMode="auto">
            <a:xfrm flipH="1" flipV="1">
              <a:off x="1346201" y="3359995"/>
              <a:ext cx="93662" cy="381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23" name="Oval 52"/>
            <p:cNvSpPr>
              <a:spLocks noChangeArrowheads="1"/>
            </p:cNvSpPr>
            <p:nvPr/>
          </p:nvSpPr>
          <p:spPr bwMode="auto">
            <a:xfrm>
              <a:off x="1992313" y="3440958"/>
              <a:ext cx="119063" cy="1254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24" name="Oval 53"/>
            <p:cNvSpPr>
              <a:spLocks noChangeArrowheads="1"/>
            </p:cNvSpPr>
            <p:nvPr/>
          </p:nvSpPr>
          <p:spPr bwMode="auto">
            <a:xfrm>
              <a:off x="2006601" y="3410795"/>
              <a:ext cx="119062" cy="1254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325" name="Line 22"/>
            <p:cNvSpPr>
              <a:spLocks noChangeShapeType="1"/>
            </p:cNvSpPr>
            <p:nvPr/>
          </p:nvSpPr>
          <p:spPr bwMode="auto">
            <a:xfrm>
              <a:off x="1012826" y="2642293"/>
              <a:ext cx="8572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326" name="Line 23"/>
            <p:cNvSpPr>
              <a:spLocks noChangeShapeType="1"/>
            </p:cNvSpPr>
            <p:nvPr/>
          </p:nvSpPr>
          <p:spPr bwMode="auto">
            <a:xfrm>
              <a:off x="1346201" y="2657690"/>
              <a:ext cx="8572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6134101" y="2112964"/>
            <a:ext cx="3174261" cy="530911"/>
          </a:xfrm>
          <a:prstGeom prst="rect">
            <a:avLst/>
          </a:prstGeom>
          <a:noFill/>
          <a:ln>
            <a:noFill/>
          </a:ln>
          <a:effectLst>
            <a:outerShdw dist="77251" dir="11367739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CC0000"/>
                </a:solidFill>
                <a:latin typeface="Comic Sans MS" pitchFamily="66" charset="0"/>
              </a:rPr>
              <a:t>Densità relative</a:t>
            </a:r>
          </a:p>
        </p:txBody>
      </p:sp>
      <p:grpSp>
        <p:nvGrpSpPr>
          <p:cNvPr id="133" name="Gruppo 132"/>
          <p:cNvGrpSpPr>
            <a:grpSpLocks/>
          </p:cNvGrpSpPr>
          <p:nvPr/>
        </p:nvGrpSpPr>
        <p:grpSpPr bwMode="auto">
          <a:xfrm>
            <a:off x="5087939" y="2733676"/>
            <a:ext cx="2973387" cy="926555"/>
            <a:chOff x="4120286" y="3431484"/>
            <a:chExt cx="2973387" cy="926555"/>
          </a:xfrm>
        </p:grpSpPr>
        <p:sp>
          <p:nvSpPr>
            <p:cNvPr id="101" name="Text Box 97"/>
            <p:cNvSpPr txBox="1">
              <a:spLocks noChangeArrowheads="1"/>
            </p:cNvSpPr>
            <p:nvPr/>
          </p:nvSpPr>
          <p:spPr bwMode="auto">
            <a:xfrm>
              <a:off x="4120286" y="3615634"/>
              <a:ext cx="2973387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700" b="1" dirty="0">
                  <a:solidFill>
                    <a:srgbClr val="2D2DB9"/>
                  </a:solidFill>
                  <a:latin typeface="Comic Sans MS" pitchFamily="66" charset="0"/>
                </a:rPr>
                <a:t>d</a:t>
              </a:r>
              <a:r>
                <a:rPr lang="it-IT" altLang="it-IT" sz="2700" b="1" baseline="-25000" dirty="0">
                  <a:solidFill>
                    <a:srgbClr val="2D2DB9"/>
                  </a:solidFill>
                  <a:latin typeface="Comic Sans MS" pitchFamily="66" charset="0"/>
                </a:rPr>
                <a:t>1</a:t>
              </a:r>
              <a:r>
                <a:rPr lang="it-IT" altLang="it-IT" sz="2700" b="1" dirty="0">
                  <a:solidFill>
                    <a:srgbClr val="CC0000"/>
                  </a:solidFill>
                  <a:latin typeface="Comic Sans MS" pitchFamily="66" charset="0"/>
                </a:rPr>
                <a:t> =     = M</a:t>
              </a:r>
              <a:r>
                <a:rPr lang="it-IT" altLang="it-IT" sz="2700" b="1" baseline="-25000" dirty="0">
                  <a:solidFill>
                    <a:srgbClr val="CC0000"/>
                  </a:solidFill>
                  <a:latin typeface="Comic Sans MS" pitchFamily="66" charset="0"/>
                </a:rPr>
                <a:t>1</a:t>
              </a:r>
              <a:r>
                <a:rPr lang="it-IT" altLang="it-IT" sz="2700" b="1" dirty="0">
                  <a:solidFill>
                    <a:srgbClr val="CC0000"/>
                  </a:solidFill>
                  <a:latin typeface="Comic Sans MS" pitchFamily="66" charset="0"/>
                </a:rPr>
                <a:t>    </a:t>
              </a:r>
            </a:p>
          </p:txBody>
        </p:sp>
        <p:sp>
          <p:nvSpPr>
            <p:cNvPr id="53285" name="Line 98"/>
            <p:cNvSpPr>
              <a:spLocks noChangeShapeType="1"/>
            </p:cNvSpPr>
            <p:nvPr/>
          </p:nvSpPr>
          <p:spPr bwMode="auto">
            <a:xfrm>
              <a:off x="4958486" y="3877572"/>
              <a:ext cx="44926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86" name="Text Box 99"/>
            <p:cNvSpPr txBox="1">
              <a:spLocks noChangeArrowheads="1"/>
            </p:cNvSpPr>
            <p:nvPr/>
          </p:nvSpPr>
          <p:spPr bwMode="auto">
            <a:xfrm>
              <a:off x="4934673" y="3431484"/>
              <a:ext cx="518084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  <a:r>
                <a:rPr lang="it-IT" altLang="it-IT" sz="2700" b="1" baseline="-25000">
                  <a:solidFill>
                    <a:srgbClr val="CC0000"/>
                  </a:solidFill>
                  <a:latin typeface="Comic Sans MS" pitchFamily="66" charset="0"/>
                </a:rPr>
                <a:t>1</a:t>
              </a:r>
              <a:endParaRPr lang="it-IT" altLang="it-IT" sz="2700" b="1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  <p:sp>
          <p:nvSpPr>
            <p:cNvPr id="53287" name="Text Box 100"/>
            <p:cNvSpPr txBox="1">
              <a:spLocks noChangeArrowheads="1"/>
            </p:cNvSpPr>
            <p:nvPr/>
          </p:nvSpPr>
          <p:spPr bwMode="auto">
            <a:xfrm>
              <a:off x="4952136" y="3888684"/>
              <a:ext cx="482818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V</a:t>
              </a:r>
              <a:r>
                <a:rPr lang="it-IT" altLang="it-IT" sz="2700" b="1" baseline="-25000">
                  <a:solidFill>
                    <a:srgbClr val="CC0000"/>
                  </a:solidFill>
                  <a:latin typeface="Comic Sans MS" pitchFamily="66" charset="0"/>
                </a:rPr>
                <a:t>1</a:t>
              </a:r>
              <a:endParaRPr lang="it-IT" altLang="it-IT" sz="2700" b="1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  <p:sp>
          <p:nvSpPr>
            <p:cNvPr id="53288" name="Line 101"/>
            <p:cNvSpPr>
              <a:spLocks noChangeShapeType="1"/>
            </p:cNvSpPr>
            <p:nvPr/>
          </p:nvSpPr>
          <p:spPr bwMode="auto">
            <a:xfrm>
              <a:off x="6468991" y="3877572"/>
              <a:ext cx="45085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89" name="Text Box 102"/>
            <p:cNvSpPr txBox="1">
              <a:spLocks noChangeArrowheads="1"/>
            </p:cNvSpPr>
            <p:nvPr/>
          </p:nvSpPr>
          <p:spPr bwMode="auto">
            <a:xfrm>
              <a:off x="6600754" y="3477522"/>
              <a:ext cx="292062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P</a:t>
              </a:r>
            </a:p>
          </p:txBody>
        </p:sp>
        <p:sp>
          <p:nvSpPr>
            <p:cNvPr id="53290" name="Text Box 103"/>
            <p:cNvSpPr txBox="1">
              <a:spLocks noChangeArrowheads="1"/>
            </p:cNvSpPr>
            <p:nvPr/>
          </p:nvSpPr>
          <p:spPr bwMode="auto">
            <a:xfrm>
              <a:off x="6468991" y="3888684"/>
              <a:ext cx="569381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RT</a:t>
              </a:r>
            </a:p>
          </p:txBody>
        </p:sp>
      </p:grpSp>
      <p:grpSp>
        <p:nvGrpSpPr>
          <p:cNvPr id="135" name="Gruppo 134"/>
          <p:cNvGrpSpPr>
            <a:grpSpLocks/>
          </p:cNvGrpSpPr>
          <p:nvPr/>
        </p:nvGrpSpPr>
        <p:grpSpPr bwMode="auto">
          <a:xfrm>
            <a:off x="5087939" y="3700464"/>
            <a:ext cx="2973387" cy="926555"/>
            <a:chOff x="4057579" y="4425412"/>
            <a:chExt cx="2973387" cy="926555"/>
          </a:xfrm>
        </p:grpSpPr>
        <p:sp>
          <p:nvSpPr>
            <p:cNvPr id="53276" name="Text Box 106"/>
            <p:cNvSpPr txBox="1">
              <a:spLocks noChangeArrowheads="1"/>
            </p:cNvSpPr>
            <p:nvPr/>
          </p:nvSpPr>
          <p:spPr bwMode="auto">
            <a:xfrm>
              <a:off x="4871966" y="4425412"/>
              <a:ext cx="518084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  <a:r>
                <a:rPr lang="it-IT" altLang="it-IT" sz="2700" b="1" baseline="-25000">
                  <a:solidFill>
                    <a:srgbClr val="CC0000"/>
                  </a:solidFill>
                  <a:latin typeface="Comic Sans MS" pitchFamily="66" charset="0"/>
                </a:rPr>
                <a:t>2</a:t>
              </a:r>
              <a:endParaRPr lang="it-IT" altLang="it-IT" sz="2700" b="1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  <p:grpSp>
          <p:nvGrpSpPr>
            <p:cNvPr id="53277" name="Gruppo 133"/>
            <p:cNvGrpSpPr>
              <a:grpSpLocks/>
            </p:cNvGrpSpPr>
            <p:nvPr/>
          </p:nvGrpSpPr>
          <p:grpSpPr bwMode="auto">
            <a:xfrm>
              <a:off x="4057579" y="4471450"/>
              <a:ext cx="2973387" cy="880517"/>
              <a:chOff x="4057579" y="4471450"/>
              <a:chExt cx="2973387" cy="880517"/>
            </a:xfrm>
          </p:grpSpPr>
          <p:sp>
            <p:nvSpPr>
              <p:cNvPr id="108" name="Text Box 104"/>
              <p:cNvSpPr txBox="1">
                <a:spLocks noChangeArrowheads="1"/>
              </p:cNvSpPr>
              <p:nvPr/>
            </p:nvSpPr>
            <p:spPr bwMode="auto">
              <a:xfrm>
                <a:off x="4057579" y="4609562"/>
                <a:ext cx="2973387" cy="476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2700" b="1" dirty="0">
                    <a:solidFill>
                      <a:srgbClr val="2D2DB9"/>
                    </a:solidFill>
                    <a:latin typeface="Comic Sans MS" pitchFamily="66" charset="0"/>
                  </a:rPr>
                  <a:t>d</a:t>
                </a:r>
                <a:r>
                  <a:rPr lang="it-IT" altLang="it-IT" sz="2700" b="1" baseline="-25000" dirty="0">
                    <a:solidFill>
                      <a:srgbClr val="2D2DB9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700" b="1" dirty="0">
                    <a:solidFill>
                      <a:srgbClr val="CC0000"/>
                    </a:solidFill>
                    <a:latin typeface="Comic Sans MS" pitchFamily="66" charset="0"/>
                  </a:rPr>
                  <a:t> =     = M</a:t>
                </a:r>
                <a:r>
                  <a:rPr lang="it-IT" altLang="it-IT" sz="2700" b="1" baseline="-25000" dirty="0">
                    <a:solidFill>
                      <a:srgbClr val="CC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700" b="1" dirty="0">
                    <a:solidFill>
                      <a:srgbClr val="CC0000"/>
                    </a:solidFill>
                    <a:latin typeface="Comic Sans MS" pitchFamily="66" charset="0"/>
                  </a:rPr>
                  <a:t>    </a:t>
                </a:r>
              </a:p>
            </p:txBody>
          </p:sp>
          <p:sp>
            <p:nvSpPr>
              <p:cNvPr id="53279" name="Line 105"/>
              <p:cNvSpPr>
                <a:spLocks noChangeShapeType="1"/>
              </p:cNvSpPr>
              <p:nvPr/>
            </p:nvSpPr>
            <p:spPr bwMode="auto">
              <a:xfrm>
                <a:off x="4895779" y="4871500"/>
                <a:ext cx="45085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280" name="Text Box 107"/>
              <p:cNvSpPr txBox="1">
                <a:spLocks noChangeArrowheads="1"/>
              </p:cNvSpPr>
              <p:nvPr/>
            </p:nvSpPr>
            <p:spPr bwMode="auto">
              <a:xfrm>
                <a:off x="4889429" y="4882612"/>
                <a:ext cx="482818" cy="4693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 b="1">
                    <a:solidFill>
                      <a:srgbClr val="CC00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700" b="1" baseline="-25000">
                    <a:solidFill>
                      <a:srgbClr val="CC0000"/>
                    </a:solidFill>
                    <a:latin typeface="Comic Sans MS" pitchFamily="66" charset="0"/>
                  </a:rPr>
                  <a:t>2</a:t>
                </a:r>
                <a:endParaRPr lang="it-IT" altLang="it-IT" sz="2700" b="1">
                  <a:solidFill>
                    <a:srgbClr val="CC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3281" name="Line 108"/>
              <p:cNvSpPr>
                <a:spLocks noChangeShapeType="1"/>
              </p:cNvSpPr>
              <p:nvPr/>
            </p:nvSpPr>
            <p:spPr bwMode="auto">
              <a:xfrm>
                <a:off x="6422953" y="4871500"/>
                <a:ext cx="45085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282" name="Text Box 109"/>
              <p:cNvSpPr txBox="1">
                <a:spLocks noChangeArrowheads="1"/>
              </p:cNvSpPr>
              <p:nvPr/>
            </p:nvSpPr>
            <p:spPr bwMode="auto">
              <a:xfrm>
                <a:off x="6556303" y="4471450"/>
                <a:ext cx="292062" cy="4693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 b="1">
                    <a:solidFill>
                      <a:srgbClr val="CC0000"/>
                    </a:solidFill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53283" name="Text Box 110"/>
              <p:cNvSpPr txBox="1">
                <a:spLocks noChangeArrowheads="1"/>
              </p:cNvSpPr>
              <p:nvPr/>
            </p:nvSpPr>
            <p:spPr bwMode="auto">
              <a:xfrm>
                <a:off x="6422953" y="4882612"/>
                <a:ext cx="569381" cy="4693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 b="1">
                    <a:solidFill>
                      <a:srgbClr val="CC0000"/>
                    </a:solidFill>
                    <a:latin typeface="Comic Sans MS" pitchFamily="66" charset="0"/>
                  </a:rPr>
                  <a:t>RT</a:t>
                </a:r>
              </a:p>
            </p:txBody>
          </p:sp>
        </p:grpSp>
      </p:grpSp>
      <p:grpSp>
        <p:nvGrpSpPr>
          <p:cNvPr id="136" name="Gruppo 135"/>
          <p:cNvGrpSpPr>
            <a:grpSpLocks/>
          </p:cNvGrpSpPr>
          <p:nvPr/>
        </p:nvGrpSpPr>
        <p:grpSpPr bwMode="auto">
          <a:xfrm>
            <a:off x="8720139" y="4514850"/>
            <a:ext cx="1386803" cy="927100"/>
            <a:chOff x="6961117" y="5242187"/>
            <a:chExt cx="1386804" cy="927100"/>
          </a:xfrm>
        </p:grpSpPr>
        <p:sp>
          <p:nvSpPr>
            <p:cNvPr id="53269" name="Line 111"/>
            <p:cNvSpPr>
              <a:spLocks noChangeShapeType="1"/>
            </p:cNvSpPr>
            <p:nvPr/>
          </p:nvSpPr>
          <p:spPr bwMode="auto">
            <a:xfrm>
              <a:off x="6984930" y="5688275"/>
              <a:ext cx="44926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6" name="Text Box 112"/>
            <p:cNvSpPr txBox="1">
              <a:spLocks noChangeArrowheads="1"/>
            </p:cNvSpPr>
            <p:nvPr/>
          </p:nvSpPr>
          <p:spPr bwMode="auto">
            <a:xfrm>
              <a:off x="6961117" y="5242187"/>
              <a:ext cx="452437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700" b="1" dirty="0">
                  <a:solidFill>
                    <a:srgbClr val="2D2DB9"/>
                  </a:solidFill>
                  <a:latin typeface="Comic Sans MS" pitchFamily="66" charset="0"/>
                </a:rPr>
                <a:t>d</a:t>
              </a:r>
              <a:r>
                <a:rPr lang="it-IT" altLang="it-IT" sz="2700" b="1" baseline="-25000" dirty="0">
                  <a:solidFill>
                    <a:srgbClr val="2D2DB9"/>
                  </a:solidFill>
                  <a:latin typeface="Comic Sans MS" pitchFamily="66" charset="0"/>
                </a:rPr>
                <a:t>1</a:t>
              </a:r>
              <a:endParaRPr lang="it-IT" altLang="it-IT" sz="2700" b="1" dirty="0">
                <a:solidFill>
                  <a:srgbClr val="2D2DB9"/>
                </a:solidFill>
                <a:latin typeface="Comic Sans MS" pitchFamily="66" charset="0"/>
              </a:endParaRPr>
            </a:p>
          </p:txBody>
        </p:sp>
        <p:sp>
          <p:nvSpPr>
            <p:cNvPr id="117" name="Text Box 113"/>
            <p:cNvSpPr txBox="1">
              <a:spLocks noChangeArrowheads="1"/>
            </p:cNvSpPr>
            <p:nvPr/>
          </p:nvSpPr>
          <p:spPr bwMode="auto">
            <a:xfrm>
              <a:off x="6978579" y="5699387"/>
              <a:ext cx="452438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700" b="1" dirty="0">
                  <a:solidFill>
                    <a:srgbClr val="2D2DB9"/>
                  </a:solidFill>
                  <a:latin typeface="Comic Sans MS" pitchFamily="66" charset="0"/>
                </a:rPr>
                <a:t>d</a:t>
              </a:r>
              <a:r>
                <a:rPr lang="it-IT" altLang="it-IT" sz="2700" b="1" baseline="-25000" dirty="0">
                  <a:solidFill>
                    <a:srgbClr val="2D2DB9"/>
                  </a:solidFill>
                  <a:latin typeface="Comic Sans MS" pitchFamily="66" charset="0"/>
                </a:rPr>
                <a:t>2</a:t>
              </a:r>
              <a:endParaRPr lang="it-IT" altLang="it-IT" sz="2700" b="1" dirty="0">
                <a:solidFill>
                  <a:srgbClr val="2D2DB9"/>
                </a:solidFill>
                <a:latin typeface="Comic Sans MS" pitchFamily="66" charset="0"/>
              </a:endParaRPr>
            </a:p>
          </p:txBody>
        </p:sp>
        <p:sp>
          <p:nvSpPr>
            <p:cNvPr id="53272" name="Text Box 114"/>
            <p:cNvSpPr txBox="1">
              <a:spLocks noChangeArrowheads="1"/>
            </p:cNvSpPr>
            <p:nvPr/>
          </p:nvSpPr>
          <p:spPr bwMode="auto">
            <a:xfrm>
              <a:off x="7492930" y="5448562"/>
              <a:ext cx="319312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53273" name="Line 115"/>
            <p:cNvSpPr>
              <a:spLocks noChangeShapeType="1"/>
            </p:cNvSpPr>
            <p:nvPr/>
          </p:nvSpPr>
          <p:spPr bwMode="auto">
            <a:xfrm>
              <a:off x="7799317" y="5688275"/>
              <a:ext cx="449263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74" name="Text Box 116"/>
            <p:cNvSpPr txBox="1">
              <a:spLocks noChangeArrowheads="1"/>
            </p:cNvSpPr>
            <p:nvPr/>
          </p:nvSpPr>
          <p:spPr bwMode="auto">
            <a:xfrm>
              <a:off x="7775505" y="5242187"/>
              <a:ext cx="554954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  <a:r>
                <a:rPr lang="it-IT" altLang="it-IT" sz="2700" b="1" baseline="-25000">
                  <a:solidFill>
                    <a:srgbClr val="CC0000"/>
                  </a:solidFill>
                  <a:latin typeface="Comic Sans MS" pitchFamily="66" charset="0"/>
                </a:rPr>
                <a:t>1</a:t>
              </a:r>
              <a:endParaRPr lang="it-IT" altLang="it-IT" sz="2700" b="1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  <p:sp>
          <p:nvSpPr>
            <p:cNvPr id="53275" name="Text Box 117"/>
            <p:cNvSpPr txBox="1">
              <a:spLocks noChangeArrowheads="1"/>
            </p:cNvSpPr>
            <p:nvPr/>
          </p:nvSpPr>
          <p:spPr bwMode="auto">
            <a:xfrm>
              <a:off x="7792967" y="5699387"/>
              <a:ext cx="554954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  <a:r>
                <a:rPr lang="it-IT" altLang="it-IT" sz="2700" b="1" baseline="-25000">
                  <a:solidFill>
                    <a:srgbClr val="CC0000"/>
                  </a:solidFill>
                  <a:latin typeface="Comic Sans MS" pitchFamily="66" charset="0"/>
                </a:rPr>
                <a:t>2</a:t>
              </a:r>
              <a:endParaRPr lang="it-IT" altLang="it-IT" sz="2700" b="1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22" name="Text Box 118"/>
          <p:cNvSpPr txBox="1">
            <a:spLocks noChangeArrowheads="1"/>
          </p:cNvSpPr>
          <p:nvPr/>
        </p:nvSpPr>
        <p:spPr bwMode="auto">
          <a:xfrm>
            <a:off x="4948239" y="4743451"/>
            <a:ext cx="3211129" cy="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CC0000"/>
                </a:solidFill>
                <a:latin typeface="Comic Sans MS" pitchFamily="66" charset="0"/>
              </a:rPr>
              <a:t>(alla stessa P e T)</a:t>
            </a:r>
          </a:p>
        </p:txBody>
      </p:sp>
      <p:grpSp>
        <p:nvGrpSpPr>
          <p:cNvPr id="140" name="Gruppo 139"/>
          <p:cNvGrpSpPr>
            <a:grpSpLocks/>
          </p:cNvGrpSpPr>
          <p:nvPr/>
        </p:nvGrpSpPr>
        <p:grpSpPr bwMode="auto">
          <a:xfrm>
            <a:off x="3622676" y="5635626"/>
            <a:ext cx="1338263" cy="926555"/>
            <a:chOff x="2099353" y="5636096"/>
            <a:chExt cx="1337733" cy="926555"/>
          </a:xfrm>
        </p:grpSpPr>
        <p:sp>
          <p:nvSpPr>
            <p:cNvPr id="53265" name="Text Box 119"/>
            <p:cNvSpPr txBox="1">
              <a:spLocks noChangeArrowheads="1"/>
            </p:cNvSpPr>
            <p:nvPr/>
          </p:nvSpPr>
          <p:spPr bwMode="auto">
            <a:xfrm>
              <a:off x="2099353" y="5840884"/>
              <a:ext cx="841558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d</a:t>
              </a:r>
              <a:r>
                <a:rPr lang="it-IT" altLang="it-IT" sz="2700" b="1" baseline="-25000">
                  <a:solidFill>
                    <a:srgbClr val="CC0000"/>
                  </a:solidFill>
                  <a:latin typeface="Comic Sans MS" pitchFamily="66" charset="0"/>
                </a:rPr>
                <a:t>H</a:t>
              </a:r>
              <a:r>
                <a:rPr lang="it-IT" altLang="it-IT" sz="2700" b="1" baseline="-60000">
                  <a:solidFill>
                    <a:srgbClr val="CC0000"/>
                  </a:solidFill>
                  <a:latin typeface="Comic Sans MS" pitchFamily="66" charset="0"/>
                </a:rPr>
                <a:t>2</a:t>
              </a: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53266" name="Line 120"/>
            <p:cNvSpPr>
              <a:spLocks noChangeShapeType="1"/>
            </p:cNvSpPr>
            <p:nvPr/>
          </p:nvSpPr>
          <p:spPr bwMode="auto">
            <a:xfrm>
              <a:off x="2987824" y="6093296"/>
              <a:ext cx="44926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67" name="Text Box 121"/>
            <p:cNvSpPr txBox="1">
              <a:spLocks noChangeArrowheads="1"/>
            </p:cNvSpPr>
            <p:nvPr/>
          </p:nvSpPr>
          <p:spPr bwMode="auto">
            <a:xfrm>
              <a:off x="2994098" y="5636096"/>
              <a:ext cx="413726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53268" name="Text Box 122"/>
            <p:cNvSpPr txBox="1">
              <a:spLocks noChangeArrowheads="1"/>
            </p:cNvSpPr>
            <p:nvPr/>
          </p:nvSpPr>
          <p:spPr bwMode="auto">
            <a:xfrm>
              <a:off x="3038548" y="6093296"/>
              <a:ext cx="319186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2</a:t>
              </a:r>
            </a:p>
          </p:txBody>
        </p:sp>
      </p:grpSp>
      <p:grpSp>
        <p:nvGrpSpPr>
          <p:cNvPr id="141" name="Gruppo 140"/>
          <p:cNvGrpSpPr>
            <a:grpSpLocks/>
          </p:cNvGrpSpPr>
          <p:nvPr/>
        </p:nvGrpSpPr>
        <p:grpSpPr bwMode="auto">
          <a:xfrm>
            <a:off x="5545138" y="5621339"/>
            <a:ext cx="1307196" cy="926555"/>
            <a:chOff x="4021880" y="5621809"/>
            <a:chExt cx="1307197" cy="926555"/>
          </a:xfrm>
        </p:grpSpPr>
        <p:sp>
          <p:nvSpPr>
            <p:cNvPr id="53261" name="Text Box 123"/>
            <p:cNvSpPr txBox="1">
              <a:spLocks noChangeArrowheads="1"/>
            </p:cNvSpPr>
            <p:nvPr/>
          </p:nvSpPr>
          <p:spPr bwMode="auto">
            <a:xfrm>
              <a:off x="4021880" y="5826596"/>
              <a:ext cx="851510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d</a:t>
              </a:r>
              <a:r>
                <a:rPr lang="it-IT" altLang="it-IT" sz="2700" b="1" baseline="-25000">
                  <a:solidFill>
                    <a:srgbClr val="CC0000"/>
                  </a:solidFill>
                  <a:latin typeface="Comic Sans MS" pitchFamily="66" charset="0"/>
                </a:rPr>
                <a:t>N</a:t>
              </a:r>
              <a:r>
                <a:rPr lang="it-IT" altLang="it-IT" sz="2700" b="1" baseline="-60000">
                  <a:solidFill>
                    <a:srgbClr val="CC0000"/>
                  </a:solidFill>
                  <a:latin typeface="Comic Sans MS" pitchFamily="66" charset="0"/>
                </a:rPr>
                <a:t>2</a:t>
              </a: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53262" name="Line 124"/>
            <p:cNvSpPr>
              <a:spLocks noChangeShapeType="1"/>
            </p:cNvSpPr>
            <p:nvPr/>
          </p:nvSpPr>
          <p:spPr bwMode="auto">
            <a:xfrm>
              <a:off x="4820393" y="6079009"/>
              <a:ext cx="44926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63" name="Text Box 125"/>
            <p:cNvSpPr txBox="1">
              <a:spLocks noChangeArrowheads="1"/>
            </p:cNvSpPr>
            <p:nvPr/>
          </p:nvSpPr>
          <p:spPr bwMode="auto">
            <a:xfrm>
              <a:off x="4853730" y="5621809"/>
              <a:ext cx="413890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53264" name="Text Box 126"/>
            <p:cNvSpPr txBox="1">
              <a:spLocks noChangeArrowheads="1"/>
            </p:cNvSpPr>
            <p:nvPr/>
          </p:nvSpPr>
          <p:spPr bwMode="auto">
            <a:xfrm>
              <a:off x="4798168" y="6079009"/>
              <a:ext cx="530909" cy="46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0000"/>
                  </a:solidFill>
                  <a:latin typeface="Comic Sans MS" pitchFamily="66" charset="0"/>
                </a:rPr>
                <a:t>28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84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599"/>
    </mc:Choice>
    <mc:Fallback>
      <p:transition spd="slow" advTm="26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0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4"/>
          <p:cNvSpPr>
            <a:spLocks noChangeArrowheads="1" noChangeShapeType="1" noTextEdit="1"/>
          </p:cNvSpPr>
          <p:nvPr/>
        </p:nvSpPr>
        <p:spPr bwMode="auto">
          <a:xfrm>
            <a:off x="1698625" y="85726"/>
            <a:ext cx="7924800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FF0000"/>
                  </a:outerShdw>
                </a:effectLst>
                <a:latin typeface="Arial Black"/>
              </a:rPr>
              <a:t>Teoria Cinetica dei Gas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524000" y="498476"/>
            <a:ext cx="8248650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marL="369888" indent="-3698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FFCC00"/>
                </a:solidFill>
                <a:latin typeface="Arial" charset="0"/>
              </a:rPr>
              <a:t>1) 	Il gas è costituito di </a:t>
            </a:r>
            <a:r>
              <a:rPr lang="it-IT" altLang="it-IT" sz="2200" dirty="0">
                <a:solidFill>
                  <a:srgbClr val="FFCC00"/>
                </a:solidFill>
                <a:latin typeface="Arial" charset="0"/>
              </a:rPr>
              <a:t>molecole </a:t>
            </a:r>
            <a:r>
              <a:rPr lang="it-IT" altLang="it-IT" sz="2200" dirty="0">
                <a:solidFill>
                  <a:srgbClr val="FFCC00"/>
                </a:solidFill>
                <a:latin typeface="Arial" charset="0"/>
              </a:rPr>
              <a:t>aventi dimensioni trascurabili, in 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FFCC00"/>
                </a:solidFill>
                <a:latin typeface="Arial" charset="0"/>
              </a:rPr>
              <a:t>	movimento disordinato.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2144713" y="3771901"/>
            <a:ext cx="3080014" cy="2995699"/>
            <a:chOff x="620713" y="3771900"/>
            <a:chExt cx="3080014" cy="2995699"/>
          </a:xfrm>
        </p:grpSpPr>
        <p:sp>
          <p:nvSpPr>
            <p:cNvPr id="54303" name="AutoShape 10"/>
            <p:cNvSpPr>
              <a:spLocks noChangeArrowheads="1"/>
            </p:cNvSpPr>
            <p:nvPr/>
          </p:nvSpPr>
          <p:spPr bwMode="auto">
            <a:xfrm>
              <a:off x="1066800" y="4703763"/>
              <a:ext cx="1349375" cy="1328737"/>
            </a:xfrm>
            <a:prstGeom prst="cube">
              <a:avLst>
                <a:gd name="adj" fmla="val 31667"/>
              </a:avLst>
            </a:prstGeom>
            <a:solidFill>
              <a:srgbClr val="FFE1E1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00FF00"/>
                </a:solidFill>
              </a:endParaRPr>
            </a:p>
          </p:txBody>
        </p:sp>
        <p:sp>
          <p:nvSpPr>
            <p:cNvPr id="54304" name="Line 11"/>
            <p:cNvSpPr>
              <a:spLocks noChangeShapeType="1"/>
            </p:cNvSpPr>
            <p:nvPr/>
          </p:nvSpPr>
          <p:spPr bwMode="auto">
            <a:xfrm flipV="1">
              <a:off x="620713" y="5588000"/>
              <a:ext cx="898525" cy="884238"/>
            </a:xfrm>
            <a:prstGeom prst="line">
              <a:avLst/>
            </a:prstGeom>
            <a:noFill/>
            <a:ln w="47625">
              <a:solidFill>
                <a:srgbClr val="FF3300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305" name="Line 12"/>
            <p:cNvSpPr>
              <a:spLocks noChangeShapeType="1"/>
            </p:cNvSpPr>
            <p:nvPr/>
          </p:nvSpPr>
          <p:spPr bwMode="auto">
            <a:xfrm flipV="1">
              <a:off x="1524000" y="4044950"/>
              <a:ext cx="0" cy="1554163"/>
            </a:xfrm>
            <a:prstGeom prst="line">
              <a:avLst/>
            </a:prstGeom>
            <a:noFill/>
            <a:ln w="4762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306" name="Line 13"/>
            <p:cNvSpPr>
              <a:spLocks noChangeShapeType="1"/>
            </p:cNvSpPr>
            <p:nvPr/>
          </p:nvSpPr>
          <p:spPr bwMode="auto">
            <a:xfrm>
              <a:off x="1501775" y="5614988"/>
              <a:ext cx="1851025" cy="0"/>
            </a:xfrm>
            <a:prstGeom prst="line">
              <a:avLst/>
            </a:prstGeom>
            <a:noFill/>
            <a:ln w="4762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" name="Text Box 14"/>
            <p:cNvSpPr txBox="1">
              <a:spLocks noChangeArrowheads="1"/>
            </p:cNvSpPr>
            <p:nvPr/>
          </p:nvSpPr>
          <p:spPr bwMode="auto">
            <a:xfrm>
              <a:off x="1176338" y="3771900"/>
              <a:ext cx="277922" cy="552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FF00"/>
                  </a:solidFill>
                  <a:latin typeface="Comic Sans MS" pitchFamily="66" charset="0"/>
                </a:rPr>
                <a:t>z</a:t>
              </a:r>
              <a:endParaRPr lang="it-IT" altLang="it-IT" sz="2500" b="1">
                <a:solidFill>
                  <a:srgbClr val="FFCC00"/>
                </a:solidFill>
                <a:latin typeface="Comic Sans MS" pitchFamily="66" charset="0"/>
              </a:endParaRPr>
            </a:p>
          </p:txBody>
        </p:sp>
        <p:sp>
          <p:nvSpPr>
            <p:cNvPr id="3" name="Text Box 15"/>
            <p:cNvSpPr txBox="1">
              <a:spLocks noChangeArrowheads="1"/>
            </p:cNvSpPr>
            <p:nvPr/>
          </p:nvSpPr>
          <p:spPr bwMode="auto">
            <a:xfrm>
              <a:off x="3406775" y="5330825"/>
              <a:ext cx="293952" cy="552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FF00"/>
                  </a:solidFill>
                  <a:latin typeface="Comic Sans MS" pitchFamily="66" charset="0"/>
                </a:rPr>
                <a:t>x</a:t>
              </a:r>
              <a:endParaRPr lang="it-IT" altLang="it-IT" sz="2500" b="1">
                <a:solidFill>
                  <a:srgbClr val="FFCC00"/>
                </a:solidFill>
                <a:latin typeface="Comic Sans MS" pitchFamily="66" charset="0"/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39775" y="6215063"/>
              <a:ext cx="282731" cy="552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FF00"/>
                  </a:solidFill>
                  <a:latin typeface="Comic Sans MS" pitchFamily="66" charset="0"/>
                </a:rPr>
                <a:t>y</a:t>
              </a:r>
              <a:endParaRPr lang="it-IT" altLang="it-IT" sz="2500" b="1">
                <a:solidFill>
                  <a:srgbClr val="FFCC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2465388" y="5614987"/>
            <a:ext cx="582612" cy="827898"/>
            <a:chOff x="899592" y="5636419"/>
            <a:chExt cx="582612" cy="829005"/>
          </a:xfrm>
        </p:grpSpPr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V="1">
              <a:off x="899592" y="5636419"/>
              <a:ext cx="582612" cy="573853"/>
            </a:xfrm>
            <a:prstGeom prst="line">
              <a:avLst/>
            </a:prstGeom>
            <a:noFill/>
            <a:ln w="76200">
              <a:solidFill>
                <a:schemeClr val="accent6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302" name="Text Box 30"/>
            <p:cNvSpPr txBox="1">
              <a:spLocks noChangeArrowheads="1"/>
            </p:cNvSpPr>
            <p:nvPr/>
          </p:nvSpPr>
          <p:spPr bwMode="auto">
            <a:xfrm>
              <a:off x="1084673" y="5912149"/>
              <a:ext cx="370896" cy="55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CCFF"/>
                  </a:solidFill>
                  <a:latin typeface="Comic Sans MS" pitchFamily="66" charset="0"/>
                </a:rPr>
                <a:t>v</a:t>
              </a:r>
              <a:r>
                <a:rPr lang="it-IT" altLang="it-IT" sz="2500" baseline="-25000">
                  <a:solidFill>
                    <a:srgbClr val="CCCCFF"/>
                  </a:solidFill>
                  <a:latin typeface="Comic Sans MS" pitchFamily="66" charset="0"/>
                </a:rPr>
                <a:t>y</a:t>
              </a:r>
              <a:endParaRPr lang="it-IT" altLang="it-IT" sz="2500" b="1">
                <a:solidFill>
                  <a:srgbClr val="CCCC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000376" y="5516559"/>
            <a:ext cx="1349375" cy="552536"/>
            <a:chOff x="1496097" y="5513315"/>
            <a:chExt cx="1349375" cy="552507"/>
          </a:xfrm>
        </p:grpSpPr>
        <p:sp>
          <p:nvSpPr>
            <p:cNvPr id="54290" name="Line 20"/>
            <p:cNvSpPr>
              <a:spLocks noChangeShapeType="1"/>
            </p:cNvSpPr>
            <p:nvPr/>
          </p:nvSpPr>
          <p:spPr bwMode="auto">
            <a:xfrm>
              <a:off x="1496097" y="5637133"/>
              <a:ext cx="1349375" cy="0"/>
            </a:xfrm>
            <a:prstGeom prst="line">
              <a:avLst/>
            </a:prstGeom>
            <a:noFill/>
            <a:ln w="76200">
              <a:solidFill>
                <a:schemeClr val="accent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301" name="Text Box 31"/>
            <p:cNvSpPr txBox="1">
              <a:spLocks noChangeArrowheads="1"/>
            </p:cNvSpPr>
            <p:nvPr/>
          </p:nvSpPr>
          <p:spPr bwMode="auto">
            <a:xfrm>
              <a:off x="1550072" y="5513315"/>
              <a:ext cx="386926" cy="552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500" dirty="0" err="1">
                  <a:solidFill>
                    <a:srgbClr val="2D2DB9"/>
                  </a:solidFill>
                  <a:latin typeface="Comic Sans MS" pitchFamily="66" charset="0"/>
                </a:rPr>
                <a:t>v</a:t>
              </a:r>
              <a:r>
                <a:rPr lang="it-IT" altLang="it-IT" sz="2500" baseline="-25000" dirty="0" err="1">
                  <a:solidFill>
                    <a:srgbClr val="2D2DB9"/>
                  </a:solidFill>
                  <a:latin typeface="Comic Sans MS" pitchFamily="66" charset="0"/>
                </a:rPr>
                <a:t>x</a:t>
              </a:r>
              <a:endParaRPr lang="it-IT" altLang="it-IT" sz="2500" b="1" dirty="0">
                <a:solidFill>
                  <a:srgbClr val="2D2DB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5868989" y="4681538"/>
            <a:ext cx="2082903" cy="573174"/>
            <a:chOff x="4344416" y="4682295"/>
            <a:chExt cx="2082903" cy="573174"/>
          </a:xfrm>
        </p:grpSpPr>
        <p:sp>
          <p:nvSpPr>
            <p:cNvPr id="54295" name="Text Box 33"/>
            <p:cNvSpPr txBox="1">
              <a:spLocks noChangeArrowheads="1"/>
            </p:cNvSpPr>
            <p:nvPr/>
          </p:nvSpPr>
          <p:spPr bwMode="auto">
            <a:xfrm>
              <a:off x="4344416" y="4702933"/>
              <a:ext cx="2082903" cy="552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FF00"/>
                  </a:solidFill>
                  <a:latin typeface="Comic Sans MS" pitchFamily="66" charset="0"/>
                </a:rPr>
                <a:t>v</a:t>
              </a:r>
              <a:r>
                <a:rPr lang="it-IT" altLang="it-IT" sz="2500" b="1" baseline="30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  <a:r>
                <a:rPr lang="it-IT" altLang="it-IT" sz="2500" b="1">
                  <a:solidFill>
                    <a:srgbClr val="00FF00"/>
                  </a:solidFill>
                  <a:latin typeface="Comic Sans MS" pitchFamily="66" charset="0"/>
                </a:rPr>
                <a:t> = v</a:t>
              </a:r>
              <a:r>
                <a:rPr lang="it-IT" altLang="it-IT" sz="2500" b="1" baseline="-25000">
                  <a:solidFill>
                    <a:srgbClr val="00FF00"/>
                  </a:solidFill>
                  <a:latin typeface="Comic Sans MS" pitchFamily="66" charset="0"/>
                </a:rPr>
                <a:t>x</a:t>
              </a:r>
              <a:r>
                <a:rPr lang="it-IT" altLang="it-IT" sz="2500" b="1">
                  <a:solidFill>
                    <a:srgbClr val="00FF00"/>
                  </a:solidFill>
                  <a:latin typeface="Comic Sans MS" pitchFamily="66" charset="0"/>
                </a:rPr>
                <a:t>+v</a:t>
              </a:r>
              <a:r>
                <a:rPr lang="it-IT" altLang="it-IT" sz="2500" b="1" baseline="-25000">
                  <a:solidFill>
                    <a:srgbClr val="00FF00"/>
                  </a:solidFill>
                  <a:latin typeface="Comic Sans MS" pitchFamily="66" charset="0"/>
                </a:rPr>
                <a:t>y</a:t>
              </a:r>
              <a:r>
                <a:rPr lang="it-IT" altLang="it-IT" sz="2500" b="1">
                  <a:solidFill>
                    <a:srgbClr val="00FF00"/>
                  </a:solidFill>
                  <a:latin typeface="Comic Sans MS" pitchFamily="66" charset="0"/>
                </a:rPr>
                <a:t>+v</a:t>
              </a:r>
              <a:r>
                <a:rPr lang="it-IT" altLang="it-IT" sz="2500" b="1" baseline="-25000">
                  <a:solidFill>
                    <a:srgbClr val="00FF00"/>
                  </a:solidFill>
                  <a:latin typeface="Comic Sans MS" pitchFamily="66" charset="0"/>
                </a:rPr>
                <a:t>z</a:t>
              </a:r>
              <a:endParaRPr lang="it-IT" altLang="it-IT" sz="2500" b="1">
                <a:solidFill>
                  <a:srgbClr val="FFCC00"/>
                </a:solidFill>
                <a:latin typeface="Comic Sans MS" pitchFamily="66" charset="0"/>
              </a:endParaRPr>
            </a:p>
          </p:txBody>
        </p:sp>
        <p:sp>
          <p:nvSpPr>
            <p:cNvPr id="54296" name="Rectangle 34"/>
            <p:cNvSpPr>
              <a:spLocks noChangeArrowheads="1"/>
            </p:cNvSpPr>
            <p:nvPr/>
          </p:nvSpPr>
          <p:spPr bwMode="auto">
            <a:xfrm>
              <a:off x="5258816" y="4682295"/>
              <a:ext cx="234641" cy="308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 baseline="-25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4297" name="Rectangle 35"/>
            <p:cNvSpPr>
              <a:spLocks noChangeArrowheads="1"/>
            </p:cNvSpPr>
            <p:nvPr/>
          </p:nvSpPr>
          <p:spPr bwMode="auto">
            <a:xfrm>
              <a:off x="5747766" y="4682295"/>
              <a:ext cx="234641" cy="308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 baseline="-25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4298" name="Rectangle 36"/>
            <p:cNvSpPr>
              <a:spLocks noChangeArrowheads="1"/>
            </p:cNvSpPr>
            <p:nvPr/>
          </p:nvSpPr>
          <p:spPr bwMode="auto">
            <a:xfrm>
              <a:off x="6181153" y="4682295"/>
              <a:ext cx="234641" cy="308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 baseline="-25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</a:p>
          </p:txBody>
        </p:sp>
      </p:grpSp>
      <p:sp>
        <p:nvSpPr>
          <p:cNvPr id="54307" name="Text Box 5"/>
          <p:cNvSpPr txBox="1">
            <a:spLocks noChangeArrowheads="1"/>
          </p:cNvSpPr>
          <p:nvPr/>
        </p:nvSpPr>
        <p:spPr bwMode="auto">
          <a:xfrm>
            <a:off x="1536700" y="1271588"/>
            <a:ext cx="91313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marL="369888" indent="-3698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CC00"/>
                </a:solidFill>
                <a:latin typeface="Arial" charset="0"/>
              </a:rPr>
              <a:t>2) 	Le molecole urtano tra loro e con le pareti del recipiente, gli urti sono 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CC00"/>
                </a:solidFill>
                <a:latin typeface="Arial" charset="0"/>
              </a:rPr>
              <a:t>	elastici.</a:t>
            </a:r>
          </a:p>
        </p:txBody>
      </p:sp>
      <p:sp>
        <p:nvSpPr>
          <p:cNvPr id="54308" name="Text Box 5"/>
          <p:cNvSpPr txBox="1">
            <a:spLocks noChangeArrowheads="1"/>
          </p:cNvSpPr>
          <p:nvPr/>
        </p:nvSpPr>
        <p:spPr bwMode="auto">
          <a:xfrm>
            <a:off x="1492251" y="2052639"/>
            <a:ext cx="9428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369888" indent="-3698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CC00"/>
                </a:solidFill>
                <a:latin typeface="Arial" charset="0"/>
              </a:rPr>
              <a:t>3)Non esistono azioni a distanza tra molecole (né attrazioni né repulsioni).</a:t>
            </a:r>
          </a:p>
        </p:txBody>
      </p:sp>
      <p:sp>
        <p:nvSpPr>
          <p:cNvPr id="54309" name="Text Box 5"/>
          <p:cNvSpPr txBox="1">
            <a:spLocks noChangeArrowheads="1"/>
          </p:cNvSpPr>
          <p:nvPr/>
        </p:nvSpPr>
        <p:spPr bwMode="auto">
          <a:xfrm>
            <a:off x="1492251" y="2492376"/>
            <a:ext cx="9003387" cy="49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marL="369888" indent="-3698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CC00"/>
                </a:solidFill>
                <a:latin typeface="Arial" charset="0"/>
              </a:rPr>
              <a:t>4)	 Il moto delle molecole è caotico (non esistono direzioni privilegiate).</a:t>
            </a:r>
          </a:p>
        </p:txBody>
      </p:sp>
      <p:sp>
        <p:nvSpPr>
          <p:cNvPr id="54310" name="Text Box 5"/>
          <p:cNvSpPr txBox="1">
            <a:spLocks noChangeArrowheads="1"/>
          </p:cNvSpPr>
          <p:nvPr/>
        </p:nvSpPr>
        <p:spPr bwMode="auto">
          <a:xfrm>
            <a:off x="1487487" y="2924176"/>
            <a:ext cx="91011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marL="369888" indent="-3698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CC00"/>
                </a:solidFill>
                <a:latin typeface="Arial" charset="0"/>
              </a:rPr>
              <a:t>5) 	L’energia cinetica media è proporzionale alla temperatura assoluta:</a:t>
            </a:r>
            <a:r>
              <a:rPr lang="it-IT" altLang="it-IT" sz="2200">
                <a:solidFill>
                  <a:srgbClr val="FFCC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4186238" y="3562350"/>
            <a:ext cx="3345788" cy="572464"/>
            <a:chOff x="2652527" y="3623196"/>
            <a:chExt cx="3345126" cy="571894"/>
          </a:xfrm>
        </p:grpSpPr>
        <p:sp>
          <p:nvSpPr>
            <p:cNvPr id="54291" name="Line 8"/>
            <p:cNvSpPr>
              <a:spLocks noChangeShapeType="1"/>
            </p:cNvSpPr>
            <p:nvPr/>
          </p:nvSpPr>
          <p:spPr bwMode="auto">
            <a:xfrm>
              <a:off x="4022366" y="3717032"/>
              <a:ext cx="304800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4292" name="Gruppo 2"/>
            <p:cNvGrpSpPr>
              <a:grpSpLocks/>
            </p:cNvGrpSpPr>
            <p:nvPr/>
          </p:nvGrpSpPr>
          <p:grpSpPr bwMode="auto">
            <a:xfrm>
              <a:off x="2652527" y="3623196"/>
              <a:ext cx="3345126" cy="571894"/>
              <a:chOff x="2652527" y="3623196"/>
              <a:chExt cx="3345126" cy="571894"/>
            </a:xfrm>
          </p:grpSpPr>
          <p:sp>
            <p:nvSpPr>
              <p:cNvPr id="54293" name="Line 9"/>
              <p:cNvSpPr>
                <a:spLocks noChangeShapeType="1"/>
              </p:cNvSpPr>
              <p:nvPr/>
            </p:nvSpPr>
            <p:spPr bwMode="auto">
              <a:xfrm>
                <a:off x="2683024" y="3717032"/>
                <a:ext cx="304800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294" name="CasellaDiTesto 1"/>
              <p:cNvSpPr txBox="1">
                <a:spLocks noChangeArrowheads="1"/>
              </p:cNvSpPr>
              <p:nvPr/>
            </p:nvSpPr>
            <p:spPr bwMode="auto">
              <a:xfrm>
                <a:off x="2652527" y="3623196"/>
                <a:ext cx="3345126" cy="571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FF00"/>
                    </a:solidFill>
                    <a:latin typeface="Comic Sans MS" pitchFamily="66" charset="0"/>
                  </a:rPr>
                  <a:t>E = 1/2 mv</a:t>
                </a:r>
                <a:r>
                  <a:rPr lang="it-IT" altLang="it-IT" sz="2400" baseline="30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400">
                    <a:solidFill>
                      <a:srgbClr val="00FF00"/>
                    </a:solidFill>
                    <a:latin typeface="Comic Sans MS" pitchFamily="66" charset="0"/>
                  </a:rPr>
                  <a:t> = cost. • T</a:t>
                </a:r>
                <a:endParaRPr lang="it-IT" altLang="it-IT" sz="2400">
                  <a:solidFill>
                    <a:srgbClr val="FFCC00"/>
                  </a:solidFill>
                  <a:latin typeface="Comic Sans MS" pitchFamily="66" charset="0"/>
                </a:endParaRPr>
              </a:p>
            </p:txBody>
          </p:sp>
        </p:grp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2622550" y="4746626"/>
            <a:ext cx="420688" cy="885911"/>
            <a:chOff x="1098236" y="4746625"/>
            <a:chExt cx="421002" cy="885911"/>
          </a:xfrm>
        </p:grpSpPr>
        <p:sp>
          <p:nvSpPr>
            <p:cNvPr id="54299" name="Text Box 29"/>
            <p:cNvSpPr txBox="1">
              <a:spLocks noChangeArrowheads="1"/>
            </p:cNvSpPr>
            <p:nvPr/>
          </p:nvSpPr>
          <p:spPr bwMode="auto">
            <a:xfrm>
              <a:off x="1098236" y="5080000"/>
              <a:ext cx="375986" cy="552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500" dirty="0" err="1">
                  <a:solidFill>
                    <a:srgbClr val="2D2DB9"/>
                  </a:solidFill>
                  <a:latin typeface="Comic Sans MS" pitchFamily="66" charset="0"/>
                </a:rPr>
                <a:t>v</a:t>
              </a:r>
              <a:r>
                <a:rPr lang="it-IT" altLang="it-IT" sz="2500" baseline="-25000" dirty="0" err="1">
                  <a:solidFill>
                    <a:srgbClr val="2D2DB9"/>
                  </a:solidFill>
                  <a:latin typeface="Comic Sans MS" pitchFamily="66" charset="0"/>
                </a:rPr>
                <a:t>z</a:t>
              </a:r>
              <a:endParaRPr lang="it-IT" altLang="it-IT" sz="2500" b="1" dirty="0">
                <a:solidFill>
                  <a:srgbClr val="2D2DB9"/>
                </a:solidFill>
                <a:latin typeface="Comic Sans MS" pitchFamily="66" charset="0"/>
              </a:endParaRPr>
            </a:p>
          </p:txBody>
        </p:sp>
        <p:sp>
          <p:nvSpPr>
            <p:cNvPr id="44" name="Line 21"/>
            <p:cNvSpPr>
              <a:spLocks noChangeShapeType="1"/>
            </p:cNvSpPr>
            <p:nvPr/>
          </p:nvSpPr>
          <p:spPr bwMode="auto">
            <a:xfrm flipV="1">
              <a:off x="1519238" y="4746625"/>
              <a:ext cx="0" cy="868363"/>
            </a:xfrm>
            <a:prstGeom prst="line">
              <a:avLst/>
            </a:prstGeom>
            <a:noFill/>
            <a:ln w="76200">
              <a:solidFill>
                <a:schemeClr val="accent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2870200" y="5670551"/>
            <a:ext cx="647700" cy="588963"/>
            <a:chOff x="4124325" y="5936657"/>
            <a:chExt cx="648072" cy="588821"/>
          </a:xfrm>
        </p:grpSpPr>
        <p:sp>
          <p:nvSpPr>
            <p:cNvPr id="54287" name="Ovale 9"/>
            <p:cNvSpPr>
              <a:spLocks noChangeArrowheads="1"/>
            </p:cNvSpPr>
            <p:nvPr/>
          </p:nvSpPr>
          <p:spPr bwMode="auto">
            <a:xfrm>
              <a:off x="4124325" y="5949420"/>
              <a:ext cx="648072" cy="576058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4288" name="Text Box 31"/>
            <p:cNvSpPr txBox="1">
              <a:spLocks noChangeArrowheads="1"/>
            </p:cNvSpPr>
            <p:nvPr/>
          </p:nvSpPr>
          <p:spPr bwMode="auto">
            <a:xfrm>
              <a:off x="4285905" y="5936657"/>
              <a:ext cx="387148" cy="552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C000"/>
                  </a:solidFill>
                  <a:latin typeface="Comic Sans MS" pitchFamily="66" charset="0"/>
                </a:rPr>
                <a:t>v</a:t>
              </a:r>
              <a:r>
                <a:rPr lang="it-IT" altLang="it-IT" sz="2500" b="1" baseline="-25000">
                  <a:solidFill>
                    <a:srgbClr val="FFC000"/>
                  </a:solidFill>
                  <a:latin typeface="Comic Sans MS" pitchFamily="66" charset="0"/>
                </a:rPr>
                <a:t>x</a:t>
              </a:r>
              <a:endParaRPr lang="it-IT" altLang="it-IT" sz="2500" b="1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43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133"/>
    </mc:Choice>
    <mc:Fallback>
      <p:transition spd="slow" advTm="20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4277" grpId="0"/>
      <p:bldP spid="54307" grpId="0"/>
      <p:bldP spid="54308" grpId="0"/>
      <p:bldP spid="54309" grpId="0"/>
      <p:bldP spid="543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2149475" y="912813"/>
            <a:ext cx="1524000" cy="1600200"/>
          </a:xfrm>
          <a:prstGeom prst="cube">
            <a:avLst>
              <a:gd name="adj" fmla="val 31667"/>
            </a:avLst>
          </a:prstGeom>
          <a:solidFill>
            <a:srgbClr val="FFE1E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00FF00"/>
              </a:solidFill>
            </a:endParaRPr>
          </a:p>
        </p:txBody>
      </p:sp>
      <p:sp>
        <p:nvSpPr>
          <p:cNvPr id="55299" name="AutoShape 4"/>
          <p:cNvSpPr>
            <a:spLocks noChangeArrowheads="1"/>
          </p:cNvSpPr>
          <p:nvPr/>
        </p:nvSpPr>
        <p:spPr bwMode="auto">
          <a:xfrm>
            <a:off x="3184526" y="903289"/>
            <a:ext cx="652463" cy="1609725"/>
          </a:xfrm>
          <a:prstGeom prst="cube">
            <a:avLst>
              <a:gd name="adj" fmla="val 76713"/>
            </a:avLst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00FF00"/>
              </a:solidFill>
            </a:endParaRPr>
          </a:p>
        </p:txBody>
      </p:sp>
      <p:sp>
        <p:nvSpPr>
          <p:cNvPr id="55300" name="AutoShape 5"/>
          <p:cNvSpPr>
            <a:spLocks noChangeArrowheads="1"/>
          </p:cNvSpPr>
          <p:nvPr/>
        </p:nvSpPr>
        <p:spPr bwMode="auto">
          <a:xfrm>
            <a:off x="3325813" y="912813"/>
            <a:ext cx="488950" cy="1612900"/>
          </a:xfrm>
          <a:prstGeom prst="cube">
            <a:avLst>
              <a:gd name="adj" fmla="val 100000"/>
            </a:avLst>
          </a:prstGeom>
          <a:solidFill>
            <a:srgbClr val="FF9933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00FF00"/>
              </a:solidFill>
            </a:endParaRPr>
          </a:p>
        </p:txBody>
      </p:sp>
      <p:sp>
        <p:nvSpPr>
          <p:cNvPr id="55301" name="Line 6"/>
          <p:cNvSpPr>
            <a:spLocks noChangeShapeType="1"/>
          </p:cNvSpPr>
          <p:nvPr/>
        </p:nvSpPr>
        <p:spPr bwMode="auto">
          <a:xfrm flipV="1">
            <a:off x="1741489" y="1970089"/>
            <a:ext cx="898525" cy="942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stealth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2" name="Line 7"/>
          <p:cNvSpPr>
            <a:spLocks noChangeShapeType="1"/>
          </p:cNvSpPr>
          <p:nvPr/>
        </p:nvSpPr>
        <p:spPr bwMode="auto">
          <a:xfrm flipV="1">
            <a:off x="2633663" y="325438"/>
            <a:ext cx="0" cy="16573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3" name="Line 8"/>
          <p:cNvSpPr>
            <a:spLocks noChangeShapeType="1"/>
          </p:cNvSpPr>
          <p:nvPr/>
        </p:nvSpPr>
        <p:spPr bwMode="auto">
          <a:xfrm>
            <a:off x="2628901" y="1982788"/>
            <a:ext cx="18510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4" name="Line 9"/>
          <p:cNvSpPr>
            <a:spLocks noChangeShapeType="1"/>
          </p:cNvSpPr>
          <p:nvPr/>
        </p:nvSpPr>
        <p:spPr bwMode="auto">
          <a:xfrm flipH="1" flipV="1">
            <a:off x="3662363" y="598488"/>
            <a:ext cx="6350" cy="1384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5" name="Line 10"/>
          <p:cNvSpPr>
            <a:spLocks noChangeShapeType="1"/>
          </p:cNvSpPr>
          <p:nvPr/>
        </p:nvSpPr>
        <p:spPr bwMode="auto">
          <a:xfrm flipV="1">
            <a:off x="3157538" y="1960564"/>
            <a:ext cx="527050" cy="542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6" name="Line 11"/>
          <p:cNvSpPr>
            <a:spLocks noChangeShapeType="1"/>
          </p:cNvSpPr>
          <p:nvPr/>
        </p:nvSpPr>
        <p:spPr bwMode="auto">
          <a:xfrm flipH="1" flipV="1">
            <a:off x="3836988" y="563564"/>
            <a:ext cx="0" cy="3206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7" name="Text Box 12"/>
          <p:cNvSpPr txBox="1">
            <a:spLocks noChangeArrowheads="1"/>
          </p:cNvSpPr>
          <p:nvPr/>
        </p:nvSpPr>
        <p:spPr bwMode="auto">
          <a:xfrm>
            <a:off x="2357438" y="-30163"/>
            <a:ext cx="287252" cy="57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FF00"/>
                </a:solidFill>
                <a:latin typeface="Comic Sans MS" pitchFamily="66" charset="0"/>
              </a:rPr>
              <a:t>z</a:t>
            </a:r>
            <a:endParaRPr lang="it-IT" altLang="it-IT" sz="2600" b="1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55308" name="Text Box 13"/>
          <p:cNvSpPr txBox="1">
            <a:spLocks noChangeArrowheads="1"/>
          </p:cNvSpPr>
          <p:nvPr/>
        </p:nvSpPr>
        <p:spPr bwMode="auto">
          <a:xfrm>
            <a:off x="4491038" y="1706564"/>
            <a:ext cx="304886" cy="57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FF00"/>
                </a:solidFill>
                <a:latin typeface="Comic Sans MS" pitchFamily="66" charset="0"/>
              </a:rPr>
              <a:t>x</a:t>
            </a:r>
            <a:endParaRPr lang="it-IT" altLang="it-IT" sz="2600" b="1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55309" name="Text Box 14"/>
          <p:cNvSpPr txBox="1">
            <a:spLocks noChangeArrowheads="1"/>
          </p:cNvSpPr>
          <p:nvPr/>
        </p:nvSpPr>
        <p:spPr bwMode="auto">
          <a:xfrm>
            <a:off x="1790700" y="2760664"/>
            <a:ext cx="292062" cy="57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FF00"/>
                </a:solidFill>
                <a:latin typeface="Comic Sans MS" pitchFamily="66" charset="0"/>
              </a:rPr>
              <a:t>y</a:t>
            </a:r>
            <a:endParaRPr lang="it-IT" altLang="it-IT" sz="2600" b="1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55310" name="Line 15"/>
          <p:cNvSpPr>
            <a:spLocks noChangeShapeType="1"/>
          </p:cNvSpPr>
          <p:nvPr/>
        </p:nvSpPr>
        <p:spPr bwMode="auto">
          <a:xfrm>
            <a:off x="3662364" y="519113"/>
            <a:ext cx="1746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11" name="Text Box 16"/>
          <p:cNvSpPr txBox="1">
            <a:spLocks noChangeArrowheads="1"/>
          </p:cNvSpPr>
          <p:nvPr/>
        </p:nvSpPr>
        <p:spPr bwMode="auto">
          <a:xfrm>
            <a:off x="3478213" y="-11113"/>
            <a:ext cx="478010" cy="51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1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t</a:t>
            </a:r>
            <a:endParaRPr lang="it-IT" altLang="it-IT" sz="2300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3478214" y="1719263"/>
            <a:ext cx="979487" cy="836612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5021263" y="2098676"/>
            <a:ext cx="41592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Sia </a:t>
            </a:r>
            <a:r>
              <a:rPr lang="it-IT" altLang="it-IT" sz="2300" b="1">
                <a:solidFill>
                  <a:srgbClr val="FFFFFF"/>
                </a:solidFill>
                <a:latin typeface="Comic Sans MS" pitchFamily="66" charset="0"/>
              </a:rPr>
              <a:t>m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la massa di un molecola.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4941888" y="128589"/>
            <a:ext cx="5173662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Si dividono le componenti 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x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(velocità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parallele all’asse x) in gruppi: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                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1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, 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2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, 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3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… 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n</a:t>
            </a:r>
            <a:endParaRPr lang="it-IT" altLang="it-IT" sz="23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1793876" y="4435475"/>
            <a:ext cx="432911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Cambiamento quantità di moto:</a:t>
            </a:r>
          </a:p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Symbol" pitchFamily="18" charset="2"/>
              </a:rPr>
              <a:t>D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= mv(dopo) - mv (prima)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5094289" y="5626100"/>
            <a:ext cx="3514725" cy="800100"/>
            <a:chOff x="7681691" y="4343873"/>
            <a:chExt cx="3515045" cy="800100"/>
          </a:xfrm>
        </p:grpSpPr>
        <p:sp>
          <p:nvSpPr>
            <p:cNvPr id="55334" name="Rectangle 2"/>
            <p:cNvSpPr>
              <a:spLocks noChangeArrowheads="1"/>
            </p:cNvSpPr>
            <p:nvPr/>
          </p:nvSpPr>
          <p:spPr bwMode="auto">
            <a:xfrm>
              <a:off x="7681691" y="4343873"/>
              <a:ext cx="3515045" cy="8001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5335" name="Text Box 21"/>
            <p:cNvSpPr txBox="1">
              <a:spLocks noChangeArrowheads="1"/>
            </p:cNvSpPr>
            <p:nvPr/>
          </p:nvSpPr>
          <p:spPr bwMode="auto">
            <a:xfrm>
              <a:off x="7784878" y="4479925"/>
              <a:ext cx="3288074" cy="493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66"/>
                  </a:solidFill>
                  <a:latin typeface="Comic Sans MS" pitchFamily="66" charset="0"/>
                </a:rPr>
                <a:t>1/2  N</a:t>
              </a:r>
              <a:r>
                <a:rPr lang="it-IT" altLang="it-IT" sz="2600" b="1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  <a:r>
                <a:rPr lang="it-IT" altLang="it-IT" sz="2600" b="1">
                  <a:solidFill>
                    <a:srgbClr val="000066"/>
                  </a:solidFill>
                  <a:latin typeface="Comic Sans MS" pitchFamily="66" charset="0"/>
                </a:rPr>
                <a:t>Av</a:t>
              </a:r>
              <a:r>
                <a:rPr lang="it-IT" altLang="it-IT" sz="2600" b="1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  <a:r>
                <a:rPr lang="it-IT" altLang="it-IT" sz="2600" b="1">
                  <a:solidFill>
                    <a:srgbClr val="000066"/>
                  </a:solidFill>
                  <a:latin typeface="Comic Sans MS" pitchFamily="66" charset="0"/>
                </a:rPr>
                <a:t>t(-2mv</a:t>
              </a:r>
              <a:r>
                <a:rPr lang="it-IT" altLang="it-IT" sz="2600" b="1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  <a:r>
                <a:rPr lang="it-IT" altLang="it-IT" sz="2600" b="1">
                  <a:solidFill>
                    <a:srgbClr val="000066"/>
                  </a:solidFill>
                  <a:latin typeface="Comic Sans MS" pitchFamily="66" charset="0"/>
                </a:rPr>
                <a:t>)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4310063" y="3230563"/>
            <a:ext cx="6050280" cy="1249362"/>
            <a:chOff x="2786063" y="3230563"/>
            <a:chExt cx="6050280" cy="1249362"/>
          </a:xfrm>
        </p:grpSpPr>
        <p:grpSp>
          <p:nvGrpSpPr>
            <p:cNvPr id="55329" name="Gruppo 1"/>
            <p:cNvGrpSpPr>
              <a:grpSpLocks/>
            </p:cNvGrpSpPr>
            <p:nvPr/>
          </p:nvGrpSpPr>
          <p:grpSpPr bwMode="auto">
            <a:xfrm>
              <a:off x="2786063" y="3368675"/>
              <a:ext cx="2220912" cy="800100"/>
              <a:chOff x="2786063" y="3368675"/>
              <a:chExt cx="2220912" cy="800100"/>
            </a:xfrm>
          </p:grpSpPr>
          <p:sp>
            <p:nvSpPr>
              <p:cNvPr id="55332" name="Rectangle 23"/>
              <p:cNvSpPr>
                <a:spLocks noChangeArrowheads="1"/>
              </p:cNvSpPr>
              <p:nvPr/>
            </p:nvSpPr>
            <p:spPr bwMode="auto">
              <a:xfrm>
                <a:off x="2786063" y="3368675"/>
                <a:ext cx="2220912" cy="8001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33" name="Text Box 24"/>
              <p:cNvSpPr txBox="1">
                <a:spLocks noChangeArrowheads="1"/>
              </p:cNvSpPr>
              <p:nvPr/>
            </p:nvSpPr>
            <p:spPr bwMode="auto">
              <a:xfrm>
                <a:off x="2830513" y="3505200"/>
                <a:ext cx="2079409" cy="4939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0066"/>
                    </a:solidFill>
                    <a:latin typeface="Comic Sans MS" pitchFamily="66" charset="0"/>
                  </a:rPr>
                  <a:t>1/2  N</a:t>
                </a:r>
                <a:r>
                  <a:rPr lang="it-IT" altLang="it-IT" sz="2600" b="1" baseline="-25000">
                    <a:solidFill>
                      <a:srgbClr val="000066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600" b="1">
                    <a:solidFill>
                      <a:srgbClr val="000066"/>
                    </a:solidFill>
                    <a:latin typeface="Comic Sans MS" pitchFamily="66" charset="0"/>
                  </a:rPr>
                  <a:t>Av</a:t>
                </a:r>
                <a:r>
                  <a:rPr lang="it-IT" altLang="it-IT" sz="2600" b="1" baseline="-25000">
                    <a:solidFill>
                      <a:srgbClr val="000066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600" b="1">
                    <a:solidFill>
                      <a:srgbClr val="000066"/>
                    </a:solidFill>
                    <a:latin typeface="Comic Sans MS" pitchFamily="66" charset="0"/>
                  </a:rPr>
                  <a:t>t</a:t>
                </a:r>
              </a:p>
            </p:txBody>
          </p:sp>
        </p:grpSp>
        <p:sp>
          <p:nvSpPr>
            <p:cNvPr id="55330" name="Text Box 25"/>
            <p:cNvSpPr txBox="1">
              <a:spLocks noChangeArrowheads="1"/>
            </p:cNvSpPr>
            <p:nvPr/>
          </p:nvSpPr>
          <p:spPr bwMode="auto">
            <a:xfrm>
              <a:off x="5224463" y="3230563"/>
              <a:ext cx="3611880" cy="1069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FFFF"/>
                  </a:solidFill>
                  <a:latin typeface="Comic Sans MS" pitchFamily="66" charset="0"/>
                </a:rPr>
                <a:t>Numero urti delle molecole 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FFFF"/>
                  </a:solidFill>
                  <a:latin typeface="Comic Sans MS" pitchFamily="66" charset="0"/>
                </a:rPr>
                <a:t>con velocità v</a:t>
              </a:r>
              <a:r>
                <a:rPr lang="it-IT" altLang="it-IT" sz="2000" baseline="-25000">
                  <a:solidFill>
                    <a:srgbClr val="00FFFF"/>
                  </a:solidFill>
                  <a:latin typeface="Comic Sans MS" pitchFamily="66" charset="0"/>
                </a:rPr>
                <a:t>1</a:t>
              </a:r>
              <a:r>
                <a:rPr lang="it-IT" altLang="it-IT" sz="2000">
                  <a:solidFill>
                    <a:srgbClr val="00FFFF"/>
                  </a:solidFill>
                  <a:latin typeface="Comic Sans MS" pitchFamily="66" charset="0"/>
                </a:rPr>
                <a:t> sulla parete A 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FFFF"/>
                  </a:solidFill>
                  <a:latin typeface="Comic Sans MS" pitchFamily="66" charset="0"/>
                </a:rPr>
                <a:t>nel tempo t</a:t>
              </a:r>
            </a:p>
          </p:txBody>
        </p:sp>
        <p:sp>
          <p:nvSpPr>
            <p:cNvPr id="55331" name="AutoShape 26"/>
            <p:cNvSpPr>
              <a:spLocks/>
            </p:cNvSpPr>
            <p:nvPr/>
          </p:nvSpPr>
          <p:spPr bwMode="auto">
            <a:xfrm>
              <a:off x="5138738" y="3246438"/>
              <a:ext cx="42862" cy="1233487"/>
            </a:xfrm>
            <a:prstGeom prst="leftBrace">
              <a:avLst>
                <a:gd name="adj1" fmla="val 239818"/>
                <a:gd name="adj2" fmla="val 40356"/>
              </a:avLst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1700214" y="5338763"/>
            <a:ext cx="3102125" cy="140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FFFF"/>
                </a:solidFill>
                <a:latin typeface="Comic Sans MS" pitchFamily="66" charset="0"/>
              </a:rPr>
              <a:t>Variazione totale della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FFFF"/>
                </a:solidFill>
                <a:latin typeface="Comic Sans MS" pitchFamily="66" charset="0"/>
              </a:rPr>
              <a:t>quantità di moto dovuta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FFFF"/>
                </a:solidFill>
                <a:latin typeface="Comic Sans MS" pitchFamily="66" charset="0"/>
              </a:rPr>
              <a:t>alle molecole con velocità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FFFF"/>
                </a:solidFill>
                <a:latin typeface="Comic Sans MS" pitchFamily="66" charset="0"/>
              </a:rPr>
              <a:t>v</a:t>
            </a:r>
            <a:r>
              <a:rPr lang="it-IT" altLang="it-IT" sz="2000" baseline="-25000">
                <a:solidFill>
                  <a:srgbClr val="00FFFF"/>
                </a:solidFill>
                <a:latin typeface="Comic Sans MS" pitchFamily="66" charset="0"/>
              </a:rPr>
              <a:t>1</a:t>
            </a:r>
            <a:r>
              <a:rPr lang="it-IT" altLang="it-IT" sz="2000">
                <a:solidFill>
                  <a:srgbClr val="00FFFF"/>
                </a:solidFill>
                <a:latin typeface="Comic Sans MS" pitchFamily="66" charset="0"/>
              </a:rPr>
              <a:t> nel tempo t</a:t>
            </a:r>
          </a:p>
        </p:txBody>
      </p:sp>
      <p:sp>
        <p:nvSpPr>
          <p:cNvPr id="55324" name="AutoShape 28"/>
          <p:cNvSpPr>
            <a:spLocks/>
          </p:cNvSpPr>
          <p:nvPr/>
        </p:nvSpPr>
        <p:spPr bwMode="auto">
          <a:xfrm>
            <a:off x="4857751" y="5202239"/>
            <a:ext cx="174625" cy="1646237"/>
          </a:xfrm>
          <a:prstGeom prst="leftBrace">
            <a:avLst>
              <a:gd name="adj1" fmla="val 78561"/>
              <a:gd name="adj2" fmla="val 51389"/>
            </a:avLst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709988" y="2662238"/>
            <a:ext cx="3141662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Area di una faccia = </a:t>
            </a:r>
            <a:r>
              <a:rPr lang="it-IT" altLang="it-IT" sz="2300" b="1">
                <a:solidFill>
                  <a:srgbClr val="FFFFFF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5021264" y="1309689"/>
            <a:ext cx="4956175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Siano </a:t>
            </a:r>
            <a:r>
              <a:rPr lang="it-IT" altLang="it-IT" sz="2300" b="1">
                <a:solidFill>
                  <a:srgbClr val="FFFFFF"/>
                </a:solidFill>
                <a:latin typeface="Comic Sans MS" pitchFamily="66" charset="0"/>
              </a:rPr>
              <a:t>N</a:t>
            </a:r>
            <a:r>
              <a:rPr lang="it-IT" altLang="it-IT" sz="2300" b="1" baseline="-25000">
                <a:solidFill>
                  <a:srgbClr val="FFFFFF"/>
                </a:solidFill>
                <a:latin typeface="Comic Sans MS" pitchFamily="66" charset="0"/>
              </a:rPr>
              <a:t>1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le molecole </a:t>
            </a:r>
            <a:r>
              <a:rPr lang="it-IT" altLang="it-IT" sz="2300" u="sng">
                <a:solidFill>
                  <a:srgbClr val="00FF00"/>
                </a:solidFill>
                <a:latin typeface="Comic Sans MS" pitchFamily="66" charset="0"/>
              </a:rPr>
              <a:t>con velocità </a:t>
            </a:r>
            <a:r>
              <a:rPr lang="it-IT" altLang="it-IT" sz="2300" b="1" u="sng">
                <a:solidFill>
                  <a:srgbClr val="FFFFFF"/>
                </a:solidFill>
                <a:latin typeface="Comic Sans MS" pitchFamily="66" charset="0"/>
              </a:rPr>
              <a:t>v</a:t>
            </a:r>
            <a:r>
              <a:rPr lang="it-IT" altLang="it-IT" sz="2300" b="1" u="sng" baseline="-25000">
                <a:solidFill>
                  <a:srgbClr val="FFFFFF"/>
                </a:solidFill>
                <a:latin typeface="Comic Sans MS" pitchFamily="66" charset="0"/>
              </a:rPr>
              <a:t>1</a:t>
            </a:r>
            <a:endParaRPr lang="it-IT" altLang="it-IT" sz="2300" b="1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contenute in 1 ml.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5816070" y="4848225"/>
            <a:ext cx="2868087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= -mv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1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- mv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1</a:t>
            </a: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 = - 2mv</a:t>
            </a:r>
            <a:r>
              <a:rPr lang="it-IT" altLang="it-IT" sz="2300" baseline="-25000">
                <a:solidFill>
                  <a:srgbClr val="00FF00"/>
                </a:solidFill>
                <a:latin typeface="Comic Sans MS" pitchFamily="66" charset="0"/>
              </a:rPr>
              <a:t>1</a:t>
            </a:r>
            <a:endParaRPr lang="it-IT" altLang="it-IT" sz="2300">
              <a:solidFill>
                <a:srgbClr val="FFCC00"/>
              </a:solidFill>
              <a:latin typeface="Comic Sans MS" pitchFamily="66" charset="0"/>
            </a:endParaRP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8477251" y="5618164"/>
            <a:ext cx="2689225" cy="814387"/>
            <a:chOff x="6952669" y="5617688"/>
            <a:chExt cx="2690414" cy="815537"/>
          </a:xfrm>
        </p:grpSpPr>
        <p:grpSp>
          <p:nvGrpSpPr>
            <p:cNvPr id="55325" name="Gruppo 4"/>
            <p:cNvGrpSpPr>
              <a:grpSpLocks/>
            </p:cNvGrpSpPr>
            <p:nvPr/>
          </p:nvGrpSpPr>
          <p:grpSpPr bwMode="auto">
            <a:xfrm>
              <a:off x="6952669" y="5617688"/>
              <a:ext cx="2690414" cy="815537"/>
              <a:chOff x="7930259" y="2415025"/>
              <a:chExt cx="2690414" cy="815537"/>
            </a:xfrm>
          </p:grpSpPr>
          <p:sp>
            <p:nvSpPr>
              <p:cNvPr id="55327" name="Rectangle 2"/>
              <p:cNvSpPr>
                <a:spLocks noChangeArrowheads="1"/>
              </p:cNvSpPr>
              <p:nvPr/>
            </p:nvSpPr>
            <p:spPr bwMode="auto">
              <a:xfrm>
                <a:off x="7956377" y="2415025"/>
                <a:ext cx="2664296" cy="81553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8" name="Text Box 21"/>
              <p:cNvSpPr txBox="1">
                <a:spLocks noChangeArrowheads="1"/>
              </p:cNvSpPr>
              <p:nvPr/>
            </p:nvSpPr>
            <p:spPr bwMode="auto">
              <a:xfrm>
                <a:off x="7930259" y="2566632"/>
                <a:ext cx="2025802" cy="494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 dirty="0">
                    <a:solidFill>
                      <a:srgbClr val="000066"/>
                    </a:solidFill>
                    <a:latin typeface="Comic Sans MS" pitchFamily="66" charset="0"/>
                  </a:rPr>
                  <a:t>= -N</a:t>
                </a:r>
                <a:r>
                  <a:rPr lang="it-IT" altLang="it-IT" sz="2600" b="1" baseline="-25000" dirty="0">
                    <a:solidFill>
                      <a:srgbClr val="000066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600" b="1" dirty="0">
                    <a:solidFill>
                      <a:srgbClr val="000066"/>
                    </a:solidFill>
                    <a:latin typeface="Comic Sans MS" pitchFamily="66" charset="0"/>
                  </a:rPr>
                  <a:t>Amv</a:t>
                </a:r>
                <a:r>
                  <a:rPr lang="it-IT" altLang="it-IT" sz="2600" b="1" baseline="-25000" dirty="0">
                    <a:solidFill>
                      <a:srgbClr val="000066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600" b="1" dirty="0">
                    <a:solidFill>
                      <a:srgbClr val="000066"/>
                    </a:solidFill>
                    <a:latin typeface="Comic Sans MS" pitchFamily="66" charset="0"/>
                  </a:rPr>
                  <a:t>t</a:t>
                </a:r>
              </a:p>
            </p:txBody>
          </p:sp>
        </p:grpSp>
        <p:sp>
          <p:nvSpPr>
            <p:cNvPr id="55326" name="Rectangle 22"/>
            <p:cNvSpPr>
              <a:spLocks noChangeArrowheads="1"/>
            </p:cNvSpPr>
            <p:nvPr/>
          </p:nvSpPr>
          <p:spPr bwMode="auto">
            <a:xfrm>
              <a:off x="8591092" y="5723622"/>
              <a:ext cx="228042" cy="290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</a:p>
          </p:txBody>
        </p:sp>
      </p:grp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7029450" y="2647951"/>
            <a:ext cx="312578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itchFamily="66" charset="0"/>
              </a:rPr>
              <a:t>Volume unitario: </a:t>
            </a:r>
            <a:r>
              <a:rPr lang="it-IT" altLang="it-IT" sz="2300" b="1">
                <a:solidFill>
                  <a:srgbClr val="FFFFFF"/>
                </a:solidFill>
                <a:latin typeface="Comic Sans MS" pitchFamily="66" charset="0"/>
              </a:rPr>
              <a:t>A v</a:t>
            </a:r>
            <a:r>
              <a:rPr lang="it-IT" altLang="it-IT" sz="2300" b="1" baseline="-25000">
                <a:solidFill>
                  <a:srgbClr val="FFFFFF"/>
                </a:solidFill>
                <a:latin typeface="Comic Sans MS" pitchFamily="66" charset="0"/>
              </a:rPr>
              <a:t>1</a:t>
            </a:r>
            <a:r>
              <a:rPr lang="it-IT" altLang="it-IT" sz="2300" b="1">
                <a:solidFill>
                  <a:srgbClr val="FFFFFF"/>
                </a:solidFill>
                <a:latin typeface="Comic Sans MS" pitchFamily="66" charset="0"/>
              </a:rPr>
              <a:t>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40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80"/>
    </mc:Choice>
    <mc:Fallback>
      <p:transition spd="slow" advTm="29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313" grpId="0" animBg="1"/>
      <p:bldP spid="55314" grpId="0"/>
      <p:bldP spid="55315" grpId="0"/>
      <p:bldP spid="55316" grpId="0"/>
      <p:bldP spid="55323" grpId="0"/>
      <p:bldP spid="55324" grpId="0" animBg="1"/>
      <p:bldP spid="29" grpId="0"/>
      <p:bldP spid="30" grpId="0"/>
      <p:bldP spid="33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1722438" y="1100139"/>
            <a:ext cx="3941762" cy="730965"/>
            <a:chOff x="198438" y="1100138"/>
            <a:chExt cx="3941514" cy="730454"/>
          </a:xfrm>
        </p:grpSpPr>
        <p:sp>
          <p:nvSpPr>
            <p:cNvPr id="56369" name="Text Box 18"/>
            <p:cNvSpPr txBox="1">
              <a:spLocks noChangeArrowheads="1"/>
            </p:cNvSpPr>
            <p:nvPr/>
          </p:nvSpPr>
          <p:spPr bwMode="auto">
            <a:xfrm>
              <a:off x="198438" y="1100138"/>
              <a:ext cx="3371218" cy="730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FFFF"/>
                  </a:solidFill>
                  <a:latin typeface="Comic Sans MS" pitchFamily="66" charset="0"/>
                </a:rPr>
                <a:t>pressione dovuta alle 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FFFF"/>
                  </a:solidFill>
                  <a:latin typeface="Comic Sans MS" pitchFamily="66" charset="0"/>
                </a:rPr>
                <a:t>molecole aventi velocità v</a:t>
              </a:r>
              <a:r>
                <a:rPr lang="it-IT" altLang="it-IT" sz="2000" b="1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endParaRPr lang="it-IT" altLang="it-IT" sz="2000" b="1" dirty="0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56370" name="Line 19"/>
            <p:cNvSpPr>
              <a:spLocks noChangeShapeType="1"/>
            </p:cNvSpPr>
            <p:nvPr/>
          </p:nvSpPr>
          <p:spPr bwMode="auto">
            <a:xfrm>
              <a:off x="3704782" y="1370356"/>
              <a:ext cx="43517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31951" y="3860801"/>
            <a:ext cx="8621713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Comic Sans MS" pitchFamily="66" charset="0"/>
              </a:rPr>
              <a:t>Si definisce velocità quadratica media parallela all’asse x: </a:t>
            </a: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1563688" y="6021389"/>
            <a:ext cx="88773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Comic Sans MS" pitchFamily="66" charset="0"/>
              </a:rPr>
              <a:t>dove N è il numero totale di molecole nell’unità di volume</a:t>
            </a:r>
            <a:r>
              <a:rPr lang="it-IT" altLang="it-IT" sz="2300" b="1" dirty="0">
                <a:solidFill>
                  <a:srgbClr val="00FFFF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7" name="Gruppo 46"/>
          <p:cNvGrpSpPr>
            <a:grpSpLocks/>
          </p:cNvGrpSpPr>
          <p:nvPr/>
        </p:nvGrpSpPr>
        <p:grpSpPr bwMode="auto">
          <a:xfrm>
            <a:off x="3378201" y="4362451"/>
            <a:ext cx="5091113" cy="1368425"/>
            <a:chOff x="1594275" y="3801406"/>
            <a:chExt cx="5091354" cy="1368152"/>
          </a:xfrm>
        </p:grpSpPr>
        <p:grpSp>
          <p:nvGrpSpPr>
            <p:cNvPr id="56347" name="Gruppo 43"/>
            <p:cNvGrpSpPr>
              <a:grpSpLocks/>
            </p:cNvGrpSpPr>
            <p:nvPr/>
          </p:nvGrpSpPr>
          <p:grpSpPr bwMode="auto">
            <a:xfrm>
              <a:off x="1594275" y="3801406"/>
              <a:ext cx="5091354" cy="1368152"/>
              <a:chOff x="1594275" y="3801406"/>
              <a:chExt cx="5091354" cy="1368152"/>
            </a:xfrm>
          </p:grpSpPr>
          <p:grpSp>
            <p:nvGrpSpPr>
              <p:cNvPr id="56350" name="Gruppo 38"/>
              <p:cNvGrpSpPr>
                <a:grpSpLocks/>
              </p:cNvGrpSpPr>
              <p:nvPr/>
            </p:nvGrpSpPr>
            <p:grpSpPr bwMode="auto">
              <a:xfrm>
                <a:off x="1594275" y="3801406"/>
                <a:ext cx="5091354" cy="1368152"/>
                <a:chOff x="827584" y="4293096"/>
                <a:chExt cx="5091354" cy="1368152"/>
              </a:xfrm>
            </p:grpSpPr>
            <p:sp>
              <p:nvSpPr>
                <p:cNvPr id="56354" name="Rettangolo 36"/>
                <p:cNvSpPr>
                  <a:spLocks noChangeArrowheads="1"/>
                </p:cNvSpPr>
                <p:nvPr/>
              </p:nvSpPr>
              <p:spPr bwMode="auto">
                <a:xfrm>
                  <a:off x="827584" y="4293096"/>
                  <a:ext cx="4992461" cy="1368152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56355" name="Gruppo 37"/>
                <p:cNvGrpSpPr>
                  <a:grpSpLocks/>
                </p:cNvGrpSpPr>
                <p:nvPr/>
              </p:nvGrpSpPr>
              <p:grpSpPr bwMode="auto">
                <a:xfrm>
                  <a:off x="1023796" y="4653136"/>
                  <a:ext cx="4895142" cy="808969"/>
                  <a:chOff x="1023796" y="4653136"/>
                  <a:chExt cx="4895142" cy="808969"/>
                </a:xfrm>
              </p:grpSpPr>
              <p:sp>
                <p:nvSpPr>
                  <p:cNvPr id="5635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801671" y="5083349"/>
                    <a:ext cx="351155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357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3796" y="4870624"/>
                    <a:ext cx="801817" cy="3724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FF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v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x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  =</a:t>
                    </a:r>
                  </a:p>
                </p:txBody>
              </p:sp>
              <p:sp>
                <p:nvSpPr>
                  <p:cNvPr id="56358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734" y="4653136"/>
                    <a:ext cx="3998204" cy="3724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FF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N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1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v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1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  + N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2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v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2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  + N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3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v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3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  + … </a:t>
                    </a:r>
                  </a:p>
                </p:txBody>
              </p:sp>
              <p:sp>
                <p:nvSpPr>
                  <p:cNvPr id="56359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4546" y="5089699"/>
                    <a:ext cx="476406" cy="3724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FF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N </a:t>
                    </a:r>
                  </a:p>
                </p:txBody>
              </p:sp>
            </p:grpSp>
          </p:grpSp>
          <p:sp>
            <p:nvSpPr>
              <p:cNvPr id="56351" name="Text Box 33"/>
              <p:cNvSpPr txBox="1">
                <a:spLocks noChangeArrowheads="1"/>
              </p:cNvSpPr>
              <p:nvPr/>
            </p:nvSpPr>
            <p:spPr bwMode="auto">
              <a:xfrm>
                <a:off x="3290876" y="3923152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6352" name="Text Box 34"/>
              <p:cNvSpPr txBox="1">
                <a:spLocks noChangeArrowheads="1"/>
              </p:cNvSpPr>
              <p:nvPr/>
            </p:nvSpPr>
            <p:spPr bwMode="auto">
              <a:xfrm>
                <a:off x="4429938" y="3923152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6353" name="Text Box 35"/>
              <p:cNvSpPr txBox="1">
                <a:spLocks noChangeArrowheads="1"/>
              </p:cNvSpPr>
              <p:nvPr/>
            </p:nvSpPr>
            <p:spPr bwMode="auto">
              <a:xfrm>
                <a:off x="5582121" y="3923152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</p:grpSp>
        <p:sp>
          <p:nvSpPr>
            <p:cNvPr id="56348" name="Text Box 32"/>
            <p:cNvSpPr txBox="1">
              <a:spLocks noChangeArrowheads="1"/>
            </p:cNvSpPr>
            <p:nvPr/>
          </p:nvSpPr>
          <p:spPr bwMode="auto">
            <a:xfrm>
              <a:off x="1961108" y="4193990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6349" name="Line 37"/>
            <p:cNvSpPr>
              <a:spLocks noChangeShapeType="1"/>
            </p:cNvSpPr>
            <p:nvPr/>
          </p:nvSpPr>
          <p:spPr bwMode="auto">
            <a:xfrm>
              <a:off x="1835696" y="4479740"/>
              <a:ext cx="1365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1697039" y="2503488"/>
            <a:ext cx="8491537" cy="647334"/>
            <a:chOff x="173037" y="2503487"/>
            <a:chExt cx="8491538" cy="647335"/>
          </a:xfrm>
        </p:grpSpPr>
        <p:sp>
          <p:nvSpPr>
            <p:cNvPr id="56343" name="Text Box 20"/>
            <p:cNvSpPr txBox="1">
              <a:spLocks noChangeArrowheads="1"/>
            </p:cNvSpPr>
            <p:nvPr/>
          </p:nvSpPr>
          <p:spPr bwMode="auto">
            <a:xfrm>
              <a:off x="173037" y="2636838"/>
              <a:ext cx="8491538" cy="513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P = P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+ P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+ P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+ … = N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mv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 + N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mv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 + N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mv</a:t>
              </a: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 + … </a:t>
              </a:r>
            </a:p>
          </p:txBody>
        </p:sp>
        <p:sp>
          <p:nvSpPr>
            <p:cNvPr id="56344" name="Text Box 24"/>
            <p:cNvSpPr txBox="1">
              <a:spLocks noChangeArrowheads="1"/>
            </p:cNvSpPr>
            <p:nvPr/>
          </p:nvSpPr>
          <p:spPr bwMode="auto">
            <a:xfrm>
              <a:off x="7104577" y="2516693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6345" name="Text Box 25"/>
            <p:cNvSpPr txBox="1">
              <a:spLocks noChangeArrowheads="1"/>
            </p:cNvSpPr>
            <p:nvPr/>
          </p:nvSpPr>
          <p:spPr bwMode="auto">
            <a:xfrm>
              <a:off x="5618847" y="2503487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6346" name="Text Box 26"/>
            <p:cNvSpPr txBox="1">
              <a:spLocks noChangeArrowheads="1"/>
            </p:cNvSpPr>
            <p:nvPr/>
          </p:nvSpPr>
          <p:spPr bwMode="auto">
            <a:xfrm>
              <a:off x="4248150" y="2503487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</p:grp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1697039" y="3125788"/>
            <a:ext cx="5640387" cy="735012"/>
            <a:chOff x="173037" y="3126059"/>
            <a:chExt cx="5640814" cy="734989"/>
          </a:xfrm>
        </p:grpSpPr>
        <p:sp>
          <p:nvSpPr>
            <p:cNvPr id="56337" name="Rettangolo 17"/>
            <p:cNvSpPr>
              <a:spLocks noChangeArrowheads="1"/>
            </p:cNvSpPr>
            <p:nvPr/>
          </p:nvSpPr>
          <p:spPr bwMode="auto">
            <a:xfrm>
              <a:off x="173037" y="3126059"/>
              <a:ext cx="5103980" cy="734989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56338" name="Gruppo 103"/>
            <p:cNvGrpSpPr>
              <a:grpSpLocks/>
            </p:cNvGrpSpPr>
            <p:nvPr/>
          </p:nvGrpSpPr>
          <p:grpSpPr bwMode="auto">
            <a:xfrm>
              <a:off x="197385" y="3126059"/>
              <a:ext cx="5616466" cy="629382"/>
              <a:chOff x="173037" y="2521423"/>
              <a:chExt cx="5616466" cy="629382"/>
            </a:xfrm>
          </p:grpSpPr>
          <p:sp>
            <p:nvSpPr>
              <p:cNvPr id="56339" name="Text Box 24"/>
              <p:cNvSpPr txBox="1">
                <a:spLocks noChangeArrowheads="1"/>
              </p:cNvSpPr>
              <p:nvPr/>
            </p:nvSpPr>
            <p:spPr bwMode="auto">
              <a:xfrm>
                <a:off x="3986281" y="2546301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6340" name="Text Box 25"/>
              <p:cNvSpPr txBox="1">
                <a:spLocks noChangeArrowheads="1"/>
              </p:cNvSpPr>
              <p:nvPr/>
            </p:nvSpPr>
            <p:spPr bwMode="auto">
              <a:xfrm>
                <a:off x="2761358" y="2546301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6341" name="Text Box 26"/>
              <p:cNvSpPr txBox="1">
                <a:spLocks noChangeArrowheads="1"/>
              </p:cNvSpPr>
              <p:nvPr/>
            </p:nvSpPr>
            <p:spPr bwMode="auto">
              <a:xfrm>
                <a:off x="1573705" y="2521423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6342" name="Text Box 20"/>
              <p:cNvSpPr txBox="1">
                <a:spLocks noChangeArrowheads="1"/>
              </p:cNvSpPr>
              <p:nvPr/>
            </p:nvSpPr>
            <p:spPr bwMode="auto">
              <a:xfrm>
                <a:off x="173037" y="2636838"/>
                <a:ext cx="5616466" cy="5139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rPr>
                  <a:t>P = m(N</a:t>
                </a:r>
                <a:r>
                  <a:rPr lang="it-IT" altLang="it-IT" sz="2300" b="1" baseline="-25000" dirty="0">
                    <a:solidFill>
                      <a:srgbClr val="FF0000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="1" baseline="-25000" dirty="0">
                    <a:solidFill>
                      <a:srgbClr val="FF0000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rPr>
                  <a:t>  + N</a:t>
                </a:r>
                <a:r>
                  <a:rPr lang="it-IT" altLang="it-IT" sz="2300" b="1" baseline="-25000" dirty="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="1" baseline="-25000" dirty="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rPr>
                  <a:t>  + N</a:t>
                </a:r>
                <a:r>
                  <a:rPr lang="it-IT" altLang="it-IT" sz="2300" b="1" baseline="-25000" dirty="0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="1" baseline="-25000" dirty="0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rPr>
                  <a:t>  + …) </a:t>
                </a:r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1631950" y="231775"/>
            <a:ext cx="3798936" cy="776288"/>
            <a:chOff x="107950" y="231775"/>
            <a:chExt cx="3798936" cy="776288"/>
          </a:xfrm>
        </p:grpSpPr>
        <p:sp>
          <p:nvSpPr>
            <p:cNvPr id="2" name="Text Box 3"/>
            <p:cNvSpPr txBox="1">
              <a:spLocks noChangeArrowheads="1"/>
            </p:cNvSpPr>
            <p:nvPr/>
          </p:nvSpPr>
          <p:spPr bwMode="auto">
            <a:xfrm>
              <a:off x="107950" y="415925"/>
              <a:ext cx="1150938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F = ma   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2197100" y="452438"/>
              <a:ext cx="1646238" cy="373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FFFFFF"/>
                  </a:solidFill>
                  <a:latin typeface="Comic Sans MS" pitchFamily="66" charset="0"/>
                </a:rPr>
                <a:t>= - N</a:t>
              </a:r>
              <a:r>
                <a:rPr lang="it-IT" altLang="it-IT" sz="2300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dirty="0">
                  <a:solidFill>
                    <a:srgbClr val="FFFFFF"/>
                  </a:solidFill>
                  <a:latin typeface="Comic Sans MS" pitchFamily="66" charset="0"/>
                </a:rPr>
                <a:t>Amv</a:t>
              </a:r>
              <a:r>
                <a:rPr lang="it-IT" altLang="it-IT" sz="2300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dirty="0">
                  <a:solidFill>
                    <a:srgbClr val="00FF00"/>
                  </a:solidFill>
                  <a:latin typeface="Comic Sans MS" pitchFamily="66" charset="0"/>
                </a:rPr>
                <a:t> </a:t>
              </a:r>
              <a:endParaRPr lang="it-IT" altLang="it-IT" sz="2300" dirty="0">
                <a:solidFill>
                  <a:srgbClr val="FFCC00"/>
                </a:solidFill>
                <a:latin typeface="Comic Sans MS" pitchFamily="66" charset="0"/>
              </a:endParaRPr>
            </a:p>
          </p:txBody>
        </p:sp>
        <p:grpSp>
          <p:nvGrpSpPr>
            <p:cNvPr id="9" name="Gruppo 8"/>
            <p:cNvGrpSpPr>
              <a:grpSpLocks/>
            </p:cNvGrpSpPr>
            <p:nvPr/>
          </p:nvGrpSpPr>
          <p:grpSpPr bwMode="auto">
            <a:xfrm>
              <a:off x="1258888" y="231775"/>
              <a:ext cx="936625" cy="776288"/>
              <a:chOff x="1259632" y="231623"/>
              <a:chExt cx="936104" cy="775950"/>
            </a:xfrm>
          </p:grpSpPr>
          <p:grpSp>
            <p:nvGrpSpPr>
              <p:cNvPr id="56371" name="Gruppo 6"/>
              <p:cNvGrpSpPr>
                <a:grpSpLocks/>
              </p:cNvGrpSpPr>
              <p:nvPr/>
            </p:nvGrpSpPr>
            <p:grpSpPr bwMode="auto">
              <a:xfrm>
                <a:off x="1625600" y="231623"/>
                <a:ext cx="570136" cy="775950"/>
                <a:chOff x="1625600" y="566596"/>
                <a:chExt cx="570136" cy="775950"/>
              </a:xfrm>
            </p:grpSpPr>
            <p:sp>
              <p:nvSpPr>
                <p:cNvPr id="5637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632174" y="566596"/>
                  <a:ext cx="563562" cy="3698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FFFFFF"/>
                      </a:solidFill>
                      <a:latin typeface="Comic Sans MS" pitchFamily="66" charset="0"/>
                    </a:rPr>
                    <a:t>mv </a:t>
                  </a:r>
                </a:p>
              </p:txBody>
            </p:sp>
            <p:sp>
              <p:nvSpPr>
                <p:cNvPr id="5637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687512" y="972658"/>
                  <a:ext cx="333375" cy="3698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FFFFFF"/>
                      </a:solidFill>
                      <a:latin typeface="Comic Sans MS" pitchFamily="66" charset="0"/>
                    </a:rPr>
                    <a:t>t </a:t>
                  </a:r>
                </a:p>
              </p:txBody>
            </p:sp>
            <p:sp>
              <p:nvSpPr>
                <p:cNvPr id="56375" name="Line 4"/>
                <p:cNvSpPr>
                  <a:spLocks noChangeShapeType="1"/>
                </p:cNvSpPr>
                <p:nvPr/>
              </p:nvSpPr>
              <p:spPr bwMode="auto">
                <a:xfrm>
                  <a:off x="1625600" y="972658"/>
                  <a:ext cx="45720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6372" name="Text Box 3"/>
              <p:cNvSpPr txBox="1">
                <a:spLocks noChangeArrowheads="1"/>
              </p:cNvSpPr>
              <p:nvPr/>
            </p:nvSpPr>
            <p:spPr bwMode="auto">
              <a:xfrm>
                <a:off x="1259632" y="464306"/>
                <a:ext cx="644145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FFFF"/>
                    </a:solidFill>
                    <a:latin typeface="Comic Sans MS" pitchFamily="66" charset="0"/>
                  </a:rPr>
                  <a:t>=   </a:t>
                </a:r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550704" y="283723"/>
              <a:ext cx="356182" cy="37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083301" y="228464"/>
            <a:ext cx="2518311" cy="558936"/>
            <a:chOff x="4559300" y="228464"/>
            <a:chExt cx="2518311" cy="558936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559300" y="415925"/>
              <a:ext cx="1049338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FF"/>
                  </a:solidFill>
                  <a:latin typeface="Comic Sans MS" pitchFamily="66" charset="0"/>
                </a:rPr>
                <a:t>F’ = - F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602288" y="415925"/>
              <a:ext cx="1435100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FFFFFF"/>
                  </a:solidFill>
                  <a:latin typeface="Comic Sans MS" pitchFamily="66" charset="0"/>
                </a:rPr>
                <a:t>= N</a:t>
              </a:r>
              <a:r>
                <a:rPr lang="it-IT" altLang="it-IT" sz="2300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dirty="0">
                  <a:solidFill>
                    <a:srgbClr val="FFFFFF"/>
                  </a:solidFill>
                  <a:latin typeface="Comic Sans MS" pitchFamily="66" charset="0"/>
                </a:rPr>
                <a:t>Amv</a:t>
              </a:r>
              <a:r>
                <a:rPr lang="it-IT" altLang="it-IT" sz="2300" baseline="-25000" dirty="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6721429" y="228464"/>
              <a:ext cx="356182" cy="37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722439" y="1803078"/>
            <a:ext cx="8491537" cy="627019"/>
            <a:chOff x="198438" y="1803077"/>
            <a:chExt cx="8491537" cy="627019"/>
          </a:xfrm>
        </p:grpSpPr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198438" y="1916113"/>
              <a:ext cx="8491537" cy="51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P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= N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mv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     P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= N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mv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    P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= N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mv</a:t>
              </a:r>
              <a:r>
                <a:rPr lang="it-IT" altLang="it-IT" sz="2300" b="1" baseline="-25000">
                  <a:solidFill>
                    <a:srgbClr val="FFFFFF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>
                  <a:solidFill>
                    <a:srgbClr val="FFFFFF"/>
                  </a:solidFill>
                  <a:latin typeface="Comic Sans MS" pitchFamily="66" charset="0"/>
                </a:rPr>
                <a:t> …</a:t>
              </a:r>
            </a:p>
          </p:txBody>
        </p:sp>
        <p:sp>
          <p:nvSpPr>
            <p:cNvPr id="62" name="Text Box 26"/>
            <p:cNvSpPr txBox="1">
              <a:spLocks noChangeArrowheads="1"/>
            </p:cNvSpPr>
            <p:nvPr/>
          </p:nvSpPr>
          <p:spPr bwMode="auto">
            <a:xfrm>
              <a:off x="1616660" y="1803077"/>
              <a:ext cx="356182" cy="37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63" name="Text Box 26"/>
            <p:cNvSpPr txBox="1">
              <a:spLocks noChangeArrowheads="1"/>
            </p:cNvSpPr>
            <p:nvPr/>
          </p:nvSpPr>
          <p:spPr bwMode="auto">
            <a:xfrm>
              <a:off x="3931167" y="1814051"/>
              <a:ext cx="356182" cy="37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64" name="Text Box 26"/>
            <p:cNvSpPr txBox="1">
              <a:spLocks noChangeArrowheads="1"/>
            </p:cNvSpPr>
            <p:nvPr/>
          </p:nvSpPr>
          <p:spPr bwMode="auto">
            <a:xfrm>
              <a:off x="6127911" y="1828339"/>
              <a:ext cx="356182" cy="37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980114" y="809449"/>
            <a:ext cx="4130675" cy="966964"/>
            <a:chOff x="4456113" y="809449"/>
            <a:chExt cx="4130675" cy="966964"/>
          </a:xfrm>
        </p:grpSpPr>
        <p:grpSp>
          <p:nvGrpSpPr>
            <p:cNvPr id="6" name="Gruppo 5"/>
            <p:cNvGrpSpPr/>
            <p:nvPr/>
          </p:nvGrpSpPr>
          <p:grpSpPr>
            <a:xfrm>
              <a:off x="4456113" y="809449"/>
              <a:ext cx="4130675" cy="966964"/>
              <a:chOff x="4456113" y="809449"/>
              <a:chExt cx="4130675" cy="966964"/>
            </a:xfrm>
          </p:grpSpPr>
          <p:grpSp>
            <p:nvGrpSpPr>
              <p:cNvPr id="28" name="Gruppo 27"/>
              <p:cNvGrpSpPr>
                <a:grpSpLocks/>
              </p:cNvGrpSpPr>
              <p:nvPr/>
            </p:nvGrpSpPr>
            <p:grpSpPr bwMode="auto">
              <a:xfrm>
                <a:off x="4456113" y="928688"/>
                <a:ext cx="1203325" cy="792162"/>
                <a:chOff x="4455656" y="927894"/>
                <a:chExt cx="1203543" cy="793094"/>
              </a:xfrm>
            </p:grpSpPr>
            <p:sp>
              <p:nvSpPr>
                <p:cNvPr id="5636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455656" y="1156494"/>
                  <a:ext cx="821053" cy="372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FFFF"/>
                      </a:solidFill>
                      <a:latin typeface="Comic Sans MS" pitchFamily="66" charset="0"/>
                    </a:rPr>
                    <a:t>P</a:t>
                  </a:r>
                  <a:r>
                    <a:rPr lang="it-IT" altLang="it-IT" sz="2300" b="1" baseline="-25000">
                      <a:solidFill>
                        <a:srgbClr val="FFFFFF"/>
                      </a:solidFill>
                      <a:latin typeface="Comic Sans MS" pitchFamily="66" charset="0"/>
                    </a:rPr>
                    <a:t>1</a:t>
                  </a:r>
                  <a:r>
                    <a:rPr lang="it-IT" altLang="it-IT" sz="2300" b="1">
                      <a:solidFill>
                        <a:srgbClr val="FFFFFF"/>
                      </a:solidFill>
                      <a:latin typeface="Comic Sans MS" pitchFamily="66" charset="0"/>
                    </a:rPr>
                    <a:t> = </a:t>
                  </a:r>
                </a:p>
              </p:txBody>
            </p:sp>
            <p:sp>
              <p:nvSpPr>
                <p:cNvPr id="56366" name="Line 13"/>
                <p:cNvSpPr>
                  <a:spLocks noChangeShapeType="1"/>
                </p:cNvSpPr>
                <p:nvPr/>
              </p:nvSpPr>
              <p:spPr bwMode="auto">
                <a:xfrm>
                  <a:off x="5125581" y="1327944"/>
                  <a:ext cx="45720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36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176381" y="927894"/>
                  <a:ext cx="482818" cy="372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FFFF"/>
                      </a:solidFill>
                      <a:latin typeface="Comic Sans MS" pitchFamily="66" charset="0"/>
                    </a:rPr>
                    <a:t>F’ </a:t>
                  </a:r>
                </a:p>
              </p:txBody>
            </p:sp>
            <p:sp>
              <p:nvSpPr>
                <p:cNvPr id="5636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5171619" y="1348582"/>
                  <a:ext cx="452362" cy="372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FFFF"/>
                      </a:solidFill>
                      <a:latin typeface="Comic Sans MS" pitchFamily="66" charset="0"/>
                    </a:rPr>
                    <a:t>A </a:t>
                  </a:r>
                </a:p>
              </p:txBody>
            </p:sp>
          </p:grpSp>
          <p:grpSp>
            <p:nvGrpSpPr>
              <p:cNvPr id="29" name="Gruppo 28"/>
              <p:cNvGrpSpPr>
                <a:grpSpLocks/>
              </p:cNvGrpSpPr>
              <p:nvPr/>
            </p:nvGrpSpPr>
            <p:grpSpPr bwMode="auto">
              <a:xfrm>
                <a:off x="5634038" y="963613"/>
                <a:ext cx="1657350" cy="812800"/>
                <a:chOff x="5633936" y="963910"/>
                <a:chExt cx="1657772" cy="812891"/>
              </a:xfrm>
            </p:grpSpPr>
            <p:sp>
              <p:nvSpPr>
                <p:cNvPr id="56360" name="CasellaDiTesto 18"/>
                <p:cNvSpPr txBox="1">
                  <a:spLocks noChangeArrowheads="1"/>
                </p:cNvSpPr>
                <p:nvPr/>
              </p:nvSpPr>
              <p:spPr bwMode="auto">
                <a:xfrm>
                  <a:off x="5633936" y="1095127"/>
                  <a:ext cx="372218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>
                      <a:solidFill>
                        <a:srgbClr val="FFFFFF"/>
                      </a:solidFill>
                      <a:latin typeface="Comic Sans MS" pitchFamily="66" charset="0"/>
                    </a:rPr>
                    <a:t>=</a:t>
                  </a: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56361" name="Gruppo 21"/>
                <p:cNvGrpSpPr>
                  <a:grpSpLocks/>
                </p:cNvGrpSpPr>
                <p:nvPr/>
              </p:nvGrpSpPr>
              <p:grpSpPr bwMode="auto">
                <a:xfrm>
                  <a:off x="5986549" y="963910"/>
                  <a:ext cx="1305159" cy="812891"/>
                  <a:chOff x="6166245" y="1184153"/>
                  <a:chExt cx="1305159" cy="812891"/>
                </a:xfrm>
              </p:grpSpPr>
              <p:sp>
                <p:nvSpPr>
                  <p:cNvPr id="56362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66245" y="1184153"/>
                    <a:ext cx="1305159" cy="3724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FF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FFFF"/>
                        </a:solidFill>
                        <a:latin typeface="Comic Sans MS" pitchFamily="66" charset="0"/>
                      </a:rPr>
                      <a:t>N</a:t>
                    </a:r>
                    <a:r>
                      <a:rPr lang="it-IT" altLang="it-IT" sz="2300" b="1" baseline="-25000">
                        <a:solidFill>
                          <a:srgbClr val="FFFFFF"/>
                        </a:solidFill>
                        <a:latin typeface="Comic Sans MS" pitchFamily="66" charset="0"/>
                      </a:rPr>
                      <a:t>1</a:t>
                    </a:r>
                    <a:r>
                      <a:rPr lang="it-IT" altLang="it-IT" sz="2300" b="1">
                        <a:solidFill>
                          <a:srgbClr val="FFFFFF"/>
                        </a:solidFill>
                        <a:latin typeface="Comic Sans MS" pitchFamily="66" charset="0"/>
                      </a:rPr>
                      <a:t>Amv</a:t>
                    </a:r>
                    <a:r>
                      <a:rPr lang="it-IT" altLang="it-IT" sz="2300" b="1" baseline="-25000">
                        <a:solidFill>
                          <a:srgbClr val="FFFFFF"/>
                        </a:solidFill>
                        <a:latin typeface="Comic Sans MS" pitchFamily="66" charset="0"/>
                      </a:rPr>
                      <a:t>1</a:t>
                    </a:r>
                    <a:r>
                      <a:rPr lang="it-IT" altLang="it-IT" sz="2300" b="1">
                        <a:solidFill>
                          <a:srgbClr val="FFFFFF"/>
                        </a:solidFill>
                        <a:latin typeface="Comic Sans MS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56363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35787" y="1624638"/>
                    <a:ext cx="452362" cy="3724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FF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FFFF"/>
                        </a:solidFill>
                        <a:latin typeface="Comic Sans MS" pitchFamily="66" charset="0"/>
                      </a:rPr>
                      <a:t>A </a:t>
                    </a:r>
                  </a:p>
                </p:txBody>
              </p:sp>
              <p:sp>
                <p:nvSpPr>
                  <p:cNvPr id="56364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6215634" y="1556559"/>
                    <a:ext cx="1092669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7191375" y="1128713"/>
                <a:ext cx="1395413" cy="371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dirty="0">
                    <a:solidFill>
                      <a:srgbClr val="FFFFFF"/>
                    </a:solidFill>
                    <a:latin typeface="Comic Sans MS" pitchFamily="66" charset="0"/>
                  </a:rPr>
                  <a:t>= N</a:t>
                </a:r>
                <a:r>
                  <a:rPr lang="it-IT" altLang="it-IT" sz="2300" b="1" baseline="-25000" dirty="0">
                    <a:solidFill>
                      <a:srgbClr val="FFFFFF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 b="1" dirty="0">
                    <a:solidFill>
                      <a:srgbClr val="FFFFFF"/>
                    </a:solidFill>
                    <a:latin typeface="Comic Sans MS" pitchFamily="66" charset="0"/>
                  </a:rPr>
                  <a:t>mv</a:t>
                </a:r>
                <a:r>
                  <a:rPr lang="it-IT" altLang="it-IT" sz="2300" b="1" baseline="-25000" dirty="0">
                    <a:solidFill>
                      <a:srgbClr val="FFFFFF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 b="1" dirty="0">
                    <a:solidFill>
                      <a:srgbClr val="FFFFFF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60" name="Text Box 26"/>
              <p:cNvSpPr txBox="1">
                <a:spLocks noChangeArrowheads="1"/>
              </p:cNvSpPr>
              <p:nvPr/>
            </p:nvSpPr>
            <p:spPr bwMode="auto">
              <a:xfrm>
                <a:off x="6924809" y="809449"/>
                <a:ext cx="356182" cy="372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 dirty="0">
                    <a:solidFill>
                      <a:srgbClr val="FFFFFF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 dirty="0">
                    <a:solidFill>
                      <a:srgbClr val="FFFFFF"/>
                    </a:solidFill>
                    <a:latin typeface="Comic Sans MS" pitchFamily="66" charset="0"/>
                  </a:rPr>
                  <a:t> </a:t>
                </a:r>
              </a:p>
            </p:txBody>
          </p:sp>
        </p:grpSp>
        <p:sp>
          <p:nvSpPr>
            <p:cNvPr id="66" name="Text Box 26"/>
            <p:cNvSpPr txBox="1">
              <a:spLocks noChangeArrowheads="1"/>
            </p:cNvSpPr>
            <p:nvPr/>
          </p:nvSpPr>
          <p:spPr bwMode="auto">
            <a:xfrm>
              <a:off x="8230606" y="908612"/>
              <a:ext cx="356182" cy="37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 dirty="0">
                  <a:solidFill>
                    <a:srgbClr val="FFFFFF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232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72"/>
    </mc:Choice>
    <mc:Fallback>
      <p:transition spd="slow" advTm="21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2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649414" y="371475"/>
            <a:ext cx="4601333" cy="1049338"/>
            <a:chOff x="125413" y="371475"/>
            <a:chExt cx="4601333" cy="1049338"/>
          </a:xfrm>
        </p:grpSpPr>
        <p:grpSp>
          <p:nvGrpSpPr>
            <p:cNvPr id="57433" name="Gruppo 6"/>
            <p:cNvGrpSpPr>
              <a:grpSpLocks/>
            </p:cNvGrpSpPr>
            <p:nvPr/>
          </p:nvGrpSpPr>
          <p:grpSpPr bwMode="auto">
            <a:xfrm>
              <a:off x="125413" y="371475"/>
              <a:ext cx="4601333" cy="1049338"/>
              <a:chOff x="125413" y="371475"/>
              <a:chExt cx="4601333" cy="1049338"/>
            </a:xfrm>
          </p:grpSpPr>
          <p:grpSp>
            <p:nvGrpSpPr>
              <p:cNvPr id="57435" name="Gruppo 10"/>
              <p:cNvGrpSpPr>
                <a:grpSpLocks/>
              </p:cNvGrpSpPr>
              <p:nvPr/>
            </p:nvGrpSpPr>
            <p:grpSpPr bwMode="auto">
              <a:xfrm>
                <a:off x="125413" y="609600"/>
                <a:ext cx="4601333" cy="811213"/>
                <a:chOff x="971599" y="4651703"/>
                <a:chExt cx="4600969" cy="810402"/>
              </a:xfrm>
            </p:grpSpPr>
            <p:sp>
              <p:nvSpPr>
                <p:cNvPr id="57440" name="Line 28"/>
                <p:cNvSpPr>
                  <a:spLocks noChangeShapeType="1"/>
                </p:cNvSpPr>
                <p:nvPr/>
              </p:nvSpPr>
              <p:spPr bwMode="auto">
                <a:xfrm>
                  <a:off x="1618221" y="5058085"/>
                  <a:ext cx="351155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44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971599" y="4860880"/>
                  <a:ext cx="673608" cy="372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0000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300" b="1" baseline="-25000">
                      <a:solidFill>
                        <a:srgbClr val="FF0000"/>
                      </a:solidFill>
                      <a:latin typeface="Comic Sans MS" pitchFamily="66" charset="0"/>
                    </a:rPr>
                    <a:t>x</a:t>
                  </a:r>
                  <a:r>
                    <a:rPr lang="it-IT" altLang="it-IT" sz="2300" b="1">
                      <a:solidFill>
                        <a:srgbClr val="FF0000"/>
                      </a:solidFill>
                      <a:latin typeface="Comic Sans MS" pitchFamily="66" charset="0"/>
                    </a:rPr>
                    <a:t> =</a:t>
                  </a:r>
                </a:p>
              </p:txBody>
            </p:sp>
            <p:sp>
              <p:nvSpPr>
                <p:cNvPr id="5744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645207" y="4651703"/>
                  <a:ext cx="3927361" cy="372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N</a:t>
                  </a:r>
                  <a:r>
                    <a:rPr lang="it-IT" altLang="it-IT" sz="2300" b="1" baseline="-25000" dirty="0">
                      <a:solidFill>
                        <a:srgbClr val="FF0000"/>
                      </a:solidFill>
                      <a:latin typeface="Comic Sans MS" pitchFamily="66" charset="0"/>
                    </a:rPr>
                    <a:t>1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300" b="1" baseline="-25000" dirty="0">
                      <a:solidFill>
                        <a:srgbClr val="FF0000"/>
                      </a:solidFill>
                      <a:latin typeface="Comic Sans MS" pitchFamily="66" charset="0"/>
                    </a:rPr>
                    <a:t>1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  + N</a:t>
                  </a:r>
                  <a:r>
                    <a:rPr lang="it-IT" altLang="it-IT" sz="2300" b="1" baseline="-25000" dirty="0">
                      <a:solidFill>
                        <a:srgbClr val="FF0000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300" b="1" baseline="-25000" dirty="0">
                      <a:solidFill>
                        <a:srgbClr val="FF0000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  + N</a:t>
                  </a:r>
                  <a:r>
                    <a:rPr lang="it-IT" altLang="it-IT" sz="2300" b="1" baseline="-25000" dirty="0">
                      <a:solidFill>
                        <a:srgbClr val="FF0000"/>
                      </a:solidFill>
                      <a:latin typeface="Comic Sans MS" pitchFamily="66" charset="0"/>
                    </a:rPr>
                    <a:t>3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300" b="1" baseline="-25000" dirty="0">
                      <a:solidFill>
                        <a:srgbClr val="FF0000"/>
                      </a:solidFill>
                      <a:latin typeface="Comic Sans MS" pitchFamily="66" charset="0"/>
                    </a:rPr>
                    <a:t>3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  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+,, </a:t>
                  </a:r>
                  <a:endPara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744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214546" y="5089699"/>
                  <a:ext cx="476406" cy="372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marL="381000" indent="-381000"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0000"/>
                      </a:solidFill>
                      <a:latin typeface="Comic Sans MS" pitchFamily="66" charset="0"/>
                    </a:rPr>
                    <a:t>N </a:t>
                  </a:r>
                </a:p>
              </p:txBody>
            </p:sp>
          </p:grpSp>
          <p:sp>
            <p:nvSpPr>
              <p:cNvPr id="57436" name="Text Box 33"/>
              <p:cNvSpPr txBox="1">
                <a:spLocks noChangeArrowheads="1"/>
              </p:cNvSpPr>
              <p:nvPr/>
            </p:nvSpPr>
            <p:spPr bwMode="auto">
              <a:xfrm>
                <a:off x="1401763" y="371475"/>
                <a:ext cx="357187" cy="373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437" name="Text Box 34"/>
              <p:cNvSpPr txBox="1">
                <a:spLocks noChangeArrowheads="1"/>
              </p:cNvSpPr>
              <p:nvPr/>
            </p:nvSpPr>
            <p:spPr bwMode="auto">
              <a:xfrm>
                <a:off x="2570163" y="371475"/>
                <a:ext cx="355600" cy="373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438" name="Text Box 35"/>
              <p:cNvSpPr txBox="1">
                <a:spLocks noChangeArrowheads="1"/>
              </p:cNvSpPr>
              <p:nvPr/>
            </p:nvSpPr>
            <p:spPr bwMode="auto">
              <a:xfrm>
                <a:off x="3722688" y="371475"/>
                <a:ext cx="355600" cy="373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439" name="Text Box 32"/>
              <p:cNvSpPr txBox="1">
                <a:spLocks noChangeArrowheads="1"/>
              </p:cNvSpPr>
              <p:nvPr/>
            </p:nvSpPr>
            <p:spPr bwMode="auto">
              <a:xfrm>
                <a:off x="327025" y="620713"/>
                <a:ext cx="357188" cy="373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</p:grpSp>
        <p:sp>
          <p:nvSpPr>
            <p:cNvPr id="57434" name="Line 37"/>
            <p:cNvSpPr>
              <a:spLocks noChangeShapeType="1"/>
            </p:cNvSpPr>
            <p:nvPr/>
          </p:nvSpPr>
          <p:spPr bwMode="auto">
            <a:xfrm>
              <a:off x="201613" y="906463"/>
              <a:ext cx="1365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7347" name="Text Box 31"/>
          <p:cNvSpPr txBox="1">
            <a:spLocks noChangeArrowheads="1"/>
          </p:cNvSpPr>
          <p:nvPr/>
        </p:nvSpPr>
        <p:spPr bwMode="auto">
          <a:xfrm>
            <a:off x="5314950" y="4365626"/>
            <a:ext cx="2365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6843714" y="4108450"/>
            <a:ext cx="2541587" cy="744538"/>
            <a:chOff x="5320397" y="4108925"/>
            <a:chExt cx="2540492" cy="744538"/>
          </a:xfrm>
        </p:grpSpPr>
        <p:sp>
          <p:nvSpPr>
            <p:cNvPr id="57428" name="Rettangolo 60"/>
            <p:cNvSpPr>
              <a:spLocks noChangeArrowheads="1"/>
            </p:cNvSpPr>
            <p:nvPr/>
          </p:nvSpPr>
          <p:spPr bwMode="auto">
            <a:xfrm>
              <a:off x="5320397" y="4108925"/>
              <a:ext cx="2270539" cy="744538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FF0000"/>
                </a:solidFill>
              </a:endParaRPr>
            </a:p>
          </p:txBody>
        </p:sp>
        <p:grpSp>
          <p:nvGrpSpPr>
            <p:cNvPr id="57429" name="Gruppo 1"/>
            <p:cNvGrpSpPr>
              <a:grpSpLocks/>
            </p:cNvGrpSpPr>
            <p:nvPr/>
          </p:nvGrpSpPr>
          <p:grpSpPr bwMode="auto">
            <a:xfrm>
              <a:off x="5335845" y="4190939"/>
              <a:ext cx="2525044" cy="572120"/>
              <a:chOff x="4999109" y="4005996"/>
              <a:chExt cx="2525044" cy="572120"/>
            </a:xfrm>
          </p:grpSpPr>
          <p:sp>
            <p:nvSpPr>
              <p:cNvPr id="57430" name="Text Box 72"/>
              <p:cNvSpPr txBox="1">
                <a:spLocks noChangeArrowheads="1"/>
              </p:cNvSpPr>
              <p:nvPr/>
            </p:nvSpPr>
            <p:spPr bwMode="auto">
              <a:xfrm>
                <a:off x="4999109" y="4205710"/>
                <a:ext cx="2525044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P =mN ● 1/3v   </a:t>
                </a:r>
              </a:p>
            </p:txBody>
          </p:sp>
          <p:sp>
            <p:nvSpPr>
              <p:cNvPr id="57431" name="Text Box 75"/>
              <p:cNvSpPr txBox="1">
                <a:spLocks noChangeArrowheads="1"/>
              </p:cNvSpPr>
              <p:nvPr/>
            </p:nvSpPr>
            <p:spPr bwMode="auto">
              <a:xfrm>
                <a:off x="7031952" y="4005996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432" name="Line 76"/>
              <p:cNvSpPr>
                <a:spLocks noChangeShapeType="1"/>
              </p:cNvSpPr>
              <p:nvPr/>
            </p:nvSpPr>
            <p:spPr bwMode="auto">
              <a:xfrm>
                <a:off x="6909715" y="4291746"/>
                <a:ext cx="13811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7359" name="Gruppo 3"/>
          <p:cNvGrpSpPr>
            <a:grpSpLocks/>
          </p:cNvGrpSpPr>
          <p:nvPr/>
        </p:nvGrpSpPr>
        <p:grpSpPr bwMode="auto">
          <a:xfrm>
            <a:off x="6572250" y="2986089"/>
            <a:ext cx="3600450" cy="909637"/>
            <a:chOff x="5562048" y="1998973"/>
            <a:chExt cx="3600660" cy="910029"/>
          </a:xfrm>
        </p:grpSpPr>
        <p:sp>
          <p:nvSpPr>
            <p:cNvPr id="57421" name="Text Box 48"/>
            <p:cNvSpPr txBox="1">
              <a:spLocks noChangeArrowheads="1"/>
            </p:cNvSpPr>
            <p:nvPr/>
          </p:nvSpPr>
          <p:spPr bwMode="auto">
            <a:xfrm>
              <a:off x="5562048" y="2218048"/>
              <a:ext cx="3600660" cy="690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v</a:t>
              </a:r>
              <a:r>
                <a:rPr lang="it-IT" altLang="it-IT" sz="2300" baseline="-25000">
                  <a:solidFill>
                    <a:srgbClr val="000000"/>
                  </a:solidFill>
                  <a:latin typeface="Comic Sans MS" pitchFamily="66" charset="0"/>
                </a:rPr>
                <a:t>x</a:t>
              </a: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  =  v</a:t>
              </a:r>
              <a:r>
                <a:rPr lang="it-IT" altLang="it-IT" sz="2300" baseline="-25000">
                  <a:solidFill>
                    <a:srgbClr val="000000"/>
                  </a:solidFill>
                  <a:latin typeface="Comic Sans MS" pitchFamily="66" charset="0"/>
                </a:rPr>
                <a:t>y</a:t>
              </a: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  =  v</a:t>
              </a:r>
              <a:r>
                <a:rPr lang="it-IT" altLang="it-IT" sz="2300" baseline="-25000">
                  <a:solidFill>
                    <a:srgbClr val="000000"/>
                  </a:solidFill>
                  <a:latin typeface="Comic Sans MS" pitchFamily="66" charset="0"/>
                </a:rPr>
                <a:t>z </a:t>
              </a: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          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(ipotesi 4 teoria cinetica)</a:t>
              </a:r>
            </a:p>
          </p:txBody>
        </p:sp>
        <p:sp>
          <p:nvSpPr>
            <p:cNvPr id="57422" name="Text Box 57"/>
            <p:cNvSpPr txBox="1">
              <a:spLocks noChangeArrowheads="1"/>
            </p:cNvSpPr>
            <p:nvPr/>
          </p:nvSpPr>
          <p:spPr bwMode="auto">
            <a:xfrm>
              <a:off x="5800173" y="1998973"/>
              <a:ext cx="316106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aseline="-2500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423" name="Text Box 59"/>
            <p:cNvSpPr txBox="1">
              <a:spLocks noChangeArrowheads="1"/>
            </p:cNvSpPr>
            <p:nvPr/>
          </p:nvSpPr>
          <p:spPr bwMode="auto">
            <a:xfrm>
              <a:off x="6547885" y="1998973"/>
              <a:ext cx="316106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aseline="-2500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424" name="Text Box 61"/>
            <p:cNvSpPr txBox="1">
              <a:spLocks noChangeArrowheads="1"/>
            </p:cNvSpPr>
            <p:nvPr/>
          </p:nvSpPr>
          <p:spPr bwMode="auto">
            <a:xfrm>
              <a:off x="7303535" y="1998973"/>
              <a:ext cx="316106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aseline="-2500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425" name="Line 69"/>
            <p:cNvSpPr>
              <a:spLocks noChangeShapeType="1"/>
            </p:cNvSpPr>
            <p:nvPr/>
          </p:nvSpPr>
          <p:spPr bwMode="auto">
            <a:xfrm>
              <a:off x="5611018" y="2300683"/>
              <a:ext cx="1381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426" name="Line 69"/>
            <p:cNvSpPr>
              <a:spLocks noChangeShapeType="1"/>
            </p:cNvSpPr>
            <p:nvPr/>
          </p:nvSpPr>
          <p:spPr bwMode="auto">
            <a:xfrm>
              <a:off x="6409772" y="2287057"/>
              <a:ext cx="1381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427" name="Line 69"/>
            <p:cNvSpPr>
              <a:spLocks noChangeShapeType="1"/>
            </p:cNvSpPr>
            <p:nvPr/>
          </p:nvSpPr>
          <p:spPr bwMode="auto">
            <a:xfrm>
              <a:off x="7125674" y="2300683"/>
              <a:ext cx="1381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7360" name="Gruppo 4"/>
          <p:cNvGrpSpPr>
            <a:grpSpLocks/>
          </p:cNvGrpSpPr>
          <p:nvPr/>
        </p:nvGrpSpPr>
        <p:grpSpPr bwMode="auto">
          <a:xfrm>
            <a:off x="1858963" y="3068638"/>
            <a:ext cx="3054350" cy="601662"/>
            <a:chOff x="5621134" y="3140968"/>
            <a:chExt cx="3055322" cy="601820"/>
          </a:xfrm>
        </p:grpSpPr>
        <p:grpSp>
          <p:nvGrpSpPr>
            <p:cNvPr id="57402" name="Gruppo 44"/>
            <p:cNvGrpSpPr>
              <a:grpSpLocks/>
            </p:cNvGrpSpPr>
            <p:nvPr/>
          </p:nvGrpSpPr>
          <p:grpSpPr bwMode="auto">
            <a:xfrm>
              <a:off x="5621134" y="3140968"/>
              <a:ext cx="3055322" cy="601820"/>
              <a:chOff x="2526912" y="3212976"/>
              <a:chExt cx="3055322" cy="601820"/>
            </a:xfrm>
          </p:grpSpPr>
          <p:sp>
            <p:nvSpPr>
              <p:cNvPr id="57407" name="Text Box 45"/>
              <p:cNvSpPr txBox="1">
                <a:spLocks noChangeArrowheads="1"/>
              </p:cNvSpPr>
              <p:nvPr/>
            </p:nvSpPr>
            <p:spPr bwMode="auto">
              <a:xfrm>
                <a:off x="2526912" y="3442390"/>
                <a:ext cx="2957855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00"/>
                    </a:solidFill>
                    <a:latin typeface="Comic Sans MS" pitchFamily="66" charset="0"/>
                  </a:rPr>
                  <a:t>v  = v</a:t>
                </a:r>
                <a:r>
                  <a:rPr lang="it-IT" altLang="it-IT" sz="2300" b="1" baseline="-25000">
                    <a:solidFill>
                      <a:srgbClr val="000000"/>
                    </a:solidFill>
                    <a:latin typeface="Comic Sans MS" pitchFamily="66" charset="0"/>
                  </a:rPr>
                  <a:t>x</a:t>
                </a:r>
                <a:r>
                  <a:rPr lang="it-IT" altLang="it-IT" sz="2300" b="1">
                    <a:solidFill>
                      <a:srgbClr val="000000"/>
                    </a:solidFill>
                    <a:latin typeface="Comic Sans MS" pitchFamily="66" charset="0"/>
                  </a:rPr>
                  <a:t>  +  v</a:t>
                </a:r>
                <a:r>
                  <a:rPr lang="it-IT" altLang="it-IT" sz="2300" b="1" baseline="-25000">
                    <a:solidFill>
                      <a:srgbClr val="000000"/>
                    </a:solidFill>
                    <a:latin typeface="Comic Sans MS" pitchFamily="66" charset="0"/>
                  </a:rPr>
                  <a:t>y</a:t>
                </a:r>
                <a:r>
                  <a:rPr lang="it-IT" altLang="it-IT" sz="2300" b="1">
                    <a:solidFill>
                      <a:srgbClr val="000000"/>
                    </a:solidFill>
                    <a:latin typeface="Comic Sans MS" pitchFamily="66" charset="0"/>
                  </a:rPr>
                  <a:t>  +  v</a:t>
                </a:r>
                <a:r>
                  <a:rPr lang="it-IT" altLang="it-IT" sz="2300" b="1" baseline="-25000">
                    <a:solidFill>
                      <a:srgbClr val="000000"/>
                    </a:solidFill>
                    <a:latin typeface="Comic Sans MS" pitchFamily="66" charset="0"/>
                  </a:rPr>
                  <a:t>z</a:t>
                </a:r>
                <a:endParaRPr lang="it-IT" altLang="it-IT" sz="2300" b="1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57408" name="Gruppo 46"/>
              <p:cNvGrpSpPr>
                <a:grpSpLocks/>
              </p:cNvGrpSpPr>
              <p:nvPr/>
            </p:nvGrpSpPr>
            <p:grpSpPr bwMode="auto">
              <a:xfrm>
                <a:off x="2529556" y="3212976"/>
                <a:ext cx="3052678" cy="372480"/>
                <a:chOff x="2529556" y="3212976"/>
                <a:chExt cx="3052678" cy="372480"/>
              </a:xfrm>
            </p:grpSpPr>
            <p:grpSp>
              <p:nvGrpSpPr>
                <p:cNvPr id="57409" name="Gruppo 47"/>
                <p:cNvGrpSpPr>
                  <a:grpSpLocks/>
                </p:cNvGrpSpPr>
                <p:nvPr/>
              </p:nvGrpSpPr>
              <p:grpSpPr bwMode="auto">
                <a:xfrm>
                  <a:off x="2529556" y="3212976"/>
                  <a:ext cx="481571" cy="372480"/>
                  <a:chOff x="2529556" y="3212976"/>
                  <a:chExt cx="481571" cy="372480"/>
                </a:xfrm>
              </p:grpSpPr>
              <p:sp>
                <p:nvSpPr>
                  <p:cNvPr id="57419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54962" y="3212976"/>
                    <a:ext cx="356165" cy="372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 baseline="-2500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2</a:t>
                    </a:r>
                    <a:r>
                      <a:rPr lang="it-IT" altLang="it-IT" sz="2300" b="1">
                        <a:solidFill>
                          <a:srgbClr val="000000"/>
                        </a:solidFill>
                        <a:latin typeface="Comic Sans MS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5742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529556" y="3501008"/>
                    <a:ext cx="136519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57410" name="Gruppo 48"/>
                <p:cNvGrpSpPr>
                  <a:grpSpLocks/>
                </p:cNvGrpSpPr>
                <p:nvPr/>
              </p:nvGrpSpPr>
              <p:grpSpPr bwMode="auto">
                <a:xfrm>
                  <a:off x="3219090" y="3212976"/>
                  <a:ext cx="562944" cy="372480"/>
                  <a:chOff x="2529556" y="3212976"/>
                  <a:chExt cx="562944" cy="372480"/>
                </a:xfrm>
              </p:grpSpPr>
              <p:sp>
                <p:nvSpPr>
                  <p:cNvPr id="57417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36335" y="3212976"/>
                    <a:ext cx="356165" cy="372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 baseline="-2500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2</a:t>
                    </a:r>
                    <a:r>
                      <a:rPr lang="it-IT" altLang="it-IT" sz="2300" b="1">
                        <a:solidFill>
                          <a:srgbClr val="000000"/>
                        </a:solidFill>
                        <a:latin typeface="Comic Sans MS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57418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529556" y="3501008"/>
                    <a:ext cx="136519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57411" name="Gruppo 49"/>
                <p:cNvGrpSpPr>
                  <a:grpSpLocks/>
                </p:cNvGrpSpPr>
                <p:nvPr/>
              </p:nvGrpSpPr>
              <p:grpSpPr bwMode="auto">
                <a:xfrm>
                  <a:off x="5076056" y="3212976"/>
                  <a:ext cx="506178" cy="372480"/>
                  <a:chOff x="2529556" y="3212976"/>
                  <a:chExt cx="506178" cy="372480"/>
                </a:xfrm>
              </p:grpSpPr>
              <p:sp>
                <p:nvSpPr>
                  <p:cNvPr id="57415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79569" y="3212976"/>
                    <a:ext cx="356165" cy="372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 baseline="-2500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2</a:t>
                    </a:r>
                    <a:r>
                      <a:rPr lang="it-IT" altLang="it-IT" sz="2300" b="1">
                        <a:solidFill>
                          <a:srgbClr val="000000"/>
                        </a:solidFill>
                        <a:latin typeface="Comic Sans MS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57416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529556" y="3501008"/>
                    <a:ext cx="136519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57412" name="Gruppo 50"/>
                <p:cNvGrpSpPr>
                  <a:grpSpLocks/>
                </p:cNvGrpSpPr>
                <p:nvPr/>
              </p:nvGrpSpPr>
              <p:grpSpPr bwMode="auto">
                <a:xfrm>
                  <a:off x="4177561" y="3212976"/>
                  <a:ext cx="481571" cy="372480"/>
                  <a:chOff x="2529556" y="3212976"/>
                  <a:chExt cx="481571" cy="372480"/>
                </a:xfrm>
              </p:grpSpPr>
              <p:sp>
                <p:nvSpPr>
                  <p:cNvPr id="57413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54962" y="3212976"/>
                    <a:ext cx="356165" cy="372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 baseline="-2500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2</a:t>
                    </a:r>
                    <a:r>
                      <a:rPr lang="it-IT" altLang="it-IT" sz="2300" b="1">
                        <a:solidFill>
                          <a:srgbClr val="000000"/>
                        </a:solidFill>
                        <a:latin typeface="Comic Sans MS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57414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529556" y="3501008"/>
                    <a:ext cx="136519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</p:grpSp>
        <p:sp>
          <p:nvSpPr>
            <p:cNvPr id="57403" name="Line 69"/>
            <p:cNvSpPr>
              <a:spLocks noChangeShapeType="1"/>
            </p:cNvSpPr>
            <p:nvPr/>
          </p:nvSpPr>
          <p:spPr bwMode="auto">
            <a:xfrm>
              <a:off x="5672280" y="3429000"/>
              <a:ext cx="1381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404" name="Line 69"/>
            <p:cNvSpPr>
              <a:spLocks noChangeShapeType="1"/>
            </p:cNvSpPr>
            <p:nvPr/>
          </p:nvSpPr>
          <p:spPr bwMode="auto">
            <a:xfrm>
              <a:off x="6368436" y="3420894"/>
              <a:ext cx="1381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405" name="Line 69"/>
            <p:cNvSpPr>
              <a:spLocks noChangeShapeType="1"/>
            </p:cNvSpPr>
            <p:nvPr/>
          </p:nvSpPr>
          <p:spPr bwMode="auto">
            <a:xfrm>
              <a:off x="7304767" y="3429000"/>
              <a:ext cx="1381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406" name="Line 69"/>
            <p:cNvSpPr>
              <a:spLocks noChangeShapeType="1"/>
            </p:cNvSpPr>
            <p:nvPr/>
          </p:nvSpPr>
          <p:spPr bwMode="auto">
            <a:xfrm>
              <a:off x="8250311" y="3422515"/>
              <a:ext cx="1381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7361" name="Gruppo 95"/>
          <p:cNvGrpSpPr>
            <a:grpSpLocks/>
          </p:cNvGrpSpPr>
          <p:nvPr/>
        </p:nvGrpSpPr>
        <p:grpSpPr bwMode="auto">
          <a:xfrm>
            <a:off x="1599009" y="1939485"/>
            <a:ext cx="5616575" cy="629503"/>
            <a:chOff x="173037" y="2521423"/>
            <a:chExt cx="5616466" cy="628929"/>
          </a:xfrm>
        </p:grpSpPr>
        <p:sp>
          <p:nvSpPr>
            <p:cNvPr id="57398" name="Text Box 24"/>
            <p:cNvSpPr txBox="1">
              <a:spLocks noChangeArrowheads="1"/>
            </p:cNvSpPr>
            <p:nvPr/>
          </p:nvSpPr>
          <p:spPr bwMode="auto">
            <a:xfrm>
              <a:off x="3986281" y="2546301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399" name="Text Box 25"/>
            <p:cNvSpPr txBox="1">
              <a:spLocks noChangeArrowheads="1"/>
            </p:cNvSpPr>
            <p:nvPr/>
          </p:nvSpPr>
          <p:spPr bwMode="auto">
            <a:xfrm>
              <a:off x="2761358" y="2546301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400" name="Text Box 26"/>
            <p:cNvSpPr txBox="1">
              <a:spLocks noChangeArrowheads="1"/>
            </p:cNvSpPr>
            <p:nvPr/>
          </p:nvSpPr>
          <p:spPr bwMode="auto">
            <a:xfrm>
              <a:off x="1573705" y="2521423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401" name="Text Box 20"/>
            <p:cNvSpPr txBox="1">
              <a:spLocks noChangeArrowheads="1"/>
            </p:cNvSpPr>
            <p:nvPr/>
          </p:nvSpPr>
          <p:spPr bwMode="auto">
            <a:xfrm>
              <a:off x="173037" y="2636838"/>
              <a:ext cx="5616466" cy="513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P = m(N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1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 + N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 + N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3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 + …) </a:t>
              </a: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5815014" y="298451"/>
            <a:ext cx="4956175" cy="1368425"/>
            <a:chOff x="4291013" y="298450"/>
            <a:chExt cx="4955663" cy="1368425"/>
          </a:xfrm>
        </p:grpSpPr>
        <p:sp>
          <p:nvSpPr>
            <p:cNvPr id="57388" name="Rettangolo 9"/>
            <p:cNvSpPr>
              <a:spLocks noChangeArrowheads="1"/>
            </p:cNvSpPr>
            <p:nvPr/>
          </p:nvSpPr>
          <p:spPr bwMode="auto">
            <a:xfrm>
              <a:off x="4551363" y="298450"/>
              <a:ext cx="4568825" cy="1368425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57389" name="Gruppo 2"/>
            <p:cNvGrpSpPr>
              <a:grpSpLocks/>
            </p:cNvGrpSpPr>
            <p:nvPr/>
          </p:nvGrpSpPr>
          <p:grpSpPr bwMode="auto">
            <a:xfrm>
              <a:off x="4660900" y="466725"/>
              <a:ext cx="4585776" cy="658811"/>
              <a:chOff x="1829784" y="2078431"/>
              <a:chExt cx="4586564" cy="659141"/>
            </a:xfrm>
          </p:grpSpPr>
          <p:sp>
            <p:nvSpPr>
              <p:cNvPr id="57391" name="Text Box 29"/>
              <p:cNvSpPr txBox="1">
                <a:spLocks noChangeArrowheads="1"/>
              </p:cNvSpPr>
              <p:nvPr/>
            </p:nvSpPr>
            <p:spPr bwMode="auto">
              <a:xfrm>
                <a:off x="1829784" y="2365166"/>
                <a:ext cx="914027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Nv</a:t>
                </a: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x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=</a:t>
                </a:r>
              </a:p>
            </p:txBody>
          </p:sp>
          <p:sp>
            <p:nvSpPr>
              <p:cNvPr id="57392" name="Text Box 30"/>
              <p:cNvSpPr txBox="1">
                <a:spLocks noChangeArrowheads="1"/>
              </p:cNvSpPr>
              <p:nvPr/>
            </p:nvSpPr>
            <p:spPr bwMode="auto">
              <a:xfrm>
                <a:off x="2725286" y="2339441"/>
                <a:ext cx="3691062" cy="372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N</a:t>
                </a: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 + N</a:t>
                </a: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 + N</a:t>
                </a: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 … </a:t>
                </a:r>
              </a:p>
            </p:txBody>
          </p:sp>
          <p:sp>
            <p:nvSpPr>
              <p:cNvPr id="57393" name="Text Box 33"/>
              <p:cNvSpPr txBox="1">
                <a:spLocks noChangeArrowheads="1"/>
              </p:cNvSpPr>
              <p:nvPr/>
            </p:nvSpPr>
            <p:spPr bwMode="auto">
              <a:xfrm>
                <a:off x="3201099" y="2078431"/>
                <a:ext cx="356165" cy="372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94" name="Text Box 34"/>
              <p:cNvSpPr txBox="1">
                <a:spLocks noChangeArrowheads="1"/>
              </p:cNvSpPr>
              <p:nvPr/>
            </p:nvSpPr>
            <p:spPr bwMode="auto">
              <a:xfrm>
                <a:off x="4429110" y="2078431"/>
                <a:ext cx="356165" cy="372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95" name="Text Box 35"/>
              <p:cNvSpPr txBox="1">
                <a:spLocks noChangeArrowheads="1"/>
              </p:cNvSpPr>
              <p:nvPr/>
            </p:nvSpPr>
            <p:spPr bwMode="auto">
              <a:xfrm>
                <a:off x="5640187" y="2078431"/>
                <a:ext cx="356165" cy="372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96" name="Text Box 32"/>
              <p:cNvSpPr txBox="1">
                <a:spLocks noChangeArrowheads="1"/>
              </p:cNvSpPr>
              <p:nvPr/>
            </p:nvSpPr>
            <p:spPr bwMode="auto">
              <a:xfrm>
                <a:off x="2267744" y="2168284"/>
                <a:ext cx="356165" cy="372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97" name="Line 37"/>
              <p:cNvSpPr>
                <a:spLocks noChangeShapeType="1"/>
              </p:cNvSpPr>
              <p:nvPr/>
            </p:nvSpPr>
            <p:spPr bwMode="auto">
              <a:xfrm>
                <a:off x="2123728" y="2465994"/>
                <a:ext cx="13651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7390" name="Text Box 29"/>
            <p:cNvSpPr txBox="1">
              <a:spLocks noChangeArrowheads="1"/>
            </p:cNvSpPr>
            <p:nvPr/>
          </p:nvSpPr>
          <p:spPr bwMode="auto">
            <a:xfrm>
              <a:off x="4291013" y="838214"/>
              <a:ext cx="107769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3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6523039" y="1885950"/>
            <a:ext cx="3019425" cy="744538"/>
            <a:chOff x="4999109" y="1885950"/>
            <a:chExt cx="3019354" cy="744538"/>
          </a:xfrm>
        </p:grpSpPr>
        <p:grpSp>
          <p:nvGrpSpPr>
            <p:cNvPr id="57380" name="Gruppo 59"/>
            <p:cNvGrpSpPr>
              <a:grpSpLocks/>
            </p:cNvGrpSpPr>
            <p:nvPr/>
          </p:nvGrpSpPr>
          <p:grpSpPr bwMode="auto">
            <a:xfrm>
              <a:off x="5699125" y="1885950"/>
              <a:ext cx="2319338" cy="744538"/>
              <a:chOff x="107950" y="3116421"/>
              <a:chExt cx="2319435" cy="744627"/>
            </a:xfrm>
          </p:grpSpPr>
          <p:sp>
            <p:nvSpPr>
              <p:cNvPr id="57382" name="Rettangolo 60"/>
              <p:cNvSpPr>
                <a:spLocks noChangeArrowheads="1"/>
              </p:cNvSpPr>
              <p:nvPr/>
            </p:nvSpPr>
            <p:spPr bwMode="auto">
              <a:xfrm>
                <a:off x="107950" y="3116421"/>
                <a:ext cx="1795442" cy="744627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7383" name="Gruppo 61"/>
              <p:cNvGrpSpPr>
                <a:grpSpLocks/>
              </p:cNvGrpSpPr>
              <p:nvPr/>
            </p:nvGrpSpPr>
            <p:grpSpPr bwMode="auto">
              <a:xfrm>
                <a:off x="229353" y="3116421"/>
                <a:ext cx="2198032" cy="553681"/>
                <a:chOff x="229353" y="3116421"/>
                <a:chExt cx="2198032" cy="553681"/>
              </a:xfrm>
            </p:grpSpPr>
            <p:sp>
              <p:nvSpPr>
                <p:cNvPr id="57384" name="Line 37"/>
                <p:cNvSpPr>
                  <a:spLocks noChangeShapeType="1"/>
                </p:cNvSpPr>
                <p:nvPr/>
              </p:nvSpPr>
              <p:spPr bwMode="auto">
                <a:xfrm>
                  <a:off x="1328369" y="3361053"/>
                  <a:ext cx="13651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57385" name="Gruppo 63"/>
                <p:cNvGrpSpPr>
                  <a:grpSpLocks/>
                </p:cNvGrpSpPr>
                <p:nvPr/>
              </p:nvGrpSpPr>
              <p:grpSpPr bwMode="auto">
                <a:xfrm>
                  <a:off x="229353" y="3116421"/>
                  <a:ext cx="2198032" cy="553681"/>
                  <a:chOff x="229353" y="3116421"/>
                  <a:chExt cx="2198032" cy="553681"/>
                </a:xfrm>
              </p:grpSpPr>
              <p:sp>
                <p:nvSpPr>
                  <p:cNvPr id="57386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21418" y="3116421"/>
                    <a:ext cx="356165" cy="372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2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57387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353" y="3297696"/>
                    <a:ext cx="2198032" cy="3724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prstDash val="lgDashDot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marL="381000" indent="-381000"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P = mNv</a:t>
                    </a:r>
                    <a:r>
                      <a:rPr lang="it-IT" altLang="it-IT" sz="2300" b="1" baseline="-250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x</a:t>
                    </a:r>
                    <a:r>
                      <a:rPr lang="it-IT" altLang="it-IT" sz="2300" b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      </a:t>
                    </a:r>
                  </a:p>
                </p:txBody>
              </p:sp>
            </p:grpSp>
          </p:grpSp>
        </p:grpSp>
        <p:sp>
          <p:nvSpPr>
            <p:cNvPr id="57381" name="Text Box 29"/>
            <p:cNvSpPr txBox="1">
              <a:spLocks noChangeArrowheads="1"/>
            </p:cNvSpPr>
            <p:nvPr/>
          </p:nvSpPr>
          <p:spPr bwMode="auto">
            <a:xfrm>
              <a:off x="4999109" y="2077107"/>
              <a:ext cx="466777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0000"/>
                  </a:solidFill>
                  <a:latin typeface="Comic Sans MS" pitchFamily="66" charset="0"/>
                </a:rPr>
                <a:t>=&gt;</a:t>
              </a:r>
              <a:endParaRPr lang="it-IT" altLang="it-IT" sz="23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1830389" y="4106864"/>
            <a:ext cx="4014787" cy="630237"/>
            <a:chOff x="306388" y="4106687"/>
            <a:chExt cx="4014787" cy="630414"/>
          </a:xfrm>
        </p:grpSpPr>
        <p:grpSp>
          <p:nvGrpSpPr>
            <p:cNvPr id="57370" name="Gruppo 5"/>
            <p:cNvGrpSpPr>
              <a:grpSpLocks/>
            </p:cNvGrpSpPr>
            <p:nvPr/>
          </p:nvGrpSpPr>
          <p:grpSpPr bwMode="auto">
            <a:xfrm>
              <a:off x="306388" y="4140200"/>
              <a:ext cx="4014787" cy="596901"/>
              <a:chOff x="1670050" y="4139679"/>
              <a:chExt cx="4014981" cy="597832"/>
            </a:xfrm>
          </p:grpSpPr>
          <p:sp>
            <p:nvSpPr>
              <p:cNvPr id="57372" name="Text Box 63"/>
              <p:cNvSpPr txBox="1">
                <a:spLocks noChangeArrowheads="1"/>
              </p:cNvSpPr>
              <p:nvPr/>
            </p:nvSpPr>
            <p:spPr bwMode="auto">
              <a:xfrm>
                <a:off x="1670050" y="4365104"/>
                <a:ext cx="3984818" cy="372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v  =  3v</a:t>
                </a:r>
                <a:r>
                  <a:rPr lang="it-IT" altLang="it-IT" sz="2300" baseline="-25000">
                    <a:solidFill>
                      <a:srgbClr val="000000"/>
                    </a:solidFill>
                    <a:latin typeface="Comic Sans MS" pitchFamily="66" charset="0"/>
                  </a:rPr>
                  <a:t>x</a:t>
                </a: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       </a:t>
                </a:r>
                <a:r>
                  <a:rPr lang="it-IT" altLang="it-IT" sz="230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→</a:t>
                </a: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    v</a:t>
                </a:r>
                <a:r>
                  <a:rPr lang="it-IT" altLang="it-IT" sz="2300" baseline="-25000">
                    <a:solidFill>
                      <a:srgbClr val="000000"/>
                    </a:solidFill>
                    <a:latin typeface="Comic Sans MS" pitchFamily="66" charset="0"/>
                  </a:rPr>
                  <a:t>x</a:t>
                </a: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  = 1/3 v</a:t>
                </a:r>
              </a:p>
            </p:txBody>
          </p:sp>
          <p:sp>
            <p:nvSpPr>
              <p:cNvPr id="57373" name="Text Box 64"/>
              <p:cNvSpPr txBox="1">
                <a:spLocks noChangeArrowheads="1"/>
              </p:cNvSpPr>
              <p:nvPr/>
            </p:nvSpPr>
            <p:spPr bwMode="auto">
              <a:xfrm>
                <a:off x="1862138" y="4139679"/>
                <a:ext cx="316106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74" name="Line 65"/>
              <p:cNvSpPr>
                <a:spLocks noChangeShapeType="1"/>
              </p:cNvSpPr>
              <p:nvPr/>
            </p:nvSpPr>
            <p:spPr bwMode="auto">
              <a:xfrm>
                <a:off x="1739900" y="4425429"/>
                <a:ext cx="1365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75" name="Text Box 66"/>
              <p:cNvSpPr txBox="1">
                <a:spLocks noChangeArrowheads="1"/>
              </p:cNvSpPr>
              <p:nvPr/>
            </p:nvSpPr>
            <p:spPr bwMode="auto">
              <a:xfrm>
                <a:off x="2727325" y="4139679"/>
                <a:ext cx="316106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76" name="Line 67"/>
              <p:cNvSpPr>
                <a:spLocks noChangeShapeType="1"/>
              </p:cNvSpPr>
              <p:nvPr/>
            </p:nvSpPr>
            <p:spPr bwMode="auto">
              <a:xfrm>
                <a:off x="2559050" y="4438129"/>
                <a:ext cx="1365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77" name="Text Box 68"/>
              <p:cNvSpPr txBox="1">
                <a:spLocks noChangeArrowheads="1"/>
              </p:cNvSpPr>
              <p:nvPr/>
            </p:nvSpPr>
            <p:spPr bwMode="auto">
              <a:xfrm>
                <a:off x="5368925" y="4139679"/>
                <a:ext cx="316106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00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78" name="Line 69"/>
              <p:cNvSpPr>
                <a:spLocks noChangeShapeType="1"/>
              </p:cNvSpPr>
              <p:nvPr/>
            </p:nvSpPr>
            <p:spPr bwMode="auto">
              <a:xfrm>
                <a:off x="5238750" y="4425429"/>
                <a:ext cx="13811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79" name="Line 71"/>
              <p:cNvSpPr>
                <a:spLocks noChangeShapeType="1"/>
              </p:cNvSpPr>
              <p:nvPr/>
            </p:nvSpPr>
            <p:spPr bwMode="auto">
              <a:xfrm>
                <a:off x="4027488" y="4425429"/>
                <a:ext cx="1365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7371" name="Text Box 66"/>
            <p:cNvSpPr txBox="1">
              <a:spLocks noChangeArrowheads="1"/>
            </p:cNvSpPr>
            <p:nvPr/>
          </p:nvSpPr>
          <p:spPr bwMode="auto">
            <a:xfrm>
              <a:off x="2793488" y="4106687"/>
              <a:ext cx="316091" cy="371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aseline="-2500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</p:grpSp>
      <p:grpSp>
        <p:nvGrpSpPr>
          <p:cNvPr id="89" name="Gruppo 88"/>
          <p:cNvGrpSpPr>
            <a:grpSpLocks/>
          </p:cNvGrpSpPr>
          <p:nvPr/>
        </p:nvGrpSpPr>
        <p:grpSpPr bwMode="auto">
          <a:xfrm>
            <a:off x="1982789" y="5089526"/>
            <a:ext cx="4105275" cy="561975"/>
            <a:chOff x="4999109" y="4015205"/>
            <a:chExt cx="4105605" cy="562911"/>
          </a:xfrm>
        </p:grpSpPr>
        <p:sp>
          <p:nvSpPr>
            <p:cNvPr id="57367" name="Text Box 72"/>
            <p:cNvSpPr txBox="1">
              <a:spLocks noChangeArrowheads="1"/>
            </p:cNvSpPr>
            <p:nvPr/>
          </p:nvSpPr>
          <p:spPr bwMode="auto">
            <a:xfrm>
              <a:off x="4999109" y="4205710"/>
              <a:ext cx="4105605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Comic Sans MS" pitchFamily="66" charset="0"/>
                </a:rPr>
                <a:t>P =2mN ●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altLang="it-IT" sz="2300" b="1">
                  <a:solidFill>
                    <a:srgbClr val="000000"/>
                  </a:solidFill>
                  <a:latin typeface="Comic Sans MS" pitchFamily="66" charset="0"/>
                </a:rPr>
                <a:t>1/2 ●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altLang="it-IT" sz="2300" b="1">
                  <a:solidFill>
                    <a:srgbClr val="000000"/>
                  </a:solidFill>
                  <a:latin typeface="Comic Sans MS" pitchFamily="66" charset="0"/>
                </a:rPr>
                <a:t>1/3 ●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altLang="it-IT" sz="2300" b="1">
                  <a:solidFill>
                    <a:srgbClr val="000000"/>
                  </a:solidFill>
                  <a:latin typeface="Comic Sans MS" pitchFamily="66" charset="0"/>
                </a:rPr>
                <a:t>v   </a:t>
              </a:r>
            </a:p>
          </p:txBody>
        </p:sp>
        <p:sp>
          <p:nvSpPr>
            <p:cNvPr id="57368" name="Text Box 75"/>
            <p:cNvSpPr txBox="1">
              <a:spLocks noChangeArrowheads="1"/>
            </p:cNvSpPr>
            <p:nvPr/>
          </p:nvSpPr>
          <p:spPr bwMode="auto">
            <a:xfrm>
              <a:off x="8618701" y="4015205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369" name="Line 76"/>
            <p:cNvSpPr>
              <a:spLocks noChangeShapeType="1"/>
            </p:cNvSpPr>
            <p:nvPr/>
          </p:nvSpPr>
          <p:spPr bwMode="auto">
            <a:xfrm>
              <a:off x="8496464" y="4300955"/>
              <a:ext cx="1381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6546850" y="5059363"/>
            <a:ext cx="2952750" cy="588962"/>
            <a:chOff x="3995559" y="5262381"/>
            <a:chExt cx="2952705" cy="588452"/>
          </a:xfrm>
        </p:grpSpPr>
        <p:sp>
          <p:nvSpPr>
            <p:cNvPr id="57364" name="Text Box 73"/>
            <p:cNvSpPr txBox="1">
              <a:spLocks noChangeArrowheads="1"/>
            </p:cNvSpPr>
            <p:nvPr/>
          </p:nvSpPr>
          <p:spPr bwMode="auto">
            <a:xfrm>
              <a:off x="6592082" y="5262381"/>
              <a:ext cx="356182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57365" name="Text Box 72"/>
            <p:cNvSpPr txBox="1">
              <a:spLocks noChangeArrowheads="1"/>
            </p:cNvSpPr>
            <p:nvPr/>
          </p:nvSpPr>
          <p:spPr bwMode="auto">
            <a:xfrm>
              <a:off x="3995559" y="5478427"/>
              <a:ext cx="2932207" cy="37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P = 2/3 N (1/2mv )</a:t>
              </a:r>
            </a:p>
          </p:txBody>
        </p:sp>
        <p:sp>
          <p:nvSpPr>
            <p:cNvPr id="57366" name="Line 76"/>
            <p:cNvSpPr>
              <a:spLocks noChangeShapeType="1"/>
            </p:cNvSpPr>
            <p:nvPr/>
          </p:nvSpPr>
          <p:spPr bwMode="auto">
            <a:xfrm>
              <a:off x="6480613" y="5559627"/>
              <a:ext cx="1381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" name="Text Box 72"/>
          <p:cNvSpPr txBox="1">
            <a:spLocks noChangeArrowheads="1"/>
          </p:cNvSpPr>
          <p:nvPr/>
        </p:nvSpPr>
        <p:spPr bwMode="auto">
          <a:xfrm>
            <a:off x="3006725" y="6164263"/>
            <a:ext cx="2820988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Comic Sans MS" pitchFamily="66" charset="0"/>
              </a:rPr>
              <a:t>P = 2/3 N cost● T</a:t>
            </a:r>
          </a:p>
        </p:txBody>
      </p: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6478589" y="5762626"/>
            <a:ext cx="3794125" cy="557213"/>
            <a:chOff x="4954793" y="5762107"/>
            <a:chExt cx="3793671" cy="558121"/>
          </a:xfrm>
        </p:grpSpPr>
        <p:grpSp>
          <p:nvGrpSpPr>
            <p:cNvPr id="2" name="Gruppo 11"/>
            <p:cNvGrpSpPr>
              <a:grpSpLocks/>
            </p:cNvGrpSpPr>
            <p:nvPr/>
          </p:nvGrpSpPr>
          <p:grpSpPr bwMode="auto">
            <a:xfrm>
              <a:off x="4954793" y="5762107"/>
              <a:ext cx="3793671" cy="558121"/>
              <a:chOff x="4954793" y="5762107"/>
              <a:chExt cx="3793671" cy="558121"/>
            </a:xfrm>
          </p:grpSpPr>
          <p:sp>
            <p:nvSpPr>
              <p:cNvPr id="97" name="Text Box 3"/>
              <p:cNvSpPr txBox="1">
                <a:spLocks noChangeArrowheads="1"/>
              </p:cNvSpPr>
              <p:nvPr/>
            </p:nvSpPr>
            <p:spPr bwMode="auto">
              <a:xfrm>
                <a:off x="4954793" y="5949737"/>
                <a:ext cx="3793671" cy="3704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2300" b="1" dirty="0">
                    <a:solidFill>
                      <a:srgbClr val="00FF00"/>
                    </a:solidFill>
                    <a:latin typeface="Comic Sans MS" pitchFamily="66" charset="0"/>
                  </a:rPr>
                  <a:t>1/2 mv  = E = </a:t>
                </a:r>
                <a:r>
                  <a:rPr lang="it-IT" altLang="it-IT" sz="2300" b="1" dirty="0" err="1">
                    <a:solidFill>
                      <a:srgbClr val="00FF00"/>
                    </a:solidFill>
                    <a:latin typeface="Comic Sans MS" pitchFamily="66" charset="0"/>
                  </a:rPr>
                  <a:t>cost</a:t>
                </a:r>
                <a:r>
                  <a:rPr lang="it-IT" altLang="it-IT" sz="2300" b="1" dirty="0">
                    <a:solidFill>
                      <a:srgbClr val="00FF00"/>
                    </a:solidFill>
                    <a:latin typeface="Comic Sans MS" pitchFamily="66" charset="0"/>
                  </a:rPr>
                  <a:t> • T </a:t>
                </a:r>
              </a:p>
            </p:txBody>
          </p:sp>
          <p:sp>
            <p:nvSpPr>
              <p:cNvPr id="57362" name="Text Box 75"/>
              <p:cNvSpPr txBox="1">
                <a:spLocks noChangeArrowheads="1"/>
              </p:cNvSpPr>
              <p:nvPr/>
            </p:nvSpPr>
            <p:spPr bwMode="auto">
              <a:xfrm>
                <a:off x="6016018" y="5762107"/>
                <a:ext cx="356182" cy="372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baseline="-25000">
                    <a:solidFill>
                      <a:srgbClr val="00B05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 b="1">
                    <a:solidFill>
                      <a:srgbClr val="00B05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7363" name="Line 76"/>
              <p:cNvSpPr>
                <a:spLocks noChangeShapeType="1"/>
              </p:cNvSpPr>
              <p:nvPr/>
            </p:nvSpPr>
            <p:spPr bwMode="auto">
              <a:xfrm>
                <a:off x="5868144" y="6021288"/>
                <a:ext cx="138112" cy="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" name="Line 76"/>
            <p:cNvSpPr>
              <a:spLocks noChangeShapeType="1"/>
            </p:cNvSpPr>
            <p:nvPr/>
          </p:nvSpPr>
          <p:spPr bwMode="auto">
            <a:xfrm>
              <a:off x="6596808" y="5944934"/>
              <a:ext cx="138112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44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74"/>
    </mc:Choice>
    <mc:Fallback>
      <p:transition spd="slow" advTm="13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7"/>
          <p:cNvSpPr txBox="1">
            <a:spLocks noChangeArrowheads="1"/>
          </p:cNvSpPr>
          <p:nvPr/>
        </p:nvSpPr>
        <p:spPr bwMode="auto">
          <a:xfrm>
            <a:off x="5454651" y="190500"/>
            <a:ext cx="6697663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FF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00"/>
                </a:solidFill>
                <a:latin typeface="Comic Sans MS" pitchFamily="66" charset="0"/>
              </a:rPr>
              <a:t>N</a:t>
            </a:r>
            <a:r>
              <a:rPr lang="it-IT" altLang="it-IT" sz="2400" b="1" i="1">
                <a:solidFill>
                  <a:srgbClr val="000000"/>
                </a:solidFill>
                <a:latin typeface="Lucida Handwriting" pitchFamily="66" charset="0"/>
              </a:rPr>
              <a:t> </a:t>
            </a:r>
            <a:r>
              <a:rPr lang="it-IT" altLang="it-IT" sz="2200">
                <a:solidFill>
                  <a:srgbClr val="000000"/>
                </a:solidFill>
                <a:latin typeface="Comic Sans MS" pitchFamily="66" charset="0"/>
              </a:rPr>
              <a:t>= numero totale di molecole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  <a:latin typeface="Comic Sans MS" pitchFamily="66" charset="0"/>
              </a:rPr>
              <a:t>per unità di volume</a:t>
            </a:r>
          </a:p>
        </p:txBody>
      </p:sp>
      <p:sp>
        <p:nvSpPr>
          <p:cNvPr id="11" name="Text Box 72"/>
          <p:cNvSpPr txBox="1">
            <a:spLocks noChangeArrowheads="1"/>
          </p:cNvSpPr>
          <p:nvPr/>
        </p:nvSpPr>
        <p:spPr bwMode="auto">
          <a:xfrm>
            <a:off x="2125664" y="361951"/>
            <a:ext cx="2820987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381000" indent="-381000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Comic Sans MS" pitchFamily="66" charset="0"/>
              </a:rPr>
              <a:t>P = 2/3 N cost● T</a:t>
            </a:r>
          </a:p>
        </p:txBody>
      </p: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2190750" y="968376"/>
            <a:ext cx="6142038" cy="739775"/>
            <a:chOff x="968747" y="4494585"/>
            <a:chExt cx="6141419" cy="739775"/>
          </a:xfrm>
        </p:grpSpPr>
        <p:sp>
          <p:nvSpPr>
            <p:cNvPr id="58420" name="Text Box 78"/>
            <p:cNvSpPr txBox="1">
              <a:spLocks noChangeArrowheads="1"/>
            </p:cNvSpPr>
            <p:nvPr/>
          </p:nvSpPr>
          <p:spPr bwMode="auto">
            <a:xfrm>
              <a:off x="968747" y="4666035"/>
              <a:ext cx="6141419" cy="39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N =                (</a:t>
              </a:r>
              <a:r>
                <a:rPr lang="it-IT" altLang="it-IT" sz="2400" b="1" i="1">
                  <a:solidFill>
                    <a:srgbClr val="000000"/>
                  </a:solidFill>
                  <a:latin typeface="Lucida Handwriting" pitchFamily="66" charset="0"/>
                </a:rPr>
                <a:t>N</a:t>
              </a:r>
              <a:r>
                <a:rPr lang="it-IT" altLang="it-IT" sz="2200">
                  <a:solidFill>
                    <a:srgbClr val="000000"/>
                  </a:solidFill>
                  <a:latin typeface="Comic Sans MS" pitchFamily="66" charset="0"/>
                </a:rPr>
                <a:t>  = numero totale di molecole)</a:t>
              </a:r>
            </a:p>
          </p:txBody>
        </p:sp>
        <p:grpSp>
          <p:nvGrpSpPr>
            <p:cNvPr id="58421" name="Gruppo 12"/>
            <p:cNvGrpSpPr>
              <a:grpSpLocks/>
            </p:cNvGrpSpPr>
            <p:nvPr/>
          </p:nvGrpSpPr>
          <p:grpSpPr bwMode="auto">
            <a:xfrm>
              <a:off x="1678360" y="4494585"/>
              <a:ext cx="657225" cy="739775"/>
              <a:chOff x="1678360" y="4494585"/>
              <a:chExt cx="657225" cy="739775"/>
            </a:xfrm>
          </p:grpSpPr>
          <p:sp>
            <p:nvSpPr>
              <p:cNvPr id="58422" name="Text Box 80"/>
              <p:cNvSpPr txBox="1">
                <a:spLocks noChangeArrowheads="1"/>
              </p:cNvSpPr>
              <p:nvPr/>
            </p:nvSpPr>
            <p:spPr bwMode="auto">
              <a:xfrm>
                <a:off x="1711697" y="4878760"/>
                <a:ext cx="288925" cy="35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00"/>
                    </a:solidFill>
                    <a:latin typeface="Comic Sans MS" pitchFamily="66" charset="0"/>
                  </a:rPr>
                  <a:t>V</a:t>
                </a:r>
              </a:p>
            </p:txBody>
          </p:sp>
          <p:sp>
            <p:nvSpPr>
              <p:cNvPr id="58423" name="Text Box 81"/>
              <p:cNvSpPr txBox="1">
                <a:spLocks noChangeArrowheads="1"/>
              </p:cNvSpPr>
              <p:nvPr/>
            </p:nvSpPr>
            <p:spPr bwMode="auto">
              <a:xfrm>
                <a:off x="1678360" y="4494585"/>
                <a:ext cx="657225" cy="395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i="1">
                    <a:solidFill>
                      <a:srgbClr val="000000"/>
                    </a:solidFill>
                    <a:latin typeface="Lucida Handwriting" pitchFamily="66" charset="0"/>
                  </a:rPr>
                  <a:t>N</a:t>
                </a:r>
              </a:p>
            </p:txBody>
          </p:sp>
          <p:sp>
            <p:nvSpPr>
              <p:cNvPr id="58424" name="Line 86"/>
              <p:cNvSpPr>
                <a:spLocks noChangeShapeType="1"/>
              </p:cNvSpPr>
              <p:nvPr/>
            </p:nvSpPr>
            <p:spPr bwMode="auto">
              <a:xfrm>
                <a:off x="1678360" y="4857328"/>
                <a:ext cx="4111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6" name="Gruppo 15"/>
          <p:cNvGrpSpPr>
            <a:grpSpLocks/>
          </p:cNvGrpSpPr>
          <p:nvPr/>
        </p:nvGrpSpPr>
        <p:grpSpPr bwMode="auto">
          <a:xfrm>
            <a:off x="2025650" y="1755776"/>
            <a:ext cx="3005138" cy="860425"/>
            <a:chOff x="2302247" y="5104185"/>
            <a:chExt cx="3005945" cy="859666"/>
          </a:xfrm>
        </p:grpSpPr>
        <p:sp>
          <p:nvSpPr>
            <p:cNvPr id="58413" name="Text Box 82"/>
            <p:cNvSpPr txBox="1">
              <a:spLocks noChangeArrowheads="1"/>
            </p:cNvSpPr>
            <p:nvPr/>
          </p:nvSpPr>
          <p:spPr bwMode="auto">
            <a:xfrm>
              <a:off x="2302247" y="5286747"/>
              <a:ext cx="3005945" cy="677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Comic Sans MS" pitchFamily="66" charset="0"/>
                </a:rPr>
                <a:t>P =           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cost● T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8414" name="Text Box 87"/>
            <p:cNvSpPr txBox="1">
              <a:spLocks noChangeArrowheads="1"/>
            </p:cNvSpPr>
            <p:nvPr/>
          </p:nvSpPr>
          <p:spPr bwMode="auto">
            <a:xfrm>
              <a:off x="2915022" y="5121647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8415" name="Text Box 88"/>
            <p:cNvSpPr txBox="1">
              <a:spLocks noChangeArrowheads="1"/>
            </p:cNvSpPr>
            <p:nvPr/>
          </p:nvSpPr>
          <p:spPr bwMode="auto">
            <a:xfrm>
              <a:off x="2915022" y="5488360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58416" name="Text Box 89"/>
            <p:cNvSpPr txBox="1">
              <a:spLocks noChangeArrowheads="1"/>
            </p:cNvSpPr>
            <p:nvPr/>
          </p:nvSpPr>
          <p:spPr bwMode="auto">
            <a:xfrm>
              <a:off x="3545260" y="5488360"/>
              <a:ext cx="298474" cy="358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</a:p>
          </p:txBody>
        </p:sp>
        <p:sp>
          <p:nvSpPr>
            <p:cNvPr id="58417" name="Text Box 90"/>
            <p:cNvSpPr txBox="1">
              <a:spLocks noChangeArrowheads="1"/>
            </p:cNvSpPr>
            <p:nvPr/>
          </p:nvSpPr>
          <p:spPr bwMode="auto">
            <a:xfrm>
              <a:off x="3486522" y="5104185"/>
              <a:ext cx="654050" cy="39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i="1">
                  <a:solidFill>
                    <a:srgbClr val="FF0000"/>
                  </a:solidFill>
                  <a:latin typeface="Lucida Handwriting" pitchFamily="66" charset="0"/>
                </a:rPr>
                <a:t>N</a:t>
              </a:r>
            </a:p>
          </p:txBody>
        </p:sp>
        <p:sp>
          <p:nvSpPr>
            <p:cNvPr id="58418" name="Line 86"/>
            <p:cNvSpPr>
              <a:spLocks noChangeShapeType="1"/>
            </p:cNvSpPr>
            <p:nvPr/>
          </p:nvSpPr>
          <p:spPr bwMode="auto">
            <a:xfrm>
              <a:off x="2848346" y="5488123"/>
              <a:ext cx="4111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19" name="Line 86"/>
            <p:cNvSpPr>
              <a:spLocks noChangeShapeType="1"/>
            </p:cNvSpPr>
            <p:nvPr/>
          </p:nvSpPr>
          <p:spPr bwMode="auto">
            <a:xfrm>
              <a:off x="3449435" y="5471691"/>
              <a:ext cx="4111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5880101" y="1755776"/>
            <a:ext cx="4017963" cy="1069975"/>
            <a:chOff x="3766420" y="2473971"/>
            <a:chExt cx="4018370" cy="1069381"/>
          </a:xfrm>
        </p:grpSpPr>
        <p:sp>
          <p:nvSpPr>
            <p:cNvPr id="58406" name="Rettangolo 29"/>
            <p:cNvSpPr>
              <a:spLocks noChangeArrowheads="1"/>
            </p:cNvSpPr>
            <p:nvPr/>
          </p:nvSpPr>
          <p:spPr bwMode="auto">
            <a:xfrm>
              <a:off x="3766420" y="2473971"/>
              <a:ext cx="3582685" cy="106938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58407" name="Gruppo 21"/>
            <p:cNvGrpSpPr>
              <a:grpSpLocks/>
            </p:cNvGrpSpPr>
            <p:nvPr/>
          </p:nvGrpSpPr>
          <p:grpSpPr bwMode="auto">
            <a:xfrm>
              <a:off x="3968366" y="2596291"/>
              <a:ext cx="3816424" cy="842203"/>
              <a:chOff x="1942207" y="5121647"/>
              <a:chExt cx="3816424" cy="842203"/>
            </a:xfrm>
          </p:grpSpPr>
          <p:sp>
            <p:nvSpPr>
              <p:cNvPr id="58408" name="Text Box 82"/>
              <p:cNvSpPr txBox="1">
                <a:spLocks noChangeArrowheads="1"/>
              </p:cNvSpPr>
              <p:nvPr/>
            </p:nvSpPr>
            <p:spPr bwMode="auto">
              <a:xfrm>
                <a:off x="1942207" y="5286746"/>
                <a:ext cx="3816424" cy="677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Comic Sans MS" pitchFamily="66" charset="0"/>
                  </a:rPr>
                  <a:t>PV =          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cost● T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200" b="1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8409" name="Text Box 87"/>
              <p:cNvSpPr txBox="1">
                <a:spLocks noChangeArrowheads="1"/>
              </p:cNvSpPr>
              <p:nvPr/>
            </p:nvSpPr>
            <p:spPr bwMode="auto">
              <a:xfrm>
                <a:off x="2806303" y="5121647"/>
                <a:ext cx="277813" cy="35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</a:p>
            </p:txBody>
          </p:sp>
          <p:sp>
            <p:nvSpPr>
              <p:cNvPr id="58410" name="Text Box 88"/>
              <p:cNvSpPr txBox="1">
                <a:spLocks noChangeArrowheads="1"/>
              </p:cNvSpPr>
              <p:nvPr/>
            </p:nvSpPr>
            <p:spPr bwMode="auto">
              <a:xfrm>
                <a:off x="2806303" y="5488360"/>
                <a:ext cx="277813" cy="35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</a:p>
            </p:txBody>
          </p:sp>
          <p:sp>
            <p:nvSpPr>
              <p:cNvPr id="58411" name="Text Box 90"/>
              <p:cNvSpPr txBox="1">
                <a:spLocks noChangeArrowheads="1"/>
              </p:cNvSpPr>
              <p:nvPr/>
            </p:nvSpPr>
            <p:spPr bwMode="auto">
              <a:xfrm>
                <a:off x="3316379" y="5244798"/>
                <a:ext cx="654050" cy="395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i="1">
                    <a:solidFill>
                      <a:srgbClr val="FF0000"/>
                    </a:solidFill>
                    <a:latin typeface="Lucida Handwriting" pitchFamily="66" charset="0"/>
                  </a:rPr>
                  <a:t>N</a:t>
                </a:r>
              </a:p>
            </p:txBody>
          </p:sp>
          <p:sp>
            <p:nvSpPr>
              <p:cNvPr id="58412" name="Line 86"/>
              <p:cNvSpPr>
                <a:spLocks noChangeShapeType="1"/>
              </p:cNvSpPr>
              <p:nvPr/>
            </p:nvSpPr>
            <p:spPr bwMode="auto">
              <a:xfrm>
                <a:off x="2744737" y="5488123"/>
                <a:ext cx="411163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7264401" y="2825751"/>
            <a:ext cx="2987675" cy="841375"/>
            <a:chOff x="2632797" y="5121647"/>
            <a:chExt cx="2988332" cy="842205"/>
          </a:xfrm>
        </p:grpSpPr>
        <p:sp>
          <p:nvSpPr>
            <p:cNvPr id="58402" name="Text Box 82"/>
            <p:cNvSpPr txBox="1">
              <a:spLocks noChangeArrowheads="1"/>
            </p:cNvSpPr>
            <p:nvPr/>
          </p:nvSpPr>
          <p:spPr bwMode="auto">
            <a:xfrm>
              <a:off x="2632797" y="5286748"/>
              <a:ext cx="2988332" cy="677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  <a:latin typeface="Comic Sans MS" pitchFamily="66" charset="0"/>
                </a:rPr>
                <a:t>       </a:t>
              </a:r>
              <a:r>
                <a:rPr lang="it-IT" altLang="it-IT" sz="2300" b="1" dirty="0" err="1">
                  <a:solidFill>
                    <a:srgbClr val="000000"/>
                  </a:solidFill>
                  <a:latin typeface="Comic Sans MS" pitchFamily="66" charset="0"/>
                </a:rPr>
                <a:t>cost</a:t>
              </a:r>
              <a:r>
                <a:rPr lang="it-IT" altLang="it-IT" sz="2300" b="1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altLang="it-IT" sz="2300" b="1" dirty="0">
                  <a:solidFill>
                    <a:srgbClr val="000000"/>
                  </a:solidFill>
                  <a:latin typeface="Comic Sans MS" pitchFamily="66" charset="0"/>
                </a:rPr>
                <a:t>= K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 b="1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58403" name="Text Box 87"/>
            <p:cNvSpPr txBox="1">
              <a:spLocks noChangeArrowheads="1"/>
            </p:cNvSpPr>
            <p:nvPr/>
          </p:nvSpPr>
          <p:spPr bwMode="auto">
            <a:xfrm>
              <a:off x="2915022" y="5121647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8404" name="Text Box 88"/>
            <p:cNvSpPr txBox="1">
              <a:spLocks noChangeArrowheads="1"/>
            </p:cNvSpPr>
            <p:nvPr/>
          </p:nvSpPr>
          <p:spPr bwMode="auto">
            <a:xfrm>
              <a:off x="2915022" y="5488360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00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58405" name="Line 86"/>
            <p:cNvSpPr>
              <a:spLocks noChangeShapeType="1"/>
            </p:cNvSpPr>
            <p:nvPr/>
          </p:nvSpPr>
          <p:spPr bwMode="auto">
            <a:xfrm>
              <a:off x="2848346" y="5488123"/>
              <a:ext cx="4111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5" name="Gruppo 54"/>
          <p:cNvGrpSpPr>
            <a:grpSpLocks/>
          </p:cNvGrpSpPr>
          <p:nvPr/>
        </p:nvGrpSpPr>
        <p:grpSpPr bwMode="auto">
          <a:xfrm>
            <a:off x="1865314" y="2832101"/>
            <a:ext cx="3195637" cy="1077913"/>
            <a:chOff x="3543975" y="3642264"/>
            <a:chExt cx="3195330" cy="1078451"/>
          </a:xfrm>
        </p:grpSpPr>
        <p:sp>
          <p:nvSpPr>
            <p:cNvPr id="58398" name="Rettangolo 40"/>
            <p:cNvSpPr>
              <a:spLocks noChangeArrowheads="1"/>
            </p:cNvSpPr>
            <p:nvPr/>
          </p:nvSpPr>
          <p:spPr bwMode="auto">
            <a:xfrm>
              <a:off x="3543975" y="3642264"/>
              <a:ext cx="2612202" cy="107845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58399" name="Gruppo 47"/>
            <p:cNvGrpSpPr>
              <a:grpSpLocks/>
            </p:cNvGrpSpPr>
            <p:nvPr/>
          </p:nvGrpSpPr>
          <p:grpSpPr bwMode="auto">
            <a:xfrm>
              <a:off x="3931327" y="3975844"/>
              <a:ext cx="2807978" cy="707684"/>
              <a:chOff x="4356310" y="3908173"/>
              <a:chExt cx="2807978" cy="707684"/>
            </a:xfrm>
          </p:grpSpPr>
          <p:sp>
            <p:nvSpPr>
              <p:cNvPr id="58400" name="Text Box 82"/>
              <p:cNvSpPr txBox="1">
                <a:spLocks noChangeArrowheads="1"/>
              </p:cNvSpPr>
              <p:nvPr/>
            </p:nvSpPr>
            <p:spPr bwMode="auto">
              <a:xfrm>
                <a:off x="4356310" y="3938753"/>
                <a:ext cx="2807978" cy="677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Comic Sans MS" pitchFamily="66" charset="0"/>
                  </a:rPr>
                  <a:t>PV =    </a:t>
                </a:r>
                <a:r>
                  <a:rPr lang="it-IT" altLang="it-IT" sz="2300" b="1">
                    <a:solidFill>
                      <a:srgbClr val="FF0000"/>
                    </a:solidFill>
                    <a:latin typeface="Comic Sans MS" pitchFamily="66" charset="0"/>
                  </a:rPr>
                  <a:t>K T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200" b="1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8401" name="Text Box 90"/>
              <p:cNvSpPr txBox="1">
                <a:spLocks noChangeArrowheads="1"/>
              </p:cNvSpPr>
              <p:nvPr/>
            </p:nvSpPr>
            <p:spPr bwMode="auto">
              <a:xfrm>
                <a:off x="5063357" y="3908173"/>
                <a:ext cx="654050" cy="395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i="1">
                    <a:solidFill>
                      <a:srgbClr val="FF0000"/>
                    </a:solidFill>
                    <a:latin typeface="Lucida Handwriting" pitchFamily="66" charset="0"/>
                  </a:rPr>
                  <a:t>N</a:t>
                </a:r>
              </a:p>
            </p:txBody>
          </p:sp>
        </p:grpSp>
      </p:grpSp>
      <p:sp>
        <p:nvSpPr>
          <p:cNvPr id="49" name="CasellaDiTesto 48"/>
          <p:cNvSpPr txBox="1"/>
          <p:nvPr/>
        </p:nvSpPr>
        <p:spPr>
          <a:xfrm>
            <a:off x="4583113" y="3449639"/>
            <a:ext cx="21590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i="1" dirty="0">
                <a:solidFill>
                  <a:srgbClr val="2D2DB9">
                    <a:lumMod val="75000"/>
                  </a:srgbClr>
                </a:solidFill>
                <a:latin typeface="Times New Roman" pitchFamily="18" charset="0"/>
              </a:rPr>
              <a:t>Per </a:t>
            </a:r>
            <a:r>
              <a:rPr lang="it-IT" sz="2400" b="1" i="1" dirty="0">
                <a:solidFill>
                  <a:srgbClr val="2D2DB9">
                    <a:lumMod val="75000"/>
                  </a:srgbClr>
                </a:solidFill>
                <a:latin typeface="Lucida Handwriting" panose="03010101010101010101" pitchFamily="66" charset="0"/>
              </a:rPr>
              <a:t>N</a:t>
            </a:r>
            <a:r>
              <a:rPr lang="it-IT" sz="2400" b="1" i="1" dirty="0">
                <a:solidFill>
                  <a:srgbClr val="2D2DB9">
                    <a:lumMod val="75000"/>
                  </a:srgbClr>
                </a:solidFill>
                <a:latin typeface="Times New Roman" pitchFamily="18" charset="0"/>
              </a:rPr>
              <a:t> molecole</a:t>
            </a:r>
          </a:p>
        </p:txBody>
      </p:sp>
      <p:grpSp>
        <p:nvGrpSpPr>
          <p:cNvPr id="56" name="Gruppo 55"/>
          <p:cNvGrpSpPr>
            <a:grpSpLocks/>
          </p:cNvGrpSpPr>
          <p:nvPr/>
        </p:nvGrpSpPr>
        <p:grpSpPr bwMode="auto">
          <a:xfrm>
            <a:off x="1903414" y="4221163"/>
            <a:ext cx="2611437" cy="1077912"/>
            <a:chOff x="379348" y="4221088"/>
            <a:chExt cx="2612202" cy="1078451"/>
          </a:xfrm>
        </p:grpSpPr>
        <p:sp>
          <p:nvSpPr>
            <p:cNvPr id="58396" name="Rettangolo 49"/>
            <p:cNvSpPr>
              <a:spLocks noChangeArrowheads="1"/>
            </p:cNvSpPr>
            <p:nvPr/>
          </p:nvSpPr>
          <p:spPr bwMode="auto">
            <a:xfrm>
              <a:off x="379348" y="4221088"/>
              <a:ext cx="2612202" cy="107845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8397" name="Text Box 82"/>
            <p:cNvSpPr txBox="1">
              <a:spLocks noChangeArrowheads="1"/>
            </p:cNvSpPr>
            <p:nvPr/>
          </p:nvSpPr>
          <p:spPr bwMode="auto">
            <a:xfrm>
              <a:off x="909527" y="4535948"/>
              <a:ext cx="1888832" cy="677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Comic Sans MS" pitchFamily="66" charset="0"/>
                </a:rPr>
                <a:t>PV = 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R T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54" name="CasellaDiTesto 53"/>
          <p:cNvSpPr txBox="1"/>
          <p:nvPr/>
        </p:nvSpPr>
        <p:spPr>
          <a:xfrm>
            <a:off x="4638675" y="4643438"/>
            <a:ext cx="16319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i="1" dirty="0">
                <a:solidFill>
                  <a:srgbClr val="2D2DB9">
                    <a:lumMod val="75000"/>
                  </a:srgbClr>
                </a:solidFill>
                <a:latin typeface="Times New Roman" pitchFamily="18" charset="0"/>
              </a:rPr>
              <a:t>Per </a:t>
            </a:r>
            <a:r>
              <a:rPr lang="it-IT" sz="2400" b="1" i="1" dirty="0">
                <a:solidFill>
                  <a:srgbClr val="2D2DB9">
                    <a:lumMod val="75000"/>
                  </a:srgbClr>
                </a:solidFill>
                <a:latin typeface="Lucida Handwriting" panose="03010101010101010101" pitchFamily="66" charset="0"/>
              </a:rPr>
              <a:t>1 </a:t>
            </a:r>
            <a:r>
              <a:rPr lang="it-IT" sz="2400" b="1" i="1" dirty="0">
                <a:solidFill>
                  <a:srgbClr val="2D2DB9">
                    <a:lumMod val="75000"/>
                  </a:srgbClr>
                </a:solidFill>
                <a:latin typeface="Times New Roman" pitchFamily="18" charset="0"/>
              </a:rPr>
              <a:t>mole</a:t>
            </a:r>
          </a:p>
        </p:txBody>
      </p:sp>
      <p:grpSp>
        <p:nvGrpSpPr>
          <p:cNvPr id="59" name="Gruppo 58"/>
          <p:cNvGrpSpPr>
            <a:grpSpLocks/>
          </p:cNvGrpSpPr>
          <p:nvPr/>
        </p:nvGrpSpPr>
        <p:grpSpPr bwMode="auto">
          <a:xfrm>
            <a:off x="6410325" y="4702173"/>
            <a:ext cx="2393950" cy="682554"/>
            <a:chOff x="5131017" y="4415521"/>
            <a:chExt cx="2807978" cy="781403"/>
          </a:xfrm>
        </p:grpSpPr>
        <p:sp>
          <p:nvSpPr>
            <p:cNvPr id="58394" name="Text Box 82"/>
            <p:cNvSpPr txBox="1">
              <a:spLocks noChangeArrowheads="1"/>
            </p:cNvSpPr>
            <p:nvPr/>
          </p:nvSpPr>
          <p:spPr bwMode="auto">
            <a:xfrm>
              <a:off x="5131017" y="4421761"/>
              <a:ext cx="2807978" cy="775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Comic Sans MS" pitchFamily="66" charset="0"/>
                </a:rPr>
                <a:t>R =    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K 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8395" name="Text Box 90"/>
            <p:cNvSpPr txBox="1">
              <a:spLocks noChangeArrowheads="1"/>
            </p:cNvSpPr>
            <p:nvPr/>
          </p:nvSpPr>
          <p:spPr bwMode="auto">
            <a:xfrm>
              <a:off x="5695368" y="4415521"/>
              <a:ext cx="654050" cy="44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i="1">
                  <a:solidFill>
                    <a:srgbClr val="FF0000"/>
                  </a:solidFill>
                  <a:latin typeface="Lucida Handwriting" pitchFamily="66" charset="0"/>
                </a:rPr>
                <a:t>N</a:t>
              </a:r>
            </a:p>
          </p:txBody>
        </p:sp>
      </p:grpSp>
      <p:grpSp>
        <p:nvGrpSpPr>
          <p:cNvPr id="77" name="Gruppo 76"/>
          <p:cNvGrpSpPr>
            <a:grpSpLocks/>
          </p:cNvGrpSpPr>
          <p:nvPr/>
        </p:nvGrpSpPr>
        <p:grpSpPr bwMode="auto">
          <a:xfrm>
            <a:off x="1782763" y="5635626"/>
            <a:ext cx="4608512" cy="765175"/>
            <a:chOff x="285469" y="5704977"/>
            <a:chExt cx="4609217" cy="765797"/>
          </a:xfrm>
        </p:grpSpPr>
        <p:sp>
          <p:nvSpPr>
            <p:cNvPr id="68" name="Text Box 23"/>
            <p:cNvSpPr txBox="1">
              <a:spLocks noChangeArrowheads="1"/>
            </p:cNvSpPr>
            <p:nvPr/>
          </p:nvSpPr>
          <p:spPr bwMode="auto">
            <a:xfrm>
              <a:off x="285469" y="5890866"/>
              <a:ext cx="523955" cy="37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300">
                  <a:solidFill>
                    <a:srgbClr val="2D2DB9">
                      <a:lumMod val="75000"/>
                    </a:srgbClr>
                  </a:solidFill>
                  <a:latin typeface="Comic Sans MS" pitchFamily="66" charset="0"/>
                </a:rPr>
                <a:t>K =</a:t>
              </a:r>
            </a:p>
          </p:txBody>
        </p:sp>
        <p:sp>
          <p:nvSpPr>
            <p:cNvPr id="69" name="Text Box 25"/>
            <p:cNvSpPr txBox="1">
              <a:spLocks noChangeArrowheads="1"/>
            </p:cNvSpPr>
            <p:nvPr/>
          </p:nvSpPr>
          <p:spPr bwMode="auto">
            <a:xfrm>
              <a:off x="855468" y="5731987"/>
              <a:ext cx="282618" cy="357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>
                  <a:solidFill>
                    <a:srgbClr val="2D2DB9">
                      <a:lumMod val="75000"/>
                    </a:srgbClr>
                  </a:solidFill>
                  <a:latin typeface="Comic Sans MS" pitchFamily="66" charset="0"/>
                </a:rPr>
                <a:t>R</a:t>
              </a:r>
            </a:p>
          </p:txBody>
        </p:sp>
        <p:sp>
          <p:nvSpPr>
            <p:cNvPr id="70" name="Text Box 26"/>
            <p:cNvSpPr txBox="1">
              <a:spLocks noChangeArrowheads="1"/>
            </p:cNvSpPr>
            <p:nvPr/>
          </p:nvSpPr>
          <p:spPr bwMode="auto">
            <a:xfrm>
              <a:off x="715747" y="6086287"/>
              <a:ext cx="565236" cy="384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400" b="1" i="1">
                  <a:solidFill>
                    <a:srgbClr val="2D2DB9">
                      <a:lumMod val="75000"/>
                    </a:srgbClr>
                  </a:solidFill>
                  <a:latin typeface="Lucida Handwriting" pitchFamily="66" charset="0"/>
                </a:rPr>
                <a:t>N</a:t>
              </a:r>
            </a:p>
          </p:txBody>
        </p:sp>
        <p:sp>
          <p:nvSpPr>
            <p:cNvPr id="71" name="Text Box 27"/>
            <p:cNvSpPr txBox="1">
              <a:spLocks noChangeArrowheads="1"/>
            </p:cNvSpPr>
            <p:nvPr/>
          </p:nvSpPr>
          <p:spPr bwMode="auto">
            <a:xfrm>
              <a:off x="1182543" y="5890866"/>
              <a:ext cx="255627" cy="37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300">
                  <a:solidFill>
                    <a:srgbClr val="2D2DB9">
                      <a:lumMod val="75000"/>
                    </a:srgbClr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72" name="Line 28"/>
            <p:cNvSpPr>
              <a:spLocks noChangeShapeType="1"/>
            </p:cNvSpPr>
            <p:nvPr/>
          </p:nvSpPr>
          <p:spPr bwMode="auto">
            <a:xfrm>
              <a:off x="1512794" y="6079932"/>
              <a:ext cx="3281865" cy="15888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2D2DB9">
                    <a:lumMod val="75000"/>
                  </a:srgbClr>
                </a:solidFill>
                <a:latin typeface="Times New Roman" pitchFamily="18" charset="0"/>
              </a:endParaRPr>
            </a:p>
          </p:txBody>
        </p:sp>
        <p:sp>
          <p:nvSpPr>
            <p:cNvPr id="73" name="Text Box 29"/>
            <p:cNvSpPr txBox="1">
              <a:spLocks noChangeArrowheads="1"/>
            </p:cNvSpPr>
            <p:nvPr/>
          </p:nvSpPr>
          <p:spPr bwMode="auto">
            <a:xfrm>
              <a:off x="2128838" y="5704977"/>
              <a:ext cx="2091058" cy="357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 dirty="0">
                  <a:solidFill>
                    <a:srgbClr val="2D2DB9">
                      <a:lumMod val="75000"/>
                    </a:srgbClr>
                  </a:solidFill>
                  <a:latin typeface="Comic Sans MS" pitchFamily="66" charset="0"/>
                </a:rPr>
                <a:t>8,31  J/mole K</a:t>
              </a:r>
            </a:p>
          </p:txBody>
        </p:sp>
        <p:sp>
          <p:nvSpPr>
            <p:cNvPr id="74" name="Text Box 30"/>
            <p:cNvSpPr txBox="1">
              <a:spLocks noChangeArrowheads="1"/>
            </p:cNvSpPr>
            <p:nvPr/>
          </p:nvSpPr>
          <p:spPr bwMode="auto">
            <a:xfrm>
              <a:off x="1436582" y="6097409"/>
              <a:ext cx="3458104" cy="357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 dirty="0">
                  <a:solidFill>
                    <a:srgbClr val="2D2DB9">
                      <a:lumMod val="75000"/>
                    </a:srgbClr>
                  </a:solidFill>
                  <a:latin typeface="Comic Sans MS" pitchFamily="66" charset="0"/>
                </a:rPr>
                <a:t>6,02 • 10</a:t>
              </a:r>
              <a:r>
                <a:rPr lang="it-IT" altLang="it-IT" sz="2200" baseline="30000" dirty="0">
                  <a:solidFill>
                    <a:srgbClr val="2D2DB9">
                      <a:lumMod val="75000"/>
                    </a:srgbClr>
                  </a:solidFill>
                  <a:latin typeface="Comic Sans MS" pitchFamily="66" charset="0"/>
                </a:rPr>
                <a:t>23</a:t>
              </a:r>
              <a:r>
                <a:rPr lang="it-IT" altLang="it-IT" sz="2200" dirty="0">
                  <a:solidFill>
                    <a:srgbClr val="2D2DB9">
                      <a:lumMod val="75000"/>
                    </a:srgbClr>
                  </a:solidFill>
                  <a:latin typeface="Comic Sans MS" pitchFamily="66" charset="0"/>
                </a:rPr>
                <a:t> molecole/mole</a:t>
              </a:r>
            </a:p>
          </p:txBody>
        </p:sp>
        <p:sp>
          <p:nvSpPr>
            <p:cNvPr id="75" name="Line 86"/>
            <p:cNvSpPr>
              <a:spLocks noChangeShapeType="1"/>
            </p:cNvSpPr>
            <p:nvPr/>
          </p:nvSpPr>
          <p:spPr bwMode="auto">
            <a:xfrm>
              <a:off x="791958" y="6079932"/>
              <a:ext cx="411226" cy="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6" name="Text Box 31"/>
          <p:cNvSpPr txBox="1">
            <a:spLocks noChangeArrowheads="1"/>
          </p:cNvSpPr>
          <p:nvPr/>
        </p:nvSpPr>
        <p:spPr bwMode="auto">
          <a:xfrm>
            <a:off x="6291264" y="5840414"/>
            <a:ext cx="48609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369888" indent="-3698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300" dirty="0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= 1,38 • 10</a:t>
            </a:r>
            <a:r>
              <a:rPr lang="it-IT" altLang="it-IT" sz="2300" baseline="30000" dirty="0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-23</a:t>
            </a:r>
            <a:r>
              <a:rPr lang="it-IT" altLang="it-IT" sz="2300" dirty="0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 Joule/</a:t>
            </a:r>
            <a:r>
              <a:rPr lang="it-IT" altLang="it-IT" sz="2300" dirty="0" err="1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molecola</a:t>
            </a:r>
            <a:r>
              <a:rPr lang="it-IT" altLang="it-IT" sz="2300" b="1" dirty="0" err="1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●</a:t>
            </a:r>
            <a:r>
              <a:rPr lang="it-IT" altLang="it-IT" sz="2300" dirty="0" err="1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K</a:t>
            </a:r>
            <a:endParaRPr lang="it-IT" altLang="it-IT" sz="2300" dirty="0">
              <a:solidFill>
                <a:srgbClr val="2D2DB9">
                  <a:lumMod val="75000"/>
                </a:srgbClr>
              </a:solidFill>
              <a:latin typeface="Comic Sans MS" pitchFamily="66" charset="0"/>
            </a:endParaRPr>
          </a:p>
        </p:txBody>
      </p:sp>
      <p:grpSp>
        <p:nvGrpSpPr>
          <p:cNvPr id="78" name="Gruppo 77"/>
          <p:cNvGrpSpPr>
            <a:grpSpLocks/>
          </p:cNvGrpSpPr>
          <p:nvPr/>
        </p:nvGrpSpPr>
        <p:grpSpPr bwMode="auto">
          <a:xfrm>
            <a:off x="7898200" y="4354372"/>
            <a:ext cx="2611438" cy="1079500"/>
            <a:chOff x="379348" y="4221088"/>
            <a:chExt cx="2612202" cy="1078451"/>
          </a:xfrm>
        </p:grpSpPr>
        <p:sp>
          <p:nvSpPr>
            <p:cNvPr id="58384" name="Rettangolo 78"/>
            <p:cNvSpPr>
              <a:spLocks noChangeArrowheads="1"/>
            </p:cNvSpPr>
            <p:nvPr/>
          </p:nvSpPr>
          <p:spPr bwMode="auto">
            <a:xfrm>
              <a:off x="379348" y="4221088"/>
              <a:ext cx="2612202" cy="107845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8385" name="Text Box 82"/>
            <p:cNvSpPr txBox="1">
              <a:spLocks noChangeArrowheads="1"/>
            </p:cNvSpPr>
            <p:nvPr/>
          </p:nvSpPr>
          <p:spPr bwMode="auto">
            <a:xfrm>
              <a:off x="702015" y="4553180"/>
              <a:ext cx="1888832" cy="677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Comic Sans MS" pitchFamily="66" charset="0"/>
                </a:rPr>
                <a:t>PV = n</a:t>
              </a:r>
              <a:r>
                <a:rPr lang="it-IT" altLang="it-IT" sz="2300" b="1">
                  <a:solidFill>
                    <a:srgbClr val="FF0000"/>
                  </a:solidFill>
                  <a:latin typeface="Comic Sans MS" pitchFamily="66" charset="0"/>
                </a:rPr>
                <a:t>R T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92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65"/>
    </mc:Choice>
    <mc:Fallback>
      <p:transition spd="slow" advTm="12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1" grpId="0"/>
      <p:bldP spid="49" grpId="0"/>
      <p:bldP spid="54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360613" y="476250"/>
            <a:ext cx="3270250" cy="573088"/>
            <a:chOff x="2652527" y="3623196"/>
            <a:chExt cx="3268197" cy="571894"/>
          </a:xfrm>
        </p:grpSpPr>
        <p:sp>
          <p:nvSpPr>
            <p:cNvPr id="59525" name="Line 8"/>
            <p:cNvSpPr>
              <a:spLocks noChangeShapeType="1"/>
            </p:cNvSpPr>
            <p:nvPr/>
          </p:nvSpPr>
          <p:spPr bwMode="auto">
            <a:xfrm>
              <a:off x="4022366" y="3717032"/>
              <a:ext cx="304800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9526" name="Gruppo 2"/>
            <p:cNvGrpSpPr>
              <a:grpSpLocks/>
            </p:cNvGrpSpPr>
            <p:nvPr/>
          </p:nvGrpSpPr>
          <p:grpSpPr bwMode="auto">
            <a:xfrm>
              <a:off x="2652527" y="3623196"/>
              <a:ext cx="3268197" cy="571894"/>
              <a:chOff x="2652527" y="3623196"/>
              <a:chExt cx="3268197" cy="571894"/>
            </a:xfrm>
          </p:grpSpPr>
          <p:sp>
            <p:nvSpPr>
              <p:cNvPr id="59527" name="Line 9"/>
              <p:cNvSpPr>
                <a:spLocks noChangeShapeType="1"/>
              </p:cNvSpPr>
              <p:nvPr/>
            </p:nvSpPr>
            <p:spPr bwMode="auto">
              <a:xfrm>
                <a:off x="2683024" y="3717032"/>
                <a:ext cx="304800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528" name="CasellaDiTesto 1"/>
              <p:cNvSpPr txBox="1">
                <a:spLocks noChangeArrowheads="1"/>
              </p:cNvSpPr>
              <p:nvPr/>
            </p:nvSpPr>
            <p:spPr bwMode="auto">
              <a:xfrm>
                <a:off x="2652527" y="3623196"/>
                <a:ext cx="3268197" cy="571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66FF33"/>
                    </a:solidFill>
                    <a:latin typeface="Comic Sans MS" pitchFamily="66" charset="0"/>
                  </a:rPr>
                  <a:t>E = 1/2 mv</a:t>
                </a:r>
                <a:r>
                  <a:rPr lang="it-IT" altLang="it-IT" sz="2400" baseline="30000">
                    <a:solidFill>
                      <a:srgbClr val="66FF33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400">
                    <a:solidFill>
                      <a:srgbClr val="66FF33"/>
                    </a:solidFill>
                    <a:latin typeface="Comic Sans MS" pitchFamily="66" charset="0"/>
                  </a:rPr>
                  <a:t> = cost • T</a:t>
                </a:r>
              </a:p>
            </p:txBody>
          </p:sp>
        </p:grp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7319963" y="387351"/>
            <a:ext cx="2989262" cy="841375"/>
            <a:chOff x="2632797" y="5121647"/>
            <a:chExt cx="2988332" cy="842205"/>
          </a:xfrm>
        </p:grpSpPr>
        <p:sp>
          <p:nvSpPr>
            <p:cNvPr id="59521" name="Text Box 82"/>
            <p:cNvSpPr txBox="1">
              <a:spLocks noChangeArrowheads="1"/>
            </p:cNvSpPr>
            <p:nvPr/>
          </p:nvSpPr>
          <p:spPr bwMode="auto">
            <a:xfrm>
              <a:off x="2632797" y="5286748"/>
              <a:ext cx="2988332" cy="677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9FF78"/>
                  </a:solidFill>
                  <a:latin typeface="Comic Sans MS" pitchFamily="66" charset="0"/>
                </a:rPr>
                <a:t>       </a:t>
              </a:r>
              <a:r>
                <a:rPr lang="it-IT" altLang="it-IT" sz="2300" b="1" dirty="0" err="1">
                  <a:solidFill>
                    <a:srgbClr val="09FF78"/>
                  </a:solidFill>
                  <a:latin typeface="Comic Sans MS" pitchFamily="66" charset="0"/>
                </a:rPr>
                <a:t>cost</a:t>
              </a:r>
              <a:r>
                <a:rPr lang="it-IT" altLang="it-IT" sz="2300" b="1" dirty="0">
                  <a:solidFill>
                    <a:srgbClr val="09FF78"/>
                  </a:solidFill>
                  <a:latin typeface="Comic Sans MS" pitchFamily="66" charset="0"/>
                </a:rPr>
                <a:t> </a:t>
              </a:r>
              <a:r>
                <a:rPr lang="it-IT" altLang="it-IT" sz="2300" b="1" dirty="0">
                  <a:solidFill>
                    <a:srgbClr val="09FF78"/>
                  </a:solidFill>
                  <a:latin typeface="Comic Sans MS" pitchFamily="66" charset="0"/>
                </a:rPr>
                <a:t>= K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 b="1" dirty="0">
                <a:solidFill>
                  <a:srgbClr val="09FF78"/>
                </a:solidFill>
                <a:latin typeface="Comic Sans MS" pitchFamily="66" charset="0"/>
              </a:endParaRPr>
            </a:p>
          </p:txBody>
        </p:sp>
        <p:sp>
          <p:nvSpPr>
            <p:cNvPr id="59522" name="Text Box 87"/>
            <p:cNvSpPr txBox="1">
              <a:spLocks noChangeArrowheads="1"/>
            </p:cNvSpPr>
            <p:nvPr/>
          </p:nvSpPr>
          <p:spPr bwMode="auto">
            <a:xfrm>
              <a:off x="2915022" y="5121647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9FF78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9523" name="Text Box 88"/>
            <p:cNvSpPr txBox="1">
              <a:spLocks noChangeArrowheads="1"/>
            </p:cNvSpPr>
            <p:nvPr/>
          </p:nvSpPr>
          <p:spPr bwMode="auto">
            <a:xfrm>
              <a:off x="2915022" y="5488360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9FF78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59524" name="Line 86"/>
            <p:cNvSpPr>
              <a:spLocks noChangeShapeType="1"/>
            </p:cNvSpPr>
            <p:nvPr/>
          </p:nvSpPr>
          <p:spPr bwMode="auto">
            <a:xfrm>
              <a:off x="2848346" y="5488123"/>
              <a:ext cx="411163" cy="0"/>
            </a:xfrm>
            <a:prstGeom prst="line">
              <a:avLst/>
            </a:prstGeom>
            <a:noFill/>
            <a:ln w="38100">
              <a:solidFill>
                <a:srgbClr val="00C45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7248525" y="1109664"/>
            <a:ext cx="3168650" cy="1095375"/>
            <a:chOff x="5724128" y="1108930"/>
            <a:chExt cx="3168352" cy="1095934"/>
          </a:xfrm>
        </p:grpSpPr>
        <p:sp>
          <p:nvSpPr>
            <p:cNvPr id="59515" name="Rettangolo 21"/>
            <p:cNvSpPr>
              <a:spLocks noChangeArrowheads="1"/>
            </p:cNvSpPr>
            <p:nvPr/>
          </p:nvSpPr>
          <p:spPr bwMode="auto">
            <a:xfrm>
              <a:off x="5724128" y="1108930"/>
              <a:ext cx="3168352" cy="1095934"/>
            </a:xfrm>
            <a:prstGeom prst="rect">
              <a:avLst/>
            </a:prstGeom>
            <a:solidFill>
              <a:srgbClr val="000032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59516" name="Gruppo 16"/>
            <p:cNvGrpSpPr>
              <a:grpSpLocks/>
            </p:cNvGrpSpPr>
            <p:nvPr/>
          </p:nvGrpSpPr>
          <p:grpSpPr bwMode="auto">
            <a:xfrm>
              <a:off x="5808579" y="1228822"/>
              <a:ext cx="2988332" cy="854904"/>
              <a:chOff x="2632797" y="5108948"/>
              <a:chExt cx="2988332" cy="854904"/>
            </a:xfrm>
          </p:grpSpPr>
          <p:sp>
            <p:nvSpPr>
              <p:cNvPr id="59517" name="Text Box 82"/>
              <p:cNvSpPr txBox="1">
                <a:spLocks noChangeArrowheads="1"/>
              </p:cNvSpPr>
              <p:nvPr/>
            </p:nvSpPr>
            <p:spPr bwMode="auto">
              <a:xfrm>
                <a:off x="2632797" y="5286748"/>
                <a:ext cx="2988332" cy="677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 dirty="0">
                    <a:solidFill>
                      <a:srgbClr val="09FF78"/>
                    </a:solidFill>
                    <a:latin typeface="Comic Sans MS" pitchFamily="66" charset="0"/>
                  </a:rPr>
                  <a:t> </a:t>
                </a:r>
                <a:r>
                  <a:rPr lang="it-IT" altLang="it-IT" sz="2300" b="1" dirty="0" err="1">
                    <a:solidFill>
                      <a:srgbClr val="09FF78"/>
                    </a:solidFill>
                    <a:latin typeface="Comic Sans MS" pitchFamily="66" charset="0"/>
                  </a:rPr>
                  <a:t>cost</a:t>
                </a:r>
                <a:r>
                  <a:rPr lang="it-IT" altLang="it-IT" sz="2300" b="1" dirty="0">
                    <a:solidFill>
                      <a:srgbClr val="09FF78"/>
                    </a:solidFill>
                    <a:latin typeface="Comic Sans MS" pitchFamily="66" charset="0"/>
                  </a:rPr>
                  <a:t> =     K 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200" b="1" dirty="0">
                  <a:solidFill>
                    <a:srgbClr val="09FF78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518" name="Text Box 87"/>
              <p:cNvSpPr txBox="1">
                <a:spLocks noChangeArrowheads="1"/>
              </p:cNvSpPr>
              <p:nvPr/>
            </p:nvSpPr>
            <p:spPr bwMode="auto">
              <a:xfrm>
                <a:off x="3849150" y="5108948"/>
                <a:ext cx="277813" cy="35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9FF78"/>
                    </a:solidFill>
                    <a:latin typeface="Comic Sans MS" pitchFamily="66" charset="0"/>
                  </a:rPr>
                  <a:t>3</a:t>
                </a:r>
              </a:p>
            </p:txBody>
          </p:sp>
          <p:sp>
            <p:nvSpPr>
              <p:cNvPr id="59519" name="Text Box 88"/>
              <p:cNvSpPr txBox="1">
                <a:spLocks noChangeArrowheads="1"/>
              </p:cNvSpPr>
              <p:nvPr/>
            </p:nvSpPr>
            <p:spPr bwMode="auto">
              <a:xfrm>
                <a:off x="3849150" y="5475661"/>
                <a:ext cx="277813" cy="35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marL="381000" indent="-381000"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9FF78"/>
                    </a:solidFill>
                    <a:latin typeface="Comic Sans MS" pitchFamily="66" charset="0"/>
                  </a:rPr>
                  <a:t>2</a:t>
                </a:r>
              </a:p>
            </p:txBody>
          </p:sp>
          <p:sp>
            <p:nvSpPr>
              <p:cNvPr id="59520" name="Line 86"/>
              <p:cNvSpPr>
                <a:spLocks noChangeShapeType="1"/>
              </p:cNvSpPr>
              <p:nvPr/>
            </p:nvSpPr>
            <p:spPr bwMode="auto">
              <a:xfrm>
                <a:off x="3782474" y="5475424"/>
                <a:ext cx="411163" cy="0"/>
              </a:xfrm>
              <a:prstGeom prst="line">
                <a:avLst/>
              </a:prstGeom>
              <a:noFill/>
              <a:ln w="38100">
                <a:solidFill>
                  <a:srgbClr val="00C45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2276475" y="1196976"/>
            <a:ext cx="3168650" cy="1095375"/>
            <a:chOff x="752191" y="1197207"/>
            <a:chExt cx="3168352" cy="1095934"/>
          </a:xfrm>
        </p:grpSpPr>
        <p:sp>
          <p:nvSpPr>
            <p:cNvPr id="59506" name="Rettangolo 26"/>
            <p:cNvSpPr>
              <a:spLocks noChangeArrowheads="1"/>
            </p:cNvSpPr>
            <p:nvPr/>
          </p:nvSpPr>
          <p:spPr bwMode="auto">
            <a:xfrm>
              <a:off x="752191" y="1197207"/>
              <a:ext cx="3168352" cy="1095934"/>
            </a:xfrm>
            <a:prstGeom prst="rect">
              <a:avLst/>
            </a:prstGeom>
            <a:solidFill>
              <a:srgbClr val="000032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59507" name="Gruppo 11"/>
            <p:cNvGrpSpPr>
              <a:grpSpLocks/>
            </p:cNvGrpSpPr>
            <p:nvPr/>
          </p:nvGrpSpPr>
          <p:grpSpPr bwMode="auto">
            <a:xfrm>
              <a:off x="837399" y="1412776"/>
              <a:ext cx="2997937" cy="572464"/>
              <a:chOff x="2652527" y="3623196"/>
              <a:chExt cx="2997344" cy="571894"/>
            </a:xfrm>
          </p:grpSpPr>
          <p:sp>
            <p:nvSpPr>
              <p:cNvPr id="59511" name="Line 8"/>
              <p:cNvSpPr>
                <a:spLocks noChangeShapeType="1"/>
              </p:cNvSpPr>
              <p:nvPr/>
            </p:nvSpPr>
            <p:spPr bwMode="auto">
              <a:xfrm>
                <a:off x="4022366" y="3717032"/>
                <a:ext cx="304800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9512" name="Gruppo 2"/>
              <p:cNvGrpSpPr>
                <a:grpSpLocks/>
              </p:cNvGrpSpPr>
              <p:nvPr/>
            </p:nvGrpSpPr>
            <p:grpSpPr bwMode="auto">
              <a:xfrm>
                <a:off x="2652527" y="3623196"/>
                <a:ext cx="2997344" cy="571894"/>
                <a:chOff x="2652527" y="3623196"/>
                <a:chExt cx="2997344" cy="571894"/>
              </a:xfrm>
            </p:grpSpPr>
            <p:sp>
              <p:nvSpPr>
                <p:cNvPr id="59513" name="Line 9"/>
                <p:cNvSpPr>
                  <a:spLocks noChangeShapeType="1"/>
                </p:cNvSpPr>
                <p:nvPr/>
              </p:nvSpPr>
              <p:spPr bwMode="auto">
                <a:xfrm>
                  <a:off x="2683024" y="3717032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514" name="CasellaDiTesto 1"/>
                <p:cNvSpPr txBox="1">
                  <a:spLocks noChangeArrowheads="1"/>
                </p:cNvSpPr>
                <p:nvPr/>
              </p:nvSpPr>
              <p:spPr bwMode="auto">
                <a:xfrm>
                  <a:off x="2652527" y="3623196"/>
                  <a:ext cx="2997344" cy="5718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66FF33"/>
                      </a:solidFill>
                      <a:latin typeface="Comic Sans MS" pitchFamily="66" charset="0"/>
                    </a:rPr>
                    <a:t>E = 1/2 mv</a:t>
                  </a:r>
                  <a:r>
                    <a:rPr lang="it-IT" altLang="it-IT" sz="2400" baseline="30000">
                      <a:solidFill>
                        <a:srgbClr val="66FF33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2400">
                      <a:solidFill>
                        <a:srgbClr val="66FF33"/>
                      </a:solidFill>
                      <a:latin typeface="Comic Sans MS" pitchFamily="66" charset="0"/>
                    </a:rPr>
                    <a:t> =      KT</a:t>
                  </a:r>
                </a:p>
              </p:txBody>
            </p:sp>
          </p:grpSp>
        </p:grpSp>
        <p:sp>
          <p:nvSpPr>
            <p:cNvPr id="59508" name="Text Box 87"/>
            <p:cNvSpPr txBox="1">
              <a:spLocks noChangeArrowheads="1"/>
            </p:cNvSpPr>
            <p:nvPr/>
          </p:nvSpPr>
          <p:spPr bwMode="auto">
            <a:xfrm>
              <a:off x="2915816" y="1343408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9FF78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59509" name="Text Box 88"/>
            <p:cNvSpPr txBox="1">
              <a:spLocks noChangeArrowheads="1"/>
            </p:cNvSpPr>
            <p:nvPr/>
          </p:nvSpPr>
          <p:spPr bwMode="auto">
            <a:xfrm>
              <a:off x="2915816" y="1710121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9FF78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9510" name="Line 86"/>
            <p:cNvSpPr>
              <a:spLocks noChangeShapeType="1"/>
            </p:cNvSpPr>
            <p:nvPr/>
          </p:nvSpPr>
          <p:spPr bwMode="auto">
            <a:xfrm>
              <a:off x="2849140" y="1709884"/>
              <a:ext cx="411163" cy="0"/>
            </a:xfrm>
            <a:prstGeom prst="line">
              <a:avLst/>
            </a:prstGeom>
            <a:noFill/>
            <a:ln w="38100">
              <a:solidFill>
                <a:srgbClr val="00C45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2276475" y="2565401"/>
            <a:ext cx="803275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FF00"/>
                </a:solidFill>
                <a:latin typeface="Comic Sans MS" pitchFamily="66" charset="0"/>
              </a:rPr>
              <a:t>Poiché E dipende solo dalla temperatura, si ha, per due gas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FF00"/>
                </a:solidFill>
                <a:latin typeface="Comic Sans MS" pitchFamily="66" charset="0"/>
              </a:rPr>
              <a:t>diversi </a:t>
            </a:r>
            <a:r>
              <a:rPr lang="it-IT" altLang="it-IT" sz="2200" u="sng">
                <a:solidFill>
                  <a:srgbClr val="00FF00"/>
                </a:solidFill>
                <a:latin typeface="Comic Sans MS" pitchFamily="66" charset="0"/>
              </a:rPr>
              <a:t>alla stessa temperatura</a:t>
            </a:r>
            <a:endParaRPr lang="it-IT" altLang="it-IT" sz="220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1966913" y="3505201"/>
            <a:ext cx="2857212" cy="779373"/>
            <a:chOff x="1031959" y="3495675"/>
            <a:chExt cx="2857212" cy="779373"/>
          </a:xfrm>
        </p:grpSpPr>
        <p:grpSp>
          <p:nvGrpSpPr>
            <p:cNvPr id="59493" name="Gruppo 40"/>
            <p:cNvGrpSpPr>
              <a:grpSpLocks/>
            </p:cNvGrpSpPr>
            <p:nvPr/>
          </p:nvGrpSpPr>
          <p:grpSpPr bwMode="auto">
            <a:xfrm>
              <a:off x="1074821" y="3495675"/>
              <a:ext cx="2814350" cy="779373"/>
              <a:chOff x="428625" y="4224338"/>
              <a:chExt cx="2814350" cy="779373"/>
            </a:xfrm>
          </p:grpSpPr>
          <p:sp>
            <p:nvSpPr>
              <p:cNvPr id="59495" name="Text Box 34"/>
              <p:cNvSpPr txBox="1">
                <a:spLocks noChangeArrowheads="1"/>
              </p:cNvSpPr>
              <p:nvPr/>
            </p:nvSpPr>
            <p:spPr bwMode="auto">
              <a:xfrm>
                <a:off x="428625" y="4270375"/>
                <a:ext cx="231435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1</a:t>
                </a:r>
              </a:p>
            </p:txBody>
          </p:sp>
          <p:sp>
            <p:nvSpPr>
              <p:cNvPr id="59496" name="Text Box 35"/>
              <p:cNvSpPr txBox="1">
                <a:spLocks noChangeArrowheads="1"/>
              </p:cNvSpPr>
              <p:nvPr/>
            </p:nvSpPr>
            <p:spPr bwMode="auto">
              <a:xfrm>
                <a:off x="428625" y="4635500"/>
                <a:ext cx="276319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</a:p>
            </p:txBody>
          </p:sp>
          <p:sp>
            <p:nvSpPr>
              <p:cNvPr id="59497" name="Rectangle 36"/>
              <p:cNvSpPr>
                <a:spLocks noChangeArrowheads="1"/>
              </p:cNvSpPr>
              <p:nvPr/>
            </p:nvSpPr>
            <p:spPr bwMode="auto">
              <a:xfrm>
                <a:off x="771525" y="4418013"/>
                <a:ext cx="1156367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m</a:t>
                </a: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1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    =</a:t>
                </a:r>
              </a:p>
            </p:txBody>
          </p:sp>
          <p:sp>
            <p:nvSpPr>
              <p:cNvPr id="59498" name="Text Box 37"/>
              <p:cNvSpPr txBox="1">
                <a:spLocks noChangeArrowheads="1"/>
              </p:cNvSpPr>
              <p:nvPr/>
            </p:nvSpPr>
            <p:spPr bwMode="auto">
              <a:xfrm>
                <a:off x="1279525" y="4224338"/>
                <a:ext cx="313188" cy="370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9499" name="Line 38"/>
              <p:cNvSpPr>
                <a:spLocks noChangeShapeType="1"/>
              </p:cNvSpPr>
              <p:nvPr/>
            </p:nvSpPr>
            <p:spPr bwMode="auto">
              <a:xfrm>
                <a:off x="1150938" y="4508500"/>
                <a:ext cx="128587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500" name="Line 39"/>
              <p:cNvSpPr>
                <a:spLocks noChangeShapeType="1"/>
              </p:cNvSpPr>
              <p:nvPr/>
            </p:nvSpPr>
            <p:spPr bwMode="auto">
              <a:xfrm>
                <a:off x="1960563" y="4630738"/>
                <a:ext cx="385762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501" name="Text Box 40"/>
              <p:cNvSpPr txBox="1">
                <a:spLocks noChangeArrowheads="1"/>
              </p:cNvSpPr>
              <p:nvPr/>
            </p:nvSpPr>
            <p:spPr bwMode="auto">
              <a:xfrm>
                <a:off x="2006600" y="4283075"/>
                <a:ext cx="231435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1</a:t>
                </a:r>
              </a:p>
            </p:txBody>
          </p:sp>
          <p:sp>
            <p:nvSpPr>
              <p:cNvPr id="59502" name="Text Box 41"/>
              <p:cNvSpPr txBox="1">
                <a:spLocks noChangeArrowheads="1"/>
              </p:cNvSpPr>
              <p:nvPr/>
            </p:nvSpPr>
            <p:spPr bwMode="auto">
              <a:xfrm>
                <a:off x="2006600" y="4646613"/>
                <a:ext cx="276319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</a:p>
            </p:txBody>
          </p:sp>
          <p:sp>
            <p:nvSpPr>
              <p:cNvPr id="59503" name="Rectangle 42"/>
              <p:cNvSpPr>
                <a:spLocks noChangeArrowheads="1"/>
              </p:cNvSpPr>
              <p:nvPr/>
            </p:nvSpPr>
            <p:spPr bwMode="auto">
              <a:xfrm>
                <a:off x="2349500" y="4429125"/>
                <a:ext cx="893475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m</a:t>
                </a: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  </a:t>
                </a:r>
              </a:p>
            </p:txBody>
          </p:sp>
          <p:sp>
            <p:nvSpPr>
              <p:cNvPr id="59504" name="Text Box 43"/>
              <p:cNvSpPr txBox="1">
                <a:spLocks noChangeArrowheads="1"/>
              </p:cNvSpPr>
              <p:nvPr/>
            </p:nvSpPr>
            <p:spPr bwMode="auto">
              <a:xfrm>
                <a:off x="2903538" y="4235450"/>
                <a:ext cx="313188" cy="370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9505" name="Line 44"/>
              <p:cNvSpPr>
                <a:spLocks noChangeShapeType="1"/>
              </p:cNvSpPr>
              <p:nvPr/>
            </p:nvSpPr>
            <p:spPr bwMode="auto">
              <a:xfrm>
                <a:off x="2762250" y="4519613"/>
                <a:ext cx="128588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9494" name="Line 39"/>
            <p:cNvSpPr>
              <a:spLocks noChangeShapeType="1"/>
            </p:cNvSpPr>
            <p:nvPr/>
          </p:nvSpPr>
          <p:spPr bwMode="auto">
            <a:xfrm>
              <a:off x="1031959" y="3889375"/>
              <a:ext cx="385762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6" name="Gruppo 65"/>
          <p:cNvGrpSpPr>
            <a:grpSpLocks/>
          </p:cNvGrpSpPr>
          <p:nvPr/>
        </p:nvGrpSpPr>
        <p:grpSpPr bwMode="auto">
          <a:xfrm>
            <a:off x="5583238" y="3400425"/>
            <a:ext cx="1341526" cy="1038136"/>
            <a:chOff x="5408436" y="3289300"/>
            <a:chExt cx="1341526" cy="1038135"/>
          </a:xfrm>
        </p:grpSpPr>
        <p:grpSp>
          <p:nvGrpSpPr>
            <p:cNvPr id="59481" name="Gruppo 63"/>
            <p:cNvGrpSpPr>
              <a:grpSpLocks/>
            </p:cNvGrpSpPr>
            <p:nvPr/>
          </p:nvGrpSpPr>
          <p:grpSpPr bwMode="auto">
            <a:xfrm>
              <a:off x="5408436" y="3479800"/>
              <a:ext cx="1341526" cy="847635"/>
              <a:chOff x="908050" y="5065713"/>
              <a:chExt cx="1341526" cy="847635"/>
            </a:xfrm>
          </p:grpSpPr>
          <p:sp>
            <p:nvSpPr>
              <p:cNvPr id="59483" name="Line 45"/>
              <p:cNvSpPr>
                <a:spLocks noChangeShapeType="1"/>
              </p:cNvSpPr>
              <p:nvPr/>
            </p:nvSpPr>
            <p:spPr bwMode="auto">
              <a:xfrm>
                <a:off x="908050" y="5480050"/>
                <a:ext cx="385763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84" name="Text Box 46"/>
              <p:cNvSpPr txBox="1">
                <a:spLocks noChangeArrowheads="1"/>
              </p:cNvSpPr>
              <p:nvPr/>
            </p:nvSpPr>
            <p:spPr bwMode="auto">
              <a:xfrm>
                <a:off x="952500" y="5080000"/>
                <a:ext cx="358072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200" b="1" baseline="-25000">
                    <a:solidFill>
                      <a:srgbClr val="00FF00"/>
                    </a:solidFill>
                    <a:latin typeface="Comic Sans MS" pitchFamily="66" charset="0"/>
                  </a:rPr>
                  <a:t>1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85" name="Text Box 47"/>
              <p:cNvSpPr txBox="1">
                <a:spLocks noChangeArrowheads="1"/>
              </p:cNvSpPr>
              <p:nvPr/>
            </p:nvSpPr>
            <p:spPr bwMode="auto">
              <a:xfrm>
                <a:off x="952500" y="5556250"/>
                <a:ext cx="358072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200" b="1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86" name="Text Box 48"/>
              <p:cNvSpPr txBox="1">
                <a:spLocks noChangeArrowheads="1"/>
              </p:cNvSpPr>
              <p:nvPr/>
            </p:nvSpPr>
            <p:spPr bwMode="auto">
              <a:xfrm>
                <a:off x="1150938" y="5326063"/>
                <a:ext cx="313188" cy="370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9487" name="Line 49"/>
              <p:cNvSpPr>
                <a:spLocks noChangeShapeType="1"/>
              </p:cNvSpPr>
              <p:nvPr/>
            </p:nvSpPr>
            <p:spPr bwMode="auto">
              <a:xfrm>
                <a:off x="1009650" y="5611813"/>
                <a:ext cx="128588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88" name="Line 51"/>
              <p:cNvSpPr>
                <a:spLocks noChangeShapeType="1"/>
              </p:cNvSpPr>
              <p:nvPr/>
            </p:nvSpPr>
            <p:spPr bwMode="auto">
              <a:xfrm>
                <a:off x="1009650" y="5159375"/>
                <a:ext cx="128588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89" name="Text Box 52"/>
              <p:cNvSpPr txBox="1">
                <a:spLocks noChangeArrowheads="1"/>
              </p:cNvSpPr>
              <p:nvPr/>
            </p:nvSpPr>
            <p:spPr bwMode="auto">
              <a:xfrm>
                <a:off x="1462088" y="5302250"/>
                <a:ext cx="249068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=</a:t>
                </a:r>
              </a:p>
            </p:txBody>
          </p:sp>
          <p:sp>
            <p:nvSpPr>
              <p:cNvPr id="59490" name="Line 53"/>
              <p:cNvSpPr>
                <a:spLocks noChangeShapeType="1"/>
              </p:cNvSpPr>
              <p:nvPr/>
            </p:nvSpPr>
            <p:spPr bwMode="auto">
              <a:xfrm>
                <a:off x="1765300" y="5480050"/>
                <a:ext cx="385763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91" name="Text Box 54"/>
              <p:cNvSpPr txBox="1">
                <a:spLocks noChangeArrowheads="1"/>
              </p:cNvSpPr>
              <p:nvPr/>
            </p:nvSpPr>
            <p:spPr bwMode="auto">
              <a:xfrm>
                <a:off x="1809750" y="5065713"/>
                <a:ext cx="439826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m</a:t>
                </a:r>
                <a:r>
                  <a:rPr lang="it-IT" altLang="it-IT" sz="2200" b="1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92" name="Text Box 55"/>
              <p:cNvSpPr txBox="1">
                <a:spLocks noChangeArrowheads="1"/>
              </p:cNvSpPr>
              <p:nvPr/>
            </p:nvSpPr>
            <p:spPr bwMode="auto">
              <a:xfrm>
                <a:off x="1809750" y="5556250"/>
                <a:ext cx="439826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m</a:t>
                </a:r>
                <a:r>
                  <a:rPr lang="it-IT" altLang="it-IT" sz="2200" b="1" baseline="-25000">
                    <a:solidFill>
                      <a:srgbClr val="00FF00"/>
                    </a:solidFill>
                    <a:latin typeface="Comic Sans MS" pitchFamily="66" charset="0"/>
                  </a:rPr>
                  <a:t>1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59482" name="Text Box 48"/>
            <p:cNvSpPr txBox="1">
              <a:spLocks noChangeArrowheads="1"/>
            </p:cNvSpPr>
            <p:nvPr/>
          </p:nvSpPr>
          <p:spPr bwMode="auto">
            <a:xfrm>
              <a:off x="5705298" y="3289300"/>
              <a:ext cx="313188" cy="37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marL="369888" indent="-369888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aseline="-25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  <a:r>
                <a:rPr lang="it-IT" altLang="it-IT" sz="2300">
                  <a:solidFill>
                    <a:srgbClr val="00FF00"/>
                  </a:solidFill>
                  <a:latin typeface="Comic Sans MS" pitchFamily="66" charset="0"/>
                </a:rPr>
                <a:t> </a:t>
              </a:r>
            </a:p>
          </p:txBody>
        </p:sp>
      </p:grpSp>
      <p:sp>
        <p:nvSpPr>
          <p:cNvPr id="148" name="Text Box 68"/>
          <p:cNvSpPr txBox="1">
            <a:spLocks noChangeArrowheads="1"/>
          </p:cNvSpPr>
          <p:nvPr/>
        </p:nvSpPr>
        <p:spPr bwMode="auto">
          <a:xfrm>
            <a:off x="1554163" y="4589463"/>
            <a:ext cx="2751356" cy="35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prstDash val="lgDashDot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marL="369888" indent="-3698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>
                <a:solidFill>
                  <a:srgbClr val="FF0000"/>
                </a:solidFill>
                <a:latin typeface="Comic Sans MS" pitchFamily="66" charset="0"/>
              </a:rPr>
              <a:t>VELOCITA' MEDIA</a:t>
            </a:r>
          </a:p>
        </p:txBody>
      </p:sp>
      <p:grpSp>
        <p:nvGrpSpPr>
          <p:cNvPr id="192" name="Gruppo 191"/>
          <p:cNvGrpSpPr>
            <a:grpSpLocks/>
          </p:cNvGrpSpPr>
          <p:nvPr/>
        </p:nvGrpSpPr>
        <p:grpSpPr bwMode="auto">
          <a:xfrm>
            <a:off x="1517651" y="5218113"/>
            <a:ext cx="2557463" cy="722312"/>
            <a:chOff x="234809" y="5593680"/>
            <a:chExt cx="2557110" cy="722313"/>
          </a:xfrm>
        </p:grpSpPr>
        <p:grpSp>
          <p:nvGrpSpPr>
            <p:cNvPr id="59475" name="Gruppo 162"/>
            <p:cNvGrpSpPr>
              <a:grpSpLocks/>
            </p:cNvGrpSpPr>
            <p:nvPr/>
          </p:nvGrpSpPr>
          <p:grpSpPr bwMode="auto">
            <a:xfrm>
              <a:off x="234809" y="5663048"/>
              <a:ext cx="2557110" cy="572464"/>
              <a:chOff x="234809" y="5663048"/>
              <a:chExt cx="2557110" cy="572464"/>
            </a:xfrm>
          </p:grpSpPr>
          <p:sp>
            <p:nvSpPr>
              <p:cNvPr id="59479" name="Line 9"/>
              <p:cNvSpPr>
                <a:spLocks noChangeShapeType="1"/>
              </p:cNvSpPr>
              <p:nvPr/>
            </p:nvSpPr>
            <p:spPr bwMode="auto">
              <a:xfrm>
                <a:off x="1192976" y="5784924"/>
                <a:ext cx="199344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80" name="CasellaDiTesto 1"/>
              <p:cNvSpPr txBox="1">
                <a:spLocks noChangeArrowheads="1"/>
              </p:cNvSpPr>
              <p:nvPr/>
            </p:nvSpPr>
            <p:spPr bwMode="auto">
              <a:xfrm>
                <a:off x="234809" y="5663048"/>
                <a:ext cx="2557110" cy="572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66FF33"/>
                    </a:solidFill>
                    <a:latin typeface="Comic Sans MS" pitchFamily="66" charset="0"/>
                  </a:rPr>
                  <a:t> 1/2 mv</a:t>
                </a:r>
                <a:r>
                  <a:rPr lang="it-IT" altLang="it-IT" sz="2400" baseline="30000">
                    <a:solidFill>
                      <a:srgbClr val="66FF33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400">
                    <a:solidFill>
                      <a:srgbClr val="66FF33"/>
                    </a:solidFill>
                    <a:latin typeface="Comic Sans MS" pitchFamily="66" charset="0"/>
                  </a:rPr>
                  <a:t> =      KT</a:t>
                </a:r>
              </a:p>
            </p:txBody>
          </p:sp>
        </p:grpSp>
        <p:sp>
          <p:nvSpPr>
            <p:cNvPr id="59476" name="Text Box 87"/>
            <p:cNvSpPr txBox="1">
              <a:spLocks noChangeArrowheads="1"/>
            </p:cNvSpPr>
            <p:nvPr/>
          </p:nvSpPr>
          <p:spPr bwMode="auto">
            <a:xfrm>
              <a:off x="1887367" y="5593680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9FF78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59477" name="Text Box 88"/>
            <p:cNvSpPr txBox="1">
              <a:spLocks noChangeArrowheads="1"/>
            </p:cNvSpPr>
            <p:nvPr/>
          </p:nvSpPr>
          <p:spPr bwMode="auto">
            <a:xfrm>
              <a:off x="1887367" y="5960393"/>
              <a:ext cx="27781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prstDash val="lgDashDot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381000" indent="-381000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9FF78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9478" name="Line 86"/>
            <p:cNvSpPr>
              <a:spLocks noChangeShapeType="1"/>
            </p:cNvSpPr>
            <p:nvPr/>
          </p:nvSpPr>
          <p:spPr bwMode="auto">
            <a:xfrm>
              <a:off x="1820691" y="5960156"/>
              <a:ext cx="411163" cy="0"/>
            </a:xfrm>
            <a:prstGeom prst="line">
              <a:avLst/>
            </a:prstGeom>
            <a:noFill/>
            <a:ln w="38100">
              <a:solidFill>
                <a:srgbClr val="00C45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72" name="Gruppo 171"/>
          <p:cNvGrpSpPr>
            <a:grpSpLocks/>
          </p:cNvGrpSpPr>
          <p:nvPr/>
        </p:nvGrpSpPr>
        <p:grpSpPr bwMode="auto">
          <a:xfrm>
            <a:off x="2820988" y="5892801"/>
            <a:ext cx="1352550" cy="792163"/>
            <a:chOff x="3026993" y="5661248"/>
            <a:chExt cx="1353021" cy="792088"/>
          </a:xfrm>
        </p:grpSpPr>
        <p:grpSp>
          <p:nvGrpSpPr>
            <p:cNvPr id="59469" name="Gruppo 169"/>
            <p:cNvGrpSpPr>
              <a:grpSpLocks/>
            </p:cNvGrpSpPr>
            <p:nvPr/>
          </p:nvGrpSpPr>
          <p:grpSpPr bwMode="auto">
            <a:xfrm>
              <a:off x="3026993" y="5661248"/>
              <a:ext cx="1353021" cy="792088"/>
              <a:chOff x="3026993" y="5661248"/>
              <a:chExt cx="1353021" cy="792088"/>
            </a:xfrm>
          </p:grpSpPr>
          <p:sp>
            <p:nvSpPr>
              <p:cNvPr id="59471" name="CasellaDiTesto 1"/>
              <p:cNvSpPr txBox="1">
                <a:spLocks noChangeArrowheads="1"/>
              </p:cNvSpPr>
              <p:nvPr/>
            </p:nvSpPr>
            <p:spPr bwMode="auto">
              <a:xfrm>
                <a:off x="3026993" y="5673924"/>
                <a:ext cx="798617" cy="572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66FF33"/>
                    </a:solidFill>
                    <a:latin typeface="Comic Sans MS" pitchFamily="66" charset="0"/>
                  </a:rPr>
                  <a:t> v</a:t>
                </a:r>
                <a:r>
                  <a:rPr lang="it-IT" altLang="it-IT" sz="2400" baseline="30000">
                    <a:solidFill>
                      <a:srgbClr val="66FF33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400">
                    <a:solidFill>
                      <a:srgbClr val="66FF33"/>
                    </a:solidFill>
                    <a:latin typeface="Comic Sans MS" pitchFamily="66" charset="0"/>
                  </a:rPr>
                  <a:t> =</a:t>
                </a:r>
              </a:p>
            </p:txBody>
          </p:sp>
          <p:sp>
            <p:nvSpPr>
              <p:cNvPr id="59472" name="Line 86"/>
              <p:cNvSpPr>
                <a:spLocks noChangeShapeType="1"/>
              </p:cNvSpPr>
              <p:nvPr/>
            </p:nvSpPr>
            <p:spPr bwMode="auto">
              <a:xfrm>
                <a:off x="3822545" y="6021288"/>
                <a:ext cx="411163" cy="0"/>
              </a:xfrm>
              <a:prstGeom prst="line">
                <a:avLst/>
              </a:prstGeom>
              <a:noFill/>
              <a:ln w="38100">
                <a:solidFill>
                  <a:srgbClr val="00C45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73" name="Text Box 55"/>
              <p:cNvSpPr txBox="1">
                <a:spLocks noChangeArrowheads="1"/>
              </p:cNvSpPr>
              <p:nvPr/>
            </p:nvSpPr>
            <p:spPr bwMode="auto">
              <a:xfrm>
                <a:off x="3891014" y="6096238"/>
                <a:ext cx="324409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59474" name="Text Box 55"/>
              <p:cNvSpPr txBox="1">
                <a:spLocks noChangeArrowheads="1"/>
              </p:cNvSpPr>
              <p:nvPr/>
            </p:nvSpPr>
            <p:spPr bwMode="auto">
              <a:xfrm>
                <a:off x="3738210" y="5661248"/>
                <a:ext cx="641804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3KT</a:t>
                </a:r>
              </a:p>
            </p:txBody>
          </p:sp>
        </p:grpSp>
        <p:sp>
          <p:nvSpPr>
            <p:cNvPr id="59470" name="Line 81"/>
            <p:cNvSpPr>
              <a:spLocks noChangeShapeType="1"/>
            </p:cNvSpPr>
            <p:nvPr/>
          </p:nvSpPr>
          <p:spPr bwMode="auto">
            <a:xfrm>
              <a:off x="3209925" y="5839797"/>
              <a:ext cx="128588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4" name="Gruppo 213"/>
          <p:cNvGrpSpPr>
            <a:grpSpLocks/>
          </p:cNvGrpSpPr>
          <p:nvPr/>
        </p:nvGrpSpPr>
        <p:grpSpPr bwMode="auto">
          <a:xfrm>
            <a:off x="7291388" y="5680076"/>
            <a:ext cx="2750630" cy="914173"/>
            <a:chOff x="6714999" y="5590686"/>
            <a:chExt cx="2751331" cy="914173"/>
          </a:xfrm>
        </p:grpSpPr>
        <p:grpSp>
          <p:nvGrpSpPr>
            <p:cNvPr id="59460" name="Gruppo 192"/>
            <p:cNvGrpSpPr>
              <a:grpSpLocks/>
            </p:cNvGrpSpPr>
            <p:nvPr/>
          </p:nvGrpSpPr>
          <p:grpSpPr bwMode="auto">
            <a:xfrm>
              <a:off x="6714999" y="5927924"/>
              <a:ext cx="1520018" cy="365036"/>
              <a:chOff x="3652440" y="5068168"/>
              <a:chExt cx="1520018" cy="365036"/>
            </a:xfrm>
          </p:grpSpPr>
          <p:sp>
            <p:nvSpPr>
              <p:cNvPr id="59467" name="Text Box 76"/>
              <p:cNvSpPr txBox="1">
                <a:spLocks noChangeArrowheads="1"/>
              </p:cNvSpPr>
              <p:nvPr/>
            </p:nvSpPr>
            <p:spPr bwMode="auto">
              <a:xfrm>
                <a:off x="3652440" y="5076106"/>
                <a:ext cx="686863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200" b="1" baseline="-25000">
                    <a:solidFill>
                      <a:srgbClr val="00FF00"/>
                    </a:solidFill>
                    <a:latin typeface="Comic Sans MS" pitchFamily="66" charset="0"/>
                  </a:rPr>
                  <a:t>m </a:t>
                </a:r>
                <a:r>
                  <a:rPr lang="it-IT" altLang="it-IT" sz="2200" b="1">
                    <a:solidFill>
                      <a:srgbClr val="00FF00"/>
                    </a:solidFill>
                    <a:latin typeface="Comic Sans MS" pitchFamily="66" charset="0"/>
                  </a:rPr>
                  <a:t>=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68" name="Text Box 82"/>
              <p:cNvSpPr txBox="1">
                <a:spLocks noChangeArrowheads="1"/>
              </p:cNvSpPr>
              <p:nvPr/>
            </p:nvSpPr>
            <p:spPr bwMode="auto">
              <a:xfrm>
                <a:off x="4347702" y="5068168"/>
                <a:ext cx="824756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0,921</a:t>
                </a:r>
              </a:p>
            </p:txBody>
          </p:sp>
        </p:grpSp>
        <p:grpSp>
          <p:nvGrpSpPr>
            <p:cNvPr id="59461" name="Gruppo 199"/>
            <p:cNvGrpSpPr>
              <a:grpSpLocks/>
            </p:cNvGrpSpPr>
            <p:nvPr/>
          </p:nvGrpSpPr>
          <p:grpSpPr bwMode="auto">
            <a:xfrm>
              <a:off x="8134923" y="5590686"/>
              <a:ext cx="1331407" cy="914173"/>
              <a:chOff x="5983889" y="5863555"/>
              <a:chExt cx="1331407" cy="914173"/>
            </a:xfrm>
          </p:grpSpPr>
          <p:sp>
            <p:nvSpPr>
              <p:cNvPr id="59462" name="Text Box 112"/>
              <p:cNvSpPr txBox="1">
                <a:spLocks noChangeArrowheads="1"/>
              </p:cNvSpPr>
              <p:nvPr/>
            </p:nvSpPr>
            <p:spPr bwMode="auto">
              <a:xfrm>
                <a:off x="6466489" y="5952455"/>
                <a:ext cx="848807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3 KT</a:t>
                </a:r>
                <a:r>
                  <a:rPr lang="it-IT" altLang="it-IT" sz="2200" b="1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63" name="Text Box 113"/>
              <p:cNvSpPr txBox="1">
                <a:spLocks noChangeArrowheads="1"/>
              </p:cNvSpPr>
              <p:nvPr/>
            </p:nvSpPr>
            <p:spPr bwMode="auto">
              <a:xfrm>
                <a:off x="6626827" y="6330280"/>
                <a:ext cx="324492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59464" name="Line 114"/>
              <p:cNvSpPr>
                <a:spLocks noChangeShapeType="1"/>
              </p:cNvSpPr>
              <p:nvPr/>
            </p:nvSpPr>
            <p:spPr bwMode="auto">
              <a:xfrm flipV="1">
                <a:off x="6455377" y="6309642"/>
                <a:ext cx="671512" cy="317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65" name="Text Box 142"/>
              <p:cNvSpPr txBox="1">
                <a:spLocks noChangeArrowheads="1"/>
              </p:cNvSpPr>
              <p:nvPr/>
            </p:nvSpPr>
            <p:spPr bwMode="auto">
              <a:xfrm>
                <a:off x="5983889" y="5863555"/>
                <a:ext cx="563563" cy="914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5600">
                    <a:solidFill>
                      <a:srgbClr val="00FF00"/>
                    </a:solidFill>
                    <a:latin typeface="Arial Unicode MS" pitchFamily="34" charset="-128"/>
                    <a:sym typeface="Symbol" pitchFamily="18" charset="2"/>
                  </a:rPr>
                  <a:t></a:t>
                </a:r>
                <a:endParaRPr lang="it-IT" altLang="it-IT" sz="5600">
                  <a:solidFill>
                    <a:srgbClr val="00FF0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59466" name="Line 143"/>
              <p:cNvSpPr>
                <a:spLocks noChangeShapeType="1"/>
              </p:cNvSpPr>
              <p:nvPr/>
            </p:nvSpPr>
            <p:spPr bwMode="auto">
              <a:xfrm>
                <a:off x="6406164" y="5936580"/>
                <a:ext cx="771525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15" name="Gruppo 214"/>
          <p:cNvGrpSpPr>
            <a:grpSpLocks/>
          </p:cNvGrpSpPr>
          <p:nvPr/>
        </p:nvGrpSpPr>
        <p:grpSpPr bwMode="auto">
          <a:xfrm>
            <a:off x="7726363" y="3467101"/>
            <a:ext cx="2647950" cy="1198204"/>
            <a:chOff x="6202710" y="3467448"/>
            <a:chExt cx="2648193" cy="1198027"/>
          </a:xfrm>
        </p:grpSpPr>
        <p:sp>
          <p:nvSpPr>
            <p:cNvPr id="59443" name="Text Box 139"/>
            <p:cNvSpPr txBox="1">
              <a:spLocks noChangeArrowheads="1"/>
            </p:cNvSpPr>
            <p:nvPr/>
          </p:nvSpPr>
          <p:spPr bwMode="auto">
            <a:xfrm>
              <a:off x="6202710" y="3551411"/>
              <a:ext cx="817562" cy="111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6900">
                  <a:solidFill>
                    <a:srgbClr val="00FF00"/>
                  </a:solidFill>
                  <a:latin typeface="Arial Unicode MS" pitchFamily="34" charset="-128"/>
                  <a:sym typeface="Symbol" pitchFamily="18" charset="2"/>
                </a:rPr>
                <a:t></a:t>
              </a:r>
              <a:endParaRPr lang="it-IT" altLang="it-IT" sz="69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grpSp>
          <p:nvGrpSpPr>
            <p:cNvPr id="59444" name="Gruppo 212"/>
            <p:cNvGrpSpPr>
              <a:grpSpLocks/>
            </p:cNvGrpSpPr>
            <p:nvPr/>
          </p:nvGrpSpPr>
          <p:grpSpPr bwMode="auto">
            <a:xfrm>
              <a:off x="6681992" y="3467448"/>
              <a:ext cx="2168911" cy="1198027"/>
              <a:chOff x="6681992" y="3467448"/>
              <a:chExt cx="2168911" cy="1198027"/>
            </a:xfrm>
          </p:grpSpPr>
          <p:sp>
            <p:nvSpPr>
              <p:cNvPr id="59445" name="Text Box 66"/>
              <p:cNvSpPr txBox="1">
                <a:spLocks noChangeArrowheads="1"/>
              </p:cNvSpPr>
              <p:nvPr/>
            </p:nvSpPr>
            <p:spPr bwMode="auto">
              <a:xfrm>
                <a:off x="7570861" y="3551411"/>
                <a:ext cx="817563" cy="1114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6900">
                    <a:solidFill>
                      <a:srgbClr val="00FF00"/>
                    </a:solidFill>
                    <a:latin typeface="Arial Unicode MS" pitchFamily="34" charset="-128"/>
                    <a:sym typeface="Symbol" pitchFamily="18" charset="2"/>
                  </a:rPr>
                  <a:t></a:t>
                </a:r>
                <a:endParaRPr lang="it-IT" altLang="it-IT" sz="6900">
                  <a:solidFill>
                    <a:srgbClr val="00FF00"/>
                  </a:solidFill>
                  <a:latin typeface="Arial Unicode MS" pitchFamily="34" charset="-128"/>
                </a:endParaRPr>
              </a:p>
            </p:txBody>
          </p:sp>
          <p:grpSp>
            <p:nvGrpSpPr>
              <p:cNvPr id="59446" name="Gruppo 82"/>
              <p:cNvGrpSpPr>
                <a:grpSpLocks/>
              </p:cNvGrpSpPr>
              <p:nvPr/>
            </p:nvGrpSpPr>
            <p:grpSpPr bwMode="auto">
              <a:xfrm>
                <a:off x="6732240" y="3467448"/>
                <a:ext cx="1862266" cy="1036495"/>
                <a:chOff x="3814763" y="4870450"/>
                <a:chExt cx="1862266" cy="1036495"/>
              </a:xfrm>
            </p:grpSpPr>
            <p:sp>
              <p:nvSpPr>
                <p:cNvPr id="59449" name="Line 56"/>
                <p:cNvSpPr>
                  <a:spLocks noChangeShapeType="1"/>
                </p:cNvSpPr>
                <p:nvPr/>
              </p:nvSpPr>
              <p:spPr bwMode="auto">
                <a:xfrm>
                  <a:off x="3814763" y="5432425"/>
                  <a:ext cx="385762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450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3860800" y="5032375"/>
                  <a:ext cx="358105" cy="3570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200" b="1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1</a:t>
                  </a:r>
                  <a:endParaRPr lang="it-IT" altLang="it-IT" sz="2200">
                    <a:solidFill>
                      <a:srgbClr val="00FF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945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860800" y="5549900"/>
                  <a:ext cx="358105" cy="3570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200" b="1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2</a:t>
                  </a:r>
                  <a:endParaRPr lang="it-IT" altLang="it-IT" sz="2200">
                    <a:solidFill>
                      <a:srgbClr val="00FF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9452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4103688" y="5307013"/>
                  <a:ext cx="313217" cy="3708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2300">
                      <a:solidFill>
                        <a:srgbClr val="00FF00"/>
                      </a:solidFill>
                      <a:latin typeface="Comic Sans MS" pitchFamily="66" charset="0"/>
                    </a:rPr>
                    <a:t> </a:t>
                  </a:r>
                </a:p>
              </p:txBody>
            </p:sp>
            <p:sp>
              <p:nvSpPr>
                <p:cNvPr id="59453" name="Line 60"/>
                <p:cNvSpPr>
                  <a:spLocks noChangeShapeType="1"/>
                </p:cNvSpPr>
                <p:nvPr/>
              </p:nvSpPr>
              <p:spPr bwMode="auto">
                <a:xfrm>
                  <a:off x="3930650" y="5605463"/>
                  <a:ext cx="128588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454" name="Line 61"/>
                <p:cNvSpPr>
                  <a:spLocks noChangeShapeType="1"/>
                </p:cNvSpPr>
                <p:nvPr/>
              </p:nvSpPr>
              <p:spPr bwMode="auto">
                <a:xfrm>
                  <a:off x="3930650" y="5081588"/>
                  <a:ext cx="128588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455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430713" y="5295900"/>
                  <a:ext cx="249091" cy="3570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=</a:t>
                  </a:r>
                </a:p>
              </p:txBody>
            </p:sp>
            <p:sp>
              <p:nvSpPr>
                <p:cNvPr id="59456" name="Line 63"/>
                <p:cNvSpPr>
                  <a:spLocks noChangeShapeType="1"/>
                </p:cNvSpPr>
                <p:nvPr/>
              </p:nvSpPr>
              <p:spPr bwMode="auto">
                <a:xfrm>
                  <a:off x="5191125" y="5468938"/>
                  <a:ext cx="385763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457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5237163" y="5060950"/>
                  <a:ext cx="439866" cy="3570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m</a:t>
                  </a:r>
                  <a:r>
                    <a:rPr lang="it-IT" altLang="it-IT" sz="2200" b="1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2</a:t>
                  </a:r>
                  <a:endParaRPr lang="it-IT" altLang="it-IT" sz="2200">
                    <a:solidFill>
                      <a:srgbClr val="00FF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9458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5237163" y="5535613"/>
                  <a:ext cx="439866" cy="3570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m</a:t>
                  </a:r>
                  <a:r>
                    <a:rPr lang="it-IT" altLang="it-IT" sz="2200" b="1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1</a:t>
                  </a:r>
                  <a:endParaRPr lang="it-IT" altLang="it-IT" sz="2200">
                    <a:solidFill>
                      <a:srgbClr val="00FF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945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174017" y="4870450"/>
                  <a:ext cx="313217" cy="3708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2300">
                      <a:solidFill>
                        <a:srgbClr val="00FF00"/>
                      </a:solidFill>
                      <a:latin typeface="Comic Sans MS" pitchFamily="66" charset="0"/>
                    </a:rPr>
                    <a:t> </a:t>
                  </a:r>
                </a:p>
              </p:txBody>
            </p:sp>
          </p:grpSp>
          <p:sp>
            <p:nvSpPr>
              <p:cNvPr id="59447" name="Line 143"/>
              <p:cNvSpPr>
                <a:spLocks noChangeShapeType="1"/>
              </p:cNvSpPr>
              <p:nvPr/>
            </p:nvSpPr>
            <p:spPr bwMode="auto">
              <a:xfrm>
                <a:off x="6681992" y="3622229"/>
                <a:ext cx="771525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48" name="Line 143"/>
              <p:cNvSpPr>
                <a:spLocks noChangeShapeType="1"/>
              </p:cNvSpPr>
              <p:nvPr/>
            </p:nvSpPr>
            <p:spPr bwMode="auto">
              <a:xfrm>
                <a:off x="8079378" y="3622229"/>
                <a:ext cx="771525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18" name="Gruppo 217"/>
          <p:cNvGrpSpPr>
            <a:grpSpLocks/>
          </p:cNvGrpSpPr>
          <p:nvPr/>
        </p:nvGrpSpPr>
        <p:grpSpPr bwMode="auto">
          <a:xfrm>
            <a:off x="4465638" y="4730751"/>
            <a:ext cx="2164204" cy="600533"/>
            <a:chOff x="2942237" y="4730824"/>
            <a:chExt cx="2164141" cy="600533"/>
          </a:xfrm>
        </p:grpSpPr>
        <p:grpSp>
          <p:nvGrpSpPr>
            <p:cNvPr id="59435" name="Gruppo 151"/>
            <p:cNvGrpSpPr>
              <a:grpSpLocks/>
            </p:cNvGrpSpPr>
            <p:nvPr/>
          </p:nvGrpSpPr>
          <p:grpSpPr bwMode="auto">
            <a:xfrm>
              <a:off x="2942237" y="4730824"/>
              <a:ext cx="2164141" cy="600533"/>
              <a:chOff x="3652440" y="4834806"/>
              <a:chExt cx="2164141" cy="600533"/>
            </a:xfrm>
          </p:grpSpPr>
          <p:sp>
            <p:nvSpPr>
              <p:cNvPr id="59437" name="Text Box 76"/>
              <p:cNvSpPr txBox="1">
                <a:spLocks noChangeArrowheads="1"/>
              </p:cNvSpPr>
              <p:nvPr/>
            </p:nvSpPr>
            <p:spPr bwMode="auto">
              <a:xfrm>
                <a:off x="3652440" y="5076106"/>
                <a:ext cx="686668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200" b="1" baseline="-25000">
                    <a:solidFill>
                      <a:srgbClr val="00FF00"/>
                    </a:solidFill>
                    <a:latin typeface="Comic Sans MS" pitchFamily="66" charset="0"/>
                  </a:rPr>
                  <a:t>m </a:t>
                </a:r>
                <a:r>
                  <a:rPr lang="it-IT" altLang="it-IT" sz="2200" b="1">
                    <a:solidFill>
                      <a:srgbClr val="00FF00"/>
                    </a:solidFill>
                    <a:latin typeface="Comic Sans MS" pitchFamily="66" charset="0"/>
                  </a:rPr>
                  <a:t>=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38" name="Text Box 79"/>
              <p:cNvSpPr txBox="1">
                <a:spLocks noChangeArrowheads="1"/>
              </p:cNvSpPr>
              <p:nvPr/>
            </p:nvSpPr>
            <p:spPr bwMode="auto">
              <a:xfrm>
                <a:off x="5336714" y="5044356"/>
                <a:ext cx="242649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</a:p>
            </p:txBody>
          </p:sp>
          <p:sp>
            <p:nvSpPr>
              <p:cNvPr id="59439" name="Text Box 80"/>
              <p:cNvSpPr txBox="1">
                <a:spLocks noChangeArrowheads="1"/>
              </p:cNvSpPr>
              <p:nvPr/>
            </p:nvSpPr>
            <p:spPr bwMode="auto">
              <a:xfrm>
                <a:off x="5019214" y="4844331"/>
                <a:ext cx="351650" cy="591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500" b="1">
                    <a:solidFill>
                      <a:srgbClr val="00FF00"/>
                    </a:solidFill>
                    <a:sym typeface="Symbol" pitchFamily="18" charset="2"/>
                  </a:rPr>
                  <a:t></a:t>
                </a: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40" name="Line 81"/>
              <p:cNvSpPr>
                <a:spLocks noChangeShapeType="1"/>
              </p:cNvSpPr>
              <p:nvPr/>
            </p:nvSpPr>
            <p:spPr bwMode="auto">
              <a:xfrm>
                <a:off x="5393864" y="5112618"/>
                <a:ext cx="128588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41" name="Text Box 82"/>
              <p:cNvSpPr txBox="1">
                <a:spLocks noChangeArrowheads="1"/>
              </p:cNvSpPr>
              <p:nvPr/>
            </p:nvSpPr>
            <p:spPr bwMode="auto">
              <a:xfrm>
                <a:off x="4347702" y="5068168"/>
                <a:ext cx="824522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0,921</a:t>
                </a:r>
              </a:p>
            </p:txBody>
          </p:sp>
          <p:sp>
            <p:nvSpPr>
              <p:cNvPr id="59442" name="Text Box 132"/>
              <p:cNvSpPr txBox="1">
                <a:spLocks noChangeArrowheads="1"/>
              </p:cNvSpPr>
              <p:nvPr/>
            </p:nvSpPr>
            <p:spPr bwMode="auto">
              <a:xfrm>
                <a:off x="5503402" y="4834806"/>
                <a:ext cx="313179" cy="370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</a:p>
            </p:txBody>
          </p:sp>
        </p:grpSp>
        <p:sp>
          <p:nvSpPr>
            <p:cNvPr id="59436" name="Line 143"/>
            <p:cNvSpPr>
              <a:spLocks noChangeShapeType="1"/>
            </p:cNvSpPr>
            <p:nvPr/>
          </p:nvSpPr>
          <p:spPr bwMode="auto">
            <a:xfrm>
              <a:off x="4611689" y="4776799"/>
              <a:ext cx="38576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9" name="Gruppo 218"/>
          <p:cNvGrpSpPr>
            <a:grpSpLocks/>
          </p:cNvGrpSpPr>
          <p:nvPr/>
        </p:nvGrpSpPr>
        <p:grpSpPr bwMode="auto">
          <a:xfrm>
            <a:off x="7154864" y="4752977"/>
            <a:ext cx="3360180" cy="817129"/>
            <a:chOff x="5302125" y="4733936"/>
            <a:chExt cx="3360437" cy="816329"/>
          </a:xfrm>
        </p:grpSpPr>
        <p:grpSp>
          <p:nvGrpSpPr>
            <p:cNvPr id="59421" name="Gruppo 150"/>
            <p:cNvGrpSpPr>
              <a:grpSpLocks/>
            </p:cNvGrpSpPr>
            <p:nvPr/>
          </p:nvGrpSpPr>
          <p:grpSpPr bwMode="auto">
            <a:xfrm>
              <a:off x="5302125" y="4733936"/>
              <a:ext cx="3360437" cy="816329"/>
              <a:chOff x="3800077" y="5811233"/>
              <a:chExt cx="3360437" cy="816329"/>
            </a:xfrm>
          </p:grpSpPr>
          <p:sp>
            <p:nvSpPr>
              <p:cNvPr id="59423" name="Text Box 88"/>
              <p:cNvSpPr txBox="1">
                <a:spLocks noChangeArrowheads="1"/>
              </p:cNvSpPr>
              <p:nvPr/>
            </p:nvSpPr>
            <p:spPr bwMode="auto">
              <a:xfrm>
                <a:off x="4675267" y="6270814"/>
                <a:ext cx="824609" cy="356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0,921</a:t>
                </a:r>
              </a:p>
            </p:txBody>
          </p:sp>
          <p:grpSp>
            <p:nvGrpSpPr>
              <p:cNvPr id="59424" name="Gruppo 149"/>
              <p:cNvGrpSpPr>
                <a:grpSpLocks/>
              </p:cNvGrpSpPr>
              <p:nvPr/>
            </p:nvGrpSpPr>
            <p:grpSpPr bwMode="auto">
              <a:xfrm>
                <a:off x="3800077" y="5811233"/>
                <a:ext cx="3360437" cy="633293"/>
                <a:chOff x="274638" y="6575425"/>
                <a:chExt cx="3360437" cy="633293"/>
              </a:xfrm>
            </p:grpSpPr>
            <p:sp>
              <p:nvSpPr>
                <p:cNvPr id="5942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592138" y="6818313"/>
                  <a:ext cx="242675" cy="3567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v</a:t>
                  </a:r>
                </a:p>
              </p:txBody>
            </p:sp>
            <p:sp>
              <p:nvSpPr>
                <p:cNvPr id="59426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274638" y="6618288"/>
                  <a:ext cx="351687" cy="5904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500" b="1">
                      <a:solidFill>
                        <a:srgbClr val="00FF00"/>
                      </a:solidFill>
                      <a:sym typeface="Symbol" pitchFamily="18" charset="2"/>
                    </a:rPr>
                    <a:t></a:t>
                  </a:r>
                  <a:endParaRPr lang="it-IT" altLang="it-IT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427" name="Line 85"/>
                <p:cNvSpPr>
                  <a:spLocks noChangeShapeType="1"/>
                </p:cNvSpPr>
                <p:nvPr/>
              </p:nvSpPr>
              <p:spPr bwMode="auto">
                <a:xfrm>
                  <a:off x="650875" y="6884988"/>
                  <a:ext cx="128588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428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932656" y="6834188"/>
                  <a:ext cx="249087" cy="356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=</a:t>
                  </a:r>
                </a:p>
              </p:txBody>
            </p:sp>
            <p:sp>
              <p:nvSpPr>
                <p:cNvPr id="59429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999575" y="6809020"/>
                  <a:ext cx="388560" cy="356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200" b="1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m</a:t>
                  </a:r>
                  <a:endParaRPr lang="it-IT" altLang="it-IT" sz="2200">
                    <a:solidFill>
                      <a:srgbClr val="00FF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9430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1397848" y="6661150"/>
                  <a:ext cx="231453" cy="356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1</a:t>
                  </a:r>
                </a:p>
              </p:txBody>
            </p:sp>
            <p:sp>
              <p:nvSpPr>
                <p:cNvPr id="59431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1167661" y="6986588"/>
                  <a:ext cx="671512" cy="1587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432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2370394" y="6830450"/>
                  <a:ext cx="249087" cy="356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=</a:t>
                  </a:r>
                </a:p>
              </p:txBody>
            </p:sp>
            <p:sp>
              <p:nvSpPr>
                <p:cNvPr id="59433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2613282" y="6836569"/>
                  <a:ext cx="1021793" cy="356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FF00"/>
                      </a:solidFill>
                      <a:latin typeface="Comic Sans MS" pitchFamily="66" charset="0"/>
                    </a:rPr>
                    <a:t>1,09 v</a:t>
                  </a:r>
                  <a:r>
                    <a:rPr lang="it-IT" altLang="it-IT" sz="2200" b="1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m</a:t>
                  </a:r>
                  <a:endParaRPr lang="it-IT" altLang="it-IT" sz="2200">
                    <a:solidFill>
                      <a:srgbClr val="00FF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9434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739775" y="6575425"/>
                  <a:ext cx="313212" cy="3705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lgDashDot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marL="369888" indent="-369888"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aseline="-25000">
                      <a:solidFill>
                        <a:srgbClr val="00FF00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2300">
                      <a:solidFill>
                        <a:srgbClr val="00FF00"/>
                      </a:solidFill>
                      <a:latin typeface="Comic Sans MS" pitchFamily="66" charset="0"/>
                    </a:rPr>
                    <a:t> </a:t>
                  </a:r>
                </a:p>
              </p:txBody>
            </p:sp>
          </p:grpSp>
        </p:grpSp>
        <p:sp>
          <p:nvSpPr>
            <p:cNvPr id="59422" name="Line 143"/>
            <p:cNvSpPr>
              <a:spLocks noChangeShapeType="1"/>
            </p:cNvSpPr>
            <p:nvPr/>
          </p:nvSpPr>
          <p:spPr bwMode="auto">
            <a:xfrm>
              <a:off x="5574381" y="4819661"/>
              <a:ext cx="38576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1" name="Gruppo 220"/>
          <p:cNvGrpSpPr>
            <a:grpSpLocks/>
          </p:cNvGrpSpPr>
          <p:nvPr/>
        </p:nvGrpSpPr>
        <p:grpSpPr bwMode="auto">
          <a:xfrm>
            <a:off x="4638676" y="5680076"/>
            <a:ext cx="2145579" cy="941161"/>
            <a:chOff x="3113964" y="5679586"/>
            <a:chExt cx="2145578" cy="941161"/>
          </a:xfrm>
        </p:grpSpPr>
        <p:grpSp>
          <p:nvGrpSpPr>
            <p:cNvPr id="59409" name="Gruppo 183"/>
            <p:cNvGrpSpPr>
              <a:grpSpLocks/>
            </p:cNvGrpSpPr>
            <p:nvPr/>
          </p:nvGrpSpPr>
          <p:grpSpPr bwMode="auto">
            <a:xfrm>
              <a:off x="3113964" y="5679586"/>
              <a:ext cx="2145578" cy="941161"/>
              <a:chOff x="5169502" y="5836567"/>
              <a:chExt cx="2145578" cy="941161"/>
            </a:xfrm>
          </p:grpSpPr>
          <p:sp>
            <p:nvSpPr>
              <p:cNvPr id="59411" name="Text Box 108"/>
              <p:cNvSpPr txBox="1">
                <a:spLocks noChangeArrowheads="1"/>
              </p:cNvSpPr>
              <p:nvPr/>
            </p:nvSpPr>
            <p:spPr bwMode="auto">
              <a:xfrm>
                <a:off x="5169502" y="5961980"/>
                <a:ext cx="351660" cy="591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500" b="1">
                    <a:solidFill>
                      <a:srgbClr val="00FF00"/>
                    </a:solidFill>
                    <a:sym typeface="Symbol" pitchFamily="18" charset="2"/>
                  </a:rPr>
                  <a:t></a:t>
                </a: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12" name="Text Box 109"/>
              <p:cNvSpPr txBox="1">
                <a:spLocks noChangeArrowheads="1"/>
              </p:cNvSpPr>
              <p:nvPr/>
            </p:nvSpPr>
            <p:spPr bwMode="auto">
              <a:xfrm>
                <a:off x="5490177" y="6093742"/>
                <a:ext cx="364484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200" b="1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13" name="Line 110"/>
              <p:cNvSpPr>
                <a:spLocks noChangeShapeType="1"/>
              </p:cNvSpPr>
              <p:nvPr/>
            </p:nvSpPr>
            <p:spPr bwMode="auto">
              <a:xfrm>
                <a:off x="5553677" y="6146130"/>
                <a:ext cx="128587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14" name="Text Box 111"/>
              <p:cNvSpPr txBox="1">
                <a:spLocks noChangeArrowheads="1"/>
              </p:cNvSpPr>
              <p:nvPr/>
            </p:nvSpPr>
            <p:spPr bwMode="auto">
              <a:xfrm>
                <a:off x="5817202" y="6152480"/>
                <a:ext cx="249068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=</a:t>
                </a:r>
              </a:p>
            </p:txBody>
          </p:sp>
          <p:sp>
            <p:nvSpPr>
              <p:cNvPr id="59415" name="Text Box 112"/>
              <p:cNvSpPr txBox="1">
                <a:spLocks noChangeArrowheads="1"/>
              </p:cNvSpPr>
              <p:nvPr/>
            </p:nvSpPr>
            <p:spPr bwMode="auto">
              <a:xfrm>
                <a:off x="6466489" y="5952455"/>
                <a:ext cx="848591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3 KT</a:t>
                </a:r>
                <a:r>
                  <a:rPr lang="it-IT" altLang="it-IT" sz="2200" b="1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  <a:endParaRPr lang="it-IT" altLang="it-IT" sz="2200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416" name="Text Box 113"/>
              <p:cNvSpPr txBox="1">
                <a:spLocks noChangeArrowheads="1"/>
              </p:cNvSpPr>
              <p:nvPr/>
            </p:nvSpPr>
            <p:spPr bwMode="auto">
              <a:xfrm>
                <a:off x="6626827" y="6330280"/>
                <a:ext cx="324409" cy="357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FF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59417" name="Line 114"/>
              <p:cNvSpPr>
                <a:spLocks noChangeShapeType="1"/>
              </p:cNvSpPr>
              <p:nvPr/>
            </p:nvSpPr>
            <p:spPr bwMode="auto">
              <a:xfrm flipV="1">
                <a:off x="6455377" y="6309642"/>
                <a:ext cx="671512" cy="317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18" name="Text Box 138"/>
              <p:cNvSpPr txBox="1">
                <a:spLocks noChangeArrowheads="1"/>
              </p:cNvSpPr>
              <p:nvPr/>
            </p:nvSpPr>
            <p:spPr bwMode="auto">
              <a:xfrm>
                <a:off x="5647339" y="5836567"/>
                <a:ext cx="313188" cy="370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prstDash val="lgDashDot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marL="369888" indent="-369888"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aseline="-25000">
                    <a:solidFill>
                      <a:srgbClr val="00FF00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300">
                    <a:solidFill>
                      <a:srgbClr val="00FF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59419" name="Text Box 142"/>
              <p:cNvSpPr txBox="1">
                <a:spLocks noChangeArrowheads="1"/>
              </p:cNvSpPr>
              <p:nvPr/>
            </p:nvSpPr>
            <p:spPr bwMode="auto">
              <a:xfrm>
                <a:off x="5983889" y="5863555"/>
                <a:ext cx="563563" cy="914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5600">
                    <a:solidFill>
                      <a:srgbClr val="00FF00"/>
                    </a:solidFill>
                    <a:latin typeface="Arial Unicode MS" pitchFamily="34" charset="-128"/>
                    <a:sym typeface="Symbol" pitchFamily="18" charset="2"/>
                  </a:rPr>
                  <a:t></a:t>
                </a:r>
                <a:endParaRPr lang="it-IT" altLang="it-IT" sz="5600">
                  <a:solidFill>
                    <a:srgbClr val="00FF0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59420" name="Line 143"/>
              <p:cNvSpPr>
                <a:spLocks noChangeShapeType="1"/>
              </p:cNvSpPr>
              <p:nvPr/>
            </p:nvSpPr>
            <p:spPr bwMode="auto">
              <a:xfrm>
                <a:off x="6406164" y="5936580"/>
                <a:ext cx="771525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9410" name="Line 143"/>
            <p:cNvSpPr>
              <a:spLocks noChangeShapeType="1"/>
            </p:cNvSpPr>
            <p:nvPr/>
          </p:nvSpPr>
          <p:spPr bwMode="auto">
            <a:xfrm>
              <a:off x="3398920" y="5857305"/>
              <a:ext cx="38576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21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321"/>
    </mc:Choice>
    <mc:Fallback>
      <p:transition spd="slow" advTm="17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1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2|61.4|26.9|12|2.7|72.7|6.8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5|0.4|0.8|0.4|0.5|0.7|0.6|1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7.5|20.9|19.6|11.7|15.2|22.1|21.2|4.8|6.9|11.5|2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1.6|18.1|8.3|8|7.1|143|25.1|47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9.1|21.4|12.9|30.6|14.8|21.4|15.6|15.6|3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4|5.7|9.2|14|15|15.4|10|11.9|4.5|23.7|1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0.9|16.3|7.6|9.7|9.5|10|4.2|4.7|29.2|2.1|12.4|1.5|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|3.4|5.3|7.2|22.9|16.2|18.4|6.1|23.5|19.4|5.9|0.9|1.5|16.9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871</Words>
  <Application>Microsoft Office PowerPoint</Application>
  <PresentationFormat>Widescreen</PresentationFormat>
  <Paragraphs>317</Paragraphs>
  <Slides>9</Slides>
  <Notes>1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Arial Unicode MS</vt:lpstr>
      <vt:lpstr>Calibri</vt:lpstr>
      <vt:lpstr>Comic Sans MS</vt:lpstr>
      <vt:lpstr>Lucida Handwriting</vt:lpstr>
      <vt:lpstr>Symbol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6</cp:revision>
  <dcterms:created xsi:type="dcterms:W3CDTF">2020-03-21T11:14:32Z</dcterms:created>
  <dcterms:modified xsi:type="dcterms:W3CDTF">2020-03-21T17:20:05Z</dcterms:modified>
</cp:coreProperties>
</file>