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28"/>
  </p:notesMasterIdLst>
  <p:sldIdLst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55840-412D-431F-AFF3-727012385C51}" type="datetimeFigureOut">
              <a:rPr lang="it-IT" smtClean="0"/>
              <a:t>21/03/2020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0F8FB-D78D-4D44-9B5B-567BAA068B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9155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3589" indent="-301381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5522" indent="-241104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87731" indent="-241104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69940" indent="-241104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2149" indent="-2411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34357" indent="-2411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16566" indent="-2411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98775" indent="-24110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24BFF-C732-4392-94BF-D0DA6963CE35}" type="slidenum">
              <a:rPr kumimoji="0" lang="it-IT" altLang="it-IT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altLang="it-I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9300"/>
            <a:ext cx="4999038" cy="3751263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060094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39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DD81A8-FD2F-4E8F-A814-B12DE5B45B4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71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EA38BD-E1F3-438B-A80D-22538D749FD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911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4D09C-6C24-43C6-9241-CE71EC5B295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59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028"/>
            <a:ext cx="10363200" cy="14704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4D3C9-54DB-4284-8ED4-10711176EA8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3149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6E3A7-4CAA-474D-9D87-2CC7B9EF726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5724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2379" y="44065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2379" y="2906317"/>
            <a:ext cx="103632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56058-0F6D-41CA-94BD-395A19E839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3295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31467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4A89B-5DCA-42C3-9302-58BB2D3DA1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52057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1" y="1534716"/>
            <a:ext cx="5387623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1" y="2175272"/>
            <a:ext cx="5387623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4783" y="1534716"/>
            <a:ext cx="5387621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4783" y="2175272"/>
            <a:ext cx="5387621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9C097-9507-4752-9406-05AF8E7FFF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0063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B95F5-8E21-4751-B3C6-6874280AFF4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7230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A7567-4643-465B-9732-97F04232DCD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2073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2654"/>
            <a:ext cx="40103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7" y="272698"/>
            <a:ext cx="681566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434748"/>
            <a:ext cx="401037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1DBB6-262E-4FC7-99A4-3D1F783759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6896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CBC8A-BB80-4D25-97E0-671B6099A47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11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90423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90423" y="613172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90423" y="536738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E450D-5D60-4C97-8553-38586D66D3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3094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FBAB2-1A9F-40D0-9EFE-816D240BE95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54257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01467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E9FF0-3811-49A9-A818-99245A5E61F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5640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92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3811B-C283-41C9-B95B-03C32E47243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1621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23B4C-394A-49AA-A169-54D8BA23706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79776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DC2F3-A1B9-4152-A2AA-5475C11EFE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86891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24812-5CF0-402C-9D93-FE896906002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3504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4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4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C9635-CC0E-4DD9-87F1-D97E3E02C20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7389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3A9ED-C4E9-4029-9C00-31DC49476BF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85187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23ABF-28DA-432D-9BDB-9196D6A3F9A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0738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B8D6A-F136-4B36-9AE5-9231385AF31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86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718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850" y="273117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718" y="1435167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6C67C-FD4C-4377-8707-D64E3C5DB2B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8208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AD153-5D2E-40CF-B242-670A365EAB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9342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F6A00-EE4A-4541-ADAB-115DB424AC1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0205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B26B4-0BD4-4833-A96A-13C46DA11CA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92509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535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EEB8B-8DFF-4CC6-A8E4-D3E54BE725E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952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4E99E-C78D-479A-AAC0-3B9966B02F9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609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80B58-994B-4BB9-8CF1-A46C62CA91C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516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333D8-1DDA-440A-9426-E72A48AB420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36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56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56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D4C84-7849-4DA5-B12D-D679FEB1E02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716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8D6DB-32AE-4B30-A6B7-F90E56FD162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58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222A5-3CB4-4950-88E5-D1C8B4E20D96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596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0F925-CBB5-4671-BB5B-B9F6F9FE418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0311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794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926" y="273160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794" y="143517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B6A38-BB42-42C3-A777-E145F0B96DC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13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1D788-854B-4D49-98B6-3509B8731C5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117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A84AC-0735-46E9-A125-CAC5C989612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607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36462-6CFF-4218-8350-D5717021A0B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36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68186-1BC0-4DDD-BA6F-D757324907B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8564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A3408-27FE-4F0C-AC83-F455F4F5B04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50089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30DB5-23E5-4F1B-9F32-61949D26506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92518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E9F7D-3CA6-4962-B037-FC94B6EC225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32348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2FC4F-674D-475E-9C91-6CC91C784B5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3506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9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9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1425C-3CA7-4CA7-A786-E5D5DA0E49A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85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C56F4-77D5-49F4-8142-0B208C0B7C2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35251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085DD-C09E-482B-8BB0-4011D179EB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41971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CB8AA-5047-412B-9C24-A2A4A46BA9B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054528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5CDA4-F49F-49BA-B9D2-6504DEAF235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70454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CEDF4-39EF-48A4-A7CA-4BFB13930C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78893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8343D-1EC3-4603-9AF1-133E590140D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47091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028"/>
            <a:ext cx="10363200" cy="14704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CF2C7D-2AF0-44EB-B518-A1218E10BEC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10751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D952541-3D36-48FF-96D2-DB5A06F8918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39301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2379" y="44065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2379" y="2906317"/>
            <a:ext cx="103632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39C6136-9335-4838-A822-4C370A2608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48353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31467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231BFEF-77E2-4B51-A4C1-D2BC6214199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482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B4DE7-59CA-4E8E-8ED9-FAD7B50CCCA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589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1" y="1534716"/>
            <a:ext cx="5387623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1" y="2175272"/>
            <a:ext cx="5387623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4783" y="1534716"/>
            <a:ext cx="5387621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4783" y="2175272"/>
            <a:ext cx="5387621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F0E0AC6-F83B-4E22-A412-1429649BE5D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55321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2671650-0212-414B-9B7D-1232B8C8782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17536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8E29011-60D5-46BB-B13B-258E52B83C9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83315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2654"/>
            <a:ext cx="40103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7" y="272658"/>
            <a:ext cx="681566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434708"/>
            <a:ext cx="401037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F600ABE-6E43-4DB9-A2F6-A63CAC0269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80701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90423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90423" y="613172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90423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DBCE00B-26CC-4385-9991-A6C2620D35B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5055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13F6E64-088C-46FC-BC68-C7BBF58BC53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008004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01467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7ACB288-CAEB-43C2-BD9B-78FD629F094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69748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5A4D659-52C8-4583-B01A-24788762DE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317976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CC5F337-8221-4C3D-B09B-455F1A801C4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82187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9ADA58-8436-49EE-94F6-549A7BCB5FD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0226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2352A-2940-41F8-9B03-DD09E42A2DE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15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C3BDC8D-F008-4A4D-AC72-F5FFE39AC4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33619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36B86A1-711F-4DEA-9FAC-01E736F1D36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94422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C82AB22-BAFD-4086-AD12-DDABDA75240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39482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9B201D4-E4DE-4940-B885-6EA0F0E24B5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24467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3CAAB03-D9AD-41CA-8BE1-CD696B7471C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25170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6A49D45-5222-4EDD-A5B7-9224078803E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72870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FCE99ED-36FC-41E3-ABBC-BDBCB4BD5D3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120984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B8A24DD-206B-4377-A9CF-273759DA6E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0843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2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55" y="27306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23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2208EF-B417-443C-B7EB-A6398432A48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02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DB7F0-C455-4D19-956A-69E2EC76175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46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10A3061C-C06D-49B9-839D-97AAD1784E16}" type="slidenum">
              <a:rPr lang="it-IT" altLang="it-IT">
                <a:solidFill>
                  <a:srgbClr val="000000"/>
                </a:solidFill>
              </a:rPr>
              <a:pPr eaLnBrk="1" hangingPunct="1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E2FBB46-A55B-43A4-8A95-8FFAA1E1C57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202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36EC28D5-2ACA-49F2-AC20-AA2CD562DD3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6266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ED9B810-0F61-433F-AB83-089E61B0468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35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4342A11-CFE7-4BFD-89F1-E9A577782F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28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A616D05-BA05-48CC-9E34-2E2ABC67A58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0791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700C2C0-8489-493F-BCB8-20F4F505FD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190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microsoft.com/office/2007/relationships/media" Target="../media/media8.m4a"/><Relationship Id="rId7" Type="http://schemas.openxmlformats.org/officeDocument/2006/relationships/image" Target="../media/image4.png"/><Relationship Id="rId2" Type="http://schemas.openxmlformats.org/officeDocument/2006/relationships/tags" Target="../tags/tag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3.png"/><Relationship Id="rId4" Type="http://schemas.openxmlformats.org/officeDocument/2006/relationships/audio" Target="../media/media8.m4a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  <a:cs typeface="Times New Roman"/>
            </a:endParaRPr>
          </a:p>
        </p:txBody>
      </p:sp>
      <p:pic>
        <p:nvPicPr>
          <p:cNvPr id="2050" name="Picture 2" descr="E:\Documents and Settings\stefania\Desktop\p091a_ISBN88-08-09101-5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37" r="49211" b="-1811"/>
          <a:stretch/>
        </p:blipFill>
        <p:spPr bwMode="auto">
          <a:xfrm>
            <a:off x="2057400" y="2916000"/>
            <a:ext cx="37338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ocuments and Settings\stefania\Desktop\p091b_ISBN88-08-09101-5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57" r="54254" b="-4768"/>
          <a:stretch/>
        </p:blipFill>
        <p:spPr bwMode="auto">
          <a:xfrm>
            <a:off x="2362203" y="5976000"/>
            <a:ext cx="3278188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ocuments and Settings\stefania\Desktop\p091a_ISBN88-08-09101-5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9" t="1" b="45480"/>
          <a:stretch/>
        </p:blipFill>
        <p:spPr bwMode="auto">
          <a:xfrm>
            <a:off x="6516688" y="1066800"/>
            <a:ext cx="3617912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Documents and Settings\stefania\Desktop\p091b_ISBN88-08-09101-5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2" t="55034" b="16619"/>
          <a:stretch/>
        </p:blipFill>
        <p:spPr bwMode="auto">
          <a:xfrm>
            <a:off x="6705619" y="5868000"/>
            <a:ext cx="373697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Documents and Settings\stefania\Desktop\p091a_ISBN88-08-09101-5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11" b="16124"/>
          <a:stretch/>
        </p:blipFill>
        <p:spPr bwMode="auto">
          <a:xfrm>
            <a:off x="2057400" y="176822"/>
            <a:ext cx="37338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Documents and Settings\stefania\Desktop\p091a_ISBN88-08-09101-5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9" t="51388" b="29741"/>
          <a:stretch/>
        </p:blipFill>
        <p:spPr bwMode="auto">
          <a:xfrm>
            <a:off x="6516688" y="2794404"/>
            <a:ext cx="3617912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Documents and Settings\stefania\Desktop\p091b_ISBN88-08-09101-5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54" b="20631"/>
          <a:stretch/>
        </p:blipFill>
        <p:spPr bwMode="auto">
          <a:xfrm>
            <a:off x="2285206" y="3907038"/>
            <a:ext cx="3278188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Documents and Settings\stefania\Desktop\p091b_ISBN88-08-09101-5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2" t="-30979" b="37434"/>
          <a:stretch/>
        </p:blipFill>
        <p:spPr bwMode="auto">
          <a:xfrm>
            <a:off x="6516689" y="3600000"/>
            <a:ext cx="3736975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77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75"/>
    </mc:Choice>
    <mc:Fallback xmlns="">
      <p:transition spd="slow" advTm="28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1774826" y="182564"/>
            <a:ext cx="2881313" cy="549275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 anchor="ctr"/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400">
              <a:solidFill>
                <a:srgbClr val="FFFF99"/>
              </a:solidFill>
            </a:endParaRPr>
          </a:p>
        </p:txBody>
      </p: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1889126" y="1216025"/>
            <a:ext cx="5395913" cy="5149850"/>
            <a:chOff x="365125" y="1216025"/>
            <a:chExt cx="5395913" cy="5149850"/>
          </a:xfrm>
        </p:grpSpPr>
        <p:sp>
          <p:nvSpPr>
            <p:cNvPr id="43089" name="Line 20"/>
            <p:cNvSpPr>
              <a:spLocks noChangeShapeType="1"/>
            </p:cNvSpPr>
            <p:nvPr/>
          </p:nvSpPr>
          <p:spPr bwMode="auto">
            <a:xfrm rot="5400000">
              <a:off x="4036218" y="5911057"/>
              <a:ext cx="157163" cy="0"/>
            </a:xfrm>
            <a:prstGeom prst="line">
              <a:avLst/>
            </a:prstGeom>
            <a:noFill/>
            <a:ln w="5715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3090" name="Gruppo 5"/>
            <p:cNvGrpSpPr>
              <a:grpSpLocks/>
            </p:cNvGrpSpPr>
            <p:nvPr/>
          </p:nvGrpSpPr>
          <p:grpSpPr bwMode="auto">
            <a:xfrm>
              <a:off x="365125" y="1216025"/>
              <a:ext cx="5395913" cy="5149850"/>
              <a:chOff x="365125" y="1216025"/>
              <a:chExt cx="5395913" cy="5149850"/>
            </a:xfrm>
          </p:grpSpPr>
          <p:sp>
            <p:nvSpPr>
              <p:cNvPr id="43091" name="Line 5"/>
              <p:cNvSpPr>
                <a:spLocks noChangeShapeType="1"/>
              </p:cNvSpPr>
              <p:nvPr/>
            </p:nvSpPr>
            <p:spPr bwMode="auto">
              <a:xfrm flipV="1">
                <a:off x="868363" y="1216025"/>
                <a:ext cx="0" cy="461645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092" name="Line 6"/>
              <p:cNvSpPr>
                <a:spLocks noChangeShapeType="1"/>
              </p:cNvSpPr>
              <p:nvPr/>
            </p:nvSpPr>
            <p:spPr bwMode="auto">
              <a:xfrm>
                <a:off x="854075" y="5832475"/>
                <a:ext cx="4616450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093" name="Line 7"/>
              <p:cNvSpPr>
                <a:spLocks noChangeShapeType="1"/>
              </p:cNvSpPr>
              <p:nvPr/>
            </p:nvSpPr>
            <p:spPr bwMode="auto">
              <a:xfrm>
                <a:off x="704850" y="4918075"/>
                <a:ext cx="152400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094" name="Line 8"/>
              <p:cNvSpPr>
                <a:spLocks noChangeShapeType="1"/>
              </p:cNvSpPr>
              <p:nvPr/>
            </p:nvSpPr>
            <p:spPr bwMode="auto">
              <a:xfrm>
                <a:off x="704850" y="5375275"/>
                <a:ext cx="155575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095" name="Line 9"/>
              <p:cNvSpPr>
                <a:spLocks noChangeShapeType="1"/>
              </p:cNvSpPr>
              <p:nvPr/>
            </p:nvSpPr>
            <p:spPr bwMode="auto">
              <a:xfrm>
                <a:off x="704850" y="4460875"/>
                <a:ext cx="152400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096" name="Line 10"/>
              <p:cNvSpPr>
                <a:spLocks noChangeShapeType="1"/>
              </p:cNvSpPr>
              <p:nvPr/>
            </p:nvSpPr>
            <p:spPr bwMode="auto">
              <a:xfrm>
                <a:off x="704850" y="4003675"/>
                <a:ext cx="152400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097" name="Line 11"/>
              <p:cNvSpPr>
                <a:spLocks noChangeShapeType="1"/>
              </p:cNvSpPr>
              <p:nvPr/>
            </p:nvSpPr>
            <p:spPr bwMode="auto">
              <a:xfrm>
                <a:off x="704850" y="3546475"/>
                <a:ext cx="155575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098" name="Line 12"/>
              <p:cNvSpPr>
                <a:spLocks noChangeShapeType="1"/>
              </p:cNvSpPr>
              <p:nvPr/>
            </p:nvSpPr>
            <p:spPr bwMode="auto">
              <a:xfrm>
                <a:off x="704850" y="3089275"/>
                <a:ext cx="152400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099" name="Line 13"/>
              <p:cNvSpPr>
                <a:spLocks noChangeShapeType="1"/>
              </p:cNvSpPr>
              <p:nvPr/>
            </p:nvSpPr>
            <p:spPr bwMode="auto">
              <a:xfrm>
                <a:off x="704850" y="2632075"/>
                <a:ext cx="163513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100" name="Line 14"/>
              <p:cNvSpPr>
                <a:spLocks noChangeShapeType="1"/>
              </p:cNvSpPr>
              <p:nvPr/>
            </p:nvSpPr>
            <p:spPr bwMode="auto">
              <a:xfrm rot="5400000">
                <a:off x="1293018" y="5911057"/>
                <a:ext cx="157163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101" name="Line 15"/>
              <p:cNvSpPr>
                <a:spLocks noChangeShapeType="1"/>
              </p:cNvSpPr>
              <p:nvPr/>
            </p:nvSpPr>
            <p:spPr bwMode="auto">
              <a:xfrm rot="5400000">
                <a:off x="1761331" y="5911057"/>
                <a:ext cx="157163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102" name="Line 16"/>
              <p:cNvSpPr>
                <a:spLocks noChangeShapeType="1"/>
              </p:cNvSpPr>
              <p:nvPr/>
            </p:nvSpPr>
            <p:spPr bwMode="auto">
              <a:xfrm rot="5400000">
                <a:off x="2218531" y="5911057"/>
                <a:ext cx="157163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103" name="Line 17"/>
              <p:cNvSpPr>
                <a:spLocks noChangeShapeType="1"/>
              </p:cNvSpPr>
              <p:nvPr/>
            </p:nvSpPr>
            <p:spPr bwMode="auto">
              <a:xfrm rot="5400000">
                <a:off x="2664618" y="5911057"/>
                <a:ext cx="157163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104" name="Line 18"/>
              <p:cNvSpPr>
                <a:spLocks noChangeShapeType="1"/>
              </p:cNvSpPr>
              <p:nvPr/>
            </p:nvSpPr>
            <p:spPr bwMode="auto">
              <a:xfrm rot="5400000">
                <a:off x="3121818" y="5911057"/>
                <a:ext cx="157163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105" name="Line 19"/>
              <p:cNvSpPr>
                <a:spLocks noChangeShapeType="1"/>
              </p:cNvSpPr>
              <p:nvPr/>
            </p:nvSpPr>
            <p:spPr bwMode="auto">
              <a:xfrm rot="5400000">
                <a:off x="3590131" y="5911057"/>
                <a:ext cx="157163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106" name="Text Box 26"/>
              <p:cNvSpPr txBox="1">
                <a:spLocks noChangeArrowheads="1"/>
              </p:cNvSpPr>
              <p:nvPr/>
            </p:nvSpPr>
            <p:spPr bwMode="auto">
              <a:xfrm>
                <a:off x="4121150" y="5926138"/>
                <a:ext cx="1639888" cy="439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b="1">
                    <a:solidFill>
                      <a:srgbClr val="FF0000"/>
                    </a:solidFill>
                    <a:latin typeface="Arial" charset="0"/>
                  </a:rPr>
                  <a:t>Pressione</a:t>
                </a:r>
              </a:p>
            </p:txBody>
          </p:sp>
          <p:sp>
            <p:nvSpPr>
              <p:cNvPr id="43107" name="Text Box 27"/>
              <p:cNvSpPr txBox="1">
                <a:spLocks noChangeArrowheads="1"/>
              </p:cNvSpPr>
              <p:nvPr/>
            </p:nvSpPr>
            <p:spPr bwMode="auto">
              <a:xfrm rot="-5400000">
                <a:off x="-47625" y="1647825"/>
                <a:ext cx="1265238" cy="4397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 b="1">
                    <a:solidFill>
                      <a:srgbClr val="FF0000"/>
                    </a:solidFill>
                    <a:latin typeface="Arial" charset="0"/>
                  </a:rPr>
                  <a:t>Volume</a:t>
                </a:r>
              </a:p>
            </p:txBody>
          </p:sp>
        </p:grpSp>
      </p:grpSp>
      <p:sp>
        <p:nvSpPr>
          <p:cNvPr id="5145" name="Freeform 25"/>
          <p:cNvSpPr>
            <a:spLocks/>
          </p:cNvSpPr>
          <p:nvPr/>
        </p:nvSpPr>
        <p:spPr bwMode="auto">
          <a:xfrm>
            <a:off x="2944814" y="2232026"/>
            <a:ext cx="3197225" cy="3281363"/>
          </a:xfrm>
          <a:custGeom>
            <a:avLst/>
            <a:gdLst>
              <a:gd name="T0" fmla="*/ 0 w 3357"/>
              <a:gd name="T1" fmla="*/ 0 h 3445"/>
              <a:gd name="T2" fmla="*/ 2147483647 w 3357"/>
              <a:gd name="T3" fmla="*/ 2147483647 h 3445"/>
              <a:gd name="T4" fmla="*/ 2147483647 w 3357"/>
              <a:gd name="T5" fmla="*/ 2147483647 h 3445"/>
              <a:gd name="T6" fmla="*/ 2147483647 w 3357"/>
              <a:gd name="T7" fmla="*/ 2147483647 h 3445"/>
              <a:gd name="T8" fmla="*/ 2147483647 w 3357"/>
              <a:gd name="T9" fmla="*/ 2147483647 h 3445"/>
              <a:gd name="T10" fmla="*/ 2147483647 w 3357"/>
              <a:gd name="T11" fmla="*/ 2147483647 h 344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357" h="3445">
                <a:moveTo>
                  <a:pt x="0" y="0"/>
                </a:moveTo>
                <a:cubicBezTo>
                  <a:pt x="82" y="230"/>
                  <a:pt x="320" y="1030"/>
                  <a:pt x="477" y="1381"/>
                </a:cubicBezTo>
                <a:cubicBezTo>
                  <a:pt x="634" y="1732"/>
                  <a:pt x="749" y="1878"/>
                  <a:pt x="945" y="2109"/>
                </a:cubicBezTo>
                <a:cubicBezTo>
                  <a:pt x="1141" y="2340"/>
                  <a:pt x="1348" y="2565"/>
                  <a:pt x="1654" y="2764"/>
                </a:cubicBezTo>
                <a:cubicBezTo>
                  <a:pt x="1960" y="2963"/>
                  <a:pt x="2497" y="3187"/>
                  <a:pt x="2781" y="3301"/>
                </a:cubicBezTo>
                <a:cubicBezTo>
                  <a:pt x="3065" y="3415"/>
                  <a:pt x="3209" y="3433"/>
                  <a:pt x="3357" y="3445"/>
                </a:cubicBezTo>
              </a:path>
            </a:pathLst>
          </a:custGeom>
          <a:noFill/>
          <a:ln w="57150" cmpd="sng">
            <a:solidFill>
              <a:srgbClr val="99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1812926" y="3292476"/>
            <a:ext cx="1831975" cy="3101975"/>
            <a:chOff x="288925" y="3292475"/>
            <a:chExt cx="1831975" cy="3101975"/>
          </a:xfrm>
        </p:grpSpPr>
        <p:sp>
          <p:nvSpPr>
            <p:cNvPr id="43085" name="Line 21"/>
            <p:cNvSpPr>
              <a:spLocks noChangeShapeType="1"/>
            </p:cNvSpPr>
            <p:nvPr/>
          </p:nvSpPr>
          <p:spPr bwMode="auto">
            <a:xfrm flipV="1">
              <a:off x="1828800" y="3546475"/>
              <a:ext cx="0" cy="224155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86" name="Line 23"/>
            <p:cNvSpPr>
              <a:spLocks noChangeShapeType="1"/>
            </p:cNvSpPr>
            <p:nvPr/>
          </p:nvSpPr>
          <p:spPr bwMode="auto">
            <a:xfrm>
              <a:off x="868363" y="3546475"/>
              <a:ext cx="960437" cy="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87" name="Text Box 28"/>
            <p:cNvSpPr txBox="1">
              <a:spLocks noChangeArrowheads="1"/>
            </p:cNvSpPr>
            <p:nvPr/>
          </p:nvSpPr>
          <p:spPr bwMode="auto">
            <a:xfrm>
              <a:off x="288925" y="3292475"/>
              <a:ext cx="442913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0000"/>
                  </a:solidFill>
                  <a:latin typeface="Arial" charset="0"/>
                </a:rPr>
                <a:t>V</a:t>
              </a:r>
              <a:r>
                <a:rPr lang="it-IT" altLang="it-IT" sz="25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  <a:endParaRPr lang="it-IT" altLang="it-IT" sz="25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3088" name="Text Box 30"/>
            <p:cNvSpPr txBox="1">
              <a:spLocks noChangeArrowheads="1"/>
            </p:cNvSpPr>
            <p:nvPr/>
          </p:nvSpPr>
          <p:spPr bwMode="auto">
            <a:xfrm>
              <a:off x="1677988" y="5954713"/>
              <a:ext cx="442912" cy="439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0000"/>
                  </a:solidFill>
                  <a:latin typeface="Arial" charset="0"/>
                </a:rPr>
                <a:t>P</a:t>
              </a:r>
              <a:r>
                <a:rPr lang="it-IT" altLang="it-IT" sz="25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  <a:endParaRPr lang="it-IT" altLang="it-IT" sz="2500" b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11" name="Gruppo 10"/>
          <p:cNvGrpSpPr>
            <a:grpSpLocks/>
          </p:cNvGrpSpPr>
          <p:nvPr/>
        </p:nvGrpSpPr>
        <p:grpSpPr bwMode="auto">
          <a:xfrm>
            <a:off x="1812925" y="4479926"/>
            <a:ext cx="2732088" cy="1914525"/>
            <a:chOff x="288925" y="4479925"/>
            <a:chExt cx="2732088" cy="1914525"/>
          </a:xfrm>
        </p:grpSpPr>
        <p:sp>
          <p:nvSpPr>
            <p:cNvPr id="43081" name="Line 22"/>
            <p:cNvSpPr>
              <a:spLocks noChangeShapeType="1"/>
            </p:cNvSpPr>
            <p:nvPr/>
          </p:nvSpPr>
          <p:spPr bwMode="auto">
            <a:xfrm>
              <a:off x="868363" y="4689475"/>
              <a:ext cx="1874837" cy="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82" name="Line 24"/>
            <p:cNvSpPr>
              <a:spLocks noChangeShapeType="1"/>
            </p:cNvSpPr>
            <p:nvPr/>
          </p:nvSpPr>
          <p:spPr bwMode="auto">
            <a:xfrm flipV="1">
              <a:off x="2743200" y="4689475"/>
              <a:ext cx="0" cy="114300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83" name="Text Box 29"/>
            <p:cNvSpPr txBox="1">
              <a:spLocks noChangeArrowheads="1"/>
            </p:cNvSpPr>
            <p:nvPr/>
          </p:nvSpPr>
          <p:spPr bwMode="auto">
            <a:xfrm>
              <a:off x="288925" y="4479925"/>
              <a:ext cx="442913" cy="439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0000"/>
                  </a:solidFill>
                  <a:latin typeface="Arial" charset="0"/>
                </a:rPr>
                <a:t>V</a:t>
              </a:r>
              <a:r>
                <a:rPr lang="it-IT" altLang="it-IT" sz="2500" b="1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endParaRPr lang="it-IT" altLang="it-IT" sz="25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3084" name="Text Box 31"/>
            <p:cNvSpPr txBox="1">
              <a:spLocks noChangeArrowheads="1"/>
            </p:cNvSpPr>
            <p:nvPr/>
          </p:nvSpPr>
          <p:spPr bwMode="auto">
            <a:xfrm>
              <a:off x="2578100" y="5954713"/>
              <a:ext cx="442913" cy="439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0000"/>
                  </a:solidFill>
                  <a:latin typeface="Arial" charset="0"/>
                </a:rPr>
                <a:t>P</a:t>
              </a:r>
              <a:r>
                <a:rPr lang="it-IT" altLang="it-IT" sz="2500" b="1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endParaRPr lang="it-IT" altLang="it-IT" sz="2500" b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9" name="Gruppo 8"/>
          <p:cNvGrpSpPr>
            <a:grpSpLocks/>
          </p:cNvGrpSpPr>
          <p:nvPr/>
        </p:nvGrpSpPr>
        <p:grpSpPr bwMode="auto">
          <a:xfrm>
            <a:off x="7421563" y="3749676"/>
            <a:ext cx="2697162" cy="1793875"/>
            <a:chOff x="5897563" y="3749675"/>
            <a:chExt cx="2697162" cy="1793875"/>
          </a:xfrm>
        </p:grpSpPr>
        <p:sp>
          <p:nvSpPr>
            <p:cNvPr id="43053" name="Oval 57"/>
            <p:cNvSpPr>
              <a:spLocks noChangeArrowheads="1"/>
            </p:cNvSpPr>
            <p:nvPr/>
          </p:nvSpPr>
          <p:spPr bwMode="auto">
            <a:xfrm>
              <a:off x="6035675" y="4589463"/>
              <a:ext cx="136525" cy="1365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9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3054" name="Oval 58"/>
            <p:cNvSpPr>
              <a:spLocks noChangeArrowheads="1"/>
            </p:cNvSpPr>
            <p:nvPr/>
          </p:nvSpPr>
          <p:spPr bwMode="auto">
            <a:xfrm>
              <a:off x="6126163" y="4537075"/>
              <a:ext cx="138112" cy="13811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9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43055" name="Gruppo 4"/>
            <p:cNvGrpSpPr>
              <a:grpSpLocks/>
            </p:cNvGrpSpPr>
            <p:nvPr/>
          </p:nvGrpSpPr>
          <p:grpSpPr bwMode="auto">
            <a:xfrm>
              <a:off x="5897563" y="3749675"/>
              <a:ext cx="2697162" cy="1793875"/>
              <a:chOff x="5897563" y="3749675"/>
              <a:chExt cx="2697162" cy="1793875"/>
            </a:xfrm>
          </p:grpSpPr>
          <p:sp>
            <p:nvSpPr>
              <p:cNvPr id="43058" name="Oval 4"/>
              <p:cNvSpPr>
                <a:spLocks noChangeArrowheads="1"/>
              </p:cNvSpPr>
              <p:nvPr/>
            </p:nvSpPr>
            <p:spPr bwMode="auto">
              <a:xfrm>
                <a:off x="6840538" y="4479925"/>
                <a:ext cx="138112" cy="13811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C00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59" name="Line 33"/>
              <p:cNvSpPr>
                <a:spLocks noChangeShapeType="1"/>
              </p:cNvSpPr>
              <p:nvPr/>
            </p:nvSpPr>
            <p:spPr bwMode="auto">
              <a:xfrm rot="5400000" flipV="1">
                <a:off x="7246144" y="2994819"/>
                <a:ext cx="0" cy="2697162"/>
              </a:xfrm>
              <a:prstGeom prst="line">
                <a:avLst/>
              </a:prstGeom>
              <a:noFill/>
              <a:ln w="57150">
                <a:solidFill>
                  <a:srgbClr val="CC0099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3060" name="Group 40"/>
              <p:cNvGrpSpPr>
                <a:grpSpLocks/>
              </p:cNvGrpSpPr>
              <p:nvPr/>
            </p:nvGrpSpPr>
            <p:grpSpPr bwMode="auto">
              <a:xfrm>
                <a:off x="6126163" y="3749675"/>
                <a:ext cx="366712" cy="593725"/>
                <a:chOff x="7200" y="1488"/>
                <a:chExt cx="384" cy="624"/>
              </a:xfrm>
            </p:grpSpPr>
            <p:sp>
              <p:nvSpPr>
                <p:cNvPr id="43079" name="Rectangle 41"/>
                <p:cNvSpPr>
                  <a:spLocks noChangeArrowheads="1"/>
                </p:cNvSpPr>
                <p:nvPr/>
              </p:nvSpPr>
              <p:spPr bwMode="auto">
                <a:xfrm>
                  <a:off x="7200" y="1632"/>
                  <a:ext cx="384" cy="480"/>
                </a:xfrm>
                <a:prstGeom prst="rect">
                  <a:avLst/>
                </a:prstGeom>
                <a:noFill/>
                <a:ln w="57150">
                  <a:solidFill>
                    <a:srgbClr val="CC0099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80" name="Rectangle 42"/>
                <p:cNvSpPr>
                  <a:spLocks noChangeArrowheads="1"/>
                </p:cNvSpPr>
                <p:nvPr/>
              </p:nvSpPr>
              <p:spPr bwMode="auto">
                <a:xfrm>
                  <a:off x="7320" y="1488"/>
                  <a:ext cx="144" cy="144"/>
                </a:xfrm>
                <a:prstGeom prst="rect">
                  <a:avLst/>
                </a:prstGeom>
                <a:noFill/>
                <a:ln w="57150">
                  <a:solidFill>
                    <a:srgbClr val="CC0099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3061" name="Group 43"/>
              <p:cNvGrpSpPr>
                <a:grpSpLocks/>
              </p:cNvGrpSpPr>
              <p:nvPr/>
            </p:nvGrpSpPr>
            <p:grpSpPr bwMode="auto">
              <a:xfrm>
                <a:off x="6735763" y="3749675"/>
                <a:ext cx="366712" cy="593725"/>
                <a:chOff x="7200" y="1488"/>
                <a:chExt cx="384" cy="624"/>
              </a:xfrm>
            </p:grpSpPr>
            <p:sp>
              <p:nvSpPr>
                <p:cNvPr id="43077" name="Rectangle 44"/>
                <p:cNvSpPr>
                  <a:spLocks noChangeArrowheads="1"/>
                </p:cNvSpPr>
                <p:nvPr/>
              </p:nvSpPr>
              <p:spPr bwMode="auto">
                <a:xfrm>
                  <a:off x="7200" y="1632"/>
                  <a:ext cx="384" cy="480"/>
                </a:xfrm>
                <a:prstGeom prst="rect">
                  <a:avLst/>
                </a:prstGeom>
                <a:noFill/>
                <a:ln w="57150">
                  <a:solidFill>
                    <a:srgbClr val="CC0099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78" name="Rectangle 45"/>
                <p:cNvSpPr>
                  <a:spLocks noChangeArrowheads="1"/>
                </p:cNvSpPr>
                <p:nvPr/>
              </p:nvSpPr>
              <p:spPr bwMode="auto">
                <a:xfrm>
                  <a:off x="7320" y="1488"/>
                  <a:ext cx="144" cy="144"/>
                </a:xfrm>
                <a:prstGeom prst="rect">
                  <a:avLst/>
                </a:prstGeom>
                <a:noFill/>
                <a:ln w="57150">
                  <a:solidFill>
                    <a:srgbClr val="CC0099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3062" name="Group 46"/>
              <p:cNvGrpSpPr>
                <a:grpSpLocks/>
              </p:cNvGrpSpPr>
              <p:nvPr/>
            </p:nvGrpSpPr>
            <p:grpSpPr bwMode="auto">
              <a:xfrm>
                <a:off x="7345363" y="3749675"/>
                <a:ext cx="366712" cy="593725"/>
                <a:chOff x="7200" y="1488"/>
                <a:chExt cx="384" cy="624"/>
              </a:xfrm>
            </p:grpSpPr>
            <p:sp>
              <p:nvSpPr>
                <p:cNvPr id="43075" name="Rectangle 47"/>
                <p:cNvSpPr>
                  <a:spLocks noChangeArrowheads="1"/>
                </p:cNvSpPr>
                <p:nvPr/>
              </p:nvSpPr>
              <p:spPr bwMode="auto">
                <a:xfrm>
                  <a:off x="7200" y="1632"/>
                  <a:ext cx="384" cy="480"/>
                </a:xfrm>
                <a:prstGeom prst="rect">
                  <a:avLst/>
                </a:prstGeom>
                <a:noFill/>
                <a:ln w="57150">
                  <a:solidFill>
                    <a:srgbClr val="CC0099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76" name="Rectangle 48"/>
                <p:cNvSpPr>
                  <a:spLocks noChangeArrowheads="1"/>
                </p:cNvSpPr>
                <p:nvPr/>
              </p:nvSpPr>
              <p:spPr bwMode="auto">
                <a:xfrm>
                  <a:off x="7320" y="1488"/>
                  <a:ext cx="144" cy="144"/>
                </a:xfrm>
                <a:prstGeom prst="rect">
                  <a:avLst/>
                </a:prstGeom>
                <a:noFill/>
                <a:ln w="57150">
                  <a:solidFill>
                    <a:srgbClr val="CC0099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3063" name="Group 49"/>
              <p:cNvGrpSpPr>
                <a:grpSpLocks/>
              </p:cNvGrpSpPr>
              <p:nvPr/>
            </p:nvGrpSpPr>
            <p:grpSpPr bwMode="auto">
              <a:xfrm>
                <a:off x="7954963" y="3749675"/>
                <a:ext cx="366712" cy="593725"/>
                <a:chOff x="7200" y="1488"/>
                <a:chExt cx="384" cy="624"/>
              </a:xfrm>
            </p:grpSpPr>
            <p:sp>
              <p:nvSpPr>
                <p:cNvPr id="43073" name="Rectangle 50"/>
                <p:cNvSpPr>
                  <a:spLocks noChangeArrowheads="1"/>
                </p:cNvSpPr>
                <p:nvPr/>
              </p:nvSpPr>
              <p:spPr bwMode="auto">
                <a:xfrm>
                  <a:off x="7200" y="1632"/>
                  <a:ext cx="384" cy="480"/>
                </a:xfrm>
                <a:prstGeom prst="rect">
                  <a:avLst/>
                </a:prstGeom>
                <a:noFill/>
                <a:ln w="57150">
                  <a:solidFill>
                    <a:srgbClr val="CC0099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3074" name="Rectangle 51"/>
                <p:cNvSpPr>
                  <a:spLocks noChangeArrowheads="1"/>
                </p:cNvSpPr>
                <p:nvPr/>
              </p:nvSpPr>
              <p:spPr bwMode="auto">
                <a:xfrm>
                  <a:off x="7320" y="1488"/>
                  <a:ext cx="144" cy="144"/>
                </a:xfrm>
                <a:prstGeom prst="rect">
                  <a:avLst/>
                </a:prstGeom>
                <a:noFill/>
                <a:ln w="57150">
                  <a:solidFill>
                    <a:srgbClr val="CC0099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3064" name="Oval 59"/>
              <p:cNvSpPr>
                <a:spLocks noChangeArrowheads="1"/>
              </p:cNvSpPr>
              <p:nvPr/>
            </p:nvSpPr>
            <p:spPr bwMode="auto">
              <a:xfrm>
                <a:off x="6823075" y="5121275"/>
                <a:ext cx="138113" cy="13652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C00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5" name="Oval 60"/>
              <p:cNvSpPr>
                <a:spLocks noChangeArrowheads="1"/>
              </p:cNvSpPr>
              <p:nvPr/>
            </p:nvSpPr>
            <p:spPr bwMode="auto">
              <a:xfrm>
                <a:off x="6897688" y="5046663"/>
                <a:ext cx="138112" cy="13652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C00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6" name="Oval 61"/>
              <p:cNvSpPr>
                <a:spLocks noChangeArrowheads="1"/>
              </p:cNvSpPr>
              <p:nvPr/>
            </p:nvSpPr>
            <p:spPr bwMode="auto">
              <a:xfrm>
                <a:off x="6750050" y="4521200"/>
                <a:ext cx="136525" cy="13652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C00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7" name="Oval 64"/>
              <p:cNvSpPr>
                <a:spLocks noChangeArrowheads="1"/>
              </p:cNvSpPr>
              <p:nvPr/>
            </p:nvSpPr>
            <p:spPr bwMode="auto">
              <a:xfrm>
                <a:off x="7583488" y="4886325"/>
                <a:ext cx="138112" cy="13652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C00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8" name="Oval 65"/>
              <p:cNvSpPr>
                <a:spLocks noChangeArrowheads="1"/>
              </p:cNvSpPr>
              <p:nvPr/>
            </p:nvSpPr>
            <p:spPr bwMode="auto">
              <a:xfrm>
                <a:off x="7669213" y="4868863"/>
                <a:ext cx="138112" cy="13811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C00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9" name="Oval 68"/>
              <p:cNvSpPr>
                <a:spLocks noChangeArrowheads="1"/>
              </p:cNvSpPr>
              <p:nvPr/>
            </p:nvSpPr>
            <p:spPr bwMode="auto">
              <a:xfrm>
                <a:off x="8154988" y="5407025"/>
                <a:ext cx="138112" cy="13652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C00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70" name="Oval 69"/>
              <p:cNvSpPr>
                <a:spLocks noChangeArrowheads="1"/>
              </p:cNvSpPr>
              <p:nvPr/>
            </p:nvSpPr>
            <p:spPr bwMode="auto">
              <a:xfrm>
                <a:off x="8069263" y="5360988"/>
                <a:ext cx="138112" cy="13652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C00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71" name="Oval 72"/>
              <p:cNvSpPr>
                <a:spLocks noChangeArrowheads="1"/>
              </p:cNvSpPr>
              <p:nvPr/>
            </p:nvSpPr>
            <p:spPr bwMode="auto">
              <a:xfrm>
                <a:off x="8115300" y="4554538"/>
                <a:ext cx="136525" cy="13811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C00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72" name="Oval 73"/>
              <p:cNvSpPr>
                <a:spLocks noChangeArrowheads="1"/>
              </p:cNvSpPr>
              <p:nvPr/>
            </p:nvSpPr>
            <p:spPr bwMode="auto">
              <a:xfrm>
                <a:off x="8047038" y="4525963"/>
                <a:ext cx="136525" cy="13811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CC009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056" name="Oval 74"/>
            <p:cNvSpPr>
              <a:spLocks noChangeArrowheads="1"/>
            </p:cNvSpPr>
            <p:nvPr/>
          </p:nvSpPr>
          <p:spPr bwMode="auto">
            <a:xfrm>
              <a:off x="6858000" y="4732338"/>
              <a:ext cx="136525" cy="1365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9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3057" name="Oval 75"/>
            <p:cNvSpPr>
              <a:spLocks noChangeArrowheads="1"/>
            </p:cNvSpPr>
            <p:nvPr/>
          </p:nvSpPr>
          <p:spPr bwMode="auto">
            <a:xfrm>
              <a:off x="6950075" y="4692650"/>
              <a:ext cx="136525" cy="13652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99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7421563" y="2235201"/>
            <a:ext cx="2697162" cy="3387725"/>
            <a:chOff x="5897563" y="2235200"/>
            <a:chExt cx="2697162" cy="3387725"/>
          </a:xfrm>
        </p:grpSpPr>
        <p:sp>
          <p:nvSpPr>
            <p:cNvPr id="43024" name="Line 32"/>
            <p:cNvSpPr>
              <a:spLocks noChangeShapeType="1"/>
            </p:cNvSpPr>
            <p:nvPr/>
          </p:nvSpPr>
          <p:spPr bwMode="auto">
            <a:xfrm flipV="1">
              <a:off x="5907088" y="2235200"/>
              <a:ext cx="0" cy="3387725"/>
            </a:xfrm>
            <a:prstGeom prst="line">
              <a:avLst/>
            </a:prstGeom>
            <a:noFill/>
            <a:ln w="57150">
              <a:solidFill>
                <a:srgbClr val="99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3025" name="Group 34"/>
            <p:cNvGrpSpPr>
              <a:grpSpLocks/>
            </p:cNvGrpSpPr>
            <p:nvPr/>
          </p:nvGrpSpPr>
          <p:grpSpPr bwMode="auto">
            <a:xfrm>
              <a:off x="6446838" y="2286000"/>
              <a:ext cx="365125" cy="593725"/>
              <a:chOff x="7200" y="1488"/>
              <a:chExt cx="384" cy="624"/>
            </a:xfrm>
          </p:grpSpPr>
          <p:sp>
            <p:nvSpPr>
              <p:cNvPr id="43051" name="Rectangle 35"/>
              <p:cNvSpPr>
                <a:spLocks noChangeArrowheads="1"/>
              </p:cNvSpPr>
              <p:nvPr/>
            </p:nvSpPr>
            <p:spPr bwMode="auto">
              <a:xfrm>
                <a:off x="7200" y="1632"/>
                <a:ext cx="384" cy="480"/>
              </a:xfrm>
              <a:prstGeom prst="rect">
                <a:avLst/>
              </a:prstGeom>
              <a:noFill/>
              <a:ln w="57150">
                <a:solidFill>
                  <a:srgbClr val="99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52" name="Rectangle 36"/>
              <p:cNvSpPr>
                <a:spLocks noChangeArrowheads="1"/>
              </p:cNvSpPr>
              <p:nvPr/>
            </p:nvSpPr>
            <p:spPr bwMode="auto">
              <a:xfrm>
                <a:off x="7320" y="1488"/>
                <a:ext cx="144" cy="144"/>
              </a:xfrm>
              <a:prstGeom prst="rect">
                <a:avLst/>
              </a:prstGeom>
              <a:noFill/>
              <a:ln w="57150">
                <a:solidFill>
                  <a:srgbClr val="99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3026" name="Group 37"/>
            <p:cNvGrpSpPr>
              <a:grpSpLocks/>
            </p:cNvGrpSpPr>
            <p:nvPr/>
          </p:nvGrpSpPr>
          <p:grpSpPr bwMode="auto">
            <a:xfrm>
              <a:off x="7726363" y="2286000"/>
              <a:ext cx="366712" cy="593725"/>
              <a:chOff x="7200" y="1488"/>
              <a:chExt cx="384" cy="624"/>
            </a:xfrm>
          </p:grpSpPr>
          <p:sp>
            <p:nvSpPr>
              <p:cNvPr id="43049" name="Rectangle 38"/>
              <p:cNvSpPr>
                <a:spLocks noChangeArrowheads="1"/>
              </p:cNvSpPr>
              <p:nvPr/>
            </p:nvSpPr>
            <p:spPr bwMode="auto">
              <a:xfrm>
                <a:off x="7200" y="1632"/>
                <a:ext cx="384" cy="480"/>
              </a:xfrm>
              <a:prstGeom prst="rect">
                <a:avLst/>
              </a:prstGeom>
              <a:noFill/>
              <a:ln w="57150">
                <a:solidFill>
                  <a:srgbClr val="99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50" name="Rectangle 39"/>
              <p:cNvSpPr>
                <a:spLocks noChangeArrowheads="1"/>
              </p:cNvSpPr>
              <p:nvPr/>
            </p:nvSpPr>
            <p:spPr bwMode="auto">
              <a:xfrm>
                <a:off x="7320" y="1488"/>
                <a:ext cx="144" cy="144"/>
              </a:xfrm>
              <a:prstGeom prst="rect">
                <a:avLst/>
              </a:prstGeom>
              <a:noFill/>
              <a:ln w="57150">
                <a:solidFill>
                  <a:srgbClr val="99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027" name="Line 52"/>
            <p:cNvSpPr>
              <a:spLocks noChangeShapeType="1"/>
            </p:cNvSpPr>
            <p:nvPr/>
          </p:nvSpPr>
          <p:spPr bwMode="auto">
            <a:xfrm rot="5400000" flipV="1">
              <a:off x="7246144" y="1531144"/>
              <a:ext cx="0" cy="2697162"/>
            </a:xfrm>
            <a:prstGeom prst="line">
              <a:avLst/>
            </a:prstGeom>
            <a:noFill/>
            <a:ln w="57150">
              <a:solidFill>
                <a:srgbClr val="99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28" name="Line 53"/>
            <p:cNvSpPr>
              <a:spLocks noChangeShapeType="1"/>
            </p:cNvSpPr>
            <p:nvPr/>
          </p:nvSpPr>
          <p:spPr bwMode="auto">
            <a:xfrm rot="5400000" flipV="1">
              <a:off x="7246144" y="4274344"/>
              <a:ext cx="0" cy="2697162"/>
            </a:xfrm>
            <a:prstGeom prst="line">
              <a:avLst/>
            </a:prstGeom>
            <a:noFill/>
            <a:ln w="57150">
              <a:solidFill>
                <a:srgbClr val="99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029" name="Line 54"/>
            <p:cNvSpPr>
              <a:spLocks noChangeShapeType="1"/>
            </p:cNvSpPr>
            <p:nvPr/>
          </p:nvSpPr>
          <p:spPr bwMode="auto">
            <a:xfrm flipV="1">
              <a:off x="8578850" y="2235200"/>
              <a:ext cx="4763" cy="3387725"/>
            </a:xfrm>
            <a:prstGeom prst="line">
              <a:avLst/>
            </a:prstGeom>
            <a:noFill/>
            <a:ln w="57150">
              <a:solidFill>
                <a:srgbClr val="99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3030" name="Gruppo 2"/>
            <p:cNvGrpSpPr>
              <a:grpSpLocks/>
            </p:cNvGrpSpPr>
            <p:nvPr/>
          </p:nvGrpSpPr>
          <p:grpSpPr bwMode="auto">
            <a:xfrm>
              <a:off x="6035675" y="3006725"/>
              <a:ext cx="2286000" cy="2468563"/>
              <a:chOff x="6035675" y="3006725"/>
              <a:chExt cx="2286000" cy="2468563"/>
            </a:xfrm>
          </p:grpSpPr>
          <p:sp>
            <p:nvSpPr>
              <p:cNvPr id="43031" name="Oval 55"/>
              <p:cNvSpPr>
                <a:spLocks noChangeArrowheads="1"/>
              </p:cNvSpPr>
              <p:nvPr/>
            </p:nvSpPr>
            <p:spPr bwMode="auto">
              <a:xfrm>
                <a:off x="6446838" y="5051425"/>
                <a:ext cx="136525" cy="13811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99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32" name="Oval 56"/>
              <p:cNvSpPr>
                <a:spLocks noChangeArrowheads="1"/>
              </p:cNvSpPr>
              <p:nvPr/>
            </p:nvSpPr>
            <p:spPr bwMode="auto">
              <a:xfrm>
                <a:off x="6423025" y="4972050"/>
                <a:ext cx="138113" cy="13652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99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33" name="Oval 62"/>
              <p:cNvSpPr>
                <a:spLocks noChangeArrowheads="1"/>
              </p:cNvSpPr>
              <p:nvPr/>
            </p:nvSpPr>
            <p:spPr bwMode="auto">
              <a:xfrm>
                <a:off x="7646988" y="4583113"/>
                <a:ext cx="136525" cy="13811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99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34" name="Oval 63"/>
              <p:cNvSpPr>
                <a:spLocks noChangeArrowheads="1"/>
              </p:cNvSpPr>
              <p:nvPr/>
            </p:nvSpPr>
            <p:spPr bwMode="auto">
              <a:xfrm>
                <a:off x="7583488" y="4508500"/>
                <a:ext cx="138112" cy="13811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99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35" name="Oval 66"/>
              <p:cNvSpPr>
                <a:spLocks noChangeArrowheads="1"/>
              </p:cNvSpPr>
              <p:nvPr/>
            </p:nvSpPr>
            <p:spPr bwMode="auto">
              <a:xfrm>
                <a:off x="7235825" y="5337175"/>
                <a:ext cx="136525" cy="13811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99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36" name="Oval 67"/>
              <p:cNvSpPr>
                <a:spLocks noChangeArrowheads="1"/>
              </p:cNvSpPr>
              <p:nvPr/>
            </p:nvSpPr>
            <p:spPr bwMode="auto">
              <a:xfrm>
                <a:off x="7297738" y="5264150"/>
                <a:ext cx="138112" cy="13652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99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37" name="Oval 70"/>
              <p:cNvSpPr>
                <a:spLocks noChangeArrowheads="1"/>
              </p:cNvSpPr>
              <p:nvPr/>
            </p:nvSpPr>
            <p:spPr bwMode="auto">
              <a:xfrm>
                <a:off x="8040688" y="5022850"/>
                <a:ext cx="138112" cy="13811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99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38" name="Oval 71"/>
              <p:cNvSpPr>
                <a:spLocks noChangeArrowheads="1"/>
              </p:cNvSpPr>
              <p:nvPr/>
            </p:nvSpPr>
            <p:spPr bwMode="auto">
              <a:xfrm>
                <a:off x="8093075" y="4932363"/>
                <a:ext cx="136525" cy="13652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99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39" name="Oval 76"/>
              <p:cNvSpPr>
                <a:spLocks noChangeArrowheads="1"/>
              </p:cNvSpPr>
              <p:nvPr/>
            </p:nvSpPr>
            <p:spPr bwMode="auto">
              <a:xfrm>
                <a:off x="6035675" y="3200400"/>
                <a:ext cx="136525" cy="13652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40" name="Oval 77"/>
              <p:cNvSpPr>
                <a:spLocks noChangeArrowheads="1"/>
              </p:cNvSpPr>
              <p:nvPr/>
            </p:nvSpPr>
            <p:spPr bwMode="auto">
              <a:xfrm>
                <a:off x="6143625" y="3178175"/>
                <a:ext cx="136525" cy="13652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41" name="Oval 78"/>
              <p:cNvSpPr>
                <a:spLocks noChangeArrowheads="1"/>
              </p:cNvSpPr>
              <p:nvPr/>
            </p:nvSpPr>
            <p:spPr bwMode="auto">
              <a:xfrm>
                <a:off x="6629400" y="3794125"/>
                <a:ext cx="136525" cy="13811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42" name="Oval 79"/>
              <p:cNvSpPr>
                <a:spLocks noChangeArrowheads="1"/>
              </p:cNvSpPr>
              <p:nvPr/>
            </p:nvSpPr>
            <p:spPr bwMode="auto">
              <a:xfrm>
                <a:off x="8183563" y="3429000"/>
                <a:ext cx="138112" cy="13652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43" name="Oval 80"/>
              <p:cNvSpPr>
                <a:spLocks noChangeArrowheads="1"/>
              </p:cNvSpPr>
              <p:nvPr/>
            </p:nvSpPr>
            <p:spPr bwMode="auto">
              <a:xfrm>
                <a:off x="8121650" y="3354388"/>
                <a:ext cx="136525" cy="13811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44" name="Oval 81"/>
              <p:cNvSpPr>
                <a:spLocks noChangeArrowheads="1"/>
              </p:cNvSpPr>
              <p:nvPr/>
            </p:nvSpPr>
            <p:spPr bwMode="auto">
              <a:xfrm>
                <a:off x="7464425" y="3629025"/>
                <a:ext cx="136525" cy="13652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45" name="Oval 82"/>
              <p:cNvSpPr>
                <a:spLocks noChangeArrowheads="1"/>
              </p:cNvSpPr>
              <p:nvPr/>
            </p:nvSpPr>
            <p:spPr bwMode="auto">
              <a:xfrm>
                <a:off x="7554913" y="3589338"/>
                <a:ext cx="138112" cy="13652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46" name="Oval 83"/>
              <p:cNvSpPr>
                <a:spLocks noChangeArrowheads="1"/>
              </p:cNvSpPr>
              <p:nvPr/>
            </p:nvSpPr>
            <p:spPr bwMode="auto">
              <a:xfrm>
                <a:off x="6583363" y="3703638"/>
                <a:ext cx="138112" cy="13652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47" name="Oval 84"/>
              <p:cNvSpPr>
                <a:spLocks noChangeArrowheads="1"/>
              </p:cNvSpPr>
              <p:nvPr/>
            </p:nvSpPr>
            <p:spPr bwMode="auto">
              <a:xfrm>
                <a:off x="7108825" y="3079750"/>
                <a:ext cx="138113" cy="13811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48" name="Oval 85"/>
              <p:cNvSpPr>
                <a:spLocks noChangeArrowheads="1"/>
              </p:cNvSpPr>
              <p:nvPr/>
            </p:nvSpPr>
            <p:spPr bwMode="auto">
              <a:xfrm>
                <a:off x="7172325" y="3006725"/>
                <a:ext cx="136525" cy="13652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3017" name="Text Box 87"/>
          <p:cNvSpPr txBox="1">
            <a:spLocks noChangeArrowheads="1"/>
          </p:cNvSpPr>
          <p:nvPr/>
        </p:nvSpPr>
        <p:spPr bwMode="auto">
          <a:xfrm>
            <a:off x="1835151" y="160338"/>
            <a:ext cx="277812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 b="1">
                <a:solidFill>
                  <a:srgbClr val="000099"/>
                </a:solidFill>
                <a:latin typeface="Comic Sans MS" pitchFamily="66" charset="0"/>
              </a:rPr>
              <a:t>Legge di Boyle</a:t>
            </a:r>
            <a:endParaRPr lang="it-IT" altLang="it-IT" sz="3000" b="1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12" name="Gruppo 11"/>
          <p:cNvGrpSpPr>
            <a:grpSpLocks/>
          </p:cNvGrpSpPr>
          <p:nvPr/>
        </p:nvGrpSpPr>
        <p:grpSpPr bwMode="auto">
          <a:xfrm>
            <a:off x="5959476" y="250826"/>
            <a:ext cx="3336925" cy="1166813"/>
            <a:chOff x="4435475" y="250825"/>
            <a:chExt cx="3336925" cy="1166813"/>
          </a:xfrm>
        </p:grpSpPr>
        <p:sp>
          <p:nvSpPr>
            <p:cNvPr id="43022" name="AutoShape 2"/>
            <p:cNvSpPr>
              <a:spLocks noChangeArrowheads="1"/>
            </p:cNvSpPr>
            <p:nvPr/>
          </p:nvSpPr>
          <p:spPr bwMode="auto">
            <a:xfrm>
              <a:off x="4435475" y="250825"/>
              <a:ext cx="3336925" cy="1166813"/>
            </a:xfrm>
            <a:prstGeom prst="roundRect">
              <a:avLst>
                <a:gd name="adj" fmla="val 23810"/>
              </a:avLst>
            </a:prstGeom>
            <a:solidFill>
              <a:srgbClr val="FFCC99"/>
            </a:solidFill>
            <a:ln w="9525">
              <a:solidFill>
                <a:srgbClr val="FFFF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3023" name="Text Box 86"/>
            <p:cNvSpPr txBox="1">
              <a:spLocks noChangeArrowheads="1"/>
            </p:cNvSpPr>
            <p:nvPr/>
          </p:nvSpPr>
          <p:spPr bwMode="auto">
            <a:xfrm>
              <a:off x="4708525" y="250825"/>
              <a:ext cx="2854325" cy="1054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0000"/>
                  </a:solidFill>
                  <a:latin typeface="Arial" charset="0"/>
                </a:rPr>
                <a:t>P</a:t>
              </a:r>
              <a:r>
                <a:rPr lang="it-IT" altLang="it-IT" sz="2500" b="1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r>
                <a:rPr lang="it-IT" altLang="it-IT" sz="2500" b="1">
                  <a:solidFill>
                    <a:srgbClr val="FF0000"/>
                  </a:solidFill>
                  <a:latin typeface="Arial" charset="0"/>
                </a:rPr>
                <a:t>V</a:t>
              </a:r>
              <a:r>
                <a:rPr lang="it-IT" altLang="it-IT" sz="2500" b="1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r>
                <a:rPr lang="it-IT" altLang="it-IT" sz="2500" b="1">
                  <a:solidFill>
                    <a:srgbClr val="FF0000"/>
                  </a:solidFill>
                  <a:latin typeface="Arial" charset="0"/>
                </a:rPr>
                <a:t> = (2P</a:t>
              </a:r>
              <a:r>
                <a:rPr lang="it-IT" altLang="it-IT" sz="25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  <a:r>
                <a:rPr lang="it-IT" altLang="it-IT" sz="2500" b="1">
                  <a:solidFill>
                    <a:srgbClr val="FF0000"/>
                  </a:solidFill>
                  <a:latin typeface="Arial" charset="0"/>
                </a:rPr>
                <a:t>)(1/2V</a:t>
              </a:r>
              <a:r>
                <a:rPr lang="it-IT" altLang="it-IT" sz="25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  <a:r>
                <a:rPr lang="it-IT" altLang="it-IT" sz="2500" b="1">
                  <a:solidFill>
                    <a:srgbClr val="FF0000"/>
                  </a:solidFill>
                  <a:latin typeface="Arial" charset="0"/>
                </a:rPr>
                <a:t>)</a:t>
              </a:r>
            </a:p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0000"/>
                  </a:solidFill>
                  <a:latin typeface="Arial" charset="0"/>
                </a:rPr>
                <a:t>P</a:t>
              </a:r>
              <a:r>
                <a:rPr lang="it-IT" altLang="it-IT" sz="25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  <a:r>
                <a:rPr lang="it-IT" altLang="it-IT" sz="2500" b="1">
                  <a:solidFill>
                    <a:srgbClr val="FF0000"/>
                  </a:solidFill>
                  <a:latin typeface="Arial" charset="0"/>
                </a:rPr>
                <a:t>V</a:t>
              </a:r>
              <a:r>
                <a:rPr lang="it-IT" altLang="it-IT" sz="25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  <a:r>
                <a:rPr lang="it-IT" altLang="it-IT" sz="2500" b="1">
                  <a:solidFill>
                    <a:srgbClr val="FF0000"/>
                  </a:solidFill>
                  <a:latin typeface="Arial" charset="0"/>
                </a:rPr>
                <a:t> = P</a:t>
              </a:r>
              <a:r>
                <a:rPr lang="it-IT" altLang="it-IT" sz="2500" b="1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r>
                <a:rPr lang="it-IT" altLang="it-IT" sz="2500" b="1">
                  <a:solidFill>
                    <a:srgbClr val="FF0000"/>
                  </a:solidFill>
                  <a:latin typeface="Arial" charset="0"/>
                </a:rPr>
                <a:t>V</a:t>
              </a:r>
              <a:r>
                <a:rPr lang="it-IT" altLang="it-IT" sz="2500" b="1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endParaRPr lang="it-IT" altLang="it-IT" sz="250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5208" name="AutoShape 88"/>
          <p:cNvSpPr>
            <a:spLocks noChangeArrowheads="1"/>
          </p:cNvSpPr>
          <p:nvPr/>
        </p:nvSpPr>
        <p:spPr bwMode="auto">
          <a:xfrm>
            <a:off x="6853239" y="1543050"/>
            <a:ext cx="1692275" cy="571500"/>
          </a:xfrm>
          <a:prstGeom prst="roundRect">
            <a:avLst>
              <a:gd name="adj" fmla="val 23810"/>
            </a:avLst>
          </a:prstGeom>
          <a:solidFill>
            <a:srgbClr val="000099"/>
          </a:solidFill>
          <a:ln w="9525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209" name="Text Box 89"/>
          <p:cNvSpPr txBox="1">
            <a:spLocks noChangeArrowheads="1"/>
          </p:cNvSpPr>
          <p:nvPr/>
        </p:nvSpPr>
        <p:spPr bwMode="auto">
          <a:xfrm>
            <a:off x="7081839" y="1558926"/>
            <a:ext cx="1135119" cy="55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500" b="1">
                <a:solidFill>
                  <a:srgbClr val="FFFF00"/>
                </a:solidFill>
                <a:latin typeface="Arial" charset="0"/>
              </a:rPr>
              <a:t>PV = K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3644901" y="1074739"/>
            <a:ext cx="1439863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b="1" dirty="0">
                <a:solidFill>
                  <a:srgbClr val="2D2DB9"/>
                </a:solidFill>
                <a:latin typeface="Arial" charset="0"/>
              </a:rPr>
              <a:t>T = </a:t>
            </a:r>
            <a:r>
              <a:rPr lang="it-IT" altLang="it-IT" sz="2400" b="1" dirty="0" err="1">
                <a:solidFill>
                  <a:srgbClr val="2D2DB9"/>
                </a:solidFill>
                <a:latin typeface="Arial" charset="0"/>
              </a:rPr>
              <a:t>cost</a:t>
            </a:r>
            <a:r>
              <a:rPr lang="it-IT" altLang="it-IT" sz="2400" b="1" dirty="0">
                <a:solidFill>
                  <a:srgbClr val="2D2DB9"/>
                </a:solidFill>
                <a:latin typeface="Arial" charset="0"/>
              </a:rPr>
              <a:t>.</a:t>
            </a:r>
            <a:endParaRPr lang="it-IT" sz="2400" dirty="0">
              <a:solidFill>
                <a:srgbClr val="2D2DB9"/>
              </a:solidFill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731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224"/>
    </mc:Choice>
    <mc:Fallback>
      <p:transition spd="slow" advTm="118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45" grpId="0" animBg="1"/>
      <p:bldP spid="5208" grpId="0" animBg="1"/>
      <p:bldP spid="52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25"/>
          <p:cNvSpPr>
            <a:spLocks noChangeArrowheads="1"/>
          </p:cNvSpPr>
          <p:nvPr/>
        </p:nvSpPr>
        <p:spPr bwMode="auto">
          <a:xfrm>
            <a:off x="3754439" y="312739"/>
            <a:ext cx="3889375" cy="496887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 anchor="ctr"/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400">
              <a:solidFill>
                <a:srgbClr val="FFFF99"/>
              </a:solidFill>
            </a:endParaRPr>
          </a:p>
        </p:txBody>
      </p:sp>
      <p:sp>
        <p:nvSpPr>
          <p:cNvPr id="44035" name="Text Box 126"/>
          <p:cNvSpPr txBox="1">
            <a:spLocks noChangeArrowheads="1"/>
          </p:cNvSpPr>
          <p:nvPr/>
        </p:nvSpPr>
        <p:spPr bwMode="auto">
          <a:xfrm>
            <a:off x="4044951" y="312738"/>
            <a:ext cx="32543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900" b="1">
                <a:solidFill>
                  <a:srgbClr val="000099"/>
                </a:solidFill>
                <a:latin typeface="Comic Sans MS" pitchFamily="66" charset="0"/>
              </a:rPr>
              <a:t> Legge di Charles</a:t>
            </a:r>
            <a:endParaRPr lang="it-IT" altLang="it-IT" sz="2900" b="1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45" name="Group 43"/>
          <p:cNvGrpSpPr>
            <a:grpSpLocks/>
          </p:cNvGrpSpPr>
          <p:nvPr/>
        </p:nvGrpSpPr>
        <p:grpSpPr bwMode="auto">
          <a:xfrm>
            <a:off x="3379789" y="809626"/>
            <a:ext cx="282575" cy="430213"/>
            <a:chOff x="7200" y="1488"/>
            <a:chExt cx="384" cy="624"/>
          </a:xfrm>
        </p:grpSpPr>
        <p:sp>
          <p:nvSpPr>
            <p:cNvPr id="44117" name="Rectangle 44"/>
            <p:cNvSpPr>
              <a:spLocks noChangeArrowheads="1"/>
            </p:cNvSpPr>
            <p:nvPr/>
          </p:nvSpPr>
          <p:spPr bwMode="auto">
            <a:xfrm>
              <a:off x="7200" y="1632"/>
              <a:ext cx="384" cy="480"/>
            </a:xfrm>
            <a:prstGeom prst="rect">
              <a:avLst/>
            </a:prstGeom>
            <a:noFill/>
            <a:ln w="57150">
              <a:solidFill>
                <a:srgbClr val="CC00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118" name="Rectangle 45"/>
            <p:cNvSpPr>
              <a:spLocks noChangeArrowheads="1"/>
            </p:cNvSpPr>
            <p:nvPr/>
          </p:nvSpPr>
          <p:spPr bwMode="auto">
            <a:xfrm>
              <a:off x="7320" y="1488"/>
              <a:ext cx="144" cy="144"/>
            </a:xfrm>
            <a:prstGeom prst="rect">
              <a:avLst/>
            </a:prstGeom>
            <a:noFill/>
            <a:ln w="57150">
              <a:solidFill>
                <a:srgbClr val="CC00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20" name="Gruppo 119"/>
          <p:cNvGrpSpPr>
            <a:grpSpLocks/>
          </p:cNvGrpSpPr>
          <p:nvPr/>
        </p:nvGrpSpPr>
        <p:grpSpPr bwMode="auto">
          <a:xfrm>
            <a:off x="1808164" y="3430588"/>
            <a:ext cx="2720975" cy="778320"/>
            <a:chOff x="813767" y="3856411"/>
            <a:chExt cx="2720975" cy="778320"/>
          </a:xfrm>
        </p:grpSpPr>
        <p:sp>
          <p:nvSpPr>
            <p:cNvPr id="44111" name="Text Box 113"/>
            <p:cNvSpPr txBox="1">
              <a:spLocks noChangeArrowheads="1"/>
            </p:cNvSpPr>
            <p:nvPr/>
          </p:nvSpPr>
          <p:spPr bwMode="auto">
            <a:xfrm>
              <a:off x="2166317" y="4048498"/>
              <a:ext cx="1368425" cy="41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66"/>
                  </a:solidFill>
                  <a:latin typeface="Arial" charset="0"/>
                </a:rPr>
                <a:t>V = cost.</a:t>
              </a:r>
            </a:p>
          </p:txBody>
        </p:sp>
        <p:grpSp>
          <p:nvGrpSpPr>
            <p:cNvPr id="44112" name="Group 115"/>
            <p:cNvGrpSpPr>
              <a:grpSpLocks/>
            </p:cNvGrpSpPr>
            <p:nvPr/>
          </p:nvGrpSpPr>
          <p:grpSpPr bwMode="auto">
            <a:xfrm>
              <a:off x="813767" y="3856411"/>
              <a:ext cx="1070925" cy="778320"/>
              <a:chOff x="1344" y="3840"/>
              <a:chExt cx="1125" cy="860"/>
            </a:xfrm>
          </p:grpSpPr>
          <p:sp>
            <p:nvSpPr>
              <p:cNvPr id="44113" name="Text Box 116"/>
              <p:cNvSpPr txBox="1">
                <a:spLocks noChangeArrowheads="1"/>
              </p:cNvSpPr>
              <p:nvPr/>
            </p:nvSpPr>
            <p:spPr bwMode="auto">
              <a:xfrm>
                <a:off x="1462" y="3840"/>
                <a:ext cx="254" cy="4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147" tIns="9073" rIns="18147" bIns="9073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0066"/>
                    </a:solidFill>
                    <a:latin typeface="Arial" charset="0"/>
                  </a:rPr>
                  <a:t>P</a:t>
                </a:r>
              </a:p>
            </p:txBody>
          </p:sp>
          <p:sp>
            <p:nvSpPr>
              <p:cNvPr id="44114" name="Line 117"/>
              <p:cNvSpPr>
                <a:spLocks noChangeShapeType="1"/>
              </p:cNvSpPr>
              <p:nvPr/>
            </p:nvSpPr>
            <p:spPr bwMode="auto">
              <a:xfrm>
                <a:off x="1344" y="4272"/>
                <a:ext cx="576" cy="0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147" tIns="9073" rIns="18147" bIns="9073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115" name="Text Box 118"/>
              <p:cNvSpPr txBox="1">
                <a:spLocks noChangeArrowheads="1"/>
              </p:cNvSpPr>
              <p:nvPr/>
            </p:nvSpPr>
            <p:spPr bwMode="auto">
              <a:xfrm>
                <a:off x="1471" y="4272"/>
                <a:ext cx="236" cy="4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147" tIns="9073" rIns="18147" bIns="9073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0066"/>
                    </a:solidFill>
                    <a:latin typeface="Arial" charset="0"/>
                  </a:rPr>
                  <a:t>T</a:t>
                </a:r>
              </a:p>
            </p:txBody>
          </p:sp>
          <p:sp>
            <p:nvSpPr>
              <p:cNvPr id="44116" name="Text Box 119"/>
              <p:cNvSpPr txBox="1">
                <a:spLocks noChangeArrowheads="1"/>
              </p:cNvSpPr>
              <p:nvPr/>
            </p:nvSpPr>
            <p:spPr bwMode="auto">
              <a:xfrm>
                <a:off x="1919" y="4031"/>
                <a:ext cx="550" cy="4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147" tIns="9073" rIns="18147" bIns="9073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0066"/>
                    </a:solidFill>
                    <a:latin typeface="Arial" charset="0"/>
                  </a:rPr>
                  <a:t>= K</a:t>
                </a:r>
              </a:p>
            </p:txBody>
          </p:sp>
        </p:grpSp>
      </p:grpSp>
      <p:grpSp>
        <p:nvGrpSpPr>
          <p:cNvPr id="124" name="Gruppo 123"/>
          <p:cNvGrpSpPr>
            <a:grpSpLocks/>
          </p:cNvGrpSpPr>
          <p:nvPr/>
        </p:nvGrpSpPr>
        <p:grpSpPr bwMode="auto">
          <a:xfrm>
            <a:off x="5592764" y="1985963"/>
            <a:ext cx="4638675" cy="3352800"/>
            <a:chOff x="4143892" y="2645966"/>
            <a:chExt cx="4638675" cy="3352800"/>
          </a:xfrm>
        </p:grpSpPr>
        <p:sp>
          <p:nvSpPr>
            <p:cNvPr id="44106" name="Line 105"/>
            <p:cNvSpPr>
              <a:spLocks noChangeShapeType="1"/>
            </p:cNvSpPr>
            <p:nvPr/>
          </p:nvSpPr>
          <p:spPr bwMode="auto">
            <a:xfrm flipV="1">
              <a:off x="4143892" y="2645966"/>
              <a:ext cx="4638675" cy="3352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107" name="AutoShape 106"/>
            <p:cNvSpPr>
              <a:spLocks/>
            </p:cNvSpPr>
            <p:nvPr/>
          </p:nvSpPr>
          <p:spPr bwMode="auto">
            <a:xfrm rot="5400000">
              <a:off x="7803079" y="3200004"/>
              <a:ext cx="130175" cy="1371600"/>
            </a:xfrm>
            <a:prstGeom prst="rightBrace">
              <a:avLst>
                <a:gd name="adj1" fmla="val 117073"/>
                <a:gd name="adj2" fmla="val 50000"/>
              </a:avLst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108" name="AutoShape 107"/>
            <p:cNvSpPr>
              <a:spLocks/>
            </p:cNvSpPr>
            <p:nvPr/>
          </p:nvSpPr>
          <p:spPr bwMode="auto">
            <a:xfrm flipH="1">
              <a:off x="7091880" y="2774553"/>
              <a:ext cx="138112" cy="1090613"/>
            </a:xfrm>
            <a:prstGeom prst="rightBrace">
              <a:avLst>
                <a:gd name="adj1" fmla="val 87740"/>
                <a:gd name="adj2" fmla="val 50000"/>
              </a:avLst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4109" name="Text Box 109"/>
            <p:cNvSpPr txBox="1">
              <a:spLocks noChangeArrowheads="1"/>
            </p:cNvSpPr>
            <p:nvPr/>
          </p:nvSpPr>
          <p:spPr bwMode="auto">
            <a:xfrm>
              <a:off x="6491730" y="3106784"/>
              <a:ext cx="482600" cy="404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it-IT" altLang="it-IT" sz="2300" b="1">
                  <a:solidFill>
                    <a:srgbClr val="FF0000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44110" name="Text Box 110"/>
            <p:cNvSpPr txBox="1">
              <a:spLocks noChangeArrowheads="1"/>
            </p:cNvSpPr>
            <p:nvPr/>
          </p:nvSpPr>
          <p:spPr bwMode="auto">
            <a:xfrm>
              <a:off x="7639567" y="4008041"/>
              <a:ext cx="465138" cy="404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it-IT" altLang="it-IT" sz="2300" b="1">
                  <a:solidFill>
                    <a:srgbClr val="FF0000"/>
                  </a:solidFill>
                  <a:latin typeface="Arial" charset="0"/>
                </a:rPr>
                <a:t>T</a:t>
              </a:r>
            </a:p>
          </p:txBody>
        </p:sp>
      </p:grpSp>
      <p:grpSp>
        <p:nvGrpSpPr>
          <p:cNvPr id="127" name="Gruppo 126"/>
          <p:cNvGrpSpPr>
            <a:grpSpLocks/>
          </p:cNvGrpSpPr>
          <p:nvPr/>
        </p:nvGrpSpPr>
        <p:grpSpPr bwMode="auto">
          <a:xfrm>
            <a:off x="5111750" y="2100264"/>
            <a:ext cx="5075238" cy="3279775"/>
            <a:chOff x="3662880" y="2760266"/>
            <a:chExt cx="5075237" cy="3279775"/>
          </a:xfrm>
        </p:grpSpPr>
        <p:sp>
          <p:nvSpPr>
            <p:cNvPr id="44103" name="Line 89"/>
            <p:cNvSpPr>
              <a:spLocks noChangeShapeType="1"/>
            </p:cNvSpPr>
            <p:nvPr/>
          </p:nvSpPr>
          <p:spPr bwMode="auto">
            <a:xfrm flipV="1">
              <a:off x="3662880" y="2774553"/>
              <a:ext cx="5075237" cy="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104" name="Line 91"/>
            <p:cNvSpPr>
              <a:spLocks noChangeShapeType="1"/>
            </p:cNvSpPr>
            <p:nvPr/>
          </p:nvSpPr>
          <p:spPr bwMode="auto">
            <a:xfrm flipV="1">
              <a:off x="8601592" y="2760266"/>
              <a:ext cx="0" cy="3279775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105" name="Text Box 111"/>
            <p:cNvSpPr txBox="1">
              <a:spLocks noChangeArrowheads="1"/>
            </p:cNvSpPr>
            <p:nvPr/>
          </p:nvSpPr>
          <p:spPr bwMode="auto">
            <a:xfrm>
              <a:off x="8144392" y="5576491"/>
              <a:ext cx="396256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  <a:latin typeface="Arial" charset="0"/>
                </a:rPr>
                <a:t>T</a:t>
              </a:r>
              <a:r>
                <a:rPr lang="it-IT" altLang="it-IT" sz="2300" b="1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endParaRPr lang="it-IT" altLang="it-IT" sz="2300" b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126" name="Gruppo 125"/>
          <p:cNvGrpSpPr>
            <a:grpSpLocks/>
          </p:cNvGrpSpPr>
          <p:nvPr/>
        </p:nvGrpSpPr>
        <p:grpSpPr bwMode="auto">
          <a:xfrm>
            <a:off x="5097464" y="3175001"/>
            <a:ext cx="3533775" cy="2163763"/>
            <a:chOff x="3648592" y="3835003"/>
            <a:chExt cx="3533775" cy="2163763"/>
          </a:xfrm>
        </p:grpSpPr>
        <p:sp>
          <p:nvSpPr>
            <p:cNvPr id="44100" name="Line 88"/>
            <p:cNvSpPr>
              <a:spLocks noChangeShapeType="1"/>
            </p:cNvSpPr>
            <p:nvPr/>
          </p:nvSpPr>
          <p:spPr bwMode="auto">
            <a:xfrm flipV="1">
              <a:off x="7182367" y="3865166"/>
              <a:ext cx="0" cy="213360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101" name="Line 90"/>
            <p:cNvSpPr>
              <a:spLocks noChangeShapeType="1"/>
            </p:cNvSpPr>
            <p:nvPr/>
          </p:nvSpPr>
          <p:spPr bwMode="auto">
            <a:xfrm flipV="1">
              <a:off x="3648592" y="3835003"/>
              <a:ext cx="3514725" cy="17463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102" name="Text Box 112"/>
            <p:cNvSpPr txBox="1">
              <a:spLocks noChangeArrowheads="1"/>
            </p:cNvSpPr>
            <p:nvPr/>
          </p:nvSpPr>
          <p:spPr bwMode="auto">
            <a:xfrm>
              <a:off x="6680717" y="5576491"/>
              <a:ext cx="396256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  <a:latin typeface="Arial" charset="0"/>
                </a:rPr>
                <a:t>T</a:t>
              </a:r>
              <a:r>
                <a:rPr lang="it-IT" altLang="it-IT" sz="23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  <a:endParaRPr lang="it-IT" altLang="it-IT" sz="2300" b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128" name="Text Box 112"/>
          <p:cNvSpPr txBox="1">
            <a:spLocks noChangeArrowheads="1"/>
          </p:cNvSpPr>
          <p:nvPr/>
        </p:nvSpPr>
        <p:spPr bwMode="auto">
          <a:xfrm>
            <a:off x="4437063" y="2976564"/>
            <a:ext cx="41275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  <a:latin typeface="Arial" charset="0"/>
              </a:rPr>
              <a:t>P</a:t>
            </a:r>
            <a:r>
              <a:rPr lang="it-IT" altLang="it-IT" sz="2300" b="1" baseline="-25000">
                <a:solidFill>
                  <a:srgbClr val="FF0000"/>
                </a:solidFill>
                <a:latin typeface="Arial" charset="0"/>
              </a:rPr>
              <a:t>1</a:t>
            </a:r>
            <a:endParaRPr lang="it-IT" altLang="it-IT" sz="23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9" name="Text Box 112"/>
          <p:cNvSpPr txBox="1">
            <a:spLocks noChangeArrowheads="1"/>
          </p:cNvSpPr>
          <p:nvPr/>
        </p:nvSpPr>
        <p:spPr bwMode="auto">
          <a:xfrm>
            <a:off x="4437063" y="1852614"/>
            <a:ext cx="41275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  <a:latin typeface="Arial" charset="0"/>
              </a:rPr>
              <a:t>P</a:t>
            </a:r>
            <a:r>
              <a:rPr lang="it-IT" altLang="it-IT" sz="2300" b="1" baseline="-25000">
                <a:solidFill>
                  <a:srgbClr val="FF0000"/>
                </a:solidFill>
                <a:latin typeface="Arial" charset="0"/>
              </a:rPr>
              <a:t>2</a:t>
            </a:r>
            <a:endParaRPr lang="it-IT" altLang="it-IT" sz="2300" b="1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131" name="Gruppo 130"/>
          <p:cNvGrpSpPr>
            <a:grpSpLocks/>
          </p:cNvGrpSpPr>
          <p:nvPr/>
        </p:nvGrpSpPr>
        <p:grpSpPr bwMode="auto">
          <a:xfrm>
            <a:off x="3303589" y="1092201"/>
            <a:ext cx="7083425" cy="5218113"/>
            <a:chOff x="1780316" y="1092520"/>
            <a:chExt cx="7082549" cy="5217439"/>
          </a:xfrm>
        </p:grpSpPr>
        <p:grpSp>
          <p:nvGrpSpPr>
            <p:cNvPr id="44076" name="Gruppo 124"/>
            <p:cNvGrpSpPr>
              <a:grpSpLocks/>
            </p:cNvGrpSpPr>
            <p:nvPr/>
          </p:nvGrpSpPr>
          <p:grpSpPr bwMode="auto">
            <a:xfrm>
              <a:off x="1780316" y="1092520"/>
              <a:ext cx="7082549" cy="4794250"/>
              <a:chOff x="1855593" y="1752203"/>
              <a:chExt cx="7082549" cy="4794250"/>
            </a:xfrm>
          </p:grpSpPr>
          <p:sp>
            <p:nvSpPr>
              <p:cNvPr id="44078" name="Text Box 97"/>
              <p:cNvSpPr txBox="1">
                <a:spLocks noChangeArrowheads="1"/>
              </p:cNvSpPr>
              <p:nvPr/>
            </p:nvSpPr>
            <p:spPr bwMode="auto">
              <a:xfrm>
                <a:off x="4667767" y="6127353"/>
                <a:ext cx="803275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0066"/>
                    </a:solidFill>
                    <a:latin typeface="Arial" charset="0"/>
                  </a:rPr>
                  <a:t>- 200</a:t>
                </a:r>
              </a:p>
            </p:txBody>
          </p:sp>
          <p:sp>
            <p:nvSpPr>
              <p:cNvPr id="44079" name="Line 76"/>
              <p:cNvSpPr>
                <a:spLocks noChangeShapeType="1"/>
              </p:cNvSpPr>
              <p:nvPr/>
            </p:nvSpPr>
            <p:spPr bwMode="auto">
              <a:xfrm flipV="1">
                <a:off x="3648592" y="1752203"/>
                <a:ext cx="9525" cy="4278313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80" name="Line 77"/>
              <p:cNvSpPr>
                <a:spLocks noChangeShapeType="1"/>
              </p:cNvSpPr>
              <p:nvPr/>
            </p:nvSpPr>
            <p:spPr bwMode="auto">
              <a:xfrm>
                <a:off x="3634305" y="6030516"/>
                <a:ext cx="5286375" cy="9525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81" name="Line 78"/>
              <p:cNvSpPr>
                <a:spLocks noChangeShapeType="1"/>
              </p:cNvSpPr>
              <p:nvPr/>
            </p:nvSpPr>
            <p:spPr bwMode="auto">
              <a:xfrm>
                <a:off x="3485080" y="5157391"/>
                <a:ext cx="152400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82" name="Line 79"/>
              <p:cNvSpPr>
                <a:spLocks noChangeShapeType="1"/>
              </p:cNvSpPr>
              <p:nvPr/>
            </p:nvSpPr>
            <p:spPr bwMode="auto">
              <a:xfrm>
                <a:off x="3485080" y="5593953"/>
                <a:ext cx="155575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83" name="Line 80"/>
              <p:cNvSpPr>
                <a:spLocks noChangeShapeType="1"/>
              </p:cNvSpPr>
              <p:nvPr/>
            </p:nvSpPr>
            <p:spPr bwMode="auto">
              <a:xfrm>
                <a:off x="3485080" y="4724003"/>
                <a:ext cx="152400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84" name="Line 81"/>
              <p:cNvSpPr>
                <a:spLocks noChangeShapeType="1"/>
              </p:cNvSpPr>
              <p:nvPr/>
            </p:nvSpPr>
            <p:spPr bwMode="auto">
              <a:xfrm>
                <a:off x="3485080" y="4287441"/>
                <a:ext cx="152400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85" name="Line 82"/>
              <p:cNvSpPr>
                <a:spLocks noChangeShapeType="1"/>
              </p:cNvSpPr>
              <p:nvPr/>
            </p:nvSpPr>
            <p:spPr bwMode="auto">
              <a:xfrm>
                <a:off x="3485080" y="3852466"/>
                <a:ext cx="155575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86" name="Line 83"/>
              <p:cNvSpPr>
                <a:spLocks noChangeShapeType="1"/>
              </p:cNvSpPr>
              <p:nvPr/>
            </p:nvSpPr>
            <p:spPr bwMode="auto">
              <a:xfrm>
                <a:off x="3485080" y="3415903"/>
                <a:ext cx="152400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87" name="Line 84"/>
              <p:cNvSpPr>
                <a:spLocks noChangeShapeType="1"/>
              </p:cNvSpPr>
              <p:nvPr/>
            </p:nvSpPr>
            <p:spPr bwMode="auto">
              <a:xfrm>
                <a:off x="3485080" y="2982516"/>
                <a:ext cx="163512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88" name="Line 85"/>
              <p:cNvSpPr>
                <a:spLocks noChangeShapeType="1"/>
              </p:cNvSpPr>
              <p:nvPr/>
            </p:nvSpPr>
            <p:spPr bwMode="auto">
              <a:xfrm rot="5400000">
                <a:off x="4078011" y="6104335"/>
                <a:ext cx="147637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89" name="Line 86"/>
              <p:cNvSpPr>
                <a:spLocks noChangeShapeType="1"/>
              </p:cNvSpPr>
              <p:nvPr/>
            </p:nvSpPr>
            <p:spPr bwMode="auto">
              <a:xfrm rot="5400000">
                <a:off x="5003523" y="6104335"/>
                <a:ext cx="147637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90" name="Line 87"/>
              <p:cNvSpPr>
                <a:spLocks noChangeShapeType="1"/>
              </p:cNvSpPr>
              <p:nvPr/>
            </p:nvSpPr>
            <p:spPr bwMode="auto">
              <a:xfrm rot="5400000">
                <a:off x="6117948" y="6104335"/>
                <a:ext cx="147637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91" name="Text Box 93"/>
              <p:cNvSpPr txBox="1">
                <a:spLocks noChangeArrowheads="1"/>
              </p:cNvSpPr>
              <p:nvPr/>
            </p:nvSpPr>
            <p:spPr bwMode="auto">
              <a:xfrm>
                <a:off x="1855593" y="5266287"/>
                <a:ext cx="1579272" cy="7925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 b="1">
                  <a:solidFill>
                    <a:srgbClr val="000066"/>
                  </a:solidFill>
                  <a:latin typeface="Arial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0066"/>
                    </a:solidFill>
                    <a:latin typeface="Arial" charset="0"/>
                  </a:rPr>
                  <a:t>Pressione</a:t>
                </a:r>
              </a:p>
            </p:txBody>
          </p:sp>
          <p:sp>
            <p:nvSpPr>
              <p:cNvPr id="44092" name="Text Box 96"/>
              <p:cNvSpPr txBox="1">
                <a:spLocks noChangeArrowheads="1"/>
              </p:cNvSpPr>
              <p:nvPr/>
            </p:nvSpPr>
            <p:spPr bwMode="auto">
              <a:xfrm>
                <a:off x="3691455" y="6127353"/>
                <a:ext cx="803275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0066"/>
                    </a:solidFill>
                    <a:latin typeface="Arial" charset="0"/>
                  </a:rPr>
                  <a:t>- 273</a:t>
                </a:r>
              </a:p>
            </p:txBody>
          </p:sp>
          <p:sp>
            <p:nvSpPr>
              <p:cNvPr id="44093" name="Line 98"/>
              <p:cNvSpPr>
                <a:spLocks noChangeShapeType="1"/>
              </p:cNvSpPr>
              <p:nvPr/>
            </p:nvSpPr>
            <p:spPr bwMode="auto">
              <a:xfrm>
                <a:off x="3485080" y="2601516"/>
                <a:ext cx="163512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94" name="Line 99"/>
              <p:cNvSpPr>
                <a:spLocks noChangeShapeType="1"/>
              </p:cNvSpPr>
              <p:nvPr/>
            </p:nvSpPr>
            <p:spPr bwMode="auto">
              <a:xfrm>
                <a:off x="3485080" y="2164953"/>
                <a:ext cx="163512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95" name="Line 100"/>
              <p:cNvSpPr>
                <a:spLocks noChangeShapeType="1"/>
              </p:cNvSpPr>
              <p:nvPr/>
            </p:nvSpPr>
            <p:spPr bwMode="auto">
              <a:xfrm rot="5400000">
                <a:off x="7094261" y="6110685"/>
                <a:ext cx="147637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96" name="Text Box 101"/>
              <p:cNvSpPr txBox="1">
                <a:spLocks noChangeArrowheads="1"/>
              </p:cNvSpPr>
              <p:nvPr/>
            </p:nvSpPr>
            <p:spPr bwMode="auto">
              <a:xfrm>
                <a:off x="5766317" y="6127353"/>
                <a:ext cx="803275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0066"/>
                    </a:solidFill>
                    <a:latin typeface="Arial" charset="0"/>
                  </a:rPr>
                  <a:t>- 100</a:t>
                </a:r>
              </a:p>
            </p:txBody>
          </p:sp>
          <p:sp>
            <p:nvSpPr>
              <p:cNvPr id="44097" name="Line 102"/>
              <p:cNvSpPr>
                <a:spLocks noChangeShapeType="1"/>
              </p:cNvSpPr>
              <p:nvPr/>
            </p:nvSpPr>
            <p:spPr bwMode="auto">
              <a:xfrm rot="5400000">
                <a:off x="8540474" y="6096397"/>
                <a:ext cx="150812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098" name="Text Box 103"/>
              <p:cNvSpPr txBox="1">
                <a:spLocks noChangeArrowheads="1"/>
              </p:cNvSpPr>
              <p:nvPr/>
            </p:nvSpPr>
            <p:spPr bwMode="auto">
              <a:xfrm>
                <a:off x="7045842" y="6127353"/>
                <a:ext cx="277813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0066"/>
                    </a:solidFill>
                    <a:latin typeface="Arial" charset="0"/>
                  </a:rPr>
                  <a:t>0</a:t>
                </a:r>
              </a:p>
            </p:txBody>
          </p:sp>
          <p:sp>
            <p:nvSpPr>
              <p:cNvPr id="44099" name="Text Box 104"/>
              <p:cNvSpPr txBox="1">
                <a:spLocks noChangeArrowheads="1"/>
              </p:cNvSpPr>
              <p:nvPr/>
            </p:nvSpPr>
            <p:spPr bwMode="auto">
              <a:xfrm>
                <a:off x="8320605" y="6127353"/>
                <a:ext cx="617537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0066"/>
                    </a:solidFill>
                    <a:latin typeface="Arial" charset="0"/>
                  </a:rPr>
                  <a:t>100</a:t>
                </a:r>
              </a:p>
            </p:txBody>
          </p:sp>
        </p:grpSp>
        <p:sp>
          <p:nvSpPr>
            <p:cNvPr id="44077" name="Text Box 93"/>
            <p:cNvSpPr txBox="1">
              <a:spLocks noChangeArrowheads="1"/>
            </p:cNvSpPr>
            <p:nvPr/>
          </p:nvSpPr>
          <p:spPr bwMode="auto">
            <a:xfrm>
              <a:off x="5156305" y="5886770"/>
              <a:ext cx="1950784" cy="423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66"/>
                  </a:solidFill>
                  <a:latin typeface="Arial" charset="0"/>
                </a:rPr>
                <a:t>Temperatura</a:t>
              </a:r>
            </a:p>
          </p:txBody>
        </p:sp>
      </p:grpSp>
      <p:grpSp>
        <p:nvGrpSpPr>
          <p:cNvPr id="142" name="Gruppo 141"/>
          <p:cNvGrpSpPr>
            <a:grpSpLocks/>
          </p:cNvGrpSpPr>
          <p:nvPr/>
        </p:nvGrpSpPr>
        <p:grpSpPr bwMode="auto">
          <a:xfrm>
            <a:off x="2027239" y="684213"/>
            <a:ext cx="1965325" cy="2647950"/>
            <a:chOff x="635728" y="643701"/>
            <a:chExt cx="1965325" cy="2647950"/>
          </a:xfrm>
        </p:grpSpPr>
        <p:grpSp>
          <p:nvGrpSpPr>
            <p:cNvPr id="44046" name="Gruppo 139"/>
            <p:cNvGrpSpPr>
              <a:grpSpLocks/>
            </p:cNvGrpSpPr>
            <p:nvPr/>
          </p:nvGrpSpPr>
          <p:grpSpPr bwMode="auto">
            <a:xfrm>
              <a:off x="635728" y="643701"/>
              <a:ext cx="1965325" cy="2647950"/>
              <a:chOff x="635728" y="643701"/>
              <a:chExt cx="1965325" cy="2647950"/>
            </a:xfrm>
          </p:grpSpPr>
          <p:grpSp>
            <p:nvGrpSpPr>
              <p:cNvPr id="44048" name="Gruppo 116"/>
              <p:cNvGrpSpPr>
                <a:grpSpLocks/>
              </p:cNvGrpSpPr>
              <p:nvPr/>
            </p:nvGrpSpPr>
            <p:grpSpPr bwMode="auto">
              <a:xfrm>
                <a:off x="635728" y="800863"/>
                <a:ext cx="1965325" cy="2490788"/>
                <a:chOff x="972517" y="1406898"/>
                <a:chExt cx="1965325" cy="2490788"/>
              </a:xfrm>
            </p:grpSpPr>
            <p:sp>
              <p:nvSpPr>
                <p:cNvPr id="44052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985217" y="1678361"/>
                  <a:ext cx="0" cy="2219325"/>
                </a:xfrm>
                <a:prstGeom prst="line">
                  <a:avLst/>
                </a:prstGeom>
                <a:noFill/>
                <a:ln w="57150">
                  <a:solidFill>
                    <a:srgbClr val="990000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53" name="Line 39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955180" y="857623"/>
                  <a:ext cx="0" cy="1965325"/>
                </a:xfrm>
                <a:prstGeom prst="line">
                  <a:avLst/>
                </a:prstGeom>
                <a:noFill/>
                <a:ln w="57150">
                  <a:solidFill>
                    <a:srgbClr val="CC0099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44054" name="Group 40"/>
                <p:cNvGrpSpPr>
                  <a:grpSpLocks/>
                </p:cNvGrpSpPr>
                <p:nvPr/>
              </p:nvGrpSpPr>
              <p:grpSpPr bwMode="auto">
                <a:xfrm>
                  <a:off x="1328117" y="1406898"/>
                  <a:ext cx="282575" cy="430213"/>
                  <a:chOff x="7200" y="1488"/>
                  <a:chExt cx="384" cy="624"/>
                </a:xfrm>
              </p:grpSpPr>
              <p:sp>
                <p:nvSpPr>
                  <p:cNvPr id="44074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7200" y="1632"/>
                    <a:ext cx="384" cy="480"/>
                  </a:xfrm>
                  <a:prstGeom prst="rect">
                    <a:avLst/>
                  </a:prstGeom>
                  <a:noFill/>
                  <a:ln w="57150">
                    <a:solidFill>
                      <a:srgbClr val="99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4075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7320" y="1488"/>
                    <a:ext cx="144" cy="144"/>
                  </a:xfrm>
                  <a:prstGeom prst="rect">
                    <a:avLst/>
                  </a:prstGeom>
                  <a:noFill/>
                  <a:ln w="57150">
                    <a:solidFill>
                      <a:srgbClr val="99000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44055" name="Line 46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955180" y="2905498"/>
                  <a:ext cx="0" cy="1965325"/>
                </a:xfrm>
                <a:prstGeom prst="line">
                  <a:avLst/>
                </a:prstGeom>
                <a:noFill/>
                <a:ln w="57150">
                  <a:solidFill>
                    <a:srgbClr val="990000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56" name="Line 47"/>
                <p:cNvSpPr>
                  <a:spLocks noChangeShapeType="1"/>
                </p:cNvSpPr>
                <p:nvPr/>
              </p:nvSpPr>
              <p:spPr bwMode="auto">
                <a:xfrm flipH="1" flipV="1">
                  <a:off x="2923555" y="1725986"/>
                  <a:ext cx="1587" cy="2162175"/>
                </a:xfrm>
                <a:prstGeom prst="line">
                  <a:avLst/>
                </a:prstGeom>
                <a:noFill/>
                <a:ln w="57150">
                  <a:solidFill>
                    <a:srgbClr val="990000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57" name="Oval 48"/>
                <p:cNvSpPr>
                  <a:spLocks noChangeArrowheads="1"/>
                </p:cNvSpPr>
                <p:nvPr/>
              </p:nvSpPr>
              <p:spPr bwMode="auto">
                <a:xfrm>
                  <a:off x="2344117" y="2103811"/>
                  <a:ext cx="136525" cy="12858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58" name="Oval 49"/>
                <p:cNvSpPr>
                  <a:spLocks noChangeArrowheads="1"/>
                </p:cNvSpPr>
                <p:nvPr/>
              </p:nvSpPr>
              <p:spPr bwMode="auto">
                <a:xfrm>
                  <a:off x="2664792" y="2930898"/>
                  <a:ext cx="136525" cy="128588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59" name="Oval 50"/>
                <p:cNvSpPr>
                  <a:spLocks noChangeArrowheads="1"/>
                </p:cNvSpPr>
                <p:nvPr/>
              </p:nvSpPr>
              <p:spPr bwMode="auto">
                <a:xfrm>
                  <a:off x="1109042" y="3669086"/>
                  <a:ext cx="138113" cy="131762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60" name="Oval 51"/>
                <p:cNvSpPr>
                  <a:spLocks noChangeArrowheads="1"/>
                </p:cNvSpPr>
                <p:nvPr/>
              </p:nvSpPr>
              <p:spPr bwMode="auto">
                <a:xfrm>
                  <a:off x="1201117" y="2016498"/>
                  <a:ext cx="136525" cy="128588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61" name="Oval 52"/>
                <p:cNvSpPr>
                  <a:spLocks noChangeArrowheads="1"/>
                </p:cNvSpPr>
                <p:nvPr/>
              </p:nvSpPr>
              <p:spPr bwMode="auto">
                <a:xfrm>
                  <a:off x="1385267" y="3059486"/>
                  <a:ext cx="136525" cy="131762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62" name="Oval 53"/>
                <p:cNvSpPr>
                  <a:spLocks noChangeArrowheads="1"/>
                </p:cNvSpPr>
                <p:nvPr/>
              </p:nvSpPr>
              <p:spPr bwMode="auto">
                <a:xfrm>
                  <a:off x="1658317" y="2016498"/>
                  <a:ext cx="136525" cy="128588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63" name="Oval 54"/>
                <p:cNvSpPr>
                  <a:spLocks noChangeArrowheads="1"/>
                </p:cNvSpPr>
                <p:nvPr/>
              </p:nvSpPr>
              <p:spPr bwMode="auto">
                <a:xfrm>
                  <a:off x="1385267" y="2581648"/>
                  <a:ext cx="136525" cy="13176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64" name="Oval 55"/>
                <p:cNvSpPr>
                  <a:spLocks noChangeArrowheads="1"/>
                </p:cNvSpPr>
                <p:nvPr/>
              </p:nvSpPr>
              <p:spPr bwMode="auto">
                <a:xfrm>
                  <a:off x="1064592" y="2626098"/>
                  <a:ext cx="136525" cy="128588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65" name="Oval 56"/>
                <p:cNvSpPr>
                  <a:spLocks noChangeArrowheads="1"/>
                </p:cNvSpPr>
                <p:nvPr/>
              </p:nvSpPr>
              <p:spPr bwMode="auto">
                <a:xfrm>
                  <a:off x="2207592" y="2494336"/>
                  <a:ext cx="136525" cy="131762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66" name="Oval 57"/>
                <p:cNvSpPr>
                  <a:spLocks noChangeArrowheads="1"/>
                </p:cNvSpPr>
                <p:nvPr/>
              </p:nvSpPr>
              <p:spPr bwMode="auto">
                <a:xfrm>
                  <a:off x="1886917" y="3627811"/>
                  <a:ext cx="136525" cy="12858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67" name="Oval 58"/>
                <p:cNvSpPr>
                  <a:spLocks noChangeArrowheads="1"/>
                </p:cNvSpPr>
                <p:nvPr/>
              </p:nvSpPr>
              <p:spPr bwMode="auto">
                <a:xfrm>
                  <a:off x="2709242" y="2232398"/>
                  <a:ext cx="138113" cy="13176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68" name="Oval 59"/>
                <p:cNvSpPr>
                  <a:spLocks noChangeArrowheads="1"/>
                </p:cNvSpPr>
                <p:nvPr/>
              </p:nvSpPr>
              <p:spPr bwMode="auto">
                <a:xfrm>
                  <a:off x="1156667" y="3323011"/>
                  <a:ext cx="136525" cy="12858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69" name="Oval 60"/>
                <p:cNvSpPr>
                  <a:spLocks noChangeArrowheads="1"/>
                </p:cNvSpPr>
                <p:nvPr/>
              </p:nvSpPr>
              <p:spPr bwMode="auto">
                <a:xfrm>
                  <a:off x="2709242" y="3627811"/>
                  <a:ext cx="138113" cy="12858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70" name="Oval 61"/>
                <p:cNvSpPr>
                  <a:spLocks noChangeArrowheads="1"/>
                </p:cNvSpPr>
                <p:nvPr/>
              </p:nvSpPr>
              <p:spPr bwMode="auto">
                <a:xfrm>
                  <a:off x="1521792" y="3451598"/>
                  <a:ext cx="136525" cy="13176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71" name="Oval 62"/>
                <p:cNvSpPr>
                  <a:spLocks noChangeArrowheads="1"/>
                </p:cNvSpPr>
                <p:nvPr/>
              </p:nvSpPr>
              <p:spPr bwMode="auto">
                <a:xfrm>
                  <a:off x="2344117" y="2841998"/>
                  <a:ext cx="136525" cy="131763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72" name="Oval 63"/>
                <p:cNvSpPr>
                  <a:spLocks noChangeArrowheads="1"/>
                </p:cNvSpPr>
                <p:nvPr/>
              </p:nvSpPr>
              <p:spPr bwMode="auto">
                <a:xfrm>
                  <a:off x="2161555" y="3278561"/>
                  <a:ext cx="138112" cy="130175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073" name="Oval 65"/>
                <p:cNvSpPr>
                  <a:spLocks noChangeArrowheads="1"/>
                </p:cNvSpPr>
                <p:nvPr/>
              </p:nvSpPr>
              <p:spPr bwMode="auto">
                <a:xfrm>
                  <a:off x="1842467" y="2930898"/>
                  <a:ext cx="274638" cy="25558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 anchor="ctr"/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400">
                      <a:solidFill>
                        <a:srgbClr val="800080"/>
                      </a:solidFill>
                    </a:rPr>
                    <a:t> </a:t>
                  </a:r>
                </a:p>
              </p:txBody>
            </p:sp>
          </p:grpSp>
          <p:sp>
            <p:nvSpPr>
              <p:cNvPr id="44049" name="Rectangle 70"/>
              <p:cNvSpPr>
                <a:spLocks noChangeArrowheads="1"/>
              </p:cNvSpPr>
              <p:nvPr/>
            </p:nvSpPr>
            <p:spPr bwMode="auto">
              <a:xfrm>
                <a:off x="1556994" y="1282703"/>
                <a:ext cx="182458" cy="108920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585" tIns="5292" rIns="10585" bIns="5292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50" name="Rectangle 71"/>
              <p:cNvSpPr>
                <a:spLocks noChangeArrowheads="1"/>
              </p:cNvSpPr>
              <p:nvPr/>
            </p:nvSpPr>
            <p:spPr bwMode="auto">
              <a:xfrm>
                <a:off x="1556994" y="643701"/>
                <a:ext cx="182458" cy="108920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585" tIns="5292" rIns="10585" bIns="5292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51" name="Rectangle 74"/>
              <p:cNvSpPr>
                <a:spLocks noChangeArrowheads="1"/>
              </p:cNvSpPr>
              <p:nvPr/>
            </p:nvSpPr>
            <p:spPr bwMode="auto">
              <a:xfrm>
                <a:off x="1602609" y="1718386"/>
                <a:ext cx="91229" cy="733400"/>
              </a:xfrm>
              <a:prstGeom prst="rect">
                <a:avLst/>
              </a:prstGeom>
              <a:solidFill>
                <a:srgbClr val="800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585" tIns="5292" rIns="10585" bIns="5292" anchor="ctr"/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1400">
                  <a:solidFill>
                    <a:srgbClr val="FF0066"/>
                  </a:solidFill>
                </a:endParaRPr>
              </a:p>
            </p:txBody>
          </p:sp>
        </p:grpSp>
        <p:sp>
          <p:nvSpPr>
            <p:cNvPr id="44047" name="Oval 75"/>
            <p:cNvSpPr>
              <a:spLocks noChangeArrowheads="1"/>
            </p:cNvSpPr>
            <p:nvPr/>
          </p:nvSpPr>
          <p:spPr bwMode="auto">
            <a:xfrm>
              <a:off x="1558895" y="2375541"/>
              <a:ext cx="151098" cy="153397"/>
            </a:xfrm>
            <a:prstGeom prst="ellipse">
              <a:avLst/>
            </a:prstGeom>
            <a:solidFill>
              <a:srgbClr val="800080"/>
            </a:solidFill>
            <a:ln w="381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585" tIns="5292" rIns="10585" bIns="5292" anchor="ctr"/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800080"/>
                </a:solidFill>
              </a:endParaRPr>
            </a:p>
          </p:txBody>
        </p:sp>
      </p:grpSp>
      <p:sp>
        <p:nvSpPr>
          <p:cNvPr id="141" name="Rectangle 72"/>
          <p:cNvSpPr>
            <a:spLocks noChangeArrowheads="1"/>
          </p:cNvSpPr>
          <p:nvPr/>
        </p:nvSpPr>
        <p:spPr bwMode="auto">
          <a:xfrm>
            <a:off x="2989264" y="749300"/>
            <a:ext cx="92075" cy="1009650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585" tIns="5292" rIns="10585" bIns="5292" anchor="ctr"/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400">
              <a:solidFill>
                <a:srgbClr val="FF0066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87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07"/>
    </mc:Choice>
    <mc:Fallback>
      <p:transition spd="slow" advTm="88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8" grpId="0"/>
      <p:bldP spid="129" grpId="0"/>
      <p:bldP spid="1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25"/>
          <p:cNvSpPr>
            <a:spLocks noChangeArrowheads="1"/>
          </p:cNvSpPr>
          <p:nvPr/>
        </p:nvSpPr>
        <p:spPr bwMode="auto">
          <a:xfrm>
            <a:off x="3919539" y="312739"/>
            <a:ext cx="3887787" cy="496887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 anchor="ctr"/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400">
              <a:solidFill>
                <a:srgbClr val="FFFF99"/>
              </a:solidFill>
            </a:endParaRPr>
          </a:p>
        </p:txBody>
      </p:sp>
      <p:sp>
        <p:nvSpPr>
          <p:cNvPr id="45059" name="Text Box 114"/>
          <p:cNvSpPr txBox="1">
            <a:spLocks noChangeArrowheads="1"/>
          </p:cNvSpPr>
          <p:nvPr/>
        </p:nvSpPr>
        <p:spPr bwMode="auto">
          <a:xfrm>
            <a:off x="2073276" y="814388"/>
            <a:ext cx="136842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66"/>
                </a:solidFill>
                <a:latin typeface="Arial" charset="0"/>
              </a:rPr>
              <a:t>P = cost.</a:t>
            </a:r>
          </a:p>
        </p:txBody>
      </p:sp>
      <p:grpSp>
        <p:nvGrpSpPr>
          <p:cNvPr id="38" name="Group 120"/>
          <p:cNvGrpSpPr>
            <a:grpSpLocks/>
          </p:cNvGrpSpPr>
          <p:nvPr/>
        </p:nvGrpSpPr>
        <p:grpSpPr bwMode="auto">
          <a:xfrm>
            <a:off x="2347915" y="4819653"/>
            <a:ext cx="1070924" cy="822775"/>
            <a:chOff x="4320" y="3744"/>
            <a:chExt cx="1125" cy="908"/>
          </a:xfrm>
        </p:grpSpPr>
        <p:sp>
          <p:nvSpPr>
            <p:cNvPr id="45148" name="Line 121"/>
            <p:cNvSpPr>
              <a:spLocks noChangeShapeType="1"/>
            </p:cNvSpPr>
            <p:nvPr/>
          </p:nvSpPr>
          <p:spPr bwMode="auto">
            <a:xfrm>
              <a:off x="4320" y="4224"/>
              <a:ext cx="576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147" tIns="9073" rIns="18147" bIns="907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149" name="Text Box 122"/>
            <p:cNvSpPr txBox="1">
              <a:spLocks noChangeArrowheads="1"/>
            </p:cNvSpPr>
            <p:nvPr/>
          </p:nvSpPr>
          <p:spPr bwMode="auto">
            <a:xfrm>
              <a:off x="4447" y="4224"/>
              <a:ext cx="236" cy="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147" tIns="9073" rIns="18147" bIns="9073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66"/>
                  </a:solidFill>
                  <a:latin typeface="Arial" charset="0"/>
                </a:rPr>
                <a:t>T</a:t>
              </a:r>
            </a:p>
          </p:txBody>
        </p:sp>
        <p:sp>
          <p:nvSpPr>
            <p:cNvPr id="45150" name="Text Box 123"/>
            <p:cNvSpPr txBox="1">
              <a:spLocks noChangeArrowheads="1"/>
            </p:cNvSpPr>
            <p:nvPr/>
          </p:nvSpPr>
          <p:spPr bwMode="auto">
            <a:xfrm>
              <a:off x="4895" y="3984"/>
              <a:ext cx="550" cy="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147" tIns="9073" rIns="18147" bIns="9073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66"/>
                  </a:solidFill>
                  <a:latin typeface="Arial" charset="0"/>
                </a:rPr>
                <a:t>= K</a:t>
              </a:r>
            </a:p>
          </p:txBody>
        </p:sp>
        <p:sp>
          <p:nvSpPr>
            <p:cNvPr id="45151" name="Text Box 124"/>
            <p:cNvSpPr txBox="1">
              <a:spLocks noChangeArrowheads="1"/>
            </p:cNvSpPr>
            <p:nvPr/>
          </p:nvSpPr>
          <p:spPr bwMode="auto">
            <a:xfrm>
              <a:off x="4438" y="3744"/>
              <a:ext cx="254" cy="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147" tIns="9073" rIns="18147" bIns="9073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66"/>
                  </a:solidFill>
                  <a:latin typeface="Arial" charset="0"/>
                </a:rPr>
                <a:t>V</a:t>
              </a:r>
            </a:p>
          </p:txBody>
        </p:sp>
      </p:grpSp>
      <p:sp>
        <p:nvSpPr>
          <p:cNvPr id="45061" name="Text Box 126"/>
          <p:cNvSpPr txBox="1">
            <a:spLocks noChangeArrowheads="1"/>
          </p:cNvSpPr>
          <p:nvPr/>
        </p:nvSpPr>
        <p:spPr bwMode="auto">
          <a:xfrm>
            <a:off x="4025901" y="314326"/>
            <a:ext cx="375602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900" b="1">
                <a:solidFill>
                  <a:srgbClr val="000099"/>
                </a:solidFill>
                <a:latin typeface="Comic Sans MS" pitchFamily="66" charset="0"/>
              </a:rPr>
              <a:t>Legge di Gay Lussac</a:t>
            </a:r>
            <a:endParaRPr lang="it-IT" altLang="it-IT" sz="2900" b="1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116" name="Gruppo 115"/>
          <p:cNvGrpSpPr>
            <a:grpSpLocks/>
          </p:cNvGrpSpPr>
          <p:nvPr/>
        </p:nvGrpSpPr>
        <p:grpSpPr bwMode="auto">
          <a:xfrm>
            <a:off x="2020888" y="1978026"/>
            <a:ext cx="1968500" cy="2644775"/>
            <a:chOff x="601734" y="1018989"/>
            <a:chExt cx="1968500" cy="2645573"/>
          </a:xfrm>
        </p:grpSpPr>
        <p:grpSp>
          <p:nvGrpSpPr>
            <p:cNvPr id="45119" name="Gruppo 89"/>
            <p:cNvGrpSpPr>
              <a:grpSpLocks/>
            </p:cNvGrpSpPr>
            <p:nvPr/>
          </p:nvGrpSpPr>
          <p:grpSpPr bwMode="auto">
            <a:xfrm>
              <a:off x="601734" y="1445237"/>
              <a:ext cx="1968500" cy="2219325"/>
              <a:chOff x="601734" y="1445237"/>
              <a:chExt cx="1968500" cy="2219325"/>
            </a:xfrm>
          </p:grpSpPr>
          <p:sp>
            <p:nvSpPr>
              <p:cNvPr id="45125" name="Line 4"/>
              <p:cNvSpPr>
                <a:spLocks noChangeShapeType="1"/>
              </p:cNvSpPr>
              <p:nvPr/>
            </p:nvSpPr>
            <p:spPr bwMode="auto">
              <a:xfrm flipV="1">
                <a:off x="611259" y="1445237"/>
                <a:ext cx="0" cy="2219325"/>
              </a:xfrm>
              <a:prstGeom prst="line">
                <a:avLst/>
              </a:prstGeom>
              <a:noFill/>
              <a:ln w="57150">
                <a:solidFill>
                  <a:srgbClr val="9900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5126" name="Group 6"/>
              <p:cNvGrpSpPr>
                <a:grpSpLocks/>
              </p:cNvGrpSpPr>
              <p:nvPr/>
            </p:nvGrpSpPr>
            <p:grpSpPr bwMode="auto">
              <a:xfrm>
                <a:off x="1516134" y="2131037"/>
                <a:ext cx="282575" cy="428625"/>
                <a:chOff x="7200" y="1488"/>
                <a:chExt cx="384" cy="624"/>
              </a:xfrm>
            </p:grpSpPr>
            <p:sp>
              <p:nvSpPr>
                <p:cNvPr id="45146" name="Rectangle 7"/>
                <p:cNvSpPr>
                  <a:spLocks noChangeArrowheads="1"/>
                </p:cNvSpPr>
                <p:nvPr/>
              </p:nvSpPr>
              <p:spPr bwMode="auto">
                <a:xfrm>
                  <a:off x="7200" y="1632"/>
                  <a:ext cx="384" cy="480"/>
                </a:xfrm>
                <a:prstGeom prst="rect">
                  <a:avLst/>
                </a:prstGeom>
                <a:noFill/>
                <a:ln w="57150">
                  <a:solidFill>
                    <a:srgbClr val="99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47" name="Rectangle 8"/>
                <p:cNvSpPr>
                  <a:spLocks noChangeArrowheads="1"/>
                </p:cNvSpPr>
                <p:nvPr/>
              </p:nvSpPr>
              <p:spPr bwMode="auto">
                <a:xfrm>
                  <a:off x="7320" y="1488"/>
                  <a:ext cx="144" cy="144"/>
                </a:xfrm>
                <a:prstGeom prst="rect">
                  <a:avLst/>
                </a:prstGeom>
                <a:noFill/>
                <a:ln w="57150">
                  <a:solidFill>
                    <a:srgbClr val="99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5127" name="Line 12"/>
              <p:cNvSpPr>
                <a:spLocks noChangeShapeType="1"/>
              </p:cNvSpPr>
              <p:nvPr/>
            </p:nvSpPr>
            <p:spPr bwMode="auto">
              <a:xfrm rot="5400000" flipV="1">
                <a:off x="1584397" y="2672374"/>
                <a:ext cx="0" cy="1965325"/>
              </a:xfrm>
              <a:prstGeom prst="line">
                <a:avLst/>
              </a:prstGeom>
              <a:noFill/>
              <a:ln w="57150">
                <a:solidFill>
                  <a:srgbClr val="9900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28" name="Line 13"/>
              <p:cNvSpPr>
                <a:spLocks noChangeShapeType="1"/>
              </p:cNvSpPr>
              <p:nvPr/>
            </p:nvSpPr>
            <p:spPr bwMode="auto">
              <a:xfrm flipH="1" flipV="1">
                <a:off x="2567059" y="1492862"/>
                <a:ext cx="3175" cy="2162175"/>
              </a:xfrm>
              <a:prstGeom prst="line">
                <a:avLst/>
              </a:prstGeom>
              <a:noFill/>
              <a:ln w="57150">
                <a:solidFill>
                  <a:srgbClr val="9900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29" name="Oval 17"/>
              <p:cNvSpPr>
                <a:spLocks noChangeArrowheads="1"/>
              </p:cNvSpPr>
              <p:nvPr/>
            </p:nvSpPr>
            <p:spPr bwMode="auto">
              <a:xfrm>
                <a:off x="1973334" y="2653324"/>
                <a:ext cx="136525" cy="13176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30" name="Oval 18"/>
              <p:cNvSpPr>
                <a:spLocks noChangeArrowheads="1"/>
              </p:cNvSpPr>
              <p:nvPr/>
            </p:nvSpPr>
            <p:spPr bwMode="auto">
              <a:xfrm>
                <a:off x="1560584" y="2958124"/>
                <a:ext cx="136525" cy="13176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31" name="Oval 19"/>
              <p:cNvSpPr>
                <a:spLocks noChangeArrowheads="1"/>
              </p:cNvSpPr>
              <p:nvPr/>
            </p:nvSpPr>
            <p:spPr bwMode="auto">
              <a:xfrm>
                <a:off x="1011309" y="3435962"/>
                <a:ext cx="138113" cy="13176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32" name="Oval 20"/>
              <p:cNvSpPr>
                <a:spLocks noChangeArrowheads="1"/>
              </p:cNvSpPr>
              <p:nvPr/>
            </p:nvSpPr>
            <p:spPr bwMode="auto">
              <a:xfrm>
                <a:off x="920822" y="2740637"/>
                <a:ext cx="138112" cy="13017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33" name="Oval 21"/>
              <p:cNvSpPr>
                <a:spLocks noChangeArrowheads="1"/>
              </p:cNvSpPr>
              <p:nvPr/>
            </p:nvSpPr>
            <p:spPr bwMode="auto">
              <a:xfrm>
                <a:off x="738259" y="2958124"/>
                <a:ext cx="136525" cy="13176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34" name="Oval 22"/>
              <p:cNvSpPr>
                <a:spLocks noChangeArrowheads="1"/>
              </p:cNvSpPr>
              <p:nvPr/>
            </p:nvSpPr>
            <p:spPr bwMode="auto">
              <a:xfrm>
                <a:off x="1195459" y="3175612"/>
                <a:ext cx="136525" cy="13176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35" name="Oval 23"/>
              <p:cNvSpPr>
                <a:spLocks noChangeArrowheads="1"/>
              </p:cNvSpPr>
              <p:nvPr/>
            </p:nvSpPr>
            <p:spPr bwMode="auto">
              <a:xfrm>
                <a:off x="1239909" y="2785087"/>
                <a:ext cx="138113" cy="12858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36" name="Oval 24"/>
              <p:cNvSpPr>
                <a:spLocks noChangeArrowheads="1"/>
              </p:cNvSpPr>
              <p:nvPr/>
            </p:nvSpPr>
            <p:spPr bwMode="auto">
              <a:xfrm>
                <a:off x="692222" y="3262924"/>
                <a:ext cx="138112" cy="13176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37" name="Oval 25"/>
              <p:cNvSpPr>
                <a:spLocks noChangeArrowheads="1"/>
              </p:cNvSpPr>
              <p:nvPr/>
            </p:nvSpPr>
            <p:spPr bwMode="auto">
              <a:xfrm>
                <a:off x="1652659" y="2697774"/>
                <a:ext cx="136525" cy="12858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38" name="Oval 26"/>
              <p:cNvSpPr>
                <a:spLocks noChangeArrowheads="1"/>
              </p:cNvSpPr>
              <p:nvPr/>
            </p:nvSpPr>
            <p:spPr bwMode="auto">
              <a:xfrm>
                <a:off x="1560584" y="3307374"/>
                <a:ext cx="136525" cy="12858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39" name="Line 27"/>
              <p:cNvSpPr>
                <a:spLocks noChangeShapeType="1"/>
              </p:cNvSpPr>
              <p:nvPr/>
            </p:nvSpPr>
            <p:spPr bwMode="auto">
              <a:xfrm rot="5400000" flipV="1">
                <a:off x="1584397" y="1583349"/>
                <a:ext cx="0" cy="1965325"/>
              </a:xfrm>
              <a:prstGeom prst="line">
                <a:avLst/>
              </a:prstGeom>
              <a:noFill/>
              <a:ln w="57150">
                <a:solidFill>
                  <a:srgbClr val="9900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40" name="Oval 28"/>
              <p:cNvSpPr>
                <a:spLocks noChangeArrowheads="1"/>
              </p:cNvSpPr>
              <p:nvPr/>
            </p:nvSpPr>
            <p:spPr bwMode="auto">
              <a:xfrm>
                <a:off x="1973334" y="2958124"/>
                <a:ext cx="136525" cy="13176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41" name="Oval 29"/>
              <p:cNvSpPr>
                <a:spLocks noChangeArrowheads="1"/>
              </p:cNvSpPr>
              <p:nvPr/>
            </p:nvSpPr>
            <p:spPr bwMode="auto">
              <a:xfrm>
                <a:off x="2063822" y="3218474"/>
                <a:ext cx="138112" cy="13176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42" name="Oval 30"/>
              <p:cNvSpPr>
                <a:spLocks noChangeArrowheads="1"/>
              </p:cNvSpPr>
              <p:nvPr/>
            </p:nvSpPr>
            <p:spPr bwMode="auto">
              <a:xfrm>
                <a:off x="2338459" y="3394687"/>
                <a:ext cx="136525" cy="12858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43" name="Oval 31"/>
              <p:cNvSpPr>
                <a:spLocks noChangeArrowheads="1"/>
              </p:cNvSpPr>
              <p:nvPr/>
            </p:nvSpPr>
            <p:spPr bwMode="auto">
              <a:xfrm>
                <a:off x="1331984" y="3394687"/>
                <a:ext cx="136525" cy="12858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44" name="Oval 32"/>
              <p:cNvSpPr>
                <a:spLocks noChangeArrowheads="1"/>
              </p:cNvSpPr>
              <p:nvPr/>
            </p:nvSpPr>
            <p:spPr bwMode="auto">
              <a:xfrm>
                <a:off x="2338459" y="3045437"/>
                <a:ext cx="136525" cy="130175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45" name="Oval 33"/>
              <p:cNvSpPr>
                <a:spLocks noChangeArrowheads="1"/>
              </p:cNvSpPr>
              <p:nvPr/>
            </p:nvSpPr>
            <p:spPr bwMode="auto">
              <a:xfrm>
                <a:off x="1925709" y="3394687"/>
                <a:ext cx="138113" cy="12858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5120" name="Rectangle 70"/>
            <p:cNvSpPr>
              <a:spLocks noChangeArrowheads="1"/>
            </p:cNvSpPr>
            <p:nvPr/>
          </p:nvSpPr>
          <p:spPr bwMode="auto">
            <a:xfrm>
              <a:off x="2303911" y="1657991"/>
              <a:ext cx="182458" cy="10892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585" tIns="5292" rIns="10585" bIns="5292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5121" name="Rectangle 71"/>
            <p:cNvSpPr>
              <a:spLocks noChangeArrowheads="1"/>
            </p:cNvSpPr>
            <p:nvPr/>
          </p:nvSpPr>
          <p:spPr bwMode="auto">
            <a:xfrm>
              <a:off x="2303911" y="1018989"/>
              <a:ext cx="182458" cy="10892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585" tIns="5292" rIns="10585" bIns="5292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5122" name="Oval 73"/>
            <p:cNvSpPr>
              <a:spLocks noChangeArrowheads="1"/>
            </p:cNvSpPr>
            <p:nvPr/>
          </p:nvSpPr>
          <p:spPr bwMode="auto">
            <a:xfrm>
              <a:off x="2252595" y="2703630"/>
              <a:ext cx="274638" cy="25687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585" tIns="5292" rIns="10585" bIns="5292" anchor="ctr"/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400">
                  <a:solidFill>
                    <a:srgbClr val="800080"/>
                  </a:solidFill>
                </a:rPr>
                <a:t> </a:t>
              </a:r>
            </a:p>
          </p:txBody>
        </p:sp>
        <p:sp>
          <p:nvSpPr>
            <p:cNvPr id="45123" name="Rectangle 74"/>
            <p:cNvSpPr>
              <a:spLocks noChangeArrowheads="1"/>
            </p:cNvSpPr>
            <p:nvPr/>
          </p:nvSpPr>
          <p:spPr bwMode="auto">
            <a:xfrm>
              <a:off x="2349526" y="2093674"/>
              <a:ext cx="91229" cy="733400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585" tIns="5292" rIns="10585" bIns="5292" anchor="ctr"/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66"/>
                </a:solidFill>
              </a:endParaRPr>
            </a:p>
          </p:txBody>
        </p:sp>
        <p:sp>
          <p:nvSpPr>
            <p:cNvPr id="45124" name="Oval 75"/>
            <p:cNvSpPr>
              <a:spLocks noChangeArrowheads="1"/>
            </p:cNvSpPr>
            <p:nvPr/>
          </p:nvSpPr>
          <p:spPr bwMode="auto">
            <a:xfrm>
              <a:off x="2305812" y="2750829"/>
              <a:ext cx="151098" cy="153397"/>
            </a:xfrm>
            <a:prstGeom prst="ellipse">
              <a:avLst/>
            </a:prstGeom>
            <a:solidFill>
              <a:srgbClr val="800080"/>
            </a:solidFill>
            <a:ln w="38100">
              <a:solidFill>
                <a:srgbClr val="8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585" tIns="5292" rIns="10585" bIns="5292" anchor="ctr"/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800080"/>
                </a:solidFill>
              </a:endParaRPr>
            </a:p>
          </p:txBody>
        </p:sp>
      </p:grpSp>
      <p:grpSp>
        <p:nvGrpSpPr>
          <p:cNvPr id="91" name="Gruppo 90"/>
          <p:cNvGrpSpPr>
            <a:grpSpLocks/>
          </p:cNvGrpSpPr>
          <p:nvPr/>
        </p:nvGrpSpPr>
        <p:grpSpPr bwMode="auto">
          <a:xfrm>
            <a:off x="3768725" y="1435101"/>
            <a:ext cx="6762750" cy="5218113"/>
            <a:chOff x="2098907" y="1092520"/>
            <a:chExt cx="6763958" cy="5217439"/>
          </a:xfrm>
        </p:grpSpPr>
        <p:grpSp>
          <p:nvGrpSpPr>
            <p:cNvPr id="45095" name="Gruppo 91"/>
            <p:cNvGrpSpPr>
              <a:grpSpLocks/>
            </p:cNvGrpSpPr>
            <p:nvPr/>
          </p:nvGrpSpPr>
          <p:grpSpPr bwMode="auto">
            <a:xfrm>
              <a:off x="2098907" y="1092520"/>
              <a:ext cx="6763958" cy="4794250"/>
              <a:chOff x="2174184" y="1752203"/>
              <a:chExt cx="6763958" cy="4794250"/>
            </a:xfrm>
          </p:grpSpPr>
          <p:sp>
            <p:nvSpPr>
              <p:cNvPr id="45097" name="Text Box 97"/>
              <p:cNvSpPr txBox="1">
                <a:spLocks noChangeArrowheads="1"/>
              </p:cNvSpPr>
              <p:nvPr/>
            </p:nvSpPr>
            <p:spPr bwMode="auto">
              <a:xfrm>
                <a:off x="4667767" y="6127353"/>
                <a:ext cx="803275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0066"/>
                    </a:solidFill>
                    <a:latin typeface="Arial" charset="0"/>
                  </a:rPr>
                  <a:t>- 200</a:t>
                </a:r>
              </a:p>
            </p:txBody>
          </p:sp>
          <p:sp>
            <p:nvSpPr>
              <p:cNvPr id="45098" name="Line 76"/>
              <p:cNvSpPr>
                <a:spLocks noChangeShapeType="1"/>
              </p:cNvSpPr>
              <p:nvPr/>
            </p:nvSpPr>
            <p:spPr bwMode="auto">
              <a:xfrm flipV="1">
                <a:off x="3648592" y="1752203"/>
                <a:ext cx="9525" cy="4278313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99" name="Line 77"/>
              <p:cNvSpPr>
                <a:spLocks noChangeShapeType="1"/>
              </p:cNvSpPr>
              <p:nvPr/>
            </p:nvSpPr>
            <p:spPr bwMode="auto">
              <a:xfrm>
                <a:off x="3634305" y="6030516"/>
                <a:ext cx="5286375" cy="9525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00" name="Line 78"/>
              <p:cNvSpPr>
                <a:spLocks noChangeShapeType="1"/>
              </p:cNvSpPr>
              <p:nvPr/>
            </p:nvSpPr>
            <p:spPr bwMode="auto">
              <a:xfrm>
                <a:off x="3485080" y="5157391"/>
                <a:ext cx="152400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01" name="Line 79"/>
              <p:cNvSpPr>
                <a:spLocks noChangeShapeType="1"/>
              </p:cNvSpPr>
              <p:nvPr/>
            </p:nvSpPr>
            <p:spPr bwMode="auto">
              <a:xfrm>
                <a:off x="3485080" y="5593953"/>
                <a:ext cx="155575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02" name="Line 80"/>
              <p:cNvSpPr>
                <a:spLocks noChangeShapeType="1"/>
              </p:cNvSpPr>
              <p:nvPr/>
            </p:nvSpPr>
            <p:spPr bwMode="auto">
              <a:xfrm>
                <a:off x="3485080" y="4724003"/>
                <a:ext cx="152400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03" name="Line 81"/>
              <p:cNvSpPr>
                <a:spLocks noChangeShapeType="1"/>
              </p:cNvSpPr>
              <p:nvPr/>
            </p:nvSpPr>
            <p:spPr bwMode="auto">
              <a:xfrm>
                <a:off x="3485080" y="4287441"/>
                <a:ext cx="152400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04" name="Line 82"/>
              <p:cNvSpPr>
                <a:spLocks noChangeShapeType="1"/>
              </p:cNvSpPr>
              <p:nvPr/>
            </p:nvSpPr>
            <p:spPr bwMode="auto">
              <a:xfrm>
                <a:off x="3485080" y="3852466"/>
                <a:ext cx="155575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05" name="Line 83"/>
              <p:cNvSpPr>
                <a:spLocks noChangeShapeType="1"/>
              </p:cNvSpPr>
              <p:nvPr/>
            </p:nvSpPr>
            <p:spPr bwMode="auto">
              <a:xfrm>
                <a:off x="3485080" y="3415903"/>
                <a:ext cx="152400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06" name="Line 84"/>
              <p:cNvSpPr>
                <a:spLocks noChangeShapeType="1"/>
              </p:cNvSpPr>
              <p:nvPr/>
            </p:nvSpPr>
            <p:spPr bwMode="auto">
              <a:xfrm>
                <a:off x="3485080" y="2982516"/>
                <a:ext cx="163512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07" name="Line 85"/>
              <p:cNvSpPr>
                <a:spLocks noChangeShapeType="1"/>
              </p:cNvSpPr>
              <p:nvPr/>
            </p:nvSpPr>
            <p:spPr bwMode="auto">
              <a:xfrm rot="5400000">
                <a:off x="4078011" y="6104335"/>
                <a:ext cx="147637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08" name="Line 86"/>
              <p:cNvSpPr>
                <a:spLocks noChangeShapeType="1"/>
              </p:cNvSpPr>
              <p:nvPr/>
            </p:nvSpPr>
            <p:spPr bwMode="auto">
              <a:xfrm rot="5400000">
                <a:off x="5003523" y="6104335"/>
                <a:ext cx="147637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09" name="Line 87"/>
              <p:cNvSpPr>
                <a:spLocks noChangeShapeType="1"/>
              </p:cNvSpPr>
              <p:nvPr/>
            </p:nvSpPr>
            <p:spPr bwMode="auto">
              <a:xfrm rot="5400000">
                <a:off x="6117948" y="6104335"/>
                <a:ext cx="147637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10" name="Text Box 93"/>
              <p:cNvSpPr txBox="1">
                <a:spLocks noChangeArrowheads="1"/>
              </p:cNvSpPr>
              <p:nvPr/>
            </p:nvSpPr>
            <p:spPr bwMode="auto">
              <a:xfrm>
                <a:off x="2174184" y="5606442"/>
                <a:ext cx="1195771" cy="4231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0066"/>
                    </a:solidFill>
                    <a:latin typeface="Arial" charset="0"/>
                  </a:rPr>
                  <a:t>Volume</a:t>
                </a:r>
              </a:p>
            </p:txBody>
          </p:sp>
          <p:sp>
            <p:nvSpPr>
              <p:cNvPr id="45111" name="Text Box 96"/>
              <p:cNvSpPr txBox="1">
                <a:spLocks noChangeArrowheads="1"/>
              </p:cNvSpPr>
              <p:nvPr/>
            </p:nvSpPr>
            <p:spPr bwMode="auto">
              <a:xfrm>
                <a:off x="3691455" y="6127353"/>
                <a:ext cx="803275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0066"/>
                    </a:solidFill>
                    <a:latin typeface="Arial" charset="0"/>
                  </a:rPr>
                  <a:t>- 273</a:t>
                </a:r>
              </a:p>
            </p:txBody>
          </p:sp>
          <p:sp>
            <p:nvSpPr>
              <p:cNvPr id="45112" name="Line 98"/>
              <p:cNvSpPr>
                <a:spLocks noChangeShapeType="1"/>
              </p:cNvSpPr>
              <p:nvPr/>
            </p:nvSpPr>
            <p:spPr bwMode="auto">
              <a:xfrm>
                <a:off x="3485080" y="2601516"/>
                <a:ext cx="163512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13" name="Line 99"/>
              <p:cNvSpPr>
                <a:spLocks noChangeShapeType="1"/>
              </p:cNvSpPr>
              <p:nvPr/>
            </p:nvSpPr>
            <p:spPr bwMode="auto">
              <a:xfrm>
                <a:off x="3485080" y="2164953"/>
                <a:ext cx="163512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14" name="Line 100"/>
              <p:cNvSpPr>
                <a:spLocks noChangeShapeType="1"/>
              </p:cNvSpPr>
              <p:nvPr/>
            </p:nvSpPr>
            <p:spPr bwMode="auto">
              <a:xfrm rot="5400000">
                <a:off x="7094261" y="6110685"/>
                <a:ext cx="147637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15" name="Text Box 101"/>
              <p:cNvSpPr txBox="1">
                <a:spLocks noChangeArrowheads="1"/>
              </p:cNvSpPr>
              <p:nvPr/>
            </p:nvSpPr>
            <p:spPr bwMode="auto">
              <a:xfrm>
                <a:off x="5766317" y="6127353"/>
                <a:ext cx="803275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 dirty="0">
                    <a:solidFill>
                      <a:srgbClr val="000066"/>
                    </a:solidFill>
                    <a:latin typeface="Arial" charset="0"/>
                  </a:rPr>
                  <a:t>- 100</a:t>
                </a:r>
              </a:p>
            </p:txBody>
          </p:sp>
          <p:sp>
            <p:nvSpPr>
              <p:cNvPr id="45116" name="Line 102"/>
              <p:cNvSpPr>
                <a:spLocks noChangeShapeType="1"/>
              </p:cNvSpPr>
              <p:nvPr/>
            </p:nvSpPr>
            <p:spPr bwMode="auto">
              <a:xfrm rot="5400000">
                <a:off x="8540474" y="6096397"/>
                <a:ext cx="150812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117" name="Text Box 103"/>
              <p:cNvSpPr txBox="1">
                <a:spLocks noChangeArrowheads="1"/>
              </p:cNvSpPr>
              <p:nvPr/>
            </p:nvSpPr>
            <p:spPr bwMode="auto">
              <a:xfrm>
                <a:off x="7045842" y="6127353"/>
                <a:ext cx="277813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0066"/>
                    </a:solidFill>
                    <a:latin typeface="Arial" charset="0"/>
                  </a:rPr>
                  <a:t>0</a:t>
                </a:r>
              </a:p>
            </p:txBody>
          </p:sp>
          <p:sp>
            <p:nvSpPr>
              <p:cNvPr id="45118" name="Text Box 104"/>
              <p:cNvSpPr txBox="1">
                <a:spLocks noChangeArrowheads="1"/>
              </p:cNvSpPr>
              <p:nvPr/>
            </p:nvSpPr>
            <p:spPr bwMode="auto">
              <a:xfrm>
                <a:off x="8320605" y="6127353"/>
                <a:ext cx="617537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0066"/>
                    </a:solidFill>
                    <a:latin typeface="Arial" charset="0"/>
                  </a:rPr>
                  <a:t>100</a:t>
                </a:r>
              </a:p>
            </p:txBody>
          </p:sp>
        </p:grpSp>
        <p:sp>
          <p:nvSpPr>
            <p:cNvPr id="45096" name="Text Box 93"/>
            <p:cNvSpPr txBox="1">
              <a:spLocks noChangeArrowheads="1"/>
            </p:cNvSpPr>
            <p:nvPr/>
          </p:nvSpPr>
          <p:spPr bwMode="auto">
            <a:xfrm>
              <a:off x="5156305" y="5886770"/>
              <a:ext cx="1950784" cy="423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66"/>
                  </a:solidFill>
                  <a:latin typeface="Arial" charset="0"/>
                </a:rPr>
                <a:t>Temperatura</a:t>
              </a:r>
            </a:p>
          </p:txBody>
        </p:sp>
      </p:grpSp>
      <p:grpSp>
        <p:nvGrpSpPr>
          <p:cNvPr id="117" name="Gruppo 116"/>
          <p:cNvGrpSpPr>
            <a:grpSpLocks/>
          </p:cNvGrpSpPr>
          <p:nvPr/>
        </p:nvGrpSpPr>
        <p:grpSpPr bwMode="auto">
          <a:xfrm>
            <a:off x="5214939" y="3516313"/>
            <a:ext cx="3533775" cy="2163762"/>
            <a:chOff x="3648592" y="3835003"/>
            <a:chExt cx="3533775" cy="2163763"/>
          </a:xfrm>
        </p:grpSpPr>
        <p:sp>
          <p:nvSpPr>
            <p:cNvPr id="45092" name="Line 88"/>
            <p:cNvSpPr>
              <a:spLocks noChangeShapeType="1"/>
            </p:cNvSpPr>
            <p:nvPr/>
          </p:nvSpPr>
          <p:spPr bwMode="auto">
            <a:xfrm flipV="1">
              <a:off x="7182367" y="3865166"/>
              <a:ext cx="0" cy="213360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093" name="Line 90"/>
            <p:cNvSpPr>
              <a:spLocks noChangeShapeType="1"/>
            </p:cNvSpPr>
            <p:nvPr/>
          </p:nvSpPr>
          <p:spPr bwMode="auto">
            <a:xfrm flipV="1">
              <a:off x="3648592" y="3835003"/>
              <a:ext cx="3514725" cy="17463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094" name="Text Box 112"/>
            <p:cNvSpPr txBox="1">
              <a:spLocks noChangeArrowheads="1"/>
            </p:cNvSpPr>
            <p:nvPr/>
          </p:nvSpPr>
          <p:spPr bwMode="auto">
            <a:xfrm>
              <a:off x="6680717" y="5576491"/>
              <a:ext cx="396256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  <a:latin typeface="Arial" charset="0"/>
                </a:rPr>
                <a:t>T</a:t>
              </a:r>
              <a:r>
                <a:rPr lang="it-IT" altLang="it-IT" sz="2300" b="1" baseline="-25000">
                  <a:solidFill>
                    <a:srgbClr val="FF0000"/>
                  </a:solidFill>
                  <a:latin typeface="Arial" charset="0"/>
                </a:rPr>
                <a:t>1</a:t>
              </a:r>
              <a:endParaRPr lang="it-IT" altLang="it-IT" sz="2300" b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121" name="Text Box 112"/>
          <p:cNvSpPr txBox="1">
            <a:spLocks noChangeArrowheads="1"/>
          </p:cNvSpPr>
          <p:nvPr/>
        </p:nvSpPr>
        <p:spPr bwMode="auto">
          <a:xfrm>
            <a:off x="4549775" y="3297239"/>
            <a:ext cx="414338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  <a:latin typeface="Arial" charset="0"/>
              </a:rPr>
              <a:t>V</a:t>
            </a:r>
            <a:r>
              <a:rPr lang="it-IT" altLang="it-IT" sz="2300" b="1" baseline="-25000">
                <a:solidFill>
                  <a:srgbClr val="FF0000"/>
                </a:solidFill>
                <a:latin typeface="Arial" charset="0"/>
              </a:rPr>
              <a:t>1</a:t>
            </a:r>
            <a:endParaRPr lang="it-IT" altLang="it-IT" sz="2300" b="1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123" name="Gruppo 122"/>
          <p:cNvGrpSpPr>
            <a:grpSpLocks/>
          </p:cNvGrpSpPr>
          <p:nvPr/>
        </p:nvGrpSpPr>
        <p:grpSpPr bwMode="auto">
          <a:xfrm>
            <a:off x="2020889" y="2054226"/>
            <a:ext cx="1965325" cy="2525713"/>
            <a:chOff x="601734" y="1102495"/>
            <a:chExt cx="1965325" cy="2525017"/>
          </a:xfrm>
        </p:grpSpPr>
        <p:sp>
          <p:nvSpPr>
            <p:cNvPr id="45078" name="Oval 3"/>
            <p:cNvSpPr>
              <a:spLocks noChangeArrowheads="1"/>
            </p:cNvSpPr>
            <p:nvPr/>
          </p:nvSpPr>
          <p:spPr bwMode="auto">
            <a:xfrm>
              <a:off x="1973334" y="2216762"/>
              <a:ext cx="136525" cy="1317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C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5079" name="Line 5"/>
            <p:cNvSpPr>
              <a:spLocks noChangeShapeType="1"/>
            </p:cNvSpPr>
            <p:nvPr/>
          </p:nvSpPr>
          <p:spPr bwMode="auto">
            <a:xfrm rot="5400000" flipV="1">
              <a:off x="1584397" y="624499"/>
              <a:ext cx="0" cy="1965325"/>
            </a:xfrm>
            <a:prstGeom prst="line">
              <a:avLst/>
            </a:prstGeom>
            <a:noFill/>
            <a:ln w="57150">
              <a:solidFill>
                <a:srgbClr val="CC0099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5080" name="Group 9"/>
            <p:cNvGrpSpPr>
              <a:grpSpLocks/>
            </p:cNvGrpSpPr>
            <p:nvPr/>
          </p:nvGrpSpPr>
          <p:grpSpPr bwMode="auto">
            <a:xfrm>
              <a:off x="1468509" y="1173774"/>
              <a:ext cx="285750" cy="430213"/>
              <a:chOff x="7200" y="1488"/>
              <a:chExt cx="384" cy="624"/>
            </a:xfrm>
          </p:grpSpPr>
          <p:sp>
            <p:nvSpPr>
              <p:cNvPr id="45090" name="Rectangle 10"/>
              <p:cNvSpPr>
                <a:spLocks noChangeArrowheads="1"/>
              </p:cNvSpPr>
              <p:nvPr/>
            </p:nvSpPr>
            <p:spPr bwMode="auto">
              <a:xfrm>
                <a:off x="7200" y="1632"/>
                <a:ext cx="384" cy="480"/>
              </a:xfrm>
              <a:prstGeom prst="rect">
                <a:avLst/>
              </a:prstGeom>
              <a:noFill/>
              <a:ln w="57150">
                <a:solidFill>
                  <a:srgbClr val="CC00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091" name="Rectangle 11"/>
              <p:cNvSpPr>
                <a:spLocks noChangeArrowheads="1"/>
              </p:cNvSpPr>
              <p:nvPr/>
            </p:nvSpPr>
            <p:spPr bwMode="auto">
              <a:xfrm>
                <a:off x="7320" y="1488"/>
                <a:ext cx="144" cy="144"/>
              </a:xfrm>
              <a:prstGeom prst="rect">
                <a:avLst/>
              </a:prstGeom>
              <a:noFill/>
              <a:ln w="57150">
                <a:solidFill>
                  <a:srgbClr val="CC00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5081" name="Oval 14"/>
            <p:cNvSpPr>
              <a:spLocks noChangeArrowheads="1"/>
            </p:cNvSpPr>
            <p:nvPr/>
          </p:nvSpPr>
          <p:spPr bwMode="auto">
            <a:xfrm>
              <a:off x="2017784" y="1911962"/>
              <a:ext cx="136525" cy="1317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C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5082" name="Oval 15"/>
            <p:cNvSpPr>
              <a:spLocks noChangeArrowheads="1"/>
            </p:cNvSpPr>
            <p:nvPr/>
          </p:nvSpPr>
          <p:spPr bwMode="auto">
            <a:xfrm>
              <a:off x="1239909" y="2216762"/>
              <a:ext cx="138113" cy="1317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C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5083" name="Oval 16"/>
            <p:cNvSpPr>
              <a:spLocks noChangeArrowheads="1"/>
            </p:cNvSpPr>
            <p:nvPr/>
          </p:nvSpPr>
          <p:spPr bwMode="auto">
            <a:xfrm>
              <a:off x="966859" y="1870687"/>
              <a:ext cx="136525" cy="1285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C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5084" name="Rectangle 72"/>
            <p:cNvSpPr>
              <a:spLocks noChangeArrowheads="1"/>
            </p:cNvSpPr>
            <p:nvPr/>
          </p:nvSpPr>
          <p:spPr bwMode="auto">
            <a:xfrm>
              <a:off x="2349526" y="1102495"/>
              <a:ext cx="91229" cy="1009332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585" tIns="5292" rIns="10585" bIns="5292" anchor="ctr"/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66"/>
                </a:solidFill>
              </a:endParaRPr>
            </a:p>
          </p:txBody>
        </p:sp>
        <p:grpSp>
          <p:nvGrpSpPr>
            <p:cNvPr id="45085" name="Gruppo 88"/>
            <p:cNvGrpSpPr>
              <a:grpSpLocks/>
            </p:cNvGrpSpPr>
            <p:nvPr/>
          </p:nvGrpSpPr>
          <p:grpSpPr bwMode="auto">
            <a:xfrm>
              <a:off x="623518" y="2636912"/>
              <a:ext cx="1098550" cy="990600"/>
              <a:chOff x="646184" y="2659674"/>
              <a:chExt cx="1098550" cy="990600"/>
            </a:xfrm>
          </p:grpSpPr>
          <p:sp>
            <p:nvSpPr>
              <p:cNvPr id="45086" name="Text Box 34"/>
              <p:cNvSpPr txBox="1">
                <a:spLocks noChangeArrowheads="1"/>
              </p:cNvSpPr>
              <p:nvPr/>
            </p:nvSpPr>
            <p:spPr bwMode="auto">
              <a:xfrm>
                <a:off x="1211334" y="2659674"/>
                <a:ext cx="228600" cy="342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>
                    <a:solidFill>
                      <a:srgbClr val="FF0066"/>
                    </a:solidFill>
                    <a:latin typeface="Arial" charset="0"/>
                  </a:rPr>
                  <a:t>x</a:t>
                </a:r>
                <a:endParaRPr lang="it-IT" altLang="it-IT" sz="14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5087" name="Text Box 35"/>
              <p:cNvSpPr txBox="1">
                <a:spLocks noChangeArrowheads="1"/>
              </p:cNvSpPr>
              <p:nvPr/>
            </p:nvSpPr>
            <p:spPr bwMode="auto">
              <a:xfrm>
                <a:off x="646184" y="3131162"/>
                <a:ext cx="228600" cy="342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>
                    <a:solidFill>
                      <a:srgbClr val="FF0066"/>
                    </a:solidFill>
                    <a:latin typeface="Arial" charset="0"/>
                  </a:rPr>
                  <a:t>x</a:t>
                </a:r>
                <a:endParaRPr lang="it-IT" altLang="it-IT" sz="14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5088" name="Text Box 36"/>
              <p:cNvSpPr txBox="1">
                <a:spLocks noChangeArrowheads="1"/>
              </p:cNvSpPr>
              <p:nvPr/>
            </p:nvSpPr>
            <p:spPr bwMode="auto">
              <a:xfrm>
                <a:off x="966859" y="3307374"/>
                <a:ext cx="228600" cy="342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>
                    <a:solidFill>
                      <a:srgbClr val="FF0066"/>
                    </a:solidFill>
                    <a:latin typeface="Arial" charset="0"/>
                  </a:rPr>
                  <a:t>x</a:t>
                </a:r>
                <a:endParaRPr lang="it-IT" altLang="it-IT" sz="14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5089" name="Text Box 37"/>
              <p:cNvSpPr txBox="1">
                <a:spLocks noChangeArrowheads="1"/>
              </p:cNvSpPr>
              <p:nvPr/>
            </p:nvSpPr>
            <p:spPr bwMode="auto">
              <a:xfrm>
                <a:off x="1516134" y="3175612"/>
                <a:ext cx="228600" cy="342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900" b="1">
                    <a:solidFill>
                      <a:srgbClr val="FF0066"/>
                    </a:solidFill>
                    <a:latin typeface="Arial" charset="0"/>
                  </a:rPr>
                  <a:t>x</a:t>
                </a:r>
                <a:endParaRPr lang="it-IT" altLang="it-IT" sz="1400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124" name="Gruppo 123"/>
          <p:cNvGrpSpPr>
            <a:grpSpLocks/>
          </p:cNvGrpSpPr>
          <p:nvPr/>
        </p:nvGrpSpPr>
        <p:grpSpPr bwMode="auto">
          <a:xfrm>
            <a:off x="5270500" y="2417764"/>
            <a:ext cx="5075238" cy="3279775"/>
            <a:chOff x="3662880" y="2760266"/>
            <a:chExt cx="5075237" cy="3279775"/>
          </a:xfrm>
        </p:grpSpPr>
        <p:sp>
          <p:nvSpPr>
            <p:cNvPr id="45075" name="Line 89"/>
            <p:cNvSpPr>
              <a:spLocks noChangeShapeType="1"/>
            </p:cNvSpPr>
            <p:nvPr/>
          </p:nvSpPr>
          <p:spPr bwMode="auto">
            <a:xfrm flipV="1">
              <a:off x="3662880" y="2774553"/>
              <a:ext cx="5075237" cy="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076" name="Line 91"/>
            <p:cNvSpPr>
              <a:spLocks noChangeShapeType="1"/>
            </p:cNvSpPr>
            <p:nvPr/>
          </p:nvSpPr>
          <p:spPr bwMode="auto">
            <a:xfrm flipV="1">
              <a:off x="8601592" y="2760266"/>
              <a:ext cx="0" cy="3279775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077" name="Text Box 111"/>
            <p:cNvSpPr txBox="1">
              <a:spLocks noChangeArrowheads="1"/>
            </p:cNvSpPr>
            <p:nvPr/>
          </p:nvSpPr>
          <p:spPr bwMode="auto">
            <a:xfrm>
              <a:off x="8144392" y="5576491"/>
              <a:ext cx="396256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  <a:latin typeface="Arial" charset="0"/>
                </a:rPr>
                <a:t>T</a:t>
              </a:r>
              <a:r>
                <a:rPr lang="it-IT" altLang="it-IT" sz="2300" b="1" baseline="-25000">
                  <a:solidFill>
                    <a:srgbClr val="FF0000"/>
                  </a:solidFill>
                  <a:latin typeface="Arial" charset="0"/>
                </a:rPr>
                <a:t>2</a:t>
              </a:r>
              <a:endParaRPr lang="it-IT" altLang="it-IT" sz="2300" b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128" name="Text Box 112"/>
          <p:cNvSpPr txBox="1">
            <a:spLocks noChangeArrowheads="1"/>
          </p:cNvSpPr>
          <p:nvPr/>
        </p:nvSpPr>
        <p:spPr bwMode="auto">
          <a:xfrm>
            <a:off x="4594225" y="2170114"/>
            <a:ext cx="414338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  <a:latin typeface="Arial" charset="0"/>
              </a:rPr>
              <a:t>V</a:t>
            </a:r>
            <a:r>
              <a:rPr lang="it-IT" altLang="it-IT" sz="2300" b="1" baseline="-25000">
                <a:solidFill>
                  <a:srgbClr val="FF0000"/>
                </a:solidFill>
                <a:latin typeface="Arial" charset="0"/>
              </a:rPr>
              <a:t>2</a:t>
            </a:r>
            <a:endParaRPr lang="it-IT" altLang="it-IT" sz="2300" b="1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129" name="Gruppo 128"/>
          <p:cNvGrpSpPr>
            <a:grpSpLocks/>
          </p:cNvGrpSpPr>
          <p:nvPr/>
        </p:nvGrpSpPr>
        <p:grpSpPr bwMode="auto">
          <a:xfrm>
            <a:off x="5745164" y="2327275"/>
            <a:ext cx="4638675" cy="3352800"/>
            <a:chOff x="4143892" y="2645966"/>
            <a:chExt cx="4638675" cy="3352800"/>
          </a:xfrm>
        </p:grpSpPr>
        <p:sp>
          <p:nvSpPr>
            <p:cNvPr id="45070" name="Line 105"/>
            <p:cNvSpPr>
              <a:spLocks noChangeShapeType="1"/>
            </p:cNvSpPr>
            <p:nvPr/>
          </p:nvSpPr>
          <p:spPr bwMode="auto">
            <a:xfrm flipV="1">
              <a:off x="4143892" y="2645966"/>
              <a:ext cx="4638675" cy="3352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071" name="AutoShape 106"/>
            <p:cNvSpPr>
              <a:spLocks/>
            </p:cNvSpPr>
            <p:nvPr/>
          </p:nvSpPr>
          <p:spPr bwMode="auto">
            <a:xfrm rot="5400000">
              <a:off x="7803079" y="3200004"/>
              <a:ext cx="130175" cy="1371600"/>
            </a:xfrm>
            <a:prstGeom prst="rightBrace">
              <a:avLst>
                <a:gd name="adj1" fmla="val 117073"/>
                <a:gd name="adj2" fmla="val 50000"/>
              </a:avLst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5072" name="AutoShape 107"/>
            <p:cNvSpPr>
              <a:spLocks/>
            </p:cNvSpPr>
            <p:nvPr/>
          </p:nvSpPr>
          <p:spPr bwMode="auto">
            <a:xfrm flipH="1">
              <a:off x="7091880" y="2774553"/>
              <a:ext cx="138112" cy="1090613"/>
            </a:xfrm>
            <a:prstGeom prst="rightBrace">
              <a:avLst>
                <a:gd name="adj1" fmla="val 87740"/>
                <a:gd name="adj2" fmla="val 50000"/>
              </a:avLst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5073" name="Text Box 109"/>
            <p:cNvSpPr txBox="1">
              <a:spLocks noChangeArrowheads="1"/>
            </p:cNvSpPr>
            <p:nvPr/>
          </p:nvSpPr>
          <p:spPr bwMode="auto">
            <a:xfrm>
              <a:off x="6491730" y="3106784"/>
              <a:ext cx="486024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it-IT" altLang="it-IT" sz="2300" b="1">
                  <a:solidFill>
                    <a:srgbClr val="FF0000"/>
                  </a:solidFill>
                  <a:latin typeface="Arial" charset="0"/>
                </a:rPr>
                <a:t>V</a:t>
              </a:r>
            </a:p>
          </p:txBody>
        </p:sp>
        <p:sp>
          <p:nvSpPr>
            <p:cNvPr id="45074" name="Text Box 110"/>
            <p:cNvSpPr txBox="1">
              <a:spLocks noChangeArrowheads="1"/>
            </p:cNvSpPr>
            <p:nvPr/>
          </p:nvSpPr>
          <p:spPr bwMode="auto">
            <a:xfrm>
              <a:off x="7639567" y="4008041"/>
              <a:ext cx="465138" cy="404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it-IT" altLang="it-IT" sz="2300" b="1">
                  <a:solidFill>
                    <a:srgbClr val="FF0000"/>
                  </a:solidFill>
                  <a:latin typeface="Arial" charset="0"/>
                </a:rPr>
                <a:t>T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584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07"/>
    </mc:Choice>
    <mc:Fallback>
      <p:transition spd="slow" advTm="53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1" grpId="0"/>
      <p:bldP spid="1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1592263" y="1978026"/>
            <a:ext cx="4024312" cy="1052513"/>
            <a:chOff x="994834" y="1849042"/>
            <a:chExt cx="4023183" cy="1052042"/>
          </a:xfrm>
        </p:grpSpPr>
        <p:sp>
          <p:nvSpPr>
            <p:cNvPr id="46148" name="Text Box 18"/>
            <p:cNvSpPr txBox="1">
              <a:spLocks noChangeArrowheads="1"/>
            </p:cNvSpPr>
            <p:nvPr/>
          </p:nvSpPr>
          <p:spPr bwMode="auto">
            <a:xfrm>
              <a:off x="2076451" y="1849042"/>
              <a:ext cx="493183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6000">
                  <a:solidFill>
                    <a:srgbClr val="000066"/>
                  </a:solidFill>
                  <a:latin typeface="Comic Sans MS" pitchFamily="66" charset="0"/>
                </a:rPr>
                <a:t>(</a:t>
              </a:r>
            </a:p>
          </p:txBody>
        </p:sp>
        <p:sp>
          <p:nvSpPr>
            <p:cNvPr id="46149" name="Text Box 17"/>
            <p:cNvSpPr txBox="1">
              <a:spLocks noChangeArrowheads="1"/>
            </p:cNvSpPr>
            <p:nvPr/>
          </p:nvSpPr>
          <p:spPr bwMode="auto">
            <a:xfrm>
              <a:off x="994834" y="2126040"/>
              <a:ext cx="15875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V</a:t>
              </a:r>
              <a:r>
                <a:rPr lang="it-IT" altLang="it-IT" sz="2400" baseline="-25000">
                  <a:solidFill>
                    <a:srgbClr val="000066"/>
                  </a:solidFill>
                  <a:latin typeface="Comic Sans MS" pitchFamily="66" charset="0"/>
                </a:rPr>
                <a:t>1</a:t>
              </a: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 = V</a:t>
              </a:r>
              <a:r>
                <a:rPr lang="it-IT" altLang="it-IT" sz="2400" baseline="-25000">
                  <a:solidFill>
                    <a:srgbClr val="000066"/>
                  </a:solidFill>
                  <a:latin typeface="Comic Sans MS" pitchFamily="66" charset="0"/>
                </a:rPr>
                <a:t>0</a:t>
              </a: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46150" name="Text Box 19"/>
            <p:cNvSpPr txBox="1">
              <a:spLocks noChangeArrowheads="1"/>
            </p:cNvSpPr>
            <p:nvPr/>
          </p:nvSpPr>
          <p:spPr bwMode="auto">
            <a:xfrm>
              <a:off x="2391833" y="2110979"/>
              <a:ext cx="93345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1 + </a:t>
              </a:r>
            </a:p>
          </p:txBody>
        </p:sp>
        <p:sp>
          <p:nvSpPr>
            <p:cNvPr id="46151" name="Text Box 20"/>
            <p:cNvSpPr txBox="1">
              <a:spLocks noChangeArrowheads="1"/>
            </p:cNvSpPr>
            <p:nvPr/>
          </p:nvSpPr>
          <p:spPr bwMode="auto">
            <a:xfrm>
              <a:off x="3445609" y="1980307"/>
              <a:ext cx="50526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1  </a:t>
              </a:r>
            </a:p>
          </p:txBody>
        </p:sp>
        <p:sp>
          <p:nvSpPr>
            <p:cNvPr id="46152" name="Line 21"/>
            <p:cNvSpPr>
              <a:spLocks noChangeShapeType="1"/>
            </p:cNvSpPr>
            <p:nvPr/>
          </p:nvSpPr>
          <p:spPr bwMode="auto">
            <a:xfrm>
              <a:off x="2946075" y="2318443"/>
              <a:ext cx="1235256" cy="4763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53" name="Text Box 22"/>
            <p:cNvSpPr txBox="1">
              <a:spLocks noChangeArrowheads="1"/>
            </p:cNvSpPr>
            <p:nvPr/>
          </p:nvSpPr>
          <p:spPr bwMode="auto">
            <a:xfrm>
              <a:off x="2927027" y="2323207"/>
              <a:ext cx="114967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273.16</a:t>
              </a:r>
            </a:p>
          </p:txBody>
        </p:sp>
        <p:sp>
          <p:nvSpPr>
            <p:cNvPr id="46154" name="Text Box 23"/>
            <p:cNvSpPr txBox="1">
              <a:spLocks noChangeArrowheads="1"/>
            </p:cNvSpPr>
            <p:nvPr/>
          </p:nvSpPr>
          <p:spPr bwMode="auto">
            <a:xfrm>
              <a:off x="4241987" y="2037158"/>
              <a:ext cx="42191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t</a:t>
              </a:r>
              <a:r>
                <a:rPr lang="it-IT" altLang="it-IT" sz="2400" baseline="-25000">
                  <a:solidFill>
                    <a:srgbClr val="000066"/>
                  </a:solidFill>
                  <a:latin typeface="Comic Sans MS" pitchFamily="66" charset="0"/>
                </a:rPr>
                <a:t>1</a:t>
              </a:r>
            </a:p>
          </p:txBody>
        </p:sp>
        <p:sp>
          <p:nvSpPr>
            <p:cNvPr id="46155" name="Text Box 24"/>
            <p:cNvSpPr txBox="1">
              <a:spLocks noChangeArrowheads="1"/>
            </p:cNvSpPr>
            <p:nvPr/>
          </p:nvSpPr>
          <p:spPr bwMode="auto">
            <a:xfrm rot="10800000">
              <a:off x="4524833" y="1885421"/>
              <a:ext cx="493184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6000">
                  <a:solidFill>
                    <a:srgbClr val="000066"/>
                  </a:solidFill>
                  <a:latin typeface="Comic Sans MS" pitchFamily="66" charset="0"/>
                </a:rPr>
                <a:t>(</a:t>
              </a:r>
            </a:p>
          </p:txBody>
        </p:sp>
      </p:grp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1955800" y="3597275"/>
            <a:ext cx="1119188" cy="973138"/>
            <a:chOff x="431801" y="3597430"/>
            <a:chExt cx="1119100" cy="972224"/>
          </a:xfrm>
        </p:grpSpPr>
        <p:sp>
          <p:nvSpPr>
            <p:cNvPr id="46144" name="Text Box 42"/>
            <p:cNvSpPr txBox="1">
              <a:spLocks noChangeArrowheads="1"/>
            </p:cNvSpPr>
            <p:nvPr/>
          </p:nvSpPr>
          <p:spPr bwMode="auto">
            <a:xfrm>
              <a:off x="526137" y="3597430"/>
              <a:ext cx="6731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V</a:t>
              </a:r>
              <a:r>
                <a:rPr lang="it-IT" altLang="it-IT" sz="2400" baseline="-25000">
                  <a:solidFill>
                    <a:srgbClr val="000066"/>
                  </a:solidFill>
                  <a:latin typeface="Comic Sans MS" pitchFamily="66" charset="0"/>
                </a:rPr>
                <a:t>1</a:t>
              </a:r>
              <a:endParaRPr lang="it-IT" altLang="it-IT" sz="24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46145" name="Text Box 43"/>
            <p:cNvSpPr txBox="1">
              <a:spLocks noChangeArrowheads="1"/>
            </p:cNvSpPr>
            <p:nvPr/>
          </p:nvSpPr>
          <p:spPr bwMode="auto">
            <a:xfrm>
              <a:off x="526137" y="4107989"/>
              <a:ext cx="79163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V</a:t>
              </a:r>
              <a:r>
                <a:rPr lang="it-IT" altLang="it-IT" sz="2400" baseline="-25000">
                  <a:solidFill>
                    <a:srgbClr val="000066"/>
                  </a:solidFill>
                  <a:latin typeface="Comic Sans MS" pitchFamily="66" charset="0"/>
                </a:rPr>
                <a:t>2</a:t>
              </a:r>
              <a:endParaRPr lang="it-IT" altLang="it-IT" sz="24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46146" name="Text Box 44"/>
            <p:cNvSpPr txBox="1">
              <a:spLocks noChangeArrowheads="1"/>
            </p:cNvSpPr>
            <p:nvPr/>
          </p:nvSpPr>
          <p:spPr bwMode="auto">
            <a:xfrm>
              <a:off x="1011150" y="3855243"/>
              <a:ext cx="53975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= </a:t>
              </a:r>
            </a:p>
          </p:txBody>
        </p:sp>
        <p:sp>
          <p:nvSpPr>
            <p:cNvPr id="46147" name="Line 63"/>
            <p:cNvSpPr>
              <a:spLocks noChangeShapeType="1"/>
            </p:cNvSpPr>
            <p:nvPr/>
          </p:nvSpPr>
          <p:spPr bwMode="auto">
            <a:xfrm>
              <a:off x="431801" y="4103936"/>
              <a:ext cx="660400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117" name="Text Box 69"/>
          <p:cNvSpPr txBox="1">
            <a:spLocks noChangeArrowheads="1"/>
          </p:cNvSpPr>
          <p:nvPr/>
        </p:nvSpPr>
        <p:spPr bwMode="auto">
          <a:xfrm>
            <a:off x="5856288" y="5343526"/>
            <a:ext cx="3276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0066"/>
                </a:solidFill>
                <a:latin typeface="Comic Sans MS" pitchFamily="66" charset="0"/>
              </a:rPr>
              <a:t>T = 273.16  +  t</a:t>
            </a:r>
          </a:p>
        </p:txBody>
      </p:sp>
      <p:sp>
        <p:nvSpPr>
          <p:cNvPr id="2118" name="Text Box 70"/>
          <p:cNvSpPr txBox="1">
            <a:spLocks noChangeArrowheads="1"/>
          </p:cNvSpPr>
          <p:nvPr/>
        </p:nvSpPr>
        <p:spPr bwMode="auto">
          <a:xfrm>
            <a:off x="5826125" y="5862638"/>
            <a:ext cx="32766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0066"/>
                </a:solidFill>
                <a:latin typeface="Comic Sans MS" pitchFamily="66" charset="0"/>
              </a:rPr>
              <a:t>T = grado Kelvin</a:t>
            </a:r>
          </a:p>
        </p:txBody>
      </p:sp>
      <p:sp>
        <p:nvSpPr>
          <p:cNvPr id="46086" name="WordArt 78"/>
          <p:cNvSpPr>
            <a:spLocks noChangeArrowheads="1" noChangeShapeType="1" noTextEdit="1"/>
          </p:cNvSpPr>
          <p:nvPr/>
        </p:nvSpPr>
        <p:spPr bwMode="auto">
          <a:xfrm>
            <a:off x="3016250" y="106364"/>
            <a:ext cx="6337300" cy="485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200" b="1" kern="10">
                <a:solidFill>
                  <a:srgbClr val="FF0000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omic Sans MS"/>
              </a:rPr>
              <a:t>Legge di Gay-Lussac</a:t>
            </a:r>
          </a:p>
        </p:txBody>
      </p:sp>
      <p:grpSp>
        <p:nvGrpSpPr>
          <p:cNvPr id="13" name="Gruppo 12"/>
          <p:cNvGrpSpPr>
            <a:grpSpLocks/>
          </p:cNvGrpSpPr>
          <p:nvPr/>
        </p:nvGrpSpPr>
        <p:grpSpPr bwMode="auto">
          <a:xfrm>
            <a:off x="2360613" y="739776"/>
            <a:ext cx="7040562" cy="1133745"/>
            <a:chOff x="836876" y="739311"/>
            <a:chExt cx="7040098" cy="1134729"/>
          </a:xfrm>
        </p:grpSpPr>
        <p:sp>
          <p:nvSpPr>
            <p:cNvPr id="46133" name="Text Box 14"/>
            <p:cNvSpPr txBox="1">
              <a:spLocks noChangeArrowheads="1"/>
            </p:cNvSpPr>
            <p:nvPr/>
          </p:nvSpPr>
          <p:spPr bwMode="auto">
            <a:xfrm>
              <a:off x="6895615" y="780405"/>
              <a:ext cx="98135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t = °C</a:t>
              </a:r>
            </a:p>
          </p:txBody>
        </p:sp>
        <p:grpSp>
          <p:nvGrpSpPr>
            <p:cNvPr id="46134" name="Gruppo 2"/>
            <p:cNvGrpSpPr>
              <a:grpSpLocks/>
            </p:cNvGrpSpPr>
            <p:nvPr/>
          </p:nvGrpSpPr>
          <p:grpSpPr bwMode="auto">
            <a:xfrm>
              <a:off x="836876" y="739311"/>
              <a:ext cx="3738563" cy="1134729"/>
              <a:chOff x="836876" y="739311"/>
              <a:chExt cx="3738563" cy="1134729"/>
            </a:xfrm>
          </p:grpSpPr>
          <p:sp>
            <p:nvSpPr>
              <p:cNvPr id="46135" name="Text Box 6"/>
              <p:cNvSpPr txBox="1">
                <a:spLocks noChangeArrowheads="1"/>
              </p:cNvSpPr>
              <p:nvPr/>
            </p:nvSpPr>
            <p:spPr bwMode="auto">
              <a:xfrm>
                <a:off x="1761396" y="739311"/>
                <a:ext cx="369887" cy="1016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6000">
                    <a:solidFill>
                      <a:srgbClr val="000066"/>
                    </a:solidFill>
                    <a:latin typeface="Comic Sans MS" pitchFamily="66" charset="0"/>
                  </a:rPr>
                  <a:t>(</a:t>
                </a:r>
              </a:p>
            </p:txBody>
          </p:sp>
          <p:grpSp>
            <p:nvGrpSpPr>
              <p:cNvPr id="46136" name="Gruppo 1"/>
              <p:cNvGrpSpPr>
                <a:grpSpLocks/>
              </p:cNvGrpSpPr>
              <p:nvPr/>
            </p:nvGrpSpPr>
            <p:grpSpPr bwMode="auto">
              <a:xfrm>
                <a:off x="836876" y="892623"/>
                <a:ext cx="3391202" cy="911227"/>
                <a:chOff x="753333" y="872661"/>
                <a:chExt cx="3391202" cy="911227"/>
              </a:xfrm>
            </p:grpSpPr>
            <p:sp>
              <p:nvSpPr>
                <p:cNvPr id="46138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753333" y="1102848"/>
                  <a:ext cx="1190625" cy="4620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000066"/>
                      </a:solidFill>
                      <a:latin typeface="Comic Sans MS" pitchFamily="66" charset="0"/>
                    </a:rPr>
                    <a:t>V</a:t>
                  </a:r>
                  <a:r>
                    <a:rPr lang="it-IT" altLang="it-IT" sz="2400" baseline="-25000">
                      <a:solidFill>
                        <a:srgbClr val="000066"/>
                      </a:solidFill>
                      <a:latin typeface="Comic Sans MS" pitchFamily="66" charset="0"/>
                    </a:rPr>
                    <a:t>t</a:t>
                  </a:r>
                  <a:r>
                    <a:rPr lang="it-IT" altLang="it-IT" sz="2400">
                      <a:solidFill>
                        <a:srgbClr val="000066"/>
                      </a:solidFill>
                      <a:latin typeface="Comic Sans MS" pitchFamily="66" charset="0"/>
                    </a:rPr>
                    <a:t> = V</a:t>
                  </a:r>
                  <a:r>
                    <a:rPr lang="it-IT" altLang="it-IT" sz="2400" baseline="-25000">
                      <a:solidFill>
                        <a:srgbClr val="000066"/>
                      </a:solidFill>
                      <a:latin typeface="Comic Sans MS" pitchFamily="66" charset="0"/>
                    </a:rPr>
                    <a:t>0</a:t>
                  </a:r>
                  <a:r>
                    <a:rPr lang="it-IT" altLang="it-IT" sz="2400">
                      <a:solidFill>
                        <a:srgbClr val="000066"/>
                      </a:solidFill>
                      <a:latin typeface="Comic Sans MS" pitchFamily="66" charset="0"/>
                    </a:rPr>
                    <a:t> </a:t>
                  </a:r>
                </a:p>
              </p:txBody>
            </p:sp>
            <p:sp>
              <p:nvSpPr>
                <p:cNvPr id="46139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997933" y="1088561"/>
                  <a:ext cx="700088" cy="4620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000066"/>
                      </a:solidFill>
                      <a:latin typeface="Comic Sans MS" pitchFamily="66" charset="0"/>
                    </a:rPr>
                    <a:t>1 + </a:t>
                  </a:r>
                </a:p>
              </p:txBody>
            </p:sp>
            <p:sp>
              <p:nvSpPr>
                <p:cNvPr id="46140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058383" y="872661"/>
                  <a:ext cx="505234" cy="4620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000066"/>
                      </a:solidFill>
                      <a:latin typeface="Comic Sans MS" pitchFamily="66" charset="0"/>
                    </a:rPr>
                    <a:t>1  </a:t>
                  </a:r>
                </a:p>
              </p:txBody>
            </p:sp>
            <p:sp>
              <p:nvSpPr>
                <p:cNvPr id="46141" name="Line 10"/>
                <p:cNvSpPr>
                  <a:spLocks noChangeShapeType="1"/>
                </p:cNvSpPr>
                <p:nvPr/>
              </p:nvSpPr>
              <p:spPr bwMode="auto">
                <a:xfrm>
                  <a:off x="2683733" y="1323511"/>
                  <a:ext cx="1123950" cy="0"/>
                </a:xfrm>
                <a:prstGeom prst="line">
                  <a:avLst/>
                </a:prstGeom>
                <a:noFill/>
                <a:ln w="28575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14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662635" y="1321822"/>
                  <a:ext cx="1149598" cy="4620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000066"/>
                      </a:solidFill>
                      <a:latin typeface="Comic Sans MS" pitchFamily="66" charset="0"/>
                    </a:rPr>
                    <a:t>273.16</a:t>
                  </a:r>
                </a:p>
              </p:txBody>
            </p:sp>
            <p:sp>
              <p:nvSpPr>
                <p:cNvPr id="46143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815621" y="1086973"/>
                  <a:ext cx="328914" cy="4620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000066"/>
                      </a:solidFill>
                      <a:latin typeface="Comic Sans MS" pitchFamily="66" charset="0"/>
                    </a:rPr>
                    <a:t>t</a:t>
                  </a:r>
                </a:p>
              </p:txBody>
            </p:sp>
          </p:grpSp>
          <p:sp>
            <p:nvSpPr>
              <p:cNvPr id="46137" name="Text Box 16"/>
              <p:cNvSpPr txBox="1">
                <a:spLocks noChangeArrowheads="1"/>
              </p:cNvSpPr>
              <p:nvPr/>
            </p:nvSpPr>
            <p:spPr bwMode="auto">
              <a:xfrm rot="10800000">
                <a:off x="4205551" y="857495"/>
                <a:ext cx="369888" cy="1016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6000">
                    <a:solidFill>
                      <a:srgbClr val="000066"/>
                    </a:solidFill>
                    <a:latin typeface="Comic Sans MS" pitchFamily="66" charset="0"/>
                  </a:rPr>
                  <a:t>(</a:t>
                </a:r>
              </a:p>
            </p:txBody>
          </p:sp>
        </p:grpSp>
      </p:grp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6045200" y="1963739"/>
            <a:ext cx="3932238" cy="1030287"/>
            <a:chOff x="1035051" y="2714837"/>
            <a:chExt cx="3932240" cy="1030069"/>
          </a:xfrm>
        </p:grpSpPr>
        <p:sp>
          <p:nvSpPr>
            <p:cNvPr id="46125" name="Text Box 18"/>
            <p:cNvSpPr txBox="1">
              <a:spLocks noChangeArrowheads="1"/>
            </p:cNvSpPr>
            <p:nvPr/>
          </p:nvSpPr>
          <p:spPr bwMode="auto">
            <a:xfrm>
              <a:off x="2116668" y="2714837"/>
              <a:ext cx="493183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6000">
                  <a:solidFill>
                    <a:srgbClr val="000066"/>
                  </a:solidFill>
                  <a:latin typeface="Comic Sans MS" pitchFamily="66" charset="0"/>
                </a:rPr>
                <a:t>(</a:t>
              </a:r>
            </a:p>
          </p:txBody>
        </p:sp>
        <p:sp>
          <p:nvSpPr>
            <p:cNvPr id="46126" name="Text Box 17"/>
            <p:cNvSpPr txBox="1">
              <a:spLocks noChangeArrowheads="1"/>
            </p:cNvSpPr>
            <p:nvPr/>
          </p:nvSpPr>
          <p:spPr bwMode="auto">
            <a:xfrm>
              <a:off x="1035051" y="2991835"/>
              <a:ext cx="15875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V</a:t>
              </a:r>
              <a:r>
                <a:rPr lang="it-IT" altLang="it-IT" sz="2400" baseline="-25000">
                  <a:solidFill>
                    <a:srgbClr val="000066"/>
                  </a:solidFill>
                  <a:latin typeface="Comic Sans MS" pitchFamily="66" charset="0"/>
                </a:rPr>
                <a:t>2</a:t>
              </a: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 = V</a:t>
              </a:r>
              <a:r>
                <a:rPr lang="it-IT" altLang="it-IT" sz="2400" baseline="-25000">
                  <a:solidFill>
                    <a:srgbClr val="000066"/>
                  </a:solidFill>
                  <a:latin typeface="Comic Sans MS" pitchFamily="66" charset="0"/>
                </a:rPr>
                <a:t>0</a:t>
              </a: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 </a:t>
              </a:r>
            </a:p>
          </p:txBody>
        </p:sp>
        <p:sp>
          <p:nvSpPr>
            <p:cNvPr id="46127" name="Text Box 19"/>
            <p:cNvSpPr txBox="1">
              <a:spLocks noChangeArrowheads="1"/>
            </p:cNvSpPr>
            <p:nvPr/>
          </p:nvSpPr>
          <p:spPr bwMode="auto">
            <a:xfrm>
              <a:off x="2432050" y="2976774"/>
              <a:ext cx="93345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1 + </a:t>
              </a:r>
            </a:p>
          </p:txBody>
        </p:sp>
        <p:sp>
          <p:nvSpPr>
            <p:cNvPr id="46128" name="Text Box 20"/>
            <p:cNvSpPr txBox="1">
              <a:spLocks noChangeArrowheads="1"/>
            </p:cNvSpPr>
            <p:nvPr/>
          </p:nvSpPr>
          <p:spPr bwMode="auto">
            <a:xfrm>
              <a:off x="3485826" y="2846102"/>
              <a:ext cx="50526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1  </a:t>
              </a:r>
            </a:p>
          </p:txBody>
        </p:sp>
        <p:sp>
          <p:nvSpPr>
            <p:cNvPr id="46129" name="Line 21"/>
            <p:cNvSpPr>
              <a:spLocks noChangeShapeType="1"/>
            </p:cNvSpPr>
            <p:nvPr/>
          </p:nvSpPr>
          <p:spPr bwMode="auto">
            <a:xfrm>
              <a:off x="2986292" y="3184239"/>
              <a:ext cx="1130626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30" name="Text Box 22"/>
            <p:cNvSpPr txBox="1">
              <a:spLocks noChangeArrowheads="1"/>
            </p:cNvSpPr>
            <p:nvPr/>
          </p:nvSpPr>
          <p:spPr bwMode="auto">
            <a:xfrm>
              <a:off x="2967244" y="3189002"/>
              <a:ext cx="114967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273.16</a:t>
              </a:r>
            </a:p>
          </p:txBody>
        </p:sp>
        <p:sp>
          <p:nvSpPr>
            <p:cNvPr id="46131" name="Text Box 23"/>
            <p:cNvSpPr txBox="1">
              <a:spLocks noChangeArrowheads="1"/>
            </p:cNvSpPr>
            <p:nvPr/>
          </p:nvSpPr>
          <p:spPr bwMode="auto">
            <a:xfrm>
              <a:off x="4247122" y="2917359"/>
              <a:ext cx="45397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t</a:t>
              </a:r>
              <a:r>
                <a:rPr lang="it-IT" altLang="it-IT" sz="2400" baseline="-25000">
                  <a:solidFill>
                    <a:srgbClr val="000066"/>
                  </a:solidFill>
                  <a:latin typeface="Comic Sans MS" pitchFamily="66" charset="0"/>
                </a:rPr>
                <a:t>2</a:t>
              </a:r>
            </a:p>
          </p:txBody>
        </p:sp>
        <p:sp>
          <p:nvSpPr>
            <p:cNvPr id="46132" name="Text Box 24"/>
            <p:cNvSpPr txBox="1">
              <a:spLocks noChangeArrowheads="1"/>
            </p:cNvSpPr>
            <p:nvPr/>
          </p:nvSpPr>
          <p:spPr bwMode="auto">
            <a:xfrm rot="10800000">
              <a:off x="4474107" y="2729243"/>
              <a:ext cx="493184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6000">
                  <a:solidFill>
                    <a:srgbClr val="000066"/>
                  </a:solidFill>
                  <a:latin typeface="Comic Sans MS" pitchFamily="66" charset="0"/>
                </a:rPr>
                <a:t>(</a:t>
              </a:r>
            </a:p>
          </p:txBody>
        </p:sp>
      </p:grp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2820988" y="3400425"/>
            <a:ext cx="3668712" cy="1530350"/>
            <a:chOff x="1297461" y="3400687"/>
            <a:chExt cx="3667532" cy="1529955"/>
          </a:xfrm>
        </p:grpSpPr>
        <p:sp>
          <p:nvSpPr>
            <p:cNvPr id="46111" name="Text Box 46"/>
            <p:cNvSpPr txBox="1">
              <a:spLocks noChangeArrowheads="1"/>
            </p:cNvSpPr>
            <p:nvPr/>
          </p:nvSpPr>
          <p:spPr bwMode="auto">
            <a:xfrm>
              <a:off x="3418243" y="3400687"/>
              <a:ext cx="50526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1  </a:t>
              </a:r>
            </a:p>
          </p:txBody>
        </p:sp>
        <p:sp>
          <p:nvSpPr>
            <p:cNvPr id="46112" name="Line 47"/>
            <p:cNvSpPr>
              <a:spLocks noChangeShapeType="1"/>
            </p:cNvSpPr>
            <p:nvPr/>
          </p:nvSpPr>
          <p:spPr bwMode="auto">
            <a:xfrm>
              <a:off x="2949674" y="3787492"/>
              <a:ext cx="1346200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13" name="Text Box 48"/>
            <p:cNvSpPr txBox="1">
              <a:spLocks noChangeArrowheads="1"/>
            </p:cNvSpPr>
            <p:nvPr/>
          </p:nvSpPr>
          <p:spPr bwMode="auto">
            <a:xfrm>
              <a:off x="2994162" y="3711590"/>
              <a:ext cx="114967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273.16</a:t>
              </a:r>
            </a:p>
          </p:txBody>
        </p:sp>
        <p:sp>
          <p:nvSpPr>
            <p:cNvPr id="46114" name="Text Box 54"/>
            <p:cNvSpPr txBox="1">
              <a:spLocks noChangeArrowheads="1"/>
            </p:cNvSpPr>
            <p:nvPr/>
          </p:nvSpPr>
          <p:spPr bwMode="auto">
            <a:xfrm>
              <a:off x="2124426" y="3649380"/>
              <a:ext cx="93345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1 + </a:t>
              </a:r>
            </a:p>
          </p:txBody>
        </p:sp>
        <p:sp>
          <p:nvSpPr>
            <p:cNvPr id="46115" name="Line 55"/>
            <p:cNvSpPr>
              <a:spLocks noChangeShapeType="1"/>
            </p:cNvSpPr>
            <p:nvPr/>
          </p:nvSpPr>
          <p:spPr bwMode="auto">
            <a:xfrm>
              <a:off x="2069393" y="4126820"/>
              <a:ext cx="2895600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16" name="Text Box 56"/>
            <p:cNvSpPr txBox="1">
              <a:spLocks noChangeArrowheads="1"/>
            </p:cNvSpPr>
            <p:nvPr/>
          </p:nvSpPr>
          <p:spPr bwMode="auto">
            <a:xfrm>
              <a:off x="4332111" y="4224882"/>
              <a:ext cx="45397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t</a:t>
              </a:r>
              <a:r>
                <a:rPr lang="it-IT" altLang="it-IT" sz="2400" baseline="-25000">
                  <a:solidFill>
                    <a:srgbClr val="000066"/>
                  </a:solidFill>
                  <a:latin typeface="Comic Sans MS" pitchFamily="66" charset="0"/>
                </a:rPr>
                <a:t>2</a:t>
              </a:r>
            </a:p>
          </p:txBody>
        </p:sp>
        <p:sp>
          <p:nvSpPr>
            <p:cNvPr id="46117" name="Text Box 57"/>
            <p:cNvSpPr txBox="1">
              <a:spLocks noChangeArrowheads="1"/>
            </p:cNvSpPr>
            <p:nvPr/>
          </p:nvSpPr>
          <p:spPr bwMode="auto">
            <a:xfrm>
              <a:off x="4323735" y="3480757"/>
              <a:ext cx="42191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t</a:t>
              </a:r>
              <a:r>
                <a:rPr lang="it-IT" altLang="it-IT" sz="2400" baseline="-25000">
                  <a:solidFill>
                    <a:srgbClr val="000066"/>
                  </a:solidFill>
                  <a:latin typeface="Comic Sans MS" pitchFamily="66" charset="0"/>
                </a:rPr>
                <a:t>1</a:t>
              </a:r>
            </a:p>
          </p:txBody>
        </p:sp>
        <p:sp>
          <p:nvSpPr>
            <p:cNvPr id="46118" name="Text Box 64"/>
            <p:cNvSpPr txBox="1">
              <a:spLocks noChangeArrowheads="1"/>
            </p:cNvSpPr>
            <p:nvPr/>
          </p:nvSpPr>
          <p:spPr bwMode="auto">
            <a:xfrm>
              <a:off x="3428293" y="4098991"/>
              <a:ext cx="50526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1  </a:t>
              </a:r>
            </a:p>
          </p:txBody>
        </p:sp>
        <p:sp>
          <p:nvSpPr>
            <p:cNvPr id="46119" name="Line 65"/>
            <p:cNvSpPr>
              <a:spLocks noChangeShapeType="1"/>
            </p:cNvSpPr>
            <p:nvPr/>
          </p:nvSpPr>
          <p:spPr bwMode="auto">
            <a:xfrm>
              <a:off x="2943324" y="4489961"/>
              <a:ext cx="1358900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20" name="Text Box 66"/>
            <p:cNvSpPr txBox="1">
              <a:spLocks noChangeArrowheads="1"/>
            </p:cNvSpPr>
            <p:nvPr/>
          </p:nvSpPr>
          <p:spPr bwMode="auto">
            <a:xfrm>
              <a:off x="3024098" y="4468977"/>
              <a:ext cx="114967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273.16</a:t>
              </a:r>
            </a:p>
          </p:txBody>
        </p:sp>
        <p:sp>
          <p:nvSpPr>
            <p:cNvPr id="46121" name="Text Box 67"/>
            <p:cNvSpPr txBox="1">
              <a:spLocks noChangeArrowheads="1"/>
            </p:cNvSpPr>
            <p:nvPr/>
          </p:nvSpPr>
          <p:spPr bwMode="auto">
            <a:xfrm>
              <a:off x="2131283" y="4173253"/>
              <a:ext cx="93345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1 + </a:t>
              </a:r>
            </a:p>
          </p:txBody>
        </p:sp>
        <p:sp>
          <p:nvSpPr>
            <p:cNvPr id="46122" name="Text Box 42"/>
            <p:cNvSpPr txBox="1">
              <a:spLocks noChangeArrowheads="1"/>
            </p:cNvSpPr>
            <p:nvPr/>
          </p:nvSpPr>
          <p:spPr bwMode="auto">
            <a:xfrm>
              <a:off x="1391797" y="3606291"/>
              <a:ext cx="6731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V</a:t>
              </a:r>
              <a:r>
                <a:rPr lang="it-IT" altLang="it-IT" sz="2400" baseline="-25000">
                  <a:solidFill>
                    <a:srgbClr val="000066"/>
                  </a:solidFill>
                  <a:latin typeface="Comic Sans MS" pitchFamily="66" charset="0"/>
                </a:rPr>
                <a:t>0</a:t>
              </a:r>
              <a:endParaRPr lang="it-IT" altLang="it-IT" sz="24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46123" name="Text Box 43"/>
            <p:cNvSpPr txBox="1">
              <a:spLocks noChangeArrowheads="1"/>
            </p:cNvSpPr>
            <p:nvPr/>
          </p:nvSpPr>
          <p:spPr bwMode="auto">
            <a:xfrm>
              <a:off x="1391797" y="4116850"/>
              <a:ext cx="79163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V</a:t>
              </a:r>
              <a:r>
                <a:rPr lang="it-IT" altLang="it-IT" sz="2400" baseline="-25000">
                  <a:solidFill>
                    <a:srgbClr val="000066"/>
                  </a:solidFill>
                  <a:latin typeface="Comic Sans MS" pitchFamily="66" charset="0"/>
                </a:rPr>
                <a:t>0</a:t>
              </a:r>
              <a:endParaRPr lang="it-IT" altLang="it-IT" sz="24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46124" name="Line 63"/>
            <p:cNvSpPr>
              <a:spLocks noChangeShapeType="1"/>
            </p:cNvSpPr>
            <p:nvPr/>
          </p:nvSpPr>
          <p:spPr bwMode="auto">
            <a:xfrm>
              <a:off x="1297461" y="4112797"/>
              <a:ext cx="660400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2908301" y="3673475"/>
            <a:ext cx="455613" cy="865188"/>
            <a:chOff x="1385086" y="3674186"/>
            <a:chExt cx="455300" cy="864559"/>
          </a:xfrm>
        </p:grpSpPr>
        <p:cxnSp>
          <p:nvCxnSpPr>
            <p:cNvPr id="46109" name="Connettore 1 8"/>
            <p:cNvCxnSpPr>
              <a:cxnSpLocks noChangeShapeType="1"/>
            </p:cNvCxnSpPr>
            <p:nvPr/>
          </p:nvCxnSpPr>
          <p:spPr bwMode="auto">
            <a:xfrm flipV="1">
              <a:off x="1414936" y="3674186"/>
              <a:ext cx="425450" cy="344992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110" name="Connettore 1 86"/>
            <p:cNvCxnSpPr>
              <a:cxnSpLocks noChangeShapeType="1"/>
            </p:cNvCxnSpPr>
            <p:nvPr/>
          </p:nvCxnSpPr>
          <p:spPr bwMode="auto">
            <a:xfrm flipV="1">
              <a:off x="1385086" y="4193753"/>
              <a:ext cx="425450" cy="344992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uppo 10"/>
          <p:cNvGrpSpPr>
            <a:grpSpLocks/>
          </p:cNvGrpSpPr>
          <p:nvPr/>
        </p:nvGrpSpPr>
        <p:grpSpPr bwMode="auto">
          <a:xfrm>
            <a:off x="6434139" y="3297239"/>
            <a:ext cx="4524375" cy="1773237"/>
            <a:chOff x="4910060" y="3297407"/>
            <a:chExt cx="4524260" cy="1773807"/>
          </a:xfrm>
        </p:grpSpPr>
        <p:sp>
          <p:nvSpPr>
            <p:cNvPr id="46101" name="Text Box 58"/>
            <p:cNvSpPr txBox="1">
              <a:spLocks noChangeArrowheads="1"/>
            </p:cNvSpPr>
            <p:nvPr/>
          </p:nvSpPr>
          <p:spPr bwMode="auto">
            <a:xfrm>
              <a:off x="4910060" y="3866855"/>
              <a:ext cx="53975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= </a:t>
              </a:r>
            </a:p>
          </p:txBody>
        </p:sp>
        <p:sp>
          <p:nvSpPr>
            <p:cNvPr id="46102" name="Line 59"/>
            <p:cNvSpPr>
              <a:spLocks noChangeShapeType="1"/>
            </p:cNvSpPr>
            <p:nvPr/>
          </p:nvSpPr>
          <p:spPr bwMode="auto">
            <a:xfrm flipV="1">
              <a:off x="5731150" y="3711590"/>
              <a:ext cx="2293490" cy="12658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03" name="Text Box 60"/>
            <p:cNvSpPr txBox="1">
              <a:spLocks noChangeArrowheads="1"/>
            </p:cNvSpPr>
            <p:nvPr/>
          </p:nvSpPr>
          <p:spPr bwMode="auto">
            <a:xfrm>
              <a:off x="5827526" y="3297407"/>
              <a:ext cx="208262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273.16   +   t</a:t>
              </a:r>
              <a:r>
                <a:rPr lang="it-IT" altLang="it-IT" sz="2400" baseline="-25000">
                  <a:solidFill>
                    <a:srgbClr val="000066"/>
                  </a:solidFill>
                  <a:latin typeface="Comic Sans MS" pitchFamily="66" charset="0"/>
                </a:rPr>
                <a:t>1</a:t>
              </a:r>
            </a:p>
          </p:txBody>
        </p:sp>
        <p:sp>
          <p:nvSpPr>
            <p:cNvPr id="46104" name="Text Box 61"/>
            <p:cNvSpPr txBox="1">
              <a:spLocks noChangeArrowheads="1"/>
            </p:cNvSpPr>
            <p:nvPr/>
          </p:nvSpPr>
          <p:spPr bwMode="auto">
            <a:xfrm>
              <a:off x="6364796" y="3700736"/>
              <a:ext cx="163686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273.16</a:t>
              </a:r>
              <a:endParaRPr lang="it-IT" altLang="it-IT" sz="2400" baseline="-250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46105" name="Text Box 61"/>
            <p:cNvSpPr txBox="1">
              <a:spLocks noChangeArrowheads="1"/>
            </p:cNvSpPr>
            <p:nvPr/>
          </p:nvSpPr>
          <p:spPr bwMode="auto">
            <a:xfrm>
              <a:off x="6500620" y="4609549"/>
              <a:ext cx="29337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273.16  </a:t>
              </a:r>
              <a:endParaRPr lang="it-IT" altLang="it-IT" sz="2400" baseline="-25000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46106" name="Line 55"/>
            <p:cNvSpPr>
              <a:spLocks noChangeShapeType="1"/>
            </p:cNvSpPr>
            <p:nvPr/>
          </p:nvSpPr>
          <p:spPr bwMode="auto">
            <a:xfrm>
              <a:off x="5258144" y="4126820"/>
              <a:ext cx="3418311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07" name="Line 59"/>
            <p:cNvSpPr>
              <a:spLocks noChangeShapeType="1"/>
            </p:cNvSpPr>
            <p:nvPr/>
          </p:nvSpPr>
          <p:spPr bwMode="auto">
            <a:xfrm>
              <a:off x="5731149" y="4575174"/>
              <a:ext cx="2293491" cy="6679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108" name="Text Box 60"/>
            <p:cNvSpPr txBox="1">
              <a:spLocks noChangeArrowheads="1"/>
            </p:cNvSpPr>
            <p:nvPr/>
          </p:nvSpPr>
          <p:spPr bwMode="auto">
            <a:xfrm>
              <a:off x="5909958" y="4116849"/>
              <a:ext cx="211468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273.16   +   t</a:t>
              </a:r>
              <a:r>
                <a:rPr lang="it-IT" altLang="it-IT" sz="2400" baseline="-25000">
                  <a:solidFill>
                    <a:srgbClr val="000066"/>
                  </a:solidFill>
                  <a:latin typeface="Comic Sans MS" pitchFamily="66" charset="0"/>
                </a:rPr>
                <a:t>2</a:t>
              </a:r>
            </a:p>
          </p:txBody>
        </p:sp>
      </p:grpSp>
      <p:grpSp>
        <p:nvGrpSpPr>
          <p:cNvPr id="12" name="Gruppo 11"/>
          <p:cNvGrpSpPr>
            <a:grpSpLocks/>
          </p:cNvGrpSpPr>
          <p:nvPr/>
        </p:nvGrpSpPr>
        <p:grpSpPr bwMode="auto">
          <a:xfrm>
            <a:off x="2003425" y="5140325"/>
            <a:ext cx="3189288" cy="1174750"/>
            <a:chOff x="478711" y="5140810"/>
            <a:chExt cx="3190715" cy="1174750"/>
          </a:xfrm>
        </p:grpSpPr>
        <p:sp>
          <p:nvSpPr>
            <p:cNvPr id="46093" name="Line 59"/>
            <p:cNvSpPr>
              <a:spLocks noChangeShapeType="1"/>
            </p:cNvSpPr>
            <p:nvPr/>
          </p:nvSpPr>
          <p:spPr bwMode="auto">
            <a:xfrm>
              <a:off x="1354851" y="5736122"/>
              <a:ext cx="2314575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094" name="Text Box 60"/>
            <p:cNvSpPr txBox="1">
              <a:spLocks noChangeArrowheads="1"/>
            </p:cNvSpPr>
            <p:nvPr/>
          </p:nvSpPr>
          <p:spPr bwMode="auto">
            <a:xfrm>
              <a:off x="1451689" y="5140810"/>
              <a:ext cx="20637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273.16   +   t</a:t>
              </a:r>
              <a:r>
                <a:rPr lang="it-IT" altLang="it-IT" sz="2400" baseline="-25000">
                  <a:solidFill>
                    <a:srgbClr val="000066"/>
                  </a:solidFill>
                  <a:latin typeface="Comic Sans MS" pitchFamily="66" charset="0"/>
                </a:rPr>
                <a:t>1</a:t>
              </a:r>
            </a:p>
          </p:txBody>
        </p:sp>
        <p:sp>
          <p:nvSpPr>
            <p:cNvPr id="46095" name="Text Box 61"/>
            <p:cNvSpPr txBox="1">
              <a:spLocks noChangeArrowheads="1"/>
            </p:cNvSpPr>
            <p:nvPr/>
          </p:nvSpPr>
          <p:spPr bwMode="auto">
            <a:xfrm>
              <a:off x="1461214" y="5858360"/>
              <a:ext cx="22002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66"/>
                  </a:solidFill>
                  <a:latin typeface="Comic Sans MS" pitchFamily="66" charset="0"/>
                </a:rPr>
                <a:t>273.16   +   t</a:t>
              </a:r>
              <a:r>
                <a:rPr lang="it-IT" altLang="it-IT" sz="2400" baseline="-25000">
                  <a:solidFill>
                    <a:srgbClr val="000066"/>
                  </a:solidFill>
                  <a:latin typeface="Comic Sans MS" pitchFamily="66" charset="0"/>
                </a:rPr>
                <a:t>2</a:t>
              </a:r>
            </a:p>
          </p:txBody>
        </p:sp>
        <p:grpSp>
          <p:nvGrpSpPr>
            <p:cNvPr id="46096" name="Gruppo 98"/>
            <p:cNvGrpSpPr>
              <a:grpSpLocks/>
            </p:cNvGrpSpPr>
            <p:nvPr/>
          </p:nvGrpSpPr>
          <p:grpSpPr bwMode="auto">
            <a:xfrm>
              <a:off x="478711" y="5246711"/>
              <a:ext cx="1119100" cy="972224"/>
              <a:chOff x="431801" y="3597430"/>
              <a:chExt cx="1119100" cy="972224"/>
            </a:xfrm>
          </p:grpSpPr>
          <p:sp>
            <p:nvSpPr>
              <p:cNvPr id="46097" name="Text Box 42"/>
              <p:cNvSpPr txBox="1">
                <a:spLocks noChangeArrowheads="1"/>
              </p:cNvSpPr>
              <p:nvPr/>
            </p:nvSpPr>
            <p:spPr bwMode="auto">
              <a:xfrm>
                <a:off x="526137" y="3597430"/>
                <a:ext cx="673100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66"/>
                    </a:solidFill>
                    <a:latin typeface="Comic Sans MS" pitchFamily="66" charset="0"/>
                  </a:rPr>
                  <a:t>V</a:t>
                </a:r>
                <a:r>
                  <a:rPr lang="it-IT" altLang="it-IT" sz="2400" baseline="-25000">
                    <a:solidFill>
                      <a:srgbClr val="000066"/>
                    </a:solidFill>
                    <a:latin typeface="Comic Sans MS" pitchFamily="66" charset="0"/>
                  </a:rPr>
                  <a:t>1</a:t>
                </a:r>
                <a:endParaRPr lang="it-IT" altLang="it-IT" sz="2400">
                  <a:solidFill>
                    <a:srgbClr val="000066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6098" name="Text Box 43"/>
              <p:cNvSpPr txBox="1">
                <a:spLocks noChangeArrowheads="1"/>
              </p:cNvSpPr>
              <p:nvPr/>
            </p:nvSpPr>
            <p:spPr bwMode="auto">
              <a:xfrm>
                <a:off x="526137" y="4107989"/>
                <a:ext cx="791633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66"/>
                    </a:solidFill>
                    <a:latin typeface="Comic Sans MS" pitchFamily="66" charset="0"/>
                  </a:rPr>
                  <a:t>V</a:t>
                </a:r>
                <a:r>
                  <a:rPr lang="it-IT" altLang="it-IT" sz="2400" baseline="-25000">
                    <a:solidFill>
                      <a:srgbClr val="000066"/>
                    </a:solidFill>
                    <a:latin typeface="Comic Sans MS" pitchFamily="66" charset="0"/>
                  </a:rPr>
                  <a:t>2</a:t>
                </a:r>
                <a:endParaRPr lang="it-IT" altLang="it-IT" sz="2400">
                  <a:solidFill>
                    <a:srgbClr val="000066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6099" name="Text Box 44"/>
              <p:cNvSpPr txBox="1">
                <a:spLocks noChangeArrowheads="1"/>
              </p:cNvSpPr>
              <p:nvPr/>
            </p:nvSpPr>
            <p:spPr bwMode="auto">
              <a:xfrm>
                <a:off x="1011150" y="3855243"/>
                <a:ext cx="539751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66"/>
                    </a:solidFill>
                    <a:latin typeface="Comic Sans MS" pitchFamily="66" charset="0"/>
                  </a:rPr>
                  <a:t>= </a:t>
                </a:r>
              </a:p>
            </p:txBody>
          </p:sp>
          <p:sp>
            <p:nvSpPr>
              <p:cNvPr id="46100" name="Line 63"/>
              <p:cNvSpPr>
                <a:spLocks noChangeShapeType="1"/>
              </p:cNvSpPr>
              <p:nvPr/>
            </p:nvSpPr>
            <p:spPr bwMode="auto">
              <a:xfrm>
                <a:off x="431801" y="4103936"/>
                <a:ext cx="660400" cy="0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3485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684"/>
    </mc:Choice>
    <mc:Fallback>
      <p:transition spd="slow" advTm="152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17" grpId="0"/>
      <p:bldP spid="21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170489" y="6094413"/>
            <a:ext cx="21494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>
                <a:solidFill>
                  <a:srgbClr val="00FF00"/>
                </a:solidFill>
                <a:latin typeface="Arial" charset="0"/>
              </a:rPr>
              <a:t>PV = nRT</a:t>
            </a:r>
          </a:p>
        </p:txBody>
      </p:sp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5095876" y="115888"/>
            <a:ext cx="18018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 u="sng">
                <a:solidFill>
                  <a:srgbClr val="FFFF00"/>
                </a:solidFill>
                <a:latin typeface="Arial" charset="0"/>
              </a:rPr>
              <a:t>Gas Ideali</a:t>
            </a: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1589088" y="476251"/>
            <a:ext cx="10801350" cy="1027113"/>
            <a:chOff x="65527" y="476672"/>
            <a:chExt cx="10801200" cy="1027415"/>
          </a:xfrm>
        </p:grpSpPr>
        <p:sp>
          <p:nvSpPr>
            <p:cNvPr id="47184" name="Text Box 7"/>
            <p:cNvSpPr txBox="1">
              <a:spLocks noChangeArrowheads="1"/>
            </p:cNvSpPr>
            <p:nvPr/>
          </p:nvSpPr>
          <p:spPr bwMode="auto">
            <a:xfrm>
              <a:off x="65527" y="638298"/>
              <a:ext cx="10801200" cy="577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6712" tIns="8356" rIns="16712" bIns="835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838325" algn="l"/>
                  <a:tab pos="2593975" algn="l"/>
                  <a:tab pos="36210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838325" algn="l"/>
                  <a:tab pos="2593975" algn="l"/>
                  <a:tab pos="36210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838325" algn="l"/>
                  <a:tab pos="2593975" algn="l"/>
                  <a:tab pos="3621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b="1" u="sng">
                  <a:solidFill>
                    <a:srgbClr val="FFCCFF"/>
                  </a:solidFill>
                  <a:latin typeface="Arial" charset="0"/>
                </a:rPr>
                <a:t>BOYLE</a:t>
              </a:r>
              <a:r>
                <a:rPr lang="it-IT" altLang="it-IT" sz="2600">
                  <a:solidFill>
                    <a:srgbClr val="FFCCFF"/>
                  </a:solidFill>
                  <a:latin typeface="Arial" charset="0"/>
                </a:rPr>
                <a:t>:  PV= K</a:t>
              </a:r>
              <a:r>
                <a:rPr lang="it-IT" altLang="it-IT" sz="2600" baseline="-25000">
                  <a:solidFill>
                    <a:srgbClr val="FFCCFF"/>
                  </a:solidFill>
                  <a:latin typeface="Arial" charset="0"/>
                </a:rPr>
                <a:t> </a:t>
              </a:r>
              <a:r>
                <a:rPr lang="it-IT" altLang="it-IT" sz="2600">
                  <a:solidFill>
                    <a:srgbClr val="FFCCFF"/>
                  </a:solidFill>
                  <a:latin typeface="Arial" charset="0"/>
                </a:rPr>
                <a:t>(T = cost.)       </a:t>
              </a:r>
              <a:r>
                <a:rPr lang="it-IT" altLang="it-IT" sz="2600" b="1" u="sng">
                  <a:solidFill>
                    <a:srgbClr val="FFCCFF"/>
                  </a:solidFill>
                  <a:latin typeface="Arial" charset="0"/>
                </a:rPr>
                <a:t>CHARLES</a:t>
              </a:r>
              <a:r>
                <a:rPr lang="it-IT" altLang="it-IT" sz="2600">
                  <a:solidFill>
                    <a:srgbClr val="FFCCFF"/>
                  </a:solidFill>
                  <a:latin typeface="Arial" charset="0"/>
                </a:rPr>
                <a:t>:  	= K	  (P = cost.)</a:t>
              </a:r>
            </a:p>
          </p:txBody>
        </p:sp>
        <p:grpSp>
          <p:nvGrpSpPr>
            <p:cNvPr id="47185" name="Gruppo 1"/>
            <p:cNvGrpSpPr>
              <a:grpSpLocks/>
            </p:cNvGrpSpPr>
            <p:nvPr/>
          </p:nvGrpSpPr>
          <p:grpSpPr bwMode="auto">
            <a:xfrm>
              <a:off x="6444208" y="476672"/>
              <a:ext cx="300038" cy="1027415"/>
              <a:chOff x="2587774" y="1044540"/>
              <a:chExt cx="300038" cy="1027415"/>
            </a:xfrm>
          </p:grpSpPr>
          <p:sp>
            <p:nvSpPr>
              <p:cNvPr id="47186" name="Text Box 8"/>
              <p:cNvSpPr txBox="1">
                <a:spLocks noChangeArrowheads="1"/>
              </p:cNvSpPr>
              <p:nvPr/>
            </p:nvSpPr>
            <p:spPr bwMode="auto">
              <a:xfrm>
                <a:off x="2620171" y="1044540"/>
                <a:ext cx="256282" cy="577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712" tIns="8356" rIns="16712" bIns="835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838325" algn="l"/>
                    <a:tab pos="2593975" algn="l"/>
                    <a:tab pos="36210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838325" algn="l"/>
                    <a:tab pos="2593975" algn="l"/>
                    <a:tab pos="36210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838325" algn="l"/>
                    <a:tab pos="2593975" algn="l"/>
                    <a:tab pos="36210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>
                    <a:solidFill>
                      <a:srgbClr val="FFCCFF"/>
                    </a:solidFill>
                    <a:latin typeface="Arial" charset="0"/>
                  </a:rPr>
                  <a:t>V</a:t>
                </a:r>
              </a:p>
            </p:txBody>
          </p:sp>
          <p:sp>
            <p:nvSpPr>
              <p:cNvPr id="47187" name="Line 9"/>
              <p:cNvSpPr>
                <a:spLocks noChangeShapeType="1"/>
              </p:cNvSpPr>
              <p:nvPr/>
            </p:nvSpPr>
            <p:spPr bwMode="auto">
              <a:xfrm>
                <a:off x="2587774" y="1548596"/>
                <a:ext cx="300038" cy="0"/>
              </a:xfrm>
              <a:prstGeom prst="line">
                <a:avLst/>
              </a:prstGeom>
              <a:noFill/>
              <a:ln w="28575">
                <a:solidFill>
                  <a:srgbClr val="FF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712" tIns="8356" rIns="16712" bIns="8356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188" name="Text Box 10"/>
              <p:cNvSpPr txBox="1">
                <a:spLocks noChangeArrowheads="1"/>
              </p:cNvSpPr>
              <p:nvPr/>
            </p:nvSpPr>
            <p:spPr bwMode="auto">
              <a:xfrm>
                <a:off x="2628772" y="1494435"/>
                <a:ext cx="237530" cy="577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6712" tIns="8356" rIns="16712" bIns="835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838325" algn="l"/>
                    <a:tab pos="2593975" algn="l"/>
                    <a:tab pos="36210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838325" algn="l"/>
                    <a:tab pos="2593975" algn="l"/>
                    <a:tab pos="36210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838325" algn="l"/>
                    <a:tab pos="2593975" algn="l"/>
                    <a:tab pos="36210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>
                    <a:solidFill>
                      <a:srgbClr val="FFCCFF"/>
                    </a:solidFill>
                    <a:latin typeface="Arial" charset="0"/>
                  </a:rPr>
                  <a:t>T</a:t>
                </a:r>
              </a:p>
            </p:txBody>
          </p:sp>
        </p:grpSp>
      </p:grpSp>
      <p:sp>
        <p:nvSpPr>
          <p:cNvPr id="49" name="Text Box 11"/>
          <p:cNvSpPr txBox="1">
            <a:spLocks noChangeArrowheads="1"/>
          </p:cNvSpPr>
          <p:nvPr/>
        </p:nvSpPr>
        <p:spPr bwMode="auto">
          <a:xfrm>
            <a:off x="1763713" y="1395413"/>
            <a:ext cx="8496300" cy="101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1838325" algn="l"/>
                <a:tab pos="2593975" algn="l"/>
                <a:tab pos="3621088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1838325" algn="l"/>
                <a:tab pos="2593975" algn="l"/>
                <a:tab pos="3621088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1838325" algn="l"/>
                <a:tab pos="2593975" algn="l"/>
                <a:tab pos="362108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1838325" algn="l"/>
                <a:tab pos="2593975" algn="l"/>
                <a:tab pos="36210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1838325" algn="l"/>
                <a:tab pos="2593975" algn="l"/>
                <a:tab pos="36210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8325" algn="l"/>
                <a:tab pos="2593975" algn="l"/>
                <a:tab pos="36210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8325" algn="l"/>
                <a:tab pos="2593975" algn="l"/>
                <a:tab pos="36210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8325" algn="l"/>
                <a:tab pos="2593975" algn="l"/>
                <a:tab pos="36210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38325" algn="l"/>
                <a:tab pos="2593975" algn="l"/>
                <a:tab pos="3621088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>
                <a:solidFill>
                  <a:srgbClr val="00FF00"/>
                </a:solidFill>
                <a:latin typeface="Arial" charset="0"/>
              </a:rPr>
              <a:t>Per una trasformazione generale tra uno </a:t>
            </a:r>
            <a:r>
              <a:rPr lang="it-IT" altLang="it-IT" sz="2600" u="sng">
                <a:solidFill>
                  <a:srgbClr val="00FF00"/>
                </a:solidFill>
                <a:latin typeface="Arial" charset="0"/>
              </a:rPr>
              <a:t>STATO INIZIALE</a:t>
            </a:r>
            <a:r>
              <a:rPr lang="it-IT" altLang="it-IT" sz="2600">
                <a:solidFill>
                  <a:srgbClr val="00FF00"/>
                </a:solidFill>
                <a:latin typeface="Arial" charset="0"/>
              </a:rPr>
              <a:t> </a:t>
            </a:r>
            <a:r>
              <a:rPr lang="it-IT" altLang="it-IT" sz="2600" b="1">
                <a:solidFill>
                  <a:srgbClr val="00FF00"/>
                </a:solidFill>
                <a:latin typeface="Arial" charset="0"/>
              </a:rPr>
              <a:t>(P</a:t>
            </a:r>
            <a:r>
              <a:rPr lang="it-IT" altLang="it-IT" sz="2600" b="1" baseline="-25000">
                <a:solidFill>
                  <a:srgbClr val="00FF00"/>
                </a:solidFill>
                <a:latin typeface="Arial" charset="0"/>
              </a:rPr>
              <a:t>0</a:t>
            </a:r>
            <a:r>
              <a:rPr lang="it-IT" altLang="it-IT" sz="2600" b="1">
                <a:solidFill>
                  <a:srgbClr val="00FF00"/>
                </a:solidFill>
                <a:latin typeface="Arial" charset="0"/>
              </a:rPr>
              <a:t>, V</a:t>
            </a:r>
            <a:r>
              <a:rPr lang="it-IT" altLang="it-IT" sz="2600" b="1" baseline="-25000">
                <a:solidFill>
                  <a:srgbClr val="00FF00"/>
                </a:solidFill>
                <a:latin typeface="Arial" charset="0"/>
              </a:rPr>
              <a:t>0</a:t>
            </a:r>
            <a:r>
              <a:rPr lang="it-IT" altLang="it-IT" sz="2600" b="1">
                <a:solidFill>
                  <a:srgbClr val="00FF00"/>
                </a:solidFill>
                <a:latin typeface="Arial" charset="0"/>
              </a:rPr>
              <a:t>, T</a:t>
            </a:r>
            <a:r>
              <a:rPr lang="it-IT" altLang="it-IT" sz="2600" b="1" baseline="-25000">
                <a:solidFill>
                  <a:srgbClr val="00FF00"/>
                </a:solidFill>
                <a:latin typeface="Arial" charset="0"/>
              </a:rPr>
              <a:t>0</a:t>
            </a:r>
            <a:r>
              <a:rPr lang="it-IT" altLang="it-IT" sz="2600" b="1">
                <a:solidFill>
                  <a:srgbClr val="00FF00"/>
                </a:solidFill>
                <a:latin typeface="Arial" charset="0"/>
              </a:rPr>
              <a:t>)</a:t>
            </a:r>
            <a:r>
              <a:rPr lang="it-IT" altLang="it-IT" sz="2600">
                <a:solidFill>
                  <a:srgbClr val="00FF00"/>
                </a:solidFill>
                <a:latin typeface="Arial" charset="0"/>
              </a:rPr>
              <a:t> ed uno </a:t>
            </a:r>
            <a:r>
              <a:rPr lang="it-IT" altLang="it-IT" sz="2600" u="sng">
                <a:solidFill>
                  <a:srgbClr val="00FF00"/>
                </a:solidFill>
                <a:latin typeface="Arial" charset="0"/>
              </a:rPr>
              <a:t>STATO FINALE</a:t>
            </a:r>
            <a:r>
              <a:rPr lang="it-IT" altLang="it-IT" sz="2600">
                <a:solidFill>
                  <a:srgbClr val="00FF00"/>
                </a:solidFill>
                <a:latin typeface="Arial" charset="0"/>
              </a:rPr>
              <a:t> </a:t>
            </a:r>
            <a:r>
              <a:rPr lang="it-IT" altLang="it-IT" sz="2600" b="1">
                <a:solidFill>
                  <a:srgbClr val="00FF00"/>
                </a:solidFill>
                <a:latin typeface="Arial" charset="0"/>
              </a:rPr>
              <a:t>(P</a:t>
            </a:r>
            <a:r>
              <a:rPr lang="it-IT" altLang="it-IT" sz="2600" b="1" baseline="-25000">
                <a:solidFill>
                  <a:srgbClr val="00FF00"/>
                </a:solidFill>
                <a:latin typeface="Arial" charset="0"/>
              </a:rPr>
              <a:t>1</a:t>
            </a:r>
            <a:r>
              <a:rPr lang="it-IT" altLang="it-IT" sz="2600" b="1">
                <a:solidFill>
                  <a:srgbClr val="00FF00"/>
                </a:solidFill>
                <a:latin typeface="Arial" charset="0"/>
              </a:rPr>
              <a:t>, V</a:t>
            </a:r>
            <a:r>
              <a:rPr lang="it-IT" altLang="it-IT" sz="2600" b="1" baseline="-25000">
                <a:solidFill>
                  <a:srgbClr val="00FF00"/>
                </a:solidFill>
                <a:latin typeface="Arial" charset="0"/>
              </a:rPr>
              <a:t>1</a:t>
            </a:r>
            <a:r>
              <a:rPr lang="it-IT" altLang="it-IT" sz="2600" b="1">
                <a:solidFill>
                  <a:srgbClr val="00FF00"/>
                </a:solidFill>
                <a:latin typeface="Arial" charset="0"/>
              </a:rPr>
              <a:t>, T</a:t>
            </a:r>
            <a:r>
              <a:rPr lang="it-IT" altLang="it-IT" sz="2600" b="1" baseline="-25000">
                <a:solidFill>
                  <a:srgbClr val="00FF00"/>
                </a:solidFill>
                <a:latin typeface="Arial" charset="0"/>
              </a:rPr>
              <a:t>1</a:t>
            </a:r>
            <a:r>
              <a:rPr lang="it-IT" altLang="it-IT" sz="2600" b="1">
                <a:solidFill>
                  <a:srgbClr val="00FF00"/>
                </a:solidFill>
                <a:latin typeface="Arial" charset="0"/>
              </a:rPr>
              <a:t>)</a:t>
            </a:r>
            <a:endParaRPr lang="it-IT" altLang="it-IT" sz="2600">
              <a:solidFill>
                <a:srgbClr val="00FF00"/>
              </a:solidFill>
              <a:latin typeface="Arial" charset="0"/>
            </a:endParaRPr>
          </a:p>
        </p:txBody>
      </p:sp>
      <p:grpSp>
        <p:nvGrpSpPr>
          <p:cNvPr id="21" name="Gruppo 20"/>
          <p:cNvGrpSpPr>
            <a:grpSpLocks/>
          </p:cNvGrpSpPr>
          <p:nvPr/>
        </p:nvGrpSpPr>
        <p:grpSpPr bwMode="auto">
          <a:xfrm>
            <a:off x="4811714" y="2773364"/>
            <a:ext cx="3070225" cy="1830387"/>
            <a:chOff x="3309780" y="2988891"/>
            <a:chExt cx="3070225" cy="1830387"/>
          </a:xfrm>
        </p:grpSpPr>
        <p:sp>
          <p:nvSpPr>
            <p:cNvPr id="47176" name="Text Box 62"/>
            <p:cNvSpPr txBox="1">
              <a:spLocks noChangeArrowheads="1"/>
            </p:cNvSpPr>
            <p:nvPr/>
          </p:nvSpPr>
          <p:spPr bwMode="auto">
            <a:xfrm>
              <a:off x="4881405" y="3750891"/>
              <a:ext cx="1258887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9933"/>
                  </a:solidFill>
                  <a:latin typeface="Arial" charset="0"/>
                </a:rPr>
                <a:t>Stato finale</a:t>
              </a:r>
            </a:p>
          </p:txBody>
        </p:sp>
        <p:grpSp>
          <p:nvGrpSpPr>
            <p:cNvPr id="47177" name="Gruppo 18"/>
            <p:cNvGrpSpPr>
              <a:grpSpLocks/>
            </p:cNvGrpSpPr>
            <p:nvPr/>
          </p:nvGrpSpPr>
          <p:grpSpPr bwMode="auto">
            <a:xfrm>
              <a:off x="3309780" y="2988891"/>
              <a:ext cx="3070225" cy="1830387"/>
              <a:chOff x="3309780" y="2988891"/>
              <a:chExt cx="3070225" cy="1830387"/>
            </a:xfrm>
          </p:grpSpPr>
          <p:sp>
            <p:nvSpPr>
              <p:cNvPr id="47178" name="Freeform 2"/>
              <p:cNvSpPr>
                <a:spLocks/>
              </p:cNvSpPr>
              <p:nvPr/>
            </p:nvSpPr>
            <p:spPr bwMode="auto">
              <a:xfrm>
                <a:off x="3746342" y="4012828"/>
                <a:ext cx="1563688" cy="696913"/>
              </a:xfrm>
              <a:custGeom>
                <a:avLst/>
                <a:gdLst>
                  <a:gd name="T0" fmla="*/ 0 w 1752"/>
                  <a:gd name="T1" fmla="*/ 0 h 768"/>
                  <a:gd name="T2" fmla="*/ 2147483647 w 1752"/>
                  <a:gd name="T3" fmla="*/ 2147483647 h 768"/>
                  <a:gd name="T4" fmla="*/ 2147483647 w 1752"/>
                  <a:gd name="T5" fmla="*/ 2147483647 h 768"/>
                  <a:gd name="T6" fmla="*/ 2147483647 w 1752"/>
                  <a:gd name="T7" fmla="*/ 2147483647 h 7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52" h="768">
                    <a:moveTo>
                      <a:pt x="0" y="0"/>
                    </a:moveTo>
                    <a:cubicBezTo>
                      <a:pt x="69" y="64"/>
                      <a:pt x="236" y="272"/>
                      <a:pt x="408" y="384"/>
                    </a:cubicBezTo>
                    <a:cubicBezTo>
                      <a:pt x="580" y="496"/>
                      <a:pt x="808" y="608"/>
                      <a:pt x="1032" y="672"/>
                    </a:cubicBezTo>
                    <a:cubicBezTo>
                      <a:pt x="1256" y="736"/>
                      <a:pt x="1504" y="752"/>
                      <a:pt x="1752" y="768"/>
                    </a:cubicBezTo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179" name="Freeform 3"/>
              <p:cNvSpPr>
                <a:spLocks/>
              </p:cNvSpPr>
              <p:nvPr/>
            </p:nvSpPr>
            <p:spPr bwMode="auto">
              <a:xfrm>
                <a:off x="4174967" y="2988891"/>
                <a:ext cx="1443038" cy="1263650"/>
              </a:xfrm>
              <a:custGeom>
                <a:avLst/>
                <a:gdLst>
                  <a:gd name="T0" fmla="*/ 0 w 1616"/>
                  <a:gd name="T1" fmla="*/ 0 h 1392"/>
                  <a:gd name="T2" fmla="*/ 2147483647 w 1616"/>
                  <a:gd name="T3" fmla="*/ 2147483647 h 1392"/>
                  <a:gd name="T4" fmla="*/ 2147483647 w 1616"/>
                  <a:gd name="T5" fmla="*/ 2147483647 h 1392"/>
                  <a:gd name="T6" fmla="*/ 2147483647 w 1616"/>
                  <a:gd name="T7" fmla="*/ 2147483647 h 139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16" h="1392">
                    <a:moveTo>
                      <a:pt x="0" y="0"/>
                    </a:moveTo>
                    <a:cubicBezTo>
                      <a:pt x="51" y="107"/>
                      <a:pt x="163" y="455"/>
                      <a:pt x="304" y="648"/>
                    </a:cubicBezTo>
                    <a:cubicBezTo>
                      <a:pt x="445" y="841"/>
                      <a:pt x="629" y="1036"/>
                      <a:pt x="848" y="1160"/>
                    </a:cubicBezTo>
                    <a:cubicBezTo>
                      <a:pt x="1067" y="1284"/>
                      <a:pt x="1456" y="1344"/>
                      <a:pt x="1616" y="1392"/>
                    </a:cubicBezTo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180" name="Text Box 60"/>
              <p:cNvSpPr txBox="1">
                <a:spLocks noChangeArrowheads="1"/>
              </p:cNvSpPr>
              <p:nvPr/>
            </p:nvSpPr>
            <p:spPr bwMode="auto">
              <a:xfrm>
                <a:off x="5310030" y="4490666"/>
                <a:ext cx="72707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800">
                    <a:solidFill>
                      <a:srgbClr val="FF9933"/>
                    </a:solidFill>
                    <a:latin typeface="Arial" charset="0"/>
                  </a:rPr>
                  <a:t>T = T</a:t>
                </a:r>
                <a:r>
                  <a:rPr lang="it-IT" altLang="it-IT" sz="1800" baseline="-25000">
                    <a:solidFill>
                      <a:srgbClr val="FF9933"/>
                    </a:solidFill>
                    <a:latin typeface="Arial" charset="0"/>
                  </a:rPr>
                  <a:t>0</a:t>
                </a:r>
                <a:endParaRPr lang="it-IT" altLang="it-IT" sz="1800">
                  <a:solidFill>
                    <a:srgbClr val="FFCCFF"/>
                  </a:solidFill>
                  <a:latin typeface="Arial" charset="0"/>
                </a:endParaRPr>
              </a:p>
            </p:txBody>
          </p:sp>
          <p:sp>
            <p:nvSpPr>
              <p:cNvPr id="47181" name="Text Box 61"/>
              <p:cNvSpPr txBox="1">
                <a:spLocks noChangeArrowheads="1"/>
              </p:cNvSpPr>
              <p:nvPr/>
            </p:nvSpPr>
            <p:spPr bwMode="auto">
              <a:xfrm>
                <a:off x="5652930" y="4100141"/>
                <a:ext cx="727075" cy="3286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800">
                    <a:solidFill>
                      <a:srgbClr val="FF9933"/>
                    </a:solidFill>
                    <a:latin typeface="Arial" charset="0"/>
                  </a:rPr>
                  <a:t>T = T</a:t>
                </a:r>
                <a:r>
                  <a:rPr lang="it-IT" altLang="it-IT" sz="1800" baseline="-25000">
                    <a:solidFill>
                      <a:srgbClr val="FF9933"/>
                    </a:solidFill>
                    <a:latin typeface="Arial" charset="0"/>
                  </a:rPr>
                  <a:t>1</a:t>
                </a:r>
                <a:endParaRPr lang="it-IT" altLang="it-IT" sz="1800">
                  <a:solidFill>
                    <a:srgbClr val="FF9933"/>
                  </a:solidFill>
                  <a:latin typeface="Arial" charset="0"/>
                </a:endParaRPr>
              </a:p>
            </p:txBody>
          </p:sp>
          <p:sp>
            <p:nvSpPr>
              <p:cNvPr id="47182" name="Freeform 52"/>
              <p:cNvSpPr>
                <a:spLocks/>
              </p:cNvSpPr>
              <p:nvPr/>
            </p:nvSpPr>
            <p:spPr bwMode="auto">
              <a:xfrm>
                <a:off x="3309780" y="3068266"/>
                <a:ext cx="122237" cy="327025"/>
              </a:xfrm>
              <a:custGeom>
                <a:avLst/>
                <a:gdLst>
                  <a:gd name="T0" fmla="*/ 2147483647 w 136"/>
                  <a:gd name="T1" fmla="*/ 2147483647 h 360"/>
                  <a:gd name="T2" fmla="*/ 2147483647 w 136"/>
                  <a:gd name="T3" fmla="*/ 2147483647 h 360"/>
                  <a:gd name="T4" fmla="*/ 0 w 136"/>
                  <a:gd name="T5" fmla="*/ 0 h 36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6" h="360">
                    <a:moveTo>
                      <a:pt x="136" y="360"/>
                    </a:moveTo>
                    <a:cubicBezTo>
                      <a:pt x="124" y="336"/>
                      <a:pt x="87" y="276"/>
                      <a:pt x="64" y="216"/>
                    </a:cubicBezTo>
                    <a:cubicBezTo>
                      <a:pt x="41" y="156"/>
                      <a:pt x="13" y="45"/>
                      <a:pt x="0" y="0"/>
                    </a:cubicBezTo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183" name="Freeform 52"/>
              <p:cNvSpPr>
                <a:spLocks/>
              </p:cNvSpPr>
              <p:nvPr/>
            </p:nvSpPr>
            <p:spPr bwMode="auto">
              <a:xfrm>
                <a:off x="3424080" y="3403228"/>
                <a:ext cx="322262" cy="604837"/>
              </a:xfrm>
              <a:custGeom>
                <a:avLst/>
                <a:gdLst>
                  <a:gd name="T0" fmla="*/ 2147483647 w 136"/>
                  <a:gd name="T1" fmla="*/ 2147483647 h 360"/>
                  <a:gd name="T2" fmla="*/ 2147483647 w 136"/>
                  <a:gd name="T3" fmla="*/ 2147483647 h 360"/>
                  <a:gd name="T4" fmla="*/ 0 w 136"/>
                  <a:gd name="T5" fmla="*/ 0 h 36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6" h="360">
                    <a:moveTo>
                      <a:pt x="136" y="360"/>
                    </a:moveTo>
                    <a:cubicBezTo>
                      <a:pt x="124" y="336"/>
                      <a:pt x="87" y="276"/>
                      <a:pt x="64" y="216"/>
                    </a:cubicBezTo>
                    <a:cubicBezTo>
                      <a:pt x="41" y="156"/>
                      <a:pt x="13" y="45"/>
                      <a:pt x="0" y="0"/>
                    </a:cubicBezTo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25" name="Gruppo 24"/>
          <p:cNvGrpSpPr>
            <a:grpSpLocks/>
          </p:cNvGrpSpPr>
          <p:nvPr/>
        </p:nvGrpSpPr>
        <p:grpSpPr bwMode="auto">
          <a:xfrm>
            <a:off x="4198938" y="2746375"/>
            <a:ext cx="3478212" cy="2185988"/>
            <a:chOff x="2731930" y="2982541"/>
            <a:chExt cx="3478212" cy="2185987"/>
          </a:xfrm>
        </p:grpSpPr>
        <p:sp>
          <p:nvSpPr>
            <p:cNvPr id="47156" name="Line 51"/>
            <p:cNvSpPr>
              <a:spLocks noChangeShapeType="1"/>
            </p:cNvSpPr>
            <p:nvPr/>
          </p:nvSpPr>
          <p:spPr bwMode="auto">
            <a:xfrm>
              <a:off x="3481230" y="3423866"/>
              <a:ext cx="1271587" cy="5445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157" name="Text Box 64"/>
            <p:cNvSpPr txBox="1">
              <a:spLocks noChangeArrowheads="1"/>
            </p:cNvSpPr>
            <p:nvPr/>
          </p:nvSpPr>
          <p:spPr bwMode="auto">
            <a:xfrm rot="1413540">
              <a:off x="3448122" y="3348791"/>
              <a:ext cx="1436687" cy="28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500">
                  <a:solidFill>
                    <a:srgbClr val="FF9933"/>
                  </a:solidFill>
                  <a:latin typeface="Arial" charset="0"/>
                </a:rPr>
                <a:t>Trasformazione</a:t>
              </a:r>
            </a:p>
          </p:txBody>
        </p:sp>
        <p:grpSp>
          <p:nvGrpSpPr>
            <p:cNvPr id="47158" name="Gruppo 23"/>
            <p:cNvGrpSpPr>
              <a:grpSpLocks/>
            </p:cNvGrpSpPr>
            <p:nvPr/>
          </p:nvGrpSpPr>
          <p:grpSpPr bwMode="auto">
            <a:xfrm>
              <a:off x="2731930" y="2982541"/>
              <a:ext cx="3478212" cy="2185987"/>
              <a:chOff x="2731930" y="2982541"/>
              <a:chExt cx="3478212" cy="2185987"/>
            </a:xfrm>
          </p:grpSpPr>
          <p:grpSp>
            <p:nvGrpSpPr>
              <p:cNvPr id="47159" name="Gruppo 19"/>
              <p:cNvGrpSpPr>
                <a:grpSpLocks/>
              </p:cNvGrpSpPr>
              <p:nvPr/>
            </p:nvGrpSpPr>
            <p:grpSpPr bwMode="auto">
              <a:xfrm>
                <a:off x="2731930" y="2982541"/>
                <a:ext cx="3478212" cy="2185987"/>
                <a:chOff x="2731930" y="2982541"/>
                <a:chExt cx="3478212" cy="2185987"/>
              </a:xfrm>
            </p:grpSpPr>
            <p:grpSp>
              <p:nvGrpSpPr>
                <p:cNvPr id="47162" name="Gruppo 17"/>
                <p:cNvGrpSpPr>
                  <a:grpSpLocks/>
                </p:cNvGrpSpPr>
                <p:nvPr/>
              </p:nvGrpSpPr>
              <p:grpSpPr bwMode="auto">
                <a:xfrm>
                  <a:off x="2731930" y="2982541"/>
                  <a:ext cx="3478212" cy="2185987"/>
                  <a:chOff x="2731930" y="2982541"/>
                  <a:chExt cx="3478212" cy="2185987"/>
                </a:xfrm>
              </p:grpSpPr>
              <p:sp>
                <p:nvSpPr>
                  <p:cNvPr id="47164" name="Text Box 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17892" y="4839916"/>
                    <a:ext cx="342900" cy="3286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1892" tIns="25946" rIns="51892" bIns="25946">
                    <a:spAutoFit/>
                  </a:bodyPr>
                  <a:lstStyle>
                    <a:lvl1pPr defTabSz="51911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1911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1911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1911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1911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800">
                        <a:solidFill>
                          <a:srgbClr val="FFCCFF"/>
                        </a:solidFill>
                        <a:latin typeface="Arial" charset="0"/>
                      </a:rPr>
                      <a:t>V</a:t>
                    </a:r>
                    <a:r>
                      <a:rPr lang="it-IT" altLang="it-IT" sz="1800" baseline="-25000">
                        <a:solidFill>
                          <a:srgbClr val="FFCCFF"/>
                        </a:solidFill>
                        <a:latin typeface="Arial" charset="0"/>
                      </a:rPr>
                      <a:t>1</a:t>
                    </a:r>
                    <a:endParaRPr lang="it-IT" altLang="it-IT" sz="1800">
                      <a:solidFill>
                        <a:srgbClr val="FFCCFF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7165" name="Line 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38317" y="3053978"/>
                    <a:ext cx="0" cy="1785938"/>
                  </a:xfrm>
                  <a:prstGeom prst="line">
                    <a:avLst/>
                  </a:prstGeom>
                  <a:noFill/>
                  <a:ln w="38100">
                    <a:solidFill>
                      <a:srgbClr val="00FF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7166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038317" y="4839916"/>
                    <a:ext cx="3171825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FF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7167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31930" y="3315916"/>
                    <a:ext cx="342900" cy="3286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1892" tIns="25946" rIns="51892" bIns="25946">
                    <a:spAutoFit/>
                  </a:bodyPr>
                  <a:lstStyle>
                    <a:lvl1pPr defTabSz="51911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1911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1911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1911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1911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800">
                        <a:solidFill>
                          <a:srgbClr val="FFCCFF"/>
                        </a:solidFill>
                        <a:latin typeface="Arial" charset="0"/>
                      </a:rPr>
                      <a:t>P</a:t>
                    </a:r>
                    <a:r>
                      <a:rPr lang="it-IT" altLang="it-IT" sz="1800" baseline="-25000">
                        <a:solidFill>
                          <a:srgbClr val="FFCCFF"/>
                        </a:solidFill>
                        <a:latin typeface="Arial" charset="0"/>
                      </a:rPr>
                      <a:t>0</a:t>
                    </a:r>
                    <a:endParaRPr lang="it-IT" altLang="it-IT" sz="1800">
                      <a:solidFill>
                        <a:srgbClr val="FFCCFF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7168" name="Text Box 5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38280" y="2982541"/>
                    <a:ext cx="276225" cy="36036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1892" tIns="25946" rIns="51892" bIns="25946">
                    <a:spAutoFit/>
                  </a:bodyPr>
                  <a:lstStyle>
                    <a:lvl1pPr defTabSz="51911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1911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1911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1911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1911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000" b="1">
                        <a:solidFill>
                          <a:srgbClr val="FF9933"/>
                        </a:solidFill>
                        <a:latin typeface="Arial" charset="0"/>
                      </a:rPr>
                      <a:t>P</a:t>
                    </a:r>
                    <a:endParaRPr lang="it-IT" altLang="it-IT" sz="1800">
                      <a:solidFill>
                        <a:srgbClr val="FFCCFF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7169" name="Text 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52630" y="4839916"/>
                    <a:ext cx="342900" cy="3286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1892" tIns="25946" rIns="51892" bIns="25946">
                    <a:spAutoFit/>
                  </a:bodyPr>
                  <a:lstStyle>
                    <a:lvl1pPr defTabSz="51911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1911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1911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1911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1911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800">
                        <a:solidFill>
                          <a:srgbClr val="FFCCFF"/>
                        </a:solidFill>
                        <a:latin typeface="Arial" charset="0"/>
                      </a:rPr>
                      <a:t>V</a:t>
                    </a:r>
                    <a:r>
                      <a:rPr lang="it-IT" altLang="it-IT" sz="1800" baseline="-25000">
                        <a:solidFill>
                          <a:srgbClr val="FFCCFF"/>
                        </a:solidFill>
                        <a:latin typeface="Arial" charset="0"/>
                      </a:rPr>
                      <a:t>0</a:t>
                    </a:r>
                    <a:endParaRPr lang="it-IT" altLang="it-IT" sz="1800">
                      <a:solidFill>
                        <a:srgbClr val="FFCCFF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7170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38655" y="4795466"/>
                    <a:ext cx="276225" cy="36036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1892" tIns="25946" rIns="51892" bIns="25946">
                    <a:spAutoFit/>
                  </a:bodyPr>
                  <a:lstStyle>
                    <a:lvl1pPr defTabSz="51911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1911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1911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1911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1911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000" b="1">
                        <a:solidFill>
                          <a:srgbClr val="FF9933"/>
                        </a:solidFill>
                        <a:latin typeface="Arial" charset="0"/>
                      </a:rPr>
                      <a:t>V</a:t>
                    </a:r>
                    <a:endParaRPr lang="it-IT" altLang="it-IT" sz="1800">
                      <a:solidFill>
                        <a:srgbClr val="FFCCFF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7171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31930" y="3838203"/>
                    <a:ext cx="342900" cy="3286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1892" tIns="25946" rIns="51892" bIns="25946">
                    <a:spAutoFit/>
                  </a:bodyPr>
                  <a:lstStyle>
                    <a:lvl1pPr defTabSz="51911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1911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1911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1911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1911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800">
                        <a:solidFill>
                          <a:srgbClr val="FFCCFF"/>
                        </a:solidFill>
                        <a:latin typeface="Arial" charset="0"/>
                      </a:rPr>
                      <a:t>P</a:t>
                    </a:r>
                    <a:r>
                      <a:rPr lang="it-IT" altLang="it-IT" sz="1800" baseline="-25000">
                        <a:solidFill>
                          <a:srgbClr val="FFCCFF"/>
                        </a:solidFill>
                        <a:latin typeface="Arial" charset="0"/>
                      </a:rPr>
                      <a:t>1</a:t>
                    </a:r>
                    <a:endParaRPr lang="it-IT" altLang="it-IT" sz="1800">
                      <a:solidFill>
                        <a:srgbClr val="FFCCFF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7172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24080" y="3454028"/>
                    <a:ext cx="0" cy="1385888"/>
                  </a:xfrm>
                  <a:prstGeom prst="line">
                    <a:avLst/>
                  </a:prstGeom>
                  <a:noFill/>
                  <a:ln w="38100">
                    <a:solidFill>
                      <a:srgbClr val="FFCCFF"/>
                    </a:solidFill>
                    <a:prstDash val="dash"/>
                    <a:round/>
                    <a:headEnd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7173" name="Line 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38317" y="3439741"/>
                    <a:ext cx="411163" cy="6350"/>
                  </a:xfrm>
                  <a:prstGeom prst="line">
                    <a:avLst/>
                  </a:prstGeom>
                  <a:noFill/>
                  <a:ln w="38100">
                    <a:solidFill>
                      <a:srgbClr val="FFCCFF"/>
                    </a:solidFill>
                    <a:prstDash val="dash"/>
                    <a:round/>
                    <a:headEnd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7174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3038317" y="4012828"/>
                    <a:ext cx="67945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CCFF"/>
                    </a:solidFill>
                    <a:prstDash val="dash"/>
                    <a:round/>
                    <a:headEnd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7175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3703480" y="4012828"/>
                    <a:ext cx="1171575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CCFF"/>
                    </a:solidFill>
                    <a:round/>
                    <a:headEnd/>
                    <a:tailEnd type="none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47163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4881405" y="4012828"/>
                  <a:ext cx="0" cy="833438"/>
                </a:xfrm>
                <a:prstGeom prst="line">
                  <a:avLst/>
                </a:prstGeom>
                <a:noFill/>
                <a:ln w="38100">
                  <a:solidFill>
                    <a:srgbClr val="FFCCFF"/>
                  </a:solidFill>
                  <a:prstDash val="dash"/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7160" name="Oval 47"/>
              <p:cNvSpPr>
                <a:spLocks noChangeArrowheads="1"/>
              </p:cNvSpPr>
              <p:nvPr/>
            </p:nvSpPr>
            <p:spPr bwMode="auto">
              <a:xfrm>
                <a:off x="3384820" y="3354957"/>
                <a:ext cx="107060" cy="14605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7161" name="Oval 47"/>
              <p:cNvSpPr>
                <a:spLocks noChangeArrowheads="1"/>
              </p:cNvSpPr>
              <p:nvPr/>
            </p:nvSpPr>
            <p:spPr bwMode="auto">
              <a:xfrm>
                <a:off x="4858302" y="3935040"/>
                <a:ext cx="107060" cy="14605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0" name="Gruppo 29"/>
          <p:cNvGrpSpPr>
            <a:grpSpLocks/>
          </p:cNvGrpSpPr>
          <p:nvPr/>
        </p:nvGrpSpPr>
        <p:grpSpPr bwMode="auto">
          <a:xfrm>
            <a:off x="1790700" y="2854325"/>
            <a:ext cx="3575050" cy="2078038"/>
            <a:chOff x="323877" y="3089725"/>
            <a:chExt cx="3574865" cy="2078803"/>
          </a:xfrm>
        </p:grpSpPr>
        <p:grpSp>
          <p:nvGrpSpPr>
            <p:cNvPr id="47144" name="Gruppo 28"/>
            <p:cNvGrpSpPr>
              <a:grpSpLocks/>
            </p:cNvGrpSpPr>
            <p:nvPr/>
          </p:nvGrpSpPr>
          <p:grpSpPr bwMode="auto">
            <a:xfrm>
              <a:off x="323877" y="3472672"/>
              <a:ext cx="3574865" cy="1695856"/>
              <a:chOff x="323877" y="3472672"/>
              <a:chExt cx="3574865" cy="1695856"/>
            </a:xfrm>
          </p:grpSpPr>
          <p:sp>
            <p:nvSpPr>
              <p:cNvPr id="47146" name="Line 43"/>
              <p:cNvSpPr>
                <a:spLocks noChangeShapeType="1"/>
              </p:cNvSpPr>
              <p:nvPr/>
            </p:nvSpPr>
            <p:spPr bwMode="auto">
              <a:xfrm flipV="1">
                <a:off x="3772083" y="3964568"/>
                <a:ext cx="0" cy="835025"/>
              </a:xfrm>
              <a:prstGeom prst="line">
                <a:avLst/>
              </a:prstGeom>
              <a:noFill/>
              <a:ln w="38100">
                <a:solidFill>
                  <a:srgbClr val="FFCCFF"/>
                </a:solidFill>
                <a:prstDash val="dash"/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7147" name="Gruppo 26"/>
              <p:cNvGrpSpPr>
                <a:grpSpLocks/>
              </p:cNvGrpSpPr>
              <p:nvPr/>
            </p:nvGrpSpPr>
            <p:grpSpPr bwMode="auto">
              <a:xfrm>
                <a:off x="323877" y="3472672"/>
                <a:ext cx="3574865" cy="1695856"/>
                <a:chOff x="323877" y="3472672"/>
                <a:chExt cx="3574865" cy="1695856"/>
              </a:xfrm>
            </p:grpSpPr>
            <p:grpSp>
              <p:nvGrpSpPr>
                <p:cNvPr id="47148" name="Gruppo 25"/>
                <p:cNvGrpSpPr>
                  <a:grpSpLocks/>
                </p:cNvGrpSpPr>
                <p:nvPr/>
              </p:nvGrpSpPr>
              <p:grpSpPr bwMode="auto">
                <a:xfrm>
                  <a:off x="323877" y="3472672"/>
                  <a:ext cx="3574865" cy="1695856"/>
                  <a:chOff x="323877" y="3472672"/>
                  <a:chExt cx="3574865" cy="1695856"/>
                </a:xfrm>
              </p:grpSpPr>
              <p:sp>
                <p:nvSpPr>
                  <p:cNvPr id="47150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525688" y="3472672"/>
                    <a:ext cx="257175" cy="485775"/>
                  </a:xfrm>
                  <a:prstGeom prst="line">
                    <a:avLst/>
                  </a:prstGeom>
                  <a:noFill/>
                  <a:ln w="38100">
                    <a:solidFill>
                      <a:srgbClr val="00B05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7151" name="Text Box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9180" y="4839916"/>
                    <a:ext cx="309562" cy="3286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1892" tIns="25946" rIns="51892" bIns="25946">
                    <a:spAutoFit/>
                  </a:bodyPr>
                  <a:lstStyle>
                    <a:lvl1pPr defTabSz="51911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1911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1911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1911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1911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800">
                        <a:solidFill>
                          <a:srgbClr val="FFCCFF"/>
                        </a:solidFill>
                        <a:latin typeface="Arial" charset="0"/>
                      </a:rPr>
                      <a:t>V’</a:t>
                    </a:r>
                  </a:p>
                </p:txBody>
              </p:sp>
              <p:sp>
                <p:nvSpPr>
                  <p:cNvPr id="47152" name="Text 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29660" y="3509591"/>
                    <a:ext cx="233363" cy="3286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1892" tIns="25946" rIns="51892" bIns="25946">
                    <a:spAutoFit/>
                  </a:bodyPr>
                  <a:lstStyle>
                    <a:lvl1pPr defTabSz="51911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1911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1911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1911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1911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1911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1800">
                        <a:solidFill>
                          <a:srgbClr val="FFCCFF"/>
                        </a:solidFill>
                        <a:latin typeface="Arial" charset="0"/>
                      </a:rPr>
                      <a:t>1</a:t>
                    </a:r>
                  </a:p>
                </p:txBody>
              </p:sp>
              <p:grpSp>
                <p:nvGrpSpPr>
                  <p:cNvPr id="47153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323877" y="3809215"/>
                    <a:ext cx="2195498" cy="612775"/>
                    <a:chOff x="2352" y="4368"/>
                    <a:chExt cx="2459" cy="676"/>
                  </a:xfrm>
                </p:grpSpPr>
                <p:sp>
                  <p:nvSpPr>
                    <p:cNvPr id="47154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52" y="4368"/>
                      <a:ext cx="2459" cy="46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51892" tIns="25946" rIns="51892" bIns="25946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endParaRPr lang="it-IT" altLang="it-IT" sz="24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47155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96" y="4416"/>
                      <a:ext cx="2203" cy="62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51892" tIns="25946" rIns="51892" bIns="25946">
                      <a:spAutoFit/>
                    </a:bodyPr>
                    <a:lstStyle>
                      <a:lvl1pPr defTabSz="519113">
                        <a:spcBef>
                          <a:spcPct val="20000"/>
                        </a:spcBef>
                        <a:buChar char="•"/>
                        <a:tabLst>
                          <a:tab pos="1838325" algn="l"/>
                          <a:tab pos="2593975" algn="l"/>
                          <a:tab pos="3621088" algn="l"/>
                        </a:tabLst>
                        <a:defRPr sz="32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 defTabSz="519113">
                        <a:spcBef>
                          <a:spcPct val="20000"/>
                        </a:spcBef>
                        <a:buChar char="–"/>
                        <a:tabLst>
                          <a:tab pos="1838325" algn="l"/>
                          <a:tab pos="2593975" algn="l"/>
                          <a:tab pos="3621088" algn="l"/>
                        </a:tabLst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 defTabSz="519113">
                        <a:spcBef>
                          <a:spcPct val="20000"/>
                        </a:spcBef>
                        <a:buChar char="•"/>
                        <a:tabLst>
                          <a:tab pos="1838325" algn="l"/>
                          <a:tab pos="2593975" algn="l"/>
                          <a:tab pos="3621088" algn="l"/>
                        </a:tabLst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 defTabSz="519113">
                        <a:spcBef>
                          <a:spcPct val="20000"/>
                        </a:spcBef>
                        <a:buChar char="–"/>
                        <a:tabLst>
                          <a:tab pos="1838325" algn="l"/>
                          <a:tab pos="2593975" algn="l"/>
                          <a:tab pos="3621088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 defTabSz="519113">
                        <a:spcBef>
                          <a:spcPct val="20000"/>
                        </a:spcBef>
                        <a:buChar char="»"/>
                        <a:tabLst>
                          <a:tab pos="1838325" algn="l"/>
                          <a:tab pos="2593975" algn="l"/>
                          <a:tab pos="3621088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defTabSz="5191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tabLst>
                          <a:tab pos="1838325" algn="l"/>
                          <a:tab pos="2593975" algn="l"/>
                          <a:tab pos="3621088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defTabSz="5191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tabLst>
                          <a:tab pos="1838325" algn="l"/>
                          <a:tab pos="2593975" algn="l"/>
                          <a:tab pos="3621088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defTabSz="5191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tabLst>
                          <a:tab pos="1838325" algn="l"/>
                          <a:tab pos="2593975" algn="l"/>
                          <a:tab pos="3621088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defTabSz="5191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tabLst>
                          <a:tab pos="1838325" algn="l"/>
                          <a:tab pos="2593975" algn="l"/>
                          <a:tab pos="3621088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eaLnBrk="0" fontAlgn="base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it-IT" altLang="it-IT" sz="2800" b="1">
                          <a:solidFill>
                            <a:srgbClr val="000066"/>
                          </a:solidFill>
                          <a:latin typeface="Arial" charset="0"/>
                        </a:rPr>
                        <a:t>P</a:t>
                      </a:r>
                      <a:r>
                        <a:rPr lang="it-IT" altLang="it-IT" sz="2800" b="1" baseline="-25000">
                          <a:solidFill>
                            <a:srgbClr val="000066"/>
                          </a:solidFill>
                          <a:latin typeface="Arial" charset="0"/>
                        </a:rPr>
                        <a:t>0</a:t>
                      </a:r>
                      <a:r>
                        <a:rPr lang="it-IT" altLang="it-IT" sz="2800" b="1">
                          <a:solidFill>
                            <a:srgbClr val="000066"/>
                          </a:solidFill>
                          <a:latin typeface="Arial" charset="0"/>
                        </a:rPr>
                        <a:t>V</a:t>
                      </a:r>
                      <a:r>
                        <a:rPr lang="it-IT" altLang="it-IT" sz="2800" b="1" baseline="-25000">
                          <a:solidFill>
                            <a:srgbClr val="000066"/>
                          </a:solidFill>
                          <a:latin typeface="Arial" charset="0"/>
                        </a:rPr>
                        <a:t>0</a:t>
                      </a:r>
                      <a:r>
                        <a:rPr lang="it-IT" altLang="it-IT" sz="2800" b="1">
                          <a:solidFill>
                            <a:srgbClr val="000066"/>
                          </a:solidFill>
                          <a:latin typeface="Arial" charset="0"/>
                        </a:rPr>
                        <a:t> = P</a:t>
                      </a:r>
                      <a:r>
                        <a:rPr lang="it-IT" altLang="it-IT" sz="2800" b="1" baseline="-25000">
                          <a:solidFill>
                            <a:srgbClr val="000066"/>
                          </a:solidFill>
                          <a:latin typeface="Arial" charset="0"/>
                        </a:rPr>
                        <a:t>1</a:t>
                      </a:r>
                      <a:r>
                        <a:rPr lang="it-IT" altLang="it-IT" sz="2800" b="1">
                          <a:solidFill>
                            <a:srgbClr val="000066"/>
                          </a:solidFill>
                          <a:latin typeface="Arial" charset="0"/>
                        </a:rPr>
                        <a:t>V’</a:t>
                      </a:r>
                      <a:endParaRPr lang="it-IT" altLang="it-IT" sz="2800" b="1">
                        <a:solidFill>
                          <a:srgbClr val="00FF00"/>
                        </a:solidFill>
                        <a:latin typeface="Arial" charset="0"/>
                      </a:endParaRPr>
                    </a:p>
                  </p:txBody>
                </p:sp>
              </p:grpSp>
            </p:grpSp>
            <p:sp>
              <p:nvSpPr>
                <p:cNvPr id="47149" name="Oval 47"/>
                <p:cNvSpPr>
                  <a:spLocks noChangeArrowheads="1"/>
                </p:cNvSpPr>
                <p:nvPr/>
              </p:nvSpPr>
              <p:spPr bwMode="auto">
                <a:xfrm>
                  <a:off x="3743961" y="3930530"/>
                  <a:ext cx="107060" cy="146051"/>
                </a:xfrm>
                <a:prstGeom prst="ellipse">
                  <a:avLst/>
                </a:prstGeom>
                <a:solidFill>
                  <a:srgbClr val="7030A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47145" name="Rectangle 15"/>
            <p:cNvSpPr>
              <a:spLocks noChangeArrowheads="1"/>
            </p:cNvSpPr>
            <p:nvPr/>
          </p:nvSpPr>
          <p:spPr bwMode="auto">
            <a:xfrm>
              <a:off x="443801" y="3089725"/>
              <a:ext cx="1820349" cy="60639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000000"/>
                  </a:solidFill>
                </a:rPr>
                <a:t>Trasformazione 1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000000"/>
                  </a:solidFill>
                </a:rPr>
                <a:t>Isoterma</a:t>
              </a:r>
            </a:p>
          </p:txBody>
        </p:sp>
      </p:grpSp>
      <p:grpSp>
        <p:nvGrpSpPr>
          <p:cNvPr id="31" name="Gruppo 30"/>
          <p:cNvGrpSpPr>
            <a:grpSpLocks/>
          </p:cNvGrpSpPr>
          <p:nvPr/>
        </p:nvGrpSpPr>
        <p:grpSpPr bwMode="auto">
          <a:xfrm>
            <a:off x="5349876" y="2744789"/>
            <a:ext cx="5006975" cy="1658937"/>
            <a:chOff x="3883204" y="2980511"/>
            <a:chExt cx="5007306" cy="1659792"/>
          </a:xfrm>
        </p:grpSpPr>
        <p:grpSp>
          <p:nvGrpSpPr>
            <p:cNvPr id="47131" name="Gruppo 27"/>
            <p:cNvGrpSpPr>
              <a:grpSpLocks/>
            </p:cNvGrpSpPr>
            <p:nvPr/>
          </p:nvGrpSpPr>
          <p:grpSpPr bwMode="auto">
            <a:xfrm>
              <a:off x="3883204" y="3592101"/>
              <a:ext cx="5007306" cy="1048202"/>
              <a:chOff x="3883204" y="3592101"/>
              <a:chExt cx="5007306" cy="1048202"/>
            </a:xfrm>
          </p:grpSpPr>
          <p:sp>
            <p:nvSpPr>
              <p:cNvPr id="47133" name="Text Box 66"/>
              <p:cNvSpPr txBox="1">
                <a:spLocks noChangeArrowheads="1"/>
              </p:cNvSpPr>
              <p:nvPr/>
            </p:nvSpPr>
            <p:spPr bwMode="auto">
              <a:xfrm>
                <a:off x="3981292" y="3708028"/>
                <a:ext cx="233363" cy="328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800">
                    <a:solidFill>
                      <a:srgbClr val="FFCCFF"/>
                    </a:solidFill>
                    <a:latin typeface="Arial" charset="0"/>
                  </a:rPr>
                  <a:t>2</a:t>
                </a:r>
              </a:p>
            </p:txBody>
          </p:sp>
          <p:grpSp>
            <p:nvGrpSpPr>
              <p:cNvPr id="47134" name="Gruppo 12"/>
              <p:cNvGrpSpPr>
                <a:grpSpLocks/>
              </p:cNvGrpSpPr>
              <p:nvPr/>
            </p:nvGrpSpPr>
            <p:grpSpPr bwMode="auto">
              <a:xfrm>
                <a:off x="6661660" y="3592101"/>
                <a:ext cx="2228850" cy="1048202"/>
                <a:chOff x="65647" y="7450098"/>
                <a:chExt cx="2228850" cy="1048202"/>
              </a:xfrm>
            </p:grpSpPr>
            <p:sp>
              <p:nvSpPr>
                <p:cNvPr id="47136" name="Rectangle 18"/>
                <p:cNvSpPr>
                  <a:spLocks noChangeArrowheads="1"/>
                </p:cNvSpPr>
                <p:nvPr/>
              </p:nvSpPr>
              <p:spPr bwMode="auto">
                <a:xfrm>
                  <a:off x="65647" y="7498175"/>
                  <a:ext cx="2228850" cy="100012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3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22481" y="7479281"/>
                  <a:ext cx="349250" cy="522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82" tIns="2691" rIns="5382" bIns="2691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tabLst>
                      <a:tab pos="1838325" algn="l"/>
                      <a:tab pos="2593975" algn="l"/>
                      <a:tab pos="3621088" algn="l"/>
                    </a:tabLs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tabLst>
                      <a:tab pos="1838325" algn="l"/>
                      <a:tab pos="2593975" algn="l"/>
                      <a:tab pos="3621088" algn="l"/>
                    </a:tabLs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tabLst>
                      <a:tab pos="1838325" algn="l"/>
                      <a:tab pos="2593975" algn="l"/>
                      <a:tab pos="3621088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800" b="1">
                      <a:solidFill>
                        <a:srgbClr val="000066"/>
                      </a:solidFill>
                      <a:latin typeface="Arial" charset="0"/>
                    </a:rPr>
                    <a:t>V’</a:t>
                  </a:r>
                </a:p>
              </p:txBody>
            </p:sp>
            <p:sp>
              <p:nvSpPr>
                <p:cNvPr id="47138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08194" y="7934578"/>
                  <a:ext cx="363537" cy="522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82" tIns="2691" rIns="5382" bIns="2691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tabLst>
                      <a:tab pos="1838325" algn="l"/>
                      <a:tab pos="2593975" algn="l"/>
                      <a:tab pos="3621088" algn="l"/>
                    </a:tabLs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tabLst>
                      <a:tab pos="1838325" algn="l"/>
                      <a:tab pos="2593975" algn="l"/>
                      <a:tab pos="3621088" algn="l"/>
                    </a:tabLs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tabLst>
                      <a:tab pos="1838325" algn="l"/>
                      <a:tab pos="2593975" algn="l"/>
                      <a:tab pos="3621088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800" b="1">
                      <a:solidFill>
                        <a:srgbClr val="000066"/>
                      </a:solidFill>
                      <a:latin typeface="Arial" charset="0"/>
                    </a:rPr>
                    <a:t>T</a:t>
                  </a:r>
                  <a:r>
                    <a:rPr lang="it-IT" altLang="it-IT" sz="2800" b="1" baseline="-25000">
                      <a:solidFill>
                        <a:srgbClr val="000066"/>
                      </a:solidFill>
                      <a:latin typeface="Arial" charset="0"/>
                    </a:rPr>
                    <a:t>0</a:t>
                  </a:r>
                  <a:endParaRPr lang="it-IT" altLang="it-IT" sz="2800" b="1">
                    <a:solidFill>
                      <a:srgbClr val="000066"/>
                    </a:solidFill>
                    <a:latin typeface="Arial" charset="0"/>
                  </a:endParaRPr>
                </a:p>
              </p:txBody>
            </p:sp>
            <p:sp>
              <p:nvSpPr>
                <p:cNvPr id="47139" name="Line 22"/>
                <p:cNvSpPr>
                  <a:spLocks noChangeShapeType="1"/>
                </p:cNvSpPr>
                <p:nvPr/>
              </p:nvSpPr>
              <p:spPr bwMode="auto">
                <a:xfrm>
                  <a:off x="128155" y="7972358"/>
                  <a:ext cx="428625" cy="0"/>
                </a:xfrm>
                <a:prstGeom prst="line">
                  <a:avLst/>
                </a:prstGeom>
                <a:noFill/>
                <a:ln w="57150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82" tIns="2691" rIns="5382" bIns="2691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140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594285" y="7706772"/>
                  <a:ext cx="1044575" cy="522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82" tIns="2691" rIns="5382" bIns="2691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tabLst>
                      <a:tab pos="1838325" algn="l"/>
                      <a:tab pos="2593975" algn="l"/>
                      <a:tab pos="3621088" algn="l"/>
                    </a:tabLs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tabLst>
                      <a:tab pos="1838325" algn="l"/>
                      <a:tab pos="2593975" algn="l"/>
                      <a:tab pos="3621088" algn="l"/>
                    </a:tabLs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tabLst>
                      <a:tab pos="1838325" algn="l"/>
                      <a:tab pos="2593975" algn="l"/>
                      <a:tab pos="3621088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800" b="1">
                      <a:solidFill>
                        <a:srgbClr val="000066"/>
                      </a:solidFill>
                      <a:latin typeface="Arial" charset="0"/>
                    </a:rPr>
                    <a:t>= K</a:t>
                  </a:r>
                  <a:r>
                    <a:rPr lang="it-IT" altLang="it-IT" sz="2800" b="1" baseline="-25000">
                      <a:solidFill>
                        <a:srgbClr val="000066"/>
                      </a:solidFill>
                      <a:latin typeface="Arial" charset="0"/>
                    </a:rPr>
                    <a:t>P</a:t>
                  </a:r>
                  <a:r>
                    <a:rPr lang="it-IT" altLang="it-IT" sz="2800" b="1">
                      <a:solidFill>
                        <a:srgbClr val="000066"/>
                      </a:solidFill>
                      <a:latin typeface="Arial" charset="0"/>
                    </a:rPr>
                    <a:t> =</a:t>
                  </a:r>
                </a:p>
              </p:txBody>
            </p:sp>
            <p:sp>
              <p:nvSpPr>
                <p:cNvPr id="47141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702066" y="7450098"/>
                  <a:ext cx="382588" cy="522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82" tIns="2691" rIns="5382" bIns="2691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tabLst>
                      <a:tab pos="1838325" algn="l"/>
                      <a:tab pos="2593975" algn="l"/>
                      <a:tab pos="3621088" algn="l"/>
                    </a:tabLs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tabLst>
                      <a:tab pos="1838325" algn="l"/>
                      <a:tab pos="2593975" algn="l"/>
                      <a:tab pos="3621088" algn="l"/>
                    </a:tabLs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tabLst>
                      <a:tab pos="1838325" algn="l"/>
                      <a:tab pos="2593975" algn="l"/>
                      <a:tab pos="3621088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800" b="1">
                      <a:solidFill>
                        <a:srgbClr val="000066"/>
                      </a:solidFill>
                      <a:latin typeface="Arial" charset="0"/>
                    </a:rPr>
                    <a:t>V</a:t>
                  </a:r>
                  <a:r>
                    <a:rPr lang="it-IT" altLang="it-IT" sz="2800" b="1" baseline="-25000">
                      <a:solidFill>
                        <a:srgbClr val="000066"/>
                      </a:solidFill>
                      <a:latin typeface="Arial" charset="0"/>
                    </a:rPr>
                    <a:t>1</a:t>
                  </a:r>
                  <a:endParaRPr lang="it-IT" altLang="it-IT" sz="2800" b="1">
                    <a:solidFill>
                      <a:srgbClr val="000066"/>
                    </a:solidFill>
                    <a:latin typeface="Arial" charset="0"/>
                  </a:endParaRPr>
                </a:p>
              </p:txBody>
            </p:sp>
            <p:sp>
              <p:nvSpPr>
                <p:cNvPr id="47142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792847" y="7948072"/>
                  <a:ext cx="363538" cy="522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82" tIns="2691" rIns="5382" bIns="2691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tabLst>
                      <a:tab pos="1838325" algn="l"/>
                      <a:tab pos="2593975" algn="l"/>
                      <a:tab pos="3621088" algn="l"/>
                    </a:tabLst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tabLst>
                      <a:tab pos="1838325" algn="l"/>
                      <a:tab pos="2593975" algn="l"/>
                      <a:tab pos="3621088" algn="l"/>
                    </a:tabLs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tabLst>
                      <a:tab pos="1838325" algn="l"/>
                      <a:tab pos="2593975" algn="l"/>
                      <a:tab pos="3621088" algn="l"/>
                    </a:tabLs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tabLst>
                      <a:tab pos="1838325" algn="l"/>
                      <a:tab pos="2593975" algn="l"/>
                      <a:tab pos="3621088" algn="l"/>
                    </a:tabLs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800" b="1">
                      <a:solidFill>
                        <a:srgbClr val="000066"/>
                      </a:solidFill>
                      <a:latin typeface="Arial" charset="0"/>
                    </a:rPr>
                    <a:t>T</a:t>
                  </a:r>
                  <a:r>
                    <a:rPr lang="it-IT" altLang="it-IT" sz="2800" b="1" baseline="-25000">
                      <a:solidFill>
                        <a:srgbClr val="000066"/>
                      </a:solidFill>
                      <a:latin typeface="Arial" charset="0"/>
                    </a:rPr>
                    <a:t>1</a:t>
                  </a:r>
                  <a:endParaRPr lang="it-IT" altLang="it-IT" sz="2800" b="1">
                    <a:solidFill>
                      <a:srgbClr val="000066"/>
                    </a:solidFill>
                    <a:latin typeface="Arial" charset="0"/>
                  </a:endParaRPr>
                </a:p>
              </p:txBody>
            </p:sp>
            <p:sp>
              <p:nvSpPr>
                <p:cNvPr id="47143" name="Line 26"/>
                <p:cNvSpPr>
                  <a:spLocks noChangeShapeType="1"/>
                </p:cNvSpPr>
                <p:nvPr/>
              </p:nvSpPr>
              <p:spPr bwMode="auto">
                <a:xfrm>
                  <a:off x="1676107" y="7972358"/>
                  <a:ext cx="428625" cy="0"/>
                </a:xfrm>
                <a:prstGeom prst="line">
                  <a:avLst/>
                </a:prstGeom>
                <a:noFill/>
                <a:ln w="57150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82" tIns="2691" rIns="5382" bIns="2691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7135" name="Line 51"/>
              <p:cNvSpPr>
                <a:spLocks noChangeShapeType="1"/>
              </p:cNvSpPr>
              <p:nvPr/>
            </p:nvSpPr>
            <p:spPr bwMode="auto">
              <a:xfrm>
                <a:off x="3883204" y="4100300"/>
                <a:ext cx="1032669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7132" name="Rectangle 15"/>
            <p:cNvSpPr>
              <a:spLocks noChangeArrowheads="1"/>
            </p:cNvSpPr>
            <p:nvPr/>
          </p:nvSpPr>
          <p:spPr bwMode="auto">
            <a:xfrm>
              <a:off x="6880396" y="2980511"/>
              <a:ext cx="1820349" cy="60639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000000"/>
                  </a:solidFill>
                </a:rPr>
                <a:t>Trasformazione 2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000000"/>
                  </a:solidFill>
                </a:rPr>
                <a:t>Isobara</a:t>
              </a:r>
            </a:p>
          </p:txBody>
        </p:sp>
      </p:grpSp>
      <p:grpSp>
        <p:nvGrpSpPr>
          <p:cNvPr id="32" name="Gruppo 31"/>
          <p:cNvGrpSpPr>
            <a:grpSpLocks/>
          </p:cNvGrpSpPr>
          <p:nvPr/>
        </p:nvGrpSpPr>
        <p:grpSpPr bwMode="auto">
          <a:xfrm>
            <a:off x="1854200" y="5076827"/>
            <a:ext cx="3583054" cy="1020564"/>
            <a:chOff x="329592" y="5287051"/>
            <a:chExt cx="3583701" cy="1020378"/>
          </a:xfrm>
        </p:grpSpPr>
        <p:sp>
          <p:nvSpPr>
            <p:cNvPr id="47125" name="Text Box 16"/>
            <p:cNvSpPr txBox="1">
              <a:spLocks noChangeArrowheads="1"/>
            </p:cNvSpPr>
            <p:nvPr/>
          </p:nvSpPr>
          <p:spPr bwMode="auto">
            <a:xfrm>
              <a:off x="329592" y="5413646"/>
              <a:ext cx="1967842" cy="569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838325" algn="l"/>
                  <a:tab pos="2593975" algn="l"/>
                  <a:tab pos="36210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838325" algn="l"/>
                  <a:tab pos="2593975" algn="l"/>
                  <a:tab pos="36210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838325" algn="l"/>
                  <a:tab pos="2593975" algn="l"/>
                  <a:tab pos="3621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 b="1">
                  <a:solidFill>
                    <a:srgbClr val="FFC000"/>
                  </a:solidFill>
                  <a:latin typeface="Arial" charset="0"/>
                </a:rPr>
                <a:t>P</a:t>
              </a:r>
              <a:r>
                <a:rPr lang="it-IT" altLang="it-IT" sz="2800" b="1" baseline="-25000">
                  <a:solidFill>
                    <a:srgbClr val="FFC000"/>
                  </a:solidFill>
                  <a:latin typeface="Arial" charset="0"/>
                </a:rPr>
                <a:t>0</a:t>
              </a:r>
              <a:r>
                <a:rPr lang="it-IT" altLang="it-IT" sz="2800" b="1">
                  <a:solidFill>
                    <a:srgbClr val="FFC000"/>
                  </a:solidFill>
                  <a:latin typeface="Arial" charset="0"/>
                </a:rPr>
                <a:t>V</a:t>
              </a:r>
              <a:r>
                <a:rPr lang="it-IT" altLang="it-IT" sz="2800" b="1" baseline="-25000">
                  <a:solidFill>
                    <a:srgbClr val="FFC000"/>
                  </a:solidFill>
                  <a:latin typeface="Arial" charset="0"/>
                </a:rPr>
                <a:t>0</a:t>
              </a:r>
              <a:r>
                <a:rPr lang="it-IT" altLang="it-IT" sz="2800" b="1">
                  <a:solidFill>
                    <a:srgbClr val="FFC000"/>
                  </a:solidFill>
                  <a:latin typeface="Arial" charset="0"/>
                </a:rPr>
                <a:t> = P</a:t>
              </a:r>
              <a:r>
                <a:rPr lang="it-IT" altLang="it-IT" sz="2800" b="1" baseline="-25000">
                  <a:solidFill>
                    <a:srgbClr val="FFC000"/>
                  </a:solidFill>
                  <a:latin typeface="Arial" charset="0"/>
                </a:rPr>
                <a:t>1</a:t>
              </a:r>
              <a:r>
                <a:rPr lang="it-IT" altLang="it-IT" sz="2800" b="1">
                  <a:solidFill>
                    <a:srgbClr val="FFC000"/>
                  </a:solidFill>
                  <a:latin typeface="Arial" charset="0"/>
                </a:rPr>
                <a:t>V’</a:t>
              </a:r>
            </a:p>
          </p:txBody>
        </p:sp>
        <p:sp>
          <p:nvSpPr>
            <p:cNvPr id="47126" name="Text Box 16"/>
            <p:cNvSpPr txBox="1">
              <a:spLocks noChangeArrowheads="1"/>
            </p:cNvSpPr>
            <p:nvPr/>
          </p:nvSpPr>
          <p:spPr bwMode="auto">
            <a:xfrm>
              <a:off x="2292544" y="5413646"/>
              <a:ext cx="786216" cy="569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838325" algn="l"/>
                  <a:tab pos="2593975" algn="l"/>
                  <a:tab pos="36210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838325" algn="l"/>
                  <a:tab pos="2593975" algn="l"/>
                  <a:tab pos="36210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838325" algn="l"/>
                  <a:tab pos="2593975" algn="l"/>
                  <a:tab pos="3621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 b="1">
                  <a:solidFill>
                    <a:srgbClr val="FFC000"/>
                  </a:solidFill>
                  <a:latin typeface="Arial" charset="0"/>
                </a:rPr>
                <a:t>= P</a:t>
              </a:r>
              <a:r>
                <a:rPr lang="it-IT" altLang="it-IT" sz="2800" b="1" baseline="-25000">
                  <a:solidFill>
                    <a:srgbClr val="FFC000"/>
                  </a:solidFill>
                  <a:latin typeface="Arial" charset="0"/>
                </a:rPr>
                <a:t>1</a:t>
              </a:r>
              <a:endParaRPr lang="it-IT" altLang="it-IT" sz="2800" b="1">
                <a:solidFill>
                  <a:srgbClr val="FFC000"/>
                </a:solidFill>
                <a:latin typeface="Arial" charset="0"/>
              </a:endParaRPr>
            </a:p>
          </p:txBody>
        </p:sp>
        <p:sp>
          <p:nvSpPr>
            <p:cNvPr id="47127" name="Text Box 24"/>
            <p:cNvSpPr txBox="1">
              <a:spLocks noChangeArrowheads="1"/>
            </p:cNvSpPr>
            <p:nvPr/>
          </p:nvSpPr>
          <p:spPr bwMode="auto">
            <a:xfrm>
              <a:off x="3068559" y="5287051"/>
              <a:ext cx="382835" cy="522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838325" algn="l"/>
                  <a:tab pos="2593975" algn="l"/>
                  <a:tab pos="36210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838325" algn="l"/>
                  <a:tab pos="2593975" algn="l"/>
                  <a:tab pos="36210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838325" algn="l"/>
                  <a:tab pos="2593975" algn="l"/>
                  <a:tab pos="3621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 b="1">
                  <a:solidFill>
                    <a:srgbClr val="FFC000"/>
                  </a:solidFill>
                  <a:latin typeface="Arial" charset="0"/>
                </a:rPr>
                <a:t>V</a:t>
              </a:r>
              <a:r>
                <a:rPr lang="it-IT" altLang="it-IT" sz="2800" b="1" baseline="-25000">
                  <a:solidFill>
                    <a:srgbClr val="FFC000"/>
                  </a:solidFill>
                  <a:latin typeface="Arial" charset="0"/>
                </a:rPr>
                <a:t>1</a:t>
              </a:r>
              <a:endParaRPr lang="it-IT" altLang="it-IT" sz="2800" b="1">
                <a:solidFill>
                  <a:srgbClr val="FFC000"/>
                </a:solidFill>
                <a:latin typeface="Arial" charset="0"/>
              </a:endParaRPr>
            </a:p>
          </p:txBody>
        </p:sp>
        <p:sp>
          <p:nvSpPr>
            <p:cNvPr id="47128" name="Text Box 25"/>
            <p:cNvSpPr txBox="1">
              <a:spLocks noChangeArrowheads="1"/>
            </p:cNvSpPr>
            <p:nvPr/>
          </p:nvSpPr>
          <p:spPr bwMode="auto">
            <a:xfrm>
              <a:off x="3060486" y="5785025"/>
              <a:ext cx="363596" cy="522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838325" algn="l"/>
                  <a:tab pos="2593975" algn="l"/>
                  <a:tab pos="36210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838325" algn="l"/>
                  <a:tab pos="2593975" algn="l"/>
                  <a:tab pos="36210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838325" algn="l"/>
                  <a:tab pos="2593975" algn="l"/>
                  <a:tab pos="3621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 b="1">
                  <a:solidFill>
                    <a:srgbClr val="FFC000"/>
                  </a:solidFill>
                  <a:latin typeface="Arial" charset="0"/>
                </a:rPr>
                <a:t>T</a:t>
              </a:r>
              <a:r>
                <a:rPr lang="it-IT" altLang="it-IT" sz="2800" b="1" baseline="-25000">
                  <a:solidFill>
                    <a:srgbClr val="FFC000"/>
                  </a:solidFill>
                  <a:latin typeface="Arial" charset="0"/>
                </a:rPr>
                <a:t>1</a:t>
              </a:r>
              <a:endParaRPr lang="it-IT" altLang="it-IT" sz="2800" b="1">
                <a:solidFill>
                  <a:srgbClr val="FFC000"/>
                </a:solidFill>
                <a:latin typeface="Arial" charset="0"/>
              </a:endParaRPr>
            </a:p>
          </p:txBody>
        </p:sp>
        <p:sp>
          <p:nvSpPr>
            <p:cNvPr id="47129" name="Line 26"/>
            <p:cNvSpPr>
              <a:spLocks noChangeShapeType="1"/>
            </p:cNvSpPr>
            <p:nvPr/>
          </p:nvSpPr>
          <p:spPr bwMode="auto">
            <a:xfrm>
              <a:off x="3042600" y="5809311"/>
              <a:ext cx="428625" cy="0"/>
            </a:xfrm>
            <a:prstGeom prst="lin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130" name="Text Box 25"/>
            <p:cNvSpPr txBox="1">
              <a:spLocks noChangeArrowheads="1"/>
            </p:cNvSpPr>
            <p:nvPr/>
          </p:nvSpPr>
          <p:spPr bwMode="auto">
            <a:xfrm>
              <a:off x="3549697" y="5409866"/>
              <a:ext cx="363596" cy="522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838325" algn="l"/>
                  <a:tab pos="2593975" algn="l"/>
                  <a:tab pos="36210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838325" algn="l"/>
                  <a:tab pos="2593975" algn="l"/>
                  <a:tab pos="36210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838325" algn="l"/>
                  <a:tab pos="2593975" algn="l"/>
                  <a:tab pos="3621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 b="1">
                  <a:solidFill>
                    <a:srgbClr val="FFC000"/>
                  </a:solidFill>
                  <a:latin typeface="Arial" charset="0"/>
                </a:rPr>
                <a:t>T</a:t>
              </a:r>
              <a:r>
                <a:rPr lang="it-IT" altLang="it-IT" sz="2800" b="1" baseline="-25000">
                  <a:solidFill>
                    <a:srgbClr val="FFC000"/>
                  </a:solidFill>
                  <a:latin typeface="Arial" charset="0"/>
                </a:rPr>
                <a:t>0</a:t>
              </a:r>
              <a:endParaRPr lang="it-IT" altLang="it-IT" sz="2800" b="1">
                <a:solidFill>
                  <a:srgbClr val="FFC000"/>
                </a:solidFill>
                <a:latin typeface="Arial" charset="0"/>
              </a:endParaRPr>
            </a:p>
          </p:txBody>
        </p:sp>
      </p:grpSp>
      <p:grpSp>
        <p:nvGrpSpPr>
          <p:cNvPr id="34" name="Gruppo 33"/>
          <p:cNvGrpSpPr>
            <a:grpSpLocks/>
          </p:cNvGrpSpPr>
          <p:nvPr/>
        </p:nvGrpSpPr>
        <p:grpSpPr bwMode="auto">
          <a:xfrm>
            <a:off x="6918326" y="4986337"/>
            <a:ext cx="3340273" cy="1132120"/>
            <a:chOff x="5369354" y="5366379"/>
            <a:chExt cx="3340773" cy="1132945"/>
          </a:xfrm>
        </p:grpSpPr>
        <p:grpSp>
          <p:nvGrpSpPr>
            <p:cNvPr id="47116" name="Gruppo 32"/>
            <p:cNvGrpSpPr>
              <a:grpSpLocks/>
            </p:cNvGrpSpPr>
            <p:nvPr/>
          </p:nvGrpSpPr>
          <p:grpSpPr bwMode="auto">
            <a:xfrm>
              <a:off x="5369354" y="5366379"/>
              <a:ext cx="2128514" cy="1132945"/>
              <a:chOff x="5369354" y="5366379"/>
              <a:chExt cx="2128514" cy="1132945"/>
            </a:xfrm>
          </p:grpSpPr>
          <p:sp>
            <p:nvSpPr>
              <p:cNvPr id="47118" name="Text Box 16"/>
              <p:cNvSpPr txBox="1">
                <a:spLocks noChangeArrowheads="1"/>
              </p:cNvSpPr>
              <p:nvPr/>
            </p:nvSpPr>
            <p:spPr bwMode="auto">
              <a:xfrm>
                <a:off x="5369354" y="5366379"/>
                <a:ext cx="848718" cy="5698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838325" algn="l"/>
                    <a:tab pos="2593975" algn="l"/>
                    <a:tab pos="36210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838325" algn="l"/>
                    <a:tab pos="2593975" algn="l"/>
                    <a:tab pos="36210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838325" algn="l"/>
                    <a:tab pos="2593975" algn="l"/>
                    <a:tab pos="36210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b="1">
                    <a:solidFill>
                      <a:srgbClr val="FFC000"/>
                    </a:solidFill>
                    <a:latin typeface="Arial" charset="0"/>
                  </a:rPr>
                  <a:t>P</a:t>
                </a:r>
                <a:r>
                  <a:rPr lang="it-IT" altLang="it-IT" sz="2800" b="1" baseline="-25000">
                    <a:solidFill>
                      <a:srgbClr val="FFC000"/>
                    </a:solidFill>
                    <a:latin typeface="Arial" charset="0"/>
                  </a:rPr>
                  <a:t>0</a:t>
                </a:r>
                <a:r>
                  <a:rPr lang="it-IT" altLang="it-IT" sz="2800" b="1">
                    <a:solidFill>
                      <a:srgbClr val="FFC000"/>
                    </a:solidFill>
                    <a:latin typeface="Arial" charset="0"/>
                  </a:rPr>
                  <a:t>V</a:t>
                </a:r>
                <a:r>
                  <a:rPr lang="it-IT" altLang="it-IT" sz="2800" b="1" baseline="-25000">
                    <a:solidFill>
                      <a:srgbClr val="FFC000"/>
                    </a:solidFill>
                    <a:latin typeface="Arial" charset="0"/>
                  </a:rPr>
                  <a:t>0</a:t>
                </a:r>
                <a:endParaRPr lang="it-IT" altLang="it-IT" sz="2800" b="1">
                  <a:solidFill>
                    <a:srgbClr val="FFC000"/>
                  </a:solidFill>
                  <a:latin typeface="Arial" charset="0"/>
                </a:endParaRPr>
              </a:p>
            </p:txBody>
          </p:sp>
          <p:sp>
            <p:nvSpPr>
              <p:cNvPr id="47119" name="Text Box 16"/>
              <p:cNvSpPr txBox="1">
                <a:spLocks noChangeArrowheads="1"/>
              </p:cNvSpPr>
              <p:nvPr/>
            </p:nvSpPr>
            <p:spPr bwMode="auto">
              <a:xfrm>
                <a:off x="6257077" y="5603450"/>
                <a:ext cx="314838" cy="5698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838325" algn="l"/>
                    <a:tab pos="2593975" algn="l"/>
                    <a:tab pos="36210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838325" algn="l"/>
                    <a:tab pos="2593975" algn="l"/>
                    <a:tab pos="36210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838325" algn="l"/>
                    <a:tab pos="2593975" algn="l"/>
                    <a:tab pos="36210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b="1">
                    <a:solidFill>
                      <a:srgbClr val="FFC000"/>
                    </a:solidFill>
                    <a:latin typeface="Arial" charset="0"/>
                  </a:rPr>
                  <a:t>=</a:t>
                </a:r>
              </a:p>
            </p:txBody>
          </p:sp>
          <p:sp>
            <p:nvSpPr>
              <p:cNvPr id="47120" name="Text Box 25"/>
              <p:cNvSpPr txBox="1">
                <a:spLocks noChangeArrowheads="1"/>
              </p:cNvSpPr>
              <p:nvPr/>
            </p:nvSpPr>
            <p:spPr bwMode="auto">
              <a:xfrm>
                <a:off x="5630103" y="5966813"/>
                <a:ext cx="363584" cy="5228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82" tIns="2691" rIns="5382" bIns="2691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838325" algn="l"/>
                    <a:tab pos="2593975" algn="l"/>
                    <a:tab pos="36210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838325" algn="l"/>
                    <a:tab pos="2593975" algn="l"/>
                    <a:tab pos="36210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838325" algn="l"/>
                    <a:tab pos="2593975" algn="l"/>
                    <a:tab pos="36210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b="1">
                    <a:solidFill>
                      <a:srgbClr val="FFC000"/>
                    </a:solidFill>
                    <a:latin typeface="Arial" charset="0"/>
                  </a:rPr>
                  <a:t>T</a:t>
                </a:r>
                <a:r>
                  <a:rPr lang="it-IT" altLang="it-IT" sz="2800" b="1" baseline="-25000">
                    <a:solidFill>
                      <a:srgbClr val="FFC000"/>
                    </a:solidFill>
                    <a:latin typeface="Arial" charset="0"/>
                  </a:rPr>
                  <a:t>0</a:t>
                </a:r>
                <a:endParaRPr lang="it-IT" altLang="it-IT" sz="2800" b="1">
                  <a:solidFill>
                    <a:srgbClr val="FFC000"/>
                  </a:solidFill>
                  <a:latin typeface="Arial" charset="0"/>
                </a:endParaRPr>
              </a:p>
            </p:txBody>
          </p:sp>
          <p:sp>
            <p:nvSpPr>
              <p:cNvPr id="47121" name="Line 26"/>
              <p:cNvSpPr>
                <a:spLocks noChangeShapeType="1"/>
              </p:cNvSpPr>
              <p:nvPr/>
            </p:nvSpPr>
            <p:spPr bwMode="auto">
              <a:xfrm flipV="1">
                <a:off x="5481051" y="5888330"/>
                <a:ext cx="608012" cy="9631"/>
              </a:xfrm>
              <a:prstGeom prst="line">
                <a:avLst/>
              </a:prstGeom>
              <a:noFill/>
              <a:ln w="57150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82" tIns="2691" rIns="5382" bIns="2691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122" name="Text Box 16"/>
              <p:cNvSpPr txBox="1">
                <a:spLocks noChangeArrowheads="1"/>
              </p:cNvSpPr>
              <p:nvPr/>
            </p:nvSpPr>
            <p:spPr bwMode="auto">
              <a:xfrm>
                <a:off x="6649150" y="5376010"/>
                <a:ext cx="848718" cy="5698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838325" algn="l"/>
                    <a:tab pos="2593975" algn="l"/>
                    <a:tab pos="36210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838325" algn="l"/>
                    <a:tab pos="2593975" algn="l"/>
                    <a:tab pos="36210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838325" algn="l"/>
                    <a:tab pos="2593975" algn="l"/>
                    <a:tab pos="36210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b="1">
                    <a:solidFill>
                      <a:srgbClr val="FFC000"/>
                    </a:solidFill>
                    <a:latin typeface="Arial" charset="0"/>
                  </a:rPr>
                  <a:t>P</a:t>
                </a:r>
                <a:r>
                  <a:rPr lang="it-IT" altLang="it-IT" sz="2800" b="1" baseline="-25000">
                    <a:solidFill>
                      <a:srgbClr val="FFC000"/>
                    </a:solidFill>
                    <a:latin typeface="Arial" charset="0"/>
                  </a:rPr>
                  <a:t>1</a:t>
                </a:r>
                <a:r>
                  <a:rPr lang="it-IT" altLang="it-IT" sz="2800" b="1">
                    <a:solidFill>
                      <a:srgbClr val="FFC000"/>
                    </a:solidFill>
                    <a:latin typeface="Arial" charset="0"/>
                  </a:rPr>
                  <a:t>V</a:t>
                </a:r>
                <a:r>
                  <a:rPr lang="it-IT" altLang="it-IT" sz="2800" b="1" baseline="-25000">
                    <a:solidFill>
                      <a:srgbClr val="FFC000"/>
                    </a:solidFill>
                    <a:latin typeface="Arial" charset="0"/>
                  </a:rPr>
                  <a:t>1</a:t>
                </a:r>
                <a:endParaRPr lang="it-IT" altLang="it-IT" sz="2800" b="1">
                  <a:solidFill>
                    <a:srgbClr val="FFC000"/>
                  </a:solidFill>
                  <a:latin typeface="Arial" charset="0"/>
                </a:endParaRPr>
              </a:p>
            </p:txBody>
          </p:sp>
          <p:sp>
            <p:nvSpPr>
              <p:cNvPr id="47123" name="Text Box 25"/>
              <p:cNvSpPr txBox="1">
                <a:spLocks noChangeArrowheads="1"/>
              </p:cNvSpPr>
              <p:nvPr/>
            </p:nvSpPr>
            <p:spPr bwMode="auto">
              <a:xfrm>
                <a:off x="6909899" y="5976444"/>
                <a:ext cx="363584" cy="5228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82" tIns="2691" rIns="5382" bIns="2691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1838325" algn="l"/>
                    <a:tab pos="2593975" algn="l"/>
                    <a:tab pos="3621088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1838325" algn="l"/>
                    <a:tab pos="2593975" algn="l"/>
                    <a:tab pos="3621088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1838325" algn="l"/>
                    <a:tab pos="2593975" algn="l"/>
                    <a:tab pos="3621088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1838325" algn="l"/>
                    <a:tab pos="2593975" algn="l"/>
                    <a:tab pos="3621088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b="1">
                    <a:solidFill>
                      <a:srgbClr val="FFC000"/>
                    </a:solidFill>
                    <a:latin typeface="Arial" charset="0"/>
                  </a:rPr>
                  <a:t>T</a:t>
                </a:r>
                <a:r>
                  <a:rPr lang="it-IT" altLang="it-IT" sz="2800" b="1" baseline="-25000">
                    <a:solidFill>
                      <a:srgbClr val="FFC000"/>
                    </a:solidFill>
                    <a:latin typeface="Arial" charset="0"/>
                  </a:rPr>
                  <a:t>1</a:t>
                </a:r>
                <a:endParaRPr lang="it-IT" altLang="it-IT" sz="2800" b="1">
                  <a:solidFill>
                    <a:srgbClr val="FFC000"/>
                  </a:solidFill>
                  <a:latin typeface="Arial" charset="0"/>
                </a:endParaRPr>
              </a:p>
            </p:txBody>
          </p:sp>
          <p:sp>
            <p:nvSpPr>
              <p:cNvPr id="47124" name="Line 26"/>
              <p:cNvSpPr>
                <a:spLocks noChangeShapeType="1"/>
              </p:cNvSpPr>
              <p:nvPr/>
            </p:nvSpPr>
            <p:spPr bwMode="auto">
              <a:xfrm flipV="1">
                <a:off x="6760847" y="5897961"/>
                <a:ext cx="608012" cy="9631"/>
              </a:xfrm>
              <a:prstGeom prst="line">
                <a:avLst/>
              </a:prstGeom>
              <a:noFill/>
              <a:ln w="57150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382" tIns="2691" rIns="5382" bIns="2691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7117" name="Text Box 16"/>
            <p:cNvSpPr txBox="1">
              <a:spLocks noChangeArrowheads="1"/>
            </p:cNvSpPr>
            <p:nvPr/>
          </p:nvSpPr>
          <p:spPr bwMode="auto">
            <a:xfrm>
              <a:off x="7555189" y="5548335"/>
              <a:ext cx="1154938" cy="569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838325" algn="l"/>
                  <a:tab pos="2593975" algn="l"/>
                  <a:tab pos="36210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838325" algn="l"/>
                  <a:tab pos="2593975" algn="l"/>
                  <a:tab pos="36210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838325" algn="l"/>
                  <a:tab pos="2593975" algn="l"/>
                  <a:tab pos="3621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838325" algn="l"/>
                  <a:tab pos="2593975" algn="l"/>
                  <a:tab pos="3621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 b="1">
                  <a:solidFill>
                    <a:srgbClr val="FFC000"/>
                  </a:solidFill>
                  <a:latin typeface="Arial" charset="0"/>
                </a:rPr>
                <a:t>= cost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99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499"/>
    </mc:Choice>
    <mc:Fallback>
      <p:transition spd="slow" advTm="220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819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8509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643188" y="530225"/>
            <a:ext cx="6477000" cy="527050"/>
          </a:xfrm>
          <a:prstGeom prst="rect">
            <a:avLst/>
          </a:prstGeom>
          <a:noFill/>
          <a:ln>
            <a:noFill/>
          </a:ln>
          <a:effectLst>
            <a:outerShdw dist="68392" dir="12108085" algn="ctr" rotWithShape="0">
              <a:srgbClr val="CC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100" b="1">
                <a:solidFill>
                  <a:srgbClr val="FFFF00"/>
                </a:solidFill>
                <a:latin typeface="Comic Sans MS" pitchFamily="66" charset="0"/>
              </a:rPr>
              <a:t>Equazione di stato dei Gas Ideali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557464" y="1363664"/>
            <a:ext cx="1666875" cy="46513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 b="1">
                <a:solidFill>
                  <a:srgbClr val="CCFFCC"/>
                </a:solidFill>
                <a:latin typeface="Comic Sans MS" pitchFamily="66" charset="0"/>
              </a:rPr>
              <a:t>PV = nRT</a:t>
            </a:r>
          </a:p>
        </p:txBody>
      </p:sp>
      <p:grpSp>
        <p:nvGrpSpPr>
          <p:cNvPr id="37" name="Gruppo 36"/>
          <p:cNvGrpSpPr>
            <a:grpSpLocks/>
          </p:cNvGrpSpPr>
          <p:nvPr/>
        </p:nvGrpSpPr>
        <p:grpSpPr bwMode="auto">
          <a:xfrm>
            <a:off x="5992814" y="1187451"/>
            <a:ext cx="3024187" cy="844985"/>
            <a:chOff x="4469011" y="1187045"/>
            <a:chExt cx="3024187" cy="844985"/>
          </a:xfrm>
        </p:grpSpPr>
        <p:sp>
          <p:nvSpPr>
            <p:cNvPr id="49182" name="Rectangle 10"/>
            <p:cNvSpPr>
              <a:spLocks noChangeArrowheads="1"/>
            </p:cNvSpPr>
            <p:nvPr/>
          </p:nvSpPr>
          <p:spPr bwMode="auto">
            <a:xfrm>
              <a:off x="4469011" y="1247370"/>
              <a:ext cx="3024187" cy="744538"/>
            </a:xfrm>
            <a:prstGeom prst="rect">
              <a:avLst/>
            </a:prstGeom>
            <a:solidFill>
              <a:srgbClr val="0070C0"/>
            </a:solidFill>
            <a:ln w="76200" cmpd="tri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9183" name="Text Box 5"/>
            <p:cNvSpPr txBox="1">
              <a:spLocks noChangeArrowheads="1"/>
            </p:cNvSpPr>
            <p:nvPr/>
          </p:nvSpPr>
          <p:spPr bwMode="auto">
            <a:xfrm>
              <a:off x="4610298" y="1369608"/>
              <a:ext cx="2833889" cy="433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147" tIns="9073" rIns="18147" bIns="9073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FFCC"/>
                  </a:solidFill>
                  <a:latin typeface="Comic Sans MS" pitchFamily="66" charset="0"/>
                </a:rPr>
                <a:t>N =    = n° moli</a:t>
              </a:r>
            </a:p>
          </p:txBody>
        </p:sp>
        <p:sp>
          <p:nvSpPr>
            <p:cNvPr id="49184" name="Text Box 6"/>
            <p:cNvSpPr txBox="1">
              <a:spLocks noChangeArrowheads="1"/>
            </p:cNvSpPr>
            <p:nvPr/>
          </p:nvSpPr>
          <p:spPr bwMode="auto">
            <a:xfrm>
              <a:off x="5365948" y="1187045"/>
              <a:ext cx="305953" cy="433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147" tIns="9073" rIns="18147" bIns="9073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FFCC"/>
                  </a:solidFill>
                  <a:latin typeface="Comic Sans MS" pitchFamily="66" charset="0"/>
                </a:rPr>
                <a:t>m</a:t>
              </a:r>
            </a:p>
          </p:txBody>
        </p:sp>
        <p:sp>
          <p:nvSpPr>
            <p:cNvPr id="49185" name="Text Box 7"/>
            <p:cNvSpPr txBox="1">
              <a:spLocks noChangeArrowheads="1"/>
            </p:cNvSpPr>
            <p:nvPr/>
          </p:nvSpPr>
          <p:spPr bwMode="auto">
            <a:xfrm>
              <a:off x="5381823" y="1598208"/>
              <a:ext cx="270687" cy="433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147" tIns="9073" rIns="18147" bIns="9073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CCFFCC"/>
                  </a:solidFill>
                  <a:latin typeface="Comic Sans MS" pitchFamily="66" charset="0"/>
                </a:rPr>
                <a:t>V</a:t>
              </a:r>
            </a:p>
          </p:txBody>
        </p:sp>
        <p:sp>
          <p:nvSpPr>
            <p:cNvPr id="49186" name="Line 8"/>
            <p:cNvSpPr>
              <a:spLocks noChangeShapeType="1"/>
            </p:cNvSpPr>
            <p:nvPr/>
          </p:nvSpPr>
          <p:spPr bwMode="auto">
            <a:xfrm>
              <a:off x="5373886" y="1633133"/>
              <a:ext cx="342900" cy="0"/>
            </a:xfrm>
            <a:prstGeom prst="line">
              <a:avLst/>
            </a:prstGeom>
            <a:noFill/>
            <a:ln w="38100">
              <a:solidFill>
                <a:srgbClr val="CC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147" tIns="9073" rIns="18147" bIns="907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9157" name="Rectangle 9"/>
          <p:cNvSpPr>
            <a:spLocks noChangeArrowheads="1"/>
          </p:cNvSpPr>
          <p:nvPr/>
        </p:nvSpPr>
        <p:spPr bwMode="auto">
          <a:xfrm>
            <a:off x="2490789" y="1325564"/>
            <a:ext cx="1800225" cy="593725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45" name="Gruppo 44"/>
          <p:cNvGrpSpPr>
            <a:grpSpLocks/>
          </p:cNvGrpSpPr>
          <p:nvPr/>
        </p:nvGrpSpPr>
        <p:grpSpPr bwMode="auto">
          <a:xfrm>
            <a:off x="1719264" y="2343151"/>
            <a:ext cx="8891587" cy="912813"/>
            <a:chOff x="251520" y="2070087"/>
            <a:chExt cx="8892480" cy="913250"/>
          </a:xfrm>
        </p:grpSpPr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251520" y="2200324"/>
              <a:ext cx="8892480" cy="498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147" tIns="9073" rIns="18147" bIns="9073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600" dirty="0">
                  <a:solidFill>
                    <a:srgbClr val="2D2DB9"/>
                  </a:solidFill>
                  <a:latin typeface="Comic Sans MS" pitchFamily="66" charset="0"/>
                </a:rPr>
                <a:t>PV = RT       R =</a:t>
              </a:r>
            </a:p>
          </p:txBody>
        </p:sp>
        <p:grpSp>
          <p:nvGrpSpPr>
            <p:cNvPr id="49178" name="Gruppo 24"/>
            <p:cNvGrpSpPr>
              <a:grpSpLocks/>
            </p:cNvGrpSpPr>
            <p:nvPr/>
          </p:nvGrpSpPr>
          <p:grpSpPr bwMode="auto">
            <a:xfrm>
              <a:off x="2733869" y="2070087"/>
              <a:ext cx="426179" cy="913250"/>
              <a:chOff x="5437381" y="2052291"/>
              <a:chExt cx="426179" cy="913250"/>
            </a:xfrm>
          </p:grpSpPr>
          <p:sp>
            <p:nvSpPr>
              <p:cNvPr id="19" name="Rectangle 13"/>
              <p:cNvSpPr>
                <a:spLocks noChangeArrowheads="1"/>
              </p:cNvSpPr>
              <p:nvPr/>
            </p:nvSpPr>
            <p:spPr bwMode="auto">
              <a:xfrm>
                <a:off x="5438131" y="2052291"/>
                <a:ext cx="425493" cy="417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147" tIns="9073" rIns="18147" bIns="9073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2600" dirty="0">
                    <a:solidFill>
                      <a:srgbClr val="2D2DB9"/>
                    </a:solidFill>
                    <a:latin typeface="Comic Sans MS" pitchFamily="66" charset="0"/>
                  </a:rPr>
                  <a:t>PV</a:t>
                </a:r>
              </a:p>
            </p:txBody>
          </p:sp>
          <p:sp>
            <p:nvSpPr>
              <p:cNvPr id="20" name="Rectangle 14"/>
              <p:cNvSpPr>
                <a:spLocks noChangeArrowheads="1"/>
              </p:cNvSpPr>
              <p:nvPr/>
            </p:nvSpPr>
            <p:spPr bwMode="auto">
              <a:xfrm>
                <a:off x="5490523" y="2547828"/>
                <a:ext cx="261964" cy="417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147" tIns="9073" rIns="18147" bIns="9073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2600" dirty="0">
                    <a:solidFill>
                      <a:srgbClr val="2D2DB9"/>
                    </a:solidFill>
                    <a:latin typeface="Comic Sans MS" pitchFamily="66" charset="0"/>
                  </a:rPr>
                  <a:t>T</a:t>
                </a:r>
              </a:p>
            </p:txBody>
          </p:sp>
          <p:sp>
            <p:nvSpPr>
              <p:cNvPr id="21" name="Line 15"/>
              <p:cNvSpPr>
                <a:spLocks noChangeShapeType="1"/>
              </p:cNvSpPr>
              <p:nvPr/>
            </p:nvSpPr>
            <p:spPr bwMode="auto">
              <a:xfrm>
                <a:off x="5458770" y="2455709"/>
                <a:ext cx="385802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147" tIns="9073" rIns="18147" bIns="9073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2D2DB9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2" name="Rettangolo 1"/>
          <p:cNvSpPr/>
          <p:nvPr/>
        </p:nvSpPr>
        <p:spPr>
          <a:xfrm>
            <a:off x="4959350" y="2320925"/>
            <a:ext cx="5695950" cy="105259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2D2DB9"/>
                </a:solidFill>
                <a:latin typeface="Comic Sans MS" pitchFamily="66" charset="0"/>
              </a:rPr>
              <a:t>Il valore di R, costante universale dei gas ideali, varia con le unità di P, V e T.</a:t>
            </a:r>
          </a:p>
        </p:txBody>
      </p:sp>
      <p:grpSp>
        <p:nvGrpSpPr>
          <p:cNvPr id="42" name="Gruppo 41"/>
          <p:cNvGrpSpPr>
            <a:grpSpLocks/>
          </p:cNvGrpSpPr>
          <p:nvPr/>
        </p:nvGrpSpPr>
        <p:grpSpPr bwMode="auto">
          <a:xfrm>
            <a:off x="1633538" y="3579813"/>
            <a:ext cx="8494712" cy="774700"/>
            <a:chOff x="109869" y="4189174"/>
            <a:chExt cx="8494580" cy="775086"/>
          </a:xfrm>
        </p:grpSpPr>
        <p:sp>
          <p:nvSpPr>
            <p:cNvPr id="26" name="Rettangolo 25"/>
            <p:cNvSpPr/>
            <p:nvPr/>
          </p:nvSpPr>
          <p:spPr>
            <a:xfrm>
              <a:off x="109869" y="4220940"/>
              <a:ext cx="8494580" cy="5727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 b="1" dirty="0">
                  <a:solidFill>
                    <a:srgbClr val="2D2DB9"/>
                  </a:solidFill>
                  <a:latin typeface="Comic Sans MS" pitchFamily="66" charset="0"/>
                </a:rPr>
                <a:t>a</a:t>
              </a:r>
              <a:r>
                <a:rPr lang="it-IT" altLang="it-IT" sz="2400" dirty="0">
                  <a:solidFill>
                    <a:srgbClr val="2D2DB9"/>
                  </a:solidFill>
                  <a:latin typeface="Comic Sans MS" pitchFamily="66" charset="0"/>
                </a:rPr>
                <a:t>) </a:t>
              </a:r>
              <a:r>
                <a:rPr lang="it-IT" altLang="it-IT" dirty="0">
                  <a:solidFill>
                    <a:srgbClr val="2D2DB9"/>
                  </a:solidFill>
                  <a:latin typeface="Comic Sans MS" pitchFamily="66" charset="0"/>
                </a:rPr>
                <a:t>P (atm)  V (l)  T (K)   R =		        = </a:t>
              </a:r>
              <a:r>
                <a:rPr lang="it-IT" altLang="it-IT" b="1" dirty="0">
                  <a:solidFill>
                    <a:srgbClr val="2D2DB9"/>
                  </a:solidFill>
                  <a:latin typeface="Comic Sans MS" pitchFamily="66" charset="0"/>
                </a:rPr>
                <a:t>0,0821 </a:t>
              </a:r>
              <a:r>
                <a:rPr lang="it-IT" altLang="it-IT" b="1" dirty="0">
                  <a:solidFill>
                    <a:srgbClr val="FF0000"/>
                  </a:solidFill>
                  <a:latin typeface="Comic Sans MS" pitchFamily="66" charset="0"/>
                </a:rPr>
                <a:t>l x atm/K</a:t>
              </a:r>
              <a:endParaRPr lang="it-IT" altLang="it-IT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grpSp>
          <p:nvGrpSpPr>
            <p:cNvPr id="49173" name="Gruppo 26"/>
            <p:cNvGrpSpPr>
              <a:grpSpLocks/>
            </p:cNvGrpSpPr>
            <p:nvPr/>
          </p:nvGrpSpPr>
          <p:grpSpPr bwMode="auto">
            <a:xfrm>
              <a:off x="3161630" y="4189174"/>
              <a:ext cx="2058442" cy="775086"/>
              <a:chOff x="4905573" y="4259454"/>
              <a:chExt cx="2058442" cy="775086"/>
            </a:xfrm>
          </p:grpSpPr>
          <p:sp>
            <p:nvSpPr>
              <p:cNvPr id="28" name="Rectangle 17"/>
              <p:cNvSpPr>
                <a:spLocks noChangeArrowheads="1"/>
              </p:cNvSpPr>
              <p:nvPr/>
            </p:nvSpPr>
            <p:spPr bwMode="auto">
              <a:xfrm>
                <a:off x="4904940" y="4259454"/>
                <a:ext cx="1581125" cy="330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1800" dirty="0">
                    <a:solidFill>
                      <a:srgbClr val="2D2DB9"/>
                    </a:solidFill>
                    <a:latin typeface="Comic Sans MS" pitchFamily="66" charset="0"/>
                  </a:rPr>
                  <a:t>1 atm x 22,4 l</a:t>
                </a:r>
              </a:p>
            </p:txBody>
          </p:sp>
          <p:sp>
            <p:nvSpPr>
              <p:cNvPr id="29" name="Rectangle 18"/>
              <p:cNvSpPr>
                <a:spLocks noChangeArrowheads="1"/>
              </p:cNvSpPr>
              <p:nvPr/>
            </p:nvSpPr>
            <p:spPr bwMode="auto">
              <a:xfrm>
                <a:off x="5625654" y="4704175"/>
                <a:ext cx="671502" cy="330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1800" dirty="0">
                    <a:solidFill>
                      <a:srgbClr val="2D2DB9"/>
                    </a:solidFill>
                    <a:latin typeface="Comic Sans MS" pitchFamily="66" charset="0"/>
                  </a:rPr>
                  <a:t>273K</a:t>
                </a:r>
              </a:p>
            </p:txBody>
          </p:sp>
          <p:sp>
            <p:nvSpPr>
              <p:cNvPr id="30" name="Line 19"/>
              <p:cNvSpPr>
                <a:spLocks noChangeShapeType="1"/>
              </p:cNvSpPr>
              <p:nvPr/>
            </p:nvSpPr>
            <p:spPr bwMode="auto">
              <a:xfrm>
                <a:off x="4987489" y="4659703"/>
                <a:ext cx="1976406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2D2DB9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43" name="Gruppo 42"/>
          <p:cNvGrpSpPr>
            <a:grpSpLocks/>
          </p:cNvGrpSpPr>
          <p:nvPr/>
        </p:nvGrpSpPr>
        <p:grpSpPr bwMode="auto">
          <a:xfrm>
            <a:off x="1633538" y="4592638"/>
            <a:ext cx="8666762" cy="817562"/>
            <a:chOff x="178834" y="4962089"/>
            <a:chExt cx="8666359" cy="817895"/>
          </a:xfrm>
        </p:grpSpPr>
        <p:sp>
          <p:nvSpPr>
            <p:cNvPr id="32" name="Rettangolo 31"/>
            <p:cNvSpPr/>
            <p:nvPr/>
          </p:nvSpPr>
          <p:spPr>
            <a:xfrm>
              <a:off x="178834" y="4962089"/>
              <a:ext cx="8494317" cy="59237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400" b="1" dirty="0">
                  <a:solidFill>
                    <a:srgbClr val="2D2DB9"/>
                  </a:solidFill>
                  <a:latin typeface="Comic Sans MS" pitchFamily="66" charset="0"/>
                </a:rPr>
                <a:t>b</a:t>
              </a:r>
              <a:r>
                <a:rPr lang="it-IT" altLang="it-IT" sz="2400" dirty="0">
                  <a:solidFill>
                    <a:srgbClr val="2D2DB9"/>
                  </a:solidFill>
                  <a:latin typeface="Comic Sans MS" pitchFamily="66" charset="0"/>
                </a:rPr>
                <a:t>) </a:t>
              </a:r>
              <a:r>
                <a:rPr lang="it-IT" altLang="it-IT" dirty="0">
                  <a:solidFill>
                    <a:srgbClr val="2D2DB9"/>
                  </a:solidFill>
                  <a:latin typeface="Comic Sans MS" pitchFamily="66" charset="0"/>
                </a:rPr>
                <a:t>P (</a:t>
              </a:r>
              <a:r>
                <a:rPr lang="it-IT" altLang="it-IT" dirty="0" err="1">
                  <a:solidFill>
                    <a:srgbClr val="2D2DB9"/>
                  </a:solidFill>
                  <a:latin typeface="Comic Sans MS" pitchFamily="66" charset="0"/>
                </a:rPr>
                <a:t>Pa</a:t>
              </a:r>
              <a:r>
                <a:rPr lang="it-IT" altLang="it-IT" dirty="0">
                  <a:solidFill>
                    <a:srgbClr val="2D2DB9"/>
                  </a:solidFill>
                  <a:latin typeface="Comic Sans MS" pitchFamily="66" charset="0"/>
                </a:rPr>
                <a:t> (N/m</a:t>
              </a:r>
              <a:r>
                <a:rPr lang="it-IT" altLang="it-IT" baseline="30000" dirty="0">
                  <a:solidFill>
                    <a:srgbClr val="2D2DB9"/>
                  </a:solidFill>
                  <a:latin typeface="Comic Sans MS" pitchFamily="66" charset="0"/>
                </a:rPr>
                <a:t>2</a:t>
              </a:r>
              <a:r>
                <a:rPr lang="it-IT" altLang="it-IT" dirty="0">
                  <a:solidFill>
                    <a:srgbClr val="2D2DB9"/>
                  </a:solidFill>
                  <a:latin typeface="Comic Sans MS" pitchFamily="66" charset="0"/>
                </a:rPr>
                <a:t>))  V (m</a:t>
              </a:r>
              <a:r>
                <a:rPr lang="it-IT" altLang="it-IT" baseline="30000" dirty="0">
                  <a:solidFill>
                    <a:srgbClr val="2D2DB9"/>
                  </a:solidFill>
                  <a:latin typeface="Comic Sans MS" pitchFamily="66" charset="0"/>
                </a:rPr>
                <a:t>3</a:t>
              </a:r>
              <a:r>
                <a:rPr lang="it-IT" altLang="it-IT" dirty="0">
                  <a:solidFill>
                    <a:srgbClr val="2D2DB9"/>
                  </a:solidFill>
                  <a:latin typeface="Comic Sans MS" pitchFamily="66" charset="0"/>
                </a:rPr>
                <a:t>)  T (K)   R =</a:t>
              </a:r>
              <a:r>
                <a:rPr lang="it-IT" altLang="it-IT" dirty="0">
                  <a:solidFill>
                    <a:srgbClr val="CCFFCC"/>
                  </a:solidFill>
                  <a:latin typeface="Comic Sans MS" pitchFamily="66" charset="0"/>
                </a:rPr>
                <a:t> </a:t>
              </a:r>
              <a:r>
                <a:rPr lang="it-IT" altLang="it-IT" dirty="0">
                  <a:solidFill>
                    <a:srgbClr val="2D2DB9"/>
                  </a:solidFill>
                  <a:latin typeface="Comic Sans MS" pitchFamily="66" charset="0"/>
                </a:rPr>
                <a:t>		</a:t>
              </a:r>
              <a:endParaRPr lang="it-IT" altLang="it-IT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33" name="Rectangle 22"/>
            <p:cNvSpPr>
              <a:spLocks noChangeArrowheads="1"/>
            </p:cNvSpPr>
            <p:nvPr/>
          </p:nvSpPr>
          <p:spPr bwMode="auto">
            <a:xfrm>
              <a:off x="4126762" y="5108198"/>
              <a:ext cx="2998649" cy="300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600" dirty="0">
                  <a:solidFill>
                    <a:srgbClr val="2D2DB9"/>
                  </a:solidFill>
                  <a:latin typeface="Comic Sans MS" pitchFamily="66" charset="0"/>
                </a:rPr>
                <a:t>(1,013•10</a:t>
              </a:r>
              <a:r>
                <a:rPr lang="it-IT" altLang="it-IT" sz="1600" baseline="30000" dirty="0">
                  <a:solidFill>
                    <a:srgbClr val="2D2DB9"/>
                  </a:solidFill>
                  <a:latin typeface="Comic Sans MS" pitchFamily="66" charset="0"/>
                </a:rPr>
                <a:t>5</a:t>
              </a:r>
              <a:r>
                <a:rPr lang="it-IT" altLang="it-IT" sz="1600" dirty="0">
                  <a:solidFill>
                    <a:srgbClr val="2D2DB9"/>
                  </a:solidFill>
                  <a:latin typeface="Comic Sans MS" pitchFamily="66" charset="0"/>
                </a:rPr>
                <a:t> Nm</a:t>
              </a:r>
              <a:r>
                <a:rPr lang="it-IT" altLang="it-IT" sz="1600" baseline="30000" dirty="0">
                  <a:solidFill>
                    <a:srgbClr val="2D2DB9"/>
                  </a:solidFill>
                  <a:latin typeface="Comic Sans MS" pitchFamily="66" charset="0"/>
                </a:rPr>
                <a:t>-2</a:t>
              </a:r>
              <a:r>
                <a:rPr lang="it-IT" altLang="it-IT" sz="1600" dirty="0">
                  <a:solidFill>
                    <a:srgbClr val="2D2DB9"/>
                  </a:solidFill>
                  <a:latin typeface="Comic Sans MS" pitchFamily="66" charset="0"/>
                </a:rPr>
                <a:t>)•(22,4•10</a:t>
              </a:r>
              <a:r>
                <a:rPr lang="it-IT" altLang="it-IT" sz="1600" baseline="30000" dirty="0">
                  <a:solidFill>
                    <a:srgbClr val="2D2DB9"/>
                  </a:solidFill>
                  <a:latin typeface="Comic Sans MS" pitchFamily="66" charset="0"/>
                </a:rPr>
                <a:t>-3</a:t>
              </a:r>
              <a:r>
                <a:rPr lang="it-IT" altLang="it-IT" sz="1600" dirty="0">
                  <a:solidFill>
                    <a:srgbClr val="2D2DB9"/>
                  </a:solidFill>
                  <a:latin typeface="Comic Sans MS" pitchFamily="66" charset="0"/>
                </a:rPr>
                <a:t>m</a:t>
              </a:r>
              <a:r>
                <a:rPr lang="it-IT" altLang="it-IT" sz="1600" baseline="30000" dirty="0">
                  <a:solidFill>
                    <a:srgbClr val="2D2DB9"/>
                  </a:solidFill>
                  <a:latin typeface="Comic Sans MS" pitchFamily="66" charset="0"/>
                </a:rPr>
                <a:t>3</a:t>
              </a:r>
              <a:r>
                <a:rPr lang="it-IT" altLang="it-IT" sz="1600" dirty="0">
                  <a:solidFill>
                    <a:srgbClr val="2D2DB9"/>
                  </a:solidFill>
                  <a:latin typeface="Comic Sans MS" pitchFamily="66" charset="0"/>
                </a:rPr>
                <a:t>)</a:t>
              </a:r>
            </a:p>
          </p:txBody>
        </p:sp>
        <p:sp>
          <p:nvSpPr>
            <p:cNvPr id="35" name="Rectangle 18"/>
            <p:cNvSpPr>
              <a:spLocks noChangeArrowheads="1"/>
            </p:cNvSpPr>
            <p:nvPr/>
          </p:nvSpPr>
          <p:spPr bwMode="auto">
            <a:xfrm>
              <a:off x="5220500" y="5449650"/>
              <a:ext cx="671481" cy="330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800" dirty="0">
                  <a:solidFill>
                    <a:srgbClr val="2D2DB9"/>
                  </a:solidFill>
                  <a:latin typeface="Comic Sans MS" pitchFamily="66" charset="0"/>
                </a:rPr>
                <a:t>273K</a:t>
              </a:r>
            </a:p>
          </p:txBody>
        </p:sp>
        <p:sp>
          <p:nvSpPr>
            <p:cNvPr id="36" name="Line 19"/>
            <p:cNvSpPr>
              <a:spLocks noChangeShapeType="1"/>
            </p:cNvSpPr>
            <p:nvPr/>
          </p:nvSpPr>
          <p:spPr bwMode="auto">
            <a:xfrm>
              <a:off x="4172798" y="5402005"/>
              <a:ext cx="2952613" cy="6353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2D2DB9"/>
                </a:solidFill>
                <a:latin typeface="Times New Roman" pitchFamily="18" charset="0"/>
              </a:endParaRPr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7174621" y="5154254"/>
              <a:ext cx="1670572" cy="4125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600" dirty="0">
                  <a:solidFill>
                    <a:srgbClr val="2D2DB9"/>
                  </a:solidFill>
                  <a:latin typeface="Comic Sans MS" pitchFamily="66" charset="0"/>
                </a:rPr>
                <a:t>= 8,31 </a:t>
              </a:r>
              <a:r>
                <a:rPr lang="it-IT" altLang="it-IT" sz="1600" b="1" dirty="0">
                  <a:solidFill>
                    <a:srgbClr val="FF0000"/>
                  </a:solidFill>
                  <a:latin typeface="Comic Sans MS" pitchFamily="66" charset="0"/>
                </a:rPr>
                <a:t>N • m/K</a:t>
              </a:r>
            </a:p>
          </p:txBody>
        </p:sp>
      </p:grpSp>
      <p:grpSp>
        <p:nvGrpSpPr>
          <p:cNvPr id="44" name="Gruppo 43"/>
          <p:cNvGrpSpPr>
            <a:grpSpLocks/>
          </p:cNvGrpSpPr>
          <p:nvPr/>
        </p:nvGrpSpPr>
        <p:grpSpPr bwMode="auto">
          <a:xfrm>
            <a:off x="6897689" y="5535613"/>
            <a:ext cx="3654425" cy="982662"/>
            <a:chOff x="5373886" y="5534968"/>
            <a:chExt cx="3654425" cy="982526"/>
          </a:xfrm>
        </p:grpSpPr>
        <p:sp>
          <p:nvSpPr>
            <p:cNvPr id="38" name="Rettangolo 37"/>
            <p:cNvSpPr/>
            <p:nvPr/>
          </p:nvSpPr>
          <p:spPr>
            <a:xfrm>
              <a:off x="7367786" y="5534968"/>
              <a:ext cx="1176337" cy="4126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600" dirty="0">
                  <a:solidFill>
                    <a:srgbClr val="2D2DB9"/>
                  </a:solidFill>
                  <a:latin typeface="Comic Sans MS" pitchFamily="66" charset="0"/>
                </a:rPr>
                <a:t>= 8,31 </a:t>
              </a:r>
              <a:r>
                <a:rPr lang="it-IT" altLang="it-IT" sz="1600" b="1" dirty="0">
                  <a:solidFill>
                    <a:srgbClr val="FF0000"/>
                  </a:solidFill>
                  <a:latin typeface="Comic Sans MS" pitchFamily="66" charset="0"/>
                </a:rPr>
                <a:t>J/K</a:t>
              </a:r>
            </a:p>
          </p:txBody>
        </p:sp>
        <p:sp>
          <p:nvSpPr>
            <p:cNvPr id="39" name="Rectangle 25"/>
            <p:cNvSpPr>
              <a:spLocks noChangeArrowheads="1"/>
            </p:cNvSpPr>
            <p:nvPr/>
          </p:nvSpPr>
          <p:spPr bwMode="auto">
            <a:xfrm>
              <a:off x="5373886" y="6112738"/>
              <a:ext cx="3654425" cy="404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lIns="53337" tIns="26668" rIns="53337" bIns="26668">
              <a:spAutoFit/>
            </a:bodyPr>
            <a:lstStyle>
              <a:lvl1pPr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 dirty="0">
                  <a:solidFill>
                    <a:srgbClr val="2D2DB9"/>
                  </a:solidFill>
                  <a:latin typeface="Comic Sans MS" pitchFamily="66" charset="0"/>
                </a:rPr>
                <a:t>Valore di R nel sistema SI</a:t>
              </a:r>
              <a:endParaRPr lang="it-IT" altLang="it-IT" sz="2600" dirty="0">
                <a:solidFill>
                  <a:srgbClr val="2D2DB9"/>
                </a:solidFill>
                <a:latin typeface="Comic Sans MS" pitchFamily="66" charset="0"/>
              </a:endParaRPr>
            </a:p>
          </p:txBody>
        </p:sp>
        <p:sp>
          <p:nvSpPr>
            <p:cNvPr id="49166" name="Line 26"/>
            <p:cNvSpPr>
              <a:spLocks noChangeShapeType="1"/>
            </p:cNvSpPr>
            <p:nvPr/>
          </p:nvSpPr>
          <p:spPr bwMode="auto">
            <a:xfrm flipV="1">
              <a:off x="6732240" y="5807761"/>
              <a:ext cx="635666" cy="29437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1" name="Rectangle 27"/>
          <p:cNvSpPr>
            <a:spLocks noChangeArrowheads="1"/>
          </p:cNvSpPr>
          <p:nvPr/>
        </p:nvSpPr>
        <p:spPr bwMode="auto">
          <a:xfrm>
            <a:off x="1657350" y="5946775"/>
            <a:ext cx="377825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600" u="sng" dirty="0">
                <a:solidFill>
                  <a:srgbClr val="2D2DB9"/>
                </a:solidFill>
                <a:latin typeface="Comic Sans MS" pitchFamily="66" charset="0"/>
              </a:rPr>
              <a:t>Valori di R in altre unità:</a:t>
            </a:r>
            <a:endParaRPr lang="it-IT" altLang="it-IT" sz="1600" dirty="0">
              <a:solidFill>
                <a:srgbClr val="2D2DB9"/>
              </a:solidFill>
              <a:latin typeface="Comic Sans MS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600" dirty="0">
                <a:solidFill>
                  <a:srgbClr val="2D2DB9"/>
                </a:solidFill>
                <a:latin typeface="Comic Sans MS" pitchFamily="66" charset="0"/>
              </a:rPr>
              <a:t>R = 1,987 </a:t>
            </a:r>
            <a:r>
              <a:rPr lang="it-IT" altLang="it-IT" sz="1600" dirty="0" err="1">
                <a:solidFill>
                  <a:srgbClr val="2D2DB9"/>
                </a:solidFill>
                <a:latin typeface="Comic Sans MS" pitchFamily="66" charset="0"/>
              </a:rPr>
              <a:t>cal</a:t>
            </a:r>
            <a:r>
              <a:rPr lang="it-IT" altLang="it-IT" sz="1600" dirty="0">
                <a:solidFill>
                  <a:srgbClr val="2D2DB9"/>
                </a:solidFill>
                <a:latin typeface="Comic Sans MS" pitchFamily="66" charset="0"/>
              </a:rPr>
              <a:t>/K  =  82,057 cm</a:t>
            </a:r>
            <a:r>
              <a:rPr lang="it-IT" altLang="it-IT" sz="1600" baseline="30000" dirty="0">
                <a:solidFill>
                  <a:srgbClr val="2D2DB9"/>
                </a:solidFill>
                <a:latin typeface="Comic Sans MS" pitchFamily="66" charset="0"/>
              </a:rPr>
              <a:t>3</a:t>
            </a:r>
            <a:r>
              <a:rPr lang="it-IT" altLang="it-IT" sz="1600" dirty="0">
                <a:solidFill>
                  <a:srgbClr val="2D2DB9"/>
                </a:solidFill>
                <a:latin typeface="Comic Sans MS" pitchFamily="66" charset="0"/>
              </a:rPr>
              <a:t> • atm/K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08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919"/>
    </mc:Choice>
    <mc:Fallback>
      <p:transition spd="slow" advTm="163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970338" y="84138"/>
            <a:ext cx="3994150" cy="977900"/>
          </a:xfrm>
          <a:prstGeom prst="rect">
            <a:avLst/>
          </a:prstGeom>
          <a:solidFill>
            <a:schemeClr val="bg1"/>
          </a:solidFill>
          <a:ln w="38100">
            <a:solidFill>
              <a:srgbClr val="FF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361" tIns="27181" rIns="54361" bIns="27181">
            <a:spAutoFit/>
          </a:bodyPr>
          <a:lstStyle>
            <a:lvl1pPr defTabSz="5429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29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29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29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29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 b="1">
                <a:solidFill>
                  <a:srgbClr val="660066"/>
                </a:solidFill>
                <a:latin typeface="Comic Sans MS" pitchFamily="66" charset="0"/>
              </a:rPr>
              <a:t>Principio di Avogadro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 b="1">
                <a:solidFill>
                  <a:srgbClr val="660066"/>
                </a:solidFill>
                <a:latin typeface="Comic Sans MS" pitchFamily="66" charset="0"/>
              </a:rPr>
              <a:t>(1811)</a:t>
            </a:r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1774826" y="1196975"/>
            <a:ext cx="8659813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361" tIns="27181" rIns="54361" bIns="27181">
            <a:spAutoFit/>
          </a:bodyPr>
          <a:lstStyle>
            <a:lvl1pPr defTabSz="5429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29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29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29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29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0000"/>
                </a:solidFill>
                <a:latin typeface="Comic Sans MS" pitchFamily="66" charset="0"/>
              </a:rPr>
              <a:t>A T e P cost.</a:t>
            </a:r>
            <a:r>
              <a:rPr lang="it-IT" altLang="it-IT" sz="240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altLang="it-IT" sz="2400">
                <a:solidFill>
                  <a:srgbClr val="000099"/>
                </a:solidFill>
                <a:latin typeface="Comic Sans MS" pitchFamily="66" charset="0"/>
              </a:rPr>
              <a:t>volumi uguali di gas contengono lo stesso numero di molecole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79650" y="2052639"/>
            <a:ext cx="1892300" cy="94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361" tIns="27181" rIns="54361" bIns="27181">
            <a:spAutoFit/>
          </a:bodyPr>
          <a:lstStyle>
            <a:lvl1pPr defTabSz="5429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29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29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29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29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  <a:latin typeface="Comic Sans MS" pitchFamily="66" charset="0"/>
              </a:rPr>
              <a:t>PV</a:t>
            </a:r>
            <a:r>
              <a:rPr lang="it-IT" altLang="it-IT" sz="2400" b="1" baseline="-2500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it-IT" altLang="it-IT" sz="2400" b="1">
                <a:solidFill>
                  <a:srgbClr val="FF0000"/>
                </a:solidFill>
                <a:latin typeface="Comic Sans MS" pitchFamily="66" charset="0"/>
              </a:rPr>
              <a:t> = n</a:t>
            </a:r>
            <a:r>
              <a:rPr lang="it-IT" altLang="it-IT" sz="2400" b="1" baseline="-25000">
                <a:solidFill>
                  <a:srgbClr val="FF0000"/>
                </a:solidFill>
                <a:latin typeface="Comic Sans MS" pitchFamily="66" charset="0"/>
              </a:rPr>
              <a:t>1</a:t>
            </a:r>
            <a:r>
              <a:rPr lang="it-IT" altLang="it-IT" sz="2400" b="1">
                <a:solidFill>
                  <a:srgbClr val="FF0000"/>
                </a:solidFill>
                <a:latin typeface="Comic Sans MS" pitchFamily="66" charset="0"/>
              </a:rPr>
              <a:t> RT</a:t>
            </a:r>
          </a:p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  <a:latin typeface="Comic Sans MS" pitchFamily="66" charset="0"/>
              </a:rPr>
              <a:t>PV</a:t>
            </a:r>
            <a:r>
              <a:rPr lang="it-IT" altLang="it-IT" sz="2400" b="1" baseline="-2500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it-IT" altLang="it-IT" sz="2400" b="1">
                <a:solidFill>
                  <a:srgbClr val="FF0000"/>
                </a:solidFill>
                <a:latin typeface="Comic Sans MS" pitchFamily="66" charset="0"/>
              </a:rPr>
              <a:t> = n</a:t>
            </a:r>
            <a:r>
              <a:rPr lang="it-IT" altLang="it-IT" sz="2400" b="1" baseline="-2500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it-IT" altLang="it-IT" sz="2400" b="1">
                <a:solidFill>
                  <a:srgbClr val="FF0000"/>
                </a:solidFill>
                <a:latin typeface="Comic Sans MS" pitchFamily="66" charset="0"/>
              </a:rPr>
              <a:t> RT</a:t>
            </a:r>
          </a:p>
        </p:txBody>
      </p:sp>
      <p:grpSp>
        <p:nvGrpSpPr>
          <p:cNvPr id="13" name="Gruppo 12"/>
          <p:cNvGrpSpPr>
            <a:grpSpLocks/>
          </p:cNvGrpSpPr>
          <p:nvPr/>
        </p:nvGrpSpPr>
        <p:grpSpPr bwMode="auto">
          <a:xfrm>
            <a:off x="5254626" y="2109789"/>
            <a:ext cx="1370013" cy="827087"/>
            <a:chOff x="4545791" y="2581967"/>
            <a:chExt cx="1370013" cy="827088"/>
          </a:xfrm>
        </p:grpSpPr>
        <p:sp>
          <p:nvSpPr>
            <p:cNvPr id="48249" name="Text Box 9"/>
            <p:cNvSpPr txBox="1">
              <a:spLocks noChangeArrowheads="1"/>
            </p:cNvSpPr>
            <p:nvPr/>
          </p:nvSpPr>
          <p:spPr bwMode="auto">
            <a:xfrm>
              <a:off x="4545791" y="2581967"/>
              <a:ext cx="444500" cy="425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>
              <a:spAutoFit/>
            </a:bodyPr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Comic Sans MS" pitchFamily="66" charset="0"/>
                </a:rPr>
                <a:t>V</a:t>
              </a:r>
              <a:r>
                <a:rPr lang="it-IT" altLang="it-IT" sz="2400" b="1" baseline="-25000">
                  <a:solidFill>
                    <a:srgbClr val="FF0000"/>
                  </a:solidFill>
                  <a:latin typeface="Comic Sans MS" pitchFamily="66" charset="0"/>
                </a:rPr>
                <a:t>1</a:t>
              </a:r>
              <a:endParaRPr lang="it-IT" altLang="it-IT" sz="2400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48250" name="Text Box 10"/>
            <p:cNvSpPr txBox="1">
              <a:spLocks noChangeArrowheads="1"/>
            </p:cNvSpPr>
            <p:nvPr/>
          </p:nvSpPr>
          <p:spPr bwMode="auto">
            <a:xfrm>
              <a:off x="4547379" y="2985192"/>
              <a:ext cx="539750" cy="423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361" tIns="27181" rIns="54361" bIns="27181">
              <a:spAutoFit/>
            </a:bodyPr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Comic Sans MS" pitchFamily="66" charset="0"/>
                </a:rPr>
                <a:t>V</a:t>
              </a:r>
              <a:r>
                <a:rPr lang="it-IT" altLang="it-IT" sz="2400" b="1" baseline="-25000">
                  <a:solidFill>
                    <a:srgbClr val="FF0000"/>
                  </a:solidFill>
                  <a:latin typeface="Comic Sans MS" pitchFamily="66" charset="0"/>
                </a:rPr>
                <a:t>2</a:t>
              </a:r>
              <a:endParaRPr lang="it-IT" altLang="it-IT" sz="2400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48251" name="Line 11"/>
            <p:cNvSpPr>
              <a:spLocks noChangeShapeType="1"/>
            </p:cNvSpPr>
            <p:nvPr/>
          </p:nvSpPr>
          <p:spPr bwMode="auto">
            <a:xfrm>
              <a:off x="4582304" y="3004242"/>
              <a:ext cx="3429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8252" name="Text Box 12"/>
            <p:cNvSpPr txBox="1">
              <a:spLocks noChangeArrowheads="1"/>
            </p:cNvSpPr>
            <p:nvPr/>
          </p:nvSpPr>
          <p:spPr bwMode="auto">
            <a:xfrm>
              <a:off x="5006166" y="2796280"/>
              <a:ext cx="427038" cy="423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361" tIns="27181" rIns="54361" bIns="27181">
              <a:spAutoFit/>
            </a:bodyPr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Comic Sans MS" pitchFamily="66" charset="0"/>
                </a:rPr>
                <a:t>=</a:t>
              </a:r>
            </a:p>
          </p:txBody>
        </p:sp>
        <p:sp>
          <p:nvSpPr>
            <p:cNvPr id="48253" name="Text Box 13"/>
            <p:cNvSpPr txBox="1">
              <a:spLocks noChangeArrowheads="1"/>
            </p:cNvSpPr>
            <p:nvPr/>
          </p:nvSpPr>
          <p:spPr bwMode="auto">
            <a:xfrm>
              <a:off x="5288741" y="2581967"/>
              <a:ext cx="395288" cy="425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>
              <a:spAutoFit/>
            </a:bodyPr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Comic Sans MS" pitchFamily="66" charset="0"/>
                </a:rPr>
                <a:t>n</a:t>
              </a:r>
              <a:r>
                <a:rPr lang="it-IT" altLang="it-IT" sz="2400" b="1" baseline="-25000">
                  <a:solidFill>
                    <a:srgbClr val="FF0000"/>
                  </a:solidFill>
                  <a:latin typeface="Comic Sans MS" pitchFamily="66" charset="0"/>
                </a:rPr>
                <a:t>1</a:t>
              </a:r>
              <a:endParaRPr lang="it-IT" altLang="it-IT" sz="2400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48254" name="Text Box 14"/>
            <p:cNvSpPr txBox="1">
              <a:spLocks noChangeArrowheads="1"/>
            </p:cNvSpPr>
            <p:nvPr/>
          </p:nvSpPr>
          <p:spPr bwMode="auto">
            <a:xfrm>
              <a:off x="5288741" y="2985192"/>
              <a:ext cx="627063" cy="423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361" tIns="27181" rIns="54361" bIns="27181">
              <a:spAutoFit/>
            </a:bodyPr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Comic Sans MS" pitchFamily="66" charset="0"/>
                </a:rPr>
                <a:t>n</a:t>
              </a:r>
              <a:r>
                <a:rPr lang="it-IT" altLang="it-IT" sz="2400" b="1" baseline="-25000">
                  <a:solidFill>
                    <a:srgbClr val="FF0000"/>
                  </a:solidFill>
                  <a:latin typeface="Comic Sans MS" pitchFamily="66" charset="0"/>
                </a:rPr>
                <a:t>2</a:t>
              </a:r>
              <a:endParaRPr lang="it-IT" altLang="it-IT" sz="2400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48255" name="Line 15"/>
            <p:cNvSpPr>
              <a:spLocks noChangeShapeType="1"/>
            </p:cNvSpPr>
            <p:nvPr/>
          </p:nvSpPr>
          <p:spPr bwMode="auto">
            <a:xfrm>
              <a:off x="5322079" y="3004242"/>
              <a:ext cx="3429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1668463" y="3127375"/>
            <a:ext cx="868045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361" tIns="27181" rIns="54361" bIns="27181">
            <a:spAutoFit/>
          </a:bodyPr>
          <a:lstStyle>
            <a:lvl1pPr defTabSz="5429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29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29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29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29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29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99"/>
                </a:solidFill>
                <a:latin typeface="Comic Sans MS" pitchFamily="66" charset="0"/>
              </a:rPr>
              <a:t>A </a:t>
            </a:r>
            <a:r>
              <a:rPr lang="it-IT" altLang="it-IT" sz="2200" b="1">
                <a:solidFill>
                  <a:srgbClr val="FF0000"/>
                </a:solidFill>
                <a:latin typeface="Comic Sans MS" pitchFamily="66" charset="0"/>
              </a:rPr>
              <a:t>P = 1 atm</a:t>
            </a:r>
            <a:r>
              <a:rPr lang="it-IT" altLang="it-IT" sz="2200">
                <a:solidFill>
                  <a:srgbClr val="000099"/>
                </a:solidFill>
                <a:latin typeface="Comic Sans MS" pitchFamily="66" charset="0"/>
              </a:rPr>
              <a:t> e </a:t>
            </a:r>
            <a:r>
              <a:rPr lang="it-IT" altLang="it-IT" sz="2200" b="1">
                <a:solidFill>
                  <a:srgbClr val="FF0000"/>
                </a:solidFill>
                <a:latin typeface="Comic Sans MS" pitchFamily="66" charset="0"/>
              </a:rPr>
              <a:t>T = 273 K</a:t>
            </a:r>
            <a:r>
              <a:rPr lang="it-IT" altLang="it-IT" sz="2200">
                <a:solidFill>
                  <a:srgbClr val="000099"/>
                </a:solidFill>
                <a:latin typeface="Comic Sans MS" pitchFamily="66" charset="0"/>
              </a:rPr>
              <a:t> il volume occupato da 1 mole di qualsiasi gas è </a:t>
            </a:r>
            <a:r>
              <a:rPr lang="it-IT" altLang="it-IT" sz="2200" b="1" u="sng">
                <a:solidFill>
                  <a:srgbClr val="FF0000"/>
                </a:solidFill>
                <a:latin typeface="Comic Sans MS" pitchFamily="66" charset="0"/>
              </a:rPr>
              <a:t>22,4 litri</a:t>
            </a:r>
            <a:endParaRPr lang="it-IT" altLang="it-IT" sz="2200">
              <a:solidFill>
                <a:srgbClr val="000099"/>
              </a:solidFill>
              <a:latin typeface="Comic Sans MS" pitchFamily="66" charset="0"/>
            </a:endParaRPr>
          </a:p>
        </p:txBody>
      </p:sp>
      <p:grpSp>
        <p:nvGrpSpPr>
          <p:cNvPr id="134" name="Gruppo 133"/>
          <p:cNvGrpSpPr>
            <a:grpSpLocks/>
          </p:cNvGrpSpPr>
          <p:nvPr/>
        </p:nvGrpSpPr>
        <p:grpSpPr bwMode="auto">
          <a:xfrm>
            <a:off x="2682875" y="4522789"/>
            <a:ext cx="1200150" cy="1741487"/>
            <a:chOff x="1158859" y="4522906"/>
            <a:chExt cx="1200150" cy="1741487"/>
          </a:xfrm>
        </p:grpSpPr>
        <p:grpSp>
          <p:nvGrpSpPr>
            <p:cNvPr id="48222" name="Group 30"/>
            <p:cNvGrpSpPr>
              <a:grpSpLocks/>
            </p:cNvGrpSpPr>
            <p:nvPr/>
          </p:nvGrpSpPr>
          <p:grpSpPr bwMode="auto">
            <a:xfrm>
              <a:off x="1158859" y="4522906"/>
              <a:ext cx="1200150" cy="1174750"/>
              <a:chOff x="624" y="7500"/>
              <a:chExt cx="1344" cy="1296"/>
            </a:xfrm>
          </p:grpSpPr>
          <p:sp>
            <p:nvSpPr>
              <p:cNvPr id="48245" name="AutoShape 24"/>
              <p:cNvSpPr>
                <a:spLocks noChangeArrowheads="1"/>
              </p:cNvSpPr>
              <p:nvPr/>
            </p:nvSpPr>
            <p:spPr bwMode="auto">
              <a:xfrm>
                <a:off x="624" y="7500"/>
                <a:ext cx="1344" cy="1296"/>
              </a:xfrm>
              <a:prstGeom prst="cube">
                <a:avLst>
                  <a:gd name="adj" fmla="val 25000"/>
                </a:avLst>
              </a:prstGeom>
              <a:noFill/>
              <a:ln w="47625">
                <a:solidFill>
                  <a:srgbClr val="66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8246" name="Line 27"/>
              <p:cNvSpPr>
                <a:spLocks noChangeShapeType="1"/>
              </p:cNvSpPr>
              <p:nvPr/>
            </p:nvSpPr>
            <p:spPr bwMode="auto">
              <a:xfrm>
                <a:off x="952" y="7512"/>
                <a:ext cx="0" cy="960"/>
              </a:xfrm>
              <a:prstGeom prst="line">
                <a:avLst/>
              </a:prstGeom>
              <a:noFill/>
              <a:ln w="38100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247" name="Line 28"/>
              <p:cNvSpPr>
                <a:spLocks noChangeShapeType="1"/>
              </p:cNvSpPr>
              <p:nvPr/>
            </p:nvSpPr>
            <p:spPr bwMode="auto">
              <a:xfrm rot="5400000">
                <a:off x="1456" y="7960"/>
                <a:ext cx="0" cy="1024"/>
              </a:xfrm>
              <a:prstGeom prst="line">
                <a:avLst/>
              </a:prstGeom>
              <a:noFill/>
              <a:ln w="38100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248" name="Line 29"/>
              <p:cNvSpPr>
                <a:spLocks noChangeShapeType="1"/>
              </p:cNvSpPr>
              <p:nvPr/>
            </p:nvSpPr>
            <p:spPr bwMode="auto">
              <a:xfrm rot="5400000">
                <a:off x="628" y="8460"/>
                <a:ext cx="320" cy="328"/>
              </a:xfrm>
              <a:prstGeom prst="line">
                <a:avLst/>
              </a:prstGeom>
              <a:noFill/>
              <a:ln w="38100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8223" name="Oval 40"/>
            <p:cNvSpPr>
              <a:spLocks noChangeArrowheads="1"/>
            </p:cNvSpPr>
            <p:nvPr/>
          </p:nvSpPr>
          <p:spPr bwMode="auto">
            <a:xfrm>
              <a:off x="1416034" y="506741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24" name="Oval 41"/>
            <p:cNvSpPr>
              <a:spLocks noChangeArrowheads="1"/>
            </p:cNvSpPr>
            <p:nvPr/>
          </p:nvSpPr>
          <p:spPr bwMode="auto">
            <a:xfrm>
              <a:off x="1639872" y="4984868"/>
              <a:ext cx="85725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25" name="Oval 42"/>
            <p:cNvSpPr>
              <a:spLocks noChangeArrowheads="1"/>
            </p:cNvSpPr>
            <p:nvPr/>
          </p:nvSpPr>
          <p:spPr bwMode="auto">
            <a:xfrm>
              <a:off x="1741472" y="5107106"/>
              <a:ext cx="85725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26" name="Oval 43"/>
            <p:cNvSpPr>
              <a:spLocks noChangeArrowheads="1"/>
            </p:cNvSpPr>
            <p:nvPr/>
          </p:nvSpPr>
          <p:spPr bwMode="auto">
            <a:xfrm>
              <a:off x="1720834" y="5286493"/>
              <a:ext cx="85725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27" name="Oval 44"/>
            <p:cNvSpPr>
              <a:spLocks noChangeArrowheads="1"/>
            </p:cNvSpPr>
            <p:nvPr/>
          </p:nvSpPr>
          <p:spPr bwMode="auto">
            <a:xfrm>
              <a:off x="1544622" y="5194418"/>
              <a:ext cx="85725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28" name="Oval 45"/>
            <p:cNvSpPr>
              <a:spLocks noChangeArrowheads="1"/>
            </p:cNvSpPr>
            <p:nvPr/>
          </p:nvSpPr>
          <p:spPr bwMode="auto">
            <a:xfrm>
              <a:off x="1403334" y="5394443"/>
              <a:ext cx="85725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29" name="Oval 46"/>
            <p:cNvSpPr>
              <a:spLocks noChangeArrowheads="1"/>
            </p:cNvSpPr>
            <p:nvPr/>
          </p:nvSpPr>
          <p:spPr bwMode="auto">
            <a:xfrm>
              <a:off x="1582722" y="5538906"/>
              <a:ext cx="85725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30" name="Oval 47"/>
            <p:cNvSpPr>
              <a:spLocks noChangeArrowheads="1"/>
            </p:cNvSpPr>
            <p:nvPr/>
          </p:nvSpPr>
          <p:spPr bwMode="auto">
            <a:xfrm>
              <a:off x="1784334" y="5513506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31" name="Oval 48"/>
            <p:cNvSpPr>
              <a:spLocks noChangeArrowheads="1"/>
            </p:cNvSpPr>
            <p:nvPr/>
          </p:nvSpPr>
          <p:spPr bwMode="auto">
            <a:xfrm>
              <a:off x="1943084" y="5324593"/>
              <a:ext cx="85725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32" name="Oval 49"/>
            <p:cNvSpPr>
              <a:spLocks noChangeArrowheads="1"/>
            </p:cNvSpPr>
            <p:nvPr/>
          </p:nvSpPr>
          <p:spPr bwMode="auto">
            <a:xfrm>
              <a:off x="1970072" y="5084881"/>
              <a:ext cx="85725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33" name="Oval 50"/>
            <p:cNvSpPr>
              <a:spLocks noChangeArrowheads="1"/>
            </p:cNvSpPr>
            <p:nvPr/>
          </p:nvSpPr>
          <p:spPr bwMode="auto">
            <a:xfrm>
              <a:off x="2136759" y="5072181"/>
              <a:ext cx="85725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34" name="Oval 51"/>
            <p:cNvSpPr>
              <a:spLocks noChangeArrowheads="1"/>
            </p:cNvSpPr>
            <p:nvPr/>
          </p:nvSpPr>
          <p:spPr bwMode="auto">
            <a:xfrm>
              <a:off x="2149459" y="5369043"/>
              <a:ext cx="85725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35" name="Oval 52"/>
            <p:cNvSpPr>
              <a:spLocks noChangeArrowheads="1"/>
            </p:cNvSpPr>
            <p:nvPr/>
          </p:nvSpPr>
          <p:spPr bwMode="auto">
            <a:xfrm>
              <a:off x="2232009" y="481976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36" name="Oval 53"/>
            <p:cNvSpPr>
              <a:spLocks noChangeArrowheads="1"/>
            </p:cNvSpPr>
            <p:nvPr/>
          </p:nvSpPr>
          <p:spPr bwMode="auto">
            <a:xfrm>
              <a:off x="1249347" y="4959468"/>
              <a:ext cx="85725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37" name="Oval 54"/>
            <p:cNvSpPr>
              <a:spLocks noChangeArrowheads="1"/>
            </p:cNvSpPr>
            <p:nvPr/>
          </p:nvSpPr>
          <p:spPr bwMode="auto">
            <a:xfrm>
              <a:off x="1223947" y="5294431"/>
              <a:ext cx="85725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38" name="Oval 55"/>
            <p:cNvSpPr>
              <a:spLocks noChangeArrowheads="1"/>
            </p:cNvSpPr>
            <p:nvPr/>
          </p:nvSpPr>
          <p:spPr bwMode="auto">
            <a:xfrm>
              <a:off x="1327134" y="5548431"/>
              <a:ext cx="85725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39" name="Oval 56"/>
            <p:cNvSpPr>
              <a:spLocks noChangeArrowheads="1"/>
            </p:cNvSpPr>
            <p:nvPr/>
          </p:nvSpPr>
          <p:spPr bwMode="auto">
            <a:xfrm>
              <a:off x="1516047" y="4886443"/>
              <a:ext cx="85725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40" name="Oval 57"/>
            <p:cNvSpPr>
              <a:spLocks noChangeArrowheads="1"/>
            </p:cNvSpPr>
            <p:nvPr/>
          </p:nvSpPr>
          <p:spPr bwMode="auto">
            <a:xfrm>
              <a:off x="1897047" y="489596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41" name="Oval 58"/>
            <p:cNvSpPr>
              <a:spLocks noChangeArrowheads="1"/>
            </p:cNvSpPr>
            <p:nvPr/>
          </p:nvSpPr>
          <p:spPr bwMode="auto">
            <a:xfrm>
              <a:off x="1597009" y="5388093"/>
              <a:ext cx="85725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42" name="Oval 59"/>
            <p:cNvSpPr>
              <a:spLocks noChangeArrowheads="1"/>
            </p:cNvSpPr>
            <p:nvPr/>
          </p:nvSpPr>
          <p:spPr bwMode="auto">
            <a:xfrm>
              <a:off x="1939909" y="556589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43" name="Oval 60"/>
            <p:cNvSpPr>
              <a:spLocks noChangeArrowheads="1"/>
            </p:cNvSpPr>
            <p:nvPr/>
          </p:nvSpPr>
          <p:spPr bwMode="auto">
            <a:xfrm>
              <a:off x="1344597" y="5199181"/>
              <a:ext cx="85725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44" name="Text Box 132"/>
            <p:cNvSpPr txBox="1">
              <a:spLocks noChangeArrowheads="1"/>
            </p:cNvSpPr>
            <p:nvPr/>
          </p:nvSpPr>
          <p:spPr bwMode="auto">
            <a:xfrm>
              <a:off x="1330309" y="5708768"/>
              <a:ext cx="536575" cy="555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361" tIns="27181" rIns="54361" bIns="27181">
              <a:spAutoFit/>
            </a:bodyPr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FF0000"/>
                  </a:solidFill>
                  <a:latin typeface="Comic Sans MS" pitchFamily="66" charset="0"/>
                </a:rPr>
                <a:t>N</a:t>
              </a:r>
              <a:r>
                <a:rPr lang="it-IT" altLang="it-IT" sz="2500" b="1" baseline="-25000">
                  <a:solidFill>
                    <a:srgbClr val="FF0000"/>
                  </a:solidFill>
                  <a:latin typeface="Comic Sans MS" pitchFamily="66" charset="0"/>
                </a:rPr>
                <a:t>2</a:t>
              </a:r>
              <a:endParaRPr lang="it-IT" altLang="it-IT" sz="2500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36" name="Gruppo 135"/>
          <p:cNvGrpSpPr>
            <a:grpSpLocks/>
          </p:cNvGrpSpPr>
          <p:nvPr/>
        </p:nvGrpSpPr>
        <p:grpSpPr bwMode="auto">
          <a:xfrm>
            <a:off x="7545389" y="4164014"/>
            <a:ext cx="1800225" cy="2384425"/>
            <a:chOff x="6021373" y="4163337"/>
            <a:chExt cx="1800225" cy="2384425"/>
          </a:xfrm>
        </p:grpSpPr>
        <p:grpSp>
          <p:nvGrpSpPr>
            <p:cNvPr id="48169" name="Group 39"/>
            <p:cNvGrpSpPr>
              <a:grpSpLocks/>
            </p:cNvGrpSpPr>
            <p:nvPr/>
          </p:nvGrpSpPr>
          <p:grpSpPr bwMode="auto">
            <a:xfrm>
              <a:off x="6021373" y="4163337"/>
              <a:ext cx="1800225" cy="1809750"/>
              <a:chOff x="5136" y="7152"/>
              <a:chExt cx="2016" cy="1992"/>
            </a:xfrm>
          </p:grpSpPr>
          <p:sp>
            <p:nvSpPr>
              <p:cNvPr id="48218" name="AutoShape 26"/>
              <p:cNvSpPr>
                <a:spLocks noChangeArrowheads="1"/>
              </p:cNvSpPr>
              <p:nvPr/>
            </p:nvSpPr>
            <p:spPr bwMode="auto">
              <a:xfrm>
                <a:off x="5136" y="7152"/>
                <a:ext cx="2016" cy="1992"/>
              </a:xfrm>
              <a:prstGeom prst="cube">
                <a:avLst>
                  <a:gd name="adj" fmla="val 25000"/>
                </a:avLst>
              </a:prstGeom>
              <a:noFill/>
              <a:ln w="47625">
                <a:solidFill>
                  <a:srgbClr val="66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8219" name="Line 36"/>
              <p:cNvSpPr>
                <a:spLocks noChangeShapeType="1"/>
              </p:cNvSpPr>
              <p:nvPr/>
            </p:nvSpPr>
            <p:spPr bwMode="auto">
              <a:xfrm>
                <a:off x="5640" y="7152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220" name="Line 37"/>
              <p:cNvSpPr>
                <a:spLocks noChangeShapeType="1"/>
              </p:cNvSpPr>
              <p:nvPr/>
            </p:nvSpPr>
            <p:spPr bwMode="auto">
              <a:xfrm rot="5400000">
                <a:off x="6396" y="7892"/>
                <a:ext cx="0" cy="1512"/>
              </a:xfrm>
              <a:prstGeom prst="line">
                <a:avLst/>
              </a:prstGeom>
              <a:noFill/>
              <a:ln w="38100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221" name="Line 38"/>
              <p:cNvSpPr>
                <a:spLocks noChangeShapeType="1"/>
              </p:cNvSpPr>
              <p:nvPr/>
            </p:nvSpPr>
            <p:spPr bwMode="auto">
              <a:xfrm rot="5400000">
                <a:off x="5136" y="8624"/>
                <a:ext cx="520" cy="520"/>
              </a:xfrm>
              <a:prstGeom prst="line">
                <a:avLst/>
              </a:prstGeom>
              <a:noFill/>
              <a:ln w="38100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8170" name="Oval 85"/>
            <p:cNvSpPr>
              <a:spLocks noChangeArrowheads="1"/>
            </p:cNvSpPr>
            <p:nvPr/>
          </p:nvSpPr>
          <p:spPr bwMode="auto">
            <a:xfrm>
              <a:off x="6251560" y="4712612"/>
              <a:ext cx="85725" cy="8731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71" name="Oval 86"/>
            <p:cNvSpPr>
              <a:spLocks noChangeArrowheads="1"/>
            </p:cNvSpPr>
            <p:nvPr/>
          </p:nvSpPr>
          <p:spPr bwMode="auto">
            <a:xfrm>
              <a:off x="6546835" y="4707850"/>
              <a:ext cx="85725" cy="873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72" name="Oval 87"/>
            <p:cNvSpPr>
              <a:spLocks noChangeArrowheads="1"/>
            </p:cNvSpPr>
            <p:nvPr/>
          </p:nvSpPr>
          <p:spPr bwMode="auto">
            <a:xfrm>
              <a:off x="6796073" y="4726900"/>
              <a:ext cx="85725" cy="857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73" name="Oval 88"/>
            <p:cNvSpPr>
              <a:spLocks noChangeArrowheads="1"/>
            </p:cNvSpPr>
            <p:nvPr/>
          </p:nvSpPr>
          <p:spPr bwMode="auto">
            <a:xfrm>
              <a:off x="6723048" y="4952325"/>
              <a:ext cx="85725" cy="873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74" name="Oval 89"/>
            <p:cNvSpPr>
              <a:spLocks noChangeArrowheads="1"/>
            </p:cNvSpPr>
            <p:nvPr/>
          </p:nvSpPr>
          <p:spPr bwMode="auto">
            <a:xfrm>
              <a:off x="6503973" y="5252362"/>
              <a:ext cx="85725" cy="8731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75" name="Oval 90"/>
            <p:cNvSpPr>
              <a:spLocks noChangeArrowheads="1"/>
            </p:cNvSpPr>
            <p:nvPr/>
          </p:nvSpPr>
          <p:spPr bwMode="auto">
            <a:xfrm>
              <a:off x="6384910" y="5515887"/>
              <a:ext cx="85725" cy="889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76" name="Oval 91"/>
            <p:cNvSpPr>
              <a:spLocks noChangeArrowheads="1"/>
            </p:cNvSpPr>
            <p:nvPr/>
          </p:nvSpPr>
          <p:spPr bwMode="auto">
            <a:xfrm>
              <a:off x="6646848" y="5587325"/>
              <a:ext cx="85725" cy="873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77" name="Oval 92"/>
            <p:cNvSpPr>
              <a:spLocks noChangeArrowheads="1"/>
            </p:cNvSpPr>
            <p:nvPr/>
          </p:nvSpPr>
          <p:spPr bwMode="auto">
            <a:xfrm>
              <a:off x="7075473" y="5395237"/>
              <a:ext cx="85725" cy="8731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78" name="Oval 93"/>
            <p:cNvSpPr>
              <a:spLocks noChangeArrowheads="1"/>
            </p:cNvSpPr>
            <p:nvPr/>
          </p:nvSpPr>
          <p:spPr bwMode="auto">
            <a:xfrm>
              <a:off x="7126273" y="5082500"/>
              <a:ext cx="85725" cy="873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79" name="Oval 94"/>
            <p:cNvSpPr>
              <a:spLocks noChangeArrowheads="1"/>
            </p:cNvSpPr>
            <p:nvPr/>
          </p:nvSpPr>
          <p:spPr bwMode="auto">
            <a:xfrm>
              <a:off x="7461235" y="4630062"/>
              <a:ext cx="85725" cy="857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80" name="Oval 95"/>
            <p:cNvSpPr>
              <a:spLocks noChangeArrowheads="1"/>
            </p:cNvSpPr>
            <p:nvPr/>
          </p:nvSpPr>
          <p:spPr bwMode="auto">
            <a:xfrm>
              <a:off x="7648560" y="4512587"/>
              <a:ext cx="85725" cy="8731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81" name="Oval 96"/>
            <p:cNvSpPr>
              <a:spLocks noChangeArrowheads="1"/>
            </p:cNvSpPr>
            <p:nvPr/>
          </p:nvSpPr>
          <p:spPr bwMode="auto">
            <a:xfrm>
              <a:off x="7589823" y="5065037"/>
              <a:ext cx="85725" cy="889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82" name="Oval 97"/>
            <p:cNvSpPr>
              <a:spLocks noChangeArrowheads="1"/>
            </p:cNvSpPr>
            <p:nvPr/>
          </p:nvSpPr>
          <p:spPr bwMode="auto">
            <a:xfrm>
              <a:off x="7496160" y="5634950"/>
              <a:ext cx="85725" cy="873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83" name="Oval 98"/>
            <p:cNvSpPr>
              <a:spLocks noChangeArrowheads="1"/>
            </p:cNvSpPr>
            <p:nvPr/>
          </p:nvSpPr>
          <p:spPr bwMode="auto">
            <a:xfrm>
              <a:off x="7102460" y="5709562"/>
              <a:ext cx="85725" cy="8731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84" name="Oval 99"/>
            <p:cNvSpPr>
              <a:spLocks noChangeArrowheads="1"/>
            </p:cNvSpPr>
            <p:nvPr/>
          </p:nvSpPr>
          <p:spPr bwMode="auto">
            <a:xfrm>
              <a:off x="6142023" y="5195212"/>
              <a:ext cx="85725" cy="8731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85" name="Oval 100"/>
            <p:cNvSpPr>
              <a:spLocks noChangeArrowheads="1"/>
            </p:cNvSpPr>
            <p:nvPr/>
          </p:nvSpPr>
          <p:spPr bwMode="auto">
            <a:xfrm>
              <a:off x="7084998" y="4741187"/>
              <a:ext cx="85725" cy="889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86" name="Oval 101"/>
            <p:cNvSpPr>
              <a:spLocks noChangeArrowheads="1"/>
            </p:cNvSpPr>
            <p:nvPr/>
          </p:nvSpPr>
          <p:spPr bwMode="auto">
            <a:xfrm>
              <a:off x="6369035" y="5774650"/>
              <a:ext cx="85725" cy="873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87" name="Oval 102"/>
            <p:cNvSpPr>
              <a:spLocks noChangeArrowheads="1"/>
            </p:cNvSpPr>
            <p:nvPr/>
          </p:nvSpPr>
          <p:spPr bwMode="auto">
            <a:xfrm>
              <a:off x="6805598" y="5782587"/>
              <a:ext cx="85725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88" name="Oval 103"/>
            <p:cNvSpPr>
              <a:spLocks noChangeArrowheads="1"/>
            </p:cNvSpPr>
            <p:nvPr/>
          </p:nvSpPr>
          <p:spPr bwMode="auto">
            <a:xfrm>
              <a:off x="6848460" y="5444450"/>
              <a:ext cx="85725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89" name="Oval 104"/>
            <p:cNvSpPr>
              <a:spLocks noChangeArrowheads="1"/>
            </p:cNvSpPr>
            <p:nvPr/>
          </p:nvSpPr>
          <p:spPr bwMode="auto">
            <a:xfrm>
              <a:off x="6467460" y="5592087"/>
              <a:ext cx="85725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90" name="Oval 105"/>
            <p:cNvSpPr>
              <a:spLocks noChangeArrowheads="1"/>
            </p:cNvSpPr>
            <p:nvPr/>
          </p:nvSpPr>
          <p:spPr bwMode="auto">
            <a:xfrm>
              <a:off x="6180123" y="5709562"/>
              <a:ext cx="85725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91" name="Oval 106"/>
            <p:cNvSpPr>
              <a:spLocks noChangeArrowheads="1"/>
            </p:cNvSpPr>
            <p:nvPr/>
          </p:nvSpPr>
          <p:spPr bwMode="auto">
            <a:xfrm>
              <a:off x="6116623" y="54317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92" name="Oval 107"/>
            <p:cNvSpPr>
              <a:spLocks noChangeArrowheads="1"/>
            </p:cNvSpPr>
            <p:nvPr/>
          </p:nvSpPr>
          <p:spPr bwMode="auto">
            <a:xfrm>
              <a:off x="6308710" y="5261887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93" name="Oval 108"/>
            <p:cNvSpPr>
              <a:spLocks noChangeArrowheads="1"/>
            </p:cNvSpPr>
            <p:nvPr/>
          </p:nvSpPr>
          <p:spPr bwMode="auto">
            <a:xfrm>
              <a:off x="6172185" y="4895175"/>
              <a:ext cx="85725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94" name="Oval 109"/>
            <p:cNvSpPr>
              <a:spLocks noChangeArrowheads="1"/>
            </p:cNvSpPr>
            <p:nvPr/>
          </p:nvSpPr>
          <p:spPr bwMode="auto">
            <a:xfrm>
              <a:off x="6411898" y="4715787"/>
              <a:ext cx="85725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95" name="Oval 110"/>
            <p:cNvSpPr>
              <a:spLocks noChangeArrowheads="1"/>
            </p:cNvSpPr>
            <p:nvPr/>
          </p:nvSpPr>
          <p:spPr bwMode="auto">
            <a:xfrm>
              <a:off x="6437298" y="49745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96" name="Oval 111"/>
            <p:cNvSpPr>
              <a:spLocks noChangeArrowheads="1"/>
            </p:cNvSpPr>
            <p:nvPr/>
          </p:nvSpPr>
          <p:spPr bwMode="auto">
            <a:xfrm>
              <a:off x="6719873" y="5109487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97" name="Oval 112"/>
            <p:cNvSpPr>
              <a:spLocks noChangeArrowheads="1"/>
            </p:cNvSpPr>
            <p:nvPr/>
          </p:nvSpPr>
          <p:spPr bwMode="auto">
            <a:xfrm>
              <a:off x="6969110" y="49618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98" name="Oval 113"/>
            <p:cNvSpPr>
              <a:spLocks noChangeArrowheads="1"/>
            </p:cNvSpPr>
            <p:nvPr/>
          </p:nvSpPr>
          <p:spPr bwMode="auto">
            <a:xfrm>
              <a:off x="6969110" y="4755475"/>
              <a:ext cx="85725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99" name="Oval 114"/>
            <p:cNvSpPr>
              <a:spLocks noChangeArrowheads="1"/>
            </p:cNvSpPr>
            <p:nvPr/>
          </p:nvSpPr>
          <p:spPr bwMode="auto">
            <a:xfrm>
              <a:off x="6870685" y="5309512"/>
              <a:ext cx="85725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00" name="Oval 115"/>
            <p:cNvSpPr>
              <a:spLocks noChangeArrowheads="1"/>
            </p:cNvSpPr>
            <p:nvPr/>
          </p:nvSpPr>
          <p:spPr bwMode="auto">
            <a:xfrm>
              <a:off x="7165960" y="5284112"/>
              <a:ext cx="85725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01" name="Oval 116"/>
            <p:cNvSpPr>
              <a:spLocks noChangeArrowheads="1"/>
            </p:cNvSpPr>
            <p:nvPr/>
          </p:nvSpPr>
          <p:spPr bwMode="auto">
            <a:xfrm>
              <a:off x="6977048" y="5579387"/>
              <a:ext cx="85725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02" name="Oval 117"/>
            <p:cNvSpPr>
              <a:spLocks noChangeArrowheads="1"/>
            </p:cNvSpPr>
            <p:nvPr/>
          </p:nvSpPr>
          <p:spPr bwMode="auto">
            <a:xfrm>
              <a:off x="6621448" y="5404762"/>
              <a:ext cx="85725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03" name="Oval 118"/>
            <p:cNvSpPr>
              <a:spLocks noChangeArrowheads="1"/>
            </p:cNvSpPr>
            <p:nvPr/>
          </p:nvSpPr>
          <p:spPr bwMode="auto">
            <a:xfrm>
              <a:off x="7458060" y="532380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04" name="Oval 119"/>
            <p:cNvSpPr>
              <a:spLocks noChangeArrowheads="1"/>
            </p:cNvSpPr>
            <p:nvPr/>
          </p:nvSpPr>
          <p:spPr bwMode="auto">
            <a:xfrm>
              <a:off x="7426310" y="4914225"/>
              <a:ext cx="85725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05" name="Oval 120"/>
            <p:cNvSpPr>
              <a:spLocks noChangeArrowheads="1"/>
            </p:cNvSpPr>
            <p:nvPr/>
          </p:nvSpPr>
          <p:spPr bwMode="auto">
            <a:xfrm>
              <a:off x="7629510" y="4795162"/>
              <a:ext cx="85725" cy="88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06" name="Oval 121"/>
            <p:cNvSpPr>
              <a:spLocks noChangeArrowheads="1"/>
            </p:cNvSpPr>
            <p:nvPr/>
          </p:nvSpPr>
          <p:spPr bwMode="auto">
            <a:xfrm>
              <a:off x="7675548" y="5306337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07" name="Oval 122"/>
            <p:cNvSpPr>
              <a:spLocks noChangeArrowheads="1"/>
            </p:cNvSpPr>
            <p:nvPr/>
          </p:nvSpPr>
          <p:spPr bwMode="auto">
            <a:xfrm>
              <a:off x="7586648" y="5484137"/>
              <a:ext cx="85725" cy="873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08" name="Oval 123"/>
            <p:cNvSpPr>
              <a:spLocks noChangeArrowheads="1"/>
            </p:cNvSpPr>
            <p:nvPr/>
          </p:nvSpPr>
          <p:spPr bwMode="auto">
            <a:xfrm>
              <a:off x="7196123" y="5600025"/>
              <a:ext cx="85725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09" name="Oval 124"/>
            <p:cNvSpPr>
              <a:spLocks noChangeArrowheads="1"/>
            </p:cNvSpPr>
            <p:nvPr/>
          </p:nvSpPr>
          <p:spPr bwMode="auto">
            <a:xfrm>
              <a:off x="7226285" y="5796875"/>
              <a:ext cx="85725" cy="8731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10" name="Oval 125"/>
            <p:cNvSpPr>
              <a:spLocks noChangeArrowheads="1"/>
            </p:cNvSpPr>
            <p:nvPr/>
          </p:nvSpPr>
          <p:spPr bwMode="auto">
            <a:xfrm>
              <a:off x="6826235" y="5617487"/>
              <a:ext cx="85725" cy="8731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11" name="Oval 126"/>
            <p:cNvSpPr>
              <a:spLocks noChangeArrowheads="1"/>
            </p:cNvSpPr>
            <p:nvPr/>
          </p:nvSpPr>
          <p:spPr bwMode="auto">
            <a:xfrm>
              <a:off x="6616685" y="5800050"/>
              <a:ext cx="85725" cy="857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12" name="Oval 127"/>
            <p:cNvSpPr>
              <a:spLocks noChangeArrowheads="1"/>
            </p:cNvSpPr>
            <p:nvPr/>
          </p:nvSpPr>
          <p:spPr bwMode="auto">
            <a:xfrm>
              <a:off x="6956410" y="5834975"/>
              <a:ext cx="85725" cy="873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13" name="Oval 128"/>
            <p:cNvSpPr>
              <a:spLocks noChangeArrowheads="1"/>
            </p:cNvSpPr>
            <p:nvPr/>
          </p:nvSpPr>
          <p:spPr bwMode="auto">
            <a:xfrm>
              <a:off x="6132498" y="5830212"/>
              <a:ext cx="85725" cy="857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14" name="Oval 129"/>
            <p:cNvSpPr>
              <a:spLocks noChangeArrowheads="1"/>
            </p:cNvSpPr>
            <p:nvPr/>
          </p:nvSpPr>
          <p:spPr bwMode="auto">
            <a:xfrm>
              <a:off x="6215048" y="5477787"/>
              <a:ext cx="85725" cy="8731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15" name="Oval 130"/>
            <p:cNvSpPr>
              <a:spLocks noChangeArrowheads="1"/>
            </p:cNvSpPr>
            <p:nvPr/>
          </p:nvSpPr>
          <p:spPr bwMode="auto">
            <a:xfrm>
              <a:off x="6083285" y="4718962"/>
              <a:ext cx="85725" cy="8731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16" name="Oval 131"/>
            <p:cNvSpPr>
              <a:spLocks noChangeArrowheads="1"/>
            </p:cNvSpPr>
            <p:nvPr/>
          </p:nvSpPr>
          <p:spPr bwMode="auto">
            <a:xfrm>
              <a:off x="6918310" y="5172987"/>
              <a:ext cx="85725" cy="857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217" name="Text Box 134"/>
            <p:cNvSpPr txBox="1">
              <a:spLocks noChangeArrowheads="1"/>
            </p:cNvSpPr>
            <p:nvPr/>
          </p:nvSpPr>
          <p:spPr bwMode="auto">
            <a:xfrm>
              <a:off x="6407135" y="5992137"/>
              <a:ext cx="900113" cy="555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361" tIns="27181" rIns="54361" bIns="27181">
              <a:spAutoFit/>
            </a:bodyPr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0099"/>
                  </a:solidFill>
                  <a:latin typeface="Comic Sans MS" pitchFamily="66" charset="0"/>
                </a:rPr>
                <a:t>2NO</a:t>
              </a:r>
            </a:p>
          </p:txBody>
        </p:sp>
      </p:grpSp>
      <p:grpSp>
        <p:nvGrpSpPr>
          <p:cNvPr id="135" name="Gruppo 134"/>
          <p:cNvGrpSpPr>
            <a:grpSpLocks/>
          </p:cNvGrpSpPr>
          <p:nvPr/>
        </p:nvGrpSpPr>
        <p:grpSpPr bwMode="auto">
          <a:xfrm>
            <a:off x="4254501" y="4514850"/>
            <a:ext cx="1757363" cy="1741488"/>
            <a:chOff x="2759060" y="4553068"/>
            <a:chExt cx="1757362" cy="1741487"/>
          </a:xfrm>
        </p:grpSpPr>
        <p:grpSp>
          <p:nvGrpSpPr>
            <p:cNvPr id="48139" name="Group 31"/>
            <p:cNvGrpSpPr>
              <a:grpSpLocks/>
            </p:cNvGrpSpPr>
            <p:nvPr/>
          </p:nvGrpSpPr>
          <p:grpSpPr bwMode="auto">
            <a:xfrm>
              <a:off x="3316272" y="4553068"/>
              <a:ext cx="1200150" cy="1174750"/>
              <a:chOff x="624" y="7500"/>
              <a:chExt cx="1344" cy="1296"/>
            </a:xfrm>
          </p:grpSpPr>
          <p:sp>
            <p:nvSpPr>
              <p:cNvPr id="48165" name="AutoShape 32"/>
              <p:cNvSpPr>
                <a:spLocks noChangeArrowheads="1"/>
              </p:cNvSpPr>
              <p:nvPr/>
            </p:nvSpPr>
            <p:spPr bwMode="auto">
              <a:xfrm>
                <a:off x="624" y="7500"/>
                <a:ext cx="1344" cy="1296"/>
              </a:xfrm>
              <a:prstGeom prst="cube">
                <a:avLst>
                  <a:gd name="adj" fmla="val 25000"/>
                </a:avLst>
              </a:prstGeom>
              <a:noFill/>
              <a:ln w="47625">
                <a:solidFill>
                  <a:srgbClr val="66006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8166" name="Line 33"/>
              <p:cNvSpPr>
                <a:spLocks noChangeShapeType="1"/>
              </p:cNvSpPr>
              <p:nvPr/>
            </p:nvSpPr>
            <p:spPr bwMode="auto">
              <a:xfrm>
                <a:off x="952" y="7512"/>
                <a:ext cx="0" cy="960"/>
              </a:xfrm>
              <a:prstGeom prst="line">
                <a:avLst/>
              </a:prstGeom>
              <a:noFill/>
              <a:ln w="38100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167" name="Line 34"/>
              <p:cNvSpPr>
                <a:spLocks noChangeShapeType="1"/>
              </p:cNvSpPr>
              <p:nvPr/>
            </p:nvSpPr>
            <p:spPr bwMode="auto">
              <a:xfrm rot="5400000">
                <a:off x="1456" y="7960"/>
                <a:ext cx="0" cy="1024"/>
              </a:xfrm>
              <a:prstGeom prst="line">
                <a:avLst/>
              </a:prstGeom>
              <a:noFill/>
              <a:ln w="38100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168" name="Line 35"/>
              <p:cNvSpPr>
                <a:spLocks noChangeShapeType="1"/>
              </p:cNvSpPr>
              <p:nvPr/>
            </p:nvSpPr>
            <p:spPr bwMode="auto">
              <a:xfrm rot="5400000">
                <a:off x="628" y="8460"/>
                <a:ext cx="320" cy="328"/>
              </a:xfrm>
              <a:prstGeom prst="line">
                <a:avLst/>
              </a:prstGeom>
              <a:noFill/>
              <a:ln w="38100">
                <a:solidFill>
                  <a:srgbClr val="66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8140" name="Oval 61"/>
            <p:cNvSpPr>
              <a:spLocks noChangeArrowheads="1"/>
            </p:cNvSpPr>
            <p:nvPr/>
          </p:nvSpPr>
          <p:spPr bwMode="auto">
            <a:xfrm>
              <a:off x="3398822" y="4935655"/>
              <a:ext cx="85725" cy="857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41" name="Oval 63"/>
            <p:cNvSpPr>
              <a:spLocks noChangeArrowheads="1"/>
            </p:cNvSpPr>
            <p:nvPr/>
          </p:nvSpPr>
          <p:spPr bwMode="auto">
            <a:xfrm>
              <a:off x="3744897" y="5053130"/>
              <a:ext cx="85725" cy="889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42" name="Oval 64"/>
            <p:cNvSpPr>
              <a:spLocks noChangeArrowheads="1"/>
            </p:cNvSpPr>
            <p:nvPr/>
          </p:nvSpPr>
          <p:spPr bwMode="auto">
            <a:xfrm>
              <a:off x="3557572" y="5148380"/>
              <a:ext cx="85725" cy="8731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43" name="Oval 65"/>
            <p:cNvSpPr>
              <a:spLocks noChangeArrowheads="1"/>
            </p:cNvSpPr>
            <p:nvPr/>
          </p:nvSpPr>
          <p:spPr bwMode="auto">
            <a:xfrm>
              <a:off x="3502010" y="5343643"/>
              <a:ext cx="85725" cy="873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44" name="Oval 66"/>
            <p:cNvSpPr>
              <a:spLocks noChangeArrowheads="1"/>
            </p:cNvSpPr>
            <p:nvPr/>
          </p:nvSpPr>
          <p:spPr bwMode="auto">
            <a:xfrm>
              <a:off x="3408347" y="5396030"/>
              <a:ext cx="85725" cy="889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45" name="Oval 67"/>
            <p:cNvSpPr>
              <a:spLocks noChangeArrowheads="1"/>
            </p:cNvSpPr>
            <p:nvPr/>
          </p:nvSpPr>
          <p:spPr bwMode="auto">
            <a:xfrm>
              <a:off x="3413110" y="5180130"/>
              <a:ext cx="85725" cy="857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46" name="Oval 68"/>
            <p:cNvSpPr>
              <a:spLocks noChangeArrowheads="1"/>
            </p:cNvSpPr>
            <p:nvPr/>
          </p:nvSpPr>
          <p:spPr bwMode="auto">
            <a:xfrm>
              <a:off x="3690922" y="4922955"/>
              <a:ext cx="85725" cy="8731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47" name="Oval 69"/>
            <p:cNvSpPr>
              <a:spLocks noChangeArrowheads="1"/>
            </p:cNvSpPr>
            <p:nvPr/>
          </p:nvSpPr>
          <p:spPr bwMode="auto">
            <a:xfrm>
              <a:off x="3965560" y="4938830"/>
              <a:ext cx="85725" cy="889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48" name="Oval 70"/>
            <p:cNvSpPr>
              <a:spLocks noChangeArrowheads="1"/>
            </p:cNvSpPr>
            <p:nvPr/>
          </p:nvSpPr>
          <p:spPr bwMode="auto">
            <a:xfrm>
              <a:off x="4081447" y="5049955"/>
              <a:ext cx="85725" cy="857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49" name="Oval 71"/>
            <p:cNvSpPr>
              <a:spLocks noChangeArrowheads="1"/>
            </p:cNvSpPr>
            <p:nvPr/>
          </p:nvSpPr>
          <p:spPr bwMode="auto">
            <a:xfrm>
              <a:off x="3892535" y="5175368"/>
              <a:ext cx="85725" cy="857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50" name="Oval 72"/>
            <p:cNvSpPr>
              <a:spLocks noChangeArrowheads="1"/>
            </p:cNvSpPr>
            <p:nvPr/>
          </p:nvSpPr>
          <p:spPr bwMode="auto">
            <a:xfrm>
              <a:off x="4056047" y="5332530"/>
              <a:ext cx="85725" cy="857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51" name="Oval 73"/>
            <p:cNvSpPr>
              <a:spLocks noChangeArrowheads="1"/>
            </p:cNvSpPr>
            <p:nvPr/>
          </p:nvSpPr>
          <p:spPr bwMode="auto">
            <a:xfrm>
              <a:off x="4048110" y="5480168"/>
              <a:ext cx="85725" cy="857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52" name="Oval 74"/>
            <p:cNvSpPr>
              <a:spLocks noChangeArrowheads="1"/>
            </p:cNvSpPr>
            <p:nvPr/>
          </p:nvSpPr>
          <p:spPr bwMode="auto">
            <a:xfrm>
              <a:off x="3849672" y="5330943"/>
              <a:ext cx="85725" cy="873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53" name="Oval 75"/>
            <p:cNvSpPr>
              <a:spLocks noChangeArrowheads="1"/>
            </p:cNvSpPr>
            <p:nvPr/>
          </p:nvSpPr>
          <p:spPr bwMode="auto">
            <a:xfrm>
              <a:off x="3559160" y="4986455"/>
              <a:ext cx="85725" cy="8731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54" name="Oval 76"/>
            <p:cNvSpPr>
              <a:spLocks noChangeArrowheads="1"/>
            </p:cNvSpPr>
            <p:nvPr/>
          </p:nvSpPr>
          <p:spPr bwMode="auto">
            <a:xfrm>
              <a:off x="3667110" y="5435718"/>
              <a:ext cx="85725" cy="873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55" name="Oval 77"/>
            <p:cNvSpPr>
              <a:spLocks noChangeArrowheads="1"/>
            </p:cNvSpPr>
            <p:nvPr/>
          </p:nvSpPr>
          <p:spPr bwMode="auto">
            <a:xfrm>
              <a:off x="3533760" y="5575418"/>
              <a:ext cx="85725" cy="857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56" name="Oval 78"/>
            <p:cNvSpPr>
              <a:spLocks noChangeArrowheads="1"/>
            </p:cNvSpPr>
            <p:nvPr/>
          </p:nvSpPr>
          <p:spPr bwMode="auto">
            <a:xfrm>
              <a:off x="3833797" y="5561130"/>
              <a:ext cx="85725" cy="8731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57" name="Oval 79"/>
            <p:cNvSpPr>
              <a:spLocks noChangeArrowheads="1"/>
            </p:cNvSpPr>
            <p:nvPr/>
          </p:nvSpPr>
          <p:spPr bwMode="auto">
            <a:xfrm>
              <a:off x="4070335" y="5603993"/>
              <a:ext cx="85725" cy="873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58" name="Oval 80"/>
            <p:cNvSpPr>
              <a:spLocks noChangeArrowheads="1"/>
            </p:cNvSpPr>
            <p:nvPr/>
          </p:nvSpPr>
          <p:spPr bwMode="auto">
            <a:xfrm>
              <a:off x="3675047" y="5221405"/>
              <a:ext cx="85725" cy="8731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59" name="Oval 81"/>
            <p:cNvSpPr>
              <a:spLocks noChangeArrowheads="1"/>
            </p:cNvSpPr>
            <p:nvPr/>
          </p:nvSpPr>
          <p:spPr bwMode="auto">
            <a:xfrm>
              <a:off x="4305285" y="4878505"/>
              <a:ext cx="85725" cy="8731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60" name="Oval 82"/>
            <p:cNvSpPr>
              <a:spLocks noChangeArrowheads="1"/>
            </p:cNvSpPr>
            <p:nvPr/>
          </p:nvSpPr>
          <p:spPr bwMode="auto">
            <a:xfrm>
              <a:off x="4275122" y="5148380"/>
              <a:ext cx="85725" cy="8731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61" name="Oval 83"/>
            <p:cNvSpPr>
              <a:spLocks noChangeArrowheads="1"/>
            </p:cNvSpPr>
            <p:nvPr/>
          </p:nvSpPr>
          <p:spPr bwMode="auto">
            <a:xfrm>
              <a:off x="4398947" y="5265855"/>
              <a:ext cx="85725" cy="8890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62" name="Oval 84"/>
            <p:cNvSpPr>
              <a:spLocks noChangeArrowheads="1"/>
            </p:cNvSpPr>
            <p:nvPr/>
          </p:nvSpPr>
          <p:spPr bwMode="auto">
            <a:xfrm>
              <a:off x="4278297" y="5440480"/>
              <a:ext cx="85725" cy="857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361" tIns="27181" rIns="54361" bIns="27181" anchor="ctr"/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400">
                <a:solidFill>
                  <a:srgbClr val="FF0000"/>
                </a:solidFill>
              </a:endParaRPr>
            </a:p>
          </p:txBody>
        </p:sp>
        <p:sp>
          <p:nvSpPr>
            <p:cNvPr id="48163" name="Text Box 133"/>
            <p:cNvSpPr txBox="1">
              <a:spLocks noChangeArrowheads="1"/>
            </p:cNvSpPr>
            <p:nvPr/>
          </p:nvSpPr>
          <p:spPr bwMode="auto">
            <a:xfrm>
              <a:off x="3541697" y="5738930"/>
              <a:ext cx="534988" cy="555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361" tIns="27181" rIns="54361" bIns="27181">
              <a:spAutoFit/>
            </a:bodyPr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3333CC"/>
                  </a:solidFill>
                  <a:latin typeface="Comic Sans MS" pitchFamily="66" charset="0"/>
                </a:rPr>
                <a:t>O</a:t>
              </a:r>
              <a:r>
                <a:rPr lang="it-IT" altLang="it-IT" sz="2500" b="1" baseline="-25000">
                  <a:solidFill>
                    <a:srgbClr val="3333CC"/>
                  </a:solidFill>
                  <a:latin typeface="Comic Sans MS" pitchFamily="66" charset="0"/>
                </a:rPr>
                <a:t>2</a:t>
              </a:r>
              <a:endParaRPr lang="it-IT" altLang="it-IT" sz="2500" b="1">
                <a:solidFill>
                  <a:srgbClr val="3333CC"/>
                </a:solidFill>
                <a:latin typeface="Comic Sans MS" pitchFamily="66" charset="0"/>
              </a:endParaRPr>
            </a:p>
          </p:txBody>
        </p:sp>
        <p:sp>
          <p:nvSpPr>
            <p:cNvPr id="48164" name="Text Box 135"/>
            <p:cNvSpPr txBox="1">
              <a:spLocks noChangeArrowheads="1"/>
            </p:cNvSpPr>
            <p:nvPr/>
          </p:nvSpPr>
          <p:spPr bwMode="auto">
            <a:xfrm>
              <a:off x="2759060" y="4922955"/>
              <a:ext cx="536575" cy="555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361" tIns="27181" rIns="54361" bIns="27181">
              <a:spAutoFit/>
            </a:bodyPr>
            <a:lstStyle>
              <a:lvl1pPr defTabSz="54292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29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292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292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292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292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800000"/>
                  </a:solidFill>
                  <a:latin typeface="Comic Sans MS" pitchFamily="66" charset="0"/>
                </a:rPr>
                <a:t>+</a:t>
              </a:r>
            </a:p>
          </p:txBody>
        </p:sp>
      </p:grpSp>
      <p:sp>
        <p:nvSpPr>
          <p:cNvPr id="133" name="AutoShape 137"/>
          <p:cNvSpPr>
            <a:spLocks noChangeArrowheads="1"/>
          </p:cNvSpPr>
          <p:nvPr/>
        </p:nvSpPr>
        <p:spPr bwMode="auto">
          <a:xfrm>
            <a:off x="6246814" y="5000625"/>
            <a:ext cx="985837" cy="260350"/>
          </a:xfrm>
          <a:prstGeom prst="rightArrow">
            <a:avLst>
              <a:gd name="adj1" fmla="val 43750"/>
              <a:gd name="adj2" fmla="val 92526"/>
            </a:avLst>
          </a:prstGeom>
          <a:gradFill rotWithShape="0">
            <a:gsLst>
              <a:gs pos="0">
                <a:srgbClr val="FF9933"/>
              </a:gs>
              <a:gs pos="100000">
                <a:srgbClr val="FFFF99"/>
              </a:gs>
            </a:gsLst>
            <a:lin ang="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4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6691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095"/>
    </mc:Choice>
    <mc:Fallback>
      <p:transition spd="slow" advTm="144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2" grpId="0"/>
      <p:bldP spid="1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808034" y="188640"/>
            <a:ext cx="8686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19050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Legge di Dalton (1807)</a:t>
            </a:r>
          </a:p>
        </p:txBody>
      </p:sp>
      <p:grpSp>
        <p:nvGrpSpPr>
          <p:cNvPr id="173" name="Gruppo 172"/>
          <p:cNvGrpSpPr>
            <a:grpSpLocks noChangeAspect="1"/>
          </p:cNvGrpSpPr>
          <p:nvPr/>
        </p:nvGrpSpPr>
        <p:grpSpPr>
          <a:xfrm>
            <a:off x="1952206" y="1325549"/>
            <a:ext cx="1105047" cy="1080000"/>
            <a:chOff x="593607" y="1954242"/>
            <a:chExt cx="1751013" cy="1711325"/>
          </a:xfrm>
        </p:grpSpPr>
        <p:sp>
          <p:nvSpPr>
            <p:cNvPr id="3" name="Freeform 47"/>
            <p:cNvSpPr>
              <a:spLocks/>
            </p:cNvSpPr>
            <p:nvPr/>
          </p:nvSpPr>
          <p:spPr bwMode="auto">
            <a:xfrm>
              <a:off x="1203207" y="2055842"/>
              <a:ext cx="1141413" cy="1609725"/>
            </a:xfrm>
            <a:custGeom>
              <a:avLst/>
              <a:gdLst>
                <a:gd name="T0" fmla="*/ 286367217 w 1630"/>
                <a:gd name="T1" fmla="*/ 1153383 h 2120"/>
                <a:gd name="T2" fmla="*/ 286367217 w 1630"/>
                <a:gd name="T3" fmla="*/ 275010886 h 2120"/>
                <a:gd name="T4" fmla="*/ 72572159 w 1630"/>
                <a:gd name="T5" fmla="*/ 782368871 h 2120"/>
                <a:gd name="T6" fmla="*/ 33343965 w 1630"/>
                <a:gd name="T7" fmla="*/ 899983580 h 2120"/>
                <a:gd name="T8" fmla="*/ 16181455 w 1630"/>
                <a:gd name="T9" fmla="*/ 958790935 h 2120"/>
                <a:gd name="T10" fmla="*/ 981055 w 1630"/>
                <a:gd name="T11" fmla="*/ 1022210303 h 2120"/>
                <a:gd name="T12" fmla="*/ 0 w 1630"/>
                <a:gd name="T13" fmla="*/ 1037777559 h 2120"/>
                <a:gd name="T14" fmla="*/ 2451587 w 1630"/>
                <a:gd name="T15" fmla="*/ 1053920367 h 2120"/>
                <a:gd name="T16" fmla="*/ 6865284 w 1630"/>
                <a:gd name="T17" fmla="*/ 1070640246 h 2120"/>
                <a:gd name="T18" fmla="*/ 15201100 w 1630"/>
                <a:gd name="T19" fmla="*/ 1085054119 h 2120"/>
                <a:gd name="T20" fmla="*/ 32853788 w 1630"/>
                <a:gd name="T21" fmla="*/ 1108115707 h 2120"/>
                <a:gd name="T22" fmla="*/ 55900527 w 1630"/>
                <a:gd name="T23" fmla="*/ 1130023913 h 2120"/>
                <a:gd name="T24" fmla="*/ 77966211 w 1630"/>
                <a:gd name="T25" fmla="*/ 1145591168 h 2120"/>
                <a:gd name="T26" fmla="*/ 100522772 w 1630"/>
                <a:gd name="T27" fmla="*/ 1160004282 h 2120"/>
                <a:gd name="T28" fmla="*/ 125530921 w 1630"/>
                <a:gd name="T29" fmla="*/ 1172688459 h 2120"/>
                <a:gd name="T30" fmla="*/ 155933122 w 1630"/>
                <a:gd name="T31" fmla="*/ 1183642941 h 2120"/>
                <a:gd name="T32" fmla="*/ 182411802 w 1630"/>
                <a:gd name="T33" fmla="*/ 1193444041 h 2120"/>
                <a:gd name="T34" fmla="*/ 208891184 w 1630"/>
                <a:gd name="T35" fmla="*/ 1200939133 h 2120"/>
                <a:gd name="T36" fmla="*/ 240763916 w 1630"/>
                <a:gd name="T37" fmla="*/ 1209010537 h 2120"/>
                <a:gd name="T38" fmla="*/ 273127526 w 1630"/>
                <a:gd name="T39" fmla="*/ 1214199622 h 2120"/>
                <a:gd name="T40" fmla="*/ 307452546 w 1630"/>
                <a:gd name="T41" fmla="*/ 1218811636 h 2120"/>
                <a:gd name="T42" fmla="*/ 331479640 w 1630"/>
                <a:gd name="T43" fmla="*/ 1220541331 h 2120"/>
                <a:gd name="T44" fmla="*/ 363353073 w 1630"/>
                <a:gd name="T45" fmla="*/ 1222271026 h 2120"/>
                <a:gd name="T46" fmla="*/ 433963822 w 1630"/>
                <a:gd name="T47" fmla="*/ 1222271026 h 2120"/>
                <a:gd name="T48" fmla="*/ 465346377 w 1630"/>
                <a:gd name="T49" fmla="*/ 1220541331 h 2120"/>
                <a:gd name="T50" fmla="*/ 494768223 w 1630"/>
                <a:gd name="T51" fmla="*/ 1218235324 h 2120"/>
                <a:gd name="T52" fmla="*/ 526150778 w 1630"/>
                <a:gd name="T53" fmla="*/ 1213046239 h 2120"/>
                <a:gd name="T54" fmla="*/ 555571924 w 1630"/>
                <a:gd name="T55" fmla="*/ 1209010537 h 2120"/>
                <a:gd name="T56" fmla="*/ 581561128 w 1630"/>
                <a:gd name="T57" fmla="*/ 1203245140 h 2120"/>
                <a:gd name="T58" fmla="*/ 607549631 w 1630"/>
                <a:gd name="T59" fmla="*/ 1195173736 h 2120"/>
                <a:gd name="T60" fmla="*/ 638932186 w 1630"/>
                <a:gd name="T61" fmla="*/ 1185948948 h 2120"/>
                <a:gd name="T62" fmla="*/ 666391922 w 1630"/>
                <a:gd name="T63" fmla="*/ 1174418154 h 2120"/>
                <a:gd name="T64" fmla="*/ 692871303 w 1630"/>
                <a:gd name="T65" fmla="*/ 1161733977 h 2120"/>
                <a:gd name="T66" fmla="*/ 720331039 w 1630"/>
                <a:gd name="T67" fmla="*/ 1146167480 h 2120"/>
                <a:gd name="T68" fmla="*/ 739454959 w 1630"/>
                <a:gd name="T69" fmla="*/ 1132330679 h 2120"/>
                <a:gd name="T70" fmla="*/ 757107646 w 1630"/>
                <a:gd name="T71" fmla="*/ 1117916807 h 2120"/>
                <a:gd name="T72" fmla="*/ 774760333 w 1630"/>
                <a:gd name="T73" fmla="*/ 1098890920 h 2120"/>
                <a:gd name="T74" fmla="*/ 786038614 w 1630"/>
                <a:gd name="T75" fmla="*/ 1083324424 h 2120"/>
                <a:gd name="T76" fmla="*/ 792413021 w 1630"/>
                <a:gd name="T77" fmla="*/ 1071216558 h 2120"/>
                <a:gd name="T78" fmla="*/ 796826718 w 1630"/>
                <a:gd name="T79" fmla="*/ 1059685764 h 2120"/>
                <a:gd name="T80" fmla="*/ 798788127 w 1630"/>
                <a:gd name="T81" fmla="*/ 1045272651 h 2120"/>
                <a:gd name="T82" fmla="*/ 799278305 w 1630"/>
                <a:gd name="T83" fmla="*/ 1029129083 h 2120"/>
                <a:gd name="T84" fmla="*/ 791922843 w 1630"/>
                <a:gd name="T85" fmla="*/ 984735601 h 2120"/>
                <a:gd name="T86" fmla="*/ 779664208 w 1630"/>
                <a:gd name="T87" fmla="*/ 932269956 h 2120"/>
                <a:gd name="T88" fmla="*/ 760540288 w 1630"/>
                <a:gd name="T89" fmla="*/ 871732906 h 2120"/>
                <a:gd name="T90" fmla="*/ 718859807 w 1630"/>
                <a:gd name="T91" fmla="*/ 765072680 h 2120"/>
                <a:gd name="T92" fmla="*/ 515362675 w 1630"/>
                <a:gd name="T93" fmla="*/ 275010886 h 2120"/>
                <a:gd name="T94" fmla="*/ 515362675 w 1630"/>
                <a:gd name="T95" fmla="*/ 0 h 2120"/>
                <a:gd name="T96" fmla="*/ 286367217 w 1630"/>
                <a:gd name="T97" fmla="*/ 1153383 h 21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0" h="2120">
                  <a:moveTo>
                    <a:pt x="584" y="2"/>
                  </a:moveTo>
                  <a:lnTo>
                    <a:pt x="584" y="477"/>
                  </a:lnTo>
                  <a:lnTo>
                    <a:pt x="148" y="1357"/>
                  </a:lnTo>
                  <a:lnTo>
                    <a:pt x="68" y="1561"/>
                  </a:lnTo>
                  <a:lnTo>
                    <a:pt x="33" y="1663"/>
                  </a:lnTo>
                  <a:lnTo>
                    <a:pt x="2" y="1773"/>
                  </a:lnTo>
                  <a:lnTo>
                    <a:pt x="0" y="1800"/>
                  </a:lnTo>
                  <a:lnTo>
                    <a:pt x="5" y="1828"/>
                  </a:lnTo>
                  <a:lnTo>
                    <a:pt x="14" y="1857"/>
                  </a:lnTo>
                  <a:lnTo>
                    <a:pt x="31" y="1882"/>
                  </a:lnTo>
                  <a:lnTo>
                    <a:pt x="67" y="1922"/>
                  </a:lnTo>
                  <a:lnTo>
                    <a:pt x="114" y="1960"/>
                  </a:lnTo>
                  <a:lnTo>
                    <a:pt x="159" y="1987"/>
                  </a:lnTo>
                  <a:lnTo>
                    <a:pt x="205" y="2012"/>
                  </a:lnTo>
                  <a:lnTo>
                    <a:pt x="256" y="2034"/>
                  </a:lnTo>
                  <a:lnTo>
                    <a:pt x="318" y="2053"/>
                  </a:lnTo>
                  <a:lnTo>
                    <a:pt x="372" y="2070"/>
                  </a:lnTo>
                  <a:lnTo>
                    <a:pt x="426" y="2083"/>
                  </a:lnTo>
                  <a:lnTo>
                    <a:pt x="491" y="2097"/>
                  </a:lnTo>
                  <a:lnTo>
                    <a:pt x="557" y="2106"/>
                  </a:lnTo>
                  <a:lnTo>
                    <a:pt x="627" y="2114"/>
                  </a:lnTo>
                  <a:lnTo>
                    <a:pt x="676" y="2117"/>
                  </a:lnTo>
                  <a:lnTo>
                    <a:pt x="741" y="2120"/>
                  </a:lnTo>
                  <a:lnTo>
                    <a:pt x="885" y="2120"/>
                  </a:lnTo>
                  <a:lnTo>
                    <a:pt x="949" y="2117"/>
                  </a:lnTo>
                  <a:lnTo>
                    <a:pt x="1009" y="2113"/>
                  </a:lnTo>
                  <a:lnTo>
                    <a:pt x="1073" y="2104"/>
                  </a:lnTo>
                  <a:lnTo>
                    <a:pt x="1133" y="2097"/>
                  </a:lnTo>
                  <a:lnTo>
                    <a:pt x="1186" y="2087"/>
                  </a:lnTo>
                  <a:lnTo>
                    <a:pt x="1239" y="2073"/>
                  </a:lnTo>
                  <a:lnTo>
                    <a:pt x="1303" y="2057"/>
                  </a:lnTo>
                  <a:lnTo>
                    <a:pt x="1359" y="2037"/>
                  </a:lnTo>
                  <a:lnTo>
                    <a:pt x="1413" y="2015"/>
                  </a:lnTo>
                  <a:lnTo>
                    <a:pt x="1469" y="1988"/>
                  </a:lnTo>
                  <a:lnTo>
                    <a:pt x="1508" y="1964"/>
                  </a:lnTo>
                  <a:lnTo>
                    <a:pt x="1544" y="1939"/>
                  </a:lnTo>
                  <a:lnTo>
                    <a:pt x="1580" y="1906"/>
                  </a:lnTo>
                  <a:lnTo>
                    <a:pt x="1603" y="1879"/>
                  </a:lnTo>
                  <a:lnTo>
                    <a:pt x="1616" y="1858"/>
                  </a:lnTo>
                  <a:lnTo>
                    <a:pt x="1625" y="1838"/>
                  </a:lnTo>
                  <a:lnTo>
                    <a:pt x="1629" y="1813"/>
                  </a:lnTo>
                  <a:lnTo>
                    <a:pt x="1630" y="1785"/>
                  </a:lnTo>
                  <a:lnTo>
                    <a:pt x="1615" y="1708"/>
                  </a:lnTo>
                  <a:lnTo>
                    <a:pt x="1590" y="1617"/>
                  </a:lnTo>
                  <a:lnTo>
                    <a:pt x="1551" y="1512"/>
                  </a:lnTo>
                  <a:lnTo>
                    <a:pt x="1466" y="1327"/>
                  </a:lnTo>
                  <a:lnTo>
                    <a:pt x="1051" y="477"/>
                  </a:lnTo>
                  <a:lnTo>
                    <a:pt x="1051" y="0"/>
                  </a:lnTo>
                  <a:lnTo>
                    <a:pt x="584" y="2"/>
                  </a:lnTo>
                  <a:close/>
                </a:path>
              </a:pathLst>
            </a:custGeom>
            <a:solidFill>
              <a:schemeClr val="bg1"/>
            </a:solidFill>
            <a:ln w="9525" cmpd="sng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" name="Group 48"/>
            <p:cNvGrpSpPr>
              <a:grpSpLocks/>
            </p:cNvGrpSpPr>
            <p:nvPr/>
          </p:nvGrpSpPr>
          <p:grpSpPr bwMode="auto">
            <a:xfrm>
              <a:off x="1257182" y="2124105"/>
              <a:ext cx="1046163" cy="1189037"/>
              <a:chOff x="3784" y="4790"/>
              <a:chExt cx="746" cy="785"/>
            </a:xfrm>
          </p:grpSpPr>
          <p:grpSp>
            <p:nvGrpSpPr>
              <p:cNvPr id="5" name="Group 49"/>
              <p:cNvGrpSpPr>
                <a:grpSpLocks/>
              </p:cNvGrpSpPr>
              <p:nvPr/>
            </p:nvGrpSpPr>
            <p:grpSpPr bwMode="auto">
              <a:xfrm>
                <a:off x="3784" y="4963"/>
                <a:ext cx="325" cy="593"/>
                <a:chOff x="3784" y="4963"/>
                <a:chExt cx="325" cy="593"/>
              </a:xfrm>
            </p:grpSpPr>
            <p:sp>
              <p:nvSpPr>
                <p:cNvPr id="13" name="Freeform 50"/>
                <p:cNvSpPr>
                  <a:spLocks/>
                </p:cNvSpPr>
                <p:nvPr/>
              </p:nvSpPr>
              <p:spPr bwMode="auto">
                <a:xfrm>
                  <a:off x="3990" y="4963"/>
                  <a:ext cx="119" cy="300"/>
                </a:xfrm>
                <a:custGeom>
                  <a:avLst/>
                  <a:gdLst>
                    <a:gd name="T0" fmla="*/ 0 w 238"/>
                    <a:gd name="T1" fmla="*/ 150 h 600"/>
                    <a:gd name="T2" fmla="*/ 15 w 238"/>
                    <a:gd name="T3" fmla="*/ 103 h 600"/>
                    <a:gd name="T4" fmla="*/ 26 w 238"/>
                    <a:gd name="T5" fmla="*/ 73 h 600"/>
                    <a:gd name="T6" fmla="*/ 36 w 238"/>
                    <a:gd name="T7" fmla="*/ 44 h 600"/>
                    <a:gd name="T8" fmla="*/ 40 w 238"/>
                    <a:gd name="T9" fmla="*/ 36 h 600"/>
                    <a:gd name="T10" fmla="*/ 44 w 238"/>
                    <a:gd name="T11" fmla="*/ 29 h 600"/>
                    <a:gd name="T12" fmla="*/ 45 w 238"/>
                    <a:gd name="T13" fmla="*/ 22 h 600"/>
                    <a:gd name="T14" fmla="*/ 46 w 238"/>
                    <a:gd name="T15" fmla="*/ 14 h 600"/>
                    <a:gd name="T16" fmla="*/ 49 w 238"/>
                    <a:gd name="T17" fmla="*/ 7 h 600"/>
                    <a:gd name="T18" fmla="*/ 53 w 238"/>
                    <a:gd name="T19" fmla="*/ 0 h 600"/>
                    <a:gd name="T20" fmla="*/ 55 w 238"/>
                    <a:gd name="T21" fmla="*/ 7 h 600"/>
                    <a:gd name="T22" fmla="*/ 54 w 238"/>
                    <a:gd name="T23" fmla="*/ 11 h 600"/>
                    <a:gd name="T24" fmla="*/ 59 w 238"/>
                    <a:gd name="T25" fmla="*/ 4 h 600"/>
                    <a:gd name="T26" fmla="*/ 58 w 238"/>
                    <a:gd name="T27" fmla="*/ 11 h 600"/>
                    <a:gd name="T28" fmla="*/ 51 w 238"/>
                    <a:gd name="T29" fmla="*/ 23 h 600"/>
                    <a:gd name="T30" fmla="*/ 60 w 238"/>
                    <a:gd name="T31" fmla="*/ 17 h 600"/>
                    <a:gd name="T32" fmla="*/ 59 w 238"/>
                    <a:gd name="T33" fmla="*/ 24 h 600"/>
                    <a:gd name="T34" fmla="*/ 56 w 238"/>
                    <a:gd name="T35" fmla="*/ 31 h 600"/>
                    <a:gd name="T36" fmla="*/ 52 w 238"/>
                    <a:gd name="T37" fmla="*/ 40 h 600"/>
                    <a:gd name="T38" fmla="*/ 47 w 238"/>
                    <a:gd name="T39" fmla="*/ 48 h 600"/>
                    <a:gd name="T40" fmla="*/ 41 w 238"/>
                    <a:gd name="T41" fmla="*/ 63 h 600"/>
                    <a:gd name="T42" fmla="*/ 34 w 238"/>
                    <a:gd name="T43" fmla="*/ 83 h 600"/>
                    <a:gd name="T44" fmla="*/ 29 w 238"/>
                    <a:gd name="T45" fmla="*/ 100 h 600"/>
                    <a:gd name="T46" fmla="*/ 20 w 238"/>
                    <a:gd name="T47" fmla="*/ 122 h 600"/>
                    <a:gd name="T48" fmla="*/ 9 w 238"/>
                    <a:gd name="T49" fmla="*/ 146 h 600"/>
                    <a:gd name="T50" fmla="*/ 0 w 238"/>
                    <a:gd name="T51" fmla="*/ 150 h 60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38" h="600">
                      <a:moveTo>
                        <a:pt x="0" y="600"/>
                      </a:moveTo>
                      <a:lnTo>
                        <a:pt x="58" y="411"/>
                      </a:lnTo>
                      <a:lnTo>
                        <a:pt x="101" y="289"/>
                      </a:lnTo>
                      <a:lnTo>
                        <a:pt x="144" y="173"/>
                      </a:lnTo>
                      <a:lnTo>
                        <a:pt x="160" y="141"/>
                      </a:lnTo>
                      <a:lnTo>
                        <a:pt x="176" y="114"/>
                      </a:lnTo>
                      <a:lnTo>
                        <a:pt x="179" y="86"/>
                      </a:lnTo>
                      <a:lnTo>
                        <a:pt x="183" y="56"/>
                      </a:lnTo>
                      <a:lnTo>
                        <a:pt x="194" y="26"/>
                      </a:lnTo>
                      <a:lnTo>
                        <a:pt x="212" y="0"/>
                      </a:lnTo>
                      <a:lnTo>
                        <a:pt x="217" y="26"/>
                      </a:lnTo>
                      <a:lnTo>
                        <a:pt x="215" y="43"/>
                      </a:lnTo>
                      <a:lnTo>
                        <a:pt x="235" y="15"/>
                      </a:lnTo>
                      <a:lnTo>
                        <a:pt x="230" y="43"/>
                      </a:lnTo>
                      <a:lnTo>
                        <a:pt x="201" y="91"/>
                      </a:lnTo>
                      <a:lnTo>
                        <a:pt x="238" y="66"/>
                      </a:lnTo>
                      <a:lnTo>
                        <a:pt x="234" y="95"/>
                      </a:lnTo>
                      <a:lnTo>
                        <a:pt x="224" y="124"/>
                      </a:lnTo>
                      <a:lnTo>
                        <a:pt x="205" y="157"/>
                      </a:lnTo>
                      <a:lnTo>
                        <a:pt x="186" y="189"/>
                      </a:lnTo>
                      <a:lnTo>
                        <a:pt x="164" y="249"/>
                      </a:lnTo>
                      <a:lnTo>
                        <a:pt x="134" y="332"/>
                      </a:lnTo>
                      <a:lnTo>
                        <a:pt x="115" y="398"/>
                      </a:lnTo>
                      <a:lnTo>
                        <a:pt x="77" y="485"/>
                      </a:lnTo>
                      <a:lnTo>
                        <a:pt x="36" y="582"/>
                      </a:lnTo>
                      <a:lnTo>
                        <a:pt x="0" y="600"/>
                      </a:lnTo>
                      <a:close/>
                    </a:path>
                  </a:pathLst>
                </a:custGeom>
                <a:noFill/>
                <a:ln w="9525" cmpd="sng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" name="Freeform 51"/>
                <p:cNvSpPr>
                  <a:spLocks/>
                </p:cNvSpPr>
                <p:nvPr/>
              </p:nvSpPr>
              <p:spPr bwMode="auto">
                <a:xfrm>
                  <a:off x="3784" y="4966"/>
                  <a:ext cx="289" cy="590"/>
                </a:xfrm>
                <a:custGeom>
                  <a:avLst/>
                  <a:gdLst>
                    <a:gd name="T0" fmla="*/ 144 w 577"/>
                    <a:gd name="T1" fmla="*/ 0 h 1181"/>
                    <a:gd name="T2" fmla="*/ 58 w 577"/>
                    <a:gd name="T3" fmla="*/ 192 h 1181"/>
                    <a:gd name="T4" fmla="*/ 45 w 577"/>
                    <a:gd name="T5" fmla="*/ 221 h 1181"/>
                    <a:gd name="T6" fmla="*/ 42 w 577"/>
                    <a:gd name="T7" fmla="*/ 226 h 1181"/>
                    <a:gd name="T8" fmla="*/ 39 w 577"/>
                    <a:gd name="T9" fmla="*/ 231 h 1181"/>
                    <a:gd name="T10" fmla="*/ 37 w 577"/>
                    <a:gd name="T11" fmla="*/ 236 h 1181"/>
                    <a:gd name="T12" fmla="*/ 36 w 577"/>
                    <a:gd name="T13" fmla="*/ 243 h 1181"/>
                    <a:gd name="T14" fmla="*/ 36 w 577"/>
                    <a:gd name="T15" fmla="*/ 250 h 1181"/>
                    <a:gd name="T16" fmla="*/ 31 w 577"/>
                    <a:gd name="T17" fmla="*/ 259 h 1181"/>
                    <a:gd name="T18" fmla="*/ 25 w 577"/>
                    <a:gd name="T19" fmla="*/ 265 h 1181"/>
                    <a:gd name="T20" fmla="*/ 19 w 577"/>
                    <a:gd name="T21" fmla="*/ 268 h 1181"/>
                    <a:gd name="T22" fmla="*/ 17 w 577"/>
                    <a:gd name="T23" fmla="*/ 270 h 1181"/>
                    <a:gd name="T24" fmla="*/ 14 w 577"/>
                    <a:gd name="T25" fmla="*/ 274 h 1181"/>
                    <a:gd name="T26" fmla="*/ 9 w 577"/>
                    <a:gd name="T27" fmla="*/ 276 h 1181"/>
                    <a:gd name="T28" fmla="*/ 4 w 577"/>
                    <a:gd name="T29" fmla="*/ 284 h 1181"/>
                    <a:gd name="T30" fmla="*/ 0 w 577"/>
                    <a:gd name="T31" fmla="*/ 295 h 1181"/>
                    <a:gd name="T32" fmla="*/ 5 w 577"/>
                    <a:gd name="T33" fmla="*/ 291 h 1181"/>
                    <a:gd name="T34" fmla="*/ 9 w 577"/>
                    <a:gd name="T35" fmla="*/ 289 h 1181"/>
                    <a:gd name="T36" fmla="*/ 18 w 577"/>
                    <a:gd name="T37" fmla="*/ 287 h 1181"/>
                    <a:gd name="T38" fmla="*/ 26 w 577"/>
                    <a:gd name="T39" fmla="*/ 287 h 1181"/>
                    <a:gd name="T40" fmla="*/ 32 w 577"/>
                    <a:gd name="T41" fmla="*/ 288 h 1181"/>
                    <a:gd name="T42" fmla="*/ 30 w 577"/>
                    <a:gd name="T43" fmla="*/ 286 h 1181"/>
                    <a:gd name="T44" fmla="*/ 28 w 577"/>
                    <a:gd name="T45" fmla="*/ 283 h 1181"/>
                    <a:gd name="T46" fmla="*/ 28 w 577"/>
                    <a:gd name="T47" fmla="*/ 279 h 1181"/>
                    <a:gd name="T48" fmla="*/ 34 w 577"/>
                    <a:gd name="T49" fmla="*/ 276 h 1181"/>
                    <a:gd name="T50" fmla="*/ 40 w 577"/>
                    <a:gd name="T51" fmla="*/ 271 h 1181"/>
                    <a:gd name="T52" fmla="*/ 48 w 577"/>
                    <a:gd name="T53" fmla="*/ 263 h 1181"/>
                    <a:gd name="T54" fmla="*/ 54 w 577"/>
                    <a:gd name="T55" fmla="*/ 254 h 1181"/>
                    <a:gd name="T56" fmla="*/ 58 w 577"/>
                    <a:gd name="T57" fmla="*/ 247 h 1181"/>
                    <a:gd name="T58" fmla="*/ 63 w 577"/>
                    <a:gd name="T59" fmla="*/ 240 h 1181"/>
                    <a:gd name="T60" fmla="*/ 66 w 577"/>
                    <a:gd name="T61" fmla="*/ 231 h 1181"/>
                    <a:gd name="T62" fmla="*/ 68 w 577"/>
                    <a:gd name="T63" fmla="*/ 220 h 1181"/>
                    <a:gd name="T64" fmla="*/ 73 w 577"/>
                    <a:gd name="T65" fmla="*/ 208 h 1181"/>
                    <a:gd name="T66" fmla="*/ 79 w 577"/>
                    <a:gd name="T67" fmla="*/ 192 h 1181"/>
                    <a:gd name="T68" fmla="*/ 143 w 577"/>
                    <a:gd name="T69" fmla="*/ 18 h 1181"/>
                    <a:gd name="T70" fmla="*/ 145 w 577"/>
                    <a:gd name="T71" fmla="*/ 10 h 1181"/>
                    <a:gd name="T72" fmla="*/ 144 w 577"/>
                    <a:gd name="T73" fmla="*/ 0 h 1181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77" h="1181">
                      <a:moveTo>
                        <a:pt x="574" y="0"/>
                      </a:moveTo>
                      <a:lnTo>
                        <a:pt x="230" y="770"/>
                      </a:lnTo>
                      <a:lnTo>
                        <a:pt x="179" y="887"/>
                      </a:lnTo>
                      <a:lnTo>
                        <a:pt x="166" y="907"/>
                      </a:lnTo>
                      <a:lnTo>
                        <a:pt x="154" y="927"/>
                      </a:lnTo>
                      <a:lnTo>
                        <a:pt x="147" y="947"/>
                      </a:lnTo>
                      <a:lnTo>
                        <a:pt x="144" y="972"/>
                      </a:lnTo>
                      <a:lnTo>
                        <a:pt x="144" y="1002"/>
                      </a:lnTo>
                      <a:lnTo>
                        <a:pt x="122" y="1038"/>
                      </a:lnTo>
                      <a:lnTo>
                        <a:pt x="98" y="1063"/>
                      </a:lnTo>
                      <a:lnTo>
                        <a:pt x="76" y="1075"/>
                      </a:lnTo>
                      <a:lnTo>
                        <a:pt x="65" y="1081"/>
                      </a:lnTo>
                      <a:lnTo>
                        <a:pt x="56" y="1099"/>
                      </a:lnTo>
                      <a:lnTo>
                        <a:pt x="33" y="1106"/>
                      </a:lnTo>
                      <a:lnTo>
                        <a:pt x="14" y="1138"/>
                      </a:lnTo>
                      <a:lnTo>
                        <a:pt x="0" y="1181"/>
                      </a:lnTo>
                      <a:lnTo>
                        <a:pt x="17" y="1165"/>
                      </a:lnTo>
                      <a:lnTo>
                        <a:pt x="34" y="1159"/>
                      </a:lnTo>
                      <a:lnTo>
                        <a:pt x="71" y="1151"/>
                      </a:lnTo>
                      <a:lnTo>
                        <a:pt x="102" y="1151"/>
                      </a:lnTo>
                      <a:lnTo>
                        <a:pt x="125" y="1154"/>
                      </a:lnTo>
                      <a:lnTo>
                        <a:pt x="118" y="1144"/>
                      </a:lnTo>
                      <a:lnTo>
                        <a:pt x="111" y="1134"/>
                      </a:lnTo>
                      <a:lnTo>
                        <a:pt x="111" y="1116"/>
                      </a:lnTo>
                      <a:lnTo>
                        <a:pt x="134" y="1105"/>
                      </a:lnTo>
                      <a:lnTo>
                        <a:pt x="159" y="1086"/>
                      </a:lnTo>
                      <a:lnTo>
                        <a:pt x="190" y="1052"/>
                      </a:lnTo>
                      <a:lnTo>
                        <a:pt x="216" y="1019"/>
                      </a:lnTo>
                      <a:lnTo>
                        <a:pt x="232" y="990"/>
                      </a:lnTo>
                      <a:lnTo>
                        <a:pt x="249" y="960"/>
                      </a:lnTo>
                      <a:lnTo>
                        <a:pt x="262" y="927"/>
                      </a:lnTo>
                      <a:lnTo>
                        <a:pt x="272" y="882"/>
                      </a:lnTo>
                      <a:lnTo>
                        <a:pt x="290" y="835"/>
                      </a:lnTo>
                      <a:lnTo>
                        <a:pt x="313" y="770"/>
                      </a:lnTo>
                      <a:lnTo>
                        <a:pt x="571" y="75"/>
                      </a:lnTo>
                      <a:lnTo>
                        <a:pt x="577" y="42"/>
                      </a:lnTo>
                      <a:lnTo>
                        <a:pt x="574" y="0"/>
                      </a:lnTo>
                      <a:close/>
                    </a:path>
                  </a:pathLst>
                </a:custGeom>
                <a:noFill/>
                <a:ln w="9525" cmpd="sng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6" name="Group 52"/>
              <p:cNvGrpSpPr>
                <a:grpSpLocks/>
              </p:cNvGrpSpPr>
              <p:nvPr/>
            </p:nvGrpSpPr>
            <p:grpSpPr bwMode="auto">
              <a:xfrm>
                <a:off x="4173" y="4790"/>
                <a:ext cx="357" cy="785"/>
                <a:chOff x="4173" y="4790"/>
                <a:chExt cx="357" cy="785"/>
              </a:xfrm>
            </p:grpSpPr>
            <p:sp>
              <p:nvSpPr>
                <p:cNvPr id="7" name="Freeform 53"/>
                <p:cNvSpPr>
                  <a:spLocks/>
                </p:cNvSpPr>
                <p:nvPr/>
              </p:nvSpPr>
              <p:spPr bwMode="auto">
                <a:xfrm>
                  <a:off x="4173" y="4796"/>
                  <a:ext cx="65" cy="241"/>
                </a:xfrm>
                <a:custGeom>
                  <a:avLst/>
                  <a:gdLst>
                    <a:gd name="T0" fmla="*/ 0 w 130"/>
                    <a:gd name="T1" fmla="*/ 90 h 483"/>
                    <a:gd name="T2" fmla="*/ 8 w 130"/>
                    <a:gd name="T3" fmla="*/ 1 h 483"/>
                    <a:gd name="T4" fmla="*/ 10 w 130"/>
                    <a:gd name="T5" fmla="*/ 0 h 483"/>
                    <a:gd name="T6" fmla="*/ 13 w 130"/>
                    <a:gd name="T7" fmla="*/ 0 h 483"/>
                    <a:gd name="T8" fmla="*/ 15 w 130"/>
                    <a:gd name="T9" fmla="*/ 5 h 483"/>
                    <a:gd name="T10" fmla="*/ 16 w 130"/>
                    <a:gd name="T11" fmla="*/ 11 h 483"/>
                    <a:gd name="T12" fmla="*/ 17 w 130"/>
                    <a:gd name="T13" fmla="*/ 24 h 483"/>
                    <a:gd name="T14" fmla="*/ 19 w 130"/>
                    <a:gd name="T15" fmla="*/ 26 h 483"/>
                    <a:gd name="T16" fmla="*/ 21 w 130"/>
                    <a:gd name="T17" fmla="*/ 30 h 483"/>
                    <a:gd name="T18" fmla="*/ 22 w 130"/>
                    <a:gd name="T19" fmla="*/ 38 h 483"/>
                    <a:gd name="T20" fmla="*/ 23 w 130"/>
                    <a:gd name="T21" fmla="*/ 48 h 483"/>
                    <a:gd name="T22" fmla="*/ 24 w 130"/>
                    <a:gd name="T23" fmla="*/ 70 h 483"/>
                    <a:gd name="T24" fmla="*/ 24 w 130"/>
                    <a:gd name="T25" fmla="*/ 88 h 483"/>
                    <a:gd name="T26" fmla="*/ 27 w 130"/>
                    <a:gd name="T27" fmla="*/ 99 h 483"/>
                    <a:gd name="T28" fmla="*/ 33 w 130"/>
                    <a:gd name="T29" fmla="*/ 120 h 483"/>
                    <a:gd name="T30" fmla="*/ 25 w 130"/>
                    <a:gd name="T31" fmla="*/ 109 h 483"/>
                    <a:gd name="T32" fmla="*/ 20 w 130"/>
                    <a:gd name="T33" fmla="*/ 101 h 483"/>
                    <a:gd name="T34" fmla="*/ 15 w 130"/>
                    <a:gd name="T35" fmla="*/ 92 h 483"/>
                    <a:gd name="T36" fmla="*/ 7 w 130"/>
                    <a:gd name="T37" fmla="*/ 92 h 483"/>
                    <a:gd name="T38" fmla="*/ 9 w 130"/>
                    <a:gd name="T39" fmla="*/ 89 h 483"/>
                    <a:gd name="T40" fmla="*/ 12 w 130"/>
                    <a:gd name="T41" fmla="*/ 88 h 483"/>
                    <a:gd name="T42" fmla="*/ 12 w 130"/>
                    <a:gd name="T43" fmla="*/ 64 h 483"/>
                    <a:gd name="T44" fmla="*/ 9 w 130"/>
                    <a:gd name="T45" fmla="*/ 45 h 483"/>
                    <a:gd name="T46" fmla="*/ 9 w 130"/>
                    <a:gd name="T47" fmla="*/ 60 h 483"/>
                    <a:gd name="T48" fmla="*/ 6 w 130"/>
                    <a:gd name="T49" fmla="*/ 78 h 483"/>
                    <a:gd name="T50" fmla="*/ 5 w 130"/>
                    <a:gd name="T51" fmla="*/ 85 h 483"/>
                    <a:gd name="T52" fmla="*/ 3 w 130"/>
                    <a:gd name="T53" fmla="*/ 88 h 483"/>
                    <a:gd name="T54" fmla="*/ 0 w 130"/>
                    <a:gd name="T55" fmla="*/ 90 h 48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30" h="483">
                      <a:moveTo>
                        <a:pt x="0" y="363"/>
                      </a:moveTo>
                      <a:lnTo>
                        <a:pt x="31" y="7"/>
                      </a:lnTo>
                      <a:lnTo>
                        <a:pt x="39" y="0"/>
                      </a:lnTo>
                      <a:lnTo>
                        <a:pt x="52" y="3"/>
                      </a:lnTo>
                      <a:lnTo>
                        <a:pt x="58" y="21"/>
                      </a:lnTo>
                      <a:lnTo>
                        <a:pt x="62" y="44"/>
                      </a:lnTo>
                      <a:lnTo>
                        <a:pt x="68" y="97"/>
                      </a:lnTo>
                      <a:lnTo>
                        <a:pt x="75" y="107"/>
                      </a:lnTo>
                      <a:lnTo>
                        <a:pt x="82" y="123"/>
                      </a:lnTo>
                      <a:lnTo>
                        <a:pt x="86" y="155"/>
                      </a:lnTo>
                      <a:lnTo>
                        <a:pt x="89" y="195"/>
                      </a:lnTo>
                      <a:lnTo>
                        <a:pt x="95" y="282"/>
                      </a:lnTo>
                      <a:lnTo>
                        <a:pt x="94" y="355"/>
                      </a:lnTo>
                      <a:lnTo>
                        <a:pt x="107" y="399"/>
                      </a:lnTo>
                      <a:lnTo>
                        <a:pt x="130" y="483"/>
                      </a:lnTo>
                      <a:lnTo>
                        <a:pt x="99" y="436"/>
                      </a:lnTo>
                      <a:lnTo>
                        <a:pt x="79" y="404"/>
                      </a:lnTo>
                      <a:lnTo>
                        <a:pt x="58" y="369"/>
                      </a:lnTo>
                      <a:lnTo>
                        <a:pt x="28" y="369"/>
                      </a:lnTo>
                      <a:lnTo>
                        <a:pt x="35" y="357"/>
                      </a:lnTo>
                      <a:lnTo>
                        <a:pt x="46" y="352"/>
                      </a:lnTo>
                      <a:lnTo>
                        <a:pt x="45" y="257"/>
                      </a:lnTo>
                      <a:lnTo>
                        <a:pt x="36" y="182"/>
                      </a:lnTo>
                      <a:lnTo>
                        <a:pt x="33" y="242"/>
                      </a:lnTo>
                      <a:lnTo>
                        <a:pt x="24" y="312"/>
                      </a:lnTo>
                      <a:lnTo>
                        <a:pt x="20" y="343"/>
                      </a:lnTo>
                      <a:lnTo>
                        <a:pt x="11" y="355"/>
                      </a:lnTo>
                      <a:lnTo>
                        <a:pt x="0" y="363"/>
                      </a:lnTo>
                      <a:close/>
                    </a:path>
                  </a:pathLst>
                </a:custGeom>
                <a:noFill/>
                <a:ln w="9525" cmpd="sng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8" name="Group 54"/>
                <p:cNvGrpSpPr>
                  <a:grpSpLocks/>
                </p:cNvGrpSpPr>
                <p:nvPr/>
              </p:nvGrpSpPr>
              <p:grpSpPr bwMode="auto">
                <a:xfrm>
                  <a:off x="4242" y="4790"/>
                  <a:ext cx="288" cy="785"/>
                  <a:chOff x="4242" y="4790"/>
                  <a:chExt cx="288" cy="785"/>
                </a:xfrm>
              </p:grpSpPr>
              <p:sp>
                <p:nvSpPr>
                  <p:cNvPr id="9" name="Freeform 55"/>
                  <p:cNvSpPr>
                    <a:spLocks/>
                  </p:cNvSpPr>
                  <p:nvPr/>
                </p:nvSpPr>
                <p:spPr bwMode="auto">
                  <a:xfrm>
                    <a:off x="4258" y="4790"/>
                    <a:ext cx="272" cy="785"/>
                  </a:xfrm>
                  <a:custGeom>
                    <a:avLst/>
                    <a:gdLst>
                      <a:gd name="T0" fmla="*/ 0 w 544"/>
                      <a:gd name="T1" fmla="*/ 0 h 1571"/>
                      <a:gd name="T2" fmla="*/ 0 w 544"/>
                      <a:gd name="T3" fmla="*/ 99 h 1571"/>
                      <a:gd name="T4" fmla="*/ 136 w 544"/>
                      <a:gd name="T5" fmla="*/ 392 h 1571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544" h="1571">
                        <a:moveTo>
                          <a:pt x="0" y="0"/>
                        </a:moveTo>
                        <a:lnTo>
                          <a:pt x="0" y="396"/>
                        </a:lnTo>
                        <a:lnTo>
                          <a:pt x="544" y="1571"/>
                        </a:lnTo>
                      </a:path>
                    </a:pathLst>
                  </a:custGeom>
                  <a:noFill/>
                  <a:ln w="9525" cmpd="sng">
                    <a:solidFill>
                      <a:srgbClr val="000099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10" name="Group 56"/>
                  <p:cNvGrpSpPr>
                    <a:grpSpLocks/>
                  </p:cNvGrpSpPr>
                  <p:nvPr/>
                </p:nvGrpSpPr>
                <p:grpSpPr bwMode="auto">
                  <a:xfrm>
                    <a:off x="4242" y="4794"/>
                    <a:ext cx="240" cy="745"/>
                    <a:chOff x="4242" y="4794"/>
                    <a:chExt cx="240" cy="745"/>
                  </a:xfrm>
                </p:grpSpPr>
                <p:sp>
                  <p:nvSpPr>
                    <p:cNvPr id="11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4242" y="4794"/>
                      <a:ext cx="131" cy="505"/>
                    </a:xfrm>
                    <a:custGeom>
                      <a:avLst/>
                      <a:gdLst>
                        <a:gd name="T0" fmla="*/ 0 w 262"/>
                        <a:gd name="T1" fmla="*/ 0 h 1011"/>
                        <a:gd name="T2" fmla="*/ 0 w 262"/>
                        <a:gd name="T3" fmla="*/ 93 h 1011"/>
                        <a:gd name="T4" fmla="*/ 1 w 262"/>
                        <a:gd name="T5" fmla="*/ 105 h 1011"/>
                        <a:gd name="T6" fmla="*/ 4 w 262"/>
                        <a:gd name="T7" fmla="*/ 116 h 1011"/>
                        <a:gd name="T8" fmla="*/ 8 w 262"/>
                        <a:gd name="T9" fmla="*/ 124 h 1011"/>
                        <a:gd name="T10" fmla="*/ 66 w 262"/>
                        <a:gd name="T11" fmla="*/ 252 h 1011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262" h="1011">
                          <a:moveTo>
                            <a:pt x="0" y="0"/>
                          </a:moveTo>
                          <a:lnTo>
                            <a:pt x="0" y="373"/>
                          </a:lnTo>
                          <a:lnTo>
                            <a:pt x="3" y="421"/>
                          </a:lnTo>
                          <a:lnTo>
                            <a:pt x="13" y="464"/>
                          </a:lnTo>
                          <a:lnTo>
                            <a:pt x="30" y="499"/>
                          </a:lnTo>
                          <a:lnTo>
                            <a:pt x="262" y="1011"/>
                          </a:lnTo>
                        </a:path>
                      </a:pathLst>
                    </a:custGeom>
                    <a:noFill/>
                    <a:ln w="9525" cmpd="sng">
                      <a:solidFill>
                        <a:srgbClr val="000099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12" name="Line 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0" y="5317"/>
                      <a:ext cx="102" cy="22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15" name="Group 59"/>
            <p:cNvGrpSpPr>
              <a:grpSpLocks/>
            </p:cNvGrpSpPr>
            <p:nvPr/>
          </p:nvGrpSpPr>
          <p:grpSpPr bwMode="auto">
            <a:xfrm>
              <a:off x="1225432" y="3397280"/>
              <a:ext cx="1042988" cy="246062"/>
              <a:chOff x="3761" y="5630"/>
              <a:chExt cx="744" cy="162"/>
            </a:xfrm>
          </p:grpSpPr>
          <p:sp>
            <p:nvSpPr>
              <p:cNvPr id="16" name="Arc 60"/>
              <p:cNvSpPr>
                <a:spLocks/>
              </p:cNvSpPr>
              <p:nvPr/>
            </p:nvSpPr>
            <p:spPr bwMode="auto">
              <a:xfrm>
                <a:off x="3806" y="5670"/>
                <a:ext cx="699" cy="122"/>
              </a:xfrm>
              <a:custGeom>
                <a:avLst/>
                <a:gdLst>
                  <a:gd name="T0" fmla="*/ 12 w 41379"/>
                  <a:gd name="T1" fmla="*/ 0 h 21600"/>
                  <a:gd name="T2" fmla="*/ 0 w 41379"/>
                  <a:gd name="T3" fmla="*/ 0 h 21600"/>
                  <a:gd name="T4" fmla="*/ 6 w 4137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1379" h="21600" fill="none" extrusionOk="0">
                    <a:moveTo>
                      <a:pt x="41378" y="5133"/>
                    </a:moveTo>
                    <a:cubicBezTo>
                      <a:pt x="39013" y="14800"/>
                      <a:pt x="30349" y="21599"/>
                      <a:pt x="20398" y="21600"/>
                    </a:cubicBezTo>
                    <a:cubicBezTo>
                      <a:pt x="11207" y="21600"/>
                      <a:pt x="3023" y="15784"/>
                      <a:pt x="-1" y="7105"/>
                    </a:cubicBezTo>
                  </a:path>
                  <a:path w="41379" h="21600" stroke="0" extrusionOk="0">
                    <a:moveTo>
                      <a:pt x="41378" y="5133"/>
                    </a:moveTo>
                    <a:cubicBezTo>
                      <a:pt x="39013" y="14800"/>
                      <a:pt x="30349" y="21599"/>
                      <a:pt x="20398" y="21600"/>
                    </a:cubicBezTo>
                    <a:cubicBezTo>
                      <a:pt x="11207" y="21600"/>
                      <a:pt x="3023" y="15784"/>
                      <a:pt x="-1" y="7105"/>
                    </a:cubicBezTo>
                    <a:lnTo>
                      <a:pt x="20398" y="0"/>
                    </a:lnTo>
                    <a:lnTo>
                      <a:pt x="41378" y="5133"/>
                    </a:lnTo>
                    <a:close/>
                  </a:path>
                </a:pathLst>
              </a:custGeom>
              <a:noFill/>
              <a:ln w="95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Freeform 61"/>
              <p:cNvSpPr>
                <a:spLocks/>
              </p:cNvSpPr>
              <p:nvPr/>
            </p:nvSpPr>
            <p:spPr bwMode="auto">
              <a:xfrm>
                <a:off x="3761" y="5630"/>
                <a:ext cx="710" cy="143"/>
              </a:xfrm>
              <a:custGeom>
                <a:avLst/>
                <a:gdLst>
                  <a:gd name="T0" fmla="*/ 5 w 1420"/>
                  <a:gd name="T1" fmla="*/ 5 h 286"/>
                  <a:gd name="T2" fmla="*/ 12 w 1420"/>
                  <a:gd name="T3" fmla="*/ 9 h 286"/>
                  <a:gd name="T4" fmla="*/ 21 w 1420"/>
                  <a:gd name="T5" fmla="*/ 11 h 286"/>
                  <a:gd name="T6" fmla="*/ 28 w 1420"/>
                  <a:gd name="T7" fmla="*/ 9 h 286"/>
                  <a:gd name="T8" fmla="*/ 37 w 1420"/>
                  <a:gd name="T9" fmla="*/ 20 h 286"/>
                  <a:gd name="T10" fmla="*/ 52 w 1420"/>
                  <a:gd name="T11" fmla="*/ 34 h 286"/>
                  <a:gd name="T12" fmla="*/ 63 w 1420"/>
                  <a:gd name="T13" fmla="*/ 41 h 286"/>
                  <a:gd name="T14" fmla="*/ 78 w 1420"/>
                  <a:gd name="T15" fmla="*/ 47 h 286"/>
                  <a:gd name="T16" fmla="*/ 94 w 1420"/>
                  <a:gd name="T17" fmla="*/ 52 h 286"/>
                  <a:gd name="T18" fmla="*/ 108 w 1420"/>
                  <a:gd name="T19" fmla="*/ 56 h 286"/>
                  <a:gd name="T20" fmla="*/ 124 w 1420"/>
                  <a:gd name="T21" fmla="*/ 59 h 286"/>
                  <a:gd name="T22" fmla="*/ 139 w 1420"/>
                  <a:gd name="T23" fmla="*/ 62 h 286"/>
                  <a:gd name="T24" fmla="*/ 154 w 1420"/>
                  <a:gd name="T25" fmla="*/ 64 h 286"/>
                  <a:gd name="T26" fmla="*/ 171 w 1420"/>
                  <a:gd name="T27" fmla="*/ 66 h 286"/>
                  <a:gd name="T28" fmla="*/ 217 w 1420"/>
                  <a:gd name="T29" fmla="*/ 67 h 286"/>
                  <a:gd name="T30" fmla="*/ 240 w 1420"/>
                  <a:gd name="T31" fmla="*/ 65 h 286"/>
                  <a:gd name="T32" fmla="*/ 257 w 1420"/>
                  <a:gd name="T33" fmla="*/ 63 h 286"/>
                  <a:gd name="T34" fmla="*/ 279 w 1420"/>
                  <a:gd name="T35" fmla="*/ 59 h 286"/>
                  <a:gd name="T36" fmla="*/ 292 w 1420"/>
                  <a:gd name="T37" fmla="*/ 55 h 286"/>
                  <a:gd name="T38" fmla="*/ 307 w 1420"/>
                  <a:gd name="T39" fmla="*/ 47 h 286"/>
                  <a:gd name="T40" fmla="*/ 316 w 1420"/>
                  <a:gd name="T41" fmla="*/ 45 h 286"/>
                  <a:gd name="T42" fmla="*/ 321 w 1420"/>
                  <a:gd name="T43" fmla="*/ 46 h 286"/>
                  <a:gd name="T44" fmla="*/ 329 w 1420"/>
                  <a:gd name="T45" fmla="*/ 46 h 286"/>
                  <a:gd name="T46" fmla="*/ 344 w 1420"/>
                  <a:gd name="T47" fmla="*/ 36 h 286"/>
                  <a:gd name="T48" fmla="*/ 354 w 1420"/>
                  <a:gd name="T49" fmla="*/ 31 h 286"/>
                  <a:gd name="T50" fmla="*/ 350 w 1420"/>
                  <a:gd name="T51" fmla="*/ 38 h 286"/>
                  <a:gd name="T52" fmla="*/ 345 w 1420"/>
                  <a:gd name="T53" fmla="*/ 42 h 286"/>
                  <a:gd name="T54" fmla="*/ 337 w 1420"/>
                  <a:gd name="T55" fmla="*/ 45 h 286"/>
                  <a:gd name="T56" fmla="*/ 329 w 1420"/>
                  <a:gd name="T57" fmla="*/ 50 h 286"/>
                  <a:gd name="T58" fmla="*/ 318 w 1420"/>
                  <a:gd name="T59" fmla="*/ 54 h 286"/>
                  <a:gd name="T60" fmla="*/ 306 w 1420"/>
                  <a:gd name="T61" fmla="*/ 60 h 286"/>
                  <a:gd name="T62" fmla="*/ 293 w 1420"/>
                  <a:gd name="T63" fmla="*/ 63 h 286"/>
                  <a:gd name="T64" fmla="*/ 279 w 1420"/>
                  <a:gd name="T65" fmla="*/ 66 h 286"/>
                  <a:gd name="T66" fmla="*/ 265 w 1420"/>
                  <a:gd name="T67" fmla="*/ 68 h 286"/>
                  <a:gd name="T68" fmla="*/ 248 w 1420"/>
                  <a:gd name="T69" fmla="*/ 70 h 286"/>
                  <a:gd name="T70" fmla="*/ 225 w 1420"/>
                  <a:gd name="T71" fmla="*/ 71 h 286"/>
                  <a:gd name="T72" fmla="*/ 200 w 1420"/>
                  <a:gd name="T73" fmla="*/ 72 h 286"/>
                  <a:gd name="T74" fmla="*/ 176 w 1420"/>
                  <a:gd name="T75" fmla="*/ 70 h 286"/>
                  <a:gd name="T76" fmla="*/ 156 w 1420"/>
                  <a:gd name="T77" fmla="*/ 69 h 286"/>
                  <a:gd name="T78" fmla="*/ 137 w 1420"/>
                  <a:gd name="T79" fmla="*/ 68 h 286"/>
                  <a:gd name="T80" fmla="*/ 121 w 1420"/>
                  <a:gd name="T81" fmla="*/ 66 h 286"/>
                  <a:gd name="T82" fmla="*/ 107 w 1420"/>
                  <a:gd name="T83" fmla="*/ 63 h 286"/>
                  <a:gd name="T84" fmla="*/ 92 w 1420"/>
                  <a:gd name="T85" fmla="*/ 60 h 286"/>
                  <a:gd name="T86" fmla="*/ 80 w 1420"/>
                  <a:gd name="T87" fmla="*/ 56 h 286"/>
                  <a:gd name="T88" fmla="*/ 65 w 1420"/>
                  <a:gd name="T89" fmla="*/ 51 h 286"/>
                  <a:gd name="T90" fmla="*/ 52 w 1420"/>
                  <a:gd name="T91" fmla="*/ 46 h 286"/>
                  <a:gd name="T92" fmla="*/ 40 w 1420"/>
                  <a:gd name="T93" fmla="*/ 40 h 286"/>
                  <a:gd name="T94" fmla="*/ 28 w 1420"/>
                  <a:gd name="T95" fmla="*/ 29 h 286"/>
                  <a:gd name="T96" fmla="*/ 14 w 1420"/>
                  <a:gd name="T97" fmla="*/ 18 h 286"/>
                  <a:gd name="T98" fmla="*/ 5 w 1420"/>
                  <a:gd name="T99" fmla="*/ 9 h 286"/>
                  <a:gd name="T100" fmla="*/ 0 w 1420"/>
                  <a:gd name="T101" fmla="*/ 0 h 28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420" h="286">
                    <a:moveTo>
                      <a:pt x="0" y="0"/>
                    </a:moveTo>
                    <a:lnTo>
                      <a:pt x="20" y="17"/>
                    </a:lnTo>
                    <a:lnTo>
                      <a:pt x="37" y="29"/>
                    </a:lnTo>
                    <a:lnTo>
                      <a:pt x="48" y="36"/>
                    </a:lnTo>
                    <a:lnTo>
                      <a:pt x="64" y="42"/>
                    </a:lnTo>
                    <a:lnTo>
                      <a:pt x="82" y="43"/>
                    </a:lnTo>
                    <a:lnTo>
                      <a:pt x="98" y="40"/>
                    </a:lnTo>
                    <a:lnTo>
                      <a:pt x="109" y="33"/>
                    </a:lnTo>
                    <a:lnTo>
                      <a:pt x="125" y="53"/>
                    </a:lnTo>
                    <a:lnTo>
                      <a:pt x="148" y="77"/>
                    </a:lnTo>
                    <a:lnTo>
                      <a:pt x="177" y="108"/>
                    </a:lnTo>
                    <a:lnTo>
                      <a:pt x="205" y="133"/>
                    </a:lnTo>
                    <a:lnTo>
                      <a:pt x="225" y="146"/>
                    </a:lnTo>
                    <a:lnTo>
                      <a:pt x="252" y="161"/>
                    </a:lnTo>
                    <a:lnTo>
                      <a:pt x="283" y="175"/>
                    </a:lnTo>
                    <a:lnTo>
                      <a:pt x="311" y="187"/>
                    </a:lnTo>
                    <a:lnTo>
                      <a:pt x="351" y="202"/>
                    </a:lnTo>
                    <a:lnTo>
                      <a:pt x="374" y="208"/>
                    </a:lnTo>
                    <a:lnTo>
                      <a:pt x="403" y="216"/>
                    </a:lnTo>
                    <a:lnTo>
                      <a:pt x="429" y="221"/>
                    </a:lnTo>
                    <a:lnTo>
                      <a:pt x="461" y="227"/>
                    </a:lnTo>
                    <a:lnTo>
                      <a:pt x="495" y="234"/>
                    </a:lnTo>
                    <a:lnTo>
                      <a:pt x="524" y="239"/>
                    </a:lnTo>
                    <a:lnTo>
                      <a:pt x="553" y="245"/>
                    </a:lnTo>
                    <a:lnTo>
                      <a:pt x="582" y="250"/>
                    </a:lnTo>
                    <a:lnTo>
                      <a:pt x="614" y="256"/>
                    </a:lnTo>
                    <a:lnTo>
                      <a:pt x="641" y="260"/>
                    </a:lnTo>
                    <a:lnTo>
                      <a:pt x="682" y="263"/>
                    </a:lnTo>
                    <a:lnTo>
                      <a:pt x="731" y="267"/>
                    </a:lnTo>
                    <a:lnTo>
                      <a:pt x="868" y="267"/>
                    </a:lnTo>
                    <a:lnTo>
                      <a:pt x="916" y="263"/>
                    </a:lnTo>
                    <a:lnTo>
                      <a:pt x="957" y="260"/>
                    </a:lnTo>
                    <a:lnTo>
                      <a:pt x="992" y="258"/>
                    </a:lnTo>
                    <a:lnTo>
                      <a:pt x="1028" y="252"/>
                    </a:lnTo>
                    <a:lnTo>
                      <a:pt x="1067" y="243"/>
                    </a:lnTo>
                    <a:lnTo>
                      <a:pt x="1113" y="234"/>
                    </a:lnTo>
                    <a:lnTo>
                      <a:pt x="1142" y="227"/>
                    </a:lnTo>
                    <a:lnTo>
                      <a:pt x="1168" y="219"/>
                    </a:lnTo>
                    <a:lnTo>
                      <a:pt x="1197" y="206"/>
                    </a:lnTo>
                    <a:lnTo>
                      <a:pt x="1227" y="186"/>
                    </a:lnTo>
                    <a:lnTo>
                      <a:pt x="1250" y="172"/>
                    </a:lnTo>
                    <a:lnTo>
                      <a:pt x="1261" y="178"/>
                    </a:lnTo>
                    <a:lnTo>
                      <a:pt x="1270" y="187"/>
                    </a:lnTo>
                    <a:lnTo>
                      <a:pt x="1283" y="182"/>
                    </a:lnTo>
                    <a:lnTo>
                      <a:pt x="1296" y="178"/>
                    </a:lnTo>
                    <a:lnTo>
                      <a:pt x="1315" y="181"/>
                    </a:lnTo>
                    <a:lnTo>
                      <a:pt x="1331" y="177"/>
                    </a:lnTo>
                    <a:lnTo>
                      <a:pt x="1375" y="143"/>
                    </a:lnTo>
                    <a:lnTo>
                      <a:pt x="1420" y="107"/>
                    </a:lnTo>
                    <a:lnTo>
                      <a:pt x="1413" y="124"/>
                    </a:lnTo>
                    <a:lnTo>
                      <a:pt x="1407" y="138"/>
                    </a:lnTo>
                    <a:lnTo>
                      <a:pt x="1400" y="150"/>
                    </a:lnTo>
                    <a:lnTo>
                      <a:pt x="1392" y="158"/>
                    </a:lnTo>
                    <a:lnTo>
                      <a:pt x="1377" y="167"/>
                    </a:lnTo>
                    <a:lnTo>
                      <a:pt x="1362" y="172"/>
                    </a:lnTo>
                    <a:lnTo>
                      <a:pt x="1347" y="179"/>
                    </a:lnTo>
                    <a:lnTo>
                      <a:pt x="1328" y="190"/>
                    </a:lnTo>
                    <a:lnTo>
                      <a:pt x="1316" y="199"/>
                    </a:lnTo>
                    <a:lnTo>
                      <a:pt x="1296" y="208"/>
                    </a:lnTo>
                    <a:lnTo>
                      <a:pt x="1271" y="216"/>
                    </a:lnTo>
                    <a:lnTo>
                      <a:pt x="1245" y="227"/>
                    </a:lnTo>
                    <a:lnTo>
                      <a:pt x="1222" y="237"/>
                    </a:lnTo>
                    <a:lnTo>
                      <a:pt x="1197" y="245"/>
                    </a:lnTo>
                    <a:lnTo>
                      <a:pt x="1171" y="252"/>
                    </a:lnTo>
                    <a:lnTo>
                      <a:pt x="1141" y="259"/>
                    </a:lnTo>
                    <a:lnTo>
                      <a:pt x="1114" y="264"/>
                    </a:lnTo>
                    <a:lnTo>
                      <a:pt x="1089" y="267"/>
                    </a:lnTo>
                    <a:lnTo>
                      <a:pt x="1057" y="270"/>
                    </a:lnTo>
                    <a:lnTo>
                      <a:pt x="1031" y="272"/>
                    </a:lnTo>
                    <a:lnTo>
                      <a:pt x="992" y="277"/>
                    </a:lnTo>
                    <a:lnTo>
                      <a:pt x="950" y="280"/>
                    </a:lnTo>
                    <a:lnTo>
                      <a:pt x="900" y="281"/>
                    </a:lnTo>
                    <a:lnTo>
                      <a:pt x="854" y="283"/>
                    </a:lnTo>
                    <a:lnTo>
                      <a:pt x="800" y="286"/>
                    </a:lnTo>
                    <a:lnTo>
                      <a:pt x="751" y="283"/>
                    </a:lnTo>
                    <a:lnTo>
                      <a:pt x="704" y="280"/>
                    </a:lnTo>
                    <a:lnTo>
                      <a:pt x="646" y="277"/>
                    </a:lnTo>
                    <a:lnTo>
                      <a:pt x="621" y="273"/>
                    </a:lnTo>
                    <a:lnTo>
                      <a:pt x="585" y="271"/>
                    </a:lnTo>
                    <a:lnTo>
                      <a:pt x="545" y="269"/>
                    </a:lnTo>
                    <a:lnTo>
                      <a:pt x="512" y="266"/>
                    </a:lnTo>
                    <a:lnTo>
                      <a:pt x="483" y="262"/>
                    </a:lnTo>
                    <a:lnTo>
                      <a:pt x="458" y="258"/>
                    </a:lnTo>
                    <a:lnTo>
                      <a:pt x="426" y="252"/>
                    </a:lnTo>
                    <a:lnTo>
                      <a:pt x="399" y="247"/>
                    </a:lnTo>
                    <a:lnTo>
                      <a:pt x="367" y="239"/>
                    </a:lnTo>
                    <a:lnTo>
                      <a:pt x="341" y="231"/>
                    </a:lnTo>
                    <a:lnTo>
                      <a:pt x="317" y="224"/>
                    </a:lnTo>
                    <a:lnTo>
                      <a:pt x="283" y="214"/>
                    </a:lnTo>
                    <a:lnTo>
                      <a:pt x="257" y="203"/>
                    </a:lnTo>
                    <a:lnTo>
                      <a:pt x="232" y="194"/>
                    </a:lnTo>
                    <a:lnTo>
                      <a:pt x="205" y="183"/>
                    </a:lnTo>
                    <a:lnTo>
                      <a:pt x="180" y="172"/>
                    </a:lnTo>
                    <a:lnTo>
                      <a:pt x="160" y="157"/>
                    </a:lnTo>
                    <a:lnTo>
                      <a:pt x="142" y="141"/>
                    </a:lnTo>
                    <a:lnTo>
                      <a:pt x="110" y="114"/>
                    </a:lnTo>
                    <a:lnTo>
                      <a:pt x="84" y="92"/>
                    </a:lnTo>
                    <a:lnTo>
                      <a:pt x="56" y="71"/>
                    </a:lnTo>
                    <a:lnTo>
                      <a:pt x="37" y="57"/>
                    </a:lnTo>
                    <a:lnTo>
                      <a:pt x="19" y="34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mpd="sng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8" name="Group 62"/>
            <p:cNvGrpSpPr>
              <a:grpSpLocks/>
            </p:cNvGrpSpPr>
            <p:nvPr/>
          </p:nvGrpSpPr>
          <p:grpSpPr bwMode="auto">
            <a:xfrm>
              <a:off x="1600082" y="1992342"/>
              <a:ext cx="350838" cy="146050"/>
              <a:chOff x="4359" y="4944"/>
              <a:chExt cx="162" cy="67"/>
            </a:xfrm>
          </p:grpSpPr>
          <p:sp>
            <p:nvSpPr>
              <p:cNvPr id="19" name="Oval 63"/>
              <p:cNvSpPr>
                <a:spLocks noChangeArrowheads="1"/>
              </p:cNvSpPr>
              <p:nvPr/>
            </p:nvSpPr>
            <p:spPr bwMode="auto">
              <a:xfrm>
                <a:off x="4359" y="4952"/>
                <a:ext cx="162" cy="59"/>
              </a:xfrm>
              <a:prstGeom prst="ellips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Oval 64"/>
              <p:cNvSpPr>
                <a:spLocks noChangeArrowheads="1"/>
              </p:cNvSpPr>
              <p:nvPr/>
            </p:nvSpPr>
            <p:spPr bwMode="auto">
              <a:xfrm>
                <a:off x="4359" y="4944"/>
                <a:ext cx="162" cy="60"/>
              </a:xfrm>
              <a:prstGeom prst="ellips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1" name="Oval 65"/>
            <p:cNvSpPr>
              <a:spLocks noChangeArrowheads="1"/>
            </p:cNvSpPr>
            <p:nvPr/>
          </p:nvSpPr>
          <p:spPr bwMode="auto">
            <a:xfrm>
              <a:off x="1655645" y="2020917"/>
              <a:ext cx="242887" cy="77788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2" name="Oval 70"/>
            <p:cNvSpPr>
              <a:spLocks noChangeArrowheads="1"/>
            </p:cNvSpPr>
            <p:nvPr/>
          </p:nvSpPr>
          <p:spPr bwMode="auto">
            <a:xfrm>
              <a:off x="1812807" y="2979767"/>
              <a:ext cx="152400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3" name="Oval 72"/>
            <p:cNvSpPr>
              <a:spLocks noChangeArrowheads="1"/>
            </p:cNvSpPr>
            <p:nvPr/>
          </p:nvSpPr>
          <p:spPr bwMode="auto">
            <a:xfrm>
              <a:off x="1355607" y="3284567"/>
              <a:ext cx="152400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4" name="Oval 73"/>
            <p:cNvSpPr>
              <a:spLocks noChangeArrowheads="1"/>
            </p:cNvSpPr>
            <p:nvPr/>
          </p:nvSpPr>
          <p:spPr bwMode="auto">
            <a:xfrm>
              <a:off x="1812807" y="3208367"/>
              <a:ext cx="152400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5" name="Oval 75"/>
            <p:cNvSpPr>
              <a:spLocks noChangeArrowheads="1"/>
            </p:cNvSpPr>
            <p:nvPr/>
          </p:nvSpPr>
          <p:spPr bwMode="auto">
            <a:xfrm>
              <a:off x="1508007" y="3055967"/>
              <a:ext cx="152400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6" name="Oval 76"/>
            <p:cNvSpPr>
              <a:spLocks noChangeArrowheads="1"/>
            </p:cNvSpPr>
            <p:nvPr/>
          </p:nvSpPr>
          <p:spPr bwMode="auto">
            <a:xfrm>
              <a:off x="1812807" y="2751167"/>
              <a:ext cx="152400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7" name="Oval 79"/>
            <p:cNvSpPr>
              <a:spLocks noChangeArrowheads="1"/>
            </p:cNvSpPr>
            <p:nvPr/>
          </p:nvSpPr>
          <p:spPr bwMode="auto">
            <a:xfrm>
              <a:off x="1584207" y="3360767"/>
              <a:ext cx="152400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79" name="Text Box 150"/>
            <p:cNvSpPr txBox="1">
              <a:spLocks noChangeArrowheads="1"/>
            </p:cNvSpPr>
            <p:nvPr/>
          </p:nvSpPr>
          <p:spPr bwMode="auto">
            <a:xfrm>
              <a:off x="593607" y="1954242"/>
              <a:ext cx="666749" cy="1170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4200" b="1">
                  <a:solidFill>
                    <a:srgbClr val="FF0000"/>
                  </a:solidFill>
                  <a:latin typeface="Comic Sans MS" pitchFamily="66" charset="0"/>
                </a:rPr>
                <a:t>A</a:t>
              </a:r>
            </a:p>
          </p:txBody>
        </p:sp>
        <p:sp>
          <p:nvSpPr>
            <p:cNvPr id="82" name="Oval 184"/>
            <p:cNvSpPr>
              <a:spLocks noChangeArrowheads="1"/>
            </p:cNvSpPr>
            <p:nvPr/>
          </p:nvSpPr>
          <p:spPr bwMode="auto">
            <a:xfrm>
              <a:off x="1608020" y="2854355"/>
              <a:ext cx="152400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83" name="Oval 185"/>
            <p:cNvSpPr>
              <a:spLocks noChangeArrowheads="1"/>
            </p:cNvSpPr>
            <p:nvPr/>
          </p:nvSpPr>
          <p:spPr bwMode="auto">
            <a:xfrm>
              <a:off x="2041407" y="3284567"/>
              <a:ext cx="152400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177" name="Gruppo 176"/>
          <p:cNvGrpSpPr/>
          <p:nvPr/>
        </p:nvGrpSpPr>
        <p:grpSpPr>
          <a:xfrm>
            <a:off x="3773790" y="1325550"/>
            <a:ext cx="2765330" cy="1104045"/>
            <a:chOff x="2249790" y="1325549"/>
            <a:chExt cx="2765330" cy="1104045"/>
          </a:xfrm>
        </p:grpSpPr>
        <p:sp>
          <p:nvSpPr>
            <p:cNvPr id="28" name="Freeform 82"/>
            <p:cNvSpPr>
              <a:spLocks/>
            </p:cNvSpPr>
            <p:nvPr/>
          </p:nvSpPr>
          <p:spPr bwMode="auto">
            <a:xfrm>
              <a:off x="2636143" y="1411584"/>
              <a:ext cx="696422" cy="982157"/>
            </a:xfrm>
            <a:custGeom>
              <a:avLst/>
              <a:gdLst>
                <a:gd name="T0" fmla="*/ 286367217 w 1630"/>
                <a:gd name="T1" fmla="*/ 1153383 h 2120"/>
                <a:gd name="T2" fmla="*/ 286367217 w 1630"/>
                <a:gd name="T3" fmla="*/ 275010886 h 2120"/>
                <a:gd name="T4" fmla="*/ 72572159 w 1630"/>
                <a:gd name="T5" fmla="*/ 782368871 h 2120"/>
                <a:gd name="T6" fmla="*/ 33343965 w 1630"/>
                <a:gd name="T7" fmla="*/ 899983580 h 2120"/>
                <a:gd name="T8" fmla="*/ 16181455 w 1630"/>
                <a:gd name="T9" fmla="*/ 958790935 h 2120"/>
                <a:gd name="T10" fmla="*/ 981055 w 1630"/>
                <a:gd name="T11" fmla="*/ 1022210303 h 2120"/>
                <a:gd name="T12" fmla="*/ 0 w 1630"/>
                <a:gd name="T13" fmla="*/ 1037777559 h 2120"/>
                <a:gd name="T14" fmla="*/ 2451587 w 1630"/>
                <a:gd name="T15" fmla="*/ 1053920367 h 2120"/>
                <a:gd name="T16" fmla="*/ 6865284 w 1630"/>
                <a:gd name="T17" fmla="*/ 1070640246 h 2120"/>
                <a:gd name="T18" fmla="*/ 15201100 w 1630"/>
                <a:gd name="T19" fmla="*/ 1085054119 h 2120"/>
                <a:gd name="T20" fmla="*/ 32853788 w 1630"/>
                <a:gd name="T21" fmla="*/ 1108115707 h 2120"/>
                <a:gd name="T22" fmla="*/ 55900527 w 1630"/>
                <a:gd name="T23" fmla="*/ 1130023913 h 2120"/>
                <a:gd name="T24" fmla="*/ 77966211 w 1630"/>
                <a:gd name="T25" fmla="*/ 1145591168 h 2120"/>
                <a:gd name="T26" fmla="*/ 100522772 w 1630"/>
                <a:gd name="T27" fmla="*/ 1160004282 h 2120"/>
                <a:gd name="T28" fmla="*/ 125530921 w 1630"/>
                <a:gd name="T29" fmla="*/ 1172688459 h 2120"/>
                <a:gd name="T30" fmla="*/ 155933122 w 1630"/>
                <a:gd name="T31" fmla="*/ 1183642941 h 2120"/>
                <a:gd name="T32" fmla="*/ 182411802 w 1630"/>
                <a:gd name="T33" fmla="*/ 1193444041 h 2120"/>
                <a:gd name="T34" fmla="*/ 208891184 w 1630"/>
                <a:gd name="T35" fmla="*/ 1200939133 h 2120"/>
                <a:gd name="T36" fmla="*/ 240763916 w 1630"/>
                <a:gd name="T37" fmla="*/ 1209010537 h 2120"/>
                <a:gd name="T38" fmla="*/ 273127526 w 1630"/>
                <a:gd name="T39" fmla="*/ 1214199622 h 2120"/>
                <a:gd name="T40" fmla="*/ 307452546 w 1630"/>
                <a:gd name="T41" fmla="*/ 1218811636 h 2120"/>
                <a:gd name="T42" fmla="*/ 331479640 w 1630"/>
                <a:gd name="T43" fmla="*/ 1220541331 h 2120"/>
                <a:gd name="T44" fmla="*/ 363353073 w 1630"/>
                <a:gd name="T45" fmla="*/ 1222271026 h 2120"/>
                <a:gd name="T46" fmla="*/ 433963822 w 1630"/>
                <a:gd name="T47" fmla="*/ 1222271026 h 2120"/>
                <a:gd name="T48" fmla="*/ 465346377 w 1630"/>
                <a:gd name="T49" fmla="*/ 1220541331 h 2120"/>
                <a:gd name="T50" fmla="*/ 494768223 w 1630"/>
                <a:gd name="T51" fmla="*/ 1218235324 h 2120"/>
                <a:gd name="T52" fmla="*/ 526150778 w 1630"/>
                <a:gd name="T53" fmla="*/ 1213046239 h 2120"/>
                <a:gd name="T54" fmla="*/ 555571924 w 1630"/>
                <a:gd name="T55" fmla="*/ 1209010537 h 2120"/>
                <a:gd name="T56" fmla="*/ 581561128 w 1630"/>
                <a:gd name="T57" fmla="*/ 1203245140 h 2120"/>
                <a:gd name="T58" fmla="*/ 607549631 w 1630"/>
                <a:gd name="T59" fmla="*/ 1195173736 h 2120"/>
                <a:gd name="T60" fmla="*/ 638932186 w 1630"/>
                <a:gd name="T61" fmla="*/ 1185948948 h 2120"/>
                <a:gd name="T62" fmla="*/ 666391922 w 1630"/>
                <a:gd name="T63" fmla="*/ 1174418154 h 2120"/>
                <a:gd name="T64" fmla="*/ 692871303 w 1630"/>
                <a:gd name="T65" fmla="*/ 1161733977 h 2120"/>
                <a:gd name="T66" fmla="*/ 720331039 w 1630"/>
                <a:gd name="T67" fmla="*/ 1146167480 h 2120"/>
                <a:gd name="T68" fmla="*/ 739454959 w 1630"/>
                <a:gd name="T69" fmla="*/ 1132330679 h 2120"/>
                <a:gd name="T70" fmla="*/ 757107646 w 1630"/>
                <a:gd name="T71" fmla="*/ 1117916807 h 2120"/>
                <a:gd name="T72" fmla="*/ 774760333 w 1630"/>
                <a:gd name="T73" fmla="*/ 1098890920 h 2120"/>
                <a:gd name="T74" fmla="*/ 786038614 w 1630"/>
                <a:gd name="T75" fmla="*/ 1083324424 h 2120"/>
                <a:gd name="T76" fmla="*/ 792413021 w 1630"/>
                <a:gd name="T77" fmla="*/ 1071216558 h 2120"/>
                <a:gd name="T78" fmla="*/ 796826718 w 1630"/>
                <a:gd name="T79" fmla="*/ 1059685764 h 2120"/>
                <a:gd name="T80" fmla="*/ 798788127 w 1630"/>
                <a:gd name="T81" fmla="*/ 1045272651 h 2120"/>
                <a:gd name="T82" fmla="*/ 799278305 w 1630"/>
                <a:gd name="T83" fmla="*/ 1029129083 h 2120"/>
                <a:gd name="T84" fmla="*/ 791922843 w 1630"/>
                <a:gd name="T85" fmla="*/ 984735601 h 2120"/>
                <a:gd name="T86" fmla="*/ 779664208 w 1630"/>
                <a:gd name="T87" fmla="*/ 932269956 h 2120"/>
                <a:gd name="T88" fmla="*/ 760540288 w 1630"/>
                <a:gd name="T89" fmla="*/ 871732906 h 2120"/>
                <a:gd name="T90" fmla="*/ 718859807 w 1630"/>
                <a:gd name="T91" fmla="*/ 765072680 h 2120"/>
                <a:gd name="T92" fmla="*/ 515362675 w 1630"/>
                <a:gd name="T93" fmla="*/ 275010886 h 2120"/>
                <a:gd name="T94" fmla="*/ 515362675 w 1630"/>
                <a:gd name="T95" fmla="*/ 0 h 2120"/>
                <a:gd name="T96" fmla="*/ 286367217 w 1630"/>
                <a:gd name="T97" fmla="*/ 1153383 h 21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0" h="2120">
                  <a:moveTo>
                    <a:pt x="584" y="2"/>
                  </a:moveTo>
                  <a:lnTo>
                    <a:pt x="584" y="477"/>
                  </a:lnTo>
                  <a:lnTo>
                    <a:pt x="148" y="1357"/>
                  </a:lnTo>
                  <a:lnTo>
                    <a:pt x="68" y="1561"/>
                  </a:lnTo>
                  <a:lnTo>
                    <a:pt x="33" y="1663"/>
                  </a:lnTo>
                  <a:lnTo>
                    <a:pt x="2" y="1773"/>
                  </a:lnTo>
                  <a:lnTo>
                    <a:pt x="0" y="1800"/>
                  </a:lnTo>
                  <a:lnTo>
                    <a:pt x="5" y="1828"/>
                  </a:lnTo>
                  <a:lnTo>
                    <a:pt x="14" y="1857"/>
                  </a:lnTo>
                  <a:lnTo>
                    <a:pt x="31" y="1882"/>
                  </a:lnTo>
                  <a:lnTo>
                    <a:pt x="67" y="1922"/>
                  </a:lnTo>
                  <a:lnTo>
                    <a:pt x="114" y="1960"/>
                  </a:lnTo>
                  <a:lnTo>
                    <a:pt x="159" y="1987"/>
                  </a:lnTo>
                  <a:lnTo>
                    <a:pt x="205" y="2012"/>
                  </a:lnTo>
                  <a:lnTo>
                    <a:pt x="256" y="2034"/>
                  </a:lnTo>
                  <a:lnTo>
                    <a:pt x="318" y="2053"/>
                  </a:lnTo>
                  <a:lnTo>
                    <a:pt x="372" y="2070"/>
                  </a:lnTo>
                  <a:lnTo>
                    <a:pt x="426" y="2083"/>
                  </a:lnTo>
                  <a:lnTo>
                    <a:pt x="491" y="2097"/>
                  </a:lnTo>
                  <a:lnTo>
                    <a:pt x="557" y="2106"/>
                  </a:lnTo>
                  <a:lnTo>
                    <a:pt x="627" y="2114"/>
                  </a:lnTo>
                  <a:lnTo>
                    <a:pt x="676" y="2117"/>
                  </a:lnTo>
                  <a:lnTo>
                    <a:pt x="741" y="2120"/>
                  </a:lnTo>
                  <a:lnTo>
                    <a:pt x="885" y="2120"/>
                  </a:lnTo>
                  <a:lnTo>
                    <a:pt x="949" y="2117"/>
                  </a:lnTo>
                  <a:lnTo>
                    <a:pt x="1009" y="2113"/>
                  </a:lnTo>
                  <a:lnTo>
                    <a:pt x="1073" y="2104"/>
                  </a:lnTo>
                  <a:lnTo>
                    <a:pt x="1133" y="2097"/>
                  </a:lnTo>
                  <a:lnTo>
                    <a:pt x="1186" y="2087"/>
                  </a:lnTo>
                  <a:lnTo>
                    <a:pt x="1239" y="2073"/>
                  </a:lnTo>
                  <a:lnTo>
                    <a:pt x="1303" y="2057"/>
                  </a:lnTo>
                  <a:lnTo>
                    <a:pt x="1359" y="2037"/>
                  </a:lnTo>
                  <a:lnTo>
                    <a:pt x="1413" y="2015"/>
                  </a:lnTo>
                  <a:lnTo>
                    <a:pt x="1469" y="1988"/>
                  </a:lnTo>
                  <a:lnTo>
                    <a:pt x="1508" y="1964"/>
                  </a:lnTo>
                  <a:lnTo>
                    <a:pt x="1544" y="1939"/>
                  </a:lnTo>
                  <a:lnTo>
                    <a:pt x="1580" y="1906"/>
                  </a:lnTo>
                  <a:lnTo>
                    <a:pt x="1603" y="1879"/>
                  </a:lnTo>
                  <a:lnTo>
                    <a:pt x="1616" y="1858"/>
                  </a:lnTo>
                  <a:lnTo>
                    <a:pt x="1625" y="1838"/>
                  </a:lnTo>
                  <a:lnTo>
                    <a:pt x="1629" y="1813"/>
                  </a:lnTo>
                  <a:lnTo>
                    <a:pt x="1630" y="1785"/>
                  </a:lnTo>
                  <a:lnTo>
                    <a:pt x="1615" y="1708"/>
                  </a:lnTo>
                  <a:lnTo>
                    <a:pt x="1590" y="1617"/>
                  </a:lnTo>
                  <a:lnTo>
                    <a:pt x="1551" y="1512"/>
                  </a:lnTo>
                  <a:lnTo>
                    <a:pt x="1466" y="1327"/>
                  </a:lnTo>
                  <a:lnTo>
                    <a:pt x="1051" y="477"/>
                  </a:lnTo>
                  <a:lnTo>
                    <a:pt x="1051" y="0"/>
                  </a:lnTo>
                  <a:lnTo>
                    <a:pt x="584" y="2"/>
                  </a:lnTo>
                  <a:close/>
                </a:path>
              </a:pathLst>
            </a:custGeom>
            <a:solidFill>
              <a:schemeClr val="bg1"/>
            </a:solidFill>
            <a:ln w="9525" cmpd="sng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9" name="Group 83"/>
            <p:cNvGrpSpPr>
              <a:grpSpLocks/>
            </p:cNvGrpSpPr>
            <p:nvPr/>
          </p:nvGrpSpPr>
          <p:grpSpPr bwMode="auto">
            <a:xfrm>
              <a:off x="2669075" y="1453234"/>
              <a:ext cx="638306" cy="725479"/>
              <a:chOff x="3784" y="4790"/>
              <a:chExt cx="746" cy="785"/>
            </a:xfrm>
          </p:grpSpPr>
          <p:grpSp>
            <p:nvGrpSpPr>
              <p:cNvPr id="30" name="Group 84"/>
              <p:cNvGrpSpPr>
                <a:grpSpLocks/>
              </p:cNvGrpSpPr>
              <p:nvPr/>
            </p:nvGrpSpPr>
            <p:grpSpPr bwMode="auto">
              <a:xfrm>
                <a:off x="3784" y="4963"/>
                <a:ext cx="325" cy="593"/>
                <a:chOff x="3784" y="4963"/>
                <a:chExt cx="325" cy="593"/>
              </a:xfrm>
            </p:grpSpPr>
            <p:sp>
              <p:nvSpPr>
                <p:cNvPr id="38" name="Freeform 85"/>
                <p:cNvSpPr>
                  <a:spLocks/>
                </p:cNvSpPr>
                <p:nvPr/>
              </p:nvSpPr>
              <p:spPr bwMode="auto">
                <a:xfrm>
                  <a:off x="3990" y="4963"/>
                  <a:ext cx="119" cy="300"/>
                </a:xfrm>
                <a:custGeom>
                  <a:avLst/>
                  <a:gdLst>
                    <a:gd name="T0" fmla="*/ 0 w 238"/>
                    <a:gd name="T1" fmla="*/ 150 h 600"/>
                    <a:gd name="T2" fmla="*/ 15 w 238"/>
                    <a:gd name="T3" fmla="*/ 103 h 600"/>
                    <a:gd name="T4" fmla="*/ 26 w 238"/>
                    <a:gd name="T5" fmla="*/ 73 h 600"/>
                    <a:gd name="T6" fmla="*/ 36 w 238"/>
                    <a:gd name="T7" fmla="*/ 44 h 600"/>
                    <a:gd name="T8" fmla="*/ 40 w 238"/>
                    <a:gd name="T9" fmla="*/ 36 h 600"/>
                    <a:gd name="T10" fmla="*/ 44 w 238"/>
                    <a:gd name="T11" fmla="*/ 29 h 600"/>
                    <a:gd name="T12" fmla="*/ 45 w 238"/>
                    <a:gd name="T13" fmla="*/ 22 h 600"/>
                    <a:gd name="T14" fmla="*/ 46 w 238"/>
                    <a:gd name="T15" fmla="*/ 14 h 600"/>
                    <a:gd name="T16" fmla="*/ 49 w 238"/>
                    <a:gd name="T17" fmla="*/ 7 h 600"/>
                    <a:gd name="T18" fmla="*/ 53 w 238"/>
                    <a:gd name="T19" fmla="*/ 0 h 600"/>
                    <a:gd name="T20" fmla="*/ 55 w 238"/>
                    <a:gd name="T21" fmla="*/ 7 h 600"/>
                    <a:gd name="T22" fmla="*/ 54 w 238"/>
                    <a:gd name="T23" fmla="*/ 11 h 600"/>
                    <a:gd name="T24" fmla="*/ 59 w 238"/>
                    <a:gd name="T25" fmla="*/ 4 h 600"/>
                    <a:gd name="T26" fmla="*/ 58 w 238"/>
                    <a:gd name="T27" fmla="*/ 11 h 600"/>
                    <a:gd name="T28" fmla="*/ 51 w 238"/>
                    <a:gd name="T29" fmla="*/ 23 h 600"/>
                    <a:gd name="T30" fmla="*/ 60 w 238"/>
                    <a:gd name="T31" fmla="*/ 17 h 600"/>
                    <a:gd name="T32" fmla="*/ 59 w 238"/>
                    <a:gd name="T33" fmla="*/ 24 h 600"/>
                    <a:gd name="T34" fmla="*/ 56 w 238"/>
                    <a:gd name="T35" fmla="*/ 31 h 600"/>
                    <a:gd name="T36" fmla="*/ 52 w 238"/>
                    <a:gd name="T37" fmla="*/ 40 h 600"/>
                    <a:gd name="T38" fmla="*/ 47 w 238"/>
                    <a:gd name="T39" fmla="*/ 48 h 600"/>
                    <a:gd name="T40" fmla="*/ 41 w 238"/>
                    <a:gd name="T41" fmla="*/ 63 h 600"/>
                    <a:gd name="T42" fmla="*/ 34 w 238"/>
                    <a:gd name="T43" fmla="*/ 83 h 600"/>
                    <a:gd name="T44" fmla="*/ 29 w 238"/>
                    <a:gd name="T45" fmla="*/ 100 h 600"/>
                    <a:gd name="T46" fmla="*/ 20 w 238"/>
                    <a:gd name="T47" fmla="*/ 122 h 600"/>
                    <a:gd name="T48" fmla="*/ 9 w 238"/>
                    <a:gd name="T49" fmla="*/ 146 h 600"/>
                    <a:gd name="T50" fmla="*/ 0 w 238"/>
                    <a:gd name="T51" fmla="*/ 150 h 60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38" h="600">
                      <a:moveTo>
                        <a:pt x="0" y="600"/>
                      </a:moveTo>
                      <a:lnTo>
                        <a:pt x="58" y="411"/>
                      </a:lnTo>
                      <a:lnTo>
                        <a:pt x="101" y="289"/>
                      </a:lnTo>
                      <a:lnTo>
                        <a:pt x="144" y="173"/>
                      </a:lnTo>
                      <a:lnTo>
                        <a:pt x="160" y="141"/>
                      </a:lnTo>
                      <a:lnTo>
                        <a:pt x="176" y="114"/>
                      </a:lnTo>
                      <a:lnTo>
                        <a:pt x="179" y="86"/>
                      </a:lnTo>
                      <a:lnTo>
                        <a:pt x="183" y="56"/>
                      </a:lnTo>
                      <a:lnTo>
                        <a:pt x="194" y="26"/>
                      </a:lnTo>
                      <a:lnTo>
                        <a:pt x="212" y="0"/>
                      </a:lnTo>
                      <a:lnTo>
                        <a:pt x="217" y="26"/>
                      </a:lnTo>
                      <a:lnTo>
                        <a:pt x="215" y="43"/>
                      </a:lnTo>
                      <a:lnTo>
                        <a:pt x="235" y="15"/>
                      </a:lnTo>
                      <a:lnTo>
                        <a:pt x="230" y="43"/>
                      </a:lnTo>
                      <a:lnTo>
                        <a:pt x="201" y="91"/>
                      </a:lnTo>
                      <a:lnTo>
                        <a:pt x="238" y="66"/>
                      </a:lnTo>
                      <a:lnTo>
                        <a:pt x="234" y="95"/>
                      </a:lnTo>
                      <a:lnTo>
                        <a:pt x="224" y="124"/>
                      </a:lnTo>
                      <a:lnTo>
                        <a:pt x="205" y="157"/>
                      </a:lnTo>
                      <a:lnTo>
                        <a:pt x="186" y="189"/>
                      </a:lnTo>
                      <a:lnTo>
                        <a:pt x="164" y="249"/>
                      </a:lnTo>
                      <a:lnTo>
                        <a:pt x="134" y="332"/>
                      </a:lnTo>
                      <a:lnTo>
                        <a:pt x="115" y="398"/>
                      </a:lnTo>
                      <a:lnTo>
                        <a:pt x="77" y="485"/>
                      </a:lnTo>
                      <a:lnTo>
                        <a:pt x="36" y="582"/>
                      </a:lnTo>
                      <a:lnTo>
                        <a:pt x="0" y="600"/>
                      </a:lnTo>
                      <a:close/>
                    </a:path>
                  </a:pathLst>
                </a:custGeom>
                <a:noFill/>
                <a:ln w="9525" cmpd="sng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9" name="Freeform 86"/>
                <p:cNvSpPr>
                  <a:spLocks/>
                </p:cNvSpPr>
                <p:nvPr/>
              </p:nvSpPr>
              <p:spPr bwMode="auto">
                <a:xfrm>
                  <a:off x="3784" y="4966"/>
                  <a:ext cx="289" cy="590"/>
                </a:xfrm>
                <a:custGeom>
                  <a:avLst/>
                  <a:gdLst>
                    <a:gd name="T0" fmla="*/ 144 w 577"/>
                    <a:gd name="T1" fmla="*/ 0 h 1181"/>
                    <a:gd name="T2" fmla="*/ 58 w 577"/>
                    <a:gd name="T3" fmla="*/ 192 h 1181"/>
                    <a:gd name="T4" fmla="*/ 45 w 577"/>
                    <a:gd name="T5" fmla="*/ 221 h 1181"/>
                    <a:gd name="T6" fmla="*/ 42 w 577"/>
                    <a:gd name="T7" fmla="*/ 226 h 1181"/>
                    <a:gd name="T8" fmla="*/ 39 w 577"/>
                    <a:gd name="T9" fmla="*/ 231 h 1181"/>
                    <a:gd name="T10" fmla="*/ 37 w 577"/>
                    <a:gd name="T11" fmla="*/ 236 h 1181"/>
                    <a:gd name="T12" fmla="*/ 36 w 577"/>
                    <a:gd name="T13" fmla="*/ 243 h 1181"/>
                    <a:gd name="T14" fmla="*/ 36 w 577"/>
                    <a:gd name="T15" fmla="*/ 250 h 1181"/>
                    <a:gd name="T16" fmla="*/ 31 w 577"/>
                    <a:gd name="T17" fmla="*/ 259 h 1181"/>
                    <a:gd name="T18" fmla="*/ 25 w 577"/>
                    <a:gd name="T19" fmla="*/ 265 h 1181"/>
                    <a:gd name="T20" fmla="*/ 19 w 577"/>
                    <a:gd name="T21" fmla="*/ 268 h 1181"/>
                    <a:gd name="T22" fmla="*/ 17 w 577"/>
                    <a:gd name="T23" fmla="*/ 270 h 1181"/>
                    <a:gd name="T24" fmla="*/ 14 w 577"/>
                    <a:gd name="T25" fmla="*/ 274 h 1181"/>
                    <a:gd name="T26" fmla="*/ 9 w 577"/>
                    <a:gd name="T27" fmla="*/ 276 h 1181"/>
                    <a:gd name="T28" fmla="*/ 4 w 577"/>
                    <a:gd name="T29" fmla="*/ 284 h 1181"/>
                    <a:gd name="T30" fmla="*/ 0 w 577"/>
                    <a:gd name="T31" fmla="*/ 295 h 1181"/>
                    <a:gd name="T32" fmla="*/ 5 w 577"/>
                    <a:gd name="T33" fmla="*/ 291 h 1181"/>
                    <a:gd name="T34" fmla="*/ 9 w 577"/>
                    <a:gd name="T35" fmla="*/ 289 h 1181"/>
                    <a:gd name="T36" fmla="*/ 18 w 577"/>
                    <a:gd name="T37" fmla="*/ 287 h 1181"/>
                    <a:gd name="T38" fmla="*/ 26 w 577"/>
                    <a:gd name="T39" fmla="*/ 287 h 1181"/>
                    <a:gd name="T40" fmla="*/ 32 w 577"/>
                    <a:gd name="T41" fmla="*/ 288 h 1181"/>
                    <a:gd name="T42" fmla="*/ 30 w 577"/>
                    <a:gd name="T43" fmla="*/ 286 h 1181"/>
                    <a:gd name="T44" fmla="*/ 28 w 577"/>
                    <a:gd name="T45" fmla="*/ 283 h 1181"/>
                    <a:gd name="T46" fmla="*/ 28 w 577"/>
                    <a:gd name="T47" fmla="*/ 279 h 1181"/>
                    <a:gd name="T48" fmla="*/ 34 w 577"/>
                    <a:gd name="T49" fmla="*/ 276 h 1181"/>
                    <a:gd name="T50" fmla="*/ 40 w 577"/>
                    <a:gd name="T51" fmla="*/ 271 h 1181"/>
                    <a:gd name="T52" fmla="*/ 48 w 577"/>
                    <a:gd name="T53" fmla="*/ 263 h 1181"/>
                    <a:gd name="T54" fmla="*/ 54 w 577"/>
                    <a:gd name="T55" fmla="*/ 254 h 1181"/>
                    <a:gd name="T56" fmla="*/ 58 w 577"/>
                    <a:gd name="T57" fmla="*/ 247 h 1181"/>
                    <a:gd name="T58" fmla="*/ 63 w 577"/>
                    <a:gd name="T59" fmla="*/ 240 h 1181"/>
                    <a:gd name="T60" fmla="*/ 66 w 577"/>
                    <a:gd name="T61" fmla="*/ 231 h 1181"/>
                    <a:gd name="T62" fmla="*/ 68 w 577"/>
                    <a:gd name="T63" fmla="*/ 220 h 1181"/>
                    <a:gd name="T64" fmla="*/ 73 w 577"/>
                    <a:gd name="T65" fmla="*/ 208 h 1181"/>
                    <a:gd name="T66" fmla="*/ 79 w 577"/>
                    <a:gd name="T67" fmla="*/ 192 h 1181"/>
                    <a:gd name="T68" fmla="*/ 143 w 577"/>
                    <a:gd name="T69" fmla="*/ 18 h 1181"/>
                    <a:gd name="T70" fmla="*/ 145 w 577"/>
                    <a:gd name="T71" fmla="*/ 10 h 1181"/>
                    <a:gd name="T72" fmla="*/ 144 w 577"/>
                    <a:gd name="T73" fmla="*/ 0 h 1181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77" h="1181">
                      <a:moveTo>
                        <a:pt x="574" y="0"/>
                      </a:moveTo>
                      <a:lnTo>
                        <a:pt x="230" y="770"/>
                      </a:lnTo>
                      <a:lnTo>
                        <a:pt x="179" y="887"/>
                      </a:lnTo>
                      <a:lnTo>
                        <a:pt x="166" y="907"/>
                      </a:lnTo>
                      <a:lnTo>
                        <a:pt x="154" y="927"/>
                      </a:lnTo>
                      <a:lnTo>
                        <a:pt x="147" y="947"/>
                      </a:lnTo>
                      <a:lnTo>
                        <a:pt x="144" y="972"/>
                      </a:lnTo>
                      <a:lnTo>
                        <a:pt x="144" y="1002"/>
                      </a:lnTo>
                      <a:lnTo>
                        <a:pt x="122" y="1038"/>
                      </a:lnTo>
                      <a:lnTo>
                        <a:pt x="98" y="1063"/>
                      </a:lnTo>
                      <a:lnTo>
                        <a:pt x="76" y="1075"/>
                      </a:lnTo>
                      <a:lnTo>
                        <a:pt x="65" y="1081"/>
                      </a:lnTo>
                      <a:lnTo>
                        <a:pt x="56" y="1099"/>
                      </a:lnTo>
                      <a:lnTo>
                        <a:pt x="33" y="1106"/>
                      </a:lnTo>
                      <a:lnTo>
                        <a:pt x="14" y="1138"/>
                      </a:lnTo>
                      <a:lnTo>
                        <a:pt x="0" y="1181"/>
                      </a:lnTo>
                      <a:lnTo>
                        <a:pt x="17" y="1165"/>
                      </a:lnTo>
                      <a:lnTo>
                        <a:pt x="34" y="1159"/>
                      </a:lnTo>
                      <a:lnTo>
                        <a:pt x="71" y="1151"/>
                      </a:lnTo>
                      <a:lnTo>
                        <a:pt x="102" y="1151"/>
                      </a:lnTo>
                      <a:lnTo>
                        <a:pt x="125" y="1154"/>
                      </a:lnTo>
                      <a:lnTo>
                        <a:pt x="118" y="1144"/>
                      </a:lnTo>
                      <a:lnTo>
                        <a:pt x="111" y="1134"/>
                      </a:lnTo>
                      <a:lnTo>
                        <a:pt x="111" y="1116"/>
                      </a:lnTo>
                      <a:lnTo>
                        <a:pt x="134" y="1105"/>
                      </a:lnTo>
                      <a:lnTo>
                        <a:pt x="159" y="1086"/>
                      </a:lnTo>
                      <a:lnTo>
                        <a:pt x="190" y="1052"/>
                      </a:lnTo>
                      <a:lnTo>
                        <a:pt x="216" y="1019"/>
                      </a:lnTo>
                      <a:lnTo>
                        <a:pt x="232" y="990"/>
                      </a:lnTo>
                      <a:lnTo>
                        <a:pt x="249" y="960"/>
                      </a:lnTo>
                      <a:lnTo>
                        <a:pt x="262" y="927"/>
                      </a:lnTo>
                      <a:lnTo>
                        <a:pt x="272" y="882"/>
                      </a:lnTo>
                      <a:lnTo>
                        <a:pt x="290" y="835"/>
                      </a:lnTo>
                      <a:lnTo>
                        <a:pt x="313" y="770"/>
                      </a:lnTo>
                      <a:lnTo>
                        <a:pt x="571" y="75"/>
                      </a:lnTo>
                      <a:lnTo>
                        <a:pt x="577" y="42"/>
                      </a:lnTo>
                      <a:lnTo>
                        <a:pt x="574" y="0"/>
                      </a:lnTo>
                      <a:close/>
                    </a:path>
                  </a:pathLst>
                </a:custGeom>
                <a:noFill/>
                <a:ln w="9525" cmpd="sng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31" name="Group 87"/>
              <p:cNvGrpSpPr>
                <a:grpSpLocks/>
              </p:cNvGrpSpPr>
              <p:nvPr/>
            </p:nvGrpSpPr>
            <p:grpSpPr bwMode="auto">
              <a:xfrm>
                <a:off x="4173" y="4790"/>
                <a:ext cx="357" cy="785"/>
                <a:chOff x="4173" y="4790"/>
                <a:chExt cx="357" cy="785"/>
              </a:xfrm>
            </p:grpSpPr>
            <p:sp>
              <p:nvSpPr>
                <p:cNvPr id="32" name="Freeform 88"/>
                <p:cNvSpPr>
                  <a:spLocks/>
                </p:cNvSpPr>
                <p:nvPr/>
              </p:nvSpPr>
              <p:spPr bwMode="auto">
                <a:xfrm>
                  <a:off x="4173" y="4796"/>
                  <a:ext cx="65" cy="241"/>
                </a:xfrm>
                <a:custGeom>
                  <a:avLst/>
                  <a:gdLst>
                    <a:gd name="T0" fmla="*/ 0 w 130"/>
                    <a:gd name="T1" fmla="*/ 90 h 483"/>
                    <a:gd name="T2" fmla="*/ 8 w 130"/>
                    <a:gd name="T3" fmla="*/ 1 h 483"/>
                    <a:gd name="T4" fmla="*/ 10 w 130"/>
                    <a:gd name="T5" fmla="*/ 0 h 483"/>
                    <a:gd name="T6" fmla="*/ 13 w 130"/>
                    <a:gd name="T7" fmla="*/ 0 h 483"/>
                    <a:gd name="T8" fmla="*/ 15 w 130"/>
                    <a:gd name="T9" fmla="*/ 5 h 483"/>
                    <a:gd name="T10" fmla="*/ 16 w 130"/>
                    <a:gd name="T11" fmla="*/ 11 h 483"/>
                    <a:gd name="T12" fmla="*/ 17 w 130"/>
                    <a:gd name="T13" fmla="*/ 24 h 483"/>
                    <a:gd name="T14" fmla="*/ 19 w 130"/>
                    <a:gd name="T15" fmla="*/ 26 h 483"/>
                    <a:gd name="T16" fmla="*/ 21 w 130"/>
                    <a:gd name="T17" fmla="*/ 30 h 483"/>
                    <a:gd name="T18" fmla="*/ 22 w 130"/>
                    <a:gd name="T19" fmla="*/ 38 h 483"/>
                    <a:gd name="T20" fmla="*/ 23 w 130"/>
                    <a:gd name="T21" fmla="*/ 48 h 483"/>
                    <a:gd name="T22" fmla="*/ 24 w 130"/>
                    <a:gd name="T23" fmla="*/ 70 h 483"/>
                    <a:gd name="T24" fmla="*/ 24 w 130"/>
                    <a:gd name="T25" fmla="*/ 88 h 483"/>
                    <a:gd name="T26" fmla="*/ 27 w 130"/>
                    <a:gd name="T27" fmla="*/ 99 h 483"/>
                    <a:gd name="T28" fmla="*/ 33 w 130"/>
                    <a:gd name="T29" fmla="*/ 120 h 483"/>
                    <a:gd name="T30" fmla="*/ 25 w 130"/>
                    <a:gd name="T31" fmla="*/ 109 h 483"/>
                    <a:gd name="T32" fmla="*/ 20 w 130"/>
                    <a:gd name="T33" fmla="*/ 101 h 483"/>
                    <a:gd name="T34" fmla="*/ 15 w 130"/>
                    <a:gd name="T35" fmla="*/ 92 h 483"/>
                    <a:gd name="T36" fmla="*/ 7 w 130"/>
                    <a:gd name="T37" fmla="*/ 92 h 483"/>
                    <a:gd name="T38" fmla="*/ 9 w 130"/>
                    <a:gd name="T39" fmla="*/ 89 h 483"/>
                    <a:gd name="T40" fmla="*/ 12 w 130"/>
                    <a:gd name="T41" fmla="*/ 88 h 483"/>
                    <a:gd name="T42" fmla="*/ 12 w 130"/>
                    <a:gd name="T43" fmla="*/ 64 h 483"/>
                    <a:gd name="T44" fmla="*/ 9 w 130"/>
                    <a:gd name="T45" fmla="*/ 45 h 483"/>
                    <a:gd name="T46" fmla="*/ 9 w 130"/>
                    <a:gd name="T47" fmla="*/ 60 h 483"/>
                    <a:gd name="T48" fmla="*/ 6 w 130"/>
                    <a:gd name="T49" fmla="*/ 78 h 483"/>
                    <a:gd name="T50" fmla="*/ 5 w 130"/>
                    <a:gd name="T51" fmla="*/ 85 h 483"/>
                    <a:gd name="T52" fmla="*/ 3 w 130"/>
                    <a:gd name="T53" fmla="*/ 88 h 483"/>
                    <a:gd name="T54" fmla="*/ 0 w 130"/>
                    <a:gd name="T55" fmla="*/ 90 h 48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30" h="483">
                      <a:moveTo>
                        <a:pt x="0" y="363"/>
                      </a:moveTo>
                      <a:lnTo>
                        <a:pt x="31" y="7"/>
                      </a:lnTo>
                      <a:lnTo>
                        <a:pt x="39" y="0"/>
                      </a:lnTo>
                      <a:lnTo>
                        <a:pt x="52" y="3"/>
                      </a:lnTo>
                      <a:lnTo>
                        <a:pt x="58" y="21"/>
                      </a:lnTo>
                      <a:lnTo>
                        <a:pt x="62" y="44"/>
                      </a:lnTo>
                      <a:lnTo>
                        <a:pt x="68" y="97"/>
                      </a:lnTo>
                      <a:lnTo>
                        <a:pt x="75" y="107"/>
                      </a:lnTo>
                      <a:lnTo>
                        <a:pt x="82" y="123"/>
                      </a:lnTo>
                      <a:lnTo>
                        <a:pt x="86" y="155"/>
                      </a:lnTo>
                      <a:lnTo>
                        <a:pt x="89" y="195"/>
                      </a:lnTo>
                      <a:lnTo>
                        <a:pt x="95" y="282"/>
                      </a:lnTo>
                      <a:lnTo>
                        <a:pt x="94" y="355"/>
                      </a:lnTo>
                      <a:lnTo>
                        <a:pt x="107" y="399"/>
                      </a:lnTo>
                      <a:lnTo>
                        <a:pt x="130" y="483"/>
                      </a:lnTo>
                      <a:lnTo>
                        <a:pt x="99" y="436"/>
                      </a:lnTo>
                      <a:lnTo>
                        <a:pt x="79" y="404"/>
                      </a:lnTo>
                      <a:lnTo>
                        <a:pt x="58" y="369"/>
                      </a:lnTo>
                      <a:lnTo>
                        <a:pt x="28" y="369"/>
                      </a:lnTo>
                      <a:lnTo>
                        <a:pt x="35" y="357"/>
                      </a:lnTo>
                      <a:lnTo>
                        <a:pt x="46" y="352"/>
                      </a:lnTo>
                      <a:lnTo>
                        <a:pt x="45" y="257"/>
                      </a:lnTo>
                      <a:lnTo>
                        <a:pt x="36" y="182"/>
                      </a:lnTo>
                      <a:lnTo>
                        <a:pt x="33" y="242"/>
                      </a:lnTo>
                      <a:lnTo>
                        <a:pt x="24" y="312"/>
                      </a:lnTo>
                      <a:lnTo>
                        <a:pt x="20" y="343"/>
                      </a:lnTo>
                      <a:lnTo>
                        <a:pt x="11" y="355"/>
                      </a:lnTo>
                      <a:lnTo>
                        <a:pt x="0" y="363"/>
                      </a:lnTo>
                      <a:close/>
                    </a:path>
                  </a:pathLst>
                </a:custGeom>
                <a:noFill/>
                <a:ln w="9525" cmpd="sng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33" name="Group 89"/>
                <p:cNvGrpSpPr>
                  <a:grpSpLocks/>
                </p:cNvGrpSpPr>
                <p:nvPr/>
              </p:nvGrpSpPr>
              <p:grpSpPr bwMode="auto">
                <a:xfrm>
                  <a:off x="4242" y="4790"/>
                  <a:ext cx="288" cy="785"/>
                  <a:chOff x="4242" y="4790"/>
                  <a:chExt cx="288" cy="785"/>
                </a:xfrm>
              </p:grpSpPr>
              <p:sp>
                <p:nvSpPr>
                  <p:cNvPr id="34" name="Freeform 90"/>
                  <p:cNvSpPr>
                    <a:spLocks/>
                  </p:cNvSpPr>
                  <p:nvPr/>
                </p:nvSpPr>
                <p:spPr bwMode="auto">
                  <a:xfrm>
                    <a:off x="4258" y="4790"/>
                    <a:ext cx="272" cy="785"/>
                  </a:xfrm>
                  <a:custGeom>
                    <a:avLst/>
                    <a:gdLst>
                      <a:gd name="T0" fmla="*/ 0 w 544"/>
                      <a:gd name="T1" fmla="*/ 0 h 1571"/>
                      <a:gd name="T2" fmla="*/ 0 w 544"/>
                      <a:gd name="T3" fmla="*/ 99 h 1571"/>
                      <a:gd name="T4" fmla="*/ 136 w 544"/>
                      <a:gd name="T5" fmla="*/ 392 h 1571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544" h="1571">
                        <a:moveTo>
                          <a:pt x="0" y="0"/>
                        </a:moveTo>
                        <a:lnTo>
                          <a:pt x="0" y="396"/>
                        </a:lnTo>
                        <a:lnTo>
                          <a:pt x="544" y="1571"/>
                        </a:lnTo>
                      </a:path>
                    </a:pathLst>
                  </a:custGeom>
                  <a:noFill/>
                  <a:ln w="9525" cmpd="sng">
                    <a:solidFill>
                      <a:srgbClr val="000099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35" name="Group 91"/>
                  <p:cNvGrpSpPr>
                    <a:grpSpLocks/>
                  </p:cNvGrpSpPr>
                  <p:nvPr/>
                </p:nvGrpSpPr>
                <p:grpSpPr bwMode="auto">
                  <a:xfrm>
                    <a:off x="4242" y="4794"/>
                    <a:ext cx="240" cy="745"/>
                    <a:chOff x="4242" y="4794"/>
                    <a:chExt cx="240" cy="745"/>
                  </a:xfrm>
                </p:grpSpPr>
                <p:sp>
                  <p:nvSpPr>
                    <p:cNvPr id="36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4242" y="4794"/>
                      <a:ext cx="131" cy="505"/>
                    </a:xfrm>
                    <a:custGeom>
                      <a:avLst/>
                      <a:gdLst>
                        <a:gd name="T0" fmla="*/ 0 w 262"/>
                        <a:gd name="T1" fmla="*/ 0 h 1011"/>
                        <a:gd name="T2" fmla="*/ 0 w 262"/>
                        <a:gd name="T3" fmla="*/ 93 h 1011"/>
                        <a:gd name="T4" fmla="*/ 1 w 262"/>
                        <a:gd name="T5" fmla="*/ 105 h 1011"/>
                        <a:gd name="T6" fmla="*/ 4 w 262"/>
                        <a:gd name="T7" fmla="*/ 116 h 1011"/>
                        <a:gd name="T8" fmla="*/ 8 w 262"/>
                        <a:gd name="T9" fmla="*/ 124 h 1011"/>
                        <a:gd name="T10" fmla="*/ 66 w 262"/>
                        <a:gd name="T11" fmla="*/ 252 h 1011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262" h="1011">
                          <a:moveTo>
                            <a:pt x="0" y="0"/>
                          </a:moveTo>
                          <a:lnTo>
                            <a:pt x="0" y="373"/>
                          </a:lnTo>
                          <a:lnTo>
                            <a:pt x="3" y="421"/>
                          </a:lnTo>
                          <a:lnTo>
                            <a:pt x="13" y="464"/>
                          </a:lnTo>
                          <a:lnTo>
                            <a:pt x="30" y="499"/>
                          </a:lnTo>
                          <a:lnTo>
                            <a:pt x="262" y="1011"/>
                          </a:lnTo>
                        </a:path>
                      </a:pathLst>
                    </a:custGeom>
                    <a:noFill/>
                    <a:ln w="9525" cmpd="sng">
                      <a:solidFill>
                        <a:srgbClr val="000099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37" name="Line 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0" y="5317"/>
                      <a:ext cx="102" cy="22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40" name="Group 94"/>
            <p:cNvGrpSpPr>
              <a:grpSpLocks/>
            </p:cNvGrpSpPr>
            <p:nvPr/>
          </p:nvGrpSpPr>
          <p:grpSpPr bwMode="auto">
            <a:xfrm>
              <a:off x="2649703" y="2230049"/>
              <a:ext cx="636369" cy="150132"/>
              <a:chOff x="3761" y="5630"/>
              <a:chExt cx="744" cy="162"/>
            </a:xfrm>
          </p:grpSpPr>
          <p:sp>
            <p:nvSpPr>
              <p:cNvPr id="41" name="Arc 95"/>
              <p:cNvSpPr>
                <a:spLocks/>
              </p:cNvSpPr>
              <p:nvPr/>
            </p:nvSpPr>
            <p:spPr bwMode="auto">
              <a:xfrm>
                <a:off x="3806" y="5670"/>
                <a:ext cx="699" cy="122"/>
              </a:xfrm>
              <a:custGeom>
                <a:avLst/>
                <a:gdLst>
                  <a:gd name="T0" fmla="*/ 12 w 41379"/>
                  <a:gd name="T1" fmla="*/ 0 h 21600"/>
                  <a:gd name="T2" fmla="*/ 0 w 41379"/>
                  <a:gd name="T3" fmla="*/ 0 h 21600"/>
                  <a:gd name="T4" fmla="*/ 6 w 4137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1379" h="21600" fill="none" extrusionOk="0">
                    <a:moveTo>
                      <a:pt x="41378" y="5133"/>
                    </a:moveTo>
                    <a:cubicBezTo>
                      <a:pt x="39013" y="14800"/>
                      <a:pt x="30349" y="21599"/>
                      <a:pt x="20398" y="21600"/>
                    </a:cubicBezTo>
                    <a:cubicBezTo>
                      <a:pt x="11207" y="21600"/>
                      <a:pt x="3023" y="15784"/>
                      <a:pt x="-1" y="7105"/>
                    </a:cubicBezTo>
                  </a:path>
                  <a:path w="41379" h="21600" stroke="0" extrusionOk="0">
                    <a:moveTo>
                      <a:pt x="41378" y="5133"/>
                    </a:moveTo>
                    <a:cubicBezTo>
                      <a:pt x="39013" y="14800"/>
                      <a:pt x="30349" y="21599"/>
                      <a:pt x="20398" y="21600"/>
                    </a:cubicBezTo>
                    <a:cubicBezTo>
                      <a:pt x="11207" y="21600"/>
                      <a:pt x="3023" y="15784"/>
                      <a:pt x="-1" y="7105"/>
                    </a:cubicBezTo>
                    <a:lnTo>
                      <a:pt x="20398" y="0"/>
                    </a:lnTo>
                    <a:lnTo>
                      <a:pt x="41378" y="5133"/>
                    </a:lnTo>
                    <a:close/>
                  </a:path>
                </a:pathLst>
              </a:custGeom>
              <a:noFill/>
              <a:ln w="95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" name="Freeform 96"/>
              <p:cNvSpPr>
                <a:spLocks/>
              </p:cNvSpPr>
              <p:nvPr/>
            </p:nvSpPr>
            <p:spPr bwMode="auto">
              <a:xfrm>
                <a:off x="3761" y="5630"/>
                <a:ext cx="710" cy="143"/>
              </a:xfrm>
              <a:custGeom>
                <a:avLst/>
                <a:gdLst>
                  <a:gd name="T0" fmla="*/ 5 w 1420"/>
                  <a:gd name="T1" fmla="*/ 5 h 286"/>
                  <a:gd name="T2" fmla="*/ 12 w 1420"/>
                  <a:gd name="T3" fmla="*/ 9 h 286"/>
                  <a:gd name="T4" fmla="*/ 21 w 1420"/>
                  <a:gd name="T5" fmla="*/ 11 h 286"/>
                  <a:gd name="T6" fmla="*/ 28 w 1420"/>
                  <a:gd name="T7" fmla="*/ 9 h 286"/>
                  <a:gd name="T8" fmla="*/ 37 w 1420"/>
                  <a:gd name="T9" fmla="*/ 20 h 286"/>
                  <a:gd name="T10" fmla="*/ 52 w 1420"/>
                  <a:gd name="T11" fmla="*/ 34 h 286"/>
                  <a:gd name="T12" fmla="*/ 63 w 1420"/>
                  <a:gd name="T13" fmla="*/ 41 h 286"/>
                  <a:gd name="T14" fmla="*/ 78 w 1420"/>
                  <a:gd name="T15" fmla="*/ 47 h 286"/>
                  <a:gd name="T16" fmla="*/ 94 w 1420"/>
                  <a:gd name="T17" fmla="*/ 52 h 286"/>
                  <a:gd name="T18" fmla="*/ 108 w 1420"/>
                  <a:gd name="T19" fmla="*/ 56 h 286"/>
                  <a:gd name="T20" fmla="*/ 124 w 1420"/>
                  <a:gd name="T21" fmla="*/ 59 h 286"/>
                  <a:gd name="T22" fmla="*/ 139 w 1420"/>
                  <a:gd name="T23" fmla="*/ 62 h 286"/>
                  <a:gd name="T24" fmla="*/ 154 w 1420"/>
                  <a:gd name="T25" fmla="*/ 64 h 286"/>
                  <a:gd name="T26" fmla="*/ 171 w 1420"/>
                  <a:gd name="T27" fmla="*/ 66 h 286"/>
                  <a:gd name="T28" fmla="*/ 217 w 1420"/>
                  <a:gd name="T29" fmla="*/ 67 h 286"/>
                  <a:gd name="T30" fmla="*/ 240 w 1420"/>
                  <a:gd name="T31" fmla="*/ 65 h 286"/>
                  <a:gd name="T32" fmla="*/ 257 w 1420"/>
                  <a:gd name="T33" fmla="*/ 63 h 286"/>
                  <a:gd name="T34" fmla="*/ 279 w 1420"/>
                  <a:gd name="T35" fmla="*/ 59 h 286"/>
                  <a:gd name="T36" fmla="*/ 292 w 1420"/>
                  <a:gd name="T37" fmla="*/ 55 h 286"/>
                  <a:gd name="T38" fmla="*/ 307 w 1420"/>
                  <a:gd name="T39" fmla="*/ 47 h 286"/>
                  <a:gd name="T40" fmla="*/ 316 w 1420"/>
                  <a:gd name="T41" fmla="*/ 45 h 286"/>
                  <a:gd name="T42" fmla="*/ 321 w 1420"/>
                  <a:gd name="T43" fmla="*/ 46 h 286"/>
                  <a:gd name="T44" fmla="*/ 329 w 1420"/>
                  <a:gd name="T45" fmla="*/ 46 h 286"/>
                  <a:gd name="T46" fmla="*/ 344 w 1420"/>
                  <a:gd name="T47" fmla="*/ 36 h 286"/>
                  <a:gd name="T48" fmla="*/ 354 w 1420"/>
                  <a:gd name="T49" fmla="*/ 31 h 286"/>
                  <a:gd name="T50" fmla="*/ 350 w 1420"/>
                  <a:gd name="T51" fmla="*/ 38 h 286"/>
                  <a:gd name="T52" fmla="*/ 345 w 1420"/>
                  <a:gd name="T53" fmla="*/ 42 h 286"/>
                  <a:gd name="T54" fmla="*/ 337 w 1420"/>
                  <a:gd name="T55" fmla="*/ 45 h 286"/>
                  <a:gd name="T56" fmla="*/ 329 w 1420"/>
                  <a:gd name="T57" fmla="*/ 50 h 286"/>
                  <a:gd name="T58" fmla="*/ 318 w 1420"/>
                  <a:gd name="T59" fmla="*/ 54 h 286"/>
                  <a:gd name="T60" fmla="*/ 306 w 1420"/>
                  <a:gd name="T61" fmla="*/ 60 h 286"/>
                  <a:gd name="T62" fmla="*/ 293 w 1420"/>
                  <a:gd name="T63" fmla="*/ 63 h 286"/>
                  <a:gd name="T64" fmla="*/ 279 w 1420"/>
                  <a:gd name="T65" fmla="*/ 66 h 286"/>
                  <a:gd name="T66" fmla="*/ 265 w 1420"/>
                  <a:gd name="T67" fmla="*/ 68 h 286"/>
                  <a:gd name="T68" fmla="*/ 248 w 1420"/>
                  <a:gd name="T69" fmla="*/ 70 h 286"/>
                  <a:gd name="T70" fmla="*/ 225 w 1420"/>
                  <a:gd name="T71" fmla="*/ 71 h 286"/>
                  <a:gd name="T72" fmla="*/ 200 w 1420"/>
                  <a:gd name="T73" fmla="*/ 72 h 286"/>
                  <a:gd name="T74" fmla="*/ 176 w 1420"/>
                  <a:gd name="T75" fmla="*/ 70 h 286"/>
                  <a:gd name="T76" fmla="*/ 156 w 1420"/>
                  <a:gd name="T77" fmla="*/ 69 h 286"/>
                  <a:gd name="T78" fmla="*/ 137 w 1420"/>
                  <a:gd name="T79" fmla="*/ 68 h 286"/>
                  <a:gd name="T80" fmla="*/ 121 w 1420"/>
                  <a:gd name="T81" fmla="*/ 66 h 286"/>
                  <a:gd name="T82" fmla="*/ 107 w 1420"/>
                  <a:gd name="T83" fmla="*/ 63 h 286"/>
                  <a:gd name="T84" fmla="*/ 92 w 1420"/>
                  <a:gd name="T85" fmla="*/ 60 h 286"/>
                  <a:gd name="T86" fmla="*/ 80 w 1420"/>
                  <a:gd name="T87" fmla="*/ 56 h 286"/>
                  <a:gd name="T88" fmla="*/ 65 w 1420"/>
                  <a:gd name="T89" fmla="*/ 51 h 286"/>
                  <a:gd name="T90" fmla="*/ 52 w 1420"/>
                  <a:gd name="T91" fmla="*/ 46 h 286"/>
                  <a:gd name="T92" fmla="*/ 40 w 1420"/>
                  <a:gd name="T93" fmla="*/ 40 h 286"/>
                  <a:gd name="T94" fmla="*/ 28 w 1420"/>
                  <a:gd name="T95" fmla="*/ 29 h 286"/>
                  <a:gd name="T96" fmla="*/ 14 w 1420"/>
                  <a:gd name="T97" fmla="*/ 18 h 286"/>
                  <a:gd name="T98" fmla="*/ 5 w 1420"/>
                  <a:gd name="T99" fmla="*/ 9 h 286"/>
                  <a:gd name="T100" fmla="*/ 0 w 1420"/>
                  <a:gd name="T101" fmla="*/ 0 h 28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420" h="286">
                    <a:moveTo>
                      <a:pt x="0" y="0"/>
                    </a:moveTo>
                    <a:lnTo>
                      <a:pt x="20" y="17"/>
                    </a:lnTo>
                    <a:lnTo>
                      <a:pt x="37" y="29"/>
                    </a:lnTo>
                    <a:lnTo>
                      <a:pt x="48" y="36"/>
                    </a:lnTo>
                    <a:lnTo>
                      <a:pt x="64" y="42"/>
                    </a:lnTo>
                    <a:lnTo>
                      <a:pt x="82" y="43"/>
                    </a:lnTo>
                    <a:lnTo>
                      <a:pt x="98" y="40"/>
                    </a:lnTo>
                    <a:lnTo>
                      <a:pt x="109" y="33"/>
                    </a:lnTo>
                    <a:lnTo>
                      <a:pt x="125" y="53"/>
                    </a:lnTo>
                    <a:lnTo>
                      <a:pt x="148" y="77"/>
                    </a:lnTo>
                    <a:lnTo>
                      <a:pt x="177" y="108"/>
                    </a:lnTo>
                    <a:lnTo>
                      <a:pt x="205" y="133"/>
                    </a:lnTo>
                    <a:lnTo>
                      <a:pt x="225" y="146"/>
                    </a:lnTo>
                    <a:lnTo>
                      <a:pt x="252" y="161"/>
                    </a:lnTo>
                    <a:lnTo>
                      <a:pt x="283" y="175"/>
                    </a:lnTo>
                    <a:lnTo>
                      <a:pt x="311" y="187"/>
                    </a:lnTo>
                    <a:lnTo>
                      <a:pt x="351" y="202"/>
                    </a:lnTo>
                    <a:lnTo>
                      <a:pt x="374" y="208"/>
                    </a:lnTo>
                    <a:lnTo>
                      <a:pt x="403" y="216"/>
                    </a:lnTo>
                    <a:lnTo>
                      <a:pt x="429" y="221"/>
                    </a:lnTo>
                    <a:lnTo>
                      <a:pt x="461" y="227"/>
                    </a:lnTo>
                    <a:lnTo>
                      <a:pt x="495" y="234"/>
                    </a:lnTo>
                    <a:lnTo>
                      <a:pt x="524" y="239"/>
                    </a:lnTo>
                    <a:lnTo>
                      <a:pt x="553" y="245"/>
                    </a:lnTo>
                    <a:lnTo>
                      <a:pt x="582" y="250"/>
                    </a:lnTo>
                    <a:lnTo>
                      <a:pt x="614" y="256"/>
                    </a:lnTo>
                    <a:lnTo>
                      <a:pt x="641" y="260"/>
                    </a:lnTo>
                    <a:lnTo>
                      <a:pt x="682" y="263"/>
                    </a:lnTo>
                    <a:lnTo>
                      <a:pt x="731" y="267"/>
                    </a:lnTo>
                    <a:lnTo>
                      <a:pt x="868" y="267"/>
                    </a:lnTo>
                    <a:lnTo>
                      <a:pt x="916" y="263"/>
                    </a:lnTo>
                    <a:lnTo>
                      <a:pt x="957" y="260"/>
                    </a:lnTo>
                    <a:lnTo>
                      <a:pt x="992" y="258"/>
                    </a:lnTo>
                    <a:lnTo>
                      <a:pt x="1028" y="252"/>
                    </a:lnTo>
                    <a:lnTo>
                      <a:pt x="1067" y="243"/>
                    </a:lnTo>
                    <a:lnTo>
                      <a:pt x="1113" y="234"/>
                    </a:lnTo>
                    <a:lnTo>
                      <a:pt x="1142" y="227"/>
                    </a:lnTo>
                    <a:lnTo>
                      <a:pt x="1168" y="219"/>
                    </a:lnTo>
                    <a:lnTo>
                      <a:pt x="1197" y="206"/>
                    </a:lnTo>
                    <a:lnTo>
                      <a:pt x="1227" y="186"/>
                    </a:lnTo>
                    <a:lnTo>
                      <a:pt x="1250" y="172"/>
                    </a:lnTo>
                    <a:lnTo>
                      <a:pt x="1261" y="178"/>
                    </a:lnTo>
                    <a:lnTo>
                      <a:pt x="1270" y="187"/>
                    </a:lnTo>
                    <a:lnTo>
                      <a:pt x="1283" y="182"/>
                    </a:lnTo>
                    <a:lnTo>
                      <a:pt x="1296" y="178"/>
                    </a:lnTo>
                    <a:lnTo>
                      <a:pt x="1315" y="181"/>
                    </a:lnTo>
                    <a:lnTo>
                      <a:pt x="1331" y="177"/>
                    </a:lnTo>
                    <a:lnTo>
                      <a:pt x="1375" y="143"/>
                    </a:lnTo>
                    <a:lnTo>
                      <a:pt x="1420" y="107"/>
                    </a:lnTo>
                    <a:lnTo>
                      <a:pt x="1413" y="124"/>
                    </a:lnTo>
                    <a:lnTo>
                      <a:pt x="1407" y="138"/>
                    </a:lnTo>
                    <a:lnTo>
                      <a:pt x="1400" y="150"/>
                    </a:lnTo>
                    <a:lnTo>
                      <a:pt x="1392" y="158"/>
                    </a:lnTo>
                    <a:lnTo>
                      <a:pt x="1377" y="167"/>
                    </a:lnTo>
                    <a:lnTo>
                      <a:pt x="1362" y="172"/>
                    </a:lnTo>
                    <a:lnTo>
                      <a:pt x="1347" y="179"/>
                    </a:lnTo>
                    <a:lnTo>
                      <a:pt x="1328" y="190"/>
                    </a:lnTo>
                    <a:lnTo>
                      <a:pt x="1316" y="199"/>
                    </a:lnTo>
                    <a:lnTo>
                      <a:pt x="1296" y="208"/>
                    </a:lnTo>
                    <a:lnTo>
                      <a:pt x="1271" y="216"/>
                    </a:lnTo>
                    <a:lnTo>
                      <a:pt x="1245" y="227"/>
                    </a:lnTo>
                    <a:lnTo>
                      <a:pt x="1222" y="237"/>
                    </a:lnTo>
                    <a:lnTo>
                      <a:pt x="1197" y="245"/>
                    </a:lnTo>
                    <a:lnTo>
                      <a:pt x="1171" y="252"/>
                    </a:lnTo>
                    <a:lnTo>
                      <a:pt x="1141" y="259"/>
                    </a:lnTo>
                    <a:lnTo>
                      <a:pt x="1114" y="264"/>
                    </a:lnTo>
                    <a:lnTo>
                      <a:pt x="1089" y="267"/>
                    </a:lnTo>
                    <a:lnTo>
                      <a:pt x="1057" y="270"/>
                    </a:lnTo>
                    <a:lnTo>
                      <a:pt x="1031" y="272"/>
                    </a:lnTo>
                    <a:lnTo>
                      <a:pt x="992" y="277"/>
                    </a:lnTo>
                    <a:lnTo>
                      <a:pt x="950" y="280"/>
                    </a:lnTo>
                    <a:lnTo>
                      <a:pt x="900" y="281"/>
                    </a:lnTo>
                    <a:lnTo>
                      <a:pt x="854" y="283"/>
                    </a:lnTo>
                    <a:lnTo>
                      <a:pt x="800" y="286"/>
                    </a:lnTo>
                    <a:lnTo>
                      <a:pt x="751" y="283"/>
                    </a:lnTo>
                    <a:lnTo>
                      <a:pt x="704" y="280"/>
                    </a:lnTo>
                    <a:lnTo>
                      <a:pt x="646" y="277"/>
                    </a:lnTo>
                    <a:lnTo>
                      <a:pt x="621" y="273"/>
                    </a:lnTo>
                    <a:lnTo>
                      <a:pt x="585" y="271"/>
                    </a:lnTo>
                    <a:lnTo>
                      <a:pt x="545" y="269"/>
                    </a:lnTo>
                    <a:lnTo>
                      <a:pt x="512" y="266"/>
                    </a:lnTo>
                    <a:lnTo>
                      <a:pt x="483" y="262"/>
                    </a:lnTo>
                    <a:lnTo>
                      <a:pt x="458" y="258"/>
                    </a:lnTo>
                    <a:lnTo>
                      <a:pt x="426" y="252"/>
                    </a:lnTo>
                    <a:lnTo>
                      <a:pt x="399" y="247"/>
                    </a:lnTo>
                    <a:lnTo>
                      <a:pt x="367" y="239"/>
                    </a:lnTo>
                    <a:lnTo>
                      <a:pt x="341" y="231"/>
                    </a:lnTo>
                    <a:lnTo>
                      <a:pt x="317" y="224"/>
                    </a:lnTo>
                    <a:lnTo>
                      <a:pt x="283" y="214"/>
                    </a:lnTo>
                    <a:lnTo>
                      <a:pt x="257" y="203"/>
                    </a:lnTo>
                    <a:lnTo>
                      <a:pt x="232" y="194"/>
                    </a:lnTo>
                    <a:lnTo>
                      <a:pt x="205" y="183"/>
                    </a:lnTo>
                    <a:lnTo>
                      <a:pt x="180" y="172"/>
                    </a:lnTo>
                    <a:lnTo>
                      <a:pt x="160" y="157"/>
                    </a:lnTo>
                    <a:lnTo>
                      <a:pt x="142" y="141"/>
                    </a:lnTo>
                    <a:lnTo>
                      <a:pt x="110" y="114"/>
                    </a:lnTo>
                    <a:lnTo>
                      <a:pt x="84" y="92"/>
                    </a:lnTo>
                    <a:lnTo>
                      <a:pt x="56" y="71"/>
                    </a:lnTo>
                    <a:lnTo>
                      <a:pt x="37" y="57"/>
                    </a:lnTo>
                    <a:lnTo>
                      <a:pt x="19" y="34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mpd="sng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3" name="Group 97"/>
            <p:cNvGrpSpPr>
              <a:grpSpLocks/>
            </p:cNvGrpSpPr>
            <p:nvPr/>
          </p:nvGrpSpPr>
          <p:grpSpPr bwMode="auto">
            <a:xfrm>
              <a:off x="2878292" y="1372840"/>
              <a:ext cx="214060" cy="89111"/>
              <a:chOff x="4359" y="4944"/>
              <a:chExt cx="162" cy="67"/>
            </a:xfrm>
          </p:grpSpPr>
          <p:sp>
            <p:nvSpPr>
              <p:cNvPr id="44" name="Oval 98"/>
              <p:cNvSpPr>
                <a:spLocks noChangeArrowheads="1"/>
              </p:cNvSpPr>
              <p:nvPr/>
            </p:nvSpPr>
            <p:spPr bwMode="auto">
              <a:xfrm>
                <a:off x="4359" y="4952"/>
                <a:ext cx="162" cy="59"/>
              </a:xfrm>
              <a:prstGeom prst="ellips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Oval 99"/>
              <p:cNvSpPr>
                <a:spLocks noChangeArrowheads="1"/>
              </p:cNvSpPr>
              <p:nvPr/>
            </p:nvSpPr>
            <p:spPr bwMode="auto">
              <a:xfrm>
                <a:off x="4359" y="4944"/>
                <a:ext cx="162" cy="60"/>
              </a:xfrm>
              <a:prstGeom prst="ellips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6" name="Oval 100"/>
            <p:cNvSpPr>
              <a:spLocks noChangeArrowheads="1"/>
            </p:cNvSpPr>
            <p:nvPr/>
          </p:nvSpPr>
          <p:spPr bwMode="auto">
            <a:xfrm>
              <a:off x="2912193" y="1390275"/>
              <a:ext cx="148195" cy="47462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7" name="Oval 103"/>
            <p:cNvSpPr>
              <a:spLocks noChangeArrowheads="1"/>
            </p:cNvSpPr>
            <p:nvPr/>
          </p:nvSpPr>
          <p:spPr bwMode="auto">
            <a:xfrm>
              <a:off x="2862794" y="2118660"/>
              <a:ext cx="92985" cy="89111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8" name="Oval 104"/>
            <p:cNvSpPr>
              <a:spLocks noChangeArrowheads="1"/>
            </p:cNvSpPr>
            <p:nvPr/>
          </p:nvSpPr>
          <p:spPr bwMode="auto">
            <a:xfrm>
              <a:off x="2988712" y="2019863"/>
              <a:ext cx="92985" cy="89111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9" name="Oval 105"/>
            <p:cNvSpPr>
              <a:spLocks noChangeArrowheads="1"/>
            </p:cNvSpPr>
            <p:nvPr/>
          </p:nvSpPr>
          <p:spPr bwMode="auto">
            <a:xfrm>
              <a:off x="3188243" y="2161278"/>
              <a:ext cx="92985" cy="89111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50" name="Oval 109"/>
            <p:cNvSpPr>
              <a:spLocks noChangeArrowheads="1"/>
            </p:cNvSpPr>
            <p:nvPr/>
          </p:nvSpPr>
          <p:spPr bwMode="auto">
            <a:xfrm>
              <a:off x="3062325" y="2108974"/>
              <a:ext cx="92985" cy="89111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51" name="Oval 110"/>
            <p:cNvSpPr>
              <a:spLocks noChangeArrowheads="1"/>
            </p:cNvSpPr>
            <p:nvPr/>
          </p:nvSpPr>
          <p:spPr bwMode="auto">
            <a:xfrm>
              <a:off x="2862794" y="1928815"/>
              <a:ext cx="92985" cy="89111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52" name="Oval 111"/>
            <p:cNvSpPr>
              <a:spLocks noChangeArrowheads="1"/>
            </p:cNvSpPr>
            <p:nvPr/>
          </p:nvSpPr>
          <p:spPr bwMode="auto">
            <a:xfrm>
              <a:off x="2723316" y="2161278"/>
              <a:ext cx="92985" cy="89111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53" name="Oval 114"/>
            <p:cNvSpPr>
              <a:spLocks noChangeArrowheads="1"/>
            </p:cNvSpPr>
            <p:nvPr/>
          </p:nvSpPr>
          <p:spPr bwMode="auto">
            <a:xfrm>
              <a:off x="2955780" y="2207771"/>
              <a:ext cx="92985" cy="89111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54" name="Freeform 117"/>
            <p:cNvSpPr>
              <a:spLocks/>
            </p:cNvSpPr>
            <p:nvPr/>
          </p:nvSpPr>
          <p:spPr bwMode="auto">
            <a:xfrm>
              <a:off x="4318698" y="1447437"/>
              <a:ext cx="696422" cy="982157"/>
            </a:xfrm>
            <a:custGeom>
              <a:avLst/>
              <a:gdLst>
                <a:gd name="T0" fmla="*/ 286367217 w 1630"/>
                <a:gd name="T1" fmla="*/ 1153383 h 2120"/>
                <a:gd name="T2" fmla="*/ 286367217 w 1630"/>
                <a:gd name="T3" fmla="*/ 275010886 h 2120"/>
                <a:gd name="T4" fmla="*/ 72572159 w 1630"/>
                <a:gd name="T5" fmla="*/ 782368871 h 2120"/>
                <a:gd name="T6" fmla="*/ 33343965 w 1630"/>
                <a:gd name="T7" fmla="*/ 899983580 h 2120"/>
                <a:gd name="T8" fmla="*/ 16181455 w 1630"/>
                <a:gd name="T9" fmla="*/ 958790935 h 2120"/>
                <a:gd name="T10" fmla="*/ 981055 w 1630"/>
                <a:gd name="T11" fmla="*/ 1022210303 h 2120"/>
                <a:gd name="T12" fmla="*/ 0 w 1630"/>
                <a:gd name="T13" fmla="*/ 1037777559 h 2120"/>
                <a:gd name="T14" fmla="*/ 2451587 w 1630"/>
                <a:gd name="T15" fmla="*/ 1053920367 h 2120"/>
                <a:gd name="T16" fmla="*/ 6865284 w 1630"/>
                <a:gd name="T17" fmla="*/ 1070640246 h 2120"/>
                <a:gd name="T18" fmla="*/ 15201100 w 1630"/>
                <a:gd name="T19" fmla="*/ 1085054119 h 2120"/>
                <a:gd name="T20" fmla="*/ 32853788 w 1630"/>
                <a:gd name="T21" fmla="*/ 1108115707 h 2120"/>
                <a:gd name="T22" fmla="*/ 55900527 w 1630"/>
                <a:gd name="T23" fmla="*/ 1130023913 h 2120"/>
                <a:gd name="T24" fmla="*/ 77966211 w 1630"/>
                <a:gd name="T25" fmla="*/ 1145591168 h 2120"/>
                <a:gd name="T26" fmla="*/ 100522772 w 1630"/>
                <a:gd name="T27" fmla="*/ 1160004282 h 2120"/>
                <a:gd name="T28" fmla="*/ 125530921 w 1630"/>
                <a:gd name="T29" fmla="*/ 1172688459 h 2120"/>
                <a:gd name="T30" fmla="*/ 155933122 w 1630"/>
                <a:gd name="T31" fmla="*/ 1183642941 h 2120"/>
                <a:gd name="T32" fmla="*/ 182411802 w 1630"/>
                <a:gd name="T33" fmla="*/ 1193444041 h 2120"/>
                <a:gd name="T34" fmla="*/ 208891184 w 1630"/>
                <a:gd name="T35" fmla="*/ 1200939133 h 2120"/>
                <a:gd name="T36" fmla="*/ 240763916 w 1630"/>
                <a:gd name="T37" fmla="*/ 1209010537 h 2120"/>
                <a:gd name="T38" fmla="*/ 273127526 w 1630"/>
                <a:gd name="T39" fmla="*/ 1214199622 h 2120"/>
                <a:gd name="T40" fmla="*/ 307452546 w 1630"/>
                <a:gd name="T41" fmla="*/ 1218811636 h 2120"/>
                <a:gd name="T42" fmla="*/ 331479640 w 1630"/>
                <a:gd name="T43" fmla="*/ 1220541331 h 2120"/>
                <a:gd name="T44" fmla="*/ 363353073 w 1630"/>
                <a:gd name="T45" fmla="*/ 1222271026 h 2120"/>
                <a:gd name="T46" fmla="*/ 433963822 w 1630"/>
                <a:gd name="T47" fmla="*/ 1222271026 h 2120"/>
                <a:gd name="T48" fmla="*/ 465346377 w 1630"/>
                <a:gd name="T49" fmla="*/ 1220541331 h 2120"/>
                <a:gd name="T50" fmla="*/ 494768223 w 1630"/>
                <a:gd name="T51" fmla="*/ 1218235324 h 2120"/>
                <a:gd name="T52" fmla="*/ 526150778 w 1630"/>
                <a:gd name="T53" fmla="*/ 1213046239 h 2120"/>
                <a:gd name="T54" fmla="*/ 555571924 w 1630"/>
                <a:gd name="T55" fmla="*/ 1209010537 h 2120"/>
                <a:gd name="T56" fmla="*/ 581561128 w 1630"/>
                <a:gd name="T57" fmla="*/ 1203245140 h 2120"/>
                <a:gd name="T58" fmla="*/ 607549631 w 1630"/>
                <a:gd name="T59" fmla="*/ 1195173736 h 2120"/>
                <a:gd name="T60" fmla="*/ 638932186 w 1630"/>
                <a:gd name="T61" fmla="*/ 1185948948 h 2120"/>
                <a:gd name="T62" fmla="*/ 666391922 w 1630"/>
                <a:gd name="T63" fmla="*/ 1174418154 h 2120"/>
                <a:gd name="T64" fmla="*/ 692871303 w 1630"/>
                <a:gd name="T65" fmla="*/ 1161733977 h 2120"/>
                <a:gd name="T66" fmla="*/ 720331039 w 1630"/>
                <a:gd name="T67" fmla="*/ 1146167480 h 2120"/>
                <a:gd name="T68" fmla="*/ 739454959 w 1630"/>
                <a:gd name="T69" fmla="*/ 1132330679 h 2120"/>
                <a:gd name="T70" fmla="*/ 757107646 w 1630"/>
                <a:gd name="T71" fmla="*/ 1117916807 h 2120"/>
                <a:gd name="T72" fmla="*/ 774760333 w 1630"/>
                <a:gd name="T73" fmla="*/ 1098890920 h 2120"/>
                <a:gd name="T74" fmla="*/ 786038614 w 1630"/>
                <a:gd name="T75" fmla="*/ 1083324424 h 2120"/>
                <a:gd name="T76" fmla="*/ 792413021 w 1630"/>
                <a:gd name="T77" fmla="*/ 1071216558 h 2120"/>
                <a:gd name="T78" fmla="*/ 796826718 w 1630"/>
                <a:gd name="T79" fmla="*/ 1059685764 h 2120"/>
                <a:gd name="T80" fmla="*/ 798788127 w 1630"/>
                <a:gd name="T81" fmla="*/ 1045272651 h 2120"/>
                <a:gd name="T82" fmla="*/ 799278305 w 1630"/>
                <a:gd name="T83" fmla="*/ 1029129083 h 2120"/>
                <a:gd name="T84" fmla="*/ 791922843 w 1630"/>
                <a:gd name="T85" fmla="*/ 984735601 h 2120"/>
                <a:gd name="T86" fmla="*/ 779664208 w 1630"/>
                <a:gd name="T87" fmla="*/ 932269956 h 2120"/>
                <a:gd name="T88" fmla="*/ 760540288 w 1630"/>
                <a:gd name="T89" fmla="*/ 871732906 h 2120"/>
                <a:gd name="T90" fmla="*/ 718859807 w 1630"/>
                <a:gd name="T91" fmla="*/ 765072680 h 2120"/>
                <a:gd name="T92" fmla="*/ 515362675 w 1630"/>
                <a:gd name="T93" fmla="*/ 275010886 h 2120"/>
                <a:gd name="T94" fmla="*/ 515362675 w 1630"/>
                <a:gd name="T95" fmla="*/ 0 h 2120"/>
                <a:gd name="T96" fmla="*/ 286367217 w 1630"/>
                <a:gd name="T97" fmla="*/ 1153383 h 21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30" h="2120">
                  <a:moveTo>
                    <a:pt x="584" y="2"/>
                  </a:moveTo>
                  <a:lnTo>
                    <a:pt x="584" y="477"/>
                  </a:lnTo>
                  <a:lnTo>
                    <a:pt x="148" y="1357"/>
                  </a:lnTo>
                  <a:lnTo>
                    <a:pt x="68" y="1561"/>
                  </a:lnTo>
                  <a:lnTo>
                    <a:pt x="33" y="1663"/>
                  </a:lnTo>
                  <a:lnTo>
                    <a:pt x="2" y="1773"/>
                  </a:lnTo>
                  <a:lnTo>
                    <a:pt x="0" y="1800"/>
                  </a:lnTo>
                  <a:lnTo>
                    <a:pt x="5" y="1828"/>
                  </a:lnTo>
                  <a:lnTo>
                    <a:pt x="14" y="1857"/>
                  </a:lnTo>
                  <a:lnTo>
                    <a:pt x="31" y="1882"/>
                  </a:lnTo>
                  <a:lnTo>
                    <a:pt x="67" y="1922"/>
                  </a:lnTo>
                  <a:lnTo>
                    <a:pt x="114" y="1960"/>
                  </a:lnTo>
                  <a:lnTo>
                    <a:pt x="159" y="1987"/>
                  </a:lnTo>
                  <a:lnTo>
                    <a:pt x="205" y="2012"/>
                  </a:lnTo>
                  <a:lnTo>
                    <a:pt x="256" y="2034"/>
                  </a:lnTo>
                  <a:lnTo>
                    <a:pt x="318" y="2053"/>
                  </a:lnTo>
                  <a:lnTo>
                    <a:pt x="372" y="2070"/>
                  </a:lnTo>
                  <a:lnTo>
                    <a:pt x="426" y="2083"/>
                  </a:lnTo>
                  <a:lnTo>
                    <a:pt x="491" y="2097"/>
                  </a:lnTo>
                  <a:lnTo>
                    <a:pt x="557" y="2106"/>
                  </a:lnTo>
                  <a:lnTo>
                    <a:pt x="627" y="2114"/>
                  </a:lnTo>
                  <a:lnTo>
                    <a:pt x="676" y="2117"/>
                  </a:lnTo>
                  <a:lnTo>
                    <a:pt x="741" y="2120"/>
                  </a:lnTo>
                  <a:lnTo>
                    <a:pt x="885" y="2120"/>
                  </a:lnTo>
                  <a:lnTo>
                    <a:pt x="949" y="2117"/>
                  </a:lnTo>
                  <a:lnTo>
                    <a:pt x="1009" y="2113"/>
                  </a:lnTo>
                  <a:lnTo>
                    <a:pt x="1073" y="2104"/>
                  </a:lnTo>
                  <a:lnTo>
                    <a:pt x="1133" y="2097"/>
                  </a:lnTo>
                  <a:lnTo>
                    <a:pt x="1186" y="2087"/>
                  </a:lnTo>
                  <a:lnTo>
                    <a:pt x="1239" y="2073"/>
                  </a:lnTo>
                  <a:lnTo>
                    <a:pt x="1303" y="2057"/>
                  </a:lnTo>
                  <a:lnTo>
                    <a:pt x="1359" y="2037"/>
                  </a:lnTo>
                  <a:lnTo>
                    <a:pt x="1413" y="2015"/>
                  </a:lnTo>
                  <a:lnTo>
                    <a:pt x="1469" y="1988"/>
                  </a:lnTo>
                  <a:lnTo>
                    <a:pt x="1508" y="1964"/>
                  </a:lnTo>
                  <a:lnTo>
                    <a:pt x="1544" y="1939"/>
                  </a:lnTo>
                  <a:lnTo>
                    <a:pt x="1580" y="1906"/>
                  </a:lnTo>
                  <a:lnTo>
                    <a:pt x="1603" y="1879"/>
                  </a:lnTo>
                  <a:lnTo>
                    <a:pt x="1616" y="1858"/>
                  </a:lnTo>
                  <a:lnTo>
                    <a:pt x="1625" y="1838"/>
                  </a:lnTo>
                  <a:lnTo>
                    <a:pt x="1629" y="1813"/>
                  </a:lnTo>
                  <a:lnTo>
                    <a:pt x="1630" y="1785"/>
                  </a:lnTo>
                  <a:lnTo>
                    <a:pt x="1615" y="1708"/>
                  </a:lnTo>
                  <a:lnTo>
                    <a:pt x="1590" y="1617"/>
                  </a:lnTo>
                  <a:lnTo>
                    <a:pt x="1551" y="1512"/>
                  </a:lnTo>
                  <a:lnTo>
                    <a:pt x="1466" y="1327"/>
                  </a:lnTo>
                  <a:lnTo>
                    <a:pt x="1051" y="477"/>
                  </a:lnTo>
                  <a:lnTo>
                    <a:pt x="1051" y="0"/>
                  </a:lnTo>
                  <a:lnTo>
                    <a:pt x="584" y="2"/>
                  </a:lnTo>
                  <a:close/>
                </a:path>
              </a:pathLst>
            </a:custGeom>
            <a:solidFill>
              <a:schemeClr val="bg1"/>
            </a:solidFill>
            <a:ln w="9525" cmpd="sng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5" name="Group 118"/>
            <p:cNvGrpSpPr>
              <a:grpSpLocks/>
            </p:cNvGrpSpPr>
            <p:nvPr/>
          </p:nvGrpSpPr>
          <p:grpSpPr bwMode="auto">
            <a:xfrm>
              <a:off x="4351631" y="1489087"/>
              <a:ext cx="638306" cy="725479"/>
              <a:chOff x="3784" y="4790"/>
              <a:chExt cx="746" cy="785"/>
            </a:xfrm>
          </p:grpSpPr>
          <p:grpSp>
            <p:nvGrpSpPr>
              <p:cNvPr id="56" name="Group 119"/>
              <p:cNvGrpSpPr>
                <a:grpSpLocks/>
              </p:cNvGrpSpPr>
              <p:nvPr/>
            </p:nvGrpSpPr>
            <p:grpSpPr bwMode="auto">
              <a:xfrm>
                <a:off x="3784" y="4963"/>
                <a:ext cx="325" cy="593"/>
                <a:chOff x="3784" y="4963"/>
                <a:chExt cx="325" cy="593"/>
              </a:xfrm>
            </p:grpSpPr>
            <p:sp>
              <p:nvSpPr>
                <p:cNvPr id="64" name="Freeform 120"/>
                <p:cNvSpPr>
                  <a:spLocks/>
                </p:cNvSpPr>
                <p:nvPr/>
              </p:nvSpPr>
              <p:spPr bwMode="auto">
                <a:xfrm>
                  <a:off x="3990" y="4963"/>
                  <a:ext cx="119" cy="300"/>
                </a:xfrm>
                <a:custGeom>
                  <a:avLst/>
                  <a:gdLst>
                    <a:gd name="T0" fmla="*/ 0 w 238"/>
                    <a:gd name="T1" fmla="*/ 150 h 600"/>
                    <a:gd name="T2" fmla="*/ 15 w 238"/>
                    <a:gd name="T3" fmla="*/ 103 h 600"/>
                    <a:gd name="T4" fmla="*/ 26 w 238"/>
                    <a:gd name="T5" fmla="*/ 73 h 600"/>
                    <a:gd name="T6" fmla="*/ 36 w 238"/>
                    <a:gd name="T7" fmla="*/ 44 h 600"/>
                    <a:gd name="T8" fmla="*/ 40 w 238"/>
                    <a:gd name="T9" fmla="*/ 36 h 600"/>
                    <a:gd name="T10" fmla="*/ 44 w 238"/>
                    <a:gd name="T11" fmla="*/ 29 h 600"/>
                    <a:gd name="T12" fmla="*/ 45 w 238"/>
                    <a:gd name="T13" fmla="*/ 22 h 600"/>
                    <a:gd name="T14" fmla="*/ 46 w 238"/>
                    <a:gd name="T15" fmla="*/ 14 h 600"/>
                    <a:gd name="T16" fmla="*/ 49 w 238"/>
                    <a:gd name="T17" fmla="*/ 7 h 600"/>
                    <a:gd name="T18" fmla="*/ 53 w 238"/>
                    <a:gd name="T19" fmla="*/ 0 h 600"/>
                    <a:gd name="T20" fmla="*/ 55 w 238"/>
                    <a:gd name="T21" fmla="*/ 7 h 600"/>
                    <a:gd name="T22" fmla="*/ 54 w 238"/>
                    <a:gd name="T23" fmla="*/ 11 h 600"/>
                    <a:gd name="T24" fmla="*/ 59 w 238"/>
                    <a:gd name="T25" fmla="*/ 4 h 600"/>
                    <a:gd name="T26" fmla="*/ 58 w 238"/>
                    <a:gd name="T27" fmla="*/ 11 h 600"/>
                    <a:gd name="T28" fmla="*/ 51 w 238"/>
                    <a:gd name="T29" fmla="*/ 23 h 600"/>
                    <a:gd name="T30" fmla="*/ 60 w 238"/>
                    <a:gd name="T31" fmla="*/ 17 h 600"/>
                    <a:gd name="T32" fmla="*/ 59 w 238"/>
                    <a:gd name="T33" fmla="*/ 24 h 600"/>
                    <a:gd name="T34" fmla="*/ 56 w 238"/>
                    <a:gd name="T35" fmla="*/ 31 h 600"/>
                    <a:gd name="T36" fmla="*/ 52 w 238"/>
                    <a:gd name="T37" fmla="*/ 40 h 600"/>
                    <a:gd name="T38" fmla="*/ 47 w 238"/>
                    <a:gd name="T39" fmla="*/ 48 h 600"/>
                    <a:gd name="T40" fmla="*/ 41 w 238"/>
                    <a:gd name="T41" fmla="*/ 63 h 600"/>
                    <a:gd name="T42" fmla="*/ 34 w 238"/>
                    <a:gd name="T43" fmla="*/ 83 h 600"/>
                    <a:gd name="T44" fmla="*/ 29 w 238"/>
                    <a:gd name="T45" fmla="*/ 100 h 600"/>
                    <a:gd name="T46" fmla="*/ 20 w 238"/>
                    <a:gd name="T47" fmla="*/ 122 h 600"/>
                    <a:gd name="T48" fmla="*/ 9 w 238"/>
                    <a:gd name="T49" fmla="*/ 146 h 600"/>
                    <a:gd name="T50" fmla="*/ 0 w 238"/>
                    <a:gd name="T51" fmla="*/ 150 h 60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38" h="600">
                      <a:moveTo>
                        <a:pt x="0" y="600"/>
                      </a:moveTo>
                      <a:lnTo>
                        <a:pt x="58" y="411"/>
                      </a:lnTo>
                      <a:lnTo>
                        <a:pt x="101" y="289"/>
                      </a:lnTo>
                      <a:lnTo>
                        <a:pt x="144" y="173"/>
                      </a:lnTo>
                      <a:lnTo>
                        <a:pt x="160" y="141"/>
                      </a:lnTo>
                      <a:lnTo>
                        <a:pt x="176" y="114"/>
                      </a:lnTo>
                      <a:lnTo>
                        <a:pt x="179" y="86"/>
                      </a:lnTo>
                      <a:lnTo>
                        <a:pt x="183" y="56"/>
                      </a:lnTo>
                      <a:lnTo>
                        <a:pt x="194" y="26"/>
                      </a:lnTo>
                      <a:lnTo>
                        <a:pt x="212" y="0"/>
                      </a:lnTo>
                      <a:lnTo>
                        <a:pt x="217" y="26"/>
                      </a:lnTo>
                      <a:lnTo>
                        <a:pt x="215" y="43"/>
                      </a:lnTo>
                      <a:lnTo>
                        <a:pt x="235" y="15"/>
                      </a:lnTo>
                      <a:lnTo>
                        <a:pt x="230" y="43"/>
                      </a:lnTo>
                      <a:lnTo>
                        <a:pt x="201" y="91"/>
                      </a:lnTo>
                      <a:lnTo>
                        <a:pt x="238" y="66"/>
                      </a:lnTo>
                      <a:lnTo>
                        <a:pt x="234" y="95"/>
                      </a:lnTo>
                      <a:lnTo>
                        <a:pt x="224" y="124"/>
                      </a:lnTo>
                      <a:lnTo>
                        <a:pt x="205" y="157"/>
                      </a:lnTo>
                      <a:lnTo>
                        <a:pt x="186" y="189"/>
                      </a:lnTo>
                      <a:lnTo>
                        <a:pt x="164" y="249"/>
                      </a:lnTo>
                      <a:lnTo>
                        <a:pt x="134" y="332"/>
                      </a:lnTo>
                      <a:lnTo>
                        <a:pt x="115" y="398"/>
                      </a:lnTo>
                      <a:lnTo>
                        <a:pt x="77" y="485"/>
                      </a:lnTo>
                      <a:lnTo>
                        <a:pt x="36" y="582"/>
                      </a:lnTo>
                      <a:lnTo>
                        <a:pt x="0" y="600"/>
                      </a:lnTo>
                      <a:close/>
                    </a:path>
                  </a:pathLst>
                </a:custGeom>
                <a:noFill/>
                <a:ln w="9525" cmpd="sng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5" name="Freeform 121"/>
                <p:cNvSpPr>
                  <a:spLocks/>
                </p:cNvSpPr>
                <p:nvPr/>
              </p:nvSpPr>
              <p:spPr bwMode="auto">
                <a:xfrm>
                  <a:off x="3784" y="4966"/>
                  <a:ext cx="289" cy="590"/>
                </a:xfrm>
                <a:custGeom>
                  <a:avLst/>
                  <a:gdLst>
                    <a:gd name="T0" fmla="*/ 144 w 577"/>
                    <a:gd name="T1" fmla="*/ 0 h 1181"/>
                    <a:gd name="T2" fmla="*/ 58 w 577"/>
                    <a:gd name="T3" fmla="*/ 192 h 1181"/>
                    <a:gd name="T4" fmla="*/ 45 w 577"/>
                    <a:gd name="T5" fmla="*/ 221 h 1181"/>
                    <a:gd name="T6" fmla="*/ 42 w 577"/>
                    <a:gd name="T7" fmla="*/ 226 h 1181"/>
                    <a:gd name="T8" fmla="*/ 39 w 577"/>
                    <a:gd name="T9" fmla="*/ 231 h 1181"/>
                    <a:gd name="T10" fmla="*/ 37 w 577"/>
                    <a:gd name="T11" fmla="*/ 236 h 1181"/>
                    <a:gd name="T12" fmla="*/ 36 w 577"/>
                    <a:gd name="T13" fmla="*/ 243 h 1181"/>
                    <a:gd name="T14" fmla="*/ 36 w 577"/>
                    <a:gd name="T15" fmla="*/ 250 h 1181"/>
                    <a:gd name="T16" fmla="*/ 31 w 577"/>
                    <a:gd name="T17" fmla="*/ 259 h 1181"/>
                    <a:gd name="T18" fmla="*/ 25 w 577"/>
                    <a:gd name="T19" fmla="*/ 265 h 1181"/>
                    <a:gd name="T20" fmla="*/ 19 w 577"/>
                    <a:gd name="T21" fmla="*/ 268 h 1181"/>
                    <a:gd name="T22" fmla="*/ 17 w 577"/>
                    <a:gd name="T23" fmla="*/ 270 h 1181"/>
                    <a:gd name="T24" fmla="*/ 14 w 577"/>
                    <a:gd name="T25" fmla="*/ 274 h 1181"/>
                    <a:gd name="T26" fmla="*/ 9 w 577"/>
                    <a:gd name="T27" fmla="*/ 276 h 1181"/>
                    <a:gd name="T28" fmla="*/ 4 w 577"/>
                    <a:gd name="T29" fmla="*/ 284 h 1181"/>
                    <a:gd name="T30" fmla="*/ 0 w 577"/>
                    <a:gd name="T31" fmla="*/ 295 h 1181"/>
                    <a:gd name="T32" fmla="*/ 5 w 577"/>
                    <a:gd name="T33" fmla="*/ 291 h 1181"/>
                    <a:gd name="T34" fmla="*/ 9 w 577"/>
                    <a:gd name="T35" fmla="*/ 289 h 1181"/>
                    <a:gd name="T36" fmla="*/ 18 w 577"/>
                    <a:gd name="T37" fmla="*/ 287 h 1181"/>
                    <a:gd name="T38" fmla="*/ 26 w 577"/>
                    <a:gd name="T39" fmla="*/ 287 h 1181"/>
                    <a:gd name="T40" fmla="*/ 32 w 577"/>
                    <a:gd name="T41" fmla="*/ 288 h 1181"/>
                    <a:gd name="T42" fmla="*/ 30 w 577"/>
                    <a:gd name="T43" fmla="*/ 286 h 1181"/>
                    <a:gd name="T44" fmla="*/ 28 w 577"/>
                    <a:gd name="T45" fmla="*/ 283 h 1181"/>
                    <a:gd name="T46" fmla="*/ 28 w 577"/>
                    <a:gd name="T47" fmla="*/ 279 h 1181"/>
                    <a:gd name="T48" fmla="*/ 34 w 577"/>
                    <a:gd name="T49" fmla="*/ 276 h 1181"/>
                    <a:gd name="T50" fmla="*/ 40 w 577"/>
                    <a:gd name="T51" fmla="*/ 271 h 1181"/>
                    <a:gd name="T52" fmla="*/ 48 w 577"/>
                    <a:gd name="T53" fmla="*/ 263 h 1181"/>
                    <a:gd name="T54" fmla="*/ 54 w 577"/>
                    <a:gd name="T55" fmla="*/ 254 h 1181"/>
                    <a:gd name="T56" fmla="*/ 58 w 577"/>
                    <a:gd name="T57" fmla="*/ 247 h 1181"/>
                    <a:gd name="T58" fmla="*/ 63 w 577"/>
                    <a:gd name="T59" fmla="*/ 240 h 1181"/>
                    <a:gd name="T60" fmla="*/ 66 w 577"/>
                    <a:gd name="T61" fmla="*/ 231 h 1181"/>
                    <a:gd name="T62" fmla="*/ 68 w 577"/>
                    <a:gd name="T63" fmla="*/ 220 h 1181"/>
                    <a:gd name="T64" fmla="*/ 73 w 577"/>
                    <a:gd name="T65" fmla="*/ 208 h 1181"/>
                    <a:gd name="T66" fmla="*/ 79 w 577"/>
                    <a:gd name="T67" fmla="*/ 192 h 1181"/>
                    <a:gd name="T68" fmla="*/ 143 w 577"/>
                    <a:gd name="T69" fmla="*/ 18 h 1181"/>
                    <a:gd name="T70" fmla="*/ 145 w 577"/>
                    <a:gd name="T71" fmla="*/ 10 h 1181"/>
                    <a:gd name="T72" fmla="*/ 144 w 577"/>
                    <a:gd name="T73" fmla="*/ 0 h 1181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77" h="1181">
                      <a:moveTo>
                        <a:pt x="574" y="0"/>
                      </a:moveTo>
                      <a:lnTo>
                        <a:pt x="230" y="770"/>
                      </a:lnTo>
                      <a:lnTo>
                        <a:pt x="179" y="887"/>
                      </a:lnTo>
                      <a:lnTo>
                        <a:pt x="166" y="907"/>
                      </a:lnTo>
                      <a:lnTo>
                        <a:pt x="154" y="927"/>
                      </a:lnTo>
                      <a:lnTo>
                        <a:pt x="147" y="947"/>
                      </a:lnTo>
                      <a:lnTo>
                        <a:pt x="144" y="972"/>
                      </a:lnTo>
                      <a:lnTo>
                        <a:pt x="144" y="1002"/>
                      </a:lnTo>
                      <a:lnTo>
                        <a:pt x="122" y="1038"/>
                      </a:lnTo>
                      <a:lnTo>
                        <a:pt x="98" y="1063"/>
                      </a:lnTo>
                      <a:lnTo>
                        <a:pt x="76" y="1075"/>
                      </a:lnTo>
                      <a:lnTo>
                        <a:pt x="65" y="1081"/>
                      </a:lnTo>
                      <a:lnTo>
                        <a:pt x="56" y="1099"/>
                      </a:lnTo>
                      <a:lnTo>
                        <a:pt x="33" y="1106"/>
                      </a:lnTo>
                      <a:lnTo>
                        <a:pt x="14" y="1138"/>
                      </a:lnTo>
                      <a:lnTo>
                        <a:pt x="0" y="1181"/>
                      </a:lnTo>
                      <a:lnTo>
                        <a:pt x="17" y="1165"/>
                      </a:lnTo>
                      <a:lnTo>
                        <a:pt x="34" y="1159"/>
                      </a:lnTo>
                      <a:lnTo>
                        <a:pt x="71" y="1151"/>
                      </a:lnTo>
                      <a:lnTo>
                        <a:pt x="102" y="1151"/>
                      </a:lnTo>
                      <a:lnTo>
                        <a:pt x="125" y="1154"/>
                      </a:lnTo>
                      <a:lnTo>
                        <a:pt x="118" y="1144"/>
                      </a:lnTo>
                      <a:lnTo>
                        <a:pt x="111" y="1134"/>
                      </a:lnTo>
                      <a:lnTo>
                        <a:pt x="111" y="1116"/>
                      </a:lnTo>
                      <a:lnTo>
                        <a:pt x="134" y="1105"/>
                      </a:lnTo>
                      <a:lnTo>
                        <a:pt x="159" y="1086"/>
                      </a:lnTo>
                      <a:lnTo>
                        <a:pt x="190" y="1052"/>
                      </a:lnTo>
                      <a:lnTo>
                        <a:pt x="216" y="1019"/>
                      </a:lnTo>
                      <a:lnTo>
                        <a:pt x="232" y="990"/>
                      </a:lnTo>
                      <a:lnTo>
                        <a:pt x="249" y="960"/>
                      </a:lnTo>
                      <a:lnTo>
                        <a:pt x="262" y="927"/>
                      </a:lnTo>
                      <a:lnTo>
                        <a:pt x="272" y="882"/>
                      </a:lnTo>
                      <a:lnTo>
                        <a:pt x="290" y="835"/>
                      </a:lnTo>
                      <a:lnTo>
                        <a:pt x="313" y="770"/>
                      </a:lnTo>
                      <a:lnTo>
                        <a:pt x="571" y="75"/>
                      </a:lnTo>
                      <a:lnTo>
                        <a:pt x="577" y="42"/>
                      </a:lnTo>
                      <a:lnTo>
                        <a:pt x="574" y="0"/>
                      </a:lnTo>
                      <a:close/>
                    </a:path>
                  </a:pathLst>
                </a:custGeom>
                <a:noFill/>
                <a:ln w="9525" cmpd="sng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57" name="Group 122"/>
              <p:cNvGrpSpPr>
                <a:grpSpLocks/>
              </p:cNvGrpSpPr>
              <p:nvPr/>
            </p:nvGrpSpPr>
            <p:grpSpPr bwMode="auto">
              <a:xfrm>
                <a:off x="4173" y="4790"/>
                <a:ext cx="357" cy="785"/>
                <a:chOff x="4173" y="4790"/>
                <a:chExt cx="357" cy="785"/>
              </a:xfrm>
            </p:grpSpPr>
            <p:sp>
              <p:nvSpPr>
                <p:cNvPr id="58" name="Freeform 123"/>
                <p:cNvSpPr>
                  <a:spLocks/>
                </p:cNvSpPr>
                <p:nvPr/>
              </p:nvSpPr>
              <p:spPr bwMode="auto">
                <a:xfrm>
                  <a:off x="4173" y="4796"/>
                  <a:ext cx="65" cy="241"/>
                </a:xfrm>
                <a:custGeom>
                  <a:avLst/>
                  <a:gdLst>
                    <a:gd name="T0" fmla="*/ 0 w 130"/>
                    <a:gd name="T1" fmla="*/ 90 h 483"/>
                    <a:gd name="T2" fmla="*/ 8 w 130"/>
                    <a:gd name="T3" fmla="*/ 1 h 483"/>
                    <a:gd name="T4" fmla="*/ 10 w 130"/>
                    <a:gd name="T5" fmla="*/ 0 h 483"/>
                    <a:gd name="T6" fmla="*/ 13 w 130"/>
                    <a:gd name="T7" fmla="*/ 0 h 483"/>
                    <a:gd name="T8" fmla="*/ 15 w 130"/>
                    <a:gd name="T9" fmla="*/ 5 h 483"/>
                    <a:gd name="T10" fmla="*/ 16 w 130"/>
                    <a:gd name="T11" fmla="*/ 11 h 483"/>
                    <a:gd name="T12" fmla="*/ 17 w 130"/>
                    <a:gd name="T13" fmla="*/ 24 h 483"/>
                    <a:gd name="T14" fmla="*/ 19 w 130"/>
                    <a:gd name="T15" fmla="*/ 26 h 483"/>
                    <a:gd name="T16" fmla="*/ 21 w 130"/>
                    <a:gd name="T17" fmla="*/ 30 h 483"/>
                    <a:gd name="T18" fmla="*/ 22 w 130"/>
                    <a:gd name="T19" fmla="*/ 38 h 483"/>
                    <a:gd name="T20" fmla="*/ 23 w 130"/>
                    <a:gd name="T21" fmla="*/ 48 h 483"/>
                    <a:gd name="T22" fmla="*/ 24 w 130"/>
                    <a:gd name="T23" fmla="*/ 70 h 483"/>
                    <a:gd name="T24" fmla="*/ 24 w 130"/>
                    <a:gd name="T25" fmla="*/ 88 h 483"/>
                    <a:gd name="T26" fmla="*/ 27 w 130"/>
                    <a:gd name="T27" fmla="*/ 99 h 483"/>
                    <a:gd name="T28" fmla="*/ 33 w 130"/>
                    <a:gd name="T29" fmla="*/ 120 h 483"/>
                    <a:gd name="T30" fmla="*/ 25 w 130"/>
                    <a:gd name="T31" fmla="*/ 109 h 483"/>
                    <a:gd name="T32" fmla="*/ 20 w 130"/>
                    <a:gd name="T33" fmla="*/ 101 h 483"/>
                    <a:gd name="T34" fmla="*/ 15 w 130"/>
                    <a:gd name="T35" fmla="*/ 92 h 483"/>
                    <a:gd name="T36" fmla="*/ 7 w 130"/>
                    <a:gd name="T37" fmla="*/ 92 h 483"/>
                    <a:gd name="T38" fmla="*/ 9 w 130"/>
                    <a:gd name="T39" fmla="*/ 89 h 483"/>
                    <a:gd name="T40" fmla="*/ 12 w 130"/>
                    <a:gd name="T41" fmla="*/ 88 h 483"/>
                    <a:gd name="T42" fmla="*/ 12 w 130"/>
                    <a:gd name="T43" fmla="*/ 64 h 483"/>
                    <a:gd name="T44" fmla="*/ 9 w 130"/>
                    <a:gd name="T45" fmla="*/ 45 h 483"/>
                    <a:gd name="T46" fmla="*/ 9 w 130"/>
                    <a:gd name="T47" fmla="*/ 60 h 483"/>
                    <a:gd name="T48" fmla="*/ 6 w 130"/>
                    <a:gd name="T49" fmla="*/ 78 h 483"/>
                    <a:gd name="T50" fmla="*/ 5 w 130"/>
                    <a:gd name="T51" fmla="*/ 85 h 483"/>
                    <a:gd name="T52" fmla="*/ 3 w 130"/>
                    <a:gd name="T53" fmla="*/ 88 h 483"/>
                    <a:gd name="T54" fmla="*/ 0 w 130"/>
                    <a:gd name="T55" fmla="*/ 90 h 48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30" h="483">
                      <a:moveTo>
                        <a:pt x="0" y="363"/>
                      </a:moveTo>
                      <a:lnTo>
                        <a:pt x="31" y="7"/>
                      </a:lnTo>
                      <a:lnTo>
                        <a:pt x="39" y="0"/>
                      </a:lnTo>
                      <a:lnTo>
                        <a:pt x="52" y="3"/>
                      </a:lnTo>
                      <a:lnTo>
                        <a:pt x="58" y="21"/>
                      </a:lnTo>
                      <a:lnTo>
                        <a:pt x="62" y="44"/>
                      </a:lnTo>
                      <a:lnTo>
                        <a:pt x="68" y="97"/>
                      </a:lnTo>
                      <a:lnTo>
                        <a:pt x="75" y="107"/>
                      </a:lnTo>
                      <a:lnTo>
                        <a:pt x="82" y="123"/>
                      </a:lnTo>
                      <a:lnTo>
                        <a:pt x="86" y="155"/>
                      </a:lnTo>
                      <a:lnTo>
                        <a:pt x="89" y="195"/>
                      </a:lnTo>
                      <a:lnTo>
                        <a:pt x="95" y="282"/>
                      </a:lnTo>
                      <a:lnTo>
                        <a:pt x="94" y="355"/>
                      </a:lnTo>
                      <a:lnTo>
                        <a:pt x="107" y="399"/>
                      </a:lnTo>
                      <a:lnTo>
                        <a:pt x="130" y="483"/>
                      </a:lnTo>
                      <a:lnTo>
                        <a:pt x="99" y="436"/>
                      </a:lnTo>
                      <a:lnTo>
                        <a:pt x="79" y="404"/>
                      </a:lnTo>
                      <a:lnTo>
                        <a:pt x="58" y="369"/>
                      </a:lnTo>
                      <a:lnTo>
                        <a:pt x="28" y="369"/>
                      </a:lnTo>
                      <a:lnTo>
                        <a:pt x="35" y="357"/>
                      </a:lnTo>
                      <a:lnTo>
                        <a:pt x="46" y="352"/>
                      </a:lnTo>
                      <a:lnTo>
                        <a:pt x="45" y="257"/>
                      </a:lnTo>
                      <a:lnTo>
                        <a:pt x="36" y="182"/>
                      </a:lnTo>
                      <a:lnTo>
                        <a:pt x="33" y="242"/>
                      </a:lnTo>
                      <a:lnTo>
                        <a:pt x="24" y="312"/>
                      </a:lnTo>
                      <a:lnTo>
                        <a:pt x="20" y="343"/>
                      </a:lnTo>
                      <a:lnTo>
                        <a:pt x="11" y="355"/>
                      </a:lnTo>
                      <a:lnTo>
                        <a:pt x="0" y="363"/>
                      </a:lnTo>
                      <a:close/>
                    </a:path>
                  </a:pathLst>
                </a:custGeom>
                <a:noFill/>
                <a:ln w="9525" cmpd="sng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59" name="Group 124"/>
                <p:cNvGrpSpPr>
                  <a:grpSpLocks/>
                </p:cNvGrpSpPr>
                <p:nvPr/>
              </p:nvGrpSpPr>
              <p:grpSpPr bwMode="auto">
                <a:xfrm>
                  <a:off x="4242" y="4790"/>
                  <a:ext cx="288" cy="785"/>
                  <a:chOff x="4242" y="4790"/>
                  <a:chExt cx="288" cy="785"/>
                </a:xfrm>
              </p:grpSpPr>
              <p:sp>
                <p:nvSpPr>
                  <p:cNvPr id="60" name="Freeform 125"/>
                  <p:cNvSpPr>
                    <a:spLocks/>
                  </p:cNvSpPr>
                  <p:nvPr/>
                </p:nvSpPr>
                <p:spPr bwMode="auto">
                  <a:xfrm>
                    <a:off x="4258" y="4790"/>
                    <a:ext cx="272" cy="785"/>
                  </a:xfrm>
                  <a:custGeom>
                    <a:avLst/>
                    <a:gdLst>
                      <a:gd name="T0" fmla="*/ 0 w 544"/>
                      <a:gd name="T1" fmla="*/ 0 h 1571"/>
                      <a:gd name="T2" fmla="*/ 0 w 544"/>
                      <a:gd name="T3" fmla="*/ 99 h 1571"/>
                      <a:gd name="T4" fmla="*/ 136 w 544"/>
                      <a:gd name="T5" fmla="*/ 392 h 1571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544" h="1571">
                        <a:moveTo>
                          <a:pt x="0" y="0"/>
                        </a:moveTo>
                        <a:lnTo>
                          <a:pt x="0" y="396"/>
                        </a:lnTo>
                        <a:lnTo>
                          <a:pt x="544" y="1571"/>
                        </a:lnTo>
                      </a:path>
                    </a:pathLst>
                  </a:custGeom>
                  <a:noFill/>
                  <a:ln w="9525" cmpd="sng">
                    <a:solidFill>
                      <a:srgbClr val="000099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61" name="Group 126"/>
                  <p:cNvGrpSpPr>
                    <a:grpSpLocks/>
                  </p:cNvGrpSpPr>
                  <p:nvPr/>
                </p:nvGrpSpPr>
                <p:grpSpPr bwMode="auto">
                  <a:xfrm>
                    <a:off x="4242" y="4794"/>
                    <a:ext cx="240" cy="745"/>
                    <a:chOff x="4242" y="4794"/>
                    <a:chExt cx="240" cy="745"/>
                  </a:xfrm>
                </p:grpSpPr>
                <p:sp>
                  <p:nvSpPr>
                    <p:cNvPr id="62" name="Freeform 127"/>
                    <p:cNvSpPr>
                      <a:spLocks/>
                    </p:cNvSpPr>
                    <p:nvPr/>
                  </p:nvSpPr>
                  <p:spPr bwMode="auto">
                    <a:xfrm>
                      <a:off x="4242" y="4794"/>
                      <a:ext cx="131" cy="505"/>
                    </a:xfrm>
                    <a:custGeom>
                      <a:avLst/>
                      <a:gdLst>
                        <a:gd name="T0" fmla="*/ 0 w 262"/>
                        <a:gd name="T1" fmla="*/ 0 h 1011"/>
                        <a:gd name="T2" fmla="*/ 0 w 262"/>
                        <a:gd name="T3" fmla="*/ 93 h 1011"/>
                        <a:gd name="T4" fmla="*/ 1 w 262"/>
                        <a:gd name="T5" fmla="*/ 105 h 1011"/>
                        <a:gd name="T6" fmla="*/ 4 w 262"/>
                        <a:gd name="T7" fmla="*/ 116 h 1011"/>
                        <a:gd name="T8" fmla="*/ 8 w 262"/>
                        <a:gd name="T9" fmla="*/ 124 h 1011"/>
                        <a:gd name="T10" fmla="*/ 66 w 262"/>
                        <a:gd name="T11" fmla="*/ 252 h 1011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262" h="1011">
                          <a:moveTo>
                            <a:pt x="0" y="0"/>
                          </a:moveTo>
                          <a:lnTo>
                            <a:pt x="0" y="373"/>
                          </a:lnTo>
                          <a:lnTo>
                            <a:pt x="3" y="421"/>
                          </a:lnTo>
                          <a:lnTo>
                            <a:pt x="13" y="464"/>
                          </a:lnTo>
                          <a:lnTo>
                            <a:pt x="30" y="499"/>
                          </a:lnTo>
                          <a:lnTo>
                            <a:pt x="262" y="1011"/>
                          </a:lnTo>
                        </a:path>
                      </a:pathLst>
                    </a:custGeom>
                    <a:noFill/>
                    <a:ln w="9525" cmpd="sng">
                      <a:solidFill>
                        <a:srgbClr val="000099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63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0" y="5317"/>
                      <a:ext cx="102" cy="22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66" name="Group 129"/>
            <p:cNvGrpSpPr>
              <a:grpSpLocks/>
            </p:cNvGrpSpPr>
            <p:nvPr/>
          </p:nvGrpSpPr>
          <p:grpSpPr bwMode="auto">
            <a:xfrm>
              <a:off x="4332259" y="2265901"/>
              <a:ext cx="636369" cy="150132"/>
              <a:chOff x="3761" y="5630"/>
              <a:chExt cx="744" cy="162"/>
            </a:xfrm>
          </p:grpSpPr>
          <p:sp>
            <p:nvSpPr>
              <p:cNvPr id="67" name="Arc 130"/>
              <p:cNvSpPr>
                <a:spLocks/>
              </p:cNvSpPr>
              <p:nvPr/>
            </p:nvSpPr>
            <p:spPr bwMode="auto">
              <a:xfrm>
                <a:off x="3806" y="5670"/>
                <a:ext cx="699" cy="122"/>
              </a:xfrm>
              <a:custGeom>
                <a:avLst/>
                <a:gdLst>
                  <a:gd name="T0" fmla="*/ 12 w 41379"/>
                  <a:gd name="T1" fmla="*/ 0 h 21600"/>
                  <a:gd name="T2" fmla="*/ 0 w 41379"/>
                  <a:gd name="T3" fmla="*/ 0 h 21600"/>
                  <a:gd name="T4" fmla="*/ 6 w 4137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1379" h="21600" fill="none" extrusionOk="0">
                    <a:moveTo>
                      <a:pt x="41378" y="5133"/>
                    </a:moveTo>
                    <a:cubicBezTo>
                      <a:pt x="39013" y="14800"/>
                      <a:pt x="30349" y="21599"/>
                      <a:pt x="20398" y="21600"/>
                    </a:cubicBezTo>
                    <a:cubicBezTo>
                      <a:pt x="11207" y="21600"/>
                      <a:pt x="3023" y="15784"/>
                      <a:pt x="-1" y="7105"/>
                    </a:cubicBezTo>
                  </a:path>
                  <a:path w="41379" h="21600" stroke="0" extrusionOk="0">
                    <a:moveTo>
                      <a:pt x="41378" y="5133"/>
                    </a:moveTo>
                    <a:cubicBezTo>
                      <a:pt x="39013" y="14800"/>
                      <a:pt x="30349" y="21599"/>
                      <a:pt x="20398" y="21600"/>
                    </a:cubicBezTo>
                    <a:cubicBezTo>
                      <a:pt x="11207" y="21600"/>
                      <a:pt x="3023" y="15784"/>
                      <a:pt x="-1" y="7105"/>
                    </a:cubicBezTo>
                    <a:lnTo>
                      <a:pt x="20398" y="0"/>
                    </a:lnTo>
                    <a:lnTo>
                      <a:pt x="41378" y="5133"/>
                    </a:lnTo>
                    <a:close/>
                  </a:path>
                </a:pathLst>
              </a:custGeom>
              <a:noFill/>
              <a:ln w="95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8" name="Freeform 131"/>
              <p:cNvSpPr>
                <a:spLocks/>
              </p:cNvSpPr>
              <p:nvPr/>
            </p:nvSpPr>
            <p:spPr bwMode="auto">
              <a:xfrm>
                <a:off x="3761" y="5630"/>
                <a:ext cx="710" cy="143"/>
              </a:xfrm>
              <a:custGeom>
                <a:avLst/>
                <a:gdLst>
                  <a:gd name="T0" fmla="*/ 5 w 1420"/>
                  <a:gd name="T1" fmla="*/ 5 h 286"/>
                  <a:gd name="T2" fmla="*/ 12 w 1420"/>
                  <a:gd name="T3" fmla="*/ 9 h 286"/>
                  <a:gd name="T4" fmla="*/ 21 w 1420"/>
                  <a:gd name="T5" fmla="*/ 11 h 286"/>
                  <a:gd name="T6" fmla="*/ 28 w 1420"/>
                  <a:gd name="T7" fmla="*/ 9 h 286"/>
                  <a:gd name="T8" fmla="*/ 37 w 1420"/>
                  <a:gd name="T9" fmla="*/ 20 h 286"/>
                  <a:gd name="T10" fmla="*/ 52 w 1420"/>
                  <a:gd name="T11" fmla="*/ 34 h 286"/>
                  <a:gd name="T12" fmla="*/ 63 w 1420"/>
                  <a:gd name="T13" fmla="*/ 41 h 286"/>
                  <a:gd name="T14" fmla="*/ 78 w 1420"/>
                  <a:gd name="T15" fmla="*/ 47 h 286"/>
                  <a:gd name="T16" fmla="*/ 94 w 1420"/>
                  <a:gd name="T17" fmla="*/ 52 h 286"/>
                  <a:gd name="T18" fmla="*/ 108 w 1420"/>
                  <a:gd name="T19" fmla="*/ 56 h 286"/>
                  <a:gd name="T20" fmla="*/ 124 w 1420"/>
                  <a:gd name="T21" fmla="*/ 59 h 286"/>
                  <a:gd name="T22" fmla="*/ 139 w 1420"/>
                  <a:gd name="T23" fmla="*/ 62 h 286"/>
                  <a:gd name="T24" fmla="*/ 154 w 1420"/>
                  <a:gd name="T25" fmla="*/ 64 h 286"/>
                  <a:gd name="T26" fmla="*/ 171 w 1420"/>
                  <a:gd name="T27" fmla="*/ 66 h 286"/>
                  <a:gd name="T28" fmla="*/ 217 w 1420"/>
                  <a:gd name="T29" fmla="*/ 67 h 286"/>
                  <a:gd name="T30" fmla="*/ 240 w 1420"/>
                  <a:gd name="T31" fmla="*/ 65 h 286"/>
                  <a:gd name="T32" fmla="*/ 257 w 1420"/>
                  <a:gd name="T33" fmla="*/ 63 h 286"/>
                  <a:gd name="T34" fmla="*/ 279 w 1420"/>
                  <a:gd name="T35" fmla="*/ 59 h 286"/>
                  <a:gd name="T36" fmla="*/ 292 w 1420"/>
                  <a:gd name="T37" fmla="*/ 55 h 286"/>
                  <a:gd name="T38" fmla="*/ 307 w 1420"/>
                  <a:gd name="T39" fmla="*/ 47 h 286"/>
                  <a:gd name="T40" fmla="*/ 316 w 1420"/>
                  <a:gd name="T41" fmla="*/ 45 h 286"/>
                  <a:gd name="T42" fmla="*/ 321 w 1420"/>
                  <a:gd name="T43" fmla="*/ 46 h 286"/>
                  <a:gd name="T44" fmla="*/ 329 w 1420"/>
                  <a:gd name="T45" fmla="*/ 46 h 286"/>
                  <a:gd name="T46" fmla="*/ 344 w 1420"/>
                  <a:gd name="T47" fmla="*/ 36 h 286"/>
                  <a:gd name="T48" fmla="*/ 354 w 1420"/>
                  <a:gd name="T49" fmla="*/ 31 h 286"/>
                  <a:gd name="T50" fmla="*/ 350 w 1420"/>
                  <a:gd name="T51" fmla="*/ 38 h 286"/>
                  <a:gd name="T52" fmla="*/ 345 w 1420"/>
                  <a:gd name="T53" fmla="*/ 42 h 286"/>
                  <a:gd name="T54" fmla="*/ 337 w 1420"/>
                  <a:gd name="T55" fmla="*/ 45 h 286"/>
                  <a:gd name="T56" fmla="*/ 329 w 1420"/>
                  <a:gd name="T57" fmla="*/ 50 h 286"/>
                  <a:gd name="T58" fmla="*/ 318 w 1420"/>
                  <a:gd name="T59" fmla="*/ 54 h 286"/>
                  <a:gd name="T60" fmla="*/ 306 w 1420"/>
                  <a:gd name="T61" fmla="*/ 60 h 286"/>
                  <a:gd name="T62" fmla="*/ 293 w 1420"/>
                  <a:gd name="T63" fmla="*/ 63 h 286"/>
                  <a:gd name="T64" fmla="*/ 279 w 1420"/>
                  <a:gd name="T65" fmla="*/ 66 h 286"/>
                  <a:gd name="T66" fmla="*/ 265 w 1420"/>
                  <a:gd name="T67" fmla="*/ 68 h 286"/>
                  <a:gd name="T68" fmla="*/ 248 w 1420"/>
                  <a:gd name="T69" fmla="*/ 70 h 286"/>
                  <a:gd name="T70" fmla="*/ 225 w 1420"/>
                  <a:gd name="T71" fmla="*/ 71 h 286"/>
                  <a:gd name="T72" fmla="*/ 200 w 1420"/>
                  <a:gd name="T73" fmla="*/ 72 h 286"/>
                  <a:gd name="T74" fmla="*/ 176 w 1420"/>
                  <a:gd name="T75" fmla="*/ 70 h 286"/>
                  <a:gd name="T76" fmla="*/ 156 w 1420"/>
                  <a:gd name="T77" fmla="*/ 69 h 286"/>
                  <a:gd name="T78" fmla="*/ 137 w 1420"/>
                  <a:gd name="T79" fmla="*/ 68 h 286"/>
                  <a:gd name="T80" fmla="*/ 121 w 1420"/>
                  <a:gd name="T81" fmla="*/ 66 h 286"/>
                  <a:gd name="T82" fmla="*/ 107 w 1420"/>
                  <a:gd name="T83" fmla="*/ 63 h 286"/>
                  <a:gd name="T84" fmla="*/ 92 w 1420"/>
                  <a:gd name="T85" fmla="*/ 60 h 286"/>
                  <a:gd name="T86" fmla="*/ 80 w 1420"/>
                  <a:gd name="T87" fmla="*/ 56 h 286"/>
                  <a:gd name="T88" fmla="*/ 65 w 1420"/>
                  <a:gd name="T89" fmla="*/ 51 h 286"/>
                  <a:gd name="T90" fmla="*/ 52 w 1420"/>
                  <a:gd name="T91" fmla="*/ 46 h 286"/>
                  <a:gd name="T92" fmla="*/ 40 w 1420"/>
                  <a:gd name="T93" fmla="*/ 40 h 286"/>
                  <a:gd name="T94" fmla="*/ 28 w 1420"/>
                  <a:gd name="T95" fmla="*/ 29 h 286"/>
                  <a:gd name="T96" fmla="*/ 14 w 1420"/>
                  <a:gd name="T97" fmla="*/ 18 h 286"/>
                  <a:gd name="T98" fmla="*/ 5 w 1420"/>
                  <a:gd name="T99" fmla="*/ 9 h 286"/>
                  <a:gd name="T100" fmla="*/ 0 w 1420"/>
                  <a:gd name="T101" fmla="*/ 0 h 28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420" h="286">
                    <a:moveTo>
                      <a:pt x="0" y="0"/>
                    </a:moveTo>
                    <a:lnTo>
                      <a:pt x="20" y="17"/>
                    </a:lnTo>
                    <a:lnTo>
                      <a:pt x="37" y="29"/>
                    </a:lnTo>
                    <a:lnTo>
                      <a:pt x="48" y="36"/>
                    </a:lnTo>
                    <a:lnTo>
                      <a:pt x="64" y="42"/>
                    </a:lnTo>
                    <a:lnTo>
                      <a:pt x="82" y="43"/>
                    </a:lnTo>
                    <a:lnTo>
                      <a:pt x="98" y="40"/>
                    </a:lnTo>
                    <a:lnTo>
                      <a:pt x="109" y="33"/>
                    </a:lnTo>
                    <a:lnTo>
                      <a:pt x="125" y="53"/>
                    </a:lnTo>
                    <a:lnTo>
                      <a:pt x="148" y="77"/>
                    </a:lnTo>
                    <a:lnTo>
                      <a:pt x="177" y="108"/>
                    </a:lnTo>
                    <a:lnTo>
                      <a:pt x="205" y="133"/>
                    </a:lnTo>
                    <a:lnTo>
                      <a:pt x="225" y="146"/>
                    </a:lnTo>
                    <a:lnTo>
                      <a:pt x="252" y="161"/>
                    </a:lnTo>
                    <a:lnTo>
                      <a:pt x="283" y="175"/>
                    </a:lnTo>
                    <a:lnTo>
                      <a:pt x="311" y="187"/>
                    </a:lnTo>
                    <a:lnTo>
                      <a:pt x="351" y="202"/>
                    </a:lnTo>
                    <a:lnTo>
                      <a:pt x="374" y="208"/>
                    </a:lnTo>
                    <a:lnTo>
                      <a:pt x="403" y="216"/>
                    </a:lnTo>
                    <a:lnTo>
                      <a:pt x="429" y="221"/>
                    </a:lnTo>
                    <a:lnTo>
                      <a:pt x="461" y="227"/>
                    </a:lnTo>
                    <a:lnTo>
                      <a:pt x="495" y="234"/>
                    </a:lnTo>
                    <a:lnTo>
                      <a:pt x="524" y="239"/>
                    </a:lnTo>
                    <a:lnTo>
                      <a:pt x="553" y="245"/>
                    </a:lnTo>
                    <a:lnTo>
                      <a:pt x="582" y="250"/>
                    </a:lnTo>
                    <a:lnTo>
                      <a:pt x="614" y="256"/>
                    </a:lnTo>
                    <a:lnTo>
                      <a:pt x="641" y="260"/>
                    </a:lnTo>
                    <a:lnTo>
                      <a:pt x="682" y="263"/>
                    </a:lnTo>
                    <a:lnTo>
                      <a:pt x="731" y="267"/>
                    </a:lnTo>
                    <a:lnTo>
                      <a:pt x="868" y="267"/>
                    </a:lnTo>
                    <a:lnTo>
                      <a:pt x="916" y="263"/>
                    </a:lnTo>
                    <a:lnTo>
                      <a:pt x="957" y="260"/>
                    </a:lnTo>
                    <a:lnTo>
                      <a:pt x="992" y="258"/>
                    </a:lnTo>
                    <a:lnTo>
                      <a:pt x="1028" y="252"/>
                    </a:lnTo>
                    <a:lnTo>
                      <a:pt x="1067" y="243"/>
                    </a:lnTo>
                    <a:lnTo>
                      <a:pt x="1113" y="234"/>
                    </a:lnTo>
                    <a:lnTo>
                      <a:pt x="1142" y="227"/>
                    </a:lnTo>
                    <a:lnTo>
                      <a:pt x="1168" y="219"/>
                    </a:lnTo>
                    <a:lnTo>
                      <a:pt x="1197" y="206"/>
                    </a:lnTo>
                    <a:lnTo>
                      <a:pt x="1227" y="186"/>
                    </a:lnTo>
                    <a:lnTo>
                      <a:pt x="1250" y="172"/>
                    </a:lnTo>
                    <a:lnTo>
                      <a:pt x="1261" y="178"/>
                    </a:lnTo>
                    <a:lnTo>
                      <a:pt x="1270" y="187"/>
                    </a:lnTo>
                    <a:lnTo>
                      <a:pt x="1283" y="182"/>
                    </a:lnTo>
                    <a:lnTo>
                      <a:pt x="1296" y="178"/>
                    </a:lnTo>
                    <a:lnTo>
                      <a:pt x="1315" y="181"/>
                    </a:lnTo>
                    <a:lnTo>
                      <a:pt x="1331" y="177"/>
                    </a:lnTo>
                    <a:lnTo>
                      <a:pt x="1375" y="143"/>
                    </a:lnTo>
                    <a:lnTo>
                      <a:pt x="1420" y="107"/>
                    </a:lnTo>
                    <a:lnTo>
                      <a:pt x="1413" y="124"/>
                    </a:lnTo>
                    <a:lnTo>
                      <a:pt x="1407" y="138"/>
                    </a:lnTo>
                    <a:lnTo>
                      <a:pt x="1400" y="150"/>
                    </a:lnTo>
                    <a:lnTo>
                      <a:pt x="1392" y="158"/>
                    </a:lnTo>
                    <a:lnTo>
                      <a:pt x="1377" y="167"/>
                    </a:lnTo>
                    <a:lnTo>
                      <a:pt x="1362" y="172"/>
                    </a:lnTo>
                    <a:lnTo>
                      <a:pt x="1347" y="179"/>
                    </a:lnTo>
                    <a:lnTo>
                      <a:pt x="1328" y="190"/>
                    </a:lnTo>
                    <a:lnTo>
                      <a:pt x="1316" y="199"/>
                    </a:lnTo>
                    <a:lnTo>
                      <a:pt x="1296" y="208"/>
                    </a:lnTo>
                    <a:lnTo>
                      <a:pt x="1271" y="216"/>
                    </a:lnTo>
                    <a:lnTo>
                      <a:pt x="1245" y="227"/>
                    </a:lnTo>
                    <a:lnTo>
                      <a:pt x="1222" y="237"/>
                    </a:lnTo>
                    <a:lnTo>
                      <a:pt x="1197" y="245"/>
                    </a:lnTo>
                    <a:lnTo>
                      <a:pt x="1171" y="252"/>
                    </a:lnTo>
                    <a:lnTo>
                      <a:pt x="1141" y="259"/>
                    </a:lnTo>
                    <a:lnTo>
                      <a:pt x="1114" y="264"/>
                    </a:lnTo>
                    <a:lnTo>
                      <a:pt x="1089" y="267"/>
                    </a:lnTo>
                    <a:lnTo>
                      <a:pt x="1057" y="270"/>
                    </a:lnTo>
                    <a:lnTo>
                      <a:pt x="1031" y="272"/>
                    </a:lnTo>
                    <a:lnTo>
                      <a:pt x="992" y="277"/>
                    </a:lnTo>
                    <a:lnTo>
                      <a:pt x="950" y="280"/>
                    </a:lnTo>
                    <a:lnTo>
                      <a:pt x="900" y="281"/>
                    </a:lnTo>
                    <a:lnTo>
                      <a:pt x="854" y="283"/>
                    </a:lnTo>
                    <a:lnTo>
                      <a:pt x="800" y="286"/>
                    </a:lnTo>
                    <a:lnTo>
                      <a:pt x="751" y="283"/>
                    </a:lnTo>
                    <a:lnTo>
                      <a:pt x="704" y="280"/>
                    </a:lnTo>
                    <a:lnTo>
                      <a:pt x="646" y="277"/>
                    </a:lnTo>
                    <a:lnTo>
                      <a:pt x="621" y="273"/>
                    </a:lnTo>
                    <a:lnTo>
                      <a:pt x="585" y="271"/>
                    </a:lnTo>
                    <a:lnTo>
                      <a:pt x="545" y="269"/>
                    </a:lnTo>
                    <a:lnTo>
                      <a:pt x="512" y="266"/>
                    </a:lnTo>
                    <a:lnTo>
                      <a:pt x="483" y="262"/>
                    </a:lnTo>
                    <a:lnTo>
                      <a:pt x="458" y="258"/>
                    </a:lnTo>
                    <a:lnTo>
                      <a:pt x="426" y="252"/>
                    </a:lnTo>
                    <a:lnTo>
                      <a:pt x="399" y="247"/>
                    </a:lnTo>
                    <a:lnTo>
                      <a:pt x="367" y="239"/>
                    </a:lnTo>
                    <a:lnTo>
                      <a:pt x="341" y="231"/>
                    </a:lnTo>
                    <a:lnTo>
                      <a:pt x="317" y="224"/>
                    </a:lnTo>
                    <a:lnTo>
                      <a:pt x="283" y="214"/>
                    </a:lnTo>
                    <a:lnTo>
                      <a:pt x="257" y="203"/>
                    </a:lnTo>
                    <a:lnTo>
                      <a:pt x="232" y="194"/>
                    </a:lnTo>
                    <a:lnTo>
                      <a:pt x="205" y="183"/>
                    </a:lnTo>
                    <a:lnTo>
                      <a:pt x="180" y="172"/>
                    </a:lnTo>
                    <a:lnTo>
                      <a:pt x="160" y="157"/>
                    </a:lnTo>
                    <a:lnTo>
                      <a:pt x="142" y="141"/>
                    </a:lnTo>
                    <a:lnTo>
                      <a:pt x="110" y="114"/>
                    </a:lnTo>
                    <a:lnTo>
                      <a:pt x="84" y="92"/>
                    </a:lnTo>
                    <a:lnTo>
                      <a:pt x="56" y="71"/>
                    </a:lnTo>
                    <a:lnTo>
                      <a:pt x="37" y="57"/>
                    </a:lnTo>
                    <a:lnTo>
                      <a:pt x="19" y="34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mpd="sng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69" name="Group 132"/>
            <p:cNvGrpSpPr>
              <a:grpSpLocks/>
            </p:cNvGrpSpPr>
            <p:nvPr/>
          </p:nvGrpSpPr>
          <p:grpSpPr bwMode="auto">
            <a:xfrm>
              <a:off x="4560848" y="1408693"/>
              <a:ext cx="214060" cy="89111"/>
              <a:chOff x="4359" y="4944"/>
              <a:chExt cx="162" cy="67"/>
            </a:xfrm>
          </p:grpSpPr>
          <p:sp>
            <p:nvSpPr>
              <p:cNvPr id="70" name="Oval 133"/>
              <p:cNvSpPr>
                <a:spLocks noChangeArrowheads="1"/>
              </p:cNvSpPr>
              <p:nvPr/>
            </p:nvSpPr>
            <p:spPr bwMode="auto">
              <a:xfrm>
                <a:off x="4359" y="4952"/>
                <a:ext cx="162" cy="59"/>
              </a:xfrm>
              <a:prstGeom prst="ellips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Oval 134"/>
              <p:cNvSpPr>
                <a:spLocks noChangeArrowheads="1"/>
              </p:cNvSpPr>
              <p:nvPr/>
            </p:nvSpPr>
            <p:spPr bwMode="auto">
              <a:xfrm>
                <a:off x="4359" y="4944"/>
                <a:ext cx="162" cy="60"/>
              </a:xfrm>
              <a:prstGeom prst="ellips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2" name="Oval 135"/>
            <p:cNvSpPr>
              <a:spLocks noChangeArrowheads="1"/>
            </p:cNvSpPr>
            <p:nvPr/>
          </p:nvSpPr>
          <p:spPr bwMode="auto">
            <a:xfrm>
              <a:off x="4594749" y="1426128"/>
              <a:ext cx="148195" cy="47462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73" name="Oval 141"/>
            <p:cNvSpPr>
              <a:spLocks noChangeArrowheads="1"/>
            </p:cNvSpPr>
            <p:nvPr/>
          </p:nvSpPr>
          <p:spPr bwMode="auto">
            <a:xfrm>
              <a:off x="4814620" y="2199068"/>
              <a:ext cx="92985" cy="89111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74" name="Oval 144"/>
            <p:cNvSpPr>
              <a:spLocks noChangeArrowheads="1"/>
            </p:cNvSpPr>
            <p:nvPr/>
          </p:nvSpPr>
          <p:spPr bwMode="auto">
            <a:xfrm>
              <a:off x="4675142" y="2098334"/>
              <a:ext cx="92985" cy="89111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75" name="Oval 145"/>
            <p:cNvSpPr>
              <a:spLocks noChangeArrowheads="1"/>
            </p:cNvSpPr>
            <p:nvPr/>
          </p:nvSpPr>
          <p:spPr bwMode="auto">
            <a:xfrm>
              <a:off x="4539539" y="2049904"/>
              <a:ext cx="92985" cy="89111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76" name="Oval 146"/>
            <p:cNvSpPr>
              <a:spLocks noChangeArrowheads="1"/>
            </p:cNvSpPr>
            <p:nvPr/>
          </p:nvSpPr>
          <p:spPr bwMode="auto">
            <a:xfrm>
              <a:off x="4442679" y="2191319"/>
              <a:ext cx="92985" cy="89111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77" name="Oval 147"/>
            <p:cNvSpPr>
              <a:spLocks noChangeArrowheads="1"/>
            </p:cNvSpPr>
            <p:nvPr/>
          </p:nvSpPr>
          <p:spPr bwMode="auto">
            <a:xfrm>
              <a:off x="4671268" y="2261058"/>
              <a:ext cx="92985" cy="89111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78" name="Oval 148"/>
            <p:cNvSpPr>
              <a:spLocks noChangeArrowheads="1"/>
            </p:cNvSpPr>
            <p:nvPr/>
          </p:nvSpPr>
          <p:spPr bwMode="auto">
            <a:xfrm>
              <a:off x="4539539" y="2257184"/>
              <a:ext cx="92985" cy="89111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80" name="Text Box 151"/>
            <p:cNvSpPr txBox="1">
              <a:spLocks noChangeArrowheads="1"/>
            </p:cNvSpPr>
            <p:nvPr/>
          </p:nvSpPr>
          <p:spPr bwMode="auto">
            <a:xfrm>
              <a:off x="2249790" y="1325549"/>
              <a:ext cx="406811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4200" b="1" dirty="0">
                  <a:solidFill>
                    <a:srgbClr val="006600"/>
                  </a:solidFill>
                  <a:latin typeface="Comic Sans MS" pitchFamily="66" charset="0"/>
                </a:rPr>
                <a:t>B</a:t>
              </a:r>
            </a:p>
          </p:txBody>
        </p:sp>
        <p:sp>
          <p:nvSpPr>
            <p:cNvPr id="81" name="Text Box 152"/>
            <p:cNvSpPr txBox="1">
              <a:spLocks noChangeArrowheads="1"/>
            </p:cNvSpPr>
            <p:nvPr/>
          </p:nvSpPr>
          <p:spPr bwMode="auto">
            <a:xfrm>
              <a:off x="3925448" y="1349594"/>
              <a:ext cx="406811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4200" b="1" dirty="0">
                  <a:solidFill>
                    <a:srgbClr val="000099"/>
                  </a:solidFill>
                  <a:latin typeface="Comic Sans MS" pitchFamily="66" charset="0"/>
                </a:rPr>
                <a:t>C</a:t>
              </a:r>
            </a:p>
          </p:txBody>
        </p:sp>
        <p:sp>
          <p:nvSpPr>
            <p:cNvPr id="84" name="Oval 188"/>
            <p:cNvSpPr>
              <a:spLocks noChangeArrowheads="1"/>
            </p:cNvSpPr>
            <p:nvPr/>
          </p:nvSpPr>
          <p:spPr bwMode="auto">
            <a:xfrm>
              <a:off x="3058451" y="1907506"/>
              <a:ext cx="92985" cy="89111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85" name="Oval 190"/>
            <p:cNvSpPr>
              <a:spLocks noChangeArrowheads="1"/>
            </p:cNvSpPr>
            <p:nvPr/>
          </p:nvSpPr>
          <p:spPr bwMode="auto">
            <a:xfrm>
              <a:off x="4748756" y="1980165"/>
              <a:ext cx="92985" cy="89111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86" name="Oval 192"/>
            <p:cNvSpPr>
              <a:spLocks noChangeArrowheads="1"/>
            </p:cNvSpPr>
            <p:nvPr/>
          </p:nvSpPr>
          <p:spPr bwMode="auto">
            <a:xfrm>
              <a:off x="4675142" y="1839719"/>
              <a:ext cx="92985" cy="89111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sp>
        <p:nvSpPr>
          <p:cNvPr id="172" name="Text Box 3"/>
          <p:cNvSpPr txBox="1">
            <a:spLocks noChangeArrowheads="1"/>
          </p:cNvSpPr>
          <p:nvPr/>
        </p:nvSpPr>
        <p:spPr bwMode="auto">
          <a:xfrm>
            <a:off x="1673507" y="2708920"/>
            <a:ext cx="8365504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La pressione esercitata dal gas </a:t>
            </a:r>
            <a:r>
              <a:rPr lang="it-IT" altLang="it-IT" b="1" dirty="0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 posto </a:t>
            </a:r>
            <a:r>
              <a:rPr lang="it-IT" altLang="it-IT" b="1" u="sng" dirty="0">
                <a:solidFill>
                  <a:srgbClr val="FF0000"/>
                </a:solidFill>
                <a:latin typeface="Comic Sans MS" pitchFamily="66" charset="0"/>
              </a:rPr>
              <a:t>DA SOLO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endParaRPr lang="it-IT" altLang="it-IT" dirty="0">
              <a:solidFill>
                <a:srgbClr val="000099"/>
              </a:solidFill>
              <a:latin typeface="Comic Sans MS" pitchFamily="66" charset="0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in 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un volume </a:t>
            </a:r>
            <a:r>
              <a:rPr lang="it-IT" altLang="it-IT" b="1" dirty="0">
                <a:solidFill>
                  <a:srgbClr val="FF0000"/>
                </a:solidFill>
                <a:latin typeface="Comic Sans MS" pitchFamily="66" charset="0"/>
              </a:rPr>
              <a:t>V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 alla temperatura </a:t>
            </a:r>
            <a:r>
              <a:rPr lang="it-IT" altLang="it-IT" b="1" dirty="0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 è data 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da: </a:t>
            </a:r>
            <a:r>
              <a:rPr lang="it-IT" altLang="it-IT" b="1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it-IT" altLang="it-IT" b="1" baseline="-250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it-IT" altLang="it-IT" b="1" dirty="0">
                <a:solidFill>
                  <a:srgbClr val="FF0000"/>
                </a:solidFill>
                <a:latin typeface="Comic Sans MS" pitchFamily="66" charset="0"/>
              </a:rPr>
              <a:t>V </a:t>
            </a:r>
            <a:r>
              <a:rPr lang="it-IT" altLang="it-IT" b="1" dirty="0">
                <a:solidFill>
                  <a:srgbClr val="FF0000"/>
                </a:solidFill>
                <a:latin typeface="Comic Sans MS" pitchFamily="66" charset="0"/>
              </a:rPr>
              <a:t>= </a:t>
            </a:r>
            <a:r>
              <a:rPr lang="it-IT" altLang="it-IT" b="1" dirty="0" err="1">
                <a:solidFill>
                  <a:srgbClr val="FF0000"/>
                </a:solidFill>
                <a:latin typeface="Comic Sans MS" pitchFamily="66" charset="0"/>
              </a:rPr>
              <a:t>n</a:t>
            </a:r>
            <a:r>
              <a:rPr lang="it-IT" altLang="it-IT" b="1" baseline="-25000" dirty="0" err="1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it-IT" altLang="it-IT" b="1" dirty="0">
                <a:solidFill>
                  <a:srgbClr val="FF0000"/>
                </a:solidFill>
                <a:latin typeface="Comic Sans MS" pitchFamily="66" charset="0"/>
              </a:rPr>
              <a:t> RT</a:t>
            </a:r>
            <a:endParaRPr lang="it-IT" altLang="it-IT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176" name="Rectangle 7"/>
          <p:cNvSpPr>
            <a:spLocks noChangeArrowheads="1"/>
          </p:cNvSpPr>
          <p:nvPr/>
        </p:nvSpPr>
        <p:spPr bwMode="auto">
          <a:xfrm>
            <a:off x="1803025" y="3466051"/>
            <a:ext cx="73292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Per il gas </a:t>
            </a:r>
            <a:r>
              <a:rPr lang="it-IT" altLang="it-IT" b="1" dirty="0">
                <a:solidFill>
                  <a:srgbClr val="006600"/>
                </a:solidFill>
                <a:latin typeface="Comic Sans MS" pitchFamily="66" charset="0"/>
              </a:rPr>
              <a:t>B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 e </a:t>
            </a:r>
            <a:r>
              <a:rPr lang="it-IT" altLang="it-IT" b="1" dirty="0">
                <a:solidFill>
                  <a:srgbClr val="000099"/>
                </a:solidFill>
                <a:latin typeface="Comic Sans MS" pitchFamily="66" charset="0"/>
              </a:rPr>
              <a:t>C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:       </a:t>
            </a:r>
            <a:r>
              <a:rPr lang="it-IT" altLang="it-IT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it-IT" altLang="it-IT" baseline="-250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  <a:r>
              <a:rPr lang="it-IT" altLang="it-IT" dirty="0">
                <a:solidFill>
                  <a:srgbClr val="FF0000"/>
                </a:solidFill>
                <a:latin typeface="Comic Sans MS" pitchFamily="66" charset="0"/>
              </a:rPr>
              <a:t>V </a:t>
            </a:r>
            <a:r>
              <a:rPr lang="it-IT" altLang="it-IT" dirty="0">
                <a:solidFill>
                  <a:srgbClr val="FF0000"/>
                </a:solidFill>
                <a:latin typeface="Comic Sans MS" pitchFamily="66" charset="0"/>
              </a:rPr>
              <a:t>= </a:t>
            </a:r>
            <a:r>
              <a:rPr lang="it-IT" altLang="it-IT" dirty="0" err="1">
                <a:solidFill>
                  <a:srgbClr val="FF0000"/>
                </a:solidFill>
                <a:latin typeface="Comic Sans MS" pitchFamily="66" charset="0"/>
              </a:rPr>
              <a:t>n</a:t>
            </a:r>
            <a:r>
              <a:rPr lang="it-IT" altLang="it-IT" baseline="-25000" dirty="0" err="1">
                <a:solidFill>
                  <a:srgbClr val="FF0000"/>
                </a:solidFill>
                <a:latin typeface="Comic Sans MS" pitchFamily="66" charset="0"/>
              </a:rPr>
              <a:t>B</a:t>
            </a:r>
            <a:r>
              <a:rPr lang="it-IT" altLang="it-IT" dirty="0">
                <a:solidFill>
                  <a:srgbClr val="FF0000"/>
                </a:solidFill>
                <a:latin typeface="Comic Sans MS" pitchFamily="66" charset="0"/>
              </a:rPr>
              <a:t> RT		P</a:t>
            </a:r>
            <a:r>
              <a:rPr lang="it-IT" altLang="it-IT" baseline="-25000" dirty="0">
                <a:solidFill>
                  <a:srgbClr val="FF0000"/>
                </a:solidFill>
                <a:latin typeface="Comic Sans MS" pitchFamily="66" charset="0"/>
              </a:rPr>
              <a:t>C</a:t>
            </a:r>
            <a:r>
              <a:rPr lang="it-IT" altLang="it-IT" dirty="0">
                <a:solidFill>
                  <a:srgbClr val="FF0000"/>
                </a:solidFill>
                <a:latin typeface="Comic Sans MS" pitchFamily="66" charset="0"/>
              </a:rPr>
              <a:t>V = </a:t>
            </a:r>
            <a:r>
              <a:rPr lang="it-IT" altLang="it-IT" dirty="0" err="1">
                <a:solidFill>
                  <a:srgbClr val="FF0000"/>
                </a:solidFill>
                <a:latin typeface="Comic Sans MS" pitchFamily="66" charset="0"/>
              </a:rPr>
              <a:t>n</a:t>
            </a:r>
            <a:r>
              <a:rPr lang="it-IT" altLang="it-IT" baseline="-25000" dirty="0" err="1">
                <a:solidFill>
                  <a:srgbClr val="FF0000"/>
                </a:solidFill>
                <a:latin typeface="Comic Sans MS" pitchFamily="66" charset="0"/>
              </a:rPr>
              <a:t>C</a:t>
            </a:r>
            <a:r>
              <a:rPr lang="it-IT" altLang="it-IT" dirty="0">
                <a:solidFill>
                  <a:srgbClr val="FF0000"/>
                </a:solidFill>
                <a:latin typeface="Comic Sans MS" pitchFamily="66" charset="0"/>
              </a:rPr>
              <a:t> RT</a:t>
            </a:r>
            <a:endParaRPr lang="it-IT" altLang="it-IT" dirty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178" name="Rectangle 153"/>
          <p:cNvSpPr>
            <a:spLocks noChangeArrowheads="1"/>
          </p:cNvSpPr>
          <p:nvPr/>
        </p:nvSpPr>
        <p:spPr bwMode="auto">
          <a:xfrm>
            <a:off x="1689186" y="4077073"/>
            <a:ext cx="6051657" cy="9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La pressione esercitata dai tre gas posti </a:t>
            </a:r>
          </a:p>
          <a:p>
            <a:pPr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it-IT" altLang="it-IT" u="sng" dirty="0">
                <a:solidFill>
                  <a:srgbClr val="FF0000"/>
                </a:solidFill>
                <a:latin typeface="Comic Sans MS" pitchFamily="66" charset="0"/>
              </a:rPr>
              <a:t>INSIEME IN MISCELA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 nel volume </a:t>
            </a:r>
            <a:r>
              <a:rPr lang="it-IT" altLang="it-IT" b="1" dirty="0">
                <a:solidFill>
                  <a:srgbClr val="FF0000"/>
                </a:solidFill>
                <a:latin typeface="Comic Sans MS" pitchFamily="66" charset="0"/>
              </a:rPr>
              <a:t>V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 è:</a:t>
            </a:r>
          </a:p>
        </p:txBody>
      </p:sp>
      <p:grpSp>
        <p:nvGrpSpPr>
          <p:cNvPr id="224" name="Gruppo 223"/>
          <p:cNvGrpSpPr>
            <a:grpSpLocks noChangeAspect="1"/>
          </p:cNvGrpSpPr>
          <p:nvPr/>
        </p:nvGrpSpPr>
        <p:grpSpPr>
          <a:xfrm>
            <a:off x="8040216" y="4077072"/>
            <a:ext cx="760000" cy="1080000"/>
            <a:chOff x="8229600" y="7996238"/>
            <a:chExt cx="1447800" cy="2057400"/>
          </a:xfrm>
        </p:grpSpPr>
        <p:grpSp>
          <p:nvGrpSpPr>
            <p:cNvPr id="179" name="Group 230"/>
            <p:cNvGrpSpPr>
              <a:grpSpLocks noChangeAspect="1"/>
            </p:cNvGrpSpPr>
            <p:nvPr/>
          </p:nvGrpSpPr>
          <p:grpSpPr bwMode="auto">
            <a:xfrm>
              <a:off x="8229600" y="7996238"/>
              <a:ext cx="1447800" cy="2057400"/>
              <a:chOff x="5329" y="5234"/>
              <a:chExt cx="719" cy="1054"/>
            </a:xfrm>
          </p:grpSpPr>
          <p:sp>
            <p:nvSpPr>
              <p:cNvPr id="180" name="Freeform 195"/>
              <p:cNvSpPr>
                <a:spLocks/>
              </p:cNvSpPr>
              <p:nvPr/>
            </p:nvSpPr>
            <p:spPr bwMode="auto">
              <a:xfrm>
                <a:off x="5329" y="5274"/>
                <a:ext cx="719" cy="1014"/>
              </a:xfrm>
              <a:custGeom>
                <a:avLst/>
                <a:gdLst>
                  <a:gd name="T0" fmla="*/ 114 w 1630"/>
                  <a:gd name="T1" fmla="*/ 0 h 2120"/>
                  <a:gd name="T2" fmla="*/ 114 w 1630"/>
                  <a:gd name="T3" fmla="*/ 109 h 2120"/>
                  <a:gd name="T4" fmla="*/ 29 w 1630"/>
                  <a:gd name="T5" fmla="*/ 310 h 2120"/>
                  <a:gd name="T6" fmla="*/ 13 w 1630"/>
                  <a:gd name="T7" fmla="*/ 357 h 2120"/>
                  <a:gd name="T8" fmla="*/ 7 w 1630"/>
                  <a:gd name="T9" fmla="*/ 380 h 2120"/>
                  <a:gd name="T10" fmla="*/ 0 w 1630"/>
                  <a:gd name="T11" fmla="*/ 406 h 2120"/>
                  <a:gd name="T12" fmla="*/ 0 w 1630"/>
                  <a:gd name="T13" fmla="*/ 412 h 2120"/>
                  <a:gd name="T14" fmla="*/ 1 w 1630"/>
                  <a:gd name="T15" fmla="*/ 418 h 2120"/>
                  <a:gd name="T16" fmla="*/ 3 w 1630"/>
                  <a:gd name="T17" fmla="*/ 425 h 2120"/>
                  <a:gd name="T18" fmla="*/ 6 w 1630"/>
                  <a:gd name="T19" fmla="*/ 430 h 2120"/>
                  <a:gd name="T20" fmla="*/ 13 w 1630"/>
                  <a:gd name="T21" fmla="*/ 440 h 2120"/>
                  <a:gd name="T22" fmla="*/ 22 w 1630"/>
                  <a:gd name="T23" fmla="*/ 448 h 2120"/>
                  <a:gd name="T24" fmla="*/ 31 w 1630"/>
                  <a:gd name="T25" fmla="*/ 454 h 2120"/>
                  <a:gd name="T26" fmla="*/ 40 w 1630"/>
                  <a:gd name="T27" fmla="*/ 460 h 2120"/>
                  <a:gd name="T28" fmla="*/ 50 w 1630"/>
                  <a:gd name="T29" fmla="*/ 465 h 2120"/>
                  <a:gd name="T30" fmla="*/ 62 w 1630"/>
                  <a:gd name="T31" fmla="*/ 470 h 2120"/>
                  <a:gd name="T32" fmla="*/ 72 w 1630"/>
                  <a:gd name="T33" fmla="*/ 474 h 2120"/>
                  <a:gd name="T34" fmla="*/ 83 w 1630"/>
                  <a:gd name="T35" fmla="*/ 476 h 2120"/>
                  <a:gd name="T36" fmla="*/ 96 w 1630"/>
                  <a:gd name="T37" fmla="*/ 480 h 2120"/>
                  <a:gd name="T38" fmla="*/ 109 w 1630"/>
                  <a:gd name="T39" fmla="*/ 482 h 2120"/>
                  <a:gd name="T40" fmla="*/ 122 w 1630"/>
                  <a:gd name="T41" fmla="*/ 484 h 2120"/>
                  <a:gd name="T42" fmla="*/ 131 w 1630"/>
                  <a:gd name="T43" fmla="*/ 485 h 2120"/>
                  <a:gd name="T44" fmla="*/ 144 w 1630"/>
                  <a:gd name="T45" fmla="*/ 485 h 2120"/>
                  <a:gd name="T46" fmla="*/ 172 w 1630"/>
                  <a:gd name="T47" fmla="*/ 485 h 2120"/>
                  <a:gd name="T48" fmla="*/ 185 w 1630"/>
                  <a:gd name="T49" fmla="*/ 485 h 2120"/>
                  <a:gd name="T50" fmla="*/ 196 w 1630"/>
                  <a:gd name="T51" fmla="*/ 484 h 2120"/>
                  <a:gd name="T52" fmla="*/ 209 w 1630"/>
                  <a:gd name="T53" fmla="*/ 481 h 2120"/>
                  <a:gd name="T54" fmla="*/ 221 w 1630"/>
                  <a:gd name="T55" fmla="*/ 480 h 2120"/>
                  <a:gd name="T56" fmla="*/ 231 w 1630"/>
                  <a:gd name="T57" fmla="*/ 477 h 2120"/>
                  <a:gd name="T58" fmla="*/ 241 w 1630"/>
                  <a:gd name="T59" fmla="*/ 474 h 2120"/>
                  <a:gd name="T60" fmla="*/ 254 w 1630"/>
                  <a:gd name="T61" fmla="*/ 471 h 2120"/>
                  <a:gd name="T62" fmla="*/ 264 w 1630"/>
                  <a:gd name="T63" fmla="*/ 466 h 2120"/>
                  <a:gd name="T64" fmla="*/ 275 w 1630"/>
                  <a:gd name="T65" fmla="*/ 461 h 2120"/>
                  <a:gd name="T66" fmla="*/ 286 w 1630"/>
                  <a:gd name="T67" fmla="*/ 455 h 2120"/>
                  <a:gd name="T68" fmla="*/ 293 w 1630"/>
                  <a:gd name="T69" fmla="*/ 449 h 2120"/>
                  <a:gd name="T70" fmla="*/ 300 w 1630"/>
                  <a:gd name="T71" fmla="*/ 443 h 2120"/>
                  <a:gd name="T72" fmla="*/ 307 w 1630"/>
                  <a:gd name="T73" fmla="*/ 436 h 2120"/>
                  <a:gd name="T74" fmla="*/ 312 w 1630"/>
                  <a:gd name="T75" fmla="*/ 430 h 2120"/>
                  <a:gd name="T76" fmla="*/ 315 w 1630"/>
                  <a:gd name="T77" fmla="*/ 425 h 2120"/>
                  <a:gd name="T78" fmla="*/ 316 w 1630"/>
                  <a:gd name="T79" fmla="*/ 420 h 2120"/>
                  <a:gd name="T80" fmla="*/ 317 w 1630"/>
                  <a:gd name="T81" fmla="*/ 415 h 2120"/>
                  <a:gd name="T82" fmla="*/ 317 w 1630"/>
                  <a:gd name="T83" fmla="*/ 408 h 2120"/>
                  <a:gd name="T84" fmla="*/ 314 w 1630"/>
                  <a:gd name="T85" fmla="*/ 391 h 2120"/>
                  <a:gd name="T86" fmla="*/ 309 w 1630"/>
                  <a:gd name="T87" fmla="*/ 370 h 2120"/>
                  <a:gd name="T88" fmla="*/ 302 w 1630"/>
                  <a:gd name="T89" fmla="*/ 346 h 2120"/>
                  <a:gd name="T90" fmla="*/ 285 w 1630"/>
                  <a:gd name="T91" fmla="*/ 304 h 2120"/>
                  <a:gd name="T92" fmla="*/ 205 w 1630"/>
                  <a:gd name="T93" fmla="*/ 109 h 2120"/>
                  <a:gd name="T94" fmla="*/ 205 w 1630"/>
                  <a:gd name="T95" fmla="*/ 0 h 2120"/>
                  <a:gd name="T96" fmla="*/ 114 w 1630"/>
                  <a:gd name="T97" fmla="*/ 0 h 212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630" h="2120">
                    <a:moveTo>
                      <a:pt x="584" y="2"/>
                    </a:moveTo>
                    <a:lnTo>
                      <a:pt x="584" y="477"/>
                    </a:lnTo>
                    <a:lnTo>
                      <a:pt x="148" y="1357"/>
                    </a:lnTo>
                    <a:lnTo>
                      <a:pt x="68" y="1561"/>
                    </a:lnTo>
                    <a:lnTo>
                      <a:pt x="33" y="1663"/>
                    </a:lnTo>
                    <a:lnTo>
                      <a:pt x="2" y="1773"/>
                    </a:lnTo>
                    <a:lnTo>
                      <a:pt x="0" y="1800"/>
                    </a:lnTo>
                    <a:lnTo>
                      <a:pt x="5" y="1828"/>
                    </a:lnTo>
                    <a:lnTo>
                      <a:pt x="14" y="1857"/>
                    </a:lnTo>
                    <a:lnTo>
                      <a:pt x="31" y="1882"/>
                    </a:lnTo>
                    <a:lnTo>
                      <a:pt x="67" y="1922"/>
                    </a:lnTo>
                    <a:lnTo>
                      <a:pt x="114" y="1960"/>
                    </a:lnTo>
                    <a:lnTo>
                      <a:pt x="159" y="1987"/>
                    </a:lnTo>
                    <a:lnTo>
                      <a:pt x="205" y="2012"/>
                    </a:lnTo>
                    <a:lnTo>
                      <a:pt x="256" y="2034"/>
                    </a:lnTo>
                    <a:lnTo>
                      <a:pt x="318" y="2053"/>
                    </a:lnTo>
                    <a:lnTo>
                      <a:pt x="372" y="2070"/>
                    </a:lnTo>
                    <a:lnTo>
                      <a:pt x="426" y="2083"/>
                    </a:lnTo>
                    <a:lnTo>
                      <a:pt x="491" y="2097"/>
                    </a:lnTo>
                    <a:lnTo>
                      <a:pt x="557" y="2106"/>
                    </a:lnTo>
                    <a:lnTo>
                      <a:pt x="627" y="2114"/>
                    </a:lnTo>
                    <a:lnTo>
                      <a:pt x="676" y="2117"/>
                    </a:lnTo>
                    <a:lnTo>
                      <a:pt x="741" y="2120"/>
                    </a:lnTo>
                    <a:lnTo>
                      <a:pt x="885" y="2120"/>
                    </a:lnTo>
                    <a:lnTo>
                      <a:pt x="949" y="2117"/>
                    </a:lnTo>
                    <a:lnTo>
                      <a:pt x="1009" y="2113"/>
                    </a:lnTo>
                    <a:lnTo>
                      <a:pt x="1073" y="2104"/>
                    </a:lnTo>
                    <a:lnTo>
                      <a:pt x="1133" y="2097"/>
                    </a:lnTo>
                    <a:lnTo>
                      <a:pt x="1186" y="2087"/>
                    </a:lnTo>
                    <a:lnTo>
                      <a:pt x="1239" y="2073"/>
                    </a:lnTo>
                    <a:lnTo>
                      <a:pt x="1303" y="2057"/>
                    </a:lnTo>
                    <a:lnTo>
                      <a:pt x="1359" y="2037"/>
                    </a:lnTo>
                    <a:lnTo>
                      <a:pt x="1413" y="2015"/>
                    </a:lnTo>
                    <a:lnTo>
                      <a:pt x="1469" y="1988"/>
                    </a:lnTo>
                    <a:lnTo>
                      <a:pt x="1508" y="1964"/>
                    </a:lnTo>
                    <a:lnTo>
                      <a:pt x="1544" y="1939"/>
                    </a:lnTo>
                    <a:lnTo>
                      <a:pt x="1580" y="1906"/>
                    </a:lnTo>
                    <a:lnTo>
                      <a:pt x="1603" y="1879"/>
                    </a:lnTo>
                    <a:lnTo>
                      <a:pt x="1616" y="1858"/>
                    </a:lnTo>
                    <a:lnTo>
                      <a:pt x="1625" y="1838"/>
                    </a:lnTo>
                    <a:lnTo>
                      <a:pt x="1629" y="1813"/>
                    </a:lnTo>
                    <a:lnTo>
                      <a:pt x="1630" y="1785"/>
                    </a:lnTo>
                    <a:lnTo>
                      <a:pt x="1615" y="1708"/>
                    </a:lnTo>
                    <a:lnTo>
                      <a:pt x="1590" y="1617"/>
                    </a:lnTo>
                    <a:lnTo>
                      <a:pt x="1551" y="1512"/>
                    </a:lnTo>
                    <a:lnTo>
                      <a:pt x="1466" y="1327"/>
                    </a:lnTo>
                    <a:lnTo>
                      <a:pt x="1051" y="477"/>
                    </a:lnTo>
                    <a:lnTo>
                      <a:pt x="1051" y="0"/>
                    </a:lnTo>
                    <a:lnTo>
                      <a:pt x="584" y="2"/>
                    </a:lnTo>
                    <a:close/>
                  </a:path>
                </a:pathLst>
              </a:custGeom>
              <a:solidFill>
                <a:schemeClr val="bg1"/>
              </a:solidFill>
              <a:ln w="9525" cmpd="sng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181" name="Group 196"/>
              <p:cNvGrpSpPr>
                <a:grpSpLocks/>
              </p:cNvGrpSpPr>
              <p:nvPr/>
            </p:nvGrpSpPr>
            <p:grpSpPr bwMode="auto">
              <a:xfrm>
                <a:off x="5363" y="5317"/>
                <a:ext cx="659" cy="749"/>
                <a:chOff x="3784" y="4790"/>
                <a:chExt cx="746" cy="785"/>
              </a:xfrm>
            </p:grpSpPr>
            <p:grpSp>
              <p:nvGrpSpPr>
                <p:cNvPr id="189" name="Group 197"/>
                <p:cNvGrpSpPr>
                  <a:grpSpLocks/>
                </p:cNvGrpSpPr>
                <p:nvPr/>
              </p:nvGrpSpPr>
              <p:grpSpPr bwMode="auto">
                <a:xfrm>
                  <a:off x="3784" y="4963"/>
                  <a:ext cx="325" cy="593"/>
                  <a:chOff x="3784" y="4963"/>
                  <a:chExt cx="325" cy="593"/>
                </a:xfrm>
              </p:grpSpPr>
              <p:sp>
                <p:nvSpPr>
                  <p:cNvPr id="197" name="Freeform 198"/>
                  <p:cNvSpPr>
                    <a:spLocks/>
                  </p:cNvSpPr>
                  <p:nvPr/>
                </p:nvSpPr>
                <p:spPr bwMode="auto">
                  <a:xfrm>
                    <a:off x="3990" y="4963"/>
                    <a:ext cx="119" cy="300"/>
                  </a:xfrm>
                  <a:custGeom>
                    <a:avLst/>
                    <a:gdLst>
                      <a:gd name="T0" fmla="*/ 0 w 238"/>
                      <a:gd name="T1" fmla="*/ 150 h 600"/>
                      <a:gd name="T2" fmla="*/ 15 w 238"/>
                      <a:gd name="T3" fmla="*/ 103 h 600"/>
                      <a:gd name="T4" fmla="*/ 26 w 238"/>
                      <a:gd name="T5" fmla="*/ 73 h 600"/>
                      <a:gd name="T6" fmla="*/ 36 w 238"/>
                      <a:gd name="T7" fmla="*/ 44 h 600"/>
                      <a:gd name="T8" fmla="*/ 40 w 238"/>
                      <a:gd name="T9" fmla="*/ 36 h 600"/>
                      <a:gd name="T10" fmla="*/ 44 w 238"/>
                      <a:gd name="T11" fmla="*/ 29 h 600"/>
                      <a:gd name="T12" fmla="*/ 45 w 238"/>
                      <a:gd name="T13" fmla="*/ 22 h 600"/>
                      <a:gd name="T14" fmla="*/ 46 w 238"/>
                      <a:gd name="T15" fmla="*/ 14 h 600"/>
                      <a:gd name="T16" fmla="*/ 49 w 238"/>
                      <a:gd name="T17" fmla="*/ 7 h 600"/>
                      <a:gd name="T18" fmla="*/ 53 w 238"/>
                      <a:gd name="T19" fmla="*/ 0 h 600"/>
                      <a:gd name="T20" fmla="*/ 55 w 238"/>
                      <a:gd name="T21" fmla="*/ 7 h 600"/>
                      <a:gd name="T22" fmla="*/ 54 w 238"/>
                      <a:gd name="T23" fmla="*/ 11 h 600"/>
                      <a:gd name="T24" fmla="*/ 59 w 238"/>
                      <a:gd name="T25" fmla="*/ 4 h 600"/>
                      <a:gd name="T26" fmla="*/ 58 w 238"/>
                      <a:gd name="T27" fmla="*/ 11 h 600"/>
                      <a:gd name="T28" fmla="*/ 51 w 238"/>
                      <a:gd name="T29" fmla="*/ 23 h 600"/>
                      <a:gd name="T30" fmla="*/ 60 w 238"/>
                      <a:gd name="T31" fmla="*/ 17 h 600"/>
                      <a:gd name="T32" fmla="*/ 59 w 238"/>
                      <a:gd name="T33" fmla="*/ 24 h 600"/>
                      <a:gd name="T34" fmla="*/ 56 w 238"/>
                      <a:gd name="T35" fmla="*/ 31 h 600"/>
                      <a:gd name="T36" fmla="*/ 52 w 238"/>
                      <a:gd name="T37" fmla="*/ 40 h 600"/>
                      <a:gd name="T38" fmla="*/ 47 w 238"/>
                      <a:gd name="T39" fmla="*/ 48 h 600"/>
                      <a:gd name="T40" fmla="*/ 41 w 238"/>
                      <a:gd name="T41" fmla="*/ 63 h 600"/>
                      <a:gd name="T42" fmla="*/ 34 w 238"/>
                      <a:gd name="T43" fmla="*/ 83 h 600"/>
                      <a:gd name="T44" fmla="*/ 29 w 238"/>
                      <a:gd name="T45" fmla="*/ 100 h 600"/>
                      <a:gd name="T46" fmla="*/ 20 w 238"/>
                      <a:gd name="T47" fmla="*/ 122 h 600"/>
                      <a:gd name="T48" fmla="*/ 9 w 238"/>
                      <a:gd name="T49" fmla="*/ 146 h 600"/>
                      <a:gd name="T50" fmla="*/ 0 w 238"/>
                      <a:gd name="T51" fmla="*/ 150 h 600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0" t="0" r="r" b="b"/>
                    <a:pathLst>
                      <a:path w="238" h="600">
                        <a:moveTo>
                          <a:pt x="0" y="600"/>
                        </a:moveTo>
                        <a:lnTo>
                          <a:pt x="58" y="411"/>
                        </a:lnTo>
                        <a:lnTo>
                          <a:pt x="101" y="289"/>
                        </a:lnTo>
                        <a:lnTo>
                          <a:pt x="144" y="173"/>
                        </a:lnTo>
                        <a:lnTo>
                          <a:pt x="160" y="141"/>
                        </a:lnTo>
                        <a:lnTo>
                          <a:pt x="176" y="114"/>
                        </a:lnTo>
                        <a:lnTo>
                          <a:pt x="179" y="86"/>
                        </a:lnTo>
                        <a:lnTo>
                          <a:pt x="183" y="56"/>
                        </a:lnTo>
                        <a:lnTo>
                          <a:pt x="194" y="26"/>
                        </a:lnTo>
                        <a:lnTo>
                          <a:pt x="212" y="0"/>
                        </a:lnTo>
                        <a:lnTo>
                          <a:pt x="217" y="26"/>
                        </a:lnTo>
                        <a:lnTo>
                          <a:pt x="215" y="43"/>
                        </a:lnTo>
                        <a:lnTo>
                          <a:pt x="235" y="15"/>
                        </a:lnTo>
                        <a:lnTo>
                          <a:pt x="230" y="43"/>
                        </a:lnTo>
                        <a:lnTo>
                          <a:pt x="201" y="91"/>
                        </a:lnTo>
                        <a:lnTo>
                          <a:pt x="238" y="66"/>
                        </a:lnTo>
                        <a:lnTo>
                          <a:pt x="234" y="95"/>
                        </a:lnTo>
                        <a:lnTo>
                          <a:pt x="224" y="124"/>
                        </a:lnTo>
                        <a:lnTo>
                          <a:pt x="205" y="157"/>
                        </a:lnTo>
                        <a:lnTo>
                          <a:pt x="186" y="189"/>
                        </a:lnTo>
                        <a:lnTo>
                          <a:pt x="164" y="249"/>
                        </a:lnTo>
                        <a:lnTo>
                          <a:pt x="134" y="332"/>
                        </a:lnTo>
                        <a:lnTo>
                          <a:pt x="115" y="398"/>
                        </a:lnTo>
                        <a:lnTo>
                          <a:pt x="77" y="485"/>
                        </a:lnTo>
                        <a:lnTo>
                          <a:pt x="36" y="582"/>
                        </a:lnTo>
                        <a:lnTo>
                          <a:pt x="0" y="600"/>
                        </a:lnTo>
                        <a:close/>
                      </a:path>
                    </a:pathLst>
                  </a:custGeom>
                  <a:noFill/>
                  <a:ln w="9525" cmpd="sng">
                    <a:solidFill>
                      <a:srgbClr val="0000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98" name="Freeform 199"/>
                  <p:cNvSpPr>
                    <a:spLocks/>
                  </p:cNvSpPr>
                  <p:nvPr/>
                </p:nvSpPr>
                <p:spPr bwMode="auto">
                  <a:xfrm>
                    <a:off x="3784" y="4966"/>
                    <a:ext cx="289" cy="590"/>
                  </a:xfrm>
                  <a:custGeom>
                    <a:avLst/>
                    <a:gdLst>
                      <a:gd name="T0" fmla="*/ 144 w 577"/>
                      <a:gd name="T1" fmla="*/ 0 h 1181"/>
                      <a:gd name="T2" fmla="*/ 58 w 577"/>
                      <a:gd name="T3" fmla="*/ 192 h 1181"/>
                      <a:gd name="T4" fmla="*/ 45 w 577"/>
                      <a:gd name="T5" fmla="*/ 221 h 1181"/>
                      <a:gd name="T6" fmla="*/ 42 w 577"/>
                      <a:gd name="T7" fmla="*/ 226 h 1181"/>
                      <a:gd name="T8" fmla="*/ 39 w 577"/>
                      <a:gd name="T9" fmla="*/ 231 h 1181"/>
                      <a:gd name="T10" fmla="*/ 37 w 577"/>
                      <a:gd name="T11" fmla="*/ 236 h 1181"/>
                      <a:gd name="T12" fmla="*/ 36 w 577"/>
                      <a:gd name="T13" fmla="*/ 243 h 1181"/>
                      <a:gd name="T14" fmla="*/ 36 w 577"/>
                      <a:gd name="T15" fmla="*/ 250 h 1181"/>
                      <a:gd name="T16" fmla="*/ 31 w 577"/>
                      <a:gd name="T17" fmla="*/ 259 h 1181"/>
                      <a:gd name="T18" fmla="*/ 25 w 577"/>
                      <a:gd name="T19" fmla="*/ 265 h 1181"/>
                      <a:gd name="T20" fmla="*/ 19 w 577"/>
                      <a:gd name="T21" fmla="*/ 268 h 1181"/>
                      <a:gd name="T22" fmla="*/ 17 w 577"/>
                      <a:gd name="T23" fmla="*/ 270 h 1181"/>
                      <a:gd name="T24" fmla="*/ 14 w 577"/>
                      <a:gd name="T25" fmla="*/ 274 h 1181"/>
                      <a:gd name="T26" fmla="*/ 9 w 577"/>
                      <a:gd name="T27" fmla="*/ 276 h 1181"/>
                      <a:gd name="T28" fmla="*/ 4 w 577"/>
                      <a:gd name="T29" fmla="*/ 284 h 1181"/>
                      <a:gd name="T30" fmla="*/ 0 w 577"/>
                      <a:gd name="T31" fmla="*/ 295 h 1181"/>
                      <a:gd name="T32" fmla="*/ 5 w 577"/>
                      <a:gd name="T33" fmla="*/ 291 h 1181"/>
                      <a:gd name="T34" fmla="*/ 9 w 577"/>
                      <a:gd name="T35" fmla="*/ 289 h 1181"/>
                      <a:gd name="T36" fmla="*/ 18 w 577"/>
                      <a:gd name="T37" fmla="*/ 287 h 1181"/>
                      <a:gd name="T38" fmla="*/ 26 w 577"/>
                      <a:gd name="T39" fmla="*/ 287 h 1181"/>
                      <a:gd name="T40" fmla="*/ 32 w 577"/>
                      <a:gd name="T41" fmla="*/ 288 h 1181"/>
                      <a:gd name="T42" fmla="*/ 30 w 577"/>
                      <a:gd name="T43" fmla="*/ 286 h 1181"/>
                      <a:gd name="T44" fmla="*/ 28 w 577"/>
                      <a:gd name="T45" fmla="*/ 283 h 1181"/>
                      <a:gd name="T46" fmla="*/ 28 w 577"/>
                      <a:gd name="T47" fmla="*/ 279 h 1181"/>
                      <a:gd name="T48" fmla="*/ 34 w 577"/>
                      <a:gd name="T49" fmla="*/ 276 h 1181"/>
                      <a:gd name="T50" fmla="*/ 40 w 577"/>
                      <a:gd name="T51" fmla="*/ 271 h 1181"/>
                      <a:gd name="T52" fmla="*/ 48 w 577"/>
                      <a:gd name="T53" fmla="*/ 263 h 1181"/>
                      <a:gd name="T54" fmla="*/ 54 w 577"/>
                      <a:gd name="T55" fmla="*/ 254 h 1181"/>
                      <a:gd name="T56" fmla="*/ 58 w 577"/>
                      <a:gd name="T57" fmla="*/ 247 h 1181"/>
                      <a:gd name="T58" fmla="*/ 63 w 577"/>
                      <a:gd name="T59" fmla="*/ 240 h 1181"/>
                      <a:gd name="T60" fmla="*/ 66 w 577"/>
                      <a:gd name="T61" fmla="*/ 231 h 1181"/>
                      <a:gd name="T62" fmla="*/ 68 w 577"/>
                      <a:gd name="T63" fmla="*/ 220 h 1181"/>
                      <a:gd name="T64" fmla="*/ 73 w 577"/>
                      <a:gd name="T65" fmla="*/ 208 h 1181"/>
                      <a:gd name="T66" fmla="*/ 79 w 577"/>
                      <a:gd name="T67" fmla="*/ 192 h 1181"/>
                      <a:gd name="T68" fmla="*/ 143 w 577"/>
                      <a:gd name="T69" fmla="*/ 18 h 1181"/>
                      <a:gd name="T70" fmla="*/ 145 w 577"/>
                      <a:gd name="T71" fmla="*/ 10 h 1181"/>
                      <a:gd name="T72" fmla="*/ 144 w 577"/>
                      <a:gd name="T73" fmla="*/ 0 h 1181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0" t="0" r="r" b="b"/>
                    <a:pathLst>
                      <a:path w="577" h="1181">
                        <a:moveTo>
                          <a:pt x="574" y="0"/>
                        </a:moveTo>
                        <a:lnTo>
                          <a:pt x="230" y="770"/>
                        </a:lnTo>
                        <a:lnTo>
                          <a:pt x="179" y="887"/>
                        </a:lnTo>
                        <a:lnTo>
                          <a:pt x="166" y="907"/>
                        </a:lnTo>
                        <a:lnTo>
                          <a:pt x="154" y="927"/>
                        </a:lnTo>
                        <a:lnTo>
                          <a:pt x="147" y="947"/>
                        </a:lnTo>
                        <a:lnTo>
                          <a:pt x="144" y="972"/>
                        </a:lnTo>
                        <a:lnTo>
                          <a:pt x="144" y="1002"/>
                        </a:lnTo>
                        <a:lnTo>
                          <a:pt x="122" y="1038"/>
                        </a:lnTo>
                        <a:lnTo>
                          <a:pt x="98" y="1063"/>
                        </a:lnTo>
                        <a:lnTo>
                          <a:pt x="76" y="1075"/>
                        </a:lnTo>
                        <a:lnTo>
                          <a:pt x="65" y="1081"/>
                        </a:lnTo>
                        <a:lnTo>
                          <a:pt x="56" y="1099"/>
                        </a:lnTo>
                        <a:lnTo>
                          <a:pt x="33" y="1106"/>
                        </a:lnTo>
                        <a:lnTo>
                          <a:pt x="14" y="1138"/>
                        </a:lnTo>
                        <a:lnTo>
                          <a:pt x="0" y="1181"/>
                        </a:lnTo>
                        <a:lnTo>
                          <a:pt x="17" y="1165"/>
                        </a:lnTo>
                        <a:lnTo>
                          <a:pt x="34" y="1159"/>
                        </a:lnTo>
                        <a:lnTo>
                          <a:pt x="71" y="1151"/>
                        </a:lnTo>
                        <a:lnTo>
                          <a:pt x="102" y="1151"/>
                        </a:lnTo>
                        <a:lnTo>
                          <a:pt x="125" y="1154"/>
                        </a:lnTo>
                        <a:lnTo>
                          <a:pt x="118" y="1144"/>
                        </a:lnTo>
                        <a:lnTo>
                          <a:pt x="111" y="1134"/>
                        </a:lnTo>
                        <a:lnTo>
                          <a:pt x="111" y="1116"/>
                        </a:lnTo>
                        <a:lnTo>
                          <a:pt x="134" y="1105"/>
                        </a:lnTo>
                        <a:lnTo>
                          <a:pt x="159" y="1086"/>
                        </a:lnTo>
                        <a:lnTo>
                          <a:pt x="190" y="1052"/>
                        </a:lnTo>
                        <a:lnTo>
                          <a:pt x="216" y="1019"/>
                        </a:lnTo>
                        <a:lnTo>
                          <a:pt x="232" y="990"/>
                        </a:lnTo>
                        <a:lnTo>
                          <a:pt x="249" y="960"/>
                        </a:lnTo>
                        <a:lnTo>
                          <a:pt x="262" y="927"/>
                        </a:lnTo>
                        <a:lnTo>
                          <a:pt x="272" y="882"/>
                        </a:lnTo>
                        <a:lnTo>
                          <a:pt x="290" y="835"/>
                        </a:lnTo>
                        <a:lnTo>
                          <a:pt x="313" y="770"/>
                        </a:lnTo>
                        <a:lnTo>
                          <a:pt x="571" y="75"/>
                        </a:lnTo>
                        <a:lnTo>
                          <a:pt x="577" y="42"/>
                        </a:lnTo>
                        <a:lnTo>
                          <a:pt x="574" y="0"/>
                        </a:lnTo>
                        <a:close/>
                      </a:path>
                    </a:pathLst>
                  </a:custGeom>
                  <a:noFill/>
                  <a:ln w="9525" cmpd="sng">
                    <a:solidFill>
                      <a:srgbClr val="0000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190" name="Group 200"/>
                <p:cNvGrpSpPr>
                  <a:grpSpLocks/>
                </p:cNvGrpSpPr>
                <p:nvPr/>
              </p:nvGrpSpPr>
              <p:grpSpPr bwMode="auto">
                <a:xfrm>
                  <a:off x="4173" y="4790"/>
                  <a:ext cx="357" cy="785"/>
                  <a:chOff x="4173" y="4790"/>
                  <a:chExt cx="357" cy="785"/>
                </a:xfrm>
              </p:grpSpPr>
              <p:sp>
                <p:nvSpPr>
                  <p:cNvPr id="191" name="Freeform 201"/>
                  <p:cNvSpPr>
                    <a:spLocks/>
                  </p:cNvSpPr>
                  <p:nvPr/>
                </p:nvSpPr>
                <p:spPr bwMode="auto">
                  <a:xfrm>
                    <a:off x="4173" y="4796"/>
                    <a:ext cx="65" cy="241"/>
                  </a:xfrm>
                  <a:custGeom>
                    <a:avLst/>
                    <a:gdLst>
                      <a:gd name="T0" fmla="*/ 0 w 130"/>
                      <a:gd name="T1" fmla="*/ 90 h 483"/>
                      <a:gd name="T2" fmla="*/ 8 w 130"/>
                      <a:gd name="T3" fmla="*/ 1 h 483"/>
                      <a:gd name="T4" fmla="*/ 10 w 130"/>
                      <a:gd name="T5" fmla="*/ 0 h 483"/>
                      <a:gd name="T6" fmla="*/ 13 w 130"/>
                      <a:gd name="T7" fmla="*/ 0 h 483"/>
                      <a:gd name="T8" fmla="*/ 15 w 130"/>
                      <a:gd name="T9" fmla="*/ 5 h 483"/>
                      <a:gd name="T10" fmla="*/ 16 w 130"/>
                      <a:gd name="T11" fmla="*/ 11 h 483"/>
                      <a:gd name="T12" fmla="*/ 17 w 130"/>
                      <a:gd name="T13" fmla="*/ 24 h 483"/>
                      <a:gd name="T14" fmla="*/ 19 w 130"/>
                      <a:gd name="T15" fmla="*/ 26 h 483"/>
                      <a:gd name="T16" fmla="*/ 21 w 130"/>
                      <a:gd name="T17" fmla="*/ 30 h 483"/>
                      <a:gd name="T18" fmla="*/ 22 w 130"/>
                      <a:gd name="T19" fmla="*/ 38 h 483"/>
                      <a:gd name="T20" fmla="*/ 23 w 130"/>
                      <a:gd name="T21" fmla="*/ 48 h 483"/>
                      <a:gd name="T22" fmla="*/ 24 w 130"/>
                      <a:gd name="T23" fmla="*/ 70 h 483"/>
                      <a:gd name="T24" fmla="*/ 24 w 130"/>
                      <a:gd name="T25" fmla="*/ 88 h 483"/>
                      <a:gd name="T26" fmla="*/ 27 w 130"/>
                      <a:gd name="T27" fmla="*/ 99 h 483"/>
                      <a:gd name="T28" fmla="*/ 33 w 130"/>
                      <a:gd name="T29" fmla="*/ 120 h 483"/>
                      <a:gd name="T30" fmla="*/ 25 w 130"/>
                      <a:gd name="T31" fmla="*/ 109 h 483"/>
                      <a:gd name="T32" fmla="*/ 20 w 130"/>
                      <a:gd name="T33" fmla="*/ 101 h 483"/>
                      <a:gd name="T34" fmla="*/ 15 w 130"/>
                      <a:gd name="T35" fmla="*/ 92 h 483"/>
                      <a:gd name="T36" fmla="*/ 7 w 130"/>
                      <a:gd name="T37" fmla="*/ 92 h 483"/>
                      <a:gd name="T38" fmla="*/ 9 w 130"/>
                      <a:gd name="T39" fmla="*/ 89 h 483"/>
                      <a:gd name="T40" fmla="*/ 12 w 130"/>
                      <a:gd name="T41" fmla="*/ 88 h 483"/>
                      <a:gd name="T42" fmla="*/ 12 w 130"/>
                      <a:gd name="T43" fmla="*/ 64 h 483"/>
                      <a:gd name="T44" fmla="*/ 9 w 130"/>
                      <a:gd name="T45" fmla="*/ 45 h 483"/>
                      <a:gd name="T46" fmla="*/ 9 w 130"/>
                      <a:gd name="T47" fmla="*/ 60 h 483"/>
                      <a:gd name="T48" fmla="*/ 6 w 130"/>
                      <a:gd name="T49" fmla="*/ 78 h 483"/>
                      <a:gd name="T50" fmla="*/ 5 w 130"/>
                      <a:gd name="T51" fmla="*/ 85 h 483"/>
                      <a:gd name="T52" fmla="*/ 3 w 130"/>
                      <a:gd name="T53" fmla="*/ 88 h 483"/>
                      <a:gd name="T54" fmla="*/ 0 w 130"/>
                      <a:gd name="T55" fmla="*/ 90 h 483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0" t="0" r="r" b="b"/>
                    <a:pathLst>
                      <a:path w="130" h="483">
                        <a:moveTo>
                          <a:pt x="0" y="363"/>
                        </a:moveTo>
                        <a:lnTo>
                          <a:pt x="31" y="7"/>
                        </a:lnTo>
                        <a:lnTo>
                          <a:pt x="39" y="0"/>
                        </a:lnTo>
                        <a:lnTo>
                          <a:pt x="52" y="3"/>
                        </a:lnTo>
                        <a:lnTo>
                          <a:pt x="58" y="21"/>
                        </a:lnTo>
                        <a:lnTo>
                          <a:pt x="62" y="44"/>
                        </a:lnTo>
                        <a:lnTo>
                          <a:pt x="68" y="97"/>
                        </a:lnTo>
                        <a:lnTo>
                          <a:pt x="75" y="107"/>
                        </a:lnTo>
                        <a:lnTo>
                          <a:pt x="82" y="123"/>
                        </a:lnTo>
                        <a:lnTo>
                          <a:pt x="86" y="155"/>
                        </a:lnTo>
                        <a:lnTo>
                          <a:pt x="89" y="195"/>
                        </a:lnTo>
                        <a:lnTo>
                          <a:pt x="95" y="282"/>
                        </a:lnTo>
                        <a:lnTo>
                          <a:pt x="94" y="355"/>
                        </a:lnTo>
                        <a:lnTo>
                          <a:pt x="107" y="399"/>
                        </a:lnTo>
                        <a:lnTo>
                          <a:pt x="130" y="483"/>
                        </a:lnTo>
                        <a:lnTo>
                          <a:pt x="99" y="436"/>
                        </a:lnTo>
                        <a:lnTo>
                          <a:pt x="79" y="404"/>
                        </a:lnTo>
                        <a:lnTo>
                          <a:pt x="58" y="369"/>
                        </a:lnTo>
                        <a:lnTo>
                          <a:pt x="28" y="369"/>
                        </a:lnTo>
                        <a:lnTo>
                          <a:pt x="35" y="357"/>
                        </a:lnTo>
                        <a:lnTo>
                          <a:pt x="46" y="352"/>
                        </a:lnTo>
                        <a:lnTo>
                          <a:pt x="45" y="257"/>
                        </a:lnTo>
                        <a:lnTo>
                          <a:pt x="36" y="182"/>
                        </a:lnTo>
                        <a:lnTo>
                          <a:pt x="33" y="242"/>
                        </a:lnTo>
                        <a:lnTo>
                          <a:pt x="24" y="312"/>
                        </a:lnTo>
                        <a:lnTo>
                          <a:pt x="20" y="343"/>
                        </a:lnTo>
                        <a:lnTo>
                          <a:pt x="11" y="355"/>
                        </a:lnTo>
                        <a:lnTo>
                          <a:pt x="0" y="363"/>
                        </a:lnTo>
                        <a:close/>
                      </a:path>
                    </a:pathLst>
                  </a:custGeom>
                  <a:noFill/>
                  <a:ln w="9525" cmpd="sng">
                    <a:solidFill>
                      <a:srgbClr val="0000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192" name="Group 202"/>
                  <p:cNvGrpSpPr>
                    <a:grpSpLocks/>
                  </p:cNvGrpSpPr>
                  <p:nvPr/>
                </p:nvGrpSpPr>
                <p:grpSpPr bwMode="auto">
                  <a:xfrm>
                    <a:off x="4242" y="4790"/>
                    <a:ext cx="288" cy="785"/>
                    <a:chOff x="4242" y="4790"/>
                    <a:chExt cx="288" cy="785"/>
                  </a:xfrm>
                </p:grpSpPr>
                <p:sp>
                  <p:nvSpPr>
                    <p:cNvPr id="193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4258" y="4790"/>
                      <a:ext cx="272" cy="785"/>
                    </a:xfrm>
                    <a:custGeom>
                      <a:avLst/>
                      <a:gdLst>
                        <a:gd name="T0" fmla="*/ 0 w 544"/>
                        <a:gd name="T1" fmla="*/ 0 h 1571"/>
                        <a:gd name="T2" fmla="*/ 0 w 544"/>
                        <a:gd name="T3" fmla="*/ 99 h 1571"/>
                        <a:gd name="T4" fmla="*/ 136 w 544"/>
                        <a:gd name="T5" fmla="*/ 392 h 1571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544" h="1571">
                          <a:moveTo>
                            <a:pt x="0" y="0"/>
                          </a:moveTo>
                          <a:lnTo>
                            <a:pt x="0" y="396"/>
                          </a:lnTo>
                          <a:lnTo>
                            <a:pt x="544" y="1571"/>
                          </a:lnTo>
                        </a:path>
                      </a:pathLst>
                    </a:custGeom>
                    <a:noFill/>
                    <a:ln w="9525" cmpd="sng">
                      <a:solidFill>
                        <a:srgbClr val="000099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bg1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grpSp>
                  <p:nvGrpSpPr>
                    <p:cNvPr id="194" name="Group 20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42" y="4794"/>
                      <a:ext cx="240" cy="745"/>
                      <a:chOff x="4242" y="4794"/>
                      <a:chExt cx="240" cy="745"/>
                    </a:xfrm>
                  </p:grpSpPr>
                  <p:sp>
                    <p:nvSpPr>
                      <p:cNvPr id="195" name="Freeform 20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42" y="4794"/>
                        <a:ext cx="131" cy="505"/>
                      </a:xfrm>
                      <a:custGeom>
                        <a:avLst/>
                        <a:gdLst>
                          <a:gd name="T0" fmla="*/ 0 w 262"/>
                          <a:gd name="T1" fmla="*/ 0 h 1011"/>
                          <a:gd name="T2" fmla="*/ 0 w 262"/>
                          <a:gd name="T3" fmla="*/ 93 h 1011"/>
                          <a:gd name="T4" fmla="*/ 1 w 262"/>
                          <a:gd name="T5" fmla="*/ 105 h 1011"/>
                          <a:gd name="T6" fmla="*/ 4 w 262"/>
                          <a:gd name="T7" fmla="*/ 116 h 1011"/>
                          <a:gd name="T8" fmla="*/ 8 w 262"/>
                          <a:gd name="T9" fmla="*/ 124 h 1011"/>
                          <a:gd name="T10" fmla="*/ 66 w 262"/>
                          <a:gd name="T11" fmla="*/ 252 h 1011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0" t="0" r="r" b="b"/>
                        <a:pathLst>
                          <a:path w="262" h="1011">
                            <a:moveTo>
                              <a:pt x="0" y="0"/>
                            </a:moveTo>
                            <a:lnTo>
                              <a:pt x="0" y="373"/>
                            </a:lnTo>
                            <a:lnTo>
                              <a:pt x="3" y="421"/>
                            </a:lnTo>
                            <a:lnTo>
                              <a:pt x="13" y="464"/>
                            </a:lnTo>
                            <a:lnTo>
                              <a:pt x="30" y="499"/>
                            </a:lnTo>
                            <a:lnTo>
                              <a:pt x="262" y="1011"/>
                            </a:lnTo>
                          </a:path>
                        </a:pathLst>
                      </a:custGeom>
                      <a:noFill/>
                      <a:ln w="9525" cmpd="sng">
                        <a:solidFill>
                          <a:srgbClr val="000099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2400">
                          <a:solidFill>
                            <a:srgbClr val="000000"/>
                          </a:solidFill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196" name="Line 20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80" y="5317"/>
                        <a:ext cx="102" cy="22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2400">
                          <a:solidFill>
                            <a:srgbClr val="000000"/>
                          </a:solidFill>
                          <a:latin typeface="Times New Roman" pitchFamily="18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82" name="Group 207"/>
              <p:cNvGrpSpPr>
                <a:grpSpLocks/>
              </p:cNvGrpSpPr>
              <p:nvPr/>
            </p:nvGrpSpPr>
            <p:grpSpPr bwMode="auto">
              <a:xfrm>
                <a:off x="5343" y="6119"/>
                <a:ext cx="657" cy="155"/>
                <a:chOff x="3761" y="5630"/>
                <a:chExt cx="744" cy="162"/>
              </a:xfrm>
            </p:grpSpPr>
            <p:sp>
              <p:nvSpPr>
                <p:cNvPr id="187" name="Arc 208"/>
                <p:cNvSpPr>
                  <a:spLocks/>
                </p:cNvSpPr>
                <p:nvPr/>
              </p:nvSpPr>
              <p:spPr bwMode="auto">
                <a:xfrm>
                  <a:off x="3806" y="5670"/>
                  <a:ext cx="699" cy="122"/>
                </a:xfrm>
                <a:custGeom>
                  <a:avLst/>
                  <a:gdLst>
                    <a:gd name="T0" fmla="*/ 12 w 41379"/>
                    <a:gd name="T1" fmla="*/ 0 h 21600"/>
                    <a:gd name="T2" fmla="*/ 0 w 41379"/>
                    <a:gd name="T3" fmla="*/ 0 h 21600"/>
                    <a:gd name="T4" fmla="*/ 6 w 41379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1379" h="21600" fill="none" extrusionOk="0">
                      <a:moveTo>
                        <a:pt x="41378" y="5133"/>
                      </a:moveTo>
                      <a:cubicBezTo>
                        <a:pt x="39013" y="14800"/>
                        <a:pt x="30349" y="21599"/>
                        <a:pt x="20398" y="21600"/>
                      </a:cubicBezTo>
                      <a:cubicBezTo>
                        <a:pt x="11207" y="21600"/>
                        <a:pt x="3023" y="15784"/>
                        <a:pt x="-1" y="7105"/>
                      </a:cubicBezTo>
                    </a:path>
                    <a:path w="41379" h="21600" stroke="0" extrusionOk="0">
                      <a:moveTo>
                        <a:pt x="41378" y="5133"/>
                      </a:moveTo>
                      <a:cubicBezTo>
                        <a:pt x="39013" y="14800"/>
                        <a:pt x="30349" y="21599"/>
                        <a:pt x="20398" y="21600"/>
                      </a:cubicBezTo>
                      <a:cubicBezTo>
                        <a:pt x="11207" y="21600"/>
                        <a:pt x="3023" y="15784"/>
                        <a:pt x="-1" y="7105"/>
                      </a:cubicBezTo>
                      <a:lnTo>
                        <a:pt x="20398" y="0"/>
                      </a:lnTo>
                      <a:lnTo>
                        <a:pt x="41378" y="5133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8" name="Freeform 209"/>
                <p:cNvSpPr>
                  <a:spLocks/>
                </p:cNvSpPr>
                <p:nvPr/>
              </p:nvSpPr>
              <p:spPr bwMode="auto">
                <a:xfrm>
                  <a:off x="3761" y="5630"/>
                  <a:ext cx="710" cy="143"/>
                </a:xfrm>
                <a:custGeom>
                  <a:avLst/>
                  <a:gdLst>
                    <a:gd name="T0" fmla="*/ 5 w 1420"/>
                    <a:gd name="T1" fmla="*/ 5 h 286"/>
                    <a:gd name="T2" fmla="*/ 12 w 1420"/>
                    <a:gd name="T3" fmla="*/ 9 h 286"/>
                    <a:gd name="T4" fmla="*/ 21 w 1420"/>
                    <a:gd name="T5" fmla="*/ 11 h 286"/>
                    <a:gd name="T6" fmla="*/ 28 w 1420"/>
                    <a:gd name="T7" fmla="*/ 9 h 286"/>
                    <a:gd name="T8" fmla="*/ 37 w 1420"/>
                    <a:gd name="T9" fmla="*/ 20 h 286"/>
                    <a:gd name="T10" fmla="*/ 52 w 1420"/>
                    <a:gd name="T11" fmla="*/ 34 h 286"/>
                    <a:gd name="T12" fmla="*/ 63 w 1420"/>
                    <a:gd name="T13" fmla="*/ 41 h 286"/>
                    <a:gd name="T14" fmla="*/ 78 w 1420"/>
                    <a:gd name="T15" fmla="*/ 47 h 286"/>
                    <a:gd name="T16" fmla="*/ 94 w 1420"/>
                    <a:gd name="T17" fmla="*/ 52 h 286"/>
                    <a:gd name="T18" fmla="*/ 108 w 1420"/>
                    <a:gd name="T19" fmla="*/ 56 h 286"/>
                    <a:gd name="T20" fmla="*/ 124 w 1420"/>
                    <a:gd name="T21" fmla="*/ 59 h 286"/>
                    <a:gd name="T22" fmla="*/ 139 w 1420"/>
                    <a:gd name="T23" fmla="*/ 62 h 286"/>
                    <a:gd name="T24" fmla="*/ 154 w 1420"/>
                    <a:gd name="T25" fmla="*/ 64 h 286"/>
                    <a:gd name="T26" fmla="*/ 171 w 1420"/>
                    <a:gd name="T27" fmla="*/ 66 h 286"/>
                    <a:gd name="T28" fmla="*/ 217 w 1420"/>
                    <a:gd name="T29" fmla="*/ 67 h 286"/>
                    <a:gd name="T30" fmla="*/ 240 w 1420"/>
                    <a:gd name="T31" fmla="*/ 65 h 286"/>
                    <a:gd name="T32" fmla="*/ 257 w 1420"/>
                    <a:gd name="T33" fmla="*/ 63 h 286"/>
                    <a:gd name="T34" fmla="*/ 279 w 1420"/>
                    <a:gd name="T35" fmla="*/ 59 h 286"/>
                    <a:gd name="T36" fmla="*/ 292 w 1420"/>
                    <a:gd name="T37" fmla="*/ 55 h 286"/>
                    <a:gd name="T38" fmla="*/ 307 w 1420"/>
                    <a:gd name="T39" fmla="*/ 47 h 286"/>
                    <a:gd name="T40" fmla="*/ 316 w 1420"/>
                    <a:gd name="T41" fmla="*/ 45 h 286"/>
                    <a:gd name="T42" fmla="*/ 321 w 1420"/>
                    <a:gd name="T43" fmla="*/ 46 h 286"/>
                    <a:gd name="T44" fmla="*/ 329 w 1420"/>
                    <a:gd name="T45" fmla="*/ 46 h 286"/>
                    <a:gd name="T46" fmla="*/ 344 w 1420"/>
                    <a:gd name="T47" fmla="*/ 36 h 286"/>
                    <a:gd name="T48" fmla="*/ 354 w 1420"/>
                    <a:gd name="T49" fmla="*/ 31 h 286"/>
                    <a:gd name="T50" fmla="*/ 350 w 1420"/>
                    <a:gd name="T51" fmla="*/ 38 h 286"/>
                    <a:gd name="T52" fmla="*/ 345 w 1420"/>
                    <a:gd name="T53" fmla="*/ 42 h 286"/>
                    <a:gd name="T54" fmla="*/ 337 w 1420"/>
                    <a:gd name="T55" fmla="*/ 45 h 286"/>
                    <a:gd name="T56" fmla="*/ 329 w 1420"/>
                    <a:gd name="T57" fmla="*/ 50 h 286"/>
                    <a:gd name="T58" fmla="*/ 318 w 1420"/>
                    <a:gd name="T59" fmla="*/ 54 h 286"/>
                    <a:gd name="T60" fmla="*/ 306 w 1420"/>
                    <a:gd name="T61" fmla="*/ 60 h 286"/>
                    <a:gd name="T62" fmla="*/ 293 w 1420"/>
                    <a:gd name="T63" fmla="*/ 63 h 286"/>
                    <a:gd name="T64" fmla="*/ 279 w 1420"/>
                    <a:gd name="T65" fmla="*/ 66 h 286"/>
                    <a:gd name="T66" fmla="*/ 265 w 1420"/>
                    <a:gd name="T67" fmla="*/ 68 h 286"/>
                    <a:gd name="T68" fmla="*/ 248 w 1420"/>
                    <a:gd name="T69" fmla="*/ 70 h 286"/>
                    <a:gd name="T70" fmla="*/ 225 w 1420"/>
                    <a:gd name="T71" fmla="*/ 71 h 286"/>
                    <a:gd name="T72" fmla="*/ 200 w 1420"/>
                    <a:gd name="T73" fmla="*/ 72 h 286"/>
                    <a:gd name="T74" fmla="*/ 176 w 1420"/>
                    <a:gd name="T75" fmla="*/ 70 h 286"/>
                    <a:gd name="T76" fmla="*/ 156 w 1420"/>
                    <a:gd name="T77" fmla="*/ 69 h 286"/>
                    <a:gd name="T78" fmla="*/ 137 w 1420"/>
                    <a:gd name="T79" fmla="*/ 68 h 286"/>
                    <a:gd name="T80" fmla="*/ 121 w 1420"/>
                    <a:gd name="T81" fmla="*/ 66 h 286"/>
                    <a:gd name="T82" fmla="*/ 107 w 1420"/>
                    <a:gd name="T83" fmla="*/ 63 h 286"/>
                    <a:gd name="T84" fmla="*/ 92 w 1420"/>
                    <a:gd name="T85" fmla="*/ 60 h 286"/>
                    <a:gd name="T86" fmla="*/ 80 w 1420"/>
                    <a:gd name="T87" fmla="*/ 56 h 286"/>
                    <a:gd name="T88" fmla="*/ 65 w 1420"/>
                    <a:gd name="T89" fmla="*/ 51 h 286"/>
                    <a:gd name="T90" fmla="*/ 52 w 1420"/>
                    <a:gd name="T91" fmla="*/ 46 h 286"/>
                    <a:gd name="T92" fmla="*/ 40 w 1420"/>
                    <a:gd name="T93" fmla="*/ 40 h 286"/>
                    <a:gd name="T94" fmla="*/ 28 w 1420"/>
                    <a:gd name="T95" fmla="*/ 29 h 286"/>
                    <a:gd name="T96" fmla="*/ 14 w 1420"/>
                    <a:gd name="T97" fmla="*/ 18 h 286"/>
                    <a:gd name="T98" fmla="*/ 5 w 1420"/>
                    <a:gd name="T99" fmla="*/ 9 h 286"/>
                    <a:gd name="T100" fmla="*/ 0 w 1420"/>
                    <a:gd name="T101" fmla="*/ 0 h 28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1420" h="286">
                      <a:moveTo>
                        <a:pt x="0" y="0"/>
                      </a:moveTo>
                      <a:lnTo>
                        <a:pt x="20" y="17"/>
                      </a:lnTo>
                      <a:lnTo>
                        <a:pt x="37" y="29"/>
                      </a:lnTo>
                      <a:lnTo>
                        <a:pt x="48" y="36"/>
                      </a:lnTo>
                      <a:lnTo>
                        <a:pt x="64" y="42"/>
                      </a:lnTo>
                      <a:lnTo>
                        <a:pt x="82" y="43"/>
                      </a:lnTo>
                      <a:lnTo>
                        <a:pt x="98" y="40"/>
                      </a:lnTo>
                      <a:lnTo>
                        <a:pt x="109" y="33"/>
                      </a:lnTo>
                      <a:lnTo>
                        <a:pt x="125" y="53"/>
                      </a:lnTo>
                      <a:lnTo>
                        <a:pt x="148" y="77"/>
                      </a:lnTo>
                      <a:lnTo>
                        <a:pt x="177" y="108"/>
                      </a:lnTo>
                      <a:lnTo>
                        <a:pt x="205" y="133"/>
                      </a:lnTo>
                      <a:lnTo>
                        <a:pt x="225" y="146"/>
                      </a:lnTo>
                      <a:lnTo>
                        <a:pt x="252" y="161"/>
                      </a:lnTo>
                      <a:lnTo>
                        <a:pt x="283" y="175"/>
                      </a:lnTo>
                      <a:lnTo>
                        <a:pt x="311" y="187"/>
                      </a:lnTo>
                      <a:lnTo>
                        <a:pt x="351" y="202"/>
                      </a:lnTo>
                      <a:lnTo>
                        <a:pt x="374" y="208"/>
                      </a:lnTo>
                      <a:lnTo>
                        <a:pt x="403" y="216"/>
                      </a:lnTo>
                      <a:lnTo>
                        <a:pt x="429" y="221"/>
                      </a:lnTo>
                      <a:lnTo>
                        <a:pt x="461" y="227"/>
                      </a:lnTo>
                      <a:lnTo>
                        <a:pt x="495" y="234"/>
                      </a:lnTo>
                      <a:lnTo>
                        <a:pt x="524" y="239"/>
                      </a:lnTo>
                      <a:lnTo>
                        <a:pt x="553" y="245"/>
                      </a:lnTo>
                      <a:lnTo>
                        <a:pt x="582" y="250"/>
                      </a:lnTo>
                      <a:lnTo>
                        <a:pt x="614" y="256"/>
                      </a:lnTo>
                      <a:lnTo>
                        <a:pt x="641" y="260"/>
                      </a:lnTo>
                      <a:lnTo>
                        <a:pt x="682" y="263"/>
                      </a:lnTo>
                      <a:lnTo>
                        <a:pt x="731" y="267"/>
                      </a:lnTo>
                      <a:lnTo>
                        <a:pt x="868" y="267"/>
                      </a:lnTo>
                      <a:lnTo>
                        <a:pt x="916" y="263"/>
                      </a:lnTo>
                      <a:lnTo>
                        <a:pt x="957" y="260"/>
                      </a:lnTo>
                      <a:lnTo>
                        <a:pt x="992" y="258"/>
                      </a:lnTo>
                      <a:lnTo>
                        <a:pt x="1028" y="252"/>
                      </a:lnTo>
                      <a:lnTo>
                        <a:pt x="1067" y="243"/>
                      </a:lnTo>
                      <a:lnTo>
                        <a:pt x="1113" y="234"/>
                      </a:lnTo>
                      <a:lnTo>
                        <a:pt x="1142" y="227"/>
                      </a:lnTo>
                      <a:lnTo>
                        <a:pt x="1168" y="219"/>
                      </a:lnTo>
                      <a:lnTo>
                        <a:pt x="1197" y="206"/>
                      </a:lnTo>
                      <a:lnTo>
                        <a:pt x="1227" y="186"/>
                      </a:lnTo>
                      <a:lnTo>
                        <a:pt x="1250" y="172"/>
                      </a:lnTo>
                      <a:lnTo>
                        <a:pt x="1261" y="178"/>
                      </a:lnTo>
                      <a:lnTo>
                        <a:pt x="1270" y="187"/>
                      </a:lnTo>
                      <a:lnTo>
                        <a:pt x="1283" y="182"/>
                      </a:lnTo>
                      <a:lnTo>
                        <a:pt x="1296" y="178"/>
                      </a:lnTo>
                      <a:lnTo>
                        <a:pt x="1315" y="181"/>
                      </a:lnTo>
                      <a:lnTo>
                        <a:pt x="1331" y="177"/>
                      </a:lnTo>
                      <a:lnTo>
                        <a:pt x="1375" y="143"/>
                      </a:lnTo>
                      <a:lnTo>
                        <a:pt x="1420" y="107"/>
                      </a:lnTo>
                      <a:lnTo>
                        <a:pt x="1413" y="124"/>
                      </a:lnTo>
                      <a:lnTo>
                        <a:pt x="1407" y="138"/>
                      </a:lnTo>
                      <a:lnTo>
                        <a:pt x="1400" y="150"/>
                      </a:lnTo>
                      <a:lnTo>
                        <a:pt x="1392" y="158"/>
                      </a:lnTo>
                      <a:lnTo>
                        <a:pt x="1377" y="167"/>
                      </a:lnTo>
                      <a:lnTo>
                        <a:pt x="1362" y="172"/>
                      </a:lnTo>
                      <a:lnTo>
                        <a:pt x="1347" y="179"/>
                      </a:lnTo>
                      <a:lnTo>
                        <a:pt x="1328" y="190"/>
                      </a:lnTo>
                      <a:lnTo>
                        <a:pt x="1316" y="199"/>
                      </a:lnTo>
                      <a:lnTo>
                        <a:pt x="1296" y="208"/>
                      </a:lnTo>
                      <a:lnTo>
                        <a:pt x="1271" y="216"/>
                      </a:lnTo>
                      <a:lnTo>
                        <a:pt x="1245" y="227"/>
                      </a:lnTo>
                      <a:lnTo>
                        <a:pt x="1222" y="237"/>
                      </a:lnTo>
                      <a:lnTo>
                        <a:pt x="1197" y="245"/>
                      </a:lnTo>
                      <a:lnTo>
                        <a:pt x="1171" y="252"/>
                      </a:lnTo>
                      <a:lnTo>
                        <a:pt x="1141" y="259"/>
                      </a:lnTo>
                      <a:lnTo>
                        <a:pt x="1114" y="264"/>
                      </a:lnTo>
                      <a:lnTo>
                        <a:pt x="1089" y="267"/>
                      </a:lnTo>
                      <a:lnTo>
                        <a:pt x="1057" y="270"/>
                      </a:lnTo>
                      <a:lnTo>
                        <a:pt x="1031" y="272"/>
                      </a:lnTo>
                      <a:lnTo>
                        <a:pt x="992" y="277"/>
                      </a:lnTo>
                      <a:lnTo>
                        <a:pt x="950" y="280"/>
                      </a:lnTo>
                      <a:lnTo>
                        <a:pt x="900" y="281"/>
                      </a:lnTo>
                      <a:lnTo>
                        <a:pt x="854" y="283"/>
                      </a:lnTo>
                      <a:lnTo>
                        <a:pt x="800" y="286"/>
                      </a:lnTo>
                      <a:lnTo>
                        <a:pt x="751" y="283"/>
                      </a:lnTo>
                      <a:lnTo>
                        <a:pt x="704" y="280"/>
                      </a:lnTo>
                      <a:lnTo>
                        <a:pt x="646" y="277"/>
                      </a:lnTo>
                      <a:lnTo>
                        <a:pt x="621" y="273"/>
                      </a:lnTo>
                      <a:lnTo>
                        <a:pt x="585" y="271"/>
                      </a:lnTo>
                      <a:lnTo>
                        <a:pt x="545" y="269"/>
                      </a:lnTo>
                      <a:lnTo>
                        <a:pt x="512" y="266"/>
                      </a:lnTo>
                      <a:lnTo>
                        <a:pt x="483" y="262"/>
                      </a:lnTo>
                      <a:lnTo>
                        <a:pt x="458" y="258"/>
                      </a:lnTo>
                      <a:lnTo>
                        <a:pt x="426" y="252"/>
                      </a:lnTo>
                      <a:lnTo>
                        <a:pt x="399" y="247"/>
                      </a:lnTo>
                      <a:lnTo>
                        <a:pt x="367" y="239"/>
                      </a:lnTo>
                      <a:lnTo>
                        <a:pt x="341" y="231"/>
                      </a:lnTo>
                      <a:lnTo>
                        <a:pt x="317" y="224"/>
                      </a:lnTo>
                      <a:lnTo>
                        <a:pt x="283" y="214"/>
                      </a:lnTo>
                      <a:lnTo>
                        <a:pt x="257" y="203"/>
                      </a:lnTo>
                      <a:lnTo>
                        <a:pt x="232" y="194"/>
                      </a:lnTo>
                      <a:lnTo>
                        <a:pt x="205" y="183"/>
                      </a:lnTo>
                      <a:lnTo>
                        <a:pt x="180" y="172"/>
                      </a:lnTo>
                      <a:lnTo>
                        <a:pt x="160" y="157"/>
                      </a:lnTo>
                      <a:lnTo>
                        <a:pt x="142" y="141"/>
                      </a:lnTo>
                      <a:lnTo>
                        <a:pt x="110" y="114"/>
                      </a:lnTo>
                      <a:lnTo>
                        <a:pt x="84" y="92"/>
                      </a:lnTo>
                      <a:lnTo>
                        <a:pt x="56" y="71"/>
                      </a:lnTo>
                      <a:lnTo>
                        <a:pt x="37" y="57"/>
                      </a:lnTo>
                      <a:lnTo>
                        <a:pt x="19" y="34"/>
                      </a:lnTo>
                      <a:lnTo>
                        <a:pt x="8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mpd="sng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3" name="Group 210"/>
              <p:cNvGrpSpPr>
                <a:grpSpLocks/>
              </p:cNvGrpSpPr>
              <p:nvPr/>
            </p:nvGrpSpPr>
            <p:grpSpPr bwMode="auto">
              <a:xfrm>
                <a:off x="5579" y="5234"/>
                <a:ext cx="221" cy="92"/>
                <a:chOff x="4359" y="4944"/>
                <a:chExt cx="162" cy="67"/>
              </a:xfrm>
            </p:grpSpPr>
            <p:sp>
              <p:nvSpPr>
                <p:cNvPr id="185" name="Oval 211"/>
                <p:cNvSpPr>
                  <a:spLocks noChangeArrowheads="1"/>
                </p:cNvSpPr>
                <p:nvPr/>
              </p:nvSpPr>
              <p:spPr bwMode="auto">
                <a:xfrm>
                  <a:off x="4359" y="4952"/>
                  <a:ext cx="162" cy="59"/>
                </a:xfrm>
                <a:prstGeom prst="ellips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6" name="Oval 212"/>
                <p:cNvSpPr>
                  <a:spLocks noChangeArrowheads="1"/>
                </p:cNvSpPr>
                <p:nvPr/>
              </p:nvSpPr>
              <p:spPr bwMode="auto">
                <a:xfrm>
                  <a:off x="4359" y="4944"/>
                  <a:ext cx="162" cy="60"/>
                </a:xfrm>
                <a:prstGeom prst="ellips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84" name="Oval 213"/>
              <p:cNvSpPr>
                <a:spLocks noChangeArrowheads="1"/>
              </p:cNvSpPr>
              <p:nvPr/>
            </p:nvSpPr>
            <p:spPr bwMode="auto">
              <a:xfrm>
                <a:off x="5614" y="5252"/>
                <a:ext cx="153" cy="49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9" name="Oval 214"/>
            <p:cNvSpPr>
              <a:spLocks noChangeAspect="1" noChangeArrowheads="1"/>
            </p:cNvSpPr>
            <p:nvPr/>
          </p:nvSpPr>
          <p:spPr bwMode="auto">
            <a:xfrm>
              <a:off x="8832850" y="9075738"/>
              <a:ext cx="152400" cy="146050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00" name="Oval 215"/>
            <p:cNvSpPr>
              <a:spLocks noChangeAspect="1" noChangeArrowheads="1"/>
            </p:cNvSpPr>
            <p:nvPr/>
          </p:nvSpPr>
          <p:spPr bwMode="auto">
            <a:xfrm>
              <a:off x="9074150" y="9069388"/>
              <a:ext cx="152400" cy="14605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01" name="Oval 216"/>
            <p:cNvSpPr>
              <a:spLocks noChangeAspect="1" noChangeArrowheads="1"/>
            </p:cNvSpPr>
            <p:nvPr/>
          </p:nvSpPr>
          <p:spPr bwMode="auto">
            <a:xfrm>
              <a:off x="9448800" y="9672638"/>
              <a:ext cx="152400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02" name="Oval 217"/>
            <p:cNvSpPr>
              <a:spLocks noChangeAspect="1" noChangeArrowheads="1"/>
            </p:cNvSpPr>
            <p:nvPr/>
          </p:nvSpPr>
          <p:spPr bwMode="auto">
            <a:xfrm>
              <a:off x="9378950" y="9240838"/>
              <a:ext cx="152400" cy="146050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03" name="Oval 218"/>
            <p:cNvSpPr>
              <a:spLocks noChangeAspect="1" noChangeArrowheads="1"/>
            </p:cNvSpPr>
            <p:nvPr/>
          </p:nvSpPr>
          <p:spPr bwMode="auto">
            <a:xfrm>
              <a:off x="8667750" y="9405938"/>
              <a:ext cx="152400" cy="14605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04" name="Oval 219"/>
            <p:cNvSpPr>
              <a:spLocks noChangeAspect="1" noChangeArrowheads="1"/>
            </p:cNvSpPr>
            <p:nvPr/>
          </p:nvSpPr>
          <p:spPr bwMode="auto">
            <a:xfrm>
              <a:off x="9347200" y="9399588"/>
              <a:ext cx="152400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05" name="Oval 220"/>
            <p:cNvSpPr>
              <a:spLocks noChangeAspect="1" noChangeArrowheads="1"/>
            </p:cNvSpPr>
            <p:nvPr/>
          </p:nvSpPr>
          <p:spPr bwMode="auto">
            <a:xfrm>
              <a:off x="9188450" y="9215438"/>
              <a:ext cx="152400" cy="14605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06" name="Oval 221"/>
            <p:cNvSpPr>
              <a:spLocks noChangeAspect="1" noChangeArrowheads="1"/>
            </p:cNvSpPr>
            <p:nvPr/>
          </p:nvSpPr>
          <p:spPr bwMode="auto">
            <a:xfrm>
              <a:off x="8655050" y="8986838"/>
              <a:ext cx="152400" cy="14605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07" name="Oval 222"/>
            <p:cNvSpPr>
              <a:spLocks noChangeAspect="1" noChangeArrowheads="1"/>
            </p:cNvSpPr>
            <p:nvPr/>
          </p:nvSpPr>
          <p:spPr bwMode="auto">
            <a:xfrm>
              <a:off x="8610600" y="9215438"/>
              <a:ext cx="152400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08" name="Oval 223"/>
            <p:cNvSpPr>
              <a:spLocks noChangeAspect="1" noChangeArrowheads="1"/>
            </p:cNvSpPr>
            <p:nvPr/>
          </p:nvSpPr>
          <p:spPr bwMode="auto">
            <a:xfrm>
              <a:off x="8972550" y="9240838"/>
              <a:ext cx="152400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09" name="Oval 224"/>
            <p:cNvSpPr>
              <a:spLocks noChangeAspect="1" noChangeArrowheads="1"/>
            </p:cNvSpPr>
            <p:nvPr/>
          </p:nvSpPr>
          <p:spPr bwMode="auto">
            <a:xfrm>
              <a:off x="8858250" y="9399588"/>
              <a:ext cx="152400" cy="146050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10" name="Oval 225"/>
            <p:cNvSpPr>
              <a:spLocks noChangeAspect="1" noChangeArrowheads="1"/>
            </p:cNvSpPr>
            <p:nvPr/>
          </p:nvSpPr>
          <p:spPr bwMode="auto">
            <a:xfrm>
              <a:off x="9124950" y="9437688"/>
              <a:ext cx="152400" cy="146050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11" name="Oval 227"/>
            <p:cNvSpPr>
              <a:spLocks noChangeAspect="1" noChangeArrowheads="1"/>
            </p:cNvSpPr>
            <p:nvPr/>
          </p:nvSpPr>
          <p:spPr bwMode="auto">
            <a:xfrm>
              <a:off x="8901113" y="8870951"/>
              <a:ext cx="152400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12" name="Oval 228"/>
            <p:cNvSpPr>
              <a:spLocks noChangeAspect="1" noChangeArrowheads="1"/>
            </p:cNvSpPr>
            <p:nvPr/>
          </p:nvSpPr>
          <p:spPr bwMode="auto">
            <a:xfrm>
              <a:off x="9131300" y="8856663"/>
              <a:ext cx="152400" cy="146050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13" name="Oval 229"/>
            <p:cNvSpPr>
              <a:spLocks noChangeAspect="1" noChangeArrowheads="1"/>
            </p:cNvSpPr>
            <p:nvPr/>
          </p:nvSpPr>
          <p:spPr bwMode="auto">
            <a:xfrm>
              <a:off x="9017000" y="8669338"/>
              <a:ext cx="152400" cy="14605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14" name="Oval 231"/>
            <p:cNvSpPr>
              <a:spLocks noChangeAspect="1" noChangeArrowheads="1"/>
            </p:cNvSpPr>
            <p:nvPr/>
          </p:nvSpPr>
          <p:spPr bwMode="auto">
            <a:xfrm>
              <a:off x="8712200" y="8707438"/>
              <a:ext cx="152400" cy="14605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15" name="Oval 232"/>
            <p:cNvSpPr>
              <a:spLocks noChangeAspect="1" noChangeArrowheads="1"/>
            </p:cNvSpPr>
            <p:nvPr/>
          </p:nvSpPr>
          <p:spPr bwMode="auto">
            <a:xfrm>
              <a:off x="8940800" y="9634538"/>
              <a:ext cx="152400" cy="14605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16" name="Oval 233"/>
            <p:cNvSpPr>
              <a:spLocks noChangeAspect="1" noChangeArrowheads="1"/>
            </p:cNvSpPr>
            <p:nvPr/>
          </p:nvSpPr>
          <p:spPr bwMode="auto">
            <a:xfrm>
              <a:off x="9309100" y="9571038"/>
              <a:ext cx="152400" cy="14605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17" name="Oval 234"/>
            <p:cNvSpPr>
              <a:spLocks noChangeAspect="1" noChangeArrowheads="1"/>
            </p:cNvSpPr>
            <p:nvPr/>
          </p:nvSpPr>
          <p:spPr bwMode="auto">
            <a:xfrm>
              <a:off x="8712200" y="9596438"/>
              <a:ext cx="152400" cy="14605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18" name="Oval 235"/>
            <p:cNvSpPr>
              <a:spLocks noChangeAspect="1" noChangeArrowheads="1"/>
            </p:cNvSpPr>
            <p:nvPr/>
          </p:nvSpPr>
          <p:spPr bwMode="auto">
            <a:xfrm>
              <a:off x="9150350" y="9710738"/>
              <a:ext cx="152400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19" name="Oval 236"/>
            <p:cNvSpPr>
              <a:spLocks noChangeAspect="1" noChangeArrowheads="1"/>
            </p:cNvSpPr>
            <p:nvPr/>
          </p:nvSpPr>
          <p:spPr bwMode="auto">
            <a:xfrm>
              <a:off x="8540750" y="9545638"/>
              <a:ext cx="152400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20" name="Oval 237"/>
            <p:cNvSpPr>
              <a:spLocks noChangeAspect="1" noChangeArrowheads="1"/>
            </p:cNvSpPr>
            <p:nvPr/>
          </p:nvSpPr>
          <p:spPr bwMode="auto">
            <a:xfrm>
              <a:off x="8382000" y="9596438"/>
              <a:ext cx="152400" cy="1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21" name="Oval 238"/>
            <p:cNvSpPr>
              <a:spLocks noChangeAspect="1" noChangeArrowheads="1"/>
            </p:cNvSpPr>
            <p:nvPr/>
          </p:nvSpPr>
          <p:spPr bwMode="auto">
            <a:xfrm>
              <a:off x="8534400" y="9748838"/>
              <a:ext cx="152400" cy="146050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22" name="Oval 239"/>
            <p:cNvSpPr>
              <a:spLocks noChangeAspect="1" noChangeArrowheads="1"/>
            </p:cNvSpPr>
            <p:nvPr/>
          </p:nvSpPr>
          <p:spPr bwMode="auto">
            <a:xfrm>
              <a:off x="8826500" y="9771063"/>
              <a:ext cx="152400" cy="146050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223" name="Oval 240"/>
            <p:cNvSpPr>
              <a:spLocks noChangeAspect="1" noChangeArrowheads="1"/>
            </p:cNvSpPr>
            <p:nvPr/>
          </p:nvSpPr>
          <p:spPr bwMode="auto">
            <a:xfrm>
              <a:off x="8445500" y="9301163"/>
              <a:ext cx="152400" cy="146050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</p:grpSp>
      <p:sp>
        <p:nvSpPr>
          <p:cNvPr id="225" name="Rectangle 11"/>
          <p:cNvSpPr>
            <a:spLocks noChangeArrowheads="1"/>
          </p:cNvSpPr>
          <p:nvPr/>
        </p:nvSpPr>
        <p:spPr bwMode="auto">
          <a:xfrm>
            <a:off x="1811881" y="5157073"/>
            <a:ext cx="3688830" cy="119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it-IT" altLang="it-IT" b="1" dirty="0" err="1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it-IT" altLang="it-IT" b="1" baseline="-25000" dirty="0" err="1">
                <a:solidFill>
                  <a:srgbClr val="FF0000"/>
                </a:solidFill>
                <a:latin typeface="Comic Sans MS" pitchFamily="66" charset="0"/>
              </a:rPr>
              <a:t>Tot</a:t>
            </a:r>
            <a:r>
              <a:rPr lang="it-IT" altLang="it-IT" b="1" dirty="0" err="1">
                <a:solidFill>
                  <a:srgbClr val="FF0000"/>
                </a:solidFill>
                <a:latin typeface="Comic Sans MS" pitchFamily="66" charset="0"/>
              </a:rPr>
              <a:t>V</a:t>
            </a:r>
            <a:r>
              <a:rPr lang="it-IT" altLang="it-IT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altLang="it-IT" b="1" dirty="0">
                <a:solidFill>
                  <a:srgbClr val="FF0000"/>
                </a:solidFill>
                <a:latin typeface="Comic Sans MS" pitchFamily="66" charset="0"/>
              </a:rPr>
              <a:t>= </a:t>
            </a:r>
            <a:r>
              <a:rPr lang="it-IT" altLang="it-IT" b="1" dirty="0" err="1">
                <a:solidFill>
                  <a:srgbClr val="FF0000"/>
                </a:solidFill>
                <a:latin typeface="Comic Sans MS" pitchFamily="66" charset="0"/>
              </a:rPr>
              <a:t>n</a:t>
            </a:r>
            <a:r>
              <a:rPr lang="it-IT" altLang="it-IT" b="1" baseline="-25000" dirty="0" err="1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it-IT" altLang="it-IT" b="1" dirty="0">
                <a:solidFill>
                  <a:srgbClr val="FF0000"/>
                </a:solidFill>
                <a:latin typeface="Comic Sans MS" pitchFamily="66" charset="0"/>
              </a:rPr>
              <a:t> RT</a:t>
            </a:r>
            <a:endParaRPr lang="it-IT" altLang="it-IT" dirty="0">
              <a:solidFill>
                <a:srgbClr val="000099"/>
              </a:solidFill>
              <a:latin typeface="Comic Sans MS" pitchFamily="66" charset="0"/>
            </a:endParaRPr>
          </a:p>
          <a:p>
            <a:pPr eaLnBrk="0" fontAlgn="base" hangingPunct="0">
              <a:lnSpc>
                <a:spcPct val="70000"/>
              </a:lnSpc>
              <a:spcBef>
                <a:spcPts val="500"/>
              </a:spcBef>
              <a:spcAft>
                <a:spcPts val="500"/>
              </a:spcAft>
            </a:pPr>
            <a:r>
              <a:rPr lang="it-IT" altLang="it-IT" b="1" dirty="0">
                <a:solidFill>
                  <a:srgbClr val="FF0000"/>
                </a:solidFill>
                <a:latin typeface="Comic Sans MS" pitchFamily="66" charset="0"/>
              </a:rPr>
              <a:t>dove: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  </a:t>
            </a:r>
            <a:r>
              <a:rPr lang="it-IT" altLang="it-IT" dirty="0" err="1">
                <a:solidFill>
                  <a:srgbClr val="000099"/>
                </a:solidFill>
                <a:latin typeface="Comic Sans MS" pitchFamily="66" charset="0"/>
              </a:rPr>
              <a:t>P</a:t>
            </a:r>
            <a:r>
              <a:rPr lang="it-IT" altLang="it-IT" baseline="-25000" dirty="0" err="1">
                <a:solidFill>
                  <a:srgbClr val="000099"/>
                </a:solidFill>
                <a:latin typeface="Comic Sans MS" pitchFamily="66" charset="0"/>
              </a:rPr>
              <a:t>Tot</a:t>
            </a:r>
            <a:r>
              <a:rPr lang="it-IT" altLang="it-IT" baseline="-25000" dirty="0">
                <a:solidFill>
                  <a:srgbClr val="000099"/>
                </a:solidFill>
                <a:latin typeface="Comic Sans MS" pitchFamily="66" charset="0"/>
              </a:rPr>
              <a:t>  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= P</a:t>
            </a:r>
            <a:r>
              <a:rPr lang="it-IT" altLang="it-IT" b="1" baseline="-250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 + P</a:t>
            </a:r>
            <a:r>
              <a:rPr lang="it-IT" altLang="it-IT" b="1" baseline="-25000" dirty="0">
                <a:solidFill>
                  <a:srgbClr val="006600"/>
                </a:solidFill>
                <a:latin typeface="Comic Sans MS" pitchFamily="66" charset="0"/>
              </a:rPr>
              <a:t>B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 + P</a:t>
            </a:r>
            <a:r>
              <a:rPr lang="it-IT" altLang="it-IT" b="1" baseline="-25000" dirty="0">
                <a:solidFill>
                  <a:srgbClr val="000099"/>
                </a:solidFill>
                <a:latin typeface="Comic Sans MS" pitchFamily="66" charset="0"/>
              </a:rPr>
              <a:t>C</a:t>
            </a:r>
            <a:endParaRPr lang="it-IT" altLang="it-IT" dirty="0">
              <a:solidFill>
                <a:srgbClr val="000099"/>
              </a:solidFill>
              <a:latin typeface="Comic Sans MS" pitchFamily="66" charset="0"/>
            </a:endParaRPr>
          </a:p>
          <a:p>
            <a:pPr eaLnBrk="0" fontAlgn="base" hangingPunct="0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	</a:t>
            </a:r>
            <a:r>
              <a:rPr lang="it-IT" altLang="it-IT" dirty="0" err="1">
                <a:solidFill>
                  <a:srgbClr val="000099"/>
                </a:solidFill>
                <a:latin typeface="Comic Sans MS" pitchFamily="66" charset="0"/>
              </a:rPr>
              <a:t>n</a:t>
            </a:r>
            <a:r>
              <a:rPr lang="it-IT" altLang="it-IT" baseline="-25000" dirty="0" err="1">
                <a:solidFill>
                  <a:srgbClr val="000099"/>
                </a:solidFill>
                <a:latin typeface="Comic Sans MS" pitchFamily="66" charset="0"/>
              </a:rPr>
              <a:t>Tot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  = </a:t>
            </a:r>
            <a:r>
              <a:rPr lang="it-IT" altLang="it-IT" dirty="0" err="1">
                <a:solidFill>
                  <a:srgbClr val="000099"/>
                </a:solidFill>
                <a:latin typeface="Comic Sans MS" pitchFamily="66" charset="0"/>
              </a:rPr>
              <a:t>n</a:t>
            </a:r>
            <a:r>
              <a:rPr lang="it-IT" altLang="it-IT" b="1" baseline="-25000" dirty="0" err="1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 + </a:t>
            </a:r>
            <a:r>
              <a:rPr lang="it-IT" altLang="it-IT" dirty="0" err="1">
                <a:solidFill>
                  <a:srgbClr val="000099"/>
                </a:solidFill>
                <a:latin typeface="Comic Sans MS" pitchFamily="66" charset="0"/>
              </a:rPr>
              <a:t>n</a:t>
            </a:r>
            <a:r>
              <a:rPr lang="it-IT" altLang="it-IT" b="1" baseline="-25000" dirty="0" err="1">
                <a:solidFill>
                  <a:srgbClr val="006600"/>
                </a:solidFill>
                <a:latin typeface="Comic Sans MS" pitchFamily="66" charset="0"/>
              </a:rPr>
              <a:t>B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  + </a:t>
            </a:r>
            <a:r>
              <a:rPr lang="it-IT" altLang="it-IT" dirty="0" err="1">
                <a:solidFill>
                  <a:srgbClr val="000099"/>
                </a:solidFill>
                <a:latin typeface="Comic Sans MS" pitchFamily="66" charset="0"/>
              </a:rPr>
              <a:t>n</a:t>
            </a:r>
            <a:r>
              <a:rPr lang="it-IT" altLang="it-IT" b="1" baseline="-25000" dirty="0" err="1">
                <a:solidFill>
                  <a:srgbClr val="000099"/>
                </a:solidFill>
                <a:latin typeface="Comic Sans MS" pitchFamily="66" charset="0"/>
              </a:rPr>
              <a:t>C</a:t>
            </a:r>
            <a:endParaRPr lang="it-IT" altLang="it-IT" baseline="-25000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87" name="Audio 8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00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73"/>
    </mc:Choice>
    <mc:Fallback>
      <p:transition spd="slow" advTm="82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  <p:bldLst>
      <p:bldP spid="172" grpId="0"/>
      <p:bldP spid="176" grpId="0"/>
      <p:bldP spid="178" grpId="0"/>
      <p:bldP spid="2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808034" y="188640"/>
            <a:ext cx="8686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19050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Legge di Dalton (1807)</a:t>
            </a:r>
          </a:p>
        </p:txBody>
      </p:sp>
      <p:grpSp>
        <p:nvGrpSpPr>
          <p:cNvPr id="28" name="Gruppo 27"/>
          <p:cNvGrpSpPr/>
          <p:nvPr/>
        </p:nvGrpSpPr>
        <p:grpSpPr>
          <a:xfrm>
            <a:off x="5915564" y="3273490"/>
            <a:ext cx="3145679" cy="1123331"/>
            <a:chOff x="4403998" y="1603740"/>
            <a:chExt cx="3145679" cy="1123331"/>
          </a:xfrm>
        </p:grpSpPr>
        <p:sp>
          <p:nvSpPr>
            <p:cNvPr id="11" name="Rectangle 165"/>
            <p:cNvSpPr>
              <a:spLocks noChangeArrowheads="1"/>
            </p:cNvSpPr>
            <p:nvPr/>
          </p:nvSpPr>
          <p:spPr bwMode="auto">
            <a:xfrm>
              <a:off x="5860383" y="1989572"/>
              <a:ext cx="34176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500"/>
                </a:spcBef>
                <a:spcAft>
                  <a:spcPts val="500"/>
                </a:spcAft>
              </a:pPr>
              <a:r>
                <a:rPr lang="it-IT" altLang="it-IT" dirty="0">
                  <a:solidFill>
                    <a:srgbClr val="FF0000"/>
                  </a:solidFill>
                  <a:latin typeface="Comic Sans MS" pitchFamily="66" charset="0"/>
                </a:rPr>
                <a:t>=</a:t>
              </a:r>
            </a:p>
          </p:txBody>
        </p:sp>
        <p:sp>
          <p:nvSpPr>
            <p:cNvPr id="12" name="Rectangle 166"/>
            <p:cNvSpPr>
              <a:spLocks noChangeArrowheads="1"/>
            </p:cNvSpPr>
            <p:nvPr/>
          </p:nvSpPr>
          <p:spPr bwMode="auto">
            <a:xfrm>
              <a:off x="4627434" y="1630106"/>
              <a:ext cx="68800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500"/>
                </a:spcBef>
                <a:spcAft>
                  <a:spcPts val="500"/>
                </a:spcAft>
              </a:pPr>
              <a:r>
                <a:rPr lang="it-IT" altLang="it-IT" dirty="0" err="1">
                  <a:solidFill>
                    <a:srgbClr val="FF0000"/>
                  </a:solidFill>
                  <a:latin typeface="Comic Sans MS" pitchFamily="66" charset="0"/>
                </a:rPr>
                <a:t>P</a:t>
              </a:r>
              <a:r>
                <a:rPr lang="it-IT" altLang="it-IT" baseline="-25000" dirty="0" err="1">
                  <a:solidFill>
                    <a:srgbClr val="FF0000"/>
                  </a:solidFill>
                  <a:latin typeface="Comic Sans MS" pitchFamily="66" charset="0"/>
                </a:rPr>
                <a:t>Tot</a:t>
              </a:r>
              <a:endParaRPr lang="it-IT" altLang="it-IT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3" name="Rectangle 167"/>
            <p:cNvSpPr>
              <a:spLocks noChangeArrowheads="1"/>
            </p:cNvSpPr>
            <p:nvPr/>
          </p:nvSpPr>
          <p:spPr bwMode="auto">
            <a:xfrm>
              <a:off x="4776121" y="2235872"/>
              <a:ext cx="49564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500"/>
                </a:spcBef>
                <a:spcAft>
                  <a:spcPts val="500"/>
                </a:spcAft>
              </a:pPr>
              <a:r>
                <a:rPr lang="it-IT" altLang="it-IT" dirty="0">
                  <a:solidFill>
                    <a:srgbClr val="FF0000"/>
                  </a:solidFill>
                  <a:latin typeface="Comic Sans MS" pitchFamily="66" charset="0"/>
                </a:rPr>
                <a:t>P</a:t>
              </a:r>
              <a:r>
                <a:rPr lang="it-IT" altLang="it-IT" baseline="-25000" dirty="0">
                  <a:solidFill>
                    <a:srgbClr val="FF0000"/>
                  </a:solidFill>
                  <a:latin typeface="Comic Sans MS" pitchFamily="66" charset="0"/>
                </a:rPr>
                <a:t>A</a:t>
              </a:r>
              <a:endParaRPr lang="it-IT" altLang="it-IT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4" name="Line 168"/>
            <p:cNvSpPr>
              <a:spLocks noChangeShapeType="1"/>
            </p:cNvSpPr>
            <p:nvPr/>
          </p:nvSpPr>
          <p:spPr bwMode="auto">
            <a:xfrm flipV="1">
              <a:off x="4403998" y="2162219"/>
              <a:ext cx="1314450" cy="190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72"/>
            <p:cNvSpPr>
              <a:spLocks noChangeArrowheads="1"/>
            </p:cNvSpPr>
            <p:nvPr/>
          </p:nvSpPr>
          <p:spPr bwMode="auto">
            <a:xfrm>
              <a:off x="6644608" y="1603740"/>
              <a:ext cx="48603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500"/>
                </a:spcBef>
                <a:spcAft>
                  <a:spcPts val="500"/>
                </a:spcAft>
              </a:pPr>
              <a:r>
                <a:rPr lang="it-IT" altLang="it-IT" dirty="0" err="1">
                  <a:solidFill>
                    <a:srgbClr val="FF0000"/>
                  </a:solidFill>
                  <a:latin typeface="Comic Sans MS" pitchFamily="66" charset="0"/>
                </a:rPr>
                <a:t>n</a:t>
              </a:r>
              <a:r>
                <a:rPr lang="it-IT" altLang="it-IT" baseline="-25000" dirty="0" err="1">
                  <a:solidFill>
                    <a:srgbClr val="FF0000"/>
                  </a:solidFill>
                  <a:latin typeface="Comic Sans MS" pitchFamily="66" charset="0"/>
                </a:rPr>
                <a:t>T</a:t>
              </a:r>
              <a:endParaRPr lang="it-IT" altLang="it-IT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6" name="Rectangle 173"/>
            <p:cNvSpPr>
              <a:spLocks noChangeArrowheads="1"/>
            </p:cNvSpPr>
            <p:nvPr/>
          </p:nvSpPr>
          <p:spPr bwMode="auto">
            <a:xfrm>
              <a:off x="6636671" y="2265406"/>
              <a:ext cx="49725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500"/>
                </a:spcBef>
                <a:spcAft>
                  <a:spcPts val="500"/>
                </a:spcAft>
              </a:pPr>
              <a:r>
                <a:rPr lang="it-IT" altLang="it-IT" dirty="0" err="1">
                  <a:solidFill>
                    <a:srgbClr val="FF0000"/>
                  </a:solidFill>
                  <a:latin typeface="Comic Sans MS" pitchFamily="66" charset="0"/>
                </a:rPr>
                <a:t>n</a:t>
              </a:r>
              <a:r>
                <a:rPr lang="it-IT" altLang="it-IT" baseline="-25000" dirty="0" err="1">
                  <a:solidFill>
                    <a:srgbClr val="FF0000"/>
                  </a:solidFill>
                  <a:latin typeface="Comic Sans MS" pitchFamily="66" charset="0"/>
                </a:rPr>
                <a:t>A</a:t>
              </a:r>
              <a:endParaRPr lang="it-IT" altLang="it-IT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7" name="Line 174"/>
            <p:cNvSpPr>
              <a:spLocks noChangeShapeType="1"/>
            </p:cNvSpPr>
            <p:nvPr/>
          </p:nvSpPr>
          <p:spPr bwMode="auto">
            <a:xfrm flipV="1">
              <a:off x="6235227" y="2178458"/>
              <a:ext cx="1314450" cy="190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4320722" y="3761521"/>
            <a:ext cx="6248400" cy="2146581"/>
            <a:chOff x="2920333" y="1966675"/>
            <a:chExt cx="6248400" cy="2146581"/>
          </a:xfrm>
        </p:grpSpPr>
        <p:sp>
          <p:nvSpPr>
            <p:cNvPr id="3" name="Rectangle 183"/>
            <p:cNvSpPr>
              <a:spLocks noChangeArrowheads="1"/>
            </p:cNvSpPr>
            <p:nvPr/>
          </p:nvSpPr>
          <p:spPr bwMode="auto">
            <a:xfrm>
              <a:off x="2920333" y="2970256"/>
              <a:ext cx="6248400" cy="1143000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8" name="Rectangle 175"/>
            <p:cNvSpPr>
              <a:spLocks noChangeArrowheads="1"/>
            </p:cNvSpPr>
            <p:nvPr/>
          </p:nvSpPr>
          <p:spPr bwMode="auto">
            <a:xfrm>
              <a:off x="7951003" y="1966675"/>
              <a:ext cx="101983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500"/>
                </a:spcBef>
                <a:spcAft>
                  <a:spcPts val="500"/>
                </a:spcAft>
              </a:pPr>
              <a:r>
                <a:rPr lang="it-IT" altLang="it-IT" dirty="0">
                  <a:solidFill>
                    <a:srgbClr val="FF0000"/>
                  </a:solidFill>
                  <a:latin typeface="Comic Sans MS" pitchFamily="66" charset="0"/>
                </a:rPr>
                <a:t>da cui</a:t>
              </a:r>
            </a:p>
          </p:txBody>
        </p:sp>
        <p:sp>
          <p:nvSpPr>
            <p:cNvPr id="19" name="Rectangle 176"/>
            <p:cNvSpPr>
              <a:spLocks noChangeArrowheads="1"/>
            </p:cNvSpPr>
            <p:nvPr/>
          </p:nvSpPr>
          <p:spPr bwMode="auto">
            <a:xfrm>
              <a:off x="2996533" y="3247424"/>
              <a:ext cx="49564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500"/>
                </a:spcBef>
                <a:spcAft>
                  <a:spcPts val="500"/>
                </a:spcAft>
              </a:pPr>
              <a:r>
                <a:rPr lang="it-IT" altLang="it-IT">
                  <a:solidFill>
                    <a:srgbClr val="FFFF00"/>
                  </a:solidFill>
                  <a:latin typeface="Comic Sans MS" pitchFamily="66" charset="0"/>
                </a:rPr>
                <a:t>P</a:t>
              </a:r>
              <a:r>
                <a:rPr lang="it-IT" altLang="it-IT" baseline="-25000">
                  <a:solidFill>
                    <a:srgbClr val="FFFF00"/>
                  </a:solidFill>
                  <a:latin typeface="Comic Sans MS" pitchFamily="66" charset="0"/>
                </a:rPr>
                <a:t>A</a:t>
              </a:r>
              <a:endParaRPr lang="it-IT" altLang="it-IT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  <p:sp>
          <p:nvSpPr>
            <p:cNvPr id="20" name="Rectangle 177"/>
            <p:cNvSpPr>
              <a:spLocks noChangeArrowheads="1"/>
            </p:cNvSpPr>
            <p:nvPr/>
          </p:nvSpPr>
          <p:spPr bwMode="auto">
            <a:xfrm>
              <a:off x="3668046" y="3291874"/>
              <a:ext cx="34176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500"/>
                </a:spcBef>
                <a:spcAft>
                  <a:spcPts val="500"/>
                </a:spcAft>
              </a:pPr>
              <a:r>
                <a:rPr lang="it-IT" altLang="it-IT">
                  <a:solidFill>
                    <a:srgbClr val="FFFF00"/>
                  </a:solidFill>
                  <a:latin typeface="Comic Sans MS" pitchFamily="66" charset="0"/>
                </a:rPr>
                <a:t>=</a:t>
              </a:r>
            </a:p>
          </p:txBody>
        </p:sp>
        <p:sp>
          <p:nvSpPr>
            <p:cNvPr id="21" name="Rectangle 178"/>
            <p:cNvSpPr>
              <a:spLocks noChangeArrowheads="1"/>
            </p:cNvSpPr>
            <p:nvPr/>
          </p:nvSpPr>
          <p:spPr bwMode="auto">
            <a:xfrm>
              <a:off x="4433221" y="2964849"/>
              <a:ext cx="49725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500"/>
                </a:spcBef>
                <a:spcAft>
                  <a:spcPts val="500"/>
                </a:spcAft>
              </a:pPr>
              <a:r>
                <a:rPr lang="it-IT" altLang="it-IT">
                  <a:solidFill>
                    <a:srgbClr val="FFFF00"/>
                  </a:solidFill>
                  <a:latin typeface="Comic Sans MS" pitchFamily="66" charset="0"/>
                </a:rPr>
                <a:t>n</a:t>
              </a:r>
              <a:r>
                <a:rPr lang="it-IT" altLang="it-IT" baseline="-25000">
                  <a:solidFill>
                    <a:srgbClr val="FFFF00"/>
                  </a:solidFill>
                  <a:latin typeface="Comic Sans MS" pitchFamily="66" charset="0"/>
                </a:rPr>
                <a:t>A</a:t>
              </a:r>
              <a:endParaRPr lang="it-IT" altLang="it-IT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  <p:sp>
          <p:nvSpPr>
            <p:cNvPr id="22" name="Rectangle 179"/>
            <p:cNvSpPr>
              <a:spLocks noChangeArrowheads="1"/>
            </p:cNvSpPr>
            <p:nvPr/>
          </p:nvSpPr>
          <p:spPr bwMode="auto">
            <a:xfrm>
              <a:off x="4478319" y="3478256"/>
              <a:ext cx="48603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500"/>
                </a:spcBef>
                <a:spcAft>
                  <a:spcPts val="500"/>
                </a:spcAft>
              </a:pPr>
              <a:r>
                <a:rPr lang="it-IT" altLang="it-IT" dirty="0" err="1">
                  <a:solidFill>
                    <a:srgbClr val="FFFF00"/>
                  </a:solidFill>
                  <a:latin typeface="Comic Sans MS" pitchFamily="66" charset="0"/>
                </a:rPr>
                <a:t>n</a:t>
              </a:r>
              <a:r>
                <a:rPr lang="it-IT" altLang="it-IT" baseline="-25000" dirty="0" err="1">
                  <a:solidFill>
                    <a:srgbClr val="FFFF00"/>
                  </a:solidFill>
                  <a:latin typeface="Comic Sans MS" pitchFamily="66" charset="0"/>
                </a:rPr>
                <a:t>T</a:t>
              </a:r>
              <a:endParaRPr lang="it-IT" altLang="it-IT" dirty="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  <p:sp>
          <p:nvSpPr>
            <p:cNvPr id="23" name="Line 180"/>
            <p:cNvSpPr>
              <a:spLocks noChangeShapeType="1"/>
            </p:cNvSpPr>
            <p:nvPr/>
          </p:nvSpPr>
          <p:spPr bwMode="auto">
            <a:xfrm flipV="1">
              <a:off x="4064109" y="3522706"/>
              <a:ext cx="1314450" cy="1905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4" name="Rectangle 181"/>
            <p:cNvSpPr>
              <a:spLocks noChangeArrowheads="1"/>
            </p:cNvSpPr>
            <p:nvPr/>
          </p:nvSpPr>
          <p:spPr bwMode="auto">
            <a:xfrm>
              <a:off x="5547218" y="3230259"/>
              <a:ext cx="68800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500"/>
                </a:spcBef>
                <a:spcAft>
                  <a:spcPts val="500"/>
                </a:spcAft>
              </a:pPr>
              <a:r>
                <a:rPr lang="it-IT" altLang="it-IT" dirty="0" err="1">
                  <a:solidFill>
                    <a:srgbClr val="FFFF00"/>
                  </a:solidFill>
                  <a:latin typeface="Comic Sans MS" pitchFamily="66" charset="0"/>
                </a:rPr>
                <a:t>P</a:t>
              </a:r>
              <a:r>
                <a:rPr lang="it-IT" altLang="it-IT" baseline="-25000" dirty="0" err="1">
                  <a:solidFill>
                    <a:srgbClr val="FFFF00"/>
                  </a:solidFill>
                  <a:latin typeface="Comic Sans MS" pitchFamily="66" charset="0"/>
                </a:rPr>
                <a:t>Tot</a:t>
              </a:r>
              <a:endParaRPr lang="it-IT" altLang="it-IT" dirty="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  <p:sp>
          <p:nvSpPr>
            <p:cNvPr id="25" name="Rectangle 182"/>
            <p:cNvSpPr>
              <a:spLocks noChangeArrowheads="1"/>
            </p:cNvSpPr>
            <p:nvPr/>
          </p:nvSpPr>
          <p:spPr bwMode="auto">
            <a:xfrm>
              <a:off x="6458287" y="3291874"/>
              <a:ext cx="149271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500"/>
                </a:spcBef>
                <a:spcAft>
                  <a:spcPts val="500"/>
                </a:spcAft>
              </a:pPr>
              <a:r>
                <a:rPr lang="it-IT" altLang="it-IT" dirty="0">
                  <a:solidFill>
                    <a:srgbClr val="FFFF00"/>
                  </a:solidFill>
                  <a:latin typeface="Comic Sans MS" pitchFamily="66" charset="0"/>
                </a:rPr>
                <a:t>=  X</a:t>
              </a:r>
              <a:r>
                <a:rPr lang="it-IT" altLang="it-IT" baseline="-25000" dirty="0">
                  <a:solidFill>
                    <a:srgbClr val="FFFF00"/>
                  </a:solidFill>
                  <a:latin typeface="Comic Sans MS" pitchFamily="66" charset="0"/>
                </a:rPr>
                <a:t>A</a:t>
              </a:r>
              <a:r>
                <a:rPr lang="it-IT" altLang="it-IT" dirty="0">
                  <a:solidFill>
                    <a:srgbClr val="FFFF00"/>
                  </a:solidFill>
                  <a:latin typeface="Comic Sans MS" pitchFamily="66" charset="0"/>
                </a:rPr>
                <a:t> </a:t>
              </a:r>
              <a:r>
                <a:rPr lang="it-IT" altLang="it-IT" dirty="0" err="1">
                  <a:solidFill>
                    <a:srgbClr val="FFFF00"/>
                  </a:solidFill>
                  <a:latin typeface="Comic Sans MS" pitchFamily="66" charset="0"/>
                </a:rPr>
                <a:t>P</a:t>
              </a:r>
              <a:r>
                <a:rPr lang="it-IT" altLang="it-IT" baseline="-25000" dirty="0" err="1">
                  <a:solidFill>
                    <a:srgbClr val="FFFF00"/>
                  </a:solidFill>
                  <a:latin typeface="Comic Sans MS" pitchFamily="66" charset="0"/>
                </a:rPr>
                <a:t>Tot</a:t>
              </a:r>
              <a:endParaRPr lang="it-IT" altLang="it-IT" dirty="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7" name="Gruppo 26"/>
          <p:cNvGrpSpPr/>
          <p:nvPr/>
        </p:nvGrpSpPr>
        <p:grpSpPr>
          <a:xfrm>
            <a:off x="1524001" y="3270497"/>
            <a:ext cx="4083401" cy="1149697"/>
            <a:chOff x="41658" y="1577374"/>
            <a:chExt cx="4083401" cy="1149697"/>
          </a:xfrm>
        </p:grpSpPr>
        <p:sp>
          <p:nvSpPr>
            <p:cNvPr id="4" name="Rectangle 31"/>
            <p:cNvSpPr>
              <a:spLocks noChangeArrowheads="1"/>
            </p:cNvSpPr>
            <p:nvPr/>
          </p:nvSpPr>
          <p:spPr bwMode="auto">
            <a:xfrm>
              <a:off x="3849021" y="2015524"/>
              <a:ext cx="27603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500"/>
                </a:spcBef>
                <a:spcAft>
                  <a:spcPts val="500"/>
                </a:spcAft>
              </a:pPr>
              <a:r>
                <a:rPr lang="it-IT" altLang="it-IT">
                  <a:solidFill>
                    <a:srgbClr val="FF0000"/>
                  </a:solidFill>
                  <a:latin typeface="Comic Sans MS" pitchFamily="66" charset="0"/>
                </a:rPr>
                <a:t>;</a:t>
              </a:r>
            </a:p>
          </p:txBody>
        </p:sp>
        <p:sp>
          <p:nvSpPr>
            <p:cNvPr id="5" name="Rectangle 32"/>
            <p:cNvSpPr>
              <a:spLocks noChangeArrowheads="1"/>
            </p:cNvSpPr>
            <p:nvPr/>
          </p:nvSpPr>
          <p:spPr bwMode="auto">
            <a:xfrm>
              <a:off x="172371" y="1577374"/>
              <a:ext cx="88838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500"/>
                </a:spcBef>
                <a:spcAft>
                  <a:spcPts val="500"/>
                </a:spcAft>
              </a:pPr>
              <a:r>
                <a:rPr lang="it-IT" altLang="it-IT" dirty="0" err="1">
                  <a:solidFill>
                    <a:srgbClr val="FF0000"/>
                  </a:solidFill>
                  <a:latin typeface="Comic Sans MS" pitchFamily="66" charset="0"/>
                </a:rPr>
                <a:t>P</a:t>
              </a:r>
              <a:r>
                <a:rPr lang="it-IT" altLang="it-IT" baseline="-25000" dirty="0" err="1">
                  <a:solidFill>
                    <a:srgbClr val="FF0000"/>
                  </a:solidFill>
                  <a:latin typeface="Comic Sans MS" pitchFamily="66" charset="0"/>
                </a:rPr>
                <a:t>Tot</a:t>
              </a:r>
              <a:r>
                <a:rPr lang="it-IT" altLang="it-IT" dirty="0" err="1">
                  <a:solidFill>
                    <a:srgbClr val="FF0000"/>
                  </a:solidFill>
                  <a:latin typeface="Comic Sans MS" pitchFamily="66" charset="0"/>
                </a:rPr>
                <a:t>V</a:t>
              </a:r>
              <a:endParaRPr lang="it-IT" altLang="it-IT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284034" y="2265406"/>
              <a:ext cx="69602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500"/>
                </a:spcBef>
                <a:spcAft>
                  <a:spcPts val="500"/>
                </a:spcAft>
              </a:pPr>
              <a:r>
                <a:rPr lang="it-IT" altLang="it-IT" dirty="0">
                  <a:solidFill>
                    <a:srgbClr val="FF0000"/>
                  </a:solidFill>
                  <a:latin typeface="Comic Sans MS" pitchFamily="66" charset="0"/>
                </a:rPr>
                <a:t>P</a:t>
              </a:r>
              <a:r>
                <a:rPr lang="it-IT" altLang="it-IT" baseline="-25000" dirty="0">
                  <a:solidFill>
                    <a:srgbClr val="FF0000"/>
                  </a:solidFill>
                  <a:latin typeface="Comic Sans MS" pitchFamily="66" charset="0"/>
                </a:rPr>
                <a:t>A</a:t>
              </a:r>
              <a:r>
                <a:rPr lang="it-IT" altLang="it-IT" dirty="0">
                  <a:solidFill>
                    <a:srgbClr val="FF0000"/>
                  </a:solidFill>
                  <a:latin typeface="Comic Sans MS" pitchFamily="66" charset="0"/>
                </a:rPr>
                <a:t>V</a:t>
              </a:r>
            </a:p>
          </p:txBody>
        </p:sp>
        <p:sp>
          <p:nvSpPr>
            <p:cNvPr id="7" name="Line 34"/>
            <p:cNvSpPr>
              <a:spLocks noChangeShapeType="1"/>
            </p:cNvSpPr>
            <p:nvPr/>
          </p:nvSpPr>
          <p:spPr bwMode="auto">
            <a:xfrm flipV="1">
              <a:off x="41658" y="2162219"/>
              <a:ext cx="1314450" cy="190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Rectangle 155"/>
            <p:cNvSpPr>
              <a:spLocks noChangeArrowheads="1"/>
            </p:cNvSpPr>
            <p:nvPr/>
          </p:nvSpPr>
          <p:spPr bwMode="auto">
            <a:xfrm>
              <a:off x="2050383" y="1577374"/>
              <a:ext cx="98135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500"/>
                </a:spcBef>
                <a:spcAft>
                  <a:spcPts val="500"/>
                </a:spcAft>
              </a:pPr>
              <a:r>
                <a:rPr lang="it-IT" altLang="it-IT" dirty="0" err="1">
                  <a:solidFill>
                    <a:srgbClr val="FF0000"/>
                  </a:solidFill>
                  <a:latin typeface="Comic Sans MS" pitchFamily="66" charset="0"/>
                </a:rPr>
                <a:t>n</a:t>
              </a:r>
              <a:r>
                <a:rPr lang="it-IT" altLang="it-IT" baseline="-25000" dirty="0" err="1">
                  <a:solidFill>
                    <a:srgbClr val="FF0000"/>
                  </a:solidFill>
                  <a:latin typeface="Comic Sans MS" pitchFamily="66" charset="0"/>
                </a:rPr>
                <a:t>T</a:t>
              </a:r>
              <a:r>
                <a:rPr lang="it-IT" altLang="it-IT" dirty="0">
                  <a:solidFill>
                    <a:srgbClr val="FF0000"/>
                  </a:solidFill>
                  <a:latin typeface="Comic Sans MS" pitchFamily="66" charset="0"/>
                </a:rPr>
                <a:t> RT</a:t>
              </a:r>
            </a:p>
          </p:txBody>
        </p:sp>
        <p:sp>
          <p:nvSpPr>
            <p:cNvPr id="9" name="Rectangle 156"/>
            <p:cNvSpPr>
              <a:spLocks noChangeArrowheads="1"/>
            </p:cNvSpPr>
            <p:nvPr/>
          </p:nvSpPr>
          <p:spPr bwMode="auto">
            <a:xfrm>
              <a:off x="2069619" y="2235872"/>
              <a:ext cx="96212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500"/>
                </a:spcBef>
                <a:spcAft>
                  <a:spcPts val="500"/>
                </a:spcAft>
              </a:pPr>
              <a:r>
                <a:rPr lang="it-IT" altLang="it-IT" dirty="0" err="1">
                  <a:solidFill>
                    <a:srgbClr val="FF0000"/>
                  </a:solidFill>
                  <a:latin typeface="Comic Sans MS" pitchFamily="66" charset="0"/>
                </a:rPr>
                <a:t>n</a:t>
              </a:r>
              <a:r>
                <a:rPr lang="it-IT" altLang="it-IT" baseline="-25000" dirty="0" err="1">
                  <a:solidFill>
                    <a:srgbClr val="FF0000"/>
                  </a:solidFill>
                  <a:latin typeface="Comic Sans MS" pitchFamily="66" charset="0"/>
                </a:rPr>
                <a:t>A</a:t>
              </a:r>
              <a:r>
                <a:rPr lang="it-IT" altLang="it-IT" baseline="-25000" dirty="0">
                  <a:solidFill>
                    <a:srgbClr val="FF0000"/>
                  </a:solidFill>
                  <a:latin typeface="Comic Sans MS" pitchFamily="66" charset="0"/>
                </a:rPr>
                <a:t> </a:t>
              </a:r>
              <a:r>
                <a:rPr lang="it-IT" altLang="it-IT" dirty="0">
                  <a:solidFill>
                    <a:srgbClr val="FF0000"/>
                  </a:solidFill>
                  <a:latin typeface="Comic Sans MS" pitchFamily="66" charset="0"/>
                </a:rPr>
                <a:t>RT</a:t>
              </a:r>
            </a:p>
          </p:txBody>
        </p:sp>
        <p:sp>
          <p:nvSpPr>
            <p:cNvPr id="10" name="Line 157"/>
            <p:cNvSpPr>
              <a:spLocks noChangeShapeType="1"/>
            </p:cNvSpPr>
            <p:nvPr/>
          </p:nvSpPr>
          <p:spPr bwMode="auto">
            <a:xfrm flipV="1">
              <a:off x="1792639" y="2181269"/>
              <a:ext cx="204628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Rectangle 165"/>
            <p:cNvSpPr>
              <a:spLocks noChangeArrowheads="1"/>
            </p:cNvSpPr>
            <p:nvPr/>
          </p:nvSpPr>
          <p:spPr bwMode="auto">
            <a:xfrm>
              <a:off x="1429671" y="1950437"/>
              <a:ext cx="34176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ts val="500"/>
                </a:spcBef>
                <a:spcAft>
                  <a:spcPts val="500"/>
                </a:spcAft>
              </a:pPr>
              <a:r>
                <a:rPr lang="it-IT" altLang="it-IT">
                  <a:solidFill>
                    <a:srgbClr val="FF0000"/>
                  </a:solidFill>
                  <a:latin typeface="Comic Sans MS" pitchFamily="66" charset="0"/>
                </a:rPr>
                <a:t>=</a:t>
              </a:r>
            </a:p>
          </p:txBody>
        </p:sp>
      </p:grpSp>
      <p:sp>
        <p:nvSpPr>
          <p:cNvPr id="31" name="Rectangle 154"/>
          <p:cNvSpPr>
            <a:spLocks noChangeArrowheads="1"/>
          </p:cNvSpPr>
          <p:nvPr/>
        </p:nvSpPr>
        <p:spPr bwMode="auto">
          <a:xfrm>
            <a:off x="1604029" y="1178162"/>
            <a:ext cx="894220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ts val="500"/>
              </a:spcBef>
              <a:spcAft>
                <a:spcPts val="500"/>
              </a:spcAft>
            </a:pP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Ciascun gas esercita in miscela la pressione </a:t>
            </a:r>
            <a:r>
              <a:rPr lang="it-IT" altLang="it-IT" b="1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it-IT" altLang="it-IT" b="1" baseline="-250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(</a:t>
            </a:r>
            <a:r>
              <a:rPr lang="it-IT" altLang="it-IT" b="1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it-IT" altLang="it-IT" b="1" baseline="-25000" dirty="0">
                <a:solidFill>
                  <a:srgbClr val="006600"/>
                </a:solidFill>
                <a:latin typeface="Comic Sans MS" pitchFamily="66" charset="0"/>
              </a:rPr>
              <a:t>B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 o </a:t>
            </a:r>
            <a:r>
              <a:rPr lang="it-IT" altLang="it-IT" b="1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it-IT" altLang="it-IT" b="1" baseline="-25000" dirty="0">
                <a:solidFill>
                  <a:srgbClr val="000099"/>
                </a:solidFill>
                <a:latin typeface="Comic Sans MS" pitchFamily="66" charset="0"/>
              </a:rPr>
              <a:t>C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) 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che eserciterebbe 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se si ponesse da solo 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in 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quel volume </a:t>
            </a:r>
            <a:r>
              <a:rPr lang="it-IT" altLang="it-IT" b="1" dirty="0">
                <a:solidFill>
                  <a:srgbClr val="FF0000"/>
                </a:solidFill>
                <a:latin typeface="Comic Sans MS" pitchFamily="66" charset="0"/>
              </a:rPr>
              <a:t>V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 alla 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stessa </a:t>
            </a:r>
            <a:r>
              <a:rPr lang="it-IT" altLang="it-IT" b="1" dirty="0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. Questa pressione 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si </a:t>
            </a:r>
            <a:r>
              <a:rPr lang="it-IT" altLang="it-IT" dirty="0">
                <a:solidFill>
                  <a:srgbClr val="000099"/>
                </a:solidFill>
                <a:latin typeface="Comic Sans MS" pitchFamily="66" charset="0"/>
              </a:rPr>
              <a:t>chiama </a:t>
            </a:r>
            <a:r>
              <a:rPr lang="it-IT" altLang="it-IT" b="1" u="sng" dirty="0">
                <a:solidFill>
                  <a:srgbClr val="FF0000"/>
                </a:solidFill>
                <a:latin typeface="Comic Sans MS" pitchFamily="66" charset="0"/>
              </a:rPr>
              <a:t>PRESSIONE PARZIALE</a:t>
            </a:r>
            <a:endParaRPr lang="it-IT" altLang="it-IT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32" name="Audio 3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08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727"/>
    </mc:Choice>
    <mc:Fallback>
      <p:transition spd="slow" advTm="161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3"/>
          <p:cNvSpPr txBox="1">
            <a:spLocks noChangeArrowheads="1"/>
          </p:cNvSpPr>
          <p:nvPr/>
        </p:nvSpPr>
        <p:spPr bwMode="auto">
          <a:xfrm>
            <a:off x="3633788" y="403225"/>
            <a:ext cx="54229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4400">
                <a:solidFill>
                  <a:srgbClr val="808000"/>
                </a:solidFill>
                <a:latin typeface="Comic Sans MS" pitchFamily="66" charset="0"/>
              </a:rPr>
              <a:t>La Legge di Dalton</a:t>
            </a:r>
          </a:p>
        </p:txBody>
      </p:sp>
      <p:pic>
        <p:nvPicPr>
          <p:cNvPr id="51203" name="Picture 6" descr="E:\Documents and Settings\stefania\Desktop\14kkk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64958"/>
          <a:stretch>
            <a:fillRect/>
          </a:stretch>
        </p:blipFill>
        <p:spPr bwMode="auto">
          <a:xfrm>
            <a:off x="1703389" y="1482726"/>
            <a:ext cx="3203575" cy="48863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Oval 8"/>
          <p:cNvSpPr>
            <a:spLocks noChangeArrowheads="1"/>
          </p:cNvSpPr>
          <p:nvPr/>
        </p:nvSpPr>
        <p:spPr bwMode="auto">
          <a:xfrm>
            <a:off x="3270250" y="2336801"/>
            <a:ext cx="1385888" cy="1401763"/>
          </a:xfrm>
          <a:prstGeom prst="ellipse">
            <a:avLst/>
          </a:prstGeom>
          <a:gradFill rotWithShape="0">
            <a:gsLst>
              <a:gs pos="0">
                <a:srgbClr val="FFFFCC"/>
              </a:gs>
              <a:gs pos="100000">
                <a:srgbClr val="D2D2A8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51205" name="Gruppo 5"/>
          <p:cNvGrpSpPr>
            <a:grpSpLocks/>
          </p:cNvGrpSpPr>
          <p:nvPr/>
        </p:nvGrpSpPr>
        <p:grpSpPr bwMode="auto">
          <a:xfrm>
            <a:off x="4656139" y="1482726"/>
            <a:ext cx="3095625" cy="4886325"/>
            <a:chOff x="3132184" y="1482410"/>
            <a:chExt cx="3096000" cy="4886325"/>
          </a:xfrm>
        </p:grpSpPr>
        <p:pic>
          <p:nvPicPr>
            <p:cNvPr id="51221" name="Picture 6" descr="E:\Documents and Settings\stefania\Desktop\14kkkk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59" r="32271"/>
            <a:stretch>
              <a:fillRect/>
            </a:stretch>
          </p:blipFill>
          <p:spPr bwMode="auto">
            <a:xfrm>
              <a:off x="3132184" y="1482410"/>
              <a:ext cx="3096000" cy="488632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22" name="Oval 9"/>
            <p:cNvSpPr>
              <a:spLocks noChangeArrowheads="1"/>
            </p:cNvSpPr>
            <p:nvPr/>
          </p:nvSpPr>
          <p:spPr bwMode="auto">
            <a:xfrm>
              <a:off x="4572000" y="2492896"/>
              <a:ext cx="1409700" cy="141922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8B4B4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1206" name="Gruppo 4"/>
          <p:cNvGrpSpPr>
            <a:grpSpLocks/>
          </p:cNvGrpSpPr>
          <p:nvPr/>
        </p:nvGrpSpPr>
        <p:grpSpPr bwMode="auto">
          <a:xfrm>
            <a:off x="7535864" y="1482726"/>
            <a:ext cx="3095625" cy="4886325"/>
            <a:chOff x="6012000" y="1482409"/>
            <a:chExt cx="3096000" cy="4886325"/>
          </a:xfrm>
        </p:grpSpPr>
        <p:pic>
          <p:nvPicPr>
            <p:cNvPr id="51219" name="Picture 6" descr="E:\Documents and Settings\stefania\Desktop\14kkkk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73" r="-739"/>
            <a:stretch>
              <a:fillRect/>
            </a:stretch>
          </p:blipFill>
          <p:spPr bwMode="auto">
            <a:xfrm>
              <a:off x="6012000" y="1482409"/>
              <a:ext cx="3096000" cy="488632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20" name="Oval 10"/>
            <p:cNvSpPr>
              <a:spLocks noChangeArrowheads="1"/>
            </p:cNvSpPr>
            <p:nvPr/>
          </p:nvSpPr>
          <p:spPr bwMode="auto">
            <a:xfrm>
              <a:off x="7380312" y="2604889"/>
              <a:ext cx="1400175" cy="140017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5A01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51209" name="Text Box 13"/>
          <p:cNvSpPr txBox="1">
            <a:spLocks noChangeArrowheads="1"/>
          </p:cNvSpPr>
          <p:nvPr/>
        </p:nvSpPr>
        <p:spPr bwMode="auto">
          <a:xfrm>
            <a:off x="8940800" y="2973389"/>
            <a:ext cx="13287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200">
                <a:solidFill>
                  <a:srgbClr val="000000"/>
                </a:solidFill>
                <a:latin typeface="Comic Sans MS" pitchFamily="66" charset="0"/>
              </a:rPr>
              <a:t>0.0100 mol N</a:t>
            </a:r>
            <a:r>
              <a:rPr lang="it-IT" altLang="it-IT" sz="1200" baseline="-25000">
                <a:solidFill>
                  <a:srgbClr val="000000"/>
                </a:solidFill>
                <a:latin typeface="Comic Sans MS" pitchFamily="66" charset="0"/>
              </a:rPr>
              <a:t>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200">
                <a:solidFill>
                  <a:srgbClr val="000000"/>
                </a:solidFill>
                <a:latin typeface="Comic Sans MS" pitchFamily="66" charset="0"/>
              </a:rPr>
              <a:t>0.0050 mol O</a:t>
            </a:r>
            <a:r>
              <a:rPr lang="it-IT" altLang="it-IT" sz="1200" baseline="-2500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it-IT" altLang="it-IT" sz="1200">
                <a:solidFill>
                  <a:srgbClr val="000000"/>
                </a:solidFill>
                <a:latin typeface="Comic Sans MS" pitchFamily="66" charset="0"/>
              </a:rPr>
              <a:t> 25°C</a:t>
            </a:r>
          </a:p>
        </p:txBody>
      </p:sp>
      <p:grpSp>
        <p:nvGrpSpPr>
          <p:cNvPr id="9" name="Gruppo 8"/>
          <p:cNvGrpSpPr>
            <a:grpSpLocks/>
          </p:cNvGrpSpPr>
          <p:nvPr/>
        </p:nvGrpSpPr>
        <p:grpSpPr bwMode="auto">
          <a:xfrm>
            <a:off x="2732089" y="5394325"/>
            <a:ext cx="7246937" cy="400050"/>
            <a:chOff x="1207667" y="5394084"/>
            <a:chExt cx="7247135" cy="399870"/>
          </a:xfrm>
        </p:grpSpPr>
        <p:sp>
          <p:nvSpPr>
            <p:cNvPr id="51216" name="Text Box 14"/>
            <p:cNvSpPr txBox="1">
              <a:spLocks noChangeArrowheads="1"/>
            </p:cNvSpPr>
            <p:nvPr/>
          </p:nvSpPr>
          <p:spPr bwMode="auto">
            <a:xfrm>
              <a:off x="1207667" y="5394084"/>
              <a:ext cx="150653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200">
                  <a:solidFill>
                    <a:srgbClr val="000000"/>
                  </a:solidFill>
                  <a:latin typeface="Comic Sans MS" pitchFamily="66" charset="0"/>
                </a:rPr>
                <a:t>Pallone da 1.00 L</a:t>
              </a:r>
            </a:p>
          </p:txBody>
        </p:sp>
        <p:sp>
          <p:nvSpPr>
            <p:cNvPr id="51217" name="Text Box 15"/>
            <p:cNvSpPr txBox="1">
              <a:spLocks noChangeArrowheads="1"/>
            </p:cNvSpPr>
            <p:nvPr/>
          </p:nvSpPr>
          <p:spPr bwMode="auto">
            <a:xfrm>
              <a:off x="4067944" y="5515693"/>
              <a:ext cx="150653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200">
                  <a:solidFill>
                    <a:srgbClr val="000000"/>
                  </a:solidFill>
                  <a:latin typeface="Comic Sans MS" pitchFamily="66" charset="0"/>
                </a:rPr>
                <a:t>Pallone da 1.00 L</a:t>
              </a:r>
            </a:p>
          </p:txBody>
        </p:sp>
        <p:sp>
          <p:nvSpPr>
            <p:cNvPr id="51218" name="Text Box 16"/>
            <p:cNvSpPr txBox="1">
              <a:spLocks noChangeArrowheads="1"/>
            </p:cNvSpPr>
            <p:nvPr/>
          </p:nvSpPr>
          <p:spPr bwMode="auto">
            <a:xfrm>
              <a:off x="6948264" y="5519316"/>
              <a:ext cx="150653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200">
                  <a:solidFill>
                    <a:srgbClr val="000000"/>
                  </a:solidFill>
                  <a:latin typeface="Comic Sans MS" pitchFamily="66" charset="0"/>
                </a:rPr>
                <a:t>Pallone da 1.00 L</a:t>
              </a:r>
            </a:p>
          </p:txBody>
        </p:sp>
      </p:grp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2879725" y="2836864"/>
            <a:ext cx="1690688" cy="1874837"/>
            <a:chOff x="1356494" y="2836589"/>
            <a:chExt cx="1689621" cy="1875161"/>
          </a:xfrm>
        </p:grpSpPr>
        <p:sp>
          <p:nvSpPr>
            <p:cNvPr id="51214" name="Text Box 11"/>
            <p:cNvSpPr txBox="1">
              <a:spLocks noChangeArrowheads="1"/>
            </p:cNvSpPr>
            <p:nvPr/>
          </p:nvSpPr>
          <p:spPr bwMode="auto">
            <a:xfrm>
              <a:off x="1831677" y="2836589"/>
              <a:ext cx="1214438" cy="461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200">
                  <a:solidFill>
                    <a:srgbClr val="000000"/>
                  </a:solidFill>
                  <a:latin typeface="Comic Sans MS" pitchFamily="66" charset="0"/>
                </a:rPr>
                <a:t>0.0100 mol N</a:t>
              </a:r>
              <a:r>
                <a:rPr lang="it-IT" altLang="it-IT" sz="1200" baseline="-25000">
                  <a:solidFill>
                    <a:srgbClr val="000000"/>
                  </a:solidFill>
                  <a:latin typeface="Comic Sans MS" pitchFamily="66" charset="0"/>
                </a:rPr>
                <a:t>2</a:t>
              </a:r>
              <a:r>
                <a:rPr lang="it-IT" altLang="it-IT" sz="1200">
                  <a:solidFill>
                    <a:srgbClr val="000000"/>
                  </a:solidFill>
                  <a:latin typeface="Comic Sans MS" pitchFamily="66" charset="0"/>
                </a:rPr>
                <a:t> 25°C</a:t>
              </a:r>
            </a:p>
          </p:txBody>
        </p:sp>
        <p:sp>
          <p:nvSpPr>
            <p:cNvPr id="2" name="Text Box 17"/>
            <p:cNvSpPr txBox="1">
              <a:spLocks noChangeArrowheads="1"/>
            </p:cNvSpPr>
            <p:nvPr/>
          </p:nvSpPr>
          <p:spPr bwMode="auto">
            <a:xfrm>
              <a:off x="1356494" y="4437112"/>
              <a:ext cx="150653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200" i="1">
                  <a:solidFill>
                    <a:srgbClr val="000000"/>
                  </a:solidFill>
                  <a:latin typeface="Comic Sans MS" pitchFamily="66" charset="0"/>
                </a:rPr>
                <a:t>P</a:t>
              </a:r>
              <a:r>
                <a:rPr lang="it-IT" altLang="it-IT" sz="1200">
                  <a:solidFill>
                    <a:srgbClr val="000000"/>
                  </a:solidFill>
                  <a:latin typeface="Comic Sans MS" pitchFamily="66" charset="0"/>
                </a:rPr>
                <a:t> = 186 mmHg</a:t>
              </a:r>
            </a:p>
          </p:txBody>
        </p:sp>
      </p:grpSp>
      <p:grpSp>
        <p:nvGrpSpPr>
          <p:cNvPr id="11" name="Gruppo 10"/>
          <p:cNvGrpSpPr>
            <a:grpSpLocks/>
          </p:cNvGrpSpPr>
          <p:nvPr/>
        </p:nvGrpSpPr>
        <p:grpSpPr bwMode="auto">
          <a:xfrm>
            <a:off x="5735639" y="2995614"/>
            <a:ext cx="1730375" cy="1787525"/>
            <a:chOff x="4211960" y="2994824"/>
            <a:chExt cx="1729259" cy="1788934"/>
          </a:xfrm>
        </p:grpSpPr>
        <p:sp>
          <p:nvSpPr>
            <p:cNvPr id="51212" name="Text Box 12"/>
            <p:cNvSpPr txBox="1">
              <a:spLocks noChangeArrowheads="1"/>
            </p:cNvSpPr>
            <p:nvPr/>
          </p:nvSpPr>
          <p:spPr bwMode="auto">
            <a:xfrm>
              <a:off x="4612481" y="2994824"/>
              <a:ext cx="1328738" cy="462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200">
                  <a:solidFill>
                    <a:srgbClr val="000000"/>
                  </a:solidFill>
                  <a:latin typeface="Comic Sans MS" pitchFamily="66" charset="0"/>
                </a:rPr>
                <a:t>0.0050 mol O</a:t>
              </a:r>
              <a:r>
                <a:rPr lang="it-IT" altLang="it-IT" sz="1200" baseline="-25000">
                  <a:solidFill>
                    <a:srgbClr val="000000"/>
                  </a:solidFill>
                  <a:latin typeface="Comic Sans MS" pitchFamily="66" charset="0"/>
                </a:rPr>
                <a:t>2</a:t>
              </a:r>
              <a:r>
                <a:rPr lang="it-IT" altLang="it-IT" sz="1200">
                  <a:solidFill>
                    <a:srgbClr val="000000"/>
                  </a:solidFill>
                  <a:latin typeface="Comic Sans MS" pitchFamily="66" charset="0"/>
                </a:rPr>
                <a:t> 25°C</a:t>
              </a:r>
            </a:p>
          </p:txBody>
        </p:sp>
        <p:sp>
          <p:nvSpPr>
            <p:cNvPr id="51213" name="Text Box 18"/>
            <p:cNvSpPr txBox="1">
              <a:spLocks noChangeArrowheads="1"/>
            </p:cNvSpPr>
            <p:nvPr/>
          </p:nvSpPr>
          <p:spPr bwMode="auto">
            <a:xfrm>
              <a:off x="4211960" y="4509120"/>
              <a:ext cx="150653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200" i="1">
                  <a:solidFill>
                    <a:srgbClr val="000000"/>
                  </a:solidFill>
                  <a:latin typeface="Comic Sans MS" pitchFamily="66" charset="0"/>
                </a:rPr>
                <a:t>P</a:t>
              </a:r>
              <a:r>
                <a:rPr lang="it-IT" altLang="it-IT" sz="1200">
                  <a:solidFill>
                    <a:srgbClr val="000000"/>
                  </a:solidFill>
                  <a:latin typeface="Comic Sans MS" pitchFamily="66" charset="0"/>
                </a:rPr>
                <a:t> = 93 mmHg</a:t>
              </a:r>
            </a:p>
          </p:txBody>
        </p:sp>
      </p:grpSp>
      <p:sp>
        <p:nvSpPr>
          <p:cNvPr id="51215" name="Text Box 19"/>
          <p:cNvSpPr txBox="1">
            <a:spLocks noChangeArrowheads="1"/>
          </p:cNvSpPr>
          <p:nvPr/>
        </p:nvSpPr>
        <p:spPr bwMode="auto">
          <a:xfrm>
            <a:off x="8616950" y="4508500"/>
            <a:ext cx="15065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200" i="1">
                <a:solidFill>
                  <a:srgbClr val="000000"/>
                </a:solidFill>
                <a:latin typeface="Comic Sans MS" pitchFamily="66" charset="0"/>
              </a:rPr>
              <a:t>P</a:t>
            </a:r>
            <a:r>
              <a:rPr lang="it-IT" altLang="it-IT" sz="1200">
                <a:solidFill>
                  <a:srgbClr val="000000"/>
                </a:solidFill>
                <a:latin typeface="Comic Sans MS" pitchFamily="66" charset="0"/>
              </a:rPr>
              <a:t> = 279 mmHg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4559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561"/>
    </mc:Choice>
    <mc:Fallback>
      <p:transition spd="slow" advTm="95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209" grpId="0"/>
      <p:bldP spid="512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1981230" y="32147"/>
            <a:ext cx="8343900" cy="556022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38542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9999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Comic Sans MS"/>
              </a:rPr>
              <a:t>Molecole Bipiramidali Trigonali</a:t>
            </a:r>
          </a:p>
        </p:txBody>
      </p:sp>
      <p:sp>
        <p:nvSpPr>
          <p:cNvPr id="13354" name="Text Box 42"/>
          <p:cNvSpPr txBox="1">
            <a:spLocks noChangeArrowheads="1"/>
          </p:cNvSpPr>
          <p:nvPr/>
        </p:nvSpPr>
        <p:spPr bwMode="auto">
          <a:xfrm>
            <a:off x="1981231" y="822735"/>
            <a:ext cx="675467" cy="4678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 b="1">
                <a:solidFill>
                  <a:srgbClr val="0000FF"/>
                </a:solidFill>
                <a:latin typeface="Arial" charset="0"/>
              </a:rPr>
              <a:t>PF</a:t>
            </a:r>
            <a:r>
              <a:rPr lang="it-IT" altLang="it-IT" sz="2700" b="1" baseline="-25000">
                <a:solidFill>
                  <a:srgbClr val="0000FF"/>
                </a:solidFill>
                <a:latin typeface="Arial" charset="0"/>
              </a:rPr>
              <a:t>5</a:t>
            </a:r>
            <a:endParaRPr lang="it-IT" altLang="it-IT" sz="2700" b="1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5626960" y="1934131"/>
            <a:ext cx="1781539" cy="837223"/>
            <a:chOff x="4102959" y="1934130"/>
            <a:chExt cx="1781539" cy="837223"/>
          </a:xfrm>
        </p:grpSpPr>
        <p:sp>
          <p:nvSpPr>
            <p:cNvPr id="13366" name="Text Box 54"/>
            <p:cNvSpPr txBox="1">
              <a:spLocks noChangeArrowheads="1"/>
            </p:cNvSpPr>
            <p:nvPr/>
          </p:nvSpPr>
          <p:spPr bwMode="auto">
            <a:xfrm>
              <a:off x="4102959" y="1934130"/>
              <a:ext cx="1781539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000" dirty="0">
                  <a:solidFill>
                    <a:srgbClr val="0000FF"/>
                  </a:solidFill>
                  <a:latin typeface="Arial" charset="0"/>
                </a:rPr>
                <a:t>Ibridazione</a:t>
              </a:r>
              <a:r>
                <a:rPr lang="it-IT" altLang="it-IT" sz="2200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it-IT" altLang="it-IT" sz="2000" dirty="0">
                  <a:solidFill>
                    <a:srgbClr val="0000FF"/>
                  </a:solidFill>
                  <a:latin typeface="Arial" charset="0"/>
                </a:rPr>
                <a:t>del</a:t>
              </a:r>
            </a:p>
          </p:txBody>
        </p:sp>
        <p:sp>
          <p:nvSpPr>
            <p:cNvPr id="13367" name="Text Box 55"/>
            <p:cNvSpPr txBox="1">
              <a:spLocks noChangeArrowheads="1"/>
            </p:cNvSpPr>
            <p:nvPr/>
          </p:nvSpPr>
          <p:spPr bwMode="auto">
            <a:xfrm>
              <a:off x="4385215" y="2380400"/>
              <a:ext cx="1217025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0000FF"/>
                  </a:solidFill>
                  <a:latin typeface="Arial" charset="0"/>
                </a:rPr>
                <a:t>P = sp</a:t>
              </a:r>
              <a:r>
                <a:rPr lang="it-IT" altLang="it-IT" sz="2200" b="1" baseline="30000" dirty="0">
                  <a:solidFill>
                    <a:srgbClr val="0000FF"/>
                  </a:solidFill>
                  <a:latin typeface="Arial" charset="0"/>
                </a:rPr>
                <a:t>3</a:t>
              </a:r>
              <a:r>
                <a:rPr lang="it-IT" altLang="it-IT" sz="2200" b="1" dirty="0">
                  <a:solidFill>
                    <a:srgbClr val="0000FF"/>
                  </a:solidFill>
                  <a:latin typeface="Arial" charset="0"/>
                </a:rPr>
                <a:t>d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2143377" y="1282528"/>
            <a:ext cx="2857609" cy="3485808"/>
            <a:chOff x="557213" y="910408"/>
            <a:chExt cx="2857609" cy="3485808"/>
          </a:xfrm>
        </p:grpSpPr>
        <p:sp>
          <p:nvSpPr>
            <p:cNvPr id="94" name="AutoShape 3"/>
            <p:cNvSpPr>
              <a:spLocks noChangeArrowheads="1"/>
            </p:cNvSpPr>
            <p:nvPr/>
          </p:nvSpPr>
          <p:spPr bwMode="auto">
            <a:xfrm rot="15938431">
              <a:off x="1447800" y="1719263"/>
              <a:ext cx="1087438" cy="2176462"/>
            </a:xfrm>
            <a:prstGeom prst="triangle">
              <a:avLst>
                <a:gd name="adj" fmla="val 72787"/>
              </a:avLst>
            </a:prstGeom>
            <a:solidFill>
              <a:srgbClr val="FF9966"/>
            </a:solidFill>
            <a:ln w="38100">
              <a:solidFill>
                <a:srgbClr val="000099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5" name="Line 5"/>
            <p:cNvSpPr>
              <a:spLocks noChangeShapeType="1"/>
            </p:cNvSpPr>
            <p:nvPr/>
          </p:nvSpPr>
          <p:spPr bwMode="auto">
            <a:xfrm>
              <a:off x="2208213" y="2830513"/>
              <a:ext cx="0" cy="1131887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6" name="Line 6"/>
            <p:cNvSpPr>
              <a:spLocks noChangeShapeType="1"/>
            </p:cNvSpPr>
            <p:nvPr/>
          </p:nvSpPr>
          <p:spPr bwMode="auto">
            <a:xfrm>
              <a:off x="2208213" y="1393825"/>
              <a:ext cx="0" cy="113188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7" name="Line 7"/>
            <p:cNvSpPr>
              <a:spLocks noChangeShapeType="1"/>
            </p:cNvSpPr>
            <p:nvPr/>
          </p:nvSpPr>
          <p:spPr bwMode="auto">
            <a:xfrm rot="16200000">
              <a:off x="1479551" y="2076450"/>
              <a:ext cx="0" cy="1114425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8" name="Line 8"/>
            <p:cNvSpPr>
              <a:spLocks noChangeShapeType="1"/>
            </p:cNvSpPr>
            <p:nvPr/>
          </p:nvSpPr>
          <p:spPr bwMode="auto">
            <a:xfrm rot="16200000">
              <a:off x="2525713" y="2073275"/>
              <a:ext cx="392112" cy="64293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9" name="Line 9"/>
            <p:cNvSpPr>
              <a:spLocks noChangeShapeType="1"/>
            </p:cNvSpPr>
            <p:nvPr/>
          </p:nvSpPr>
          <p:spPr bwMode="auto">
            <a:xfrm rot="5400000" flipV="1">
              <a:off x="2514600" y="2651125"/>
              <a:ext cx="457200" cy="68580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0" name="Oval 10"/>
            <p:cNvSpPr>
              <a:spLocks noChangeArrowheads="1"/>
            </p:cNvSpPr>
            <p:nvPr/>
          </p:nvSpPr>
          <p:spPr bwMode="auto">
            <a:xfrm>
              <a:off x="3057525" y="3200400"/>
              <a:ext cx="100013" cy="93663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1" name="Oval 12"/>
            <p:cNvSpPr>
              <a:spLocks noChangeArrowheads="1"/>
            </p:cNvSpPr>
            <p:nvPr/>
          </p:nvSpPr>
          <p:spPr bwMode="auto">
            <a:xfrm>
              <a:off x="2994025" y="2141538"/>
              <a:ext cx="100013" cy="93662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2" name="Oval 13"/>
            <p:cNvSpPr>
              <a:spLocks noChangeArrowheads="1"/>
            </p:cNvSpPr>
            <p:nvPr/>
          </p:nvSpPr>
          <p:spPr bwMode="auto">
            <a:xfrm>
              <a:off x="828675" y="2598738"/>
              <a:ext cx="100013" cy="93662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3" name="Oval 14"/>
            <p:cNvSpPr>
              <a:spLocks noChangeArrowheads="1"/>
            </p:cNvSpPr>
            <p:nvPr/>
          </p:nvSpPr>
          <p:spPr bwMode="auto">
            <a:xfrm>
              <a:off x="2157413" y="3962400"/>
              <a:ext cx="100012" cy="93663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4" name="Oval 15"/>
            <p:cNvSpPr>
              <a:spLocks noChangeArrowheads="1"/>
            </p:cNvSpPr>
            <p:nvPr/>
          </p:nvSpPr>
          <p:spPr bwMode="auto">
            <a:xfrm>
              <a:off x="2165350" y="1306513"/>
              <a:ext cx="100013" cy="93662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05" name="Text Box 17"/>
            <p:cNvSpPr txBox="1">
              <a:spLocks noChangeArrowheads="1"/>
            </p:cNvSpPr>
            <p:nvPr/>
          </p:nvSpPr>
          <p:spPr bwMode="auto">
            <a:xfrm>
              <a:off x="3065463" y="1879600"/>
              <a:ext cx="27792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06" name="Text Box 18"/>
            <p:cNvSpPr txBox="1">
              <a:spLocks noChangeArrowheads="1"/>
            </p:cNvSpPr>
            <p:nvPr/>
          </p:nvSpPr>
          <p:spPr bwMode="auto">
            <a:xfrm>
              <a:off x="3136900" y="3098800"/>
              <a:ext cx="27792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07" name="Text Box 19"/>
            <p:cNvSpPr txBox="1">
              <a:spLocks noChangeArrowheads="1"/>
            </p:cNvSpPr>
            <p:nvPr/>
          </p:nvSpPr>
          <p:spPr bwMode="auto">
            <a:xfrm>
              <a:off x="2065338" y="2460625"/>
              <a:ext cx="292349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6600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108" name="Text Box 20"/>
            <p:cNvSpPr txBox="1">
              <a:spLocks noChangeArrowheads="1"/>
            </p:cNvSpPr>
            <p:nvPr/>
          </p:nvSpPr>
          <p:spPr bwMode="auto">
            <a:xfrm>
              <a:off x="557213" y="2409825"/>
              <a:ext cx="27792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09" name="Text Box 21"/>
            <p:cNvSpPr txBox="1">
              <a:spLocks noChangeArrowheads="1"/>
            </p:cNvSpPr>
            <p:nvPr/>
          </p:nvSpPr>
          <p:spPr bwMode="auto">
            <a:xfrm>
              <a:off x="2079625" y="4005263"/>
              <a:ext cx="27792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10" name="Line 35"/>
            <p:cNvSpPr>
              <a:spLocks noChangeShapeType="1"/>
            </p:cNvSpPr>
            <p:nvPr/>
          </p:nvSpPr>
          <p:spPr bwMode="auto">
            <a:xfrm>
              <a:off x="2228850" y="1349375"/>
              <a:ext cx="814388" cy="87153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1" name="Line 36"/>
            <p:cNvSpPr>
              <a:spLocks noChangeShapeType="1"/>
            </p:cNvSpPr>
            <p:nvPr/>
          </p:nvSpPr>
          <p:spPr bwMode="auto">
            <a:xfrm flipH="1">
              <a:off x="2185988" y="2220913"/>
              <a:ext cx="857250" cy="174148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2" name="Line 37"/>
            <p:cNvSpPr>
              <a:spLocks noChangeShapeType="1"/>
            </p:cNvSpPr>
            <p:nvPr/>
          </p:nvSpPr>
          <p:spPr bwMode="auto">
            <a:xfrm flipV="1">
              <a:off x="2185988" y="3222625"/>
              <a:ext cx="857250" cy="7397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" name="Line 38"/>
            <p:cNvSpPr>
              <a:spLocks noChangeShapeType="1"/>
            </p:cNvSpPr>
            <p:nvPr/>
          </p:nvSpPr>
          <p:spPr bwMode="auto">
            <a:xfrm flipH="1" flipV="1">
              <a:off x="857250" y="2613025"/>
              <a:ext cx="1328738" cy="130651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4" name="Line 39"/>
            <p:cNvSpPr>
              <a:spLocks noChangeShapeType="1"/>
            </p:cNvSpPr>
            <p:nvPr/>
          </p:nvSpPr>
          <p:spPr bwMode="auto">
            <a:xfrm flipV="1">
              <a:off x="857250" y="1349375"/>
              <a:ext cx="1328738" cy="12636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5" name="Text Box 40"/>
            <p:cNvSpPr txBox="1">
              <a:spLocks noChangeArrowheads="1"/>
            </p:cNvSpPr>
            <p:nvPr/>
          </p:nvSpPr>
          <p:spPr bwMode="auto">
            <a:xfrm>
              <a:off x="2400300" y="2446338"/>
              <a:ext cx="688291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00FF"/>
                  </a:solidFill>
                  <a:latin typeface="Arial" charset="0"/>
                </a:rPr>
                <a:t>120°</a:t>
              </a:r>
            </a:p>
          </p:txBody>
        </p:sp>
        <p:sp>
          <p:nvSpPr>
            <p:cNvPr id="116" name="Text Box 41"/>
            <p:cNvSpPr txBox="1">
              <a:spLocks noChangeArrowheads="1"/>
            </p:cNvSpPr>
            <p:nvPr/>
          </p:nvSpPr>
          <p:spPr bwMode="auto">
            <a:xfrm>
              <a:off x="1671638" y="2133600"/>
              <a:ext cx="531196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00FF"/>
                  </a:solidFill>
                  <a:latin typeface="Arial" charset="0"/>
                </a:rPr>
                <a:t>90°</a:t>
              </a:r>
            </a:p>
          </p:txBody>
        </p:sp>
        <p:sp>
          <p:nvSpPr>
            <p:cNvPr id="119" name="Text Box 21"/>
            <p:cNvSpPr txBox="1">
              <a:spLocks noChangeArrowheads="1"/>
            </p:cNvSpPr>
            <p:nvPr/>
          </p:nvSpPr>
          <p:spPr bwMode="auto">
            <a:xfrm>
              <a:off x="2074069" y="910408"/>
              <a:ext cx="27792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6096001" y="3930094"/>
            <a:ext cx="3324716" cy="1602215"/>
            <a:chOff x="4572001" y="3930093"/>
            <a:chExt cx="3324716" cy="1602215"/>
          </a:xfrm>
        </p:grpSpPr>
        <p:sp>
          <p:nvSpPr>
            <p:cNvPr id="136" name="Text Box 45"/>
            <p:cNvSpPr txBox="1">
              <a:spLocks noChangeArrowheads="1"/>
            </p:cNvSpPr>
            <p:nvPr/>
          </p:nvSpPr>
          <p:spPr bwMode="auto">
            <a:xfrm>
              <a:off x="4572001" y="4511118"/>
              <a:ext cx="48150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0000FF"/>
                  </a:solidFill>
                  <a:latin typeface="Arial" charset="0"/>
                </a:rPr>
                <a:t>(E)</a:t>
              </a:r>
            </a:p>
          </p:txBody>
        </p:sp>
        <p:sp>
          <p:nvSpPr>
            <p:cNvPr id="138" name="Text Box 47"/>
            <p:cNvSpPr txBox="1">
              <a:spLocks noChangeArrowheads="1"/>
            </p:cNvSpPr>
            <p:nvPr/>
          </p:nvSpPr>
          <p:spPr bwMode="auto">
            <a:xfrm>
              <a:off x="7415213" y="3930093"/>
              <a:ext cx="48150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0000FF"/>
                  </a:solidFill>
                  <a:latin typeface="Arial" charset="0"/>
                </a:rPr>
                <a:t>(E)</a:t>
              </a:r>
            </a:p>
          </p:txBody>
        </p:sp>
        <p:sp>
          <p:nvSpPr>
            <p:cNvPr id="139" name="Text Box 48"/>
            <p:cNvSpPr txBox="1">
              <a:spLocks noChangeArrowheads="1"/>
            </p:cNvSpPr>
            <p:nvPr/>
          </p:nvSpPr>
          <p:spPr bwMode="auto">
            <a:xfrm>
              <a:off x="7415213" y="5141355"/>
              <a:ext cx="48150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00FF"/>
                  </a:solidFill>
                  <a:latin typeface="Arial" charset="0"/>
                </a:rPr>
                <a:t>(E)</a:t>
              </a:r>
            </a:p>
          </p:txBody>
        </p:sp>
        <p:sp>
          <p:nvSpPr>
            <p:cNvPr id="141" name="Line 50"/>
            <p:cNvSpPr>
              <a:spLocks noChangeShapeType="1"/>
            </p:cNvSpPr>
            <p:nvPr/>
          </p:nvSpPr>
          <p:spPr bwMode="auto">
            <a:xfrm rot="16200000">
              <a:off x="5761832" y="4440474"/>
              <a:ext cx="0" cy="75088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3" name="Text Box 52"/>
            <p:cNvSpPr txBox="1">
              <a:spLocks noChangeArrowheads="1"/>
            </p:cNvSpPr>
            <p:nvPr/>
          </p:nvSpPr>
          <p:spPr bwMode="auto">
            <a:xfrm>
              <a:off x="5297488" y="4901643"/>
              <a:ext cx="936757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0000FF"/>
                  </a:solidFill>
                  <a:latin typeface="Arial" charset="0"/>
                </a:rPr>
                <a:t>2,02 Å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6524626" y="3022043"/>
            <a:ext cx="2506772" cy="3446890"/>
            <a:chOff x="5000626" y="3022043"/>
            <a:chExt cx="2506772" cy="3446890"/>
          </a:xfrm>
        </p:grpSpPr>
        <p:sp>
          <p:nvSpPr>
            <p:cNvPr id="120" name="Oval 11"/>
            <p:cNvSpPr>
              <a:spLocks noChangeArrowheads="1"/>
            </p:cNvSpPr>
            <p:nvPr/>
          </p:nvSpPr>
          <p:spPr bwMode="auto">
            <a:xfrm>
              <a:off x="6215063" y="4619068"/>
              <a:ext cx="171450" cy="1746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22" name="Line 23"/>
            <p:cNvSpPr>
              <a:spLocks noChangeShapeType="1"/>
            </p:cNvSpPr>
            <p:nvPr/>
          </p:nvSpPr>
          <p:spPr bwMode="auto">
            <a:xfrm>
              <a:off x="6300788" y="3444318"/>
              <a:ext cx="0" cy="1131887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6" name="Oval 27"/>
            <p:cNvSpPr>
              <a:spLocks noChangeArrowheads="1"/>
            </p:cNvSpPr>
            <p:nvPr/>
          </p:nvSpPr>
          <p:spPr bwMode="auto">
            <a:xfrm>
              <a:off x="7151688" y="5250893"/>
              <a:ext cx="100013" cy="93662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27" name="Oval 28"/>
            <p:cNvSpPr>
              <a:spLocks noChangeArrowheads="1"/>
            </p:cNvSpPr>
            <p:nvPr/>
          </p:nvSpPr>
          <p:spPr bwMode="auto">
            <a:xfrm>
              <a:off x="7086601" y="4190443"/>
              <a:ext cx="100012" cy="95250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28" name="Oval 29"/>
            <p:cNvSpPr>
              <a:spLocks noChangeArrowheads="1"/>
            </p:cNvSpPr>
            <p:nvPr/>
          </p:nvSpPr>
          <p:spPr bwMode="auto">
            <a:xfrm>
              <a:off x="5308601" y="4647643"/>
              <a:ext cx="100012" cy="95250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29" name="Oval 30"/>
            <p:cNvSpPr>
              <a:spLocks noChangeArrowheads="1"/>
            </p:cNvSpPr>
            <p:nvPr/>
          </p:nvSpPr>
          <p:spPr bwMode="auto">
            <a:xfrm>
              <a:off x="6251576" y="6012893"/>
              <a:ext cx="100012" cy="93662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30" name="Oval 31"/>
            <p:cNvSpPr>
              <a:spLocks noChangeArrowheads="1"/>
            </p:cNvSpPr>
            <p:nvPr/>
          </p:nvSpPr>
          <p:spPr bwMode="auto">
            <a:xfrm>
              <a:off x="6257926" y="3357005"/>
              <a:ext cx="100012" cy="93663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121" name="Line 22"/>
            <p:cNvSpPr>
              <a:spLocks noChangeShapeType="1"/>
            </p:cNvSpPr>
            <p:nvPr/>
          </p:nvSpPr>
          <p:spPr bwMode="auto">
            <a:xfrm>
              <a:off x="6300788" y="4881005"/>
              <a:ext cx="0" cy="113188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" name="Line 24"/>
            <p:cNvSpPr>
              <a:spLocks noChangeShapeType="1"/>
            </p:cNvSpPr>
            <p:nvPr/>
          </p:nvSpPr>
          <p:spPr bwMode="auto">
            <a:xfrm rot="16200000">
              <a:off x="5783263" y="4309505"/>
              <a:ext cx="0" cy="74930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4" name="Line 25"/>
            <p:cNvSpPr>
              <a:spLocks noChangeShapeType="1"/>
            </p:cNvSpPr>
            <p:nvPr/>
          </p:nvSpPr>
          <p:spPr bwMode="auto">
            <a:xfrm rot="16200000">
              <a:off x="6619875" y="4123768"/>
              <a:ext cx="392113" cy="64293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5" name="Line 26"/>
            <p:cNvSpPr>
              <a:spLocks noChangeShapeType="1"/>
            </p:cNvSpPr>
            <p:nvPr/>
          </p:nvSpPr>
          <p:spPr bwMode="auto">
            <a:xfrm rot="5400000" flipV="1">
              <a:off x="6608763" y="4701618"/>
              <a:ext cx="457200" cy="68580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1" name="Text Box 32"/>
            <p:cNvSpPr txBox="1">
              <a:spLocks noChangeArrowheads="1"/>
            </p:cNvSpPr>
            <p:nvPr/>
          </p:nvSpPr>
          <p:spPr bwMode="auto">
            <a:xfrm>
              <a:off x="6151563" y="3022043"/>
              <a:ext cx="27792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32" name="Text Box 33"/>
            <p:cNvSpPr txBox="1">
              <a:spLocks noChangeArrowheads="1"/>
            </p:cNvSpPr>
            <p:nvPr/>
          </p:nvSpPr>
          <p:spPr bwMode="auto">
            <a:xfrm>
              <a:off x="7158038" y="3930093"/>
              <a:ext cx="27792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33" name="Text Box 34"/>
            <p:cNvSpPr txBox="1">
              <a:spLocks noChangeArrowheads="1"/>
            </p:cNvSpPr>
            <p:nvPr/>
          </p:nvSpPr>
          <p:spPr bwMode="auto">
            <a:xfrm>
              <a:off x="7229476" y="5141355"/>
              <a:ext cx="27792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34" name="Text Box 43"/>
            <p:cNvSpPr txBox="1">
              <a:spLocks noChangeArrowheads="1"/>
            </p:cNvSpPr>
            <p:nvPr/>
          </p:nvSpPr>
          <p:spPr bwMode="auto">
            <a:xfrm>
              <a:off x="6157913" y="6077980"/>
              <a:ext cx="27792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35" name="Text Box 44"/>
            <p:cNvSpPr txBox="1">
              <a:spLocks noChangeArrowheads="1"/>
            </p:cNvSpPr>
            <p:nvPr/>
          </p:nvSpPr>
          <p:spPr bwMode="auto">
            <a:xfrm>
              <a:off x="5000626" y="4511118"/>
              <a:ext cx="27792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6715127" y="3204605"/>
            <a:ext cx="1764359" cy="3024616"/>
            <a:chOff x="5191126" y="3204605"/>
            <a:chExt cx="1764359" cy="3024616"/>
          </a:xfrm>
        </p:grpSpPr>
        <p:sp>
          <p:nvSpPr>
            <p:cNvPr id="137" name="Text Box 46"/>
            <p:cNvSpPr txBox="1">
              <a:spLocks noChangeArrowheads="1"/>
            </p:cNvSpPr>
            <p:nvPr/>
          </p:nvSpPr>
          <p:spPr bwMode="auto">
            <a:xfrm>
              <a:off x="6457951" y="3204605"/>
              <a:ext cx="49753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0000FF"/>
                  </a:solidFill>
                  <a:latin typeface="Arial" charset="0"/>
                </a:rPr>
                <a:t>(A)</a:t>
              </a:r>
            </a:p>
          </p:txBody>
        </p:sp>
        <p:sp>
          <p:nvSpPr>
            <p:cNvPr id="140" name="Text Box 49"/>
            <p:cNvSpPr txBox="1">
              <a:spLocks noChangeArrowheads="1"/>
            </p:cNvSpPr>
            <p:nvPr/>
          </p:nvSpPr>
          <p:spPr bwMode="auto">
            <a:xfrm>
              <a:off x="6457951" y="5838268"/>
              <a:ext cx="49753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00FF"/>
                  </a:solidFill>
                  <a:latin typeface="Arial" charset="0"/>
                </a:rPr>
                <a:t>(A)</a:t>
              </a:r>
            </a:p>
          </p:txBody>
        </p:sp>
        <p:sp>
          <p:nvSpPr>
            <p:cNvPr id="142" name="Line 51"/>
            <p:cNvSpPr>
              <a:spLocks noChangeShapeType="1"/>
            </p:cNvSpPr>
            <p:nvPr/>
          </p:nvSpPr>
          <p:spPr bwMode="auto">
            <a:xfrm>
              <a:off x="6129338" y="3444318"/>
              <a:ext cx="0" cy="1131887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" name="Text Box 53"/>
            <p:cNvSpPr txBox="1">
              <a:spLocks noChangeArrowheads="1"/>
            </p:cNvSpPr>
            <p:nvPr/>
          </p:nvSpPr>
          <p:spPr bwMode="auto">
            <a:xfrm>
              <a:off x="5191126" y="3769755"/>
              <a:ext cx="936757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0000FF"/>
                  </a:solidFill>
                  <a:latin typeface="Arial" charset="0"/>
                </a:rPr>
                <a:t>2,12 Å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60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43"/>
    </mc:Choice>
    <mc:Fallback xmlns="">
      <p:transition spd="slow" advTm="58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3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570038" y="1"/>
            <a:ext cx="3661452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3000" b="1">
                <a:solidFill>
                  <a:srgbClr val="FFFF00"/>
                </a:solidFill>
                <a:latin typeface="Arial" charset="0"/>
              </a:rPr>
              <a:t>Leggi dei Gas Reali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660525" y="768351"/>
            <a:ext cx="1575944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3000" b="1">
                <a:solidFill>
                  <a:srgbClr val="00FF00"/>
                </a:solidFill>
                <a:latin typeface="Arial" charset="0"/>
              </a:rPr>
              <a:t>PV = RT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4359276" y="639763"/>
            <a:ext cx="619125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3000" b="1">
                <a:solidFill>
                  <a:srgbClr val="00FF00"/>
                </a:solidFill>
                <a:latin typeface="Arial" charset="0"/>
              </a:rPr>
              <a:t>PV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3000" b="1">
                <a:solidFill>
                  <a:srgbClr val="00FF00"/>
                </a:solidFill>
                <a:latin typeface="Arial" charset="0"/>
              </a:rPr>
              <a:t>RT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4999038" y="868363"/>
            <a:ext cx="5187950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3000">
                <a:solidFill>
                  <a:srgbClr val="00FF00"/>
                </a:solidFill>
                <a:latin typeface="Arial" charset="0"/>
              </a:rPr>
              <a:t>= fattore di compressibilità = 1</a:t>
            </a:r>
          </a:p>
        </p:txBody>
      </p:sp>
      <p:sp>
        <p:nvSpPr>
          <p:cNvPr id="68614" name="Line 6"/>
          <p:cNvSpPr>
            <a:spLocks noChangeShapeType="1"/>
          </p:cNvSpPr>
          <p:nvPr/>
        </p:nvSpPr>
        <p:spPr bwMode="auto">
          <a:xfrm>
            <a:off x="4449764" y="1096963"/>
            <a:ext cx="503237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5" name="Line 7"/>
          <p:cNvSpPr>
            <a:spLocks noChangeShapeType="1"/>
          </p:cNvSpPr>
          <p:nvPr/>
        </p:nvSpPr>
        <p:spPr bwMode="auto">
          <a:xfrm flipV="1">
            <a:off x="2667000" y="1708151"/>
            <a:ext cx="0" cy="4297363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6" name="Line 8"/>
          <p:cNvSpPr>
            <a:spLocks noChangeShapeType="1"/>
          </p:cNvSpPr>
          <p:nvPr/>
        </p:nvSpPr>
        <p:spPr bwMode="auto">
          <a:xfrm>
            <a:off x="2667000" y="6005513"/>
            <a:ext cx="6172200" cy="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7" name="Line 9"/>
          <p:cNvSpPr>
            <a:spLocks noChangeShapeType="1"/>
          </p:cNvSpPr>
          <p:nvPr/>
        </p:nvSpPr>
        <p:spPr bwMode="auto">
          <a:xfrm>
            <a:off x="2667001" y="4359275"/>
            <a:ext cx="5807075" cy="0"/>
          </a:xfrm>
          <a:prstGeom prst="line">
            <a:avLst/>
          </a:prstGeom>
          <a:noFill/>
          <a:ln w="38100">
            <a:solidFill>
              <a:srgbClr val="FF6600"/>
            </a:solidFill>
            <a:prstDash val="dash"/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8518525" y="4094163"/>
            <a:ext cx="1638300" cy="48895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FF6600"/>
                </a:solidFill>
                <a:latin typeface="Arial" charset="0"/>
              </a:rPr>
              <a:t>Gas Reali</a:t>
            </a:r>
            <a:endParaRPr lang="it-IT" altLang="it-IT" sz="3000" b="1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68619" name="Text Box 11"/>
          <p:cNvSpPr txBox="1">
            <a:spLocks noChangeArrowheads="1"/>
          </p:cNvSpPr>
          <p:nvPr/>
        </p:nvSpPr>
        <p:spPr bwMode="auto">
          <a:xfrm>
            <a:off x="8890001" y="5751514"/>
            <a:ext cx="12731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 b="1">
                <a:solidFill>
                  <a:srgbClr val="FFCC00"/>
                </a:solidFill>
                <a:latin typeface="Arial" charset="0"/>
              </a:rPr>
              <a:t>P (atm)</a:t>
            </a:r>
            <a:endParaRPr lang="it-IT" altLang="it-IT" sz="3000" b="1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6629401" y="4999038"/>
            <a:ext cx="3938771" cy="470898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FF6600"/>
                </a:solidFill>
                <a:latin typeface="Arial" charset="0"/>
              </a:rPr>
              <a:t>Maggiore compressibilità</a:t>
            </a:r>
            <a:endParaRPr lang="it-IT" altLang="it-IT" sz="30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68621" name="AutoShape 13"/>
          <p:cNvSpPr>
            <a:spLocks noChangeArrowheads="1"/>
          </p:cNvSpPr>
          <p:nvPr/>
        </p:nvSpPr>
        <p:spPr bwMode="auto">
          <a:xfrm>
            <a:off x="5715001" y="5183189"/>
            <a:ext cx="777875" cy="136525"/>
          </a:xfrm>
          <a:prstGeom prst="leftArrow">
            <a:avLst>
              <a:gd name="adj1" fmla="val 33333"/>
              <a:gd name="adj2" fmla="val 142442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8622" name="Line 14"/>
          <p:cNvSpPr>
            <a:spLocks noChangeShapeType="1"/>
          </p:cNvSpPr>
          <p:nvPr/>
        </p:nvSpPr>
        <p:spPr bwMode="auto">
          <a:xfrm flipH="1">
            <a:off x="2370138" y="4359275"/>
            <a:ext cx="2286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1616076" y="4084638"/>
            <a:ext cx="784061" cy="47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 b="1">
                <a:solidFill>
                  <a:srgbClr val="FFCC00"/>
                </a:solidFill>
                <a:latin typeface="Arial" charset="0"/>
              </a:rPr>
              <a:t>1,00</a:t>
            </a:r>
            <a:endParaRPr lang="it-IT" altLang="it-IT" sz="3000" b="1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68624" name="Line 16"/>
          <p:cNvSpPr>
            <a:spLocks noChangeShapeType="1"/>
          </p:cNvSpPr>
          <p:nvPr/>
        </p:nvSpPr>
        <p:spPr bwMode="auto">
          <a:xfrm>
            <a:off x="3244850" y="601821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5" name="Line 17"/>
          <p:cNvSpPr>
            <a:spLocks noChangeShapeType="1"/>
          </p:cNvSpPr>
          <p:nvPr/>
        </p:nvSpPr>
        <p:spPr bwMode="auto">
          <a:xfrm>
            <a:off x="4159250" y="601821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6" name="Line 18"/>
          <p:cNvSpPr>
            <a:spLocks noChangeShapeType="1"/>
          </p:cNvSpPr>
          <p:nvPr/>
        </p:nvSpPr>
        <p:spPr bwMode="auto">
          <a:xfrm>
            <a:off x="5073650" y="601821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7" name="Line 19"/>
          <p:cNvSpPr>
            <a:spLocks noChangeShapeType="1"/>
          </p:cNvSpPr>
          <p:nvPr/>
        </p:nvSpPr>
        <p:spPr bwMode="auto">
          <a:xfrm>
            <a:off x="5988050" y="601821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8" name="Line 20"/>
          <p:cNvSpPr>
            <a:spLocks noChangeShapeType="1"/>
          </p:cNvSpPr>
          <p:nvPr/>
        </p:nvSpPr>
        <p:spPr bwMode="auto">
          <a:xfrm>
            <a:off x="6902450" y="6022975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9" name="Line 21"/>
          <p:cNvSpPr>
            <a:spLocks noChangeShapeType="1"/>
          </p:cNvSpPr>
          <p:nvPr/>
        </p:nvSpPr>
        <p:spPr bwMode="auto">
          <a:xfrm>
            <a:off x="6902450" y="6018213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30" name="Text Box 22"/>
          <p:cNvSpPr txBox="1">
            <a:spLocks noChangeArrowheads="1"/>
          </p:cNvSpPr>
          <p:nvPr/>
        </p:nvSpPr>
        <p:spPr bwMode="auto">
          <a:xfrm>
            <a:off x="2873376" y="6256338"/>
            <a:ext cx="687881" cy="47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 b="1">
                <a:solidFill>
                  <a:srgbClr val="FFCC00"/>
                </a:solidFill>
                <a:latin typeface="Arial" charset="0"/>
              </a:rPr>
              <a:t>200</a:t>
            </a:r>
            <a:endParaRPr lang="it-IT" altLang="it-IT" sz="3000" b="1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68631" name="Text Box 23"/>
          <p:cNvSpPr txBox="1">
            <a:spLocks noChangeArrowheads="1"/>
          </p:cNvSpPr>
          <p:nvPr/>
        </p:nvSpPr>
        <p:spPr bwMode="auto">
          <a:xfrm>
            <a:off x="3810001" y="6256339"/>
            <a:ext cx="6826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 b="1">
                <a:solidFill>
                  <a:srgbClr val="FFCC00"/>
                </a:solidFill>
                <a:latin typeface="Arial" charset="0"/>
              </a:rPr>
              <a:t>400</a:t>
            </a:r>
            <a:endParaRPr lang="it-IT" altLang="it-IT" sz="3000" b="1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68632" name="Text Box 24"/>
          <p:cNvSpPr txBox="1">
            <a:spLocks noChangeArrowheads="1"/>
          </p:cNvSpPr>
          <p:nvPr/>
        </p:nvSpPr>
        <p:spPr bwMode="auto">
          <a:xfrm>
            <a:off x="4727576" y="6256339"/>
            <a:ext cx="6826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 b="1">
                <a:solidFill>
                  <a:srgbClr val="FFCC00"/>
                </a:solidFill>
                <a:latin typeface="Arial" charset="0"/>
              </a:rPr>
              <a:t>600</a:t>
            </a:r>
            <a:endParaRPr lang="it-IT" altLang="it-IT" sz="3000" b="1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68633" name="Text Box 25"/>
          <p:cNvSpPr txBox="1">
            <a:spLocks noChangeArrowheads="1"/>
          </p:cNvSpPr>
          <p:nvPr/>
        </p:nvSpPr>
        <p:spPr bwMode="auto">
          <a:xfrm>
            <a:off x="5688014" y="6256339"/>
            <a:ext cx="6826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 b="1">
                <a:solidFill>
                  <a:srgbClr val="FFCC00"/>
                </a:solidFill>
                <a:latin typeface="Arial" charset="0"/>
              </a:rPr>
              <a:t>800</a:t>
            </a:r>
            <a:endParaRPr lang="it-IT" altLang="it-IT" sz="3000" b="1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68634" name="Text Box 26"/>
          <p:cNvSpPr txBox="1">
            <a:spLocks noChangeArrowheads="1"/>
          </p:cNvSpPr>
          <p:nvPr/>
        </p:nvSpPr>
        <p:spPr bwMode="auto">
          <a:xfrm>
            <a:off x="6640514" y="6256339"/>
            <a:ext cx="8731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 b="1">
                <a:solidFill>
                  <a:srgbClr val="FFCC00"/>
                </a:solidFill>
                <a:latin typeface="Arial" charset="0"/>
              </a:rPr>
              <a:t>1000</a:t>
            </a:r>
            <a:endParaRPr lang="it-IT" altLang="it-IT" sz="3000" b="1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68635" name="Freeform 27"/>
          <p:cNvSpPr>
            <a:spLocks/>
          </p:cNvSpPr>
          <p:nvPr/>
        </p:nvSpPr>
        <p:spPr bwMode="auto">
          <a:xfrm>
            <a:off x="2713038" y="2008188"/>
            <a:ext cx="1530350" cy="2335212"/>
          </a:xfrm>
          <a:custGeom>
            <a:avLst/>
            <a:gdLst>
              <a:gd name="T0" fmla="*/ 0 w 1607"/>
              <a:gd name="T1" fmla="*/ 2147483647 h 2451"/>
              <a:gd name="T2" fmla="*/ 2147483647 w 1607"/>
              <a:gd name="T3" fmla="*/ 2147483647 h 2451"/>
              <a:gd name="T4" fmla="*/ 2147483647 w 1607"/>
              <a:gd name="T5" fmla="*/ 2147483647 h 2451"/>
              <a:gd name="T6" fmla="*/ 2147483647 w 1607"/>
              <a:gd name="T7" fmla="*/ 0 h 24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07" h="2451">
                <a:moveTo>
                  <a:pt x="0" y="2451"/>
                </a:moveTo>
                <a:cubicBezTo>
                  <a:pt x="122" y="2312"/>
                  <a:pt x="527" y="1884"/>
                  <a:pt x="734" y="1618"/>
                </a:cubicBezTo>
                <a:cubicBezTo>
                  <a:pt x="941" y="1352"/>
                  <a:pt x="1098" y="1125"/>
                  <a:pt x="1243" y="855"/>
                </a:cubicBezTo>
                <a:cubicBezTo>
                  <a:pt x="1388" y="585"/>
                  <a:pt x="1531" y="178"/>
                  <a:pt x="1607" y="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36" name="Freeform 28"/>
          <p:cNvSpPr>
            <a:spLocks/>
          </p:cNvSpPr>
          <p:nvPr/>
        </p:nvSpPr>
        <p:spPr bwMode="auto">
          <a:xfrm>
            <a:off x="2713038" y="1974851"/>
            <a:ext cx="3763962" cy="2619375"/>
          </a:xfrm>
          <a:custGeom>
            <a:avLst/>
            <a:gdLst>
              <a:gd name="T0" fmla="*/ 0 w 3952"/>
              <a:gd name="T1" fmla="*/ 2147483647 h 2751"/>
              <a:gd name="T2" fmla="*/ 2147483647 w 3952"/>
              <a:gd name="T3" fmla="*/ 2147483647 h 2751"/>
              <a:gd name="T4" fmla="*/ 2147483647 w 3952"/>
              <a:gd name="T5" fmla="*/ 2147483647 h 2751"/>
              <a:gd name="T6" fmla="*/ 2147483647 w 3952"/>
              <a:gd name="T7" fmla="*/ 2147483647 h 2751"/>
              <a:gd name="T8" fmla="*/ 2147483647 w 3952"/>
              <a:gd name="T9" fmla="*/ 2147483647 h 2751"/>
              <a:gd name="T10" fmla="*/ 2147483647 w 3952"/>
              <a:gd name="T11" fmla="*/ 0 h 275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52" h="2751">
                <a:moveTo>
                  <a:pt x="0" y="2487"/>
                </a:moveTo>
                <a:cubicBezTo>
                  <a:pt x="119" y="2521"/>
                  <a:pt x="409" y="2751"/>
                  <a:pt x="716" y="2691"/>
                </a:cubicBezTo>
                <a:cubicBezTo>
                  <a:pt x="1023" y="2631"/>
                  <a:pt x="1525" y="2303"/>
                  <a:pt x="1843" y="2127"/>
                </a:cubicBezTo>
                <a:cubicBezTo>
                  <a:pt x="2161" y="1951"/>
                  <a:pt x="2346" y="1878"/>
                  <a:pt x="2625" y="1636"/>
                </a:cubicBezTo>
                <a:cubicBezTo>
                  <a:pt x="2904" y="1394"/>
                  <a:pt x="3295" y="945"/>
                  <a:pt x="3516" y="672"/>
                </a:cubicBezTo>
                <a:cubicBezTo>
                  <a:pt x="3737" y="399"/>
                  <a:pt x="3861" y="140"/>
                  <a:pt x="3952" y="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37" name="Freeform 29"/>
          <p:cNvSpPr>
            <a:spLocks/>
          </p:cNvSpPr>
          <p:nvPr/>
        </p:nvSpPr>
        <p:spPr bwMode="auto">
          <a:xfrm>
            <a:off x="2667000" y="1644650"/>
            <a:ext cx="5264150" cy="3278188"/>
          </a:xfrm>
          <a:custGeom>
            <a:avLst/>
            <a:gdLst>
              <a:gd name="T0" fmla="*/ 0 w 5527"/>
              <a:gd name="T1" fmla="*/ 2147483647 h 3442"/>
              <a:gd name="T2" fmla="*/ 2147483647 w 5527"/>
              <a:gd name="T3" fmla="*/ 2147483647 h 3442"/>
              <a:gd name="T4" fmla="*/ 2147483647 w 5527"/>
              <a:gd name="T5" fmla="*/ 2147483647 h 3442"/>
              <a:gd name="T6" fmla="*/ 2147483647 w 5527"/>
              <a:gd name="T7" fmla="*/ 2147483647 h 3442"/>
              <a:gd name="T8" fmla="*/ 2147483647 w 5527"/>
              <a:gd name="T9" fmla="*/ 2147483647 h 3442"/>
              <a:gd name="T10" fmla="*/ 2147483647 w 5527"/>
              <a:gd name="T11" fmla="*/ 2147483647 h 3442"/>
              <a:gd name="T12" fmla="*/ 2147483647 w 5527"/>
              <a:gd name="T13" fmla="*/ 0 h 34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527" h="3442">
                <a:moveTo>
                  <a:pt x="0" y="2844"/>
                </a:moveTo>
                <a:cubicBezTo>
                  <a:pt x="51" y="2903"/>
                  <a:pt x="133" y="3108"/>
                  <a:pt x="306" y="3199"/>
                </a:cubicBezTo>
                <a:cubicBezTo>
                  <a:pt x="479" y="3290"/>
                  <a:pt x="690" y="3442"/>
                  <a:pt x="1036" y="3393"/>
                </a:cubicBezTo>
                <a:cubicBezTo>
                  <a:pt x="1382" y="3344"/>
                  <a:pt x="1964" y="3120"/>
                  <a:pt x="2382" y="2902"/>
                </a:cubicBezTo>
                <a:cubicBezTo>
                  <a:pt x="2800" y="2684"/>
                  <a:pt x="3200" y="2363"/>
                  <a:pt x="3545" y="2084"/>
                </a:cubicBezTo>
                <a:cubicBezTo>
                  <a:pt x="3890" y="1805"/>
                  <a:pt x="4125" y="1576"/>
                  <a:pt x="4455" y="1229"/>
                </a:cubicBezTo>
                <a:cubicBezTo>
                  <a:pt x="4785" y="882"/>
                  <a:pt x="5304" y="256"/>
                  <a:pt x="5527" y="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38" name="Freeform 30"/>
          <p:cNvSpPr>
            <a:spLocks/>
          </p:cNvSpPr>
          <p:nvPr/>
        </p:nvSpPr>
        <p:spPr bwMode="auto">
          <a:xfrm>
            <a:off x="2684463" y="2112963"/>
            <a:ext cx="5524500" cy="3105150"/>
          </a:xfrm>
          <a:custGeom>
            <a:avLst/>
            <a:gdLst>
              <a:gd name="T0" fmla="*/ 0 w 5800"/>
              <a:gd name="T1" fmla="*/ 2147483647 h 3260"/>
              <a:gd name="T2" fmla="*/ 2147483647 w 5800"/>
              <a:gd name="T3" fmla="*/ 2147483647 h 3260"/>
              <a:gd name="T4" fmla="*/ 2147483647 w 5800"/>
              <a:gd name="T5" fmla="*/ 2147483647 h 3260"/>
              <a:gd name="T6" fmla="*/ 2147483647 w 5800"/>
              <a:gd name="T7" fmla="*/ 2147483647 h 3260"/>
              <a:gd name="T8" fmla="*/ 2147483647 w 5800"/>
              <a:gd name="T9" fmla="*/ 2147483647 h 3260"/>
              <a:gd name="T10" fmla="*/ 2147483647 w 5800"/>
              <a:gd name="T11" fmla="*/ 2147483647 h 3260"/>
              <a:gd name="T12" fmla="*/ 2147483647 w 5800"/>
              <a:gd name="T13" fmla="*/ 2147483647 h 3260"/>
              <a:gd name="T14" fmla="*/ 2147483647 w 5800"/>
              <a:gd name="T15" fmla="*/ 0 h 32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800" h="3260">
                <a:moveTo>
                  <a:pt x="0" y="2382"/>
                </a:moveTo>
                <a:cubicBezTo>
                  <a:pt x="38" y="2488"/>
                  <a:pt x="21" y="2869"/>
                  <a:pt x="212" y="3015"/>
                </a:cubicBezTo>
                <a:cubicBezTo>
                  <a:pt x="403" y="3161"/>
                  <a:pt x="781" y="3260"/>
                  <a:pt x="1146" y="3255"/>
                </a:cubicBezTo>
                <a:cubicBezTo>
                  <a:pt x="1511" y="3250"/>
                  <a:pt x="2003" y="3118"/>
                  <a:pt x="2400" y="2982"/>
                </a:cubicBezTo>
                <a:cubicBezTo>
                  <a:pt x="2797" y="2846"/>
                  <a:pt x="3215" y="2634"/>
                  <a:pt x="3527" y="2437"/>
                </a:cubicBezTo>
                <a:cubicBezTo>
                  <a:pt x="3839" y="2240"/>
                  <a:pt x="3970" y="2109"/>
                  <a:pt x="4273" y="1800"/>
                </a:cubicBezTo>
                <a:cubicBezTo>
                  <a:pt x="4576" y="1491"/>
                  <a:pt x="5092" y="882"/>
                  <a:pt x="5346" y="582"/>
                </a:cubicBezTo>
                <a:cubicBezTo>
                  <a:pt x="5600" y="282"/>
                  <a:pt x="5706" y="121"/>
                  <a:pt x="5800" y="0"/>
                </a:cubicBezTo>
              </a:path>
            </a:pathLst>
          </a:custGeom>
          <a:noFill/>
          <a:ln w="5715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39" name="Text Box 31"/>
          <p:cNvSpPr txBox="1">
            <a:spLocks noChangeArrowheads="1"/>
          </p:cNvSpPr>
          <p:nvPr/>
        </p:nvSpPr>
        <p:spPr bwMode="auto">
          <a:xfrm>
            <a:off x="3444876" y="1600201"/>
            <a:ext cx="10763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 b="1">
                <a:solidFill>
                  <a:srgbClr val="FFCC00"/>
                </a:solidFill>
                <a:latin typeface="Arial" charset="0"/>
              </a:rPr>
              <a:t>+50°C</a:t>
            </a:r>
            <a:endParaRPr lang="it-IT" altLang="it-IT" sz="3000" b="1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68640" name="Text Box 32"/>
          <p:cNvSpPr txBox="1">
            <a:spLocks noChangeArrowheads="1"/>
          </p:cNvSpPr>
          <p:nvPr/>
        </p:nvSpPr>
        <p:spPr bwMode="auto">
          <a:xfrm>
            <a:off x="5456239" y="1646239"/>
            <a:ext cx="10763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 b="1">
                <a:solidFill>
                  <a:srgbClr val="FFCC00"/>
                </a:solidFill>
                <a:latin typeface="Arial" charset="0"/>
              </a:rPr>
              <a:t>+20°C</a:t>
            </a:r>
            <a:endParaRPr lang="it-IT" altLang="it-IT" sz="3000" b="1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68641" name="Text Box 33"/>
          <p:cNvSpPr txBox="1">
            <a:spLocks noChangeArrowheads="1"/>
          </p:cNvSpPr>
          <p:nvPr/>
        </p:nvSpPr>
        <p:spPr bwMode="auto">
          <a:xfrm>
            <a:off x="6873875" y="1371601"/>
            <a:ext cx="9906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 b="1">
                <a:solidFill>
                  <a:srgbClr val="FFCC00"/>
                </a:solidFill>
                <a:latin typeface="Arial" charset="0"/>
              </a:rPr>
              <a:t>-25°C</a:t>
            </a:r>
            <a:endParaRPr lang="it-IT" altLang="it-IT" sz="3000" b="1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68642" name="Text Box 34"/>
          <p:cNvSpPr txBox="1">
            <a:spLocks noChangeArrowheads="1"/>
          </p:cNvSpPr>
          <p:nvPr/>
        </p:nvSpPr>
        <p:spPr bwMode="auto">
          <a:xfrm>
            <a:off x="8245475" y="1782764"/>
            <a:ext cx="10858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 b="1">
                <a:solidFill>
                  <a:srgbClr val="FFCC00"/>
                </a:solidFill>
                <a:latin typeface="Arial" charset="0"/>
              </a:rPr>
              <a:t>- 70°C</a:t>
            </a:r>
            <a:endParaRPr lang="it-IT" altLang="it-IT" sz="3000" b="1">
              <a:solidFill>
                <a:srgbClr val="FFCC00"/>
              </a:solidFill>
              <a:latin typeface="Arial" charset="0"/>
            </a:endParaRPr>
          </a:p>
        </p:txBody>
      </p:sp>
      <p:grpSp>
        <p:nvGrpSpPr>
          <p:cNvPr id="68643" name="Group 35"/>
          <p:cNvGrpSpPr>
            <a:grpSpLocks/>
          </p:cNvGrpSpPr>
          <p:nvPr/>
        </p:nvGrpSpPr>
        <p:grpSpPr bwMode="auto">
          <a:xfrm>
            <a:off x="2849562" y="2103437"/>
            <a:ext cx="607958" cy="597476"/>
            <a:chOff x="1392" y="2208"/>
            <a:chExt cx="638" cy="627"/>
          </a:xfrm>
        </p:grpSpPr>
        <p:sp>
          <p:nvSpPr>
            <p:cNvPr id="68649" name="Oval 36"/>
            <p:cNvSpPr>
              <a:spLocks noChangeArrowheads="1"/>
            </p:cNvSpPr>
            <p:nvPr/>
          </p:nvSpPr>
          <p:spPr bwMode="auto">
            <a:xfrm>
              <a:off x="1392" y="2208"/>
              <a:ext cx="164" cy="627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68650" name="Text Box 37"/>
            <p:cNvSpPr txBox="1">
              <a:spLocks noChangeArrowheads="1"/>
            </p:cNvSpPr>
            <p:nvPr/>
          </p:nvSpPr>
          <p:spPr bwMode="auto">
            <a:xfrm>
              <a:off x="1521" y="2304"/>
              <a:ext cx="509" cy="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700">
                  <a:solidFill>
                    <a:srgbClr val="FFFF00"/>
                  </a:solidFill>
                  <a:latin typeface="Arial" charset="0"/>
                </a:rPr>
                <a:t>N</a:t>
              </a:r>
              <a:r>
                <a:rPr lang="it-IT" altLang="it-IT" sz="2700" baseline="-25000">
                  <a:solidFill>
                    <a:srgbClr val="FFFF00"/>
                  </a:solidFill>
                  <a:latin typeface="Arial" charset="0"/>
                </a:rPr>
                <a:t>2</a:t>
              </a:r>
              <a:endParaRPr lang="it-IT" altLang="it-IT" sz="3000" b="1">
                <a:solidFill>
                  <a:srgbClr val="FF6600"/>
                </a:solidFill>
                <a:latin typeface="Arial" charset="0"/>
              </a:endParaRPr>
            </a:p>
          </p:txBody>
        </p:sp>
      </p:grpSp>
      <p:sp>
        <p:nvSpPr>
          <p:cNvPr id="68644" name="Text Box 38"/>
          <p:cNvSpPr txBox="1">
            <a:spLocks noChangeArrowheads="1"/>
          </p:cNvSpPr>
          <p:nvPr/>
        </p:nvSpPr>
        <p:spPr bwMode="auto">
          <a:xfrm>
            <a:off x="1660526" y="2057401"/>
            <a:ext cx="61912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3000" b="1">
                <a:solidFill>
                  <a:srgbClr val="00FF00"/>
                </a:solidFill>
                <a:latin typeface="Arial" charset="0"/>
              </a:rPr>
              <a:t>PV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3000" b="1">
                <a:solidFill>
                  <a:srgbClr val="00FF00"/>
                </a:solidFill>
                <a:latin typeface="Arial" charset="0"/>
              </a:rPr>
              <a:t>RT</a:t>
            </a:r>
          </a:p>
        </p:txBody>
      </p:sp>
      <p:sp>
        <p:nvSpPr>
          <p:cNvPr id="68645" name="Line 39"/>
          <p:cNvSpPr>
            <a:spLocks noChangeShapeType="1"/>
          </p:cNvSpPr>
          <p:nvPr/>
        </p:nvSpPr>
        <p:spPr bwMode="auto">
          <a:xfrm>
            <a:off x="1752600" y="2514600"/>
            <a:ext cx="503238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46" name="AutoShape 40"/>
          <p:cNvSpPr>
            <a:spLocks noChangeArrowheads="1"/>
          </p:cNvSpPr>
          <p:nvPr/>
        </p:nvSpPr>
        <p:spPr bwMode="auto">
          <a:xfrm rot="5400000">
            <a:off x="2073276" y="2422526"/>
            <a:ext cx="776287" cy="138112"/>
          </a:xfrm>
          <a:prstGeom prst="leftArrow">
            <a:avLst>
              <a:gd name="adj1" fmla="val 33333"/>
              <a:gd name="adj2" fmla="val 140518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8647" name="Text Box 41"/>
          <p:cNvSpPr txBox="1">
            <a:spLocks noChangeArrowheads="1"/>
          </p:cNvSpPr>
          <p:nvPr/>
        </p:nvSpPr>
        <p:spPr bwMode="auto">
          <a:xfrm>
            <a:off x="8153401" y="2514600"/>
            <a:ext cx="2416175" cy="91440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FF6600"/>
                </a:solidFill>
                <a:latin typeface="Arial" charset="0"/>
              </a:rPr>
              <a:t>   Minore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700">
                <a:solidFill>
                  <a:srgbClr val="FF6600"/>
                </a:solidFill>
                <a:latin typeface="Arial" charset="0"/>
              </a:rPr>
              <a:t>compressibilità</a:t>
            </a:r>
            <a:endParaRPr lang="it-IT" altLang="it-IT" sz="30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68648" name="AutoShape 42"/>
          <p:cNvSpPr>
            <a:spLocks noChangeArrowheads="1"/>
          </p:cNvSpPr>
          <p:nvPr/>
        </p:nvSpPr>
        <p:spPr bwMode="auto">
          <a:xfrm>
            <a:off x="7742238" y="2697164"/>
            <a:ext cx="639762" cy="122237"/>
          </a:xfrm>
          <a:prstGeom prst="leftArrow">
            <a:avLst>
              <a:gd name="adj1" fmla="val 33333"/>
              <a:gd name="adj2" fmla="val 130845"/>
            </a:avLst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it-IT" altLang="it-IT" sz="24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8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842"/>
    </mc:Choice>
    <mc:Fallback>
      <p:transition spd="slow" advTm="252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1742430" y="1235426"/>
            <a:ext cx="578876" cy="5016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900" b="1" dirty="0">
                <a:solidFill>
                  <a:srgbClr val="0000FF"/>
                </a:solidFill>
                <a:latin typeface="Arial" charset="0"/>
              </a:rPr>
              <a:t>IF</a:t>
            </a:r>
            <a:r>
              <a:rPr lang="it-IT" altLang="it-IT" sz="2900" b="1" baseline="-25000" dirty="0">
                <a:solidFill>
                  <a:srgbClr val="0000FF"/>
                </a:solidFill>
                <a:latin typeface="Arial" charset="0"/>
              </a:rPr>
              <a:t>3</a:t>
            </a:r>
            <a:endParaRPr lang="it-IT" altLang="it-IT" sz="29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1713944" y="2005978"/>
            <a:ext cx="4427687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 b="1" i="1" dirty="0">
                <a:solidFill>
                  <a:srgbClr val="0000FF"/>
                </a:solidFill>
                <a:latin typeface="Arial" charset="0"/>
              </a:rPr>
              <a:t>Lo I ha ibridazione sp</a:t>
            </a:r>
            <a:r>
              <a:rPr lang="it-IT" altLang="it-IT" sz="3000" b="1" i="1" baseline="30000" dirty="0">
                <a:solidFill>
                  <a:srgbClr val="0000FF"/>
                </a:solidFill>
                <a:latin typeface="Arial" charset="0"/>
              </a:rPr>
              <a:t>3</a:t>
            </a:r>
            <a:r>
              <a:rPr lang="it-IT" altLang="it-IT" sz="3000" b="1" i="1" dirty="0">
                <a:solidFill>
                  <a:srgbClr val="0000FF"/>
                </a:solidFill>
                <a:latin typeface="Arial" charset="0"/>
              </a:rPr>
              <a:t>d</a:t>
            </a:r>
          </a:p>
        </p:txBody>
      </p:sp>
      <p:sp>
        <p:nvSpPr>
          <p:cNvPr id="18456" name="WordArt 24"/>
          <p:cNvSpPr>
            <a:spLocks noChangeArrowheads="1" noChangeShapeType="1" noTextEdit="1"/>
          </p:cNvSpPr>
          <p:nvPr/>
        </p:nvSpPr>
        <p:spPr bwMode="auto">
          <a:xfrm>
            <a:off x="1844678" y="92077"/>
            <a:ext cx="8183563" cy="77628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38542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9999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Comic Sans MS"/>
              </a:rPr>
              <a:t>Molecole a "T"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2449098" y="3125815"/>
            <a:ext cx="2408227" cy="2895665"/>
            <a:chOff x="1136113" y="2311434"/>
            <a:chExt cx="2408227" cy="2895665"/>
          </a:xfrm>
        </p:grpSpPr>
        <p:sp>
          <p:nvSpPr>
            <p:cNvPr id="18437" name="AutoShape 5"/>
            <p:cNvSpPr>
              <a:spLocks noChangeArrowheads="1"/>
            </p:cNvSpPr>
            <p:nvPr/>
          </p:nvSpPr>
          <p:spPr bwMode="auto">
            <a:xfrm rot="15938431">
              <a:off x="1805972" y="2735297"/>
              <a:ext cx="1143000" cy="2320925"/>
            </a:xfrm>
            <a:prstGeom prst="triangle">
              <a:avLst>
                <a:gd name="adj" fmla="val 72787"/>
              </a:avLst>
            </a:prstGeom>
            <a:solidFill>
              <a:srgbClr val="FF9966"/>
            </a:solidFill>
            <a:ln w="38100">
              <a:solidFill>
                <a:srgbClr val="000099"/>
              </a:solidFill>
              <a:prstDash val="lgDash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38" name="Line 6"/>
            <p:cNvSpPr>
              <a:spLocks noChangeShapeType="1"/>
            </p:cNvSpPr>
            <p:nvPr/>
          </p:nvSpPr>
          <p:spPr bwMode="auto">
            <a:xfrm>
              <a:off x="2607660" y="3919570"/>
              <a:ext cx="0" cy="118903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39" name="Line 7"/>
            <p:cNvSpPr>
              <a:spLocks noChangeShapeType="1"/>
            </p:cNvSpPr>
            <p:nvPr/>
          </p:nvSpPr>
          <p:spPr bwMode="auto">
            <a:xfrm>
              <a:off x="2607660" y="2411447"/>
              <a:ext cx="0" cy="118745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40" name="Line 8"/>
            <p:cNvSpPr>
              <a:spLocks noChangeShapeType="1"/>
            </p:cNvSpPr>
            <p:nvPr/>
          </p:nvSpPr>
          <p:spPr bwMode="auto">
            <a:xfrm rot="16200000">
              <a:off x="1863684" y="3130648"/>
              <a:ext cx="0" cy="1189037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41" name="Line 9"/>
            <p:cNvSpPr>
              <a:spLocks noChangeShapeType="1"/>
            </p:cNvSpPr>
            <p:nvPr/>
          </p:nvSpPr>
          <p:spPr bwMode="auto">
            <a:xfrm rot="16200000">
              <a:off x="2948971" y="3119470"/>
              <a:ext cx="412750" cy="68580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42" name="Line 10"/>
            <p:cNvSpPr>
              <a:spLocks noChangeShapeType="1"/>
            </p:cNvSpPr>
            <p:nvPr/>
          </p:nvSpPr>
          <p:spPr bwMode="auto">
            <a:xfrm rot="5400000" flipV="1">
              <a:off x="2938708" y="3725124"/>
              <a:ext cx="479425" cy="731839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43" name="Oval 11"/>
            <p:cNvSpPr>
              <a:spLocks noChangeArrowheads="1"/>
            </p:cNvSpPr>
            <p:nvPr/>
          </p:nvSpPr>
          <p:spPr bwMode="auto">
            <a:xfrm>
              <a:off x="2536309" y="3660874"/>
              <a:ext cx="138113" cy="136525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44" name="Oval 12"/>
            <p:cNvSpPr>
              <a:spLocks noChangeArrowheads="1"/>
            </p:cNvSpPr>
            <p:nvPr/>
          </p:nvSpPr>
          <p:spPr bwMode="auto">
            <a:xfrm>
              <a:off x="1136113" y="3675161"/>
              <a:ext cx="107951" cy="100013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45" name="Oval 13"/>
            <p:cNvSpPr>
              <a:spLocks noChangeArrowheads="1"/>
            </p:cNvSpPr>
            <p:nvPr/>
          </p:nvSpPr>
          <p:spPr bwMode="auto">
            <a:xfrm>
              <a:off x="2553686" y="5108674"/>
              <a:ext cx="106363" cy="98425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46" name="Oval 14"/>
            <p:cNvSpPr>
              <a:spLocks noChangeArrowheads="1"/>
            </p:cNvSpPr>
            <p:nvPr/>
          </p:nvSpPr>
          <p:spPr bwMode="auto">
            <a:xfrm>
              <a:off x="2561622" y="2319436"/>
              <a:ext cx="106363" cy="98425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48" name="Text Box 16"/>
            <p:cNvSpPr txBox="1">
              <a:spLocks noChangeArrowheads="1"/>
            </p:cNvSpPr>
            <p:nvPr/>
          </p:nvSpPr>
          <p:spPr bwMode="auto">
            <a:xfrm>
              <a:off x="2628297" y="3479834"/>
              <a:ext cx="206980" cy="470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 dirty="0">
                  <a:solidFill>
                    <a:srgbClr val="006600"/>
                  </a:solidFill>
                  <a:latin typeface="Arial" charset="0"/>
                </a:rPr>
                <a:t>I</a:t>
              </a:r>
            </a:p>
          </p:txBody>
        </p:sp>
        <p:sp>
          <p:nvSpPr>
            <p:cNvPr id="18451" name="Line 19"/>
            <p:cNvSpPr>
              <a:spLocks noChangeShapeType="1"/>
            </p:cNvSpPr>
            <p:nvPr/>
          </p:nvSpPr>
          <p:spPr bwMode="auto">
            <a:xfrm>
              <a:off x="2629885" y="2365408"/>
              <a:ext cx="868363" cy="9144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52" name="Line 20"/>
            <p:cNvSpPr>
              <a:spLocks noChangeShapeType="1"/>
            </p:cNvSpPr>
            <p:nvPr/>
          </p:nvSpPr>
          <p:spPr bwMode="auto">
            <a:xfrm flipH="1" flipV="1">
              <a:off x="1167798" y="3729136"/>
              <a:ext cx="1416051" cy="1371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53" name="Line 21"/>
            <p:cNvSpPr>
              <a:spLocks noChangeShapeType="1"/>
            </p:cNvSpPr>
            <p:nvPr/>
          </p:nvSpPr>
          <p:spPr bwMode="auto">
            <a:xfrm flipV="1">
              <a:off x="1167798" y="2365408"/>
              <a:ext cx="1416051" cy="13255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57" name="Line 25"/>
            <p:cNvSpPr>
              <a:spLocks noChangeShapeType="1"/>
            </p:cNvSpPr>
            <p:nvPr/>
          </p:nvSpPr>
          <p:spPr bwMode="auto">
            <a:xfrm flipH="1">
              <a:off x="2629884" y="4346608"/>
              <a:ext cx="890588" cy="7199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58" name="Line 26"/>
            <p:cNvSpPr>
              <a:spLocks noChangeShapeType="1"/>
            </p:cNvSpPr>
            <p:nvPr/>
          </p:nvSpPr>
          <p:spPr bwMode="auto">
            <a:xfrm flipH="1" flipV="1">
              <a:off x="2592994" y="2311434"/>
              <a:ext cx="927478" cy="196851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6779541" y="3012544"/>
            <a:ext cx="2389318" cy="2244725"/>
            <a:chOff x="5255541" y="3012543"/>
            <a:chExt cx="2389318" cy="2244725"/>
          </a:xfrm>
        </p:grpSpPr>
        <p:sp>
          <p:nvSpPr>
            <p:cNvPr id="18434" name="Oval 2" descr="Diagonali tratteggiate verso l'alto"/>
            <p:cNvSpPr>
              <a:spLocks noChangeArrowheads="1"/>
            </p:cNvSpPr>
            <p:nvPr/>
          </p:nvSpPr>
          <p:spPr bwMode="auto">
            <a:xfrm rot="17287730">
              <a:off x="6721728" y="3646212"/>
              <a:ext cx="639762" cy="1206500"/>
            </a:xfrm>
            <a:prstGeom prst="ellipse">
              <a:avLst/>
            </a:prstGeom>
            <a:pattFill prst="dashUpDiag">
              <a:fgClr>
                <a:srgbClr val="FF9933"/>
              </a:fgClr>
              <a:bgClr>
                <a:srgbClr val="FFFFFF"/>
              </a:bgClr>
            </a:pattFill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36" name="Oval 4" descr="Diagonali tratteggiate verso l'alto"/>
            <p:cNvSpPr>
              <a:spLocks noChangeArrowheads="1"/>
            </p:cNvSpPr>
            <p:nvPr/>
          </p:nvSpPr>
          <p:spPr bwMode="auto">
            <a:xfrm rot="2824170">
              <a:off x="6632189" y="2967283"/>
              <a:ext cx="693738" cy="1255713"/>
            </a:xfrm>
            <a:prstGeom prst="ellipse">
              <a:avLst/>
            </a:prstGeom>
            <a:pattFill prst="dashUpDiag">
              <a:fgClr>
                <a:srgbClr val="FF9933"/>
              </a:fgClr>
              <a:bgClr>
                <a:srgbClr val="FFFFFF"/>
              </a:bgClr>
            </a:pattFill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35" name="Oval 3"/>
            <p:cNvSpPr>
              <a:spLocks noChangeArrowheads="1"/>
            </p:cNvSpPr>
            <p:nvPr/>
          </p:nvSpPr>
          <p:spPr bwMode="auto">
            <a:xfrm>
              <a:off x="6095327" y="4114268"/>
              <a:ext cx="549275" cy="1143000"/>
            </a:xfrm>
            <a:prstGeom prst="ellipse">
              <a:avLst/>
            </a:prstGeom>
            <a:solidFill>
              <a:srgbClr val="FF9933"/>
            </a:solidFill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59" name="Oval 27"/>
            <p:cNvSpPr>
              <a:spLocks noChangeArrowheads="1"/>
            </p:cNvSpPr>
            <p:nvPr/>
          </p:nvSpPr>
          <p:spPr bwMode="auto">
            <a:xfrm rot="16200000">
              <a:off x="5492872" y="3648372"/>
              <a:ext cx="549275" cy="1023937"/>
            </a:xfrm>
            <a:prstGeom prst="ellipse">
              <a:avLst/>
            </a:prstGeom>
            <a:solidFill>
              <a:srgbClr val="FF9933"/>
            </a:solidFill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60" name="Oval 28"/>
            <p:cNvSpPr>
              <a:spLocks noChangeArrowheads="1"/>
            </p:cNvSpPr>
            <p:nvPr/>
          </p:nvSpPr>
          <p:spPr bwMode="auto">
            <a:xfrm>
              <a:off x="6093739" y="3012543"/>
              <a:ext cx="549275" cy="1143000"/>
            </a:xfrm>
            <a:prstGeom prst="ellipse">
              <a:avLst/>
            </a:prstGeom>
            <a:solidFill>
              <a:srgbClr val="FF9933"/>
            </a:solidFill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61" name="Oval 29"/>
            <p:cNvSpPr>
              <a:spLocks noChangeArrowheads="1"/>
            </p:cNvSpPr>
            <p:nvPr/>
          </p:nvSpPr>
          <p:spPr bwMode="auto">
            <a:xfrm>
              <a:off x="6308050" y="4063485"/>
              <a:ext cx="136525" cy="136525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5407939" y="1459446"/>
            <a:ext cx="3157670" cy="5164726"/>
            <a:chOff x="3883939" y="1459446"/>
            <a:chExt cx="3157670" cy="5164726"/>
          </a:xfrm>
        </p:grpSpPr>
        <p:sp>
          <p:nvSpPr>
            <p:cNvPr id="18466" name="Oval 34"/>
            <p:cNvSpPr>
              <a:spLocks noChangeArrowheads="1"/>
            </p:cNvSpPr>
            <p:nvPr/>
          </p:nvSpPr>
          <p:spPr bwMode="auto">
            <a:xfrm rot="10861210">
              <a:off x="6132494" y="1459446"/>
              <a:ext cx="503239" cy="822325"/>
            </a:xfrm>
            <a:prstGeom prst="ellipse">
              <a:avLst/>
            </a:prstGeom>
            <a:solidFill>
              <a:srgbClr val="FFFF66"/>
            </a:solidFill>
            <a:ln w="5715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62" name="Oval 30"/>
            <p:cNvSpPr>
              <a:spLocks noChangeArrowheads="1"/>
            </p:cNvSpPr>
            <p:nvPr/>
          </p:nvSpPr>
          <p:spPr bwMode="auto">
            <a:xfrm rot="16200000">
              <a:off x="4822150" y="3766606"/>
              <a:ext cx="501650" cy="822325"/>
            </a:xfrm>
            <a:prstGeom prst="ellipse">
              <a:avLst/>
            </a:prstGeom>
            <a:solidFill>
              <a:srgbClr val="FFFF66"/>
            </a:solidFill>
            <a:ln w="5715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63" name="Oval 31"/>
            <p:cNvSpPr>
              <a:spLocks noChangeArrowheads="1"/>
            </p:cNvSpPr>
            <p:nvPr/>
          </p:nvSpPr>
          <p:spPr bwMode="auto">
            <a:xfrm rot="16200000">
              <a:off x="4045070" y="3765812"/>
              <a:ext cx="501650" cy="823912"/>
            </a:xfrm>
            <a:prstGeom prst="ellipse">
              <a:avLst/>
            </a:prstGeom>
            <a:solidFill>
              <a:srgbClr val="FFFF66"/>
            </a:solidFill>
            <a:ln w="5715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64" name="Oval 32"/>
            <p:cNvSpPr>
              <a:spLocks noChangeArrowheads="1"/>
            </p:cNvSpPr>
            <p:nvPr/>
          </p:nvSpPr>
          <p:spPr bwMode="auto">
            <a:xfrm rot="10861210">
              <a:off x="6123987" y="2326809"/>
              <a:ext cx="503239" cy="822325"/>
            </a:xfrm>
            <a:prstGeom prst="ellipse">
              <a:avLst/>
            </a:prstGeom>
            <a:solidFill>
              <a:srgbClr val="FFFF66"/>
            </a:solidFill>
            <a:ln w="5715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65" name="Oval 33"/>
            <p:cNvSpPr>
              <a:spLocks noChangeArrowheads="1"/>
            </p:cNvSpPr>
            <p:nvPr/>
          </p:nvSpPr>
          <p:spPr bwMode="auto">
            <a:xfrm rot="10861210">
              <a:off x="6123987" y="5023972"/>
              <a:ext cx="503239" cy="822325"/>
            </a:xfrm>
            <a:prstGeom prst="ellipse">
              <a:avLst/>
            </a:prstGeom>
            <a:solidFill>
              <a:srgbClr val="FFFF66"/>
            </a:solidFill>
            <a:ln w="5715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67" name="Oval 35"/>
            <p:cNvSpPr>
              <a:spLocks noChangeArrowheads="1"/>
            </p:cNvSpPr>
            <p:nvPr/>
          </p:nvSpPr>
          <p:spPr bwMode="auto">
            <a:xfrm rot="10861210">
              <a:off x="6123987" y="5800259"/>
              <a:ext cx="503239" cy="823913"/>
            </a:xfrm>
            <a:prstGeom prst="ellipse">
              <a:avLst/>
            </a:prstGeom>
            <a:solidFill>
              <a:srgbClr val="FFFF66"/>
            </a:solidFill>
            <a:ln w="5715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68" name="Oval 36"/>
            <p:cNvSpPr>
              <a:spLocks noChangeArrowheads="1"/>
            </p:cNvSpPr>
            <p:nvPr/>
          </p:nvSpPr>
          <p:spPr bwMode="auto">
            <a:xfrm>
              <a:off x="4615774" y="4109553"/>
              <a:ext cx="136525" cy="136525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69" name="Oval 37"/>
            <p:cNvSpPr>
              <a:spLocks noChangeArrowheads="1"/>
            </p:cNvSpPr>
            <p:nvPr/>
          </p:nvSpPr>
          <p:spPr bwMode="auto">
            <a:xfrm>
              <a:off x="6312813" y="2307709"/>
              <a:ext cx="138112" cy="138113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70" name="Oval 38"/>
            <p:cNvSpPr>
              <a:spLocks noChangeArrowheads="1"/>
            </p:cNvSpPr>
            <p:nvPr/>
          </p:nvSpPr>
          <p:spPr bwMode="auto">
            <a:xfrm>
              <a:off x="6312813" y="5771684"/>
              <a:ext cx="138112" cy="136525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71" name="Text Box 39"/>
            <p:cNvSpPr txBox="1">
              <a:spLocks noChangeArrowheads="1"/>
            </p:cNvSpPr>
            <p:nvPr/>
          </p:nvSpPr>
          <p:spPr bwMode="auto">
            <a:xfrm>
              <a:off x="6719213" y="5617631"/>
              <a:ext cx="322396" cy="470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8472" name="Text Box 40"/>
            <p:cNvSpPr txBox="1">
              <a:spLocks noChangeArrowheads="1"/>
            </p:cNvSpPr>
            <p:nvPr/>
          </p:nvSpPr>
          <p:spPr bwMode="auto">
            <a:xfrm>
              <a:off x="4523701" y="4384143"/>
              <a:ext cx="322396" cy="470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8473" name="Text Box 41"/>
            <p:cNvSpPr txBox="1">
              <a:spLocks noChangeArrowheads="1"/>
            </p:cNvSpPr>
            <p:nvPr/>
          </p:nvSpPr>
          <p:spPr bwMode="auto">
            <a:xfrm>
              <a:off x="5772931" y="2154683"/>
              <a:ext cx="322396" cy="470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 dirty="0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8357513" y="1416019"/>
            <a:ext cx="2245999" cy="2652744"/>
            <a:chOff x="6833512" y="1416019"/>
            <a:chExt cx="2245999" cy="2652744"/>
          </a:xfrm>
        </p:grpSpPr>
        <p:sp>
          <p:nvSpPr>
            <p:cNvPr id="18482" name="Text Box 50"/>
            <p:cNvSpPr txBox="1">
              <a:spLocks noChangeArrowheads="1"/>
            </p:cNvSpPr>
            <p:nvPr/>
          </p:nvSpPr>
          <p:spPr bwMode="auto">
            <a:xfrm>
              <a:off x="6833512" y="1416019"/>
              <a:ext cx="2245999" cy="12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dirty="0">
                  <a:solidFill>
                    <a:srgbClr val="0000FF"/>
                  </a:solidFill>
                  <a:latin typeface="Arial" charset="0"/>
                </a:rPr>
                <a:t>Orbitali sp</a:t>
              </a:r>
              <a:r>
                <a:rPr lang="it-IT" altLang="it-IT" sz="2500" baseline="30000" dirty="0">
                  <a:solidFill>
                    <a:srgbClr val="0000FF"/>
                  </a:solidFill>
                  <a:latin typeface="Arial" charset="0"/>
                </a:rPr>
                <a:t>3</a:t>
              </a:r>
              <a:r>
                <a:rPr lang="it-IT" altLang="it-IT" sz="2500" dirty="0">
                  <a:solidFill>
                    <a:srgbClr val="0000FF"/>
                  </a:solidFill>
                  <a:latin typeface="Arial" charset="0"/>
                </a:rPr>
                <a:t>d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dirty="0">
                  <a:solidFill>
                    <a:srgbClr val="0000FF"/>
                  </a:solidFill>
                  <a:latin typeface="Arial" charset="0"/>
                </a:rPr>
                <a:t>contenenti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dirty="0">
                  <a:solidFill>
                    <a:srgbClr val="0000FF"/>
                  </a:solidFill>
                  <a:latin typeface="Arial" charset="0"/>
                </a:rPr>
                <a:t>coppie solitarie</a:t>
              </a:r>
            </a:p>
          </p:txBody>
        </p:sp>
        <p:sp>
          <p:nvSpPr>
            <p:cNvPr id="18483" name="Line 51"/>
            <p:cNvSpPr>
              <a:spLocks noChangeShapeType="1"/>
            </p:cNvSpPr>
            <p:nvPr/>
          </p:nvSpPr>
          <p:spPr bwMode="auto">
            <a:xfrm flipH="1">
              <a:off x="7675018" y="2903538"/>
              <a:ext cx="685800" cy="41116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8484" name="Line 52"/>
            <p:cNvSpPr>
              <a:spLocks noChangeShapeType="1"/>
            </p:cNvSpPr>
            <p:nvPr/>
          </p:nvSpPr>
          <p:spPr bwMode="auto">
            <a:xfrm flipH="1">
              <a:off x="7789318" y="2925763"/>
              <a:ext cx="547688" cy="11430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641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36"/>
    </mc:Choice>
    <mc:Fallback xmlns="">
      <p:transition spd="slow" advTm="41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455" grpId="0"/>
      <p:bldP spid="184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73"/>
          <p:cNvSpPr txBox="1">
            <a:spLocks noChangeArrowheads="1"/>
          </p:cNvSpPr>
          <p:nvPr/>
        </p:nvSpPr>
        <p:spPr bwMode="auto">
          <a:xfrm>
            <a:off x="2150535" y="1871267"/>
            <a:ext cx="675467" cy="4678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700" b="1">
                <a:solidFill>
                  <a:srgbClr val="0000FF"/>
                </a:solidFill>
                <a:latin typeface="Arial" charset="0"/>
              </a:rPr>
              <a:t>SF</a:t>
            </a:r>
            <a:r>
              <a:rPr lang="it-IT" altLang="it-IT" sz="2700" b="1" baseline="-25000">
                <a:solidFill>
                  <a:srgbClr val="0000FF"/>
                </a:solidFill>
                <a:latin typeface="Arial" charset="0"/>
              </a:rPr>
              <a:t>6</a:t>
            </a:r>
            <a:endParaRPr lang="it-IT" altLang="it-IT" sz="2700" b="1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909105" y="2914205"/>
            <a:ext cx="3415971" cy="394733"/>
            <a:chOff x="385104" y="2914204"/>
            <a:chExt cx="3415971" cy="394733"/>
          </a:xfrm>
        </p:grpSpPr>
        <p:sp>
          <p:nvSpPr>
            <p:cNvPr id="21" name="Text Box 74"/>
            <p:cNvSpPr txBox="1">
              <a:spLocks noChangeArrowheads="1"/>
            </p:cNvSpPr>
            <p:nvPr/>
          </p:nvSpPr>
          <p:spPr bwMode="auto">
            <a:xfrm>
              <a:off x="385104" y="2914204"/>
              <a:ext cx="2161451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dirty="0">
                  <a:solidFill>
                    <a:srgbClr val="0000FF"/>
                  </a:solidFill>
                  <a:latin typeface="Arial" charset="0"/>
                </a:rPr>
                <a:t>Ibridazione dello</a:t>
              </a:r>
            </a:p>
          </p:txBody>
        </p:sp>
        <p:sp>
          <p:nvSpPr>
            <p:cNvPr id="22" name="Text Box 75"/>
            <p:cNvSpPr txBox="1">
              <a:spLocks noChangeArrowheads="1"/>
            </p:cNvSpPr>
            <p:nvPr/>
          </p:nvSpPr>
          <p:spPr bwMode="auto">
            <a:xfrm>
              <a:off x="2474789" y="2917984"/>
              <a:ext cx="1326286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0000FF"/>
                  </a:solidFill>
                  <a:latin typeface="Arial" charset="0"/>
                </a:rPr>
                <a:t>S = sp</a:t>
              </a:r>
              <a:r>
                <a:rPr lang="it-IT" altLang="it-IT" sz="2200" b="1" baseline="30000" dirty="0">
                  <a:solidFill>
                    <a:srgbClr val="0000FF"/>
                  </a:solidFill>
                  <a:latin typeface="Arial" charset="0"/>
                </a:rPr>
                <a:t>3</a:t>
              </a:r>
              <a:r>
                <a:rPr lang="it-IT" altLang="it-IT" sz="2200" b="1" dirty="0">
                  <a:solidFill>
                    <a:srgbClr val="0000FF"/>
                  </a:solidFill>
                  <a:latin typeface="Arial" charset="0"/>
                </a:rPr>
                <a:t>d</a:t>
              </a:r>
              <a:r>
                <a:rPr lang="it-IT" altLang="it-IT" sz="2200" b="1" baseline="30000" dirty="0">
                  <a:solidFill>
                    <a:srgbClr val="0000FF"/>
                  </a:solidFill>
                  <a:latin typeface="Arial" charset="0"/>
                </a:rPr>
                <a:t>2</a:t>
              </a:r>
              <a:endParaRPr lang="it-IT" altLang="it-IT" sz="2200" b="1" dirty="0">
                <a:solidFill>
                  <a:srgbClr val="0000FF"/>
                </a:solidFill>
                <a:latin typeface="Arial" charset="0"/>
              </a:endParaRPr>
            </a:p>
          </p:txBody>
        </p:sp>
      </p:grpSp>
      <p:sp>
        <p:nvSpPr>
          <p:cNvPr id="41" name="WordArt 56"/>
          <p:cNvSpPr>
            <a:spLocks noChangeArrowheads="1" noChangeShapeType="1" noTextEdit="1"/>
          </p:cNvSpPr>
          <p:nvPr/>
        </p:nvSpPr>
        <p:spPr bwMode="auto">
          <a:xfrm>
            <a:off x="2989831" y="509791"/>
            <a:ext cx="625792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C0099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Comic Sans MS"/>
              </a:rPr>
              <a:t>Molecole Ottaedriche</a:t>
            </a:r>
          </a:p>
        </p:txBody>
      </p:sp>
      <p:grpSp>
        <p:nvGrpSpPr>
          <p:cNvPr id="79" name="Gruppo 78"/>
          <p:cNvGrpSpPr/>
          <p:nvPr/>
        </p:nvGrpSpPr>
        <p:grpSpPr>
          <a:xfrm>
            <a:off x="5917406" y="2339163"/>
            <a:ext cx="3406885" cy="3577066"/>
            <a:chOff x="4393405" y="2339163"/>
            <a:chExt cx="3406885" cy="3577066"/>
          </a:xfrm>
        </p:grpSpPr>
        <p:sp>
          <p:nvSpPr>
            <p:cNvPr id="42" name="AutoShape 2"/>
            <p:cNvSpPr>
              <a:spLocks noChangeArrowheads="1"/>
            </p:cNvSpPr>
            <p:nvPr/>
          </p:nvSpPr>
          <p:spPr bwMode="auto">
            <a:xfrm>
              <a:off x="4802980" y="3731401"/>
              <a:ext cx="2743200" cy="609600"/>
            </a:xfrm>
            <a:prstGeom prst="parallelogram">
              <a:avLst>
                <a:gd name="adj" fmla="val 105104"/>
              </a:avLst>
            </a:prstGeom>
            <a:solidFill>
              <a:schemeClr val="hlink"/>
            </a:solidFill>
            <a:ln w="38100">
              <a:solidFill>
                <a:schemeClr val="accent2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43" name="Line 57"/>
            <p:cNvSpPr>
              <a:spLocks noChangeShapeType="1"/>
            </p:cNvSpPr>
            <p:nvPr/>
          </p:nvSpPr>
          <p:spPr bwMode="auto">
            <a:xfrm>
              <a:off x="6172993" y="4175901"/>
              <a:ext cx="0" cy="1131887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" name="Line 58"/>
            <p:cNvSpPr>
              <a:spLocks noChangeShapeType="1"/>
            </p:cNvSpPr>
            <p:nvPr/>
          </p:nvSpPr>
          <p:spPr bwMode="auto">
            <a:xfrm>
              <a:off x="6172993" y="2739213"/>
              <a:ext cx="0" cy="113188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" name="Line 59"/>
            <p:cNvSpPr>
              <a:spLocks noChangeShapeType="1"/>
            </p:cNvSpPr>
            <p:nvPr/>
          </p:nvSpPr>
          <p:spPr bwMode="auto">
            <a:xfrm rot="16200000">
              <a:off x="6754017" y="3286901"/>
              <a:ext cx="188913" cy="113823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6" name="Line 60"/>
            <p:cNvSpPr>
              <a:spLocks noChangeShapeType="1"/>
            </p:cNvSpPr>
            <p:nvPr/>
          </p:nvSpPr>
          <p:spPr bwMode="auto">
            <a:xfrm rot="5400000" flipV="1">
              <a:off x="6414293" y="3902851"/>
              <a:ext cx="263525" cy="619125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" name="Text Box 61"/>
            <p:cNvSpPr txBox="1">
              <a:spLocks noChangeArrowheads="1"/>
            </p:cNvSpPr>
            <p:nvPr/>
          </p:nvSpPr>
          <p:spPr bwMode="auto">
            <a:xfrm>
              <a:off x="6022180" y="2339163"/>
              <a:ext cx="27792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48" name="Text Box 62"/>
            <p:cNvSpPr txBox="1">
              <a:spLocks noChangeArrowheads="1"/>
            </p:cNvSpPr>
            <p:nvPr/>
          </p:nvSpPr>
          <p:spPr bwMode="auto">
            <a:xfrm>
              <a:off x="7101680" y="4428313"/>
              <a:ext cx="27792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49" name="Text Box 63"/>
            <p:cNvSpPr txBox="1">
              <a:spLocks noChangeArrowheads="1"/>
            </p:cNvSpPr>
            <p:nvPr/>
          </p:nvSpPr>
          <p:spPr bwMode="auto">
            <a:xfrm>
              <a:off x="6053930" y="3806013"/>
              <a:ext cx="292349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66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50" name="Text Box 64"/>
            <p:cNvSpPr txBox="1">
              <a:spLocks noChangeArrowheads="1"/>
            </p:cNvSpPr>
            <p:nvPr/>
          </p:nvSpPr>
          <p:spPr bwMode="auto">
            <a:xfrm>
              <a:off x="4393405" y="4210826"/>
              <a:ext cx="27792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51" name="Text Box 65"/>
            <p:cNvSpPr txBox="1">
              <a:spLocks noChangeArrowheads="1"/>
            </p:cNvSpPr>
            <p:nvPr/>
          </p:nvSpPr>
          <p:spPr bwMode="auto">
            <a:xfrm>
              <a:off x="6044405" y="5525276"/>
              <a:ext cx="27792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52" name="Line 66"/>
            <p:cNvSpPr>
              <a:spLocks noChangeShapeType="1"/>
            </p:cNvSpPr>
            <p:nvPr/>
          </p:nvSpPr>
          <p:spPr bwMode="auto">
            <a:xfrm>
              <a:off x="6193630" y="2686826"/>
              <a:ext cx="1285875" cy="10445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Line 67"/>
            <p:cNvSpPr>
              <a:spLocks noChangeShapeType="1"/>
            </p:cNvSpPr>
            <p:nvPr/>
          </p:nvSpPr>
          <p:spPr bwMode="auto">
            <a:xfrm flipH="1">
              <a:off x="6150768" y="3731401"/>
              <a:ext cx="1328737" cy="157638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4" name="Line 68"/>
            <p:cNvSpPr>
              <a:spLocks noChangeShapeType="1"/>
            </p:cNvSpPr>
            <p:nvPr/>
          </p:nvSpPr>
          <p:spPr bwMode="auto">
            <a:xfrm flipV="1">
              <a:off x="6150768" y="4341001"/>
              <a:ext cx="685800" cy="10017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5" name="Line 69"/>
            <p:cNvSpPr>
              <a:spLocks noChangeShapeType="1"/>
            </p:cNvSpPr>
            <p:nvPr/>
          </p:nvSpPr>
          <p:spPr bwMode="auto">
            <a:xfrm flipH="1" flipV="1">
              <a:off x="4736305" y="4341001"/>
              <a:ext cx="1457325" cy="100171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6" name="Line 70"/>
            <p:cNvSpPr>
              <a:spLocks noChangeShapeType="1"/>
            </p:cNvSpPr>
            <p:nvPr/>
          </p:nvSpPr>
          <p:spPr bwMode="auto">
            <a:xfrm flipV="1">
              <a:off x="5379243" y="2694763"/>
              <a:ext cx="771525" cy="10366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" name="Text Box 71"/>
            <p:cNvSpPr txBox="1">
              <a:spLocks noChangeArrowheads="1"/>
            </p:cNvSpPr>
            <p:nvPr/>
          </p:nvSpPr>
          <p:spPr bwMode="auto">
            <a:xfrm>
              <a:off x="6322218" y="3818713"/>
              <a:ext cx="531196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00FF"/>
                  </a:solidFill>
                  <a:latin typeface="Arial" charset="0"/>
                </a:rPr>
                <a:t>90°</a:t>
              </a:r>
            </a:p>
          </p:txBody>
        </p:sp>
        <p:sp>
          <p:nvSpPr>
            <p:cNvPr id="58" name="Text Box 72"/>
            <p:cNvSpPr txBox="1">
              <a:spLocks noChangeArrowheads="1"/>
            </p:cNvSpPr>
            <p:nvPr/>
          </p:nvSpPr>
          <p:spPr bwMode="auto">
            <a:xfrm>
              <a:off x="5722143" y="3558363"/>
              <a:ext cx="531196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00FF"/>
                  </a:solidFill>
                  <a:latin typeface="Arial" charset="0"/>
                </a:rPr>
                <a:t>90°</a:t>
              </a:r>
            </a:p>
          </p:txBody>
        </p:sp>
        <p:sp>
          <p:nvSpPr>
            <p:cNvPr id="59" name="Line 76"/>
            <p:cNvSpPr>
              <a:spLocks noChangeShapeType="1"/>
            </p:cNvSpPr>
            <p:nvPr/>
          </p:nvSpPr>
          <p:spPr bwMode="auto">
            <a:xfrm rot="16200000">
              <a:off x="5269706" y="3545663"/>
              <a:ext cx="304800" cy="1285875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" name="Line 77"/>
            <p:cNvSpPr>
              <a:spLocks noChangeShapeType="1"/>
            </p:cNvSpPr>
            <p:nvPr/>
          </p:nvSpPr>
          <p:spPr bwMode="auto">
            <a:xfrm rot="5400000" flipV="1">
              <a:off x="5602287" y="3508357"/>
              <a:ext cx="239712" cy="68580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Oval 78"/>
            <p:cNvSpPr>
              <a:spLocks noChangeArrowheads="1"/>
            </p:cNvSpPr>
            <p:nvPr/>
          </p:nvSpPr>
          <p:spPr bwMode="auto">
            <a:xfrm>
              <a:off x="5336380" y="3688538"/>
              <a:ext cx="100013" cy="93663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2" name="Line 79"/>
            <p:cNvSpPr>
              <a:spLocks noChangeShapeType="1"/>
            </p:cNvSpPr>
            <p:nvPr/>
          </p:nvSpPr>
          <p:spPr bwMode="auto">
            <a:xfrm flipV="1">
              <a:off x="4736305" y="2686826"/>
              <a:ext cx="1414463" cy="16541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Line 80"/>
            <p:cNvSpPr>
              <a:spLocks noChangeShapeType="1"/>
            </p:cNvSpPr>
            <p:nvPr/>
          </p:nvSpPr>
          <p:spPr bwMode="auto">
            <a:xfrm>
              <a:off x="6150768" y="2686826"/>
              <a:ext cx="685800" cy="16541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4" name="Oval 81"/>
            <p:cNvSpPr>
              <a:spLocks noChangeArrowheads="1"/>
            </p:cNvSpPr>
            <p:nvPr/>
          </p:nvSpPr>
          <p:spPr bwMode="auto">
            <a:xfrm>
              <a:off x="6130130" y="2651901"/>
              <a:ext cx="100013" cy="93662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5" name="Oval 82"/>
            <p:cNvSpPr>
              <a:spLocks noChangeArrowheads="1"/>
            </p:cNvSpPr>
            <p:nvPr/>
          </p:nvSpPr>
          <p:spPr bwMode="auto">
            <a:xfrm>
              <a:off x="7436643" y="3688538"/>
              <a:ext cx="100012" cy="93663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6" name="Oval 83"/>
            <p:cNvSpPr>
              <a:spLocks noChangeArrowheads="1"/>
            </p:cNvSpPr>
            <p:nvPr/>
          </p:nvSpPr>
          <p:spPr bwMode="auto">
            <a:xfrm>
              <a:off x="6793705" y="4298138"/>
              <a:ext cx="100013" cy="93663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7" name="Oval 84"/>
            <p:cNvSpPr>
              <a:spLocks noChangeArrowheads="1"/>
            </p:cNvSpPr>
            <p:nvPr/>
          </p:nvSpPr>
          <p:spPr bwMode="auto">
            <a:xfrm>
              <a:off x="4704555" y="4293376"/>
              <a:ext cx="100013" cy="93662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8" name="Oval 85"/>
            <p:cNvSpPr>
              <a:spLocks noChangeArrowheads="1"/>
            </p:cNvSpPr>
            <p:nvPr/>
          </p:nvSpPr>
          <p:spPr bwMode="auto">
            <a:xfrm>
              <a:off x="6122193" y="5307788"/>
              <a:ext cx="100012" cy="93663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69" name="Text Box 86"/>
            <p:cNvSpPr txBox="1">
              <a:spLocks noChangeArrowheads="1"/>
            </p:cNvSpPr>
            <p:nvPr/>
          </p:nvSpPr>
          <p:spPr bwMode="auto">
            <a:xfrm>
              <a:off x="7522368" y="3513913"/>
              <a:ext cx="27792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70" name="Text Box 87"/>
            <p:cNvSpPr txBox="1">
              <a:spLocks noChangeArrowheads="1"/>
            </p:cNvSpPr>
            <p:nvPr/>
          </p:nvSpPr>
          <p:spPr bwMode="auto">
            <a:xfrm>
              <a:off x="5122068" y="3253563"/>
              <a:ext cx="277922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</p:grpSp>
      <p:grpSp>
        <p:nvGrpSpPr>
          <p:cNvPr id="78" name="Gruppo 77"/>
          <p:cNvGrpSpPr/>
          <p:nvPr/>
        </p:nvGrpSpPr>
        <p:grpSpPr>
          <a:xfrm>
            <a:off x="5428455" y="2333475"/>
            <a:ext cx="4296266" cy="3613578"/>
            <a:chOff x="3921918" y="2294713"/>
            <a:chExt cx="4296266" cy="3613578"/>
          </a:xfrm>
        </p:grpSpPr>
        <p:sp>
          <p:nvSpPr>
            <p:cNvPr id="71" name="Text Box 88"/>
            <p:cNvSpPr txBox="1">
              <a:spLocks noChangeArrowheads="1"/>
            </p:cNvSpPr>
            <p:nvPr/>
          </p:nvSpPr>
          <p:spPr bwMode="auto">
            <a:xfrm>
              <a:off x="7736680" y="3513913"/>
              <a:ext cx="48150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00FF"/>
                  </a:solidFill>
                  <a:latin typeface="Arial" charset="0"/>
                </a:rPr>
                <a:t>(E)</a:t>
              </a:r>
            </a:p>
          </p:txBody>
        </p:sp>
        <p:sp>
          <p:nvSpPr>
            <p:cNvPr id="72" name="Text Box 89"/>
            <p:cNvSpPr txBox="1">
              <a:spLocks noChangeArrowheads="1"/>
            </p:cNvSpPr>
            <p:nvPr/>
          </p:nvSpPr>
          <p:spPr bwMode="auto">
            <a:xfrm>
              <a:off x="6301580" y="2294713"/>
              <a:ext cx="49753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00FF"/>
                  </a:solidFill>
                  <a:latin typeface="Arial" charset="0"/>
                </a:rPr>
                <a:t>(A)</a:t>
              </a:r>
            </a:p>
          </p:txBody>
        </p:sp>
        <p:sp>
          <p:nvSpPr>
            <p:cNvPr id="73" name="Text Box 90"/>
            <p:cNvSpPr txBox="1">
              <a:spLocks noChangeArrowheads="1"/>
            </p:cNvSpPr>
            <p:nvPr/>
          </p:nvSpPr>
          <p:spPr bwMode="auto">
            <a:xfrm>
              <a:off x="7350918" y="4428313"/>
              <a:ext cx="48150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0000FF"/>
                  </a:solidFill>
                  <a:latin typeface="Arial" charset="0"/>
                </a:rPr>
                <a:t>(E)</a:t>
              </a:r>
            </a:p>
          </p:txBody>
        </p:sp>
        <p:sp>
          <p:nvSpPr>
            <p:cNvPr id="74" name="Text Box 91"/>
            <p:cNvSpPr txBox="1">
              <a:spLocks noChangeArrowheads="1"/>
            </p:cNvSpPr>
            <p:nvPr/>
          </p:nvSpPr>
          <p:spPr bwMode="auto">
            <a:xfrm>
              <a:off x="6301580" y="5517338"/>
              <a:ext cx="49753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 dirty="0">
                  <a:solidFill>
                    <a:srgbClr val="0000FF"/>
                  </a:solidFill>
                  <a:latin typeface="Arial" charset="0"/>
                </a:rPr>
                <a:t>(A)</a:t>
              </a:r>
            </a:p>
          </p:txBody>
        </p:sp>
        <p:sp>
          <p:nvSpPr>
            <p:cNvPr id="75" name="Text Box 92"/>
            <p:cNvSpPr txBox="1">
              <a:spLocks noChangeArrowheads="1"/>
            </p:cNvSpPr>
            <p:nvPr/>
          </p:nvSpPr>
          <p:spPr bwMode="auto">
            <a:xfrm>
              <a:off x="3921918" y="4210826"/>
              <a:ext cx="48150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00FF"/>
                  </a:solidFill>
                  <a:latin typeface="Arial" charset="0"/>
                </a:rPr>
                <a:t>(E)</a:t>
              </a:r>
            </a:p>
          </p:txBody>
        </p:sp>
        <p:sp>
          <p:nvSpPr>
            <p:cNvPr id="76" name="Text Box 93"/>
            <p:cNvSpPr txBox="1">
              <a:spLocks noChangeArrowheads="1"/>
            </p:cNvSpPr>
            <p:nvPr/>
          </p:nvSpPr>
          <p:spPr bwMode="auto">
            <a:xfrm>
              <a:off x="4650580" y="3253563"/>
              <a:ext cx="481504" cy="39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it-IT" altLang="it-IT" sz="2200" b="1">
                  <a:solidFill>
                    <a:srgbClr val="0000FF"/>
                  </a:solidFill>
                  <a:latin typeface="Arial" charset="0"/>
                </a:rPr>
                <a:t>(E)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39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21"/>
    </mc:Choice>
    <mc:Fallback xmlns="">
      <p:transition spd="slow" advTm="3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WordArt 3"/>
          <p:cNvSpPr>
            <a:spLocks noChangeArrowheads="1" noChangeShapeType="1" noTextEdit="1"/>
          </p:cNvSpPr>
          <p:nvPr/>
        </p:nvSpPr>
        <p:spPr bwMode="auto">
          <a:xfrm>
            <a:off x="2073275" y="182563"/>
            <a:ext cx="8091488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C0099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Comic Sans MS"/>
              </a:rPr>
              <a:t>Molecole Piramidali Quadrangolari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2027327" y="1274830"/>
            <a:ext cx="642997" cy="5632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300" b="1">
                <a:solidFill>
                  <a:srgbClr val="0000FF"/>
                </a:solidFill>
                <a:latin typeface="Arial" charset="0"/>
              </a:rPr>
              <a:t>IF</a:t>
            </a:r>
            <a:r>
              <a:rPr lang="it-IT" altLang="it-IT" sz="3300" b="1" baseline="-25000">
                <a:solidFill>
                  <a:srgbClr val="0000FF"/>
                </a:solidFill>
                <a:latin typeface="Arial" charset="0"/>
              </a:rPr>
              <a:t>5</a:t>
            </a:r>
            <a:endParaRPr lang="it-IT" altLang="it-IT" sz="33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9486" name="Text Box 30"/>
          <p:cNvSpPr txBox="1">
            <a:spLocks noChangeArrowheads="1"/>
          </p:cNvSpPr>
          <p:nvPr/>
        </p:nvSpPr>
        <p:spPr bwMode="auto">
          <a:xfrm>
            <a:off x="2094535" y="5548794"/>
            <a:ext cx="7941469" cy="56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 dirty="0">
                <a:solidFill>
                  <a:srgbClr val="0000FF"/>
                </a:solidFill>
                <a:latin typeface="Arial" charset="0"/>
              </a:rPr>
              <a:t>Uno degli orbitali contiene una coppia solitaria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4159996" y="1942373"/>
            <a:ext cx="3660908" cy="3303588"/>
            <a:chOff x="2193927" y="1303339"/>
            <a:chExt cx="3660908" cy="3303588"/>
          </a:xfrm>
        </p:grpSpPr>
        <p:sp>
          <p:nvSpPr>
            <p:cNvPr id="19459" name="AutoShape 2"/>
            <p:cNvSpPr>
              <a:spLocks noChangeArrowheads="1"/>
            </p:cNvSpPr>
            <p:nvPr/>
          </p:nvSpPr>
          <p:spPr bwMode="auto">
            <a:xfrm>
              <a:off x="2632077" y="2817813"/>
              <a:ext cx="2925763" cy="641350"/>
            </a:xfrm>
            <a:prstGeom prst="parallelogram">
              <a:avLst>
                <a:gd name="adj" fmla="val 106550"/>
              </a:avLst>
            </a:prstGeom>
            <a:solidFill>
              <a:schemeClr val="hlink"/>
            </a:solidFill>
            <a:ln w="38100">
              <a:solidFill>
                <a:schemeClr val="accent2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9461" name="Line 4"/>
            <p:cNvSpPr>
              <a:spLocks noChangeShapeType="1"/>
            </p:cNvSpPr>
            <p:nvPr/>
          </p:nvSpPr>
          <p:spPr bwMode="auto">
            <a:xfrm>
              <a:off x="4092575" y="3284541"/>
              <a:ext cx="0" cy="1189037"/>
            </a:xfrm>
            <a:prstGeom prst="line">
              <a:avLst/>
            </a:prstGeom>
            <a:noFill/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62" name="Line 5"/>
            <p:cNvSpPr>
              <a:spLocks noChangeShapeType="1"/>
            </p:cNvSpPr>
            <p:nvPr/>
          </p:nvSpPr>
          <p:spPr bwMode="auto">
            <a:xfrm>
              <a:off x="4092575" y="1774825"/>
              <a:ext cx="0" cy="1189038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63" name="Line 6"/>
            <p:cNvSpPr>
              <a:spLocks noChangeShapeType="1"/>
            </p:cNvSpPr>
            <p:nvPr/>
          </p:nvSpPr>
          <p:spPr bwMode="auto">
            <a:xfrm rot="16200000">
              <a:off x="4714876" y="2341564"/>
              <a:ext cx="196850" cy="1212851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>
              <a:off x="3932239" y="1303339"/>
              <a:ext cx="322396" cy="470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9465" name="Text Box 9"/>
            <p:cNvSpPr txBox="1">
              <a:spLocks noChangeArrowheads="1"/>
            </p:cNvSpPr>
            <p:nvPr/>
          </p:nvSpPr>
          <p:spPr bwMode="auto">
            <a:xfrm>
              <a:off x="5083175" y="3498850"/>
              <a:ext cx="322396" cy="470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 dirty="0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9466" name="Text Box 10"/>
            <p:cNvSpPr txBox="1">
              <a:spLocks noChangeArrowheads="1"/>
            </p:cNvSpPr>
            <p:nvPr/>
          </p:nvSpPr>
          <p:spPr bwMode="auto">
            <a:xfrm>
              <a:off x="3965575" y="2873375"/>
              <a:ext cx="206980" cy="470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 dirty="0">
                  <a:solidFill>
                    <a:srgbClr val="006600"/>
                  </a:solidFill>
                  <a:latin typeface="Arial" charset="0"/>
                </a:rPr>
                <a:t>I</a:t>
              </a:r>
            </a:p>
          </p:txBody>
        </p:sp>
        <p:sp>
          <p:nvSpPr>
            <p:cNvPr id="19467" name="Text Box 11"/>
            <p:cNvSpPr txBox="1">
              <a:spLocks noChangeArrowheads="1"/>
            </p:cNvSpPr>
            <p:nvPr/>
          </p:nvSpPr>
          <p:spPr bwMode="auto">
            <a:xfrm>
              <a:off x="2193927" y="3270250"/>
              <a:ext cx="322396" cy="470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9468" name="Line 12"/>
            <p:cNvSpPr>
              <a:spLocks noChangeShapeType="1"/>
            </p:cNvSpPr>
            <p:nvPr/>
          </p:nvSpPr>
          <p:spPr bwMode="auto">
            <a:xfrm>
              <a:off x="4114800" y="1720916"/>
              <a:ext cx="1371600" cy="10969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69" name="Line 13"/>
            <p:cNvSpPr>
              <a:spLocks noChangeShapeType="1"/>
            </p:cNvSpPr>
            <p:nvPr/>
          </p:nvSpPr>
          <p:spPr bwMode="auto">
            <a:xfrm flipV="1">
              <a:off x="3246440" y="1730376"/>
              <a:ext cx="822325" cy="10874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71" name="Line 15"/>
            <p:cNvSpPr>
              <a:spLocks noChangeShapeType="1"/>
            </p:cNvSpPr>
            <p:nvPr/>
          </p:nvSpPr>
          <p:spPr bwMode="auto">
            <a:xfrm rot="16200000">
              <a:off x="3132225" y="2613026"/>
              <a:ext cx="320675" cy="137160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72" name="Line 16"/>
            <p:cNvSpPr>
              <a:spLocks noChangeShapeType="1"/>
            </p:cNvSpPr>
            <p:nvPr/>
          </p:nvSpPr>
          <p:spPr bwMode="auto">
            <a:xfrm rot="5400000" flipV="1">
              <a:off x="3486151" y="2578102"/>
              <a:ext cx="252412" cy="731837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73" name="Line 17"/>
            <p:cNvSpPr>
              <a:spLocks noChangeShapeType="1"/>
            </p:cNvSpPr>
            <p:nvPr/>
          </p:nvSpPr>
          <p:spPr bwMode="auto">
            <a:xfrm flipV="1">
              <a:off x="2560640" y="1720916"/>
              <a:ext cx="1508125" cy="173831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74" name="Line 18"/>
            <p:cNvSpPr>
              <a:spLocks noChangeShapeType="1"/>
            </p:cNvSpPr>
            <p:nvPr/>
          </p:nvSpPr>
          <p:spPr bwMode="auto">
            <a:xfrm>
              <a:off x="4068764" y="1720916"/>
              <a:ext cx="731837" cy="173831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75" name="Oval 19"/>
            <p:cNvSpPr>
              <a:spLocks noChangeArrowheads="1"/>
            </p:cNvSpPr>
            <p:nvPr/>
          </p:nvSpPr>
          <p:spPr bwMode="auto">
            <a:xfrm>
              <a:off x="4046537" y="1684373"/>
              <a:ext cx="106363" cy="98425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9476" name="Oval 20"/>
            <p:cNvSpPr>
              <a:spLocks noChangeArrowheads="1"/>
            </p:cNvSpPr>
            <p:nvPr/>
          </p:nvSpPr>
          <p:spPr bwMode="auto">
            <a:xfrm>
              <a:off x="5440365" y="2773429"/>
              <a:ext cx="106363" cy="98425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9477" name="Oval 21"/>
            <p:cNvSpPr>
              <a:spLocks noChangeArrowheads="1"/>
            </p:cNvSpPr>
            <p:nvPr/>
          </p:nvSpPr>
          <p:spPr bwMode="auto">
            <a:xfrm>
              <a:off x="4754564" y="3413177"/>
              <a:ext cx="106363" cy="98425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9478" name="Oval 22"/>
            <p:cNvSpPr>
              <a:spLocks noChangeArrowheads="1"/>
            </p:cNvSpPr>
            <p:nvPr/>
          </p:nvSpPr>
          <p:spPr bwMode="auto">
            <a:xfrm>
              <a:off x="2525713" y="3406794"/>
              <a:ext cx="106363" cy="100013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9479" name="Oval 23"/>
            <p:cNvSpPr>
              <a:spLocks noChangeArrowheads="1"/>
            </p:cNvSpPr>
            <p:nvPr/>
          </p:nvSpPr>
          <p:spPr bwMode="auto">
            <a:xfrm>
              <a:off x="4016377" y="4506915"/>
              <a:ext cx="106363" cy="100012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9480" name="Text Box 24"/>
            <p:cNvSpPr txBox="1">
              <a:spLocks noChangeArrowheads="1"/>
            </p:cNvSpPr>
            <p:nvPr/>
          </p:nvSpPr>
          <p:spPr bwMode="auto">
            <a:xfrm>
              <a:off x="5532439" y="2538413"/>
              <a:ext cx="322396" cy="470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9481" name="Text Box 25"/>
            <p:cNvSpPr txBox="1">
              <a:spLocks noChangeArrowheads="1"/>
            </p:cNvSpPr>
            <p:nvPr/>
          </p:nvSpPr>
          <p:spPr bwMode="auto">
            <a:xfrm>
              <a:off x="2971803" y="2263775"/>
              <a:ext cx="322396" cy="470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19482" name="Oval 26"/>
            <p:cNvSpPr>
              <a:spLocks noChangeArrowheads="1"/>
            </p:cNvSpPr>
            <p:nvPr/>
          </p:nvSpPr>
          <p:spPr bwMode="auto">
            <a:xfrm>
              <a:off x="3200401" y="2773429"/>
              <a:ext cx="106363" cy="98425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9483" name="Line 27"/>
            <p:cNvSpPr>
              <a:spLocks noChangeShapeType="1"/>
            </p:cNvSpPr>
            <p:nvPr/>
          </p:nvSpPr>
          <p:spPr bwMode="auto">
            <a:xfrm flipH="1">
              <a:off x="4064088" y="3284541"/>
              <a:ext cx="11113" cy="1189037"/>
            </a:xfrm>
            <a:prstGeom prst="line">
              <a:avLst/>
            </a:prstGeom>
            <a:noFill/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84" name="Line 28"/>
            <p:cNvSpPr>
              <a:spLocks noChangeShapeType="1"/>
            </p:cNvSpPr>
            <p:nvPr/>
          </p:nvSpPr>
          <p:spPr bwMode="auto">
            <a:xfrm>
              <a:off x="4092664" y="3284540"/>
              <a:ext cx="22225" cy="1182687"/>
            </a:xfrm>
            <a:prstGeom prst="line">
              <a:avLst/>
            </a:prstGeom>
            <a:noFill/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85" name="Line 29"/>
            <p:cNvSpPr>
              <a:spLocks noChangeShapeType="1"/>
            </p:cNvSpPr>
            <p:nvPr/>
          </p:nvSpPr>
          <p:spPr bwMode="auto">
            <a:xfrm flipH="1">
              <a:off x="4029164" y="3281412"/>
              <a:ext cx="22225" cy="1189037"/>
            </a:xfrm>
            <a:prstGeom prst="line">
              <a:avLst/>
            </a:prstGeom>
            <a:noFill/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490" name="Line 7"/>
            <p:cNvSpPr>
              <a:spLocks noChangeShapeType="1"/>
            </p:cNvSpPr>
            <p:nvPr/>
          </p:nvSpPr>
          <p:spPr bwMode="auto">
            <a:xfrm rot="5400000" flipV="1">
              <a:off x="4352926" y="2992438"/>
              <a:ext cx="276225" cy="66040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3042489" y="1314263"/>
            <a:ext cx="6779292" cy="56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 dirty="0">
                <a:solidFill>
                  <a:srgbClr val="0000FF"/>
                </a:solidFill>
                <a:latin typeface="Arial" charset="0"/>
              </a:rPr>
              <a:t>Lo I ha ibridizzazione sp</a:t>
            </a:r>
            <a:r>
              <a:rPr lang="it-IT" altLang="it-IT" sz="3000" baseline="30000" dirty="0">
                <a:solidFill>
                  <a:srgbClr val="0000FF"/>
                </a:solidFill>
                <a:latin typeface="Arial" charset="0"/>
              </a:rPr>
              <a:t>3</a:t>
            </a:r>
            <a:r>
              <a:rPr lang="it-IT" altLang="it-IT" sz="3000" dirty="0">
                <a:solidFill>
                  <a:srgbClr val="0000FF"/>
                </a:solidFill>
                <a:latin typeface="Arial" charset="0"/>
              </a:rPr>
              <a:t>d</a:t>
            </a:r>
            <a:r>
              <a:rPr lang="it-IT" altLang="it-IT" sz="3000" baseline="30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it-IT" altLang="it-IT" sz="3000" dirty="0">
                <a:solidFill>
                  <a:srgbClr val="0000FF"/>
                </a:solidFill>
                <a:latin typeface="Arial" charset="0"/>
              </a:rPr>
              <a:t> (ottaedrica)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0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6"/>
    </mc:Choice>
    <mc:Fallback xmlns="">
      <p:transition spd="slow" advTm="15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460" grpId="0"/>
      <p:bldP spid="19486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1" name="WordArt 3"/>
          <p:cNvSpPr>
            <a:spLocks noChangeArrowheads="1" noChangeShapeType="1" noTextEdit="1"/>
          </p:cNvSpPr>
          <p:nvPr/>
        </p:nvSpPr>
        <p:spPr bwMode="auto">
          <a:xfrm>
            <a:off x="2073275" y="182563"/>
            <a:ext cx="8091488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C0099"/>
                    </a:gs>
                    <a:gs pos="100000">
                      <a:srgbClr val="0000FF"/>
                    </a:gs>
                  </a:gsLst>
                  <a:lin ang="5400000" scaled="1"/>
                </a:gradFill>
                <a:latin typeface="Comic Sans MS"/>
              </a:rPr>
              <a:t>Molecole Piane Quadrate</a:t>
            </a:r>
          </a:p>
        </p:txBody>
      </p:sp>
      <p:sp>
        <p:nvSpPr>
          <p:cNvPr id="20498" name="Text Box 10"/>
          <p:cNvSpPr txBox="1">
            <a:spLocks noChangeArrowheads="1"/>
          </p:cNvSpPr>
          <p:nvPr/>
        </p:nvSpPr>
        <p:spPr bwMode="auto">
          <a:xfrm>
            <a:off x="2027327" y="1274830"/>
            <a:ext cx="1043747" cy="5632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300" b="1">
                <a:solidFill>
                  <a:srgbClr val="0000FF"/>
                </a:solidFill>
                <a:latin typeface="Arial" charset="0"/>
              </a:rPr>
              <a:t>XeF</a:t>
            </a:r>
            <a:r>
              <a:rPr lang="it-IT" altLang="it-IT" sz="3300" b="1" baseline="-25000">
                <a:solidFill>
                  <a:srgbClr val="0000FF"/>
                </a:solidFill>
                <a:latin typeface="Arial" charset="0"/>
              </a:rPr>
              <a:t>4</a:t>
            </a:r>
            <a:endParaRPr lang="it-IT" altLang="it-IT" sz="33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512" name="Text Box 24"/>
          <p:cNvSpPr txBox="1">
            <a:spLocks noChangeArrowheads="1"/>
          </p:cNvSpPr>
          <p:nvPr/>
        </p:nvSpPr>
        <p:spPr bwMode="auto">
          <a:xfrm>
            <a:off x="3237887" y="1343117"/>
            <a:ext cx="7141570" cy="56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 dirty="0">
                <a:solidFill>
                  <a:srgbClr val="0000FF"/>
                </a:solidFill>
                <a:latin typeface="Arial" charset="0"/>
              </a:rPr>
              <a:t>Lo Xe ha ibridizzazione sp</a:t>
            </a:r>
            <a:r>
              <a:rPr lang="it-IT" altLang="it-IT" sz="3000" baseline="30000" dirty="0">
                <a:solidFill>
                  <a:srgbClr val="0000FF"/>
                </a:solidFill>
                <a:latin typeface="Arial" charset="0"/>
              </a:rPr>
              <a:t>3</a:t>
            </a:r>
            <a:r>
              <a:rPr lang="it-IT" altLang="it-IT" sz="3000" dirty="0">
                <a:solidFill>
                  <a:srgbClr val="0000FF"/>
                </a:solidFill>
                <a:latin typeface="Arial" charset="0"/>
              </a:rPr>
              <a:t>d</a:t>
            </a:r>
            <a:r>
              <a:rPr lang="it-IT" altLang="it-IT" sz="3000" baseline="30000" dirty="0">
                <a:solidFill>
                  <a:srgbClr val="0000FF"/>
                </a:solidFill>
                <a:latin typeface="Arial" charset="0"/>
              </a:rPr>
              <a:t>2</a:t>
            </a:r>
            <a:r>
              <a:rPr lang="it-IT" altLang="it-IT" sz="3000" dirty="0">
                <a:solidFill>
                  <a:srgbClr val="0000FF"/>
                </a:solidFill>
                <a:latin typeface="Arial" charset="0"/>
              </a:rPr>
              <a:t> (ottaedrica)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4002426" y="2072945"/>
            <a:ext cx="3660908" cy="2778191"/>
            <a:chOff x="2193927" y="1793875"/>
            <a:chExt cx="3660908" cy="2778191"/>
          </a:xfrm>
        </p:grpSpPr>
        <p:sp>
          <p:nvSpPr>
            <p:cNvPr id="20490" name="AutoShape 2"/>
            <p:cNvSpPr>
              <a:spLocks noChangeArrowheads="1"/>
            </p:cNvSpPr>
            <p:nvPr/>
          </p:nvSpPr>
          <p:spPr bwMode="auto">
            <a:xfrm>
              <a:off x="2632077" y="2817813"/>
              <a:ext cx="2925763" cy="641350"/>
            </a:xfrm>
            <a:prstGeom prst="parallelogram">
              <a:avLst>
                <a:gd name="adj" fmla="val 106550"/>
              </a:avLst>
            </a:prstGeom>
            <a:solidFill>
              <a:schemeClr val="hlink"/>
            </a:solidFill>
            <a:ln w="38100">
              <a:solidFill>
                <a:schemeClr val="accent2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492" name="Line 4"/>
            <p:cNvSpPr>
              <a:spLocks noChangeShapeType="1"/>
            </p:cNvSpPr>
            <p:nvPr/>
          </p:nvSpPr>
          <p:spPr bwMode="auto">
            <a:xfrm>
              <a:off x="4092575" y="3284541"/>
              <a:ext cx="0" cy="1189037"/>
            </a:xfrm>
            <a:prstGeom prst="line">
              <a:avLst/>
            </a:prstGeom>
            <a:noFill/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93" name="Line 5"/>
            <p:cNvSpPr>
              <a:spLocks noChangeShapeType="1"/>
            </p:cNvSpPr>
            <p:nvPr/>
          </p:nvSpPr>
          <p:spPr bwMode="auto">
            <a:xfrm rot="16200000">
              <a:off x="4714876" y="2341564"/>
              <a:ext cx="196850" cy="1212851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94" name="Line 6"/>
            <p:cNvSpPr>
              <a:spLocks noChangeShapeType="1"/>
            </p:cNvSpPr>
            <p:nvPr/>
          </p:nvSpPr>
          <p:spPr bwMode="auto">
            <a:xfrm rot="5400000" flipV="1">
              <a:off x="4352926" y="2992438"/>
              <a:ext cx="276225" cy="66040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495" name="Text Box 7"/>
            <p:cNvSpPr txBox="1">
              <a:spLocks noChangeArrowheads="1"/>
            </p:cNvSpPr>
            <p:nvPr/>
          </p:nvSpPr>
          <p:spPr bwMode="auto">
            <a:xfrm>
              <a:off x="5083175" y="3498850"/>
              <a:ext cx="322396" cy="470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20496" name="Text Box 8"/>
            <p:cNvSpPr txBox="1">
              <a:spLocks noChangeArrowheads="1"/>
            </p:cNvSpPr>
            <p:nvPr/>
          </p:nvSpPr>
          <p:spPr bwMode="auto">
            <a:xfrm>
              <a:off x="3840164" y="2873375"/>
              <a:ext cx="533992" cy="470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 dirty="0">
                  <a:solidFill>
                    <a:srgbClr val="006600"/>
                  </a:solidFill>
                  <a:latin typeface="Arial" charset="0"/>
                </a:rPr>
                <a:t>Xe</a:t>
              </a:r>
            </a:p>
          </p:txBody>
        </p:sp>
        <p:sp>
          <p:nvSpPr>
            <p:cNvPr id="20497" name="Text Box 9"/>
            <p:cNvSpPr txBox="1">
              <a:spLocks noChangeArrowheads="1"/>
            </p:cNvSpPr>
            <p:nvPr/>
          </p:nvSpPr>
          <p:spPr bwMode="auto">
            <a:xfrm>
              <a:off x="2193927" y="3270250"/>
              <a:ext cx="322396" cy="470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20499" name="Line 11"/>
            <p:cNvSpPr>
              <a:spLocks noChangeShapeType="1"/>
            </p:cNvSpPr>
            <p:nvPr/>
          </p:nvSpPr>
          <p:spPr bwMode="auto">
            <a:xfrm rot="16200000">
              <a:off x="3132225" y="2613026"/>
              <a:ext cx="320675" cy="137160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00" name="Line 12"/>
            <p:cNvSpPr>
              <a:spLocks noChangeShapeType="1"/>
            </p:cNvSpPr>
            <p:nvPr/>
          </p:nvSpPr>
          <p:spPr bwMode="auto">
            <a:xfrm rot="5400000" flipV="1">
              <a:off x="3486151" y="2578102"/>
              <a:ext cx="252412" cy="731837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02" name="Oval 14"/>
            <p:cNvSpPr>
              <a:spLocks noChangeArrowheads="1"/>
            </p:cNvSpPr>
            <p:nvPr/>
          </p:nvSpPr>
          <p:spPr bwMode="auto">
            <a:xfrm>
              <a:off x="5440365" y="2773429"/>
              <a:ext cx="106363" cy="98425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503" name="Oval 15"/>
            <p:cNvSpPr>
              <a:spLocks noChangeArrowheads="1"/>
            </p:cNvSpPr>
            <p:nvPr/>
          </p:nvSpPr>
          <p:spPr bwMode="auto">
            <a:xfrm>
              <a:off x="4754564" y="3413177"/>
              <a:ext cx="106363" cy="98425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504" name="Oval 16"/>
            <p:cNvSpPr>
              <a:spLocks noChangeArrowheads="1"/>
            </p:cNvSpPr>
            <p:nvPr/>
          </p:nvSpPr>
          <p:spPr bwMode="auto">
            <a:xfrm>
              <a:off x="2525713" y="3406794"/>
              <a:ext cx="106363" cy="100013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505" name="Oval 17"/>
            <p:cNvSpPr>
              <a:spLocks noChangeArrowheads="1"/>
            </p:cNvSpPr>
            <p:nvPr/>
          </p:nvSpPr>
          <p:spPr bwMode="auto">
            <a:xfrm>
              <a:off x="4025901" y="4473641"/>
              <a:ext cx="106363" cy="98425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506" name="Text Box 18"/>
            <p:cNvSpPr txBox="1">
              <a:spLocks noChangeArrowheads="1"/>
            </p:cNvSpPr>
            <p:nvPr/>
          </p:nvSpPr>
          <p:spPr bwMode="auto">
            <a:xfrm>
              <a:off x="5532439" y="2538413"/>
              <a:ext cx="322396" cy="470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20507" name="Text Box 19"/>
            <p:cNvSpPr txBox="1">
              <a:spLocks noChangeArrowheads="1"/>
            </p:cNvSpPr>
            <p:nvPr/>
          </p:nvSpPr>
          <p:spPr bwMode="auto">
            <a:xfrm>
              <a:off x="3039203" y="2299916"/>
              <a:ext cx="322396" cy="470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 b="1" dirty="0">
                  <a:solidFill>
                    <a:srgbClr val="006600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20508" name="Oval 20"/>
            <p:cNvSpPr>
              <a:spLocks noChangeArrowheads="1"/>
            </p:cNvSpPr>
            <p:nvPr/>
          </p:nvSpPr>
          <p:spPr bwMode="auto">
            <a:xfrm>
              <a:off x="3200401" y="2773429"/>
              <a:ext cx="106363" cy="98425"/>
            </a:xfrm>
            <a:prstGeom prst="ellipse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0509" name="Line 21"/>
            <p:cNvSpPr>
              <a:spLocks noChangeShapeType="1"/>
            </p:cNvSpPr>
            <p:nvPr/>
          </p:nvSpPr>
          <p:spPr bwMode="auto">
            <a:xfrm flipH="1">
              <a:off x="4064088" y="3284541"/>
              <a:ext cx="11113" cy="1189037"/>
            </a:xfrm>
            <a:prstGeom prst="line">
              <a:avLst/>
            </a:prstGeom>
            <a:noFill/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10" name="Line 22"/>
            <p:cNvSpPr>
              <a:spLocks noChangeShapeType="1"/>
            </p:cNvSpPr>
            <p:nvPr/>
          </p:nvSpPr>
          <p:spPr bwMode="auto">
            <a:xfrm>
              <a:off x="4092664" y="3284540"/>
              <a:ext cx="22225" cy="1182687"/>
            </a:xfrm>
            <a:prstGeom prst="line">
              <a:avLst/>
            </a:prstGeom>
            <a:noFill/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11" name="Line 23"/>
            <p:cNvSpPr>
              <a:spLocks noChangeShapeType="1"/>
            </p:cNvSpPr>
            <p:nvPr/>
          </p:nvSpPr>
          <p:spPr bwMode="auto">
            <a:xfrm flipH="1">
              <a:off x="4022728" y="3281412"/>
              <a:ext cx="23813" cy="1189037"/>
            </a:xfrm>
            <a:prstGeom prst="line">
              <a:avLst/>
            </a:prstGeom>
            <a:noFill/>
            <a:ln w="76200" cap="rnd">
              <a:solidFill>
                <a:srgbClr val="000099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0513" name="Group 25"/>
            <p:cNvGrpSpPr>
              <a:grpSpLocks/>
            </p:cNvGrpSpPr>
            <p:nvPr/>
          </p:nvGrpSpPr>
          <p:grpSpPr bwMode="auto">
            <a:xfrm>
              <a:off x="4046541" y="1793875"/>
              <a:ext cx="66675" cy="1189038"/>
              <a:chOff x="6866" y="2265"/>
              <a:chExt cx="70" cy="1249"/>
            </a:xfrm>
          </p:grpSpPr>
          <p:sp>
            <p:nvSpPr>
              <p:cNvPr id="20514" name="Line 26"/>
              <p:cNvSpPr>
                <a:spLocks noChangeShapeType="1"/>
              </p:cNvSpPr>
              <p:nvPr/>
            </p:nvSpPr>
            <p:spPr bwMode="auto">
              <a:xfrm flipH="1">
                <a:off x="6894" y="2265"/>
                <a:ext cx="24" cy="1248"/>
              </a:xfrm>
              <a:prstGeom prst="line">
                <a:avLst/>
              </a:prstGeom>
              <a:noFill/>
              <a:ln w="76200" cap="rnd">
                <a:solidFill>
                  <a:srgbClr val="000099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515" name="Line 27"/>
              <p:cNvSpPr>
                <a:spLocks noChangeShapeType="1"/>
              </p:cNvSpPr>
              <p:nvPr/>
            </p:nvSpPr>
            <p:spPr bwMode="auto">
              <a:xfrm flipH="1">
                <a:off x="6866" y="2266"/>
                <a:ext cx="12" cy="1248"/>
              </a:xfrm>
              <a:prstGeom prst="line">
                <a:avLst/>
              </a:prstGeom>
              <a:noFill/>
              <a:ln w="76200" cap="rnd">
                <a:solidFill>
                  <a:srgbClr val="000099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516" name="Line 28"/>
              <p:cNvSpPr>
                <a:spLocks noChangeShapeType="1"/>
              </p:cNvSpPr>
              <p:nvPr/>
            </p:nvSpPr>
            <p:spPr bwMode="auto">
              <a:xfrm flipH="1">
                <a:off x="6912" y="2265"/>
                <a:ext cx="24" cy="1248"/>
              </a:xfrm>
              <a:prstGeom prst="line">
                <a:avLst/>
              </a:prstGeom>
              <a:noFill/>
              <a:ln w="76200" cap="rnd">
                <a:solidFill>
                  <a:srgbClr val="000099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29" name="Text Box 24"/>
          <p:cNvSpPr txBox="1">
            <a:spLocks noChangeArrowheads="1"/>
          </p:cNvSpPr>
          <p:nvPr/>
        </p:nvSpPr>
        <p:spPr bwMode="auto">
          <a:xfrm>
            <a:off x="3010411" y="5560477"/>
            <a:ext cx="6832191" cy="56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 dirty="0">
                <a:solidFill>
                  <a:srgbClr val="0000FF"/>
                </a:solidFill>
                <a:latin typeface="Arial" charset="0"/>
              </a:rPr>
              <a:t>Due orbitali contengono coppie solitarie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407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71"/>
    </mc:Choice>
    <mc:Fallback xmlns="">
      <p:transition spd="slow" advTm="3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491" grpId="0"/>
      <p:bldP spid="20512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po 48"/>
          <p:cNvGrpSpPr/>
          <p:nvPr/>
        </p:nvGrpSpPr>
        <p:grpSpPr>
          <a:xfrm>
            <a:off x="3133811" y="97024"/>
            <a:ext cx="5879939" cy="2051598"/>
            <a:chOff x="1609810" y="97024"/>
            <a:chExt cx="5879939" cy="2051598"/>
          </a:xfrm>
        </p:grpSpPr>
        <p:grpSp>
          <p:nvGrpSpPr>
            <p:cNvPr id="48" name="Gruppo 47"/>
            <p:cNvGrpSpPr/>
            <p:nvPr/>
          </p:nvGrpSpPr>
          <p:grpSpPr>
            <a:xfrm>
              <a:off x="1609810" y="291306"/>
              <a:ext cx="5576888" cy="1857316"/>
              <a:chOff x="1609810" y="291306"/>
              <a:chExt cx="5576888" cy="1857316"/>
            </a:xfrm>
          </p:grpSpPr>
          <p:sp>
            <p:nvSpPr>
              <p:cNvPr id="2" name="Text Box 2"/>
              <p:cNvSpPr txBox="1">
                <a:spLocks noChangeArrowheads="1"/>
              </p:cNvSpPr>
              <p:nvPr/>
            </p:nvSpPr>
            <p:spPr bwMode="auto">
              <a:xfrm>
                <a:off x="5191210" y="894556"/>
                <a:ext cx="1146462" cy="453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3399"/>
                    </a:solidFill>
                    <a:latin typeface="Arial" charset="0"/>
                  </a:rPr>
                  <a:t>H      C</a:t>
                </a:r>
              </a:p>
            </p:txBody>
          </p:sp>
          <p:sp>
            <p:nvSpPr>
              <p:cNvPr id="3" name="Line 3"/>
              <p:cNvSpPr>
                <a:spLocks noChangeShapeType="1"/>
              </p:cNvSpPr>
              <p:nvPr/>
            </p:nvSpPr>
            <p:spPr bwMode="auto">
              <a:xfrm flipV="1">
                <a:off x="6296110" y="678656"/>
                <a:ext cx="266700" cy="255588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" name="Line 4"/>
              <p:cNvSpPr>
                <a:spLocks noChangeShapeType="1"/>
              </p:cNvSpPr>
              <p:nvPr/>
            </p:nvSpPr>
            <p:spPr bwMode="auto">
              <a:xfrm rot="16200000" flipV="1">
                <a:off x="6220704" y="1252538"/>
                <a:ext cx="268287" cy="27940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" name="Text Box 5"/>
              <p:cNvSpPr txBox="1">
                <a:spLocks noChangeArrowheads="1"/>
              </p:cNvSpPr>
              <p:nvPr/>
            </p:nvSpPr>
            <p:spPr bwMode="auto">
              <a:xfrm>
                <a:off x="6524710" y="348456"/>
                <a:ext cx="365125" cy="450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3399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6" name="Text Box 6"/>
              <p:cNvSpPr txBox="1">
                <a:spLocks noChangeArrowheads="1"/>
              </p:cNvSpPr>
              <p:nvPr/>
            </p:nvSpPr>
            <p:spPr bwMode="auto">
              <a:xfrm>
                <a:off x="6458035" y="1396206"/>
                <a:ext cx="367402" cy="453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3399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7" name="Line 7"/>
              <p:cNvSpPr>
                <a:spLocks noChangeShapeType="1"/>
              </p:cNvSpPr>
              <p:nvPr/>
            </p:nvSpPr>
            <p:spPr bwMode="auto">
              <a:xfrm rot="5400000">
                <a:off x="6524710" y="397669"/>
                <a:ext cx="130175" cy="136525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" name="Line 8"/>
              <p:cNvSpPr>
                <a:spLocks noChangeShapeType="1"/>
              </p:cNvSpPr>
              <p:nvPr/>
            </p:nvSpPr>
            <p:spPr bwMode="auto">
              <a:xfrm rot="5400000">
                <a:off x="6758866" y="611188"/>
                <a:ext cx="130175" cy="138112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9"/>
              <p:cNvSpPr>
                <a:spLocks noChangeShapeType="1"/>
              </p:cNvSpPr>
              <p:nvPr/>
            </p:nvSpPr>
            <p:spPr bwMode="auto">
              <a:xfrm>
                <a:off x="6707273" y="1445419"/>
                <a:ext cx="136525" cy="130175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Line 10"/>
              <p:cNvSpPr>
                <a:spLocks noChangeShapeType="1"/>
              </p:cNvSpPr>
              <p:nvPr/>
            </p:nvSpPr>
            <p:spPr bwMode="auto">
              <a:xfrm>
                <a:off x="6448510" y="1650206"/>
                <a:ext cx="136525" cy="13176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Line 11"/>
              <p:cNvSpPr>
                <a:spLocks noChangeShapeType="1"/>
              </p:cNvSpPr>
              <p:nvPr/>
            </p:nvSpPr>
            <p:spPr bwMode="auto">
              <a:xfrm>
                <a:off x="5557923" y="1112044"/>
                <a:ext cx="457200" cy="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AutoShape 12"/>
              <p:cNvSpPr>
                <a:spLocks noChangeArrowheads="1"/>
              </p:cNvSpPr>
              <p:nvPr/>
            </p:nvSpPr>
            <p:spPr bwMode="auto">
              <a:xfrm>
                <a:off x="5145173" y="334169"/>
                <a:ext cx="2041525" cy="1611312"/>
              </a:xfrm>
              <a:prstGeom prst="bracketPair">
                <a:avLst>
                  <a:gd name="adj" fmla="val 16231"/>
                </a:avLst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Text Box 15"/>
              <p:cNvSpPr txBox="1">
                <a:spLocks noChangeArrowheads="1"/>
              </p:cNvSpPr>
              <p:nvPr/>
            </p:nvSpPr>
            <p:spPr bwMode="auto">
              <a:xfrm>
                <a:off x="2260685" y="1694656"/>
                <a:ext cx="421904" cy="453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>
                    <a:solidFill>
                      <a:srgbClr val="FF0000"/>
                    </a:solidFill>
                    <a:latin typeface="Arial" charset="0"/>
                  </a:rPr>
                  <a:t>(I)</a:t>
                </a:r>
              </a:p>
            </p:txBody>
          </p:sp>
          <p:sp>
            <p:nvSpPr>
              <p:cNvPr id="14" name="Text Box 16"/>
              <p:cNvSpPr txBox="1">
                <a:spLocks noChangeArrowheads="1"/>
              </p:cNvSpPr>
              <p:nvPr/>
            </p:nvSpPr>
            <p:spPr bwMode="auto">
              <a:xfrm>
                <a:off x="5678573" y="1694656"/>
                <a:ext cx="514878" cy="453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>
                    <a:solidFill>
                      <a:srgbClr val="FF0000"/>
                    </a:solidFill>
                    <a:latin typeface="Arial" charset="0"/>
                  </a:rPr>
                  <a:t>(II)</a:t>
                </a:r>
              </a:p>
            </p:txBody>
          </p:sp>
          <p:sp>
            <p:nvSpPr>
              <p:cNvPr id="15" name="Line 26"/>
              <p:cNvSpPr>
                <a:spLocks noChangeShapeType="1"/>
              </p:cNvSpPr>
              <p:nvPr/>
            </p:nvSpPr>
            <p:spPr bwMode="auto">
              <a:xfrm rot="5400000">
                <a:off x="6669173" y="1689894"/>
                <a:ext cx="130175" cy="136525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Text Box 82"/>
              <p:cNvSpPr txBox="1">
                <a:spLocks noChangeArrowheads="1"/>
              </p:cNvSpPr>
              <p:nvPr/>
            </p:nvSpPr>
            <p:spPr bwMode="auto">
              <a:xfrm>
                <a:off x="1654260" y="850106"/>
                <a:ext cx="1146462" cy="453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3399"/>
                    </a:solidFill>
                    <a:latin typeface="Arial" charset="0"/>
                  </a:rPr>
                  <a:t>H      C</a:t>
                </a:r>
              </a:p>
            </p:txBody>
          </p:sp>
          <p:sp>
            <p:nvSpPr>
              <p:cNvPr id="17" name="Line 83"/>
              <p:cNvSpPr>
                <a:spLocks noChangeShapeType="1"/>
              </p:cNvSpPr>
              <p:nvPr/>
            </p:nvSpPr>
            <p:spPr bwMode="auto">
              <a:xfrm flipV="1">
                <a:off x="2749635" y="645319"/>
                <a:ext cx="266700" cy="25400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" name="Line 84"/>
              <p:cNvSpPr>
                <a:spLocks noChangeShapeType="1"/>
              </p:cNvSpPr>
              <p:nvPr/>
            </p:nvSpPr>
            <p:spPr bwMode="auto">
              <a:xfrm rot="16200000" flipV="1">
                <a:off x="2683754" y="1209675"/>
                <a:ext cx="268288" cy="27940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" name="Text Box 85"/>
              <p:cNvSpPr txBox="1">
                <a:spLocks noChangeArrowheads="1"/>
              </p:cNvSpPr>
              <p:nvPr/>
            </p:nvSpPr>
            <p:spPr bwMode="auto">
              <a:xfrm>
                <a:off x="2959185" y="291306"/>
                <a:ext cx="367402" cy="453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3399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20" name="Text Box 86"/>
              <p:cNvSpPr txBox="1">
                <a:spLocks noChangeArrowheads="1"/>
              </p:cNvSpPr>
              <p:nvPr/>
            </p:nvSpPr>
            <p:spPr bwMode="auto">
              <a:xfrm>
                <a:off x="2921085" y="1351756"/>
                <a:ext cx="367402" cy="453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 b="1">
                    <a:solidFill>
                      <a:srgbClr val="003399"/>
                    </a:solidFill>
                    <a:latin typeface="Arial" charset="0"/>
                  </a:rPr>
                  <a:t>O</a:t>
                </a:r>
              </a:p>
            </p:txBody>
          </p:sp>
          <p:sp>
            <p:nvSpPr>
              <p:cNvPr id="21" name="Line 87"/>
              <p:cNvSpPr>
                <a:spLocks noChangeShapeType="1"/>
              </p:cNvSpPr>
              <p:nvPr/>
            </p:nvSpPr>
            <p:spPr bwMode="auto">
              <a:xfrm rot="5400000">
                <a:off x="2958391" y="339725"/>
                <a:ext cx="131763" cy="136525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" name="Line 88"/>
              <p:cNvSpPr>
                <a:spLocks noChangeShapeType="1"/>
              </p:cNvSpPr>
              <p:nvPr/>
            </p:nvSpPr>
            <p:spPr bwMode="auto">
              <a:xfrm rot="5400000">
                <a:off x="3194135" y="554831"/>
                <a:ext cx="130175" cy="136525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Line 89"/>
              <p:cNvSpPr>
                <a:spLocks noChangeShapeType="1"/>
              </p:cNvSpPr>
              <p:nvPr/>
            </p:nvSpPr>
            <p:spPr bwMode="auto">
              <a:xfrm>
                <a:off x="3170323" y="1400969"/>
                <a:ext cx="136525" cy="130175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" name="Line 90"/>
              <p:cNvSpPr>
                <a:spLocks noChangeShapeType="1"/>
              </p:cNvSpPr>
              <p:nvPr/>
            </p:nvSpPr>
            <p:spPr bwMode="auto">
              <a:xfrm>
                <a:off x="2911560" y="1607344"/>
                <a:ext cx="136525" cy="130175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" name="Line 91"/>
              <p:cNvSpPr>
                <a:spLocks noChangeShapeType="1"/>
              </p:cNvSpPr>
              <p:nvPr/>
            </p:nvSpPr>
            <p:spPr bwMode="auto">
              <a:xfrm>
                <a:off x="2020973" y="1067594"/>
                <a:ext cx="457200" cy="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" name="AutoShape 92"/>
              <p:cNvSpPr>
                <a:spLocks noChangeArrowheads="1"/>
              </p:cNvSpPr>
              <p:nvPr/>
            </p:nvSpPr>
            <p:spPr bwMode="auto">
              <a:xfrm>
                <a:off x="1609810" y="291306"/>
                <a:ext cx="2039938" cy="1611313"/>
              </a:xfrm>
              <a:prstGeom prst="bracketPair">
                <a:avLst>
                  <a:gd name="adj" fmla="val 16231"/>
                </a:avLst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93"/>
              <p:cNvSpPr>
                <a:spLocks noChangeShapeType="1"/>
              </p:cNvSpPr>
              <p:nvPr/>
            </p:nvSpPr>
            <p:spPr bwMode="auto">
              <a:xfrm rot="16200000" flipV="1">
                <a:off x="2752016" y="1149350"/>
                <a:ext cx="268288" cy="27940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" name="Line 94"/>
              <p:cNvSpPr>
                <a:spLocks noChangeShapeType="1"/>
              </p:cNvSpPr>
              <p:nvPr/>
            </p:nvSpPr>
            <p:spPr bwMode="auto">
              <a:xfrm>
                <a:off x="3208423" y="311944"/>
                <a:ext cx="136525" cy="130175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" name="Line 114"/>
              <p:cNvSpPr>
                <a:spLocks noChangeShapeType="1"/>
              </p:cNvSpPr>
              <p:nvPr/>
            </p:nvSpPr>
            <p:spPr bwMode="auto">
              <a:xfrm flipV="1">
                <a:off x="6361198" y="727869"/>
                <a:ext cx="266700" cy="25558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3734476" y="97024"/>
              <a:ext cx="218323" cy="453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3399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7271426" y="97024"/>
              <a:ext cx="218323" cy="453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>
                  <a:solidFill>
                    <a:srgbClr val="003399"/>
                  </a:solidFill>
                  <a:latin typeface="Arial" charset="0"/>
                </a:rPr>
                <a:t>-</a:t>
              </a:r>
            </a:p>
          </p:txBody>
        </p:sp>
      </p:grpSp>
      <p:grpSp>
        <p:nvGrpSpPr>
          <p:cNvPr id="51" name="Gruppo 50"/>
          <p:cNvGrpSpPr/>
          <p:nvPr/>
        </p:nvGrpSpPr>
        <p:grpSpPr>
          <a:xfrm>
            <a:off x="3009985" y="2277490"/>
            <a:ext cx="6453750" cy="1231071"/>
            <a:chOff x="1485985" y="2277489"/>
            <a:chExt cx="6453750" cy="1231071"/>
          </a:xfrm>
        </p:grpSpPr>
        <p:grpSp>
          <p:nvGrpSpPr>
            <p:cNvPr id="47" name="Gruppo 46"/>
            <p:cNvGrpSpPr/>
            <p:nvPr/>
          </p:nvGrpSpPr>
          <p:grpSpPr>
            <a:xfrm>
              <a:off x="1485985" y="2379747"/>
              <a:ext cx="6453750" cy="1128813"/>
              <a:chOff x="1485985" y="2379747"/>
              <a:chExt cx="6453750" cy="1128813"/>
            </a:xfrm>
          </p:grpSpPr>
          <p:sp>
            <p:nvSpPr>
              <p:cNvPr id="32" name="Line 17"/>
              <p:cNvSpPr>
                <a:spLocks noChangeShapeType="1"/>
              </p:cNvSpPr>
              <p:nvPr/>
            </p:nvSpPr>
            <p:spPr bwMode="auto">
              <a:xfrm>
                <a:off x="2220998" y="2878222"/>
                <a:ext cx="508000" cy="3175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" name="Line 18"/>
              <p:cNvSpPr>
                <a:spLocks noChangeShapeType="1"/>
              </p:cNvSpPr>
              <p:nvPr/>
            </p:nvSpPr>
            <p:spPr bwMode="auto">
              <a:xfrm flipV="1">
                <a:off x="3140160" y="2530559"/>
                <a:ext cx="366713" cy="201613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" name="Line 19"/>
              <p:cNvSpPr>
                <a:spLocks noChangeShapeType="1"/>
              </p:cNvSpPr>
              <p:nvPr/>
            </p:nvSpPr>
            <p:spPr bwMode="auto">
              <a:xfrm rot="16200000" flipV="1">
                <a:off x="3224298" y="2905209"/>
                <a:ext cx="190500" cy="358775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" name="Oval 20"/>
              <p:cNvSpPr>
                <a:spLocks noChangeArrowheads="1"/>
              </p:cNvSpPr>
              <p:nvPr/>
            </p:nvSpPr>
            <p:spPr bwMode="auto">
              <a:xfrm>
                <a:off x="2821073" y="2748047"/>
                <a:ext cx="273050" cy="2603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Oval 21"/>
              <p:cNvSpPr>
                <a:spLocks noChangeArrowheads="1"/>
              </p:cNvSpPr>
              <p:nvPr/>
            </p:nvSpPr>
            <p:spPr bwMode="auto">
              <a:xfrm>
                <a:off x="3587835" y="3065547"/>
                <a:ext cx="273050" cy="2619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Oval 22"/>
              <p:cNvSpPr>
                <a:spLocks noChangeArrowheads="1"/>
              </p:cNvSpPr>
              <p:nvPr/>
            </p:nvSpPr>
            <p:spPr bwMode="auto">
              <a:xfrm>
                <a:off x="3603710" y="2379747"/>
                <a:ext cx="274638" cy="26193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Oval 23"/>
              <p:cNvSpPr>
                <a:spLocks noChangeArrowheads="1"/>
              </p:cNvSpPr>
              <p:nvPr/>
            </p:nvSpPr>
            <p:spPr bwMode="auto">
              <a:xfrm>
                <a:off x="1860635" y="2748047"/>
                <a:ext cx="274638" cy="260350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Text Box 24"/>
              <p:cNvSpPr txBox="1">
                <a:spLocks noChangeArrowheads="1"/>
              </p:cNvSpPr>
              <p:nvPr/>
            </p:nvSpPr>
            <p:spPr bwMode="auto">
              <a:xfrm>
                <a:off x="1485985" y="2630572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>
                    <a:solidFill>
                      <a:srgbClr val="003399"/>
                    </a:solidFill>
                    <a:latin typeface="Arial" charset="0"/>
                  </a:rPr>
                  <a:t>H</a:t>
                </a:r>
              </a:p>
            </p:txBody>
          </p:sp>
          <p:sp>
            <p:nvSpPr>
              <p:cNvPr id="40" name="Text Box 25"/>
              <p:cNvSpPr txBox="1">
                <a:spLocks noChangeArrowheads="1"/>
              </p:cNvSpPr>
              <p:nvPr/>
            </p:nvSpPr>
            <p:spPr bwMode="auto">
              <a:xfrm>
                <a:off x="2749635" y="3023816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C</a:t>
                </a:r>
              </a:p>
            </p:txBody>
          </p:sp>
          <p:sp>
            <p:nvSpPr>
              <p:cNvPr id="41" name="Text Box 27"/>
              <p:cNvSpPr txBox="1">
                <a:spLocks noChangeArrowheads="1"/>
              </p:cNvSpPr>
              <p:nvPr/>
            </p:nvSpPr>
            <p:spPr bwMode="auto">
              <a:xfrm>
                <a:off x="5014204" y="2379747"/>
                <a:ext cx="2898544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b="1" dirty="0">
                    <a:solidFill>
                      <a:srgbClr val="003399"/>
                    </a:solidFill>
                    <a:latin typeface="Arial" charset="0"/>
                  </a:rPr>
                  <a:t>C       O     1,43 Å</a:t>
                </a:r>
              </a:p>
            </p:txBody>
          </p:sp>
          <p:sp>
            <p:nvSpPr>
              <p:cNvPr id="42" name="Text Box 28"/>
              <p:cNvSpPr txBox="1">
                <a:spLocks noChangeArrowheads="1"/>
              </p:cNvSpPr>
              <p:nvPr/>
            </p:nvSpPr>
            <p:spPr bwMode="auto">
              <a:xfrm>
                <a:off x="5041191" y="2798053"/>
                <a:ext cx="2898544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b="1" dirty="0">
                    <a:solidFill>
                      <a:srgbClr val="003399"/>
                    </a:solidFill>
                    <a:latin typeface="Arial" charset="0"/>
                  </a:rPr>
                  <a:t>C       O     1,22 Å</a:t>
                </a:r>
              </a:p>
            </p:txBody>
          </p:sp>
          <p:sp>
            <p:nvSpPr>
              <p:cNvPr id="43" name="Line 29"/>
              <p:cNvSpPr>
                <a:spLocks noChangeShapeType="1"/>
              </p:cNvSpPr>
              <p:nvPr/>
            </p:nvSpPr>
            <p:spPr bwMode="auto">
              <a:xfrm>
                <a:off x="5453436" y="2617956"/>
                <a:ext cx="503238" cy="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" name="Line 30"/>
              <p:cNvSpPr>
                <a:spLocks noChangeShapeType="1"/>
              </p:cNvSpPr>
              <p:nvPr/>
            </p:nvSpPr>
            <p:spPr bwMode="auto">
              <a:xfrm>
                <a:off x="5459786" y="3006809"/>
                <a:ext cx="503238" cy="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" name="Line 31"/>
              <p:cNvSpPr>
                <a:spLocks noChangeShapeType="1"/>
              </p:cNvSpPr>
              <p:nvPr/>
            </p:nvSpPr>
            <p:spPr bwMode="auto">
              <a:xfrm>
                <a:off x="5453436" y="3084596"/>
                <a:ext cx="503238" cy="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6" name="Text Box 35"/>
              <p:cNvSpPr txBox="1">
                <a:spLocks noChangeArrowheads="1"/>
              </p:cNvSpPr>
              <p:nvPr/>
            </p:nvSpPr>
            <p:spPr bwMode="auto">
              <a:xfrm>
                <a:off x="3908510" y="2967122"/>
                <a:ext cx="386638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O</a:t>
                </a:r>
              </a:p>
            </p:txBody>
          </p:sp>
        </p:grpSp>
        <p:sp>
          <p:nvSpPr>
            <p:cNvPr id="50" name="Text Box 35"/>
            <p:cNvSpPr txBox="1">
              <a:spLocks noChangeArrowheads="1"/>
            </p:cNvSpPr>
            <p:nvPr/>
          </p:nvSpPr>
          <p:spPr bwMode="auto">
            <a:xfrm>
              <a:off x="3878348" y="2277489"/>
              <a:ext cx="386638" cy="484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 dirty="0">
                  <a:solidFill>
                    <a:srgbClr val="003399"/>
                  </a:solidFill>
                  <a:latin typeface="Arial" charset="0"/>
                </a:rPr>
                <a:t>O</a:t>
              </a:r>
            </a:p>
          </p:txBody>
        </p:sp>
      </p:grpSp>
      <p:grpSp>
        <p:nvGrpSpPr>
          <p:cNvPr id="124" name="Gruppo 123"/>
          <p:cNvGrpSpPr/>
          <p:nvPr/>
        </p:nvGrpSpPr>
        <p:grpSpPr>
          <a:xfrm>
            <a:off x="6174666" y="4380721"/>
            <a:ext cx="3976778" cy="1794655"/>
            <a:chOff x="4650666" y="4380720"/>
            <a:chExt cx="3976778" cy="1794655"/>
          </a:xfrm>
        </p:grpSpPr>
        <p:sp>
          <p:nvSpPr>
            <p:cNvPr id="120" name="Line 107"/>
            <p:cNvSpPr>
              <a:spLocks noChangeShapeType="1"/>
            </p:cNvSpPr>
            <p:nvPr/>
          </p:nvSpPr>
          <p:spPr bwMode="auto">
            <a:xfrm flipV="1">
              <a:off x="5286885" y="5478463"/>
              <a:ext cx="776287" cy="6969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" name="Text Box 110"/>
            <p:cNvSpPr txBox="1">
              <a:spLocks noChangeArrowheads="1"/>
            </p:cNvSpPr>
            <p:nvPr/>
          </p:nvSpPr>
          <p:spPr bwMode="auto">
            <a:xfrm>
              <a:off x="7638431" y="4380720"/>
              <a:ext cx="989013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1.39 Å</a:t>
              </a:r>
            </a:p>
          </p:txBody>
        </p:sp>
        <p:sp>
          <p:nvSpPr>
            <p:cNvPr id="122" name="Line 108"/>
            <p:cNvSpPr>
              <a:spLocks noChangeShapeType="1"/>
            </p:cNvSpPr>
            <p:nvPr/>
          </p:nvSpPr>
          <p:spPr bwMode="auto">
            <a:xfrm flipH="1">
              <a:off x="7286053" y="4405884"/>
              <a:ext cx="578901" cy="3802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" name="Text Box 111"/>
            <p:cNvSpPr txBox="1">
              <a:spLocks noChangeArrowheads="1"/>
            </p:cNvSpPr>
            <p:nvPr/>
          </p:nvSpPr>
          <p:spPr bwMode="auto">
            <a:xfrm>
              <a:off x="4650666" y="5432978"/>
              <a:ext cx="989013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dirty="0">
                  <a:solidFill>
                    <a:srgbClr val="FF0000"/>
                  </a:solidFill>
                  <a:latin typeface="Arial" charset="0"/>
                </a:rPr>
                <a:t>1.54 Å</a:t>
              </a:r>
            </a:p>
          </p:txBody>
        </p:sp>
      </p:grpSp>
      <p:grpSp>
        <p:nvGrpSpPr>
          <p:cNvPr id="158" name="Gruppo 157"/>
          <p:cNvGrpSpPr/>
          <p:nvPr/>
        </p:nvGrpSpPr>
        <p:grpSpPr>
          <a:xfrm>
            <a:off x="4823572" y="3739473"/>
            <a:ext cx="3192895" cy="2713594"/>
            <a:chOff x="-2824406" y="2761058"/>
            <a:chExt cx="3192895" cy="2713594"/>
          </a:xfrm>
        </p:grpSpPr>
        <p:sp>
          <p:nvSpPr>
            <p:cNvPr id="142" name="AutoShape 32"/>
            <p:cNvSpPr>
              <a:spLocks noChangeArrowheads="1"/>
            </p:cNvSpPr>
            <p:nvPr/>
          </p:nvSpPr>
          <p:spPr bwMode="auto">
            <a:xfrm rot="16200000">
              <a:off x="-2356887" y="3496864"/>
              <a:ext cx="1306512" cy="1143000"/>
            </a:xfrm>
            <a:prstGeom prst="hexagon">
              <a:avLst>
                <a:gd name="adj" fmla="val 28576"/>
                <a:gd name="vf" fmla="val 115470"/>
              </a:avLst>
            </a:prstGeom>
            <a:noFill/>
            <a:ln w="38100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43" name="Text Box 33"/>
            <p:cNvSpPr txBox="1">
              <a:spLocks noChangeArrowheads="1"/>
            </p:cNvSpPr>
            <p:nvPr/>
          </p:nvSpPr>
          <p:spPr bwMode="auto">
            <a:xfrm>
              <a:off x="-1876669" y="4989908"/>
              <a:ext cx="367402" cy="484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>
                  <a:solidFill>
                    <a:srgbClr val="003399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144" name="Line 95"/>
            <p:cNvSpPr>
              <a:spLocks noChangeShapeType="1"/>
            </p:cNvSpPr>
            <p:nvPr/>
          </p:nvSpPr>
          <p:spPr bwMode="auto">
            <a:xfrm>
              <a:off x="-1709981" y="3159520"/>
              <a:ext cx="0" cy="26035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" name="Line 96"/>
            <p:cNvSpPr>
              <a:spLocks noChangeShapeType="1"/>
            </p:cNvSpPr>
            <p:nvPr/>
          </p:nvSpPr>
          <p:spPr bwMode="auto">
            <a:xfrm>
              <a:off x="-1709981" y="4726383"/>
              <a:ext cx="0" cy="261937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6" name="Line 97"/>
            <p:cNvSpPr>
              <a:spLocks noChangeShapeType="1"/>
            </p:cNvSpPr>
            <p:nvPr/>
          </p:nvSpPr>
          <p:spPr bwMode="auto">
            <a:xfrm>
              <a:off x="-1138481" y="4397770"/>
              <a:ext cx="188912" cy="236538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7" name="Line 98"/>
            <p:cNvSpPr>
              <a:spLocks noChangeShapeType="1"/>
            </p:cNvSpPr>
            <p:nvPr/>
          </p:nvSpPr>
          <p:spPr bwMode="auto">
            <a:xfrm flipH="1">
              <a:off x="-1138481" y="3545283"/>
              <a:ext cx="142875" cy="22225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8" name="Line 99"/>
            <p:cNvSpPr>
              <a:spLocks noChangeShapeType="1"/>
            </p:cNvSpPr>
            <p:nvPr/>
          </p:nvSpPr>
          <p:spPr bwMode="auto">
            <a:xfrm flipH="1">
              <a:off x="-2457694" y="4413645"/>
              <a:ext cx="176213" cy="263525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9" name="Line 100"/>
            <p:cNvSpPr>
              <a:spLocks noChangeShapeType="1"/>
            </p:cNvSpPr>
            <p:nvPr/>
          </p:nvSpPr>
          <p:spPr bwMode="auto">
            <a:xfrm>
              <a:off x="-2457694" y="3632595"/>
              <a:ext cx="176213" cy="134938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0" name="Text Box 101"/>
            <p:cNvSpPr txBox="1">
              <a:spLocks noChangeArrowheads="1"/>
            </p:cNvSpPr>
            <p:nvPr/>
          </p:nvSpPr>
          <p:spPr bwMode="auto">
            <a:xfrm>
              <a:off x="-949569" y="4459683"/>
              <a:ext cx="367402" cy="484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>
                  <a:solidFill>
                    <a:srgbClr val="003399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151" name="Text Box 102"/>
            <p:cNvSpPr txBox="1">
              <a:spLocks noChangeArrowheads="1"/>
            </p:cNvSpPr>
            <p:nvPr/>
          </p:nvSpPr>
          <p:spPr bwMode="auto">
            <a:xfrm>
              <a:off x="-1019776" y="3149423"/>
              <a:ext cx="367402" cy="484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 dirty="0">
                  <a:solidFill>
                    <a:srgbClr val="003399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152" name="Text Box 103"/>
            <p:cNvSpPr txBox="1">
              <a:spLocks noChangeArrowheads="1"/>
            </p:cNvSpPr>
            <p:nvPr/>
          </p:nvSpPr>
          <p:spPr bwMode="auto">
            <a:xfrm>
              <a:off x="-1863969" y="2761058"/>
              <a:ext cx="367402" cy="484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>
                  <a:solidFill>
                    <a:srgbClr val="003399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153" name="Text Box 104"/>
            <p:cNvSpPr txBox="1">
              <a:spLocks noChangeArrowheads="1"/>
            </p:cNvSpPr>
            <p:nvPr/>
          </p:nvSpPr>
          <p:spPr bwMode="auto">
            <a:xfrm>
              <a:off x="-2824406" y="3370658"/>
              <a:ext cx="367402" cy="484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>
                  <a:solidFill>
                    <a:srgbClr val="003399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154" name="Text Box 105"/>
            <p:cNvSpPr txBox="1">
              <a:spLocks noChangeArrowheads="1"/>
            </p:cNvSpPr>
            <p:nvPr/>
          </p:nvSpPr>
          <p:spPr bwMode="auto">
            <a:xfrm>
              <a:off x="-2824406" y="4459683"/>
              <a:ext cx="367402" cy="484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>
                  <a:solidFill>
                    <a:srgbClr val="003399"/>
                  </a:solidFill>
                  <a:latin typeface="Arial" charset="0"/>
                </a:rPr>
                <a:t>H</a:t>
              </a:r>
            </a:p>
          </p:txBody>
        </p:sp>
        <p:sp>
          <p:nvSpPr>
            <p:cNvPr id="155" name="Line 106"/>
            <p:cNvSpPr>
              <a:spLocks noChangeShapeType="1"/>
            </p:cNvSpPr>
            <p:nvPr/>
          </p:nvSpPr>
          <p:spPr bwMode="auto">
            <a:xfrm flipH="1">
              <a:off x="-1041644" y="4112020"/>
              <a:ext cx="1098550" cy="47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6" name="Text Box 109"/>
            <p:cNvSpPr txBox="1">
              <a:spLocks noChangeArrowheads="1"/>
            </p:cNvSpPr>
            <p:nvPr/>
          </p:nvSpPr>
          <p:spPr bwMode="auto">
            <a:xfrm>
              <a:off x="-628894" y="3719908"/>
              <a:ext cx="997383" cy="423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0000"/>
                  </a:solidFill>
                  <a:latin typeface="Arial" charset="0"/>
                </a:rPr>
                <a:t>1.45 Å</a:t>
              </a:r>
            </a:p>
          </p:txBody>
        </p:sp>
        <p:sp>
          <p:nvSpPr>
            <p:cNvPr id="157" name="Oval 115"/>
            <p:cNvSpPr>
              <a:spLocks noChangeArrowheads="1"/>
            </p:cNvSpPr>
            <p:nvPr/>
          </p:nvSpPr>
          <p:spPr bwMode="auto">
            <a:xfrm>
              <a:off x="-2178294" y="3599258"/>
              <a:ext cx="928688" cy="928687"/>
            </a:xfrm>
            <a:prstGeom prst="ellips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63" name="Gruppo 162"/>
          <p:cNvGrpSpPr/>
          <p:nvPr/>
        </p:nvGrpSpPr>
        <p:grpSpPr>
          <a:xfrm>
            <a:off x="2196416" y="3653328"/>
            <a:ext cx="3449135" cy="3127342"/>
            <a:chOff x="672415" y="3653328"/>
            <a:chExt cx="3449135" cy="3127342"/>
          </a:xfrm>
        </p:grpSpPr>
        <p:grpSp>
          <p:nvGrpSpPr>
            <p:cNvPr id="160" name="Gruppo 159"/>
            <p:cNvGrpSpPr/>
            <p:nvPr/>
          </p:nvGrpSpPr>
          <p:grpSpPr>
            <a:xfrm>
              <a:off x="672415" y="3653328"/>
              <a:ext cx="3449135" cy="3127342"/>
              <a:chOff x="672415" y="3653328"/>
              <a:chExt cx="3449135" cy="3127342"/>
            </a:xfrm>
          </p:grpSpPr>
          <p:sp>
            <p:nvSpPr>
              <p:cNvPr id="59" name="Text Box 65"/>
              <p:cNvSpPr txBox="1">
                <a:spLocks noChangeArrowheads="1"/>
              </p:cNvSpPr>
              <p:nvPr/>
            </p:nvSpPr>
            <p:spPr bwMode="auto">
              <a:xfrm>
                <a:off x="1875969" y="4146650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C</a:t>
                </a:r>
              </a:p>
            </p:txBody>
          </p:sp>
          <p:sp>
            <p:nvSpPr>
              <p:cNvPr id="60" name="Text Box 66"/>
              <p:cNvSpPr txBox="1">
                <a:spLocks noChangeArrowheads="1"/>
              </p:cNvSpPr>
              <p:nvPr/>
            </p:nvSpPr>
            <p:spPr bwMode="auto">
              <a:xfrm rot="186745">
                <a:off x="2630500" y="4139666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C</a:t>
                </a:r>
              </a:p>
            </p:txBody>
          </p:sp>
          <p:grpSp>
            <p:nvGrpSpPr>
              <p:cNvPr id="61" name="Group 67"/>
              <p:cNvGrpSpPr>
                <a:grpSpLocks/>
              </p:cNvGrpSpPr>
              <p:nvPr/>
            </p:nvGrpSpPr>
            <p:grpSpPr bwMode="auto">
              <a:xfrm rot="5400000">
                <a:off x="1860365" y="4391952"/>
                <a:ext cx="1143000" cy="1480361"/>
                <a:chOff x="3936" y="4761"/>
                <a:chExt cx="1200" cy="1632"/>
              </a:xfrm>
            </p:grpSpPr>
            <p:sp>
              <p:nvSpPr>
                <p:cNvPr id="72" name="AutoShape 68"/>
                <p:cNvSpPr>
                  <a:spLocks noChangeArrowheads="1"/>
                </p:cNvSpPr>
                <p:nvPr/>
              </p:nvSpPr>
              <p:spPr bwMode="auto">
                <a:xfrm rot="-5400000">
                  <a:off x="3720" y="4977"/>
                  <a:ext cx="1632" cy="1200"/>
                </a:xfrm>
                <a:prstGeom prst="hexagon">
                  <a:avLst>
                    <a:gd name="adj" fmla="val 34000"/>
                    <a:gd name="vf" fmla="val 115470"/>
                  </a:avLst>
                </a:prstGeom>
                <a:noFill/>
                <a:ln w="38100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" name="Line 69"/>
                <p:cNvSpPr>
                  <a:spLocks noChangeShapeType="1"/>
                </p:cNvSpPr>
                <p:nvPr/>
              </p:nvSpPr>
              <p:spPr bwMode="auto">
                <a:xfrm>
                  <a:off x="4512" y="4848"/>
                  <a:ext cx="475" cy="326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4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4512" y="5952"/>
                  <a:ext cx="480" cy="342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5" name="Line 71"/>
                <p:cNvSpPr>
                  <a:spLocks noChangeShapeType="1"/>
                </p:cNvSpPr>
                <p:nvPr/>
              </p:nvSpPr>
              <p:spPr bwMode="auto">
                <a:xfrm>
                  <a:off x="4032" y="5232"/>
                  <a:ext cx="0" cy="672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62" name="Line 72"/>
              <p:cNvSpPr>
                <a:spLocks noChangeShapeType="1"/>
              </p:cNvSpPr>
              <p:nvPr/>
            </p:nvSpPr>
            <p:spPr bwMode="auto">
              <a:xfrm rot="5400000">
                <a:off x="3623528" y="4993368"/>
                <a:ext cx="0" cy="26124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3" name="Line 73"/>
              <p:cNvSpPr>
                <a:spLocks noChangeShapeType="1"/>
              </p:cNvSpPr>
              <p:nvPr/>
            </p:nvSpPr>
            <p:spPr bwMode="auto">
              <a:xfrm rot="5400000" flipV="1">
                <a:off x="2891717" y="6060058"/>
                <a:ext cx="320040" cy="212923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4" name="Line 74"/>
              <p:cNvSpPr>
                <a:spLocks noChangeShapeType="1"/>
              </p:cNvSpPr>
              <p:nvPr/>
            </p:nvSpPr>
            <p:spPr bwMode="auto">
              <a:xfrm rot="5400000">
                <a:off x="1680986" y="6088722"/>
                <a:ext cx="320040" cy="25852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7" name="Line 77"/>
              <p:cNvSpPr>
                <a:spLocks noChangeShapeType="1"/>
              </p:cNvSpPr>
              <p:nvPr/>
            </p:nvSpPr>
            <p:spPr bwMode="auto">
              <a:xfrm rot="5400000" flipH="1">
                <a:off x="1702903" y="4072446"/>
                <a:ext cx="235388" cy="217701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" name="Text Box 81"/>
              <p:cNvSpPr txBox="1">
                <a:spLocks noChangeArrowheads="1"/>
              </p:cNvSpPr>
              <p:nvPr/>
            </p:nvSpPr>
            <p:spPr bwMode="auto">
              <a:xfrm>
                <a:off x="1427019" y="3665109"/>
                <a:ext cx="509578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H</a:t>
                </a:r>
              </a:p>
            </p:txBody>
          </p:sp>
          <p:sp>
            <p:nvSpPr>
              <p:cNvPr id="78" name="Line 77"/>
              <p:cNvSpPr>
                <a:spLocks noChangeShapeType="1"/>
              </p:cNvSpPr>
              <p:nvPr/>
            </p:nvSpPr>
            <p:spPr bwMode="auto">
              <a:xfrm rot="5400000">
                <a:off x="2840304" y="4023449"/>
                <a:ext cx="232185" cy="22677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9" name="Text Box 81"/>
              <p:cNvSpPr txBox="1">
                <a:spLocks noChangeArrowheads="1"/>
              </p:cNvSpPr>
              <p:nvPr/>
            </p:nvSpPr>
            <p:spPr bwMode="auto">
              <a:xfrm>
                <a:off x="3036648" y="3653328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H</a:t>
                </a:r>
              </a:p>
            </p:txBody>
          </p:sp>
          <p:sp>
            <p:nvSpPr>
              <p:cNvPr id="80" name="Text Box 66"/>
              <p:cNvSpPr txBox="1">
                <a:spLocks noChangeArrowheads="1"/>
              </p:cNvSpPr>
              <p:nvPr/>
            </p:nvSpPr>
            <p:spPr bwMode="auto">
              <a:xfrm>
                <a:off x="3168031" y="4867096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C</a:t>
                </a:r>
              </a:p>
            </p:txBody>
          </p:sp>
          <p:sp>
            <p:nvSpPr>
              <p:cNvPr id="81" name="Text Box 81"/>
              <p:cNvSpPr txBox="1">
                <a:spLocks noChangeArrowheads="1"/>
              </p:cNvSpPr>
              <p:nvPr/>
            </p:nvSpPr>
            <p:spPr bwMode="auto">
              <a:xfrm>
                <a:off x="3754148" y="4875669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H</a:t>
                </a:r>
              </a:p>
            </p:txBody>
          </p:sp>
          <p:sp>
            <p:nvSpPr>
              <p:cNvPr id="82" name="Text Box 65"/>
              <p:cNvSpPr txBox="1">
                <a:spLocks noChangeArrowheads="1"/>
              </p:cNvSpPr>
              <p:nvPr/>
            </p:nvSpPr>
            <p:spPr bwMode="auto">
              <a:xfrm>
                <a:off x="1898744" y="5642528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C</a:t>
                </a:r>
              </a:p>
            </p:txBody>
          </p:sp>
          <p:sp>
            <p:nvSpPr>
              <p:cNvPr id="83" name="Text Box 66"/>
              <p:cNvSpPr txBox="1">
                <a:spLocks noChangeArrowheads="1"/>
              </p:cNvSpPr>
              <p:nvPr/>
            </p:nvSpPr>
            <p:spPr bwMode="auto">
              <a:xfrm>
                <a:off x="2649810" y="5642528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C</a:t>
                </a:r>
              </a:p>
            </p:txBody>
          </p:sp>
          <p:sp>
            <p:nvSpPr>
              <p:cNvPr id="84" name="Line 72"/>
              <p:cNvSpPr>
                <a:spLocks noChangeShapeType="1"/>
              </p:cNvSpPr>
              <p:nvPr/>
            </p:nvSpPr>
            <p:spPr bwMode="auto">
              <a:xfrm rot="5400000">
                <a:off x="1177368" y="4998867"/>
                <a:ext cx="0" cy="26124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5" name="Text Box 65"/>
              <p:cNvSpPr txBox="1">
                <a:spLocks noChangeArrowheads="1"/>
              </p:cNvSpPr>
              <p:nvPr/>
            </p:nvSpPr>
            <p:spPr bwMode="auto">
              <a:xfrm>
                <a:off x="1307475" y="4875669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C</a:t>
                </a:r>
              </a:p>
            </p:txBody>
          </p:sp>
          <p:sp>
            <p:nvSpPr>
              <p:cNvPr id="86" name="Text Box 81"/>
              <p:cNvSpPr txBox="1">
                <a:spLocks noChangeArrowheads="1"/>
              </p:cNvSpPr>
              <p:nvPr/>
            </p:nvSpPr>
            <p:spPr bwMode="auto">
              <a:xfrm>
                <a:off x="672415" y="4867096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H</a:t>
                </a:r>
              </a:p>
            </p:txBody>
          </p:sp>
          <p:sp>
            <p:nvSpPr>
              <p:cNvPr id="87" name="Text Box 81"/>
              <p:cNvSpPr txBox="1">
                <a:spLocks noChangeArrowheads="1"/>
              </p:cNvSpPr>
              <p:nvPr/>
            </p:nvSpPr>
            <p:spPr bwMode="auto">
              <a:xfrm>
                <a:off x="1460688" y="6295926"/>
                <a:ext cx="509578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H</a:t>
                </a:r>
              </a:p>
            </p:txBody>
          </p:sp>
          <p:sp>
            <p:nvSpPr>
              <p:cNvPr id="88" name="Text Box 81"/>
              <p:cNvSpPr txBox="1">
                <a:spLocks noChangeArrowheads="1"/>
              </p:cNvSpPr>
              <p:nvPr/>
            </p:nvSpPr>
            <p:spPr bwMode="auto">
              <a:xfrm>
                <a:off x="3082997" y="6244668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H</a:t>
                </a:r>
              </a:p>
            </p:txBody>
          </p:sp>
        </p:grpSp>
        <p:sp>
          <p:nvSpPr>
            <p:cNvPr id="159" name="Text Box 112"/>
            <p:cNvSpPr txBox="1">
              <a:spLocks noChangeArrowheads="1"/>
            </p:cNvSpPr>
            <p:nvPr/>
          </p:nvSpPr>
          <p:spPr bwMode="auto">
            <a:xfrm>
              <a:off x="1058948" y="5624417"/>
              <a:ext cx="421904" cy="453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>
                  <a:solidFill>
                    <a:srgbClr val="FF0000"/>
                  </a:solidFill>
                  <a:latin typeface="Arial" charset="0"/>
                </a:rPr>
                <a:t>(I)</a:t>
              </a:r>
            </a:p>
          </p:txBody>
        </p:sp>
      </p:grpSp>
      <p:grpSp>
        <p:nvGrpSpPr>
          <p:cNvPr id="162" name="Gruppo 161"/>
          <p:cNvGrpSpPr/>
          <p:nvPr/>
        </p:nvGrpSpPr>
        <p:grpSpPr>
          <a:xfrm>
            <a:off x="6423866" y="3631913"/>
            <a:ext cx="3449135" cy="3127342"/>
            <a:chOff x="4899865" y="3631913"/>
            <a:chExt cx="3449135" cy="3127342"/>
          </a:xfrm>
        </p:grpSpPr>
        <p:grpSp>
          <p:nvGrpSpPr>
            <p:cNvPr id="115" name="Gruppo 114"/>
            <p:cNvGrpSpPr/>
            <p:nvPr/>
          </p:nvGrpSpPr>
          <p:grpSpPr>
            <a:xfrm>
              <a:off x="4899865" y="3631913"/>
              <a:ext cx="3449135" cy="3127342"/>
              <a:chOff x="-3007883" y="2277489"/>
              <a:chExt cx="3449135" cy="3127342"/>
            </a:xfrm>
          </p:grpSpPr>
          <p:sp>
            <p:nvSpPr>
              <p:cNvPr id="92" name="Text Box 65"/>
              <p:cNvSpPr txBox="1">
                <a:spLocks noChangeArrowheads="1"/>
              </p:cNvSpPr>
              <p:nvPr/>
            </p:nvSpPr>
            <p:spPr bwMode="auto">
              <a:xfrm>
                <a:off x="-1804329" y="2770811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C</a:t>
                </a:r>
              </a:p>
            </p:txBody>
          </p:sp>
          <p:sp>
            <p:nvSpPr>
              <p:cNvPr id="93" name="Text Box 66"/>
              <p:cNvSpPr txBox="1">
                <a:spLocks noChangeArrowheads="1"/>
              </p:cNvSpPr>
              <p:nvPr/>
            </p:nvSpPr>
            <p:spPr bwMode="auto">
              <a:xfrm rot="186745">
                <a:off x="-1049798" y="2763827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C</a:t>
                </a:r>
              </a:p>
            </p:txBody>
          </p:sp>
          <p:grpSp>
            <p:nvGrpSpPr>
              <p:cNvPr id="94" name="Group 67"/>
              <p:cNvGrpSpPr>
                <a:grpSpLocks/>
              </p:cNvGrpSpPr>
              <p:nvPr/>
            </p:nvGrpSpPr>
            <p:grpSpPr bwMode="auto">
              <a:xfrm rot="5400000">
                <a:off x="-1819933" y="3016113"/>
                <a:ext cx="1143000" cy="1480361"/>
                <a:chOff x="3936" y="4761"/>
                <a:chExt cx="1200" cy="1632"/>
              </a:xfrm>
            </p:grpSpPr>
            <p:sp>
              <p:nvSpPr>
                <p:cNvPr id="111" name="AutoShape 68"/>
                <p:cNvSpPr>
                  <a:spLocks noChangeArrowheads="1"/>
                </p:cNvSpPr>
                <p:nvPr/>
              </p:nvSpPr>
              <p:spPr bwMode="auto">
                <a:xfrm rot="-5400000">
                  <a:off x="3720" y="4977"/>
                  <a:ext cx="1632" cy="1200"/>
                </a:xfrm>
                <a:prstGeom prst="hexagon">
                  <a:avLst>
                    <a:gd name="adj" fmla="val 34000"/>
                    <a:gd name="vf" fmla="val 115470"/>
                  </a:avLst>
                </a:prstGeom>
                <a:noFill/>
                <a:ln w="38100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" name="Line 69"/>
                <p:cNvSpPr>
                  <a:spLocks noChangeShapeType="1"/>
                </p:cNvSpPr>
                <p:nvPr/>
              </p:nvSpPr>
              <p:spPr bwMode="auto">
                <a:xfrm>
                  <a:off x="3996" y="5904"/>
                  <a:ext cx="475" cy="326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3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4027" y="4902"/>
                  <a:ext cx="480" cy="342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4" name="Line 71"/>
                <p:cNvSpPr>
                  <a:spLocks noChangeShapeType="1"/>
                </p:cNvSpPr>
                <p:nvPr/>
              </p:nvSpPr>
              <p:spPr bwMode="auto">
                <a:xfrm>
                  <a:off x="5057" y="5232"/>
                  <a:ext cx="0" cy="672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95" name="Line 72"/>
              <p:cNvSpPr>
                <a:spLocks noChangeShapeType="1"/>
              </p:cNvSpPr>
              <p:nvPr/>
            </p:nvSpPr>
            <p:spPr bwMode="auto">
              <a:xfrm rot="5400000">
                <a:off x="-56770" y="3617529"/>
                <a:ext cx="0" cy="26124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6" name="Line 73"/>
              <p:cNvSpPr>
                <a:spLocks noChangeShapeType="1"/>
              </p:cNvSpPr>
              <p:nvPr/>
            </p:nvSpPr>
            <p:spPr bwMode="auto">
              <a:xfrm rot="5400000" flipV="1">
                <a:off x="-788581" y="4684219"/>
                <a:ext cx="320040" cy="212923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7" name="Line 74"/>
              <p:cNvSpPr>
                <a:spLocks noChangeShapeType="1"/>
              </p:cNvSpPr>
              <p:nvPr/>
            </p:nvSpPr>
            <p:spPr bwMode="auto">
              <a:xfrm rot="5400000">
                <a:off x="-1999312" y="4712883"/>
                <a:ext cx="320040" cy="25852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8" name="Line 77"/>
              <p:cNvSpPr>
                <a:spLocks noChangeShapeType="1"/>
              </p:cNvSpPr>
              <p:nvPr/>
            </p:nvSpPr>
            <p:spPr bwMode="auto">
              <a:xfrm rot="5400000" flipH="1">
                <a:off x="-1977395" y="2696607"/>
                <a:ext cx="235388" cy="217701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9" name="Text Box 81"/>
              <p:cNvSpPr txBox="1">
                <a:spLocks noChangeArrowheads="1"/>
              </p:cNvSpPr>
              <p:nvPr/>
            </p:nvSpPr>
            <p:spPr bwMode="auto">
              <a:xfrm>
                <a:off x="-2253279" y="2289270"/>
                <a:ext cx="509578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H</a:t>
                </a:r>
              </a:p>
            </p:txBody>
          </p:sp>
          <p:sp>
            <p:nvSpPr>
              <p:cNvPr id="100" name="Line 77"/>
              <p:cNvSpPr>
                <a:spLocks noChangeShapeType="1"/>
              </p:cNvSpPr>
              <p:nvPr/>
            </p:nvSpPr>
            <p:spPr bwMode="auto">
              <a:xfrm rot="5400000">
                <a:off x="-839994" y="2647610"/>
                <a:ext cx="232185" cy="22677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1" name="Text Box 81"/>
              <p:cNvSpPr txBox="1">
                <a:spLocks noChangeArrowheads="1"/>
              </p:cNvSpPr>
              <p:nvPr/>
            </p:nvSpPr>
            <p:spPr bwMode="auto">
              <a:xfrm>
                <a:off x="-643650" y="2277489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H</a:t>
                </a:r>
              </a:p>
            </p:txBody>
          </p:sp>
          <p:sp>
            <p:nvSpPr>
              <p:cNvPr id="102" name="Text Box 66"/>
              <p:cNvSpPr txBox="1">
                <a:spLocks noChangeArrowheads="1"/>
              </p:cNvSpPr>
              <p:nvPr/>
            </p:nvSpPr>
            <p:spPr bwMode="auto">
              <a:xfrm>
                <a:off x="-512267" y="3491257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C</a:t>
                </a:r>
              </a:p>
            </p:txBody>
          </p:sp>
          <p:sp>
            <p:nvSpPr>
              <p:cNvPr id="103" name="Text Box 81"/>
              <p:cNvSpPr txBox="1">
                <a:spLocks noChangeArrowheads="1"/>
              </p:cNvSpPr>
              <p:nvPr/>
            </p:nvSpPr>
            <p:spPr bwMode="auto">
              <a:xfrm>
                <a:off x="73850" y="3499830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H</a:t>
                </a:r>
              </a:p>
            </p:txBody>
          </p:sp>
          <p:sp>
            <p:nvSpPr>
              <p:cNvPr id="104" name="Text Box 65"/>
              <p:cNvSpPr txBox="1">
                <a:spLocks noChangeArrowheads="1"/>
              </p:cNvSpPr>
              <p:nvPr/>
            </p:nvSpPr>
            <p:spPr bwMode="auto">
              <a:xfrm>
                <a:off x="-1781554" y="4266689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C</a:t>
                </a:r>
              </a:p>
            </p:txBody>
          </p:sp>
          <p:sp>
            <p:nvSpPr>
              <p:cNvPr id="105" name="Text Box 66"/>
              <p:cNvSpPr txBox="1">
                <a:spLocks noChangeArrowheads="1"/>
              </p:cNvSpPr>
              <p:nvPr/>
            </p:nvSpPr>
            <p:spPr bwMode="auto">
              <a:xfrm>
                <a:off x="-1030488" y="4266689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C</a:t>
                </a:r>
              </a:p>
            </p:txBody>
          </p:sp>
          <p:sp>
            <p:nvSpPr>
              <p:cNvPr id="106" name="Line 72"/>
              <p:cNvSpPr>
                <a:spLocks noChangeShapeType="1"/>
              </p:cNvSpPr>
              <p:nvPr/>
            </p:nvSpPr>
            <p:spPr bwMode="auto">
              <a:xfrm rot="5400000">
                <a:off x="-2502930" y="3623028"/>
                <a:ext cx="0" cy="26124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" name="Text Box 65"/>
              <p:cNvSpPr txBox="1">
                <a:spLocks noChangeArrowheads="1"/>
              </p:cNvSpPr>
              <p:nvPr/>
            </p:nvSpPr>
            <p:spPr bwMode="auto">
              <a:xfrm>
                <a:off x="-2372823" y="3499830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C</a:t>
                </a:r>
              </a:p>
            </p:txBody>
          </p:sp>
          <p:sp>
            <p:nvSpPr>
              <p:cNvPr id="108" name="Text Box 81"/>
              <p:cNvSpPr txBox="1">
                <a:spLocks noChangeArrowheads="1"/>
              </p:cNvSpPr>
              <p:nvPr/>
            </p:nvSpPr>
            <p:spPr bwMode="auto">
              <a:xfrm>
                <a:off x="-3007883" y="3491257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H</a:t>
                </a:r>
              </a:p>
            </p:txBody>
          </p:sp>
          <p:sp>
            <p:nvSpPr>
              <p:cNvPr id="109" name="Text Box 81"/>
              <p:cNvSpPr txBox="1">
                <a:spLocks noChangeArrowheads="1"/>
              </p:cNvSpPr>
              <p:nvPr/>
            </p:nvSpPr>
            <p:spPr bwMode="auto">
              <a:xfrm>
                <a:off x="-2219610" y="4920087"/>
                <a:ext cx="509578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H</a:t>
                </a:r>
              </a:p>
            </p:txBody>
          </p:sp>
          <p:sp>
            <p:nvSpPr>
              <p:cNvPr id="110" name="Text Box 81"/>
              <p:cNvSpPr txBox="1">
                <a:spLocks noChangeArrowheads="1"/>
              </p:cNvSpPr>
              <p:nvPr/>
            </p:nvSpPr>
            <p:spPr bwMode="auto">
              <a:xfrm>
                <a:off x="-597301" y="4868829"/>
                <a:ext cx="367402" cy="484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800" dirty="0">
                    <a:solidFill>
                      <a:srgbClr val="003399"/>
                    </a:solidFill>
                    <a:latin typeface="Arial" charset="0"/>
                  </a:rPr>
                  <a:t>H</a:t>
                </a:r>
              </a:p>
            </p:txBody>
          </p:sp>
        </p:grpSp>
        <p:sp>
          <p:nvSpPr>
            <p:cNvPr id="161" name="Text Box 113"/>
            <p:cNvSpPr txBox="1">
              <a:spLocks noChangeArrowheads="1"/>
            </p:cNvSpPr>
            <p:nvPr/>
          </p:nvSpPr>
          <p:spPr bwMode="auto">
            <a:xfrm>
              <a:off x="7805347" y="5651399"/>
              <a:ext cx="514878" cy="453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600" dirty="0">
                  <a:solidFill>
                    <a:srgbClr val="FF0000"/>
                  </a:solidFill>
                  <a:latin typeface="Arial" charset="0"/>
                </a:rPr>
                <a:t>(II)</a:t>
              </a:r>
            </a:p>
          </p:txBody>
        </p:sp>
      </p:grpSp>
      <p:pic>
        <p:nvPicPr>
          <p:cNvPr id="52" name="Audio 5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520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16"/>
    </mc:Choice>
    <mc:Fallback xmlns="">
      <p:transition spd="slow" advTm="73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1525588" y="153988"/>
          <a:ext cx="8729662" cy="309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" r:id="rId6" imgW="24537946" imgH="8691846" progId="Photoshop.Image.4">
                  <p:embed/>
                </p:oleObj>
              </mc:Choice>
              <mc:Fallback>
                <p:oleObj name="Image" r:id="rId6" imgW="24537946" imgH="8691846" progId="Photoshop.Image.4">
                  <p:embed/>
                  <p:pic>
                    <p:nvPicPr>
                      <p:cNvPr id="389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8" y="153988"/>
                        <a:ext cx="8729662" cy="309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2027239" y="3521075"/>
          <a:ext cx="8186737" cy="302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Image" r:id="rId8" imgW="24156724" imgH="8920579" progId="Photoshop.Image.4">
                  <p:embed/>
                </p:oleObj>
              </mc:Choice>
              <mc:Fallback>
                <p:oleObj name="Image" r:id="rId8" imgW="24156724" imgH="8920579" progId="Photoshop.Image.4">
                  <p:embed/>
                  <p:pic>
                    <p:nvPicPr>
                      <p:cNvPr id="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7239" y="3521075"/>
                        <a:ext cx="8186737" cy="302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3763964" y="1600201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3763964" y="1382714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3581401" y="1389064"/>
            <a:ext cx="92075" cy="90487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3524251" y="1668464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3724276" y="1851026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3878264" y="1908176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22" name="Oval 10"/>
          <p:cNvSpPr>
            <a:spLocks noChangeArrowheads="1"/>
          </p:cNvSpPr>
          <p:nvPr/>
        </p:nvSpPr>
        <p:spPr bwMode="auto">
          <a:xfrm>
            <a:off x="3632201" y="1543051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23" name="Oval 11"/>
          <p:cNvSpPr>
            <a:spLocks noChangeArrowheads="1"/>
          </p:cNvSpPr>
          <p:nvPr/>
        </p:nvSpPr>
        <p:spPr bwMode="auto">
          <a:xfrm>
            <a:off x="3330575" y="1857376"/>
            <a:ext cx="90488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24" name="Oval 12"/>
          <p:cNvSpPr>
            <a:spLocks noChangeArrowheads="1"/>
          </p:cNvSpPr>
          <p:nvPr/>
        </p:nvSpPr>
        <p:spPr bwMode="auto">
          <a:xfrm>
            <a:off x="3032126" y="1828801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25" name="Oval 13"/>
          <p:cNvSpPr>
            <a:spLocks noChangeArrowheads="1"/>
          </p:cNvSpPr>
          <p:nvPr/>
        </p:nvSpPr>
        <p:spPr bwMode="auto">
          <a:xfrm>
            <a:off x="2787650" y="1982789"/>
            <a:ext cx="90488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26" name="Oval 14"/>
          <p:cNvSpPr>
            <a:spLocks noChangeArrowheads="1"/>
          </p:cNvSpPr>
          <p:nvPr/>
        </p:nvSpPr>
        <p:spPr bwMode="auto">
          <a:xfrm>
            <a:off x="2759075" y="2222501"/>
            <a:ext cx="90488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27" name="Oval 15"/>
          <p:cNvSpPr>
            <a:spLocks noChangeArrowheads="1"/>
          </p:cNvSpPr>
          <p:nvPr/>
        </p:nvSpPr>
        <p:spPr bwMode="auto">
          <a:xfrm>
            <a:off x="3763964" y="2257426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28" name="Oval 16"/>
          <p:cNvSpPr>
            <a:spLocks noChangeArrowheads="1"/>
          </p:cNvSpPr>
          <p:nvPr/>
        </p:nvSpPr>
        <p:spPr bwMode="auto">
          <a:xfrm>
            <a:off x="3524251" y="2068514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29" name="Oval 17"/>
          <p:cNvSpPr>
            <a:spLocks noChangeArrowheads="1"/>
          </p:cNvSpPr>
          <p:nvPr/>
        </p:nvSpPr>
        <p:spPr bwMode="auto">
          <a:xfrm>
            <a:off x="3541714" y="1885951"/>
            <a:ext cx="90487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30" name="Oval 18"/>
          <p:cNvSpPr>
            <a:spLocks noChangeArrowheads="1"/>
          </p:cNvSpPr>
          <p:nvPr/>
        </p:nvSpPr>
        <p:spPr bwMode="auto">
          <a:xfrm>
            <a:off x="3660776" y="1211264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31" name="Oval 19"/>
          <p:cNvSpPr>
            <a:spLocks noChangeArrowheads="1"/>
          </p:cNvSpPr>
          <p:nvPr/>
        </p:nvSpPr>
        <p:spPr bwMode="auto">
          <a:xfrm>
            <a:off x="3917951" y="1182689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32" name="Oval 20"/>
          <p:cNvSpPr>
            <a:spLocks noChangeArrowheads="1"/>
          </p:cNvSpPr>
          <p:nvPr/>
        </p:nvSpPr>
        <p:spPr bwMode="auto">
          <a:xfrm>
            <a:off x="3992564" y="1393826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33" name="Oval 21"/>
          <p:cNvSpPr>
            <a:spLocks noChangeArrowheads="1"/>
          </p:cNvSpPr>
          <p:nvPr/>
        </p:nvSpPr>
        <p:spPr bwMode="auto">
          <a:xfrm>
            <a:off x="3706814" y="2074864"/>
            <a:ext cx="92075" cy="90487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34" name="Oval 22"/>
          <p:cNvSpPr>
            <a:spLocks noChangeArrowheads="1"/>
          </p:cNvSpPr>
          <p:nvPr/>
        </p:nvSpPr>
        <p:spPr bwMode="auto">
          <a:xfrm>
            <a:off x="3563939" y="2286001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3695701" y="2492375"/>
            <a:ext cx="92075" cy="90488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36" name="Oval 24"/>
          <p:cNvSpPr>
            <a:spLocks noChangeArrowheads="1"/>
          </p:cNvSpPr>
          <p:nvPr/>
        </p:nvSpPr>
        <p:spPr bwMode="auto">
          <a:xfrm>
            <a:off x="3878264" y="2525714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37" name="Oval 25"/>
          <p:cNvSpPr>
            <a:spLocks noChangeArrowheads="1"/>
          </p:cNvSpPr>
          <p:nvPr/>
        </p:nvSpPr>
        <p:spPr bwMode="auto">
          <a:xfrm>
            <a:off x="3952876" y="2165351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38" name="Oval 26"/>
          <p:cNvSpPr>
            <a:spLocks noChangeArrowheads="1"/>
          </p:cNvSpPr>
          <p:nvPr/>
        </p:nvSpPr>
        <p:spPr bwMode="auto">
          <a:xfrm>
            <a:off x="3952876" y="2365376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39" name="Oval 27"/>
          <p:cNvSpPr>
            <a:spLocks noChangeArrowheads="1"/>
          </p:cNvSpPr>
          <p:nvPr/>
        </p:nvSpPr>
        <p:spPr bwMode="auto">
          <a:xfrm>
            <a:off x="4495801" y="2028826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40" name="Oval 28"/>
          <p:cNvSpPr>
            <a:spLocks noChangeArrowheads="1"/>
          </p:cNvSpPr>
          <p:nvPr/>
        </p:nvSpPr>
        <p:spPr bwMode="auto">
          <a:xfrm>
            <a:off x="4610101" y="1863725"/>
            <a:ext cx="92075" cy="90488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41" name="Oval 29"/>
          <p:cNvSpPr>
            <a:spLocks noChangeArrowheads="1"/>
          </p:cNvSpPr>
          <p:nvPr/>
        </p:nvSpPr>
        <p:spPr bwMode="auto">
          <a:xfrm>
            <a:off x="4410076" y="2182814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4249739" y="2389189"/>
            <a:ext cx="92075" cy="90487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43" name="Oval 31"/>
          <p:cNvSpPr>
            <a:spLocks noChangeArrowheads="1"/>
          </p:cNvSpPr>
          <p:nvPr/>
        </p:nvSpPr>
        <p:spPr bwMode="auto">
          <a:xfrm>
            <a:off x="4221164" y="2154239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44" name="Oval 32"/>
          <p:cNvSpPr>
            <a:spLocks noChangeArrowheads="1"/>
          </p:cNvSpPr>
          <p:nvPr/>
        </p:nvSpPr>
        <p:spPr bwMode="auto">
          <a:xfrm>
            <a:off x="4318001" y="1857376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4352926" y="1435100"/>
            <a:ext cx="92075" cy="90488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46" name="Oval 34"/>
          <p:cNvSpPr>
            <a:spLocks noChangeArrowheads="1"/>
          </p:cNvSpPr>
          <p:nvPr/>
        </p:nvSpPr>
        <p:spPr bwMode="auto">
          <a:xfrm>
            <a:off x="4210051" y="1257301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4170364" y="1428751"/>
            <a:ext cx="90487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48" name="Oval 36"/>
          <p:cNvSpPr>
            <a:spLocks noChangeArrowheads="1"/>
          </p:cNvSpPr>
          <p:nvPr/>
        </p:nvSpPr>
        <p:spPr bwMode="auto">
          <a:xfrm>
            <a:off x="4410076" y="1582739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4078289" y="1171576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3473450" y="1503364"/>
            <a:ext cx="90488" cy="90487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51" name="Oval 39"/>
          <p:cNvSpPr>
            <a:spLocks noChangeArrowheads="1"/>
          </p:cNvSpPr>
          <p:nvPr/>
        </p:nvSpPr>
        <p:spPr bwMode="auto">
          <a:xfrm>
            <a:off x="4924426" y="1863725"/>
            <a:ext cx="92075" cy="90488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52" name="Oval 40"/>
          <p:cNvSpPr>
            <a:spLocks noChangeArrowheads="1"/>
          </p:cNvSpPr>
          <p:nvPr/>
        </p:nvSpPr>
        <p:spPr bwMode="auto">
          <a:xfrm>
            <a:off x="5302250" y="1868489"/>
            <a:ext cx="90488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53" name="Oval 41"/>
          <p:cNvSpPr>
            <a:spLocks noChangeArrowheads="1"/>
          </p:cNvSpPr>
          <p:nvPr/>
        </p:nvSpPr>
        <p:spPr bwMode="auto">
          <a:xfrm>
            <a:off x="5546726" y="1868489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54" name="Oval 42"/>
          <p:cNvSpPr>
            <a:spLocks noChangeArrowheads="1"/>
          </p:cNvSpPr>
          <p:nvPr/>
        </p:nvSpPr>
        <p:spPr bwMode="auto">
          <a:xfrm>
            <a:off x="5770564" y="1857376"/>
            <a:ext cx="90487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55" name="Oval 43"/>
          <p:cNvSpPr>
            <a:spLocks noChangeArrowheads="1"/>
          </p:cNvSpPr>
          <p:nvPr/>
        </p:nvSpPr>
        <p:spPr bwMode="auto">
          <a:xfrm>
            <a:off x="7896226" y="1400176"/>
            <a:ext cx="92075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56" name="Oval 44"/>
          <p:cNvSpPr>
            <a:spLocks noChangeArrowheads="1"/>
          </p:cNvSpPr>
          <p:nvPr/>
        </p:nvSpPr>
        <p:spPr bwMode="auto">
          <a:xfrm>
            <a:off x="7713664" y="1406525"/>
            <a:ext cx="90487" cy="90488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57" name="Oval 45"/>
          <p:cNvSpPr>
            <a:spLocks noChangeArrowheads="1"/>
          </p:cNvSpPr>
          <p:nvPr/>
        </p:nvSpPr>
        <p:spPr bwMode="auto">
          <a:xfrm>
            <a:off x="7656514" y="1685926"/>
            <a:ext cx="90487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58" name="Oval 46"/>
          <p:cNvSpPr>
            <a:spLocks noChangeArrowheads="1"/>
          </p:cNvSpPr>
          <p:nvPr/>
        </p:nvSpPr>
        <p:spPr bwMode="auto">
          <a:xfrm>
            <a:off x="7896226" y="2274889"/>
            <a:ext cx="92075" cy="90487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59" name="Oval 47"/>
          <p:cNvSpPr>
            <a:spLocks noChangeArrowheads="1"/>
          </p:cNvSpPr>
          <p:nvPr/>
        </p:nvSpPr>
        <p:spPr bwMode="auto">
          <a:xfrm>
            <a:off x="7556501" y="2055814"/>
            <a:ext cx="92075" cy="90487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60" name="Oval 48"/>
          <p:cNvSpPr>
            <a:spLocks noChangeArrowheads="1"/>
          </p:cNvSpPr>
          <p:nvPr/>
        </p:nvSpPr>
        <p:spPr bwMode="auto">
          <a:xfrm>
            <a:off x="7513639" y="1828801"/>
            <a:ext cx="90487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61" name="Oval 49"/>
          <p:cNvSpPr>
            <a:spLocks noChangeArrowheads="1"/>
          </p:cNvSpPr>
          <p:nvPr/>
        </p:nvSpPr>
        <p:spPr bwMode="auto">
          <a:xfrm>
            <a:off x="7793039" y="1228726"/>
            <a:ext cx="92075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62" name="Oval 50"/>
          <p:cNvSpPr>
            <a:spLocks noChangeArrowheads="1"/>
          </p:cNvSpPr>
          <p:nvPr/>
        </p:nvSpPr>
        <p:spPr bwMode="auto">
          <a:xfrm>
            <a:off x="8050214" y="1200151"/>
            <a:ext cx="92075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63" name="Oval 51"/>
          <p:cNvSpPr>
            <a:spLocks noChangeArrowheads="1"/>
          </p:cNvSpPr>
          <p:nvPr/>
        </p:nvSpPr>
        <p:spPr bwMode="auto">
          <a:xfrm>
            <a:off x="8124826" y="1411289"/>
            <a:ext cx="92075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64" name="Oval 52"/>
          <p:cNvSpPr>
            <a:spLocks noChangeArrowheads="1"/>
          </p:cNvSpPr>
          <p:nvPr/>
        </p:nvSpPr>
        <p:spPr bwMode="auto">
          <a:xfrm>
            <a:off x="7839076" y="2092325"/>
            <a:ext cx="92075" cy="90488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65" name="Oval 53"/>
          <p:cNvSpPr>
            <a:spLocks noChangeArrowheads="1"/>
          </p:cNvSpPr>
          <p:nvPr/>
        </p:nvSpPr>
        <p:spPr bwMode="auto">
          <a:xfrm>
            <a:off x="7696201" y="2303464"/>
            <a:ext cx="92075" cy="90487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66" name="Oval 54"/>
          <p:cNvSpPr>
            <a:spLocks noChangeArrowheads="1"/>
          </p:cNvSpPr>
          <p:nvPr/>
        </p:nvSpPr>
        <p:spPr bwMode="auto">
          <a:xfrm>
            <a:off x="8153401" y="2514601"/>
            <a:ext cx="92075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67" name="Oval 55"/>
          <p:cNvSpPr>
            <a:spLocks noChangeArrowheads="1"/>
          </p:cNvSpPr>
          <p:nvPr/>
        </p:nvSpPr>
        <p:spPr bwMode="auto">
          <a:xfrm>
            <a:off x="8085139" y="2182814"/>
            <a:ext cx="90487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68" name="Oval 56"/>
          <p:cNvSpPr>
            <a:spLocks noChangeArrowheads="1"/>
          </p:cNvSpPr>
          <p:nvPr/>
        </p:nvSpPr>
        <p:spPr bwMode="auto">
          <a:xfrm>
            <a:off x="7924801" y="2422526"/>
            <a:ext cx="92075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69" name="Oval 57"/>
          <p:cNvSpPr>
            <a:spLocks noChangeArrowheads="1"/>
          </p:cNvSpPr>
          <p:nvPr/>
        </p:nvSpPr>
        <p:spPr bwMode="auto">
          <a:xfrm>
            <a:off x="8518526" y="2011364"/>
            <a:ext cx="92075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70" name="Oval 58"/>
          <p:cNvSpPr>
            <a:spLocks noChangeArrowheads="1"/>
          </p:cNvSpPr>
          <p:nvPr/>
        </p:nvSpPr>
        <p:spPr bwMode="auto">
          <a:xfrm>
            <a:off x="8742364" y="1879601"/>
            <a:ext cx="90487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71" name="Oval 59"/>
          <p:cNvSpPr>
            <a:spLocks noChangeArrowheads="1"/>
          </p:cNvSpPr>
          <p:nvPr/>
        </p:nvSpPr>
        <p:spPr bwMode="auto">
          <a:xfrm>
            <a:off x="8542339" y="2200276"/>
            <a:ext cx="90487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72" name="Oval 60"/>
          <p:cNvSpPr>
            <a:spLocks noChangeArrowheads="1"/>
          </p:cNvSpPr>
          <p:nvPr/>
        </p:nvSpPr>
        <p:spPr bwMode="auto">
          <a:xfrm>
            <a:off x="8382001" y="2406650"/>
            <a:ext cx="92075" cy="90488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73" name="Oval 61"/>
          <p:cNvSpPr>
            <a:spLocks noChangeArrowheads="1"/>
          </p:cNvSpPr>
          <p:nvPr/>
        </p:nvSpPr>
        <p:spPr bwMode="auto">
          <a:xfrm>
            <a:off x="8353426" y="2171701"/>
            <a:ext cx="92075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74" name="Oval 62"/>
          <p:cNvSpPr>
            <a:spLocks noChangeArrowheads="1"/>
          </p:cNvSpPr>
          <p:nvPr/>
        </p:nvSpPr>
        <p:spPr bwMode="auto">
          <a:xfrm>
            <a:off x="8450264" y="1874839"/>
            <a:ext cx="92075" cy="90487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75" name="Oval 63"/>
          <p:cNvSpPr>
            <a:spLocks noChangeArrowheads="1"/>
          </p:cNvSpPr>
          <p:nvPr/>
        </p:nvSpPr>
        <p:spPr bwMode="auto">
          <a:xfrm>
            <a:off x="8485189" y="1450976"/>
            <a:ext cx="90487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76" name="Oval 64"/>
          <p:cNvSpPr>
            <a:spLocks noChangeArrowheads="1"/>
          </p:cNvSpPr>
          <p:nvPr/>
        </p:nvSpPr>
        <p:spPr bwMode="auto">
          <a:xfrm>
            <a:off x="8342314" y="1274764"/>
            <a:ext cx="90487" cy="90487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77" name="Oval 65"/>
          <p:cNvSpPr>
            <a:spLocks noChangeArrowheads="1"/>
          </p:cNvSpPr>
          <p:nvPr/>
        </p:nvSpPr>
        <p:spPr bwMode="auto">
          <a:xfrm>
            <a:off x="8302625" y="1446214"/>
            <a:ext cx="90488" cy="90487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78" name="Oval 66"/>
          <p:cNvSpPr>
            <a:spLocks noChangeArrowheads="1"/>
          </p:cNvSpPr>
          <p:nvPr/>
        </p:nvSpPr>
        <p:spPr bwMode="auto">
          <a:xfrm>
            <a:off x="8542339" y="1600201"/>
            <a:ext cx="90487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79" name="Oval 67"/>
          <p:cNvSpPr>
            <a:spLocks noChangeArrowheads="1"/>
          </p:cNvSpPr>
          <p:nvPr/>
        </p:nvSpPr>
        <p:spPr bwMode="auto">
          <a:xfrm>
            <a:off x="8285164" y="1982789"/>
            <a:ext cx="90487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80" name="Oval 68"/>
          <p:cNvSpPr>
            <a:spLocks noChangeArrowheads="1"/>
          </p:cNvSpPr>
          <p:nvPr/>
        </p:nvSpPr>
        <p:spPr bwMode="auto">
          <a:xfrm>
            <a:off x="8210551" y="1189039"/>
            <a:ext cx="92075" cy="90487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81" name="Oval 69"/>
          <p:cNvSpPr>
            <a:spLocks noChangeArrowheads="1"/>
          </p:cNvSpPr>
          <p:nvPr/>
        </p:nvSpPr>
        <p:spPr bwMode="auto">
          <a:xfrm>
            <a:off x="7604126" y="1520825"/>
            <a:ext cx="92075" cy="90488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82" name="Oval 70"/>
          <p:cNvSpPr>
            <a:spLocks noChangeArrowheads="1"/>
          </p:cNvSpPr>
          <p:nvPr/>
        </p:nvSpPr>
        <p:spPr bwMode="auto">
          <a:xfrm>
            <a:off x="7231064" y="1858964"/>
            <a:ext cx="92075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83" name="Oval 71"/>
          <p:cNvSpPr>
            <a:spLocks noChangeArrowheads="1"/>
          </p:cNvSpPr>
          <p:nvPr/>
        </p:nvSpPr>
        <p:spPr bwMode="auto">
          <a:xfrm>
            <a:off x="6645275" y="1874839"/>
            <a:ext cx="90488" cy="90487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84" name="Oval 72"/>
          <p:cNvSpPr>
            <a:spLocks noChangeArrowheads="1"/>
          </p:cNvSpPr>
          <p:nvPr/>
        </p:nvSpPr>
        <p:spPr bwMode="auto">
          <a:xfrm>
            <a:off x="6346826" y="1858964"/>
            <a:ext cx="92075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85" name="Oval 73"/>
          <p:cNvSpPr>
            <a:spLocks noChangeArrowheads="1"/>
          </p:cNvSpPr>
          <p:nvPr/>
        </p:nvSpPr>
        <p:spPr bwMode="auto">
          <a:xfrm>
            <a:off x="6918326" y="1828801"/>
            <a:ext cx="92075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86" name="Oval 74"/>
          <p:cNvSpPr>
            <a:spLocks noChangeArrowheads="1"/>
          </p:cNvSpPr>
          <p:nvPr/>
        </p:nvSpPr>
        <p:spPr bwMode="auto">
          <a:xfrm>
            <a:off x="7680326" y="1897064"/>
            <a:ext cx="92075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87" name="Oval 75"/>
          <p:cNvSpPr>
            <a:spLocks noChangeArrowheads="1"/>
          </p:cNvSpPr>
          <p:nvPr/>
        </p:nvSpPr>
        <p:spPr bwMode="auto">
          <a:xfrm>
            <a:off x="8907464" y="1836739"/>
            <a:ext cx="92075" cy="90487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88" name="Oval 76"/>
          <p:cNvSpPr>
            <a:spLocks noChangeArrowheads="1"/>
          </p:cNvSpPr>
          <p:nvPr/>
        </p:nvSpPr>
        <p:spPr bwMode="auto">
          <a:xfrm>
            <a:off x="9174164" y="1851026"/>
            <a:ext cx="92075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89" name="Oval 77"/>
          <p:cNvSpPr>
            <a:spLocks noChangeArrowheads="1"/>
          </p:cNvSpPr>
          <p:nvPr/>
        </p:nvSpPr>
        <p:spPr bwMode="auto">
          <a:xfrm>
            <a:off x="9212264" y="2111375"/>
            <a:ext cx="92075" cy="90488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90" name="Oval 78"/>
          <p:cNvSpPr>
            <a:spLocks noChangeArrowheads="1"/>
          </p:cNvSpPr>
          <p:nvPr/>
        </p:nvSpPr>
        <p:spPr bwMode="auto">
          <a:xfrm>
            <a:off x="9236075" y="2339975"/>
            <a:ext cx="90488" cy="90488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91" name="Text Box 79"/>
          <p:cNvSpPr txBox="1">
            <a:spLocks noChangeArrowheads="1"/>
          </p:cNvSpPr>
          <p:nvPr/>
        </p:nvSpPr>
        <p:spPr bwMode="auto">
          <a:xfrm>
            <a:off x="7789863" y="1463676"/>
            <a:ext cx="652462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>
                <a:solidFill>
                  <a:srgbClr val="000066"/>
                </a:solidFill>
                <a:latin typeface="Arial" charset="0"/>
              </a:rPr>
              <a:t>Pure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>
                <a:solidFill>
                  <a:srgbClr val="000066"/>
                </a:solidFill>
                <a:latin typeface="Arial" charset="0"/>
              </a:rPr>
              <a:t>N</a:t>
            </a:r>
            <a:r>
              <a:rPr lang="it-IT" altLang="it-IT" sz="1900" b="1" baseline="-25000">
                <a:solidFill>
                  <a:srgbClr val="000066"/>
                </a:solidFill>
                <a:latin typeface="Arial" charset="0"/>
              </a:rPr>
              <a:t>2</a:t>
            </a:r>
            <a:endParaRPr lang="it-IT" altLang="it-IT" sz="19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38992" name="Oval 80"/>
          <p:cNvSpPr>
            <a:spLocks noChangeArrowheads="1"/>
          </p:cNvSpPr>
          <p:nvPr/>
        </p:nvSpPr>
        <p:spPr bwMode="auto">
          <a:xfrm>
            <a:off x="8404226" y="1622426"/>
            <a:ext cx="92075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93" name="Oval 81"/>
          <p:cNvSpPr>
            <a:spLocks noChangeArrowheads="1"/>
          </p:cNvSpPr>
          <p:nvPr/>
        </p:nvSpPr>
        <p:spPr bwMode="auto">
          <a:xfrm>
            <a:off x="8245475" y="1790701"/>
            <a:ext cx="90488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94" name="Oval 82"/>
          <p:cNvSpPr>
            <a:spLocks noChangeArrowheads="1"/>
          </p:cNvSpPr>
          <p:nvPr/>
        </p:nvSpPr>
        <p:spPr bwMode="auto">
          <a:xfrm>
            <a:off x="7832726" y="1790701"/>
            <a:ext cx="92075" cy="92075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95" name="Oval 83"/>
          <p:cNvSpPr>
            <a:spLocks noChangeArrowheads="1"/>
          </p:cNvSpPr>
          <p:nvPr/>
        </p:nvSpPr>
        <p:spPr bwMode="auto">
          <a:xfrm>
            <a:off x="8221664" y="2312989"/>
            <a:ext cx="92075" cy="90487"/>
          </a:xfrm>
          <a:prstGeom prst="ellipse">
            <a:avLst/>
          </a:prstGeom>
          <a:solidFill>
            <a:srgbClr val="000099"/>
          </a:solidFill>
          <a:ln w="9525">
            <a:solidFill>
              <a:srgbClr val="0000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96" name="Text Box 84"/>
          <p:cNvSpPr txBox="1">
            <a:spLocks noChangeArrowheads="1"/>
          </p:cNvSpPr>
          <p:nvPr/>
        </p:nvSpPr>
        <p:spPr bwMode="auto">
          <a:xfrm>
            <a:off x="3810001" y="1417638"/>
            <a:ext cx="652463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>
                <a:solidFill>
                  <a:srgbClr val="000066"/>
                </a:solidFill>
                <a:latin typeface="Arial" charset="0"/>
              </a:rPr>
              <a:t>Pure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>
                <a:solidFill>
                  <a:srgbClr val="000066"/>
                </a:solidFill>
                <a:latin typeface="Arial" charset="0"/>
              </a:rPr>
              <a:t>O</a:t>
            </a:r>
            <a:r>
              <a:rPr lang="it-IT" altLang="it-IT" sz="1900" b="1" baseline="-25000">
                <a:solidFill>
                  <a:srgbClr val="000066"/>
                </a:solidFill>
                <a:latin typeface="Arial" charset="0"/>
              </a:rPr>
              <a:t>2</a:t>
            </a:r>
            <a:endParaRPr lang="it-IT" altLang="it-IT" sz="19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38997" name="Oval 85"/>
          <p:cNvSpPr>
            <a:spLocks noChangeArrowheads="1"/>
          </p:cNvSpPr>
          <p:nvPr/>
        </p:nvSpPr>
        <p:spPr bwMode="auto">
          <a:xfrm>
            <a:off x="3870326" y="1716089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98" name="Oval 86"/>
          <p:cNvSpPr>
            <a:spLocks noChangeArrowheads="1"/>
          </p:cNvSpPr>
          <p:nvPr/>
        </p:nvSpPr>
        <p:spPr bwMode="auto">
          <a:xfrm>
            <a:off x="4335464" y="2036764"/>
            <a:ext cx="92075" cy="90487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8999" name="Oval 87"/>
          <p:cNvSpPr>
            <a:spLocks noChangeArrowheads="1"/>
          </p:cNvSpPr>
          <p:nvPr/>
        </p:nvSpPr>
        <p:spPr bwMode="auto">
          <a:xfrm>
            <a:off x="4098926" y="2257426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9000" name="Oval 88"/>
          <p:cNvSpPr>
            <a:spLocks noChangeArrowheads="1"/>
          </p:cNvSpPr>
          <p:nvPr/>
        </p:nvSpPr>
        <p:spPr bwMode="auto">
          <a:xfrm>
            <a:off x="4068764" y="2486026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9001" name="Oval 89"/>
          <p:cNvSpPr>
            <a:spLocks noChangeArrowheads="1"/>
          </p:cNvSpPr>
          <p:nvPr/>
        </p:nvSpPr>
        <p:spPr bwMode="auto">
          <a:xfrm>
            <a:off x="4457701" y="1739900"/>
            <a:ext cx="92075" cy="90488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9002" name="Oval 90"/>
          <p:cNvSpPr>
            <a:spLocks noChangeArrowheads="1"/>
          </p:cNvSpPr>
          <p:nvPr/>
        </p:nvSpPr>
        <p:spPr bwMode="auto">
          <a:xfrm>
            <a:off x="4213226" y="1708151"/>
            <a:ext cx="92075" cy="9207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9003" name="Text Box 91"/>
          <p:cNvSpPr txBox="1">
            <a:spLocks noChangeArrowheads="1"/>
          </p:cNvSpPr>
          <p:nvPr/>
        </p:nvSpPr>
        <p:spPr bwMode="auto">
          <a:xfrm>
            <a:off x="5436795" y="685801"/>
            <a:ext cx="1210460" cy="64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>
                <a:solidFill>
                  <a:srgbClr val="000066"/>
                </a:solidFill>
                <a:latin typeface="Arial" charset="0"/>
              </a:rPr>
              <a:t>Stopcock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>
                <a:solidFill>
                  <a:srgbClr val="000066"/>
                </a:solidFill>
                <a:latin typeface="Arial" charset="0"/>
              </a:rPr>
              <a:t>Closed</a:t>
            </a:r>
          </a:p>
        </p:txBody>
      </p:sp>
      <p:sp>
        <p:nvSpPr>
          <p:cNvPr id="39004" name="Text Box 92"/>
          <p:cNvSpPr txBox="1">
            <a:spLocks noChangeArrowheads="1"/>
          </p:cNvSpPr>
          <p:nvPr/>
        </p:nvSpPr>
        <p:spPr bwMode="auto">
          <a:xfrm>
            <a:off x="5837239" y="2163763"/>
            <a:ext cx="407987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900" b="1">
                <a:solidFill>
                  <a:srgbClr val="000066"/>
                </a:solidFill>
                <a:latin typeface="Arial" charset="0"/>
              </a:rPr>
              <a:t>(a)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2941639" y="3778251"/>
            <a:ext cx="6262687" cy="2576513"/>
            <a:chOff x="1417638" y="3778250"/>
            <a:chExt cx="6262687" cy="2576513"/>
          </a:xfrm>
        </p:grpSpPr>
        <p:sp>
          <p:nvSpPr>
            <p:cNvPr id="39006" name="Oval 93"/>
            <p:cNvSpPr>
              <a:spLocks noChangeArrowheads="1"/>
            </p:cNvSpPr>
            <p:nvPr/>
          </p:nvSpPr>
          <p:spPr bwMode="auto">
            <a:xfrm>
              <a:off x="6143625" y="4492625"/>
              <a:ext cx="92075" cy="9048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07" name="Oval 94"/>
            <p:cNvSpPr>
              <a:spLocks noChangeArrowheads="1"/>
            </p:cNvSpPr>
            <p:nvPr/>
          </p:nvSpPr>
          <p:spPr bwMode="auto">
            <a:xfrm>
              <a:off x="6086475" y="4772025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08" name="Oval 95"/>
            <p:cNvSpPr>
              <a:spLocks noChangeArrowheads="1"/>
            </p:cNvSpPr>
            <p:nvPr/>
          </p:nvSpPr>
          <p:spPr bwMode="auto">
            <a:xfrm>
              <a:off x="6326188" y="5360988"/>
              <a:ext cx="92075" cy="9048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09" name="Oval 96"/>
            <p:cNvSpPr>
              <a:spLocks noChangeArrowheads="1"/>
            </p:cNvSpPr>
            <p:nvPr/>
          </p:nvSpPr>
          <p:spPr bwMode="auto">
            <a:xfrm>
              <a:off x="5988050" y="5141913"/>
              <a:ext cx="90488" cy="9048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10" name="Oval 97"/>
            <p:cNvSpPr>
              <a:spLocks noChangeArrowheads="1"/>
            </p:cNvSpPr>
            <p:nvPr/>
          </p:nvSpPr>
          <p:spPr bwMode="auto">
            <a:xfrm>
              <a:off x="5943600" y="4914900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11" name="Oval 98"/>
            <p:cNvSpPr>
              <a:spLocks noChangeArrowheads="1"/>
            </p:cNvSpPr>
            <p:nvPr/>
          </p:nvSpPr>
          <p:spPr bwMode="auto">
            <a:xfrm>
              <a:off x="6480175" y="4286250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12" name="Oval 99"/>
            <p:cNvSpPr>
              <a:spLocks noChangeArrowheads="1"/>
            </p:cNvSpPr>
            <p:nvPr/>
          </p:nvSpPr>
          <p:spPr bwMode="auto">
            <a:xfrm>
              <a:off x="6269038" y="5178425"/>
              <a:ext cx="92075" cy="90488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13" name="Oval 100"/>
            <p:cNvSpPr>
              <a:spLocks noChangeArrowheads="1"/>
            </p:cNvSpPr>
            <p:nvPr/>
          </p:nvSpPr>
          <p:spPr bwMode="auto">
            <a:xfrm>
              <a:off x="6126163" y="5389563"/>
              <a:ext cx="92075" cy="9048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14" name="Oval 101"/>
            <p:cNvSpPr>
              <a:spLocks noChangeArrowheads="1"/>
            </p:cNvSpPr>
            <p:nvPr/>
          </p:nvSpPr>
          <p:spPr bwMode="auto">
            <a:xfrm>
              <a:off x="6583363" y="5600700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15" name="Oval 102"/>
            <p:cNvSpPr>
              <a:spLocks noChangeArrowheads="1"/>
            </p:cNvSpPr>
            <p:nvPr/>
          </p:nvSpPr>
          <p:spPr bwMode="auto">
            <a:xfrm>
              <a:off x="6515100" y="5268913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16" name="Oval 103"/>
            <p:cNvSpPr>
              <a:spLocks noChangeArrowheads="1"/>
            </p:cNvSpPr>
            <p:nvPr/>
          </p:nvSpPr>
          <p:spPr bwMode="auto">
            <a:xfrm>
              <a:off x="6354763" y="5508625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17" name="Oval 104"/>
            <p:cNvSpPr>
              <a:spLocks noChangeArrowheads="1"/>
            </p:cNvSpPr>
            <p:nvPr/>
          </p:nvSpPr>
          <p:spPr bwMode="auto">
            <a:xfrm>
              <a:off x="6972300" y="5286375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18" name="Oval 105"/>
            <p:cNvSpPr>
              <a:spLocks noChangeArrowheads="1"/>
            </p:cNvSpPr>
            <p:nvPr/>
          </p:nvSpPr>
          <p:spPr bwMode="auto">
            <a:xfrm>
              <a:off x="6811963" y="5492750"/>
              <a:ext cx="92075" cy="90488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19" name="Oval 106"/>
            <p:cNvSpPr>
              <a:spLocks noChangeArrowheads="1"/>
            </p:cNvSpPr>
            <p:nvPr/>
          </p:nvSpPr>
          <p:spPr bwMode="auto">
            <a:xfrm>
              <a:off x="6783388" y="5257800"/>
              <a:ext cx="92075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20" name="Oval 107"/>
            <p:cNvSpPr>
              <a:spLocks noChangeArrowheads="1"/>
            </p:cNvSpPr>
            <p:nvPr/>
          </p:nvSpPr>
          <p:spPr bwMode="auto">
            <a:xfrm>
              <a:off x="6915150" y="4537075"/>
              <a:ext cx="92075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21" name="Oval 108"/>
            <p:cNvSpPr>
              <a:spLocks noChangeArrowheads="1"/>
            </p:cNvSpPr>
            <p:nvPr/>
          </p:nvSpPr>
          <p:spPr bwMode="auto">
            <a:xfrm>
              <a:off x="6772275" y="4360863"/>
              <a:ext cx="92075" cy="9048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22" name="Oval 109"/>
            <p:cNvSpPr>
              <a:spLocks noChangeArrowheads="1"/>
            </p:cNvSpPr>
            <p:nvPr/>
          </p:nvSpPr>
          <p:spPr bwMode="auto">
            <a:xfrm>
              <a:off x="6972300" y="4686300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23" name="Oval 110"/>
            <p:cNvSpPr>
              <a:spLocks noChangeArrowheads="1"/>
            </p:cNvSpPr>
            <p:nvPr/>
          </p:nvSpPr>
          <p:spPr bwMode="auto">
            <a:xfrm>
              <a:off x="6640513" y="4275138"/>
              <a:ext cx="92075" cy="9048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24" name="Oval 111"/>
            <p:cNvSpPr>
              <a:spLocks noChangeArrowheads="1"/>
            </p:cNvSpPr>
            <p:nvPr/>
          </p:nvSpPr>
          <p:spPr bwMode="auto">
            <a:xfrm>
              <a:off x="6035675" y="4606925"/>
              <a:ext cx="90488" cy="90488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25" name="Oval 112"/>
            <p:cNvSpPr>
              <a:spLocks noChangeArrowheads="1"/>
            </p:cNvSpPr>
            <p:nvPr/>
          </p:nvSpPr>
          <p:spPr bwMode="auto">
            <a:xfrm>
              <a:off x="5661025" y="4945063"/>
              <a:ext cx="92075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26" name="Oval 113"/>
            <p:cNvSpPr>
              <a:spLocks noChangeArrowheads="1"/>
            </p:cNvSpPr>
            <p:nvPr/>
          </p:nvSpPr>
          <p:spPr bwMode="auto">
            <a:xfrm>
              <a:off x="5075238" y="4960938"/>
              <a:ext cx="90487" cy="9048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27" name="Oval 114"/>
            <p:cNvSpPr>
              <a:spLocks noChangeArrowheads="1"/>
            </p:cNvSpPr>
            <p:nvPr/>
          </p:nvSpPr>
          <p:spPr bwMode="auto">
            <a:xfrm>
              <a:off x="4778375" y="4945063"/>
              <a:ext cx="90488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28" name="Oval 115"/>
            <p:cNvSpPr>
              <a:spLocks noChangeArrowheads="1"/>
            </p:cNvSpPr>
            <p:nvPr/>
          </p:nvSpPr>
          <p:spPr bwMode="auto">
            <a:xfrm>
              <a:off x="5349875" y="4914900"/>
              <a:ext cx="90488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29" name="Oval 116"/>
            <p:cNvSpPr>
              <a:spLocks noChangeArrowheads="1"/>
            </p:cNvSpPr>
            <p:nvPr/>
          </p:nvSpPr>
          <p:spPr bwMode="auto">
            <a:xfrm>
              <a:off x="6835775" y="4708525"/>
              <a:ext cx="90488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30" name="Oval 117"/>
            <p:cNvSpPr>
              <a:spLocks noChangeArrowheads="1"/>
            </p:cNvSpPr>
            <p:nvPr/>
          </p:nvSpPr>
          <p:spPr bwMode="auto">
            <a:xfrm>
              <a:off x="6651625" y="5399088"/>
              <a:ext cx="92075" cy="9048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31" name="Oval 118"/>
            <p:cNvSpPr>
              <a:spLocks noChangeArrowheads="1"/>
            </p:cNvSpPr>
            <p:nvPr/>
          </p:nvSpPr>
          <p:spPr bwMode="auto">
            <a:xfrm>
              <a:off x="6423025" y="5029200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32" name="Oval 119"/>
            <p:cNvSpPr>
              <a:spLocks noChangeArrowheads="1"/>
            </p:cNvSpPr>
            <p:nvPr/>
          </p:nvSpPr>
          <p:spPr bwMode="auto">
            <a:xfrm>
              <a:off x="6692900" y="5018088"/>
              <a:ext cx="90488" cy="9048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33" name="Oval 120"/>
            <p:cNvSpPr>
              <a:spLocks noChangeArrowheads="1"/>
            </p:cNvSpPr>
            <p:nvPr/>
          </p:nvSpPr>
          <p:spPr bwMode="auto">
            <a:xfrm>
              <a:off x="6526213" y="4903788"/>
              <a:ext cx="92075" cy="9048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34" name="Oval 121"/>
            <p:cNvSpPr>
              <a:spLocks noChangeArrowheads="1"/>
            </p:cNvSpPr>
            <p:nvPr/>
          </p:nvSpPr>
          <p:spPr bwMode="auto">
            <a:xfrm>
              <a:off x="6794500" y="4892675"/>
              <a:ext cx="92075" cy="90488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35" name="Oval 122"/>
            <p:cNvSpPr>
              <a:spLocks noChangeArrowheads="1"/>
            </p:cNvSpPr>
            <p:nvPr/>
          </p:nvSpPr>
          <p:spPr bwMode="auto">
            <a:xfrm>
              <a:off x="6457950" y="4686300"/>
              <a:ext cx="92075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36" name="Oval 123"/>
            <p:cNvSpPr>
              <a:spLocks noChangeArrowheads="1"/>
            </p:cNvSpPr>
            <p:nvPr/>
          </p:nvSpPr>
          <p:spPr bwMode="auto">
            <a:xfrm>
              <a:off x="6726238" y="4675188"/>
              <a:ext cx="92075" cy="9048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37" name="Oval 124"/>
            <p:cNvSpPr>
              <a:spLocks noChangeArrowheads="1"/>
            </p:cNvSpPr>
            <p:nvPr/>
          </p:nvSpPr>
          <p:spPr bwMode="auto">
            <a:xfrm>
              <a:off x="6378575" y="4514850"/>
              <a:ext cx="90488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38" name="Oval 125"/>
            <p:cNvSpPr>
              <a:spLocks noChangeArrowheads="1"/>
            </p:cNvSpPr>
            <p:nvPr/>
          </p:nvSpPr>
          <p:spPr bwMode="auto">
            <a:xfrm>
              <a:off x="6646863" y="4503738"/>
              <a:ext cx="90487" cy="9048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39" name="Oval 126"/>
            <p:cNvSpPr>
              <a:spLocks noChangeArrowheads="1"/>
            </p:cNvSpPr>
            <p:nvPr/>
          </p:nvSpPr>
          <p:spPr bwMode="auto">
            <a:xfrm>
              <a:off x="6275388" y="4800600"/>
              <a:ext cx="90487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40" name="Oval 127"/>
            <p:cNvSpPr>
              <a:spLocks noChangeArrowheads="1"/>
            </p:cNvSpPr>
            <p:nvPr/>
          </p:nvSpPr>
          <p:spPr bwMode="auto">
            <a:xfrm>
              <a:off x="6543675" y="4789488"/>
              <a:ext cx="92075" cy="9048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41" name="Oval 128"/>
            <p:cNvSpPr>
              <a:spLocks noChangeArrowheads="1"/>
            </p:cNvSpPr>
            <p:nvPr/>
          </p:nvSpPr>
          <p:spPr bwMode="auto">
            <a:xfrm>
              <a:off x="6572250" y="5154613"/>
              <a:ext cx="92075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42" name="Oval 129"/>
            <p:cNvSpPr>
              <a:spLocks noChangeArrowheads="1"/>
            </p:cNvSpPr>
            <p:nvPr/>
          </p:nvSpPr>
          <p:spPr bwMode="auto">
            <a:xfrm>
              <a:off x="6840538" y="5143500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43" name="Oval 130"/>
            <p:cNvSpPr>
              <a:spLocks noChangeArrowheads="1"/>
            </p:cNvSpPr>
            <p:nvPr/>
          </p:nvSpPr>
          <p:spPr bwMode="auto">
            <a:xfrm>
              <a:off x="6172200" y="4989513"/>
              <a:ext cx="92075" cy="9048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44" name="Oval 131"/>
            <p:cNvSpPr>
              <a:spLocks noChangeArrowheads="1"/>
            </p:cNvSpPr>
            <p:nvPr/>
          </p:nvSpPr>
          <p:spPr bwMode="auto">
            <a:xfrm>
              <a:off x="6994525" y="4943475"/>
              <a:ext cx="92075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45" name="Oval 132"/>
            <p:cNvSpPr>
              <a:spLocks noChangeArrowheads="1"/>
            </p:cNvSpPr>
            <p:nvPr/>
          </p:nvSpPr>
          <p:spPr bwMode="auto">
            <a:xfrm>
              <a:off x="7269163" y="4897438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46" name="Oval 133"/>
            <p:cNvSpPr>
              <a:spLocks noChangeArrowheads="1"/>
            </p:cNvSpPr>
            <p:nvPr/>
          </p:nvSpPr>
          <p:spPr bwMode="auto">
            <a:xfrm>
              <a:off x="7589838" y="4943475"/>
              <a:ext cx="90487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47" name="Oval 134"/>
            <p:cNvSpPr>
              <a:spLocks noChangeArrowheads="1"/>
            </p:cNvSpPr>
            <p:nvPr/>
          </p:nvSpPr>
          <p:spPr bwMode="auto">
            <a:xfrm>
              <a:off x="7589838" y="5218113"/>
              <a:ext cx="90487" cy="9048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48" name="Oval 135"/>
            <p:cNvSpPr>
              <a:spLocks noChangeArrowheads="1"/>
            </p:cNvSpPr>
            <p:nvPr/>
          </p:nvSpPr>
          <p:spPr bwMode="auto">
            <a:xfrm>
              <a:off x="2514600" y="4708525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49" name="Oval 136"/>
            <p:cNvSpPr>
              <a:spLocks noChangeArrowheads="1"/>
            </p:cNvSpPr>
            <p:nvPr/>
          </p:nvSpPr>
          <p:spPr bwMode="auto">
            <a:xfrm>
              <a:off x="2782888" y="4697413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50" name="Oval 137"/>
            <p:cNvSpPr>
              <a:spLocks noChangeArrowheads="1"/>
            </p:cNvSpPr>
            <p:nvPr/>
          </p:nvSpPr>
          <p:spPr bwMode="auto">
            <a:xfrm>
              <a:off x="2617788" y="4583113"/>
              <a:ext cx="90487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51" name="Oval 138"/>
            <p:cNvSpPr>
              <a:spLocks noChangeArrowheads="1"/>
            </p:cNvSpPr>
            <p:nvPr/>
          </p:nvSpPr>
          <p:spPr bwMode="auto">
            <a:xfrm>
              <a:off x="2886075" y="4572000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52" name="Oval 139"/>
            <p:cNvSpPr>
              <a:spLocks noChangeArrowheads="1"/>
            </p:cNvSpPr>
            <p:nvPr/>
          </p:nvSpPr>
          <p:spPr bwMode="auto">
            <a:xfrm>
              <a:off x="2635250" y="4468813"/>
              <a:ext cx="90488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53" name="Oval 140"/>
            <p:cNvSpPr>
              <a:spLocks noChangeArrowheads="1"/>
            </p:cNvSpPr>
            <p:nvPr/>
          </p:nvSpPr>
          <p:spPr bwMode="auto">
            <a:xfrm>
              <a:off x="2663825" y="4835525"/>
              <a:ext cx="90488" cy="9048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54" name="Oval 141"/>
            <p:cNvSpPr>
              <a:spLocks noChangeArrowheads="1"/>
            </p:cNvSpPr>
            <p:nvPr/>
          </p:nvSpPr>
          <p:spPr bwMode="auto">
            <a:xfrm>
              <a:off x="2263775" y="4668838"/>
              <a:ext cx="90488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55" name="Oval 142"/>
            <p:cNvSpPr>
              <a:spLocks noChangeArrowheads="1"/>
            </p:cNvSpPr>
            <p:nvPr/>
          </p:nvSpPr>
          <p:spPr bwMode="auto">
            <a:xfrm>
              <a:off x="2365375" y="5121275"/>
              <a:ext cx="92075" cy="90488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56" name="Oval 143"/>
            <p:cNvSpPr>
              <a:spLocks noChangeArrowheads="1"/>
            </p:cNvSpPr>
            <p:nvPr/>
          </p:nvSpPr>
          <p:spPr bwMode="auto">
            <a:xfrm>
              <a:off x="2635250" y="5108575"/>
              <a:ext cx="90488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57" name="Oval 144"/>
            <p:cNvSpPr>
              <a:spLocks noChangeArrowheads="1"/>
            </p:cNvSpPr>
            <p:nvPr/>
          </p:nvSpPr>
          <p:spPr bwMode="auto">
            <a:xfrm>
              <a:off x="2468563" y="4994275"/>
              <a:ext cx="92075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58" name="Oval 145"/>
            <p:cNvSpPr>
              <a:spLocks noChangeArrowheads="1"/>
            </p:cNvSpPr>
            <p:nvPr/>
          </p:nvSpPr>
          <p:spPr bwMode="auto">
            <a:xfrm>
              <a:off x="2736850" y="4983163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59" name="Oval 146"/>
            <p:cNvSpPr>
              <a:spLocks noChangeArrowheads="1"/>
            </p:cNvSpPr>
            <p:nvPr/>
          </p:nvSpPr>
          <p:spPr bwMode="auto">
            <a:xfrm>
              <a:off x="2486025" y="4879975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60" name="Oval 147"/>
            <p:cNvSpPr>
              <a:spLocks noChangeArrowheads="1"/>
            </p:cNvSpPr>
            <p:nvPr/>
          </p:nvSpPr>
          <p:spPr bwMode="auto">
            <a:xfrm>
              <a:off x="2514600" y="5246688"/>
              <a:ext cx="92075" cy="9048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61" name="Oval 148"/>
            <p:cNvSpPr>
              <a:spLocks noChangeArrowheads="1"/>
            </p:cNvSpPr>
            <p:nvPr/>
          </p:nvSpPr>
          <p:spPr bwMode="auto">
            <a:xfrm>
              <a:off x="2114550" y="5080000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62" name="Oval 149"/>
            <p:cNvSpPr>
              <a:spLocks noChangeArrowheads="1"/>
            </p:cNvSpPr>
            <p:nvPr/>
          </p:nvSpPr>
          <p:spPr bwMode="auto">
            <a:xfrm>
              <a:off x="2651125" y="5429250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63" name="Oval 150"/>
            <p:cNvSpPr>
              <a:spLocks noChangeArrowheads="1"/>
            </p:cNvSpPr>
            <p:nvPr/>
          </p:nvSpPr>
          <p:spPr bwMode="auto">
            <a:xfrm>
              <a:off x="2921000" y="5418138"/>
              <a:ext cx="90488" cy="9048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64" name="Oval 151"/>
            <p:cNvSpPr>
              <a:spLocks noChangeArrowheads="1"/>
            </p:cNvSpPr>
            <p:nvPr/>
          </p:nvSpPr>
          <p:spPr bwMode="auto">
            <a:xfrm>
              <a:off x="2754313" y="5303838"/>
              <a:ext cx="92075" cy="9048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65" name="Oval 152"/>
            <p:cNvSpPr>
              <a:spLocks noChangeArrowheads="1"/>
            </p:cNvSpPr>
            <p:nvPr/>
          </p:nvSpPr>
          <p:spPr bwMode="auto">
            <a:xfrm>
              <a:off x="3022600" y="5292725"/>
              <a:ext cx="92075" cy="90488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66" name="Oval 153"/>
            <p:cNvSpPr>
              <a:spLocks noChangeArrowheads="1"/>
            </p:cNvSpPr>
            <p:nvPr/>
          </p:nvSpPr>
          <p:spPr bwMode="auto">
            <a:xfrm>
              <a:off x="2771775" y="5189538"/>
              <a:ext cx="92075" cy="9048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67" name="Oval 154"/>
            <p:cNvSpPr>
              <a:spLocks noChangeArrowheads="1"/>
            </p:cNvSpPr>
            <p:nvPr/>
          </p:nvSpPr>
          <p:spPr bwMode="auto">
            <a:xfrm>
              <a:off x="2800350" y="5554663"/>
              <a:ext cx="92075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68" name="Oval 155"/>
            <p:cNvSpPr>
              <a:spLocks noChangeArrowheads="1"/>
            </p:cNvSpPr>
            <p:nvPr/>
          </p:nvSpPr>
          <p:spPr bwMode="auto">
            <a:xfrm>
              <a:off x="2400300" y="5389563"/>
              <a:ext cx="92075" cy="9048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69" name="Oval 156"/>
            <p:cNvSpPr>
              <a:spLocks noChangeArrowheads="1"/>
            </p:cNvSpPr>
            <p:nvPr/>
          </p:nvSpPr>
          <p:spPr bwMode="auto">
            <a:xfrm>
              <a:off x="2239963" y="4486275"/>
              <a:ext cx="92075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70" name="Oval 157"/>
            <p:cNvSpPr>
              <a:spLocks noChangeArrowheads="1"/>
            </p:cNvSpPr>
            <p:nvPr/>
          </p:nvSpPr>
          <p:spPr bwMode="auto">
            <a:xfrm>
              <a:off x="3063875" y="4897438"/>
              <a:ext cx="90488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71" name="Oval 158"/>
            <p:cNvSpPr>
              <a:spLocks noChangeArrowheads="1"/>
            </p:cNvSpPr>
            <p:nvPr/>
          </p:nvSpPr>
          <p:spPr bwMode="auto">
            <a:xfrm>
              <a:off x="3336925" y="4897438"/>
              <a:ext cx="92075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72" name="Oval 159"/>
            <p:cNvSpPr>
              <a:spLocks noChangeArrowheads="1"/>
            </p:cNvSpPr>
            <p:nvPr/>
          </p:nvSpPr>
          <p:spPr bwMode="auto">
            <a:xfrm>
              <a:off x="3703638" y="4943475"/>
              <a:ext cx="90487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73" name="Oval 160"/>
            <p:cNvSpPr>
              <a:spLocks noChangeArrowheads="1"/>
            </p:cNvSpPr>
            <p:nvPr/>
          </p:nvSpPr>
          <p:spPr bwMode="auto">
            <a:xfrm>
              <a:off x="4251325" y="4897438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74" name="Oval 161"/>
            <p:cNvSpPr>
              <a:spLocks noChangeArrowheads="1"/>
            </p:cNvSpPr>
            <p:nvPr/>
          </p:nvSpPr>
          <p:spPr bwMode="auto">
            <a:xfrm>
              <a:off x="2468563" y="4257675"/>
              <a:ext cx="92075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75" name="Oval 162"/>
            <p:cNvSpPr>
              <a:spLocks noChangeArrowheads="1"/>
            </p:cNvSpPr>
            <p:nvPr/>
          </p:nvSpPr>
          <p:spPr bwMode="auto">
            <a:xfrm>
              <a:off x="2378075" y="4394200"/>
              <a:ext cx="90488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76" name="Oval 163"/>
            <p:cNvSpPr>
              <a:spLocks noChangeArrowheads="1"/>
            </p:cNvSpPr>
            <p:nvPr/>
          </p:nvSpPr>
          <p:spPr bwMode="auto">
            <a:xfrm>
              <a:off x="3978275" y="4943475"/>
              <a:ext cx="90488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77" name="Oval 164"/>
            <p:cNvSpPr>
              <a:spLocks noChangeArrowheads="1"/>
            </p:cNvSpPr>
            <p:nvPr/>
          </p:nvSpPr>
          <p:spPr bwMode="auto">
            <a:xfrm>
              <a:off x="2925763" y="5080000"/>
              <a:ext cx="92075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78" name="Oval 165"/>
            <p:cNvSpPr>
              <a:spLocks noChangeArrowheads="1"/>
            </p:cNvSpPr>
            <p:nvPr/>
          </p:nvSpPr>
          <p:spPr bwMode="auto">
            <a:xfrm>
              <a:off x="2925763" y="4806950"/>
              <a:ext cx="92075" cy="9048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79" name="Oval 166"/>
            <p:cNvSpPr>
              <a:spLocks noChangeArrowheads="1"/>
            </p:cNvSpPr>
            <p:nvPr/>
          </p:nvSpPr>
          <p:spPr bwMode="auto">
            <a:xfrm>
              <a:off x="2286000" y="4806950"/>
              <a:ext cx="92075" cy="9048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80" name="Oval 167"/>
            <p:cNvSpPr>
              <a:spLocks noChangeArrowheads="1"/>
            </p:cNvSpPr>
            <p:nvPr/>
          </p:nvSpPr>
          <p:spPr bwMode="auto">
            <a:xfrm>
              <a:off x="2103438" y="4851400"/>
              <a:ext cx="90487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81" name="Oval 168"/>
            <p:cNvSpPr>
              <a:spLocks noChangeArrowheads="1"/>
            </p:cNvSpPr>
            <p:nvPr/>
          </p:nvSpPr>
          <p:spPr bwMode="auto">
            <a:xfrm>
              <a:off x="2378075" y="4532313"/>
              <a:ext cx="90488" cy="9048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82" name="Oval 169"/>
            <p:cNvSpPr>
              <a:spLocks noChangeArrowheads="1"/>
            </p:cNvSpPr>
            <p:nvPr/>
          </p:nvSpPr>
          <p:spPr bwMode="auto">
            <a:xfrm>
              <a:off x="1782763" y="4943475"/>
              <a:ext cx="92075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83" name="Oval 170"/>
            <p:cNvSpPr>
              <a:spLocks noChangeArrowheads="1"/>
            </p:cNvSpPr>
            <p:nvPr/>
          </p:nvSpPr>
          <p:spPr bwMode="auto">
            <a:xfrm>
              <a:off x="1417638" y="5035550"/>
              <a:ext cx="90487" cy="9048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84" name="Oval 171"/>
            <p:cNvSpPr>
              <a:spLocks noChangeArrowheads="1"/>
            </p:cNvSpPr>
            <p:nvPr/>
          </p:nvSpPr>
          <p:spPr bwMode="auto">
            <a:xfrm>
              <a:off x="1463675" y="5400675"/>
              <a:ext cx="90488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85" name="Oval 172"/>
            <p:cNvSpPr>
              <a:spLocks noChangeArrowheads="1"/>
            </p:cNvSpPr>
            <p:nvPr/>
          </p:nvSpPr>
          <p:spPr bwMode="auto">
            <a:xfrm>
              <a:off x="2743200" y="4349750"/>
              <a:ext cx="92075" cy="9048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86" name="Oval 173"/>
            <p:cNvSpPr>
              <a:spLocks noChangeArrowheads="1"/>
            </p:cNvSpPr>
            <p:nvPr/>
          </p:nvSpPr>
          <p:spPr bwMode="auto">
            <a:xfrm>
              <a:off x="2514600" y="5537200"/>
              <a:ext cx="92075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87" name="Oval 174"/>
            <p:cNvSpPr>
              <a:spLocks noChangeArrowheads="1"/>
            </p:cNvSpPr>
            <p:nvPr/>
          </p:nvSpPr>
          <p:spPr bwMode="auto">
            <a:xfrm>
              <a:off x="2193925" y="5354638"/>
              <a:ext cx="92075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88" name="Oval 175"/>
            <p:cNvSpPr>
              <a:spLocks noChangeArrowheads="1"/>
            </p:cNvSpPr>
            <p:nvPr/>
          </p:nvSpPr>
          <p:spPr bwMode="auto">
            <a:xfrm>
              <a:off x="1600200" y="4897438"/>
              <a:ext cx="92075" cy="920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89" name="Oval 176"/>
            <p:cNvSpPr>
              <a:spLocks noChangeArrowheads="1"/>
            </p:cNvSpPr>
            <p:nvPr/>
          </p:nvSpPr>
          <p:spPr bwMode="auto">
            <a:xfrm>
              <a:off x="1463675" y="5218113"/>
              <a:ext cx="90488" cy="90487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90" name="Oval 177"/>
            <p:cNvSpPr>
              <a:spLocks noChangeArrowheads="1"/>
            </p:cNvSpPr>
            <p:nvPr/>
          </p:nvSpPr>
          <p:spPr bwMode="auto">
            <a:xfrm>
              <a:off x="2971800" y="4440238"/>
              <a:ext cx="92075" cy="92075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91" name="Text Box 178"/>
            <p:cNvSpPr txBox="1">
              <a:spLocks noChangeArrowheads="1"/>
            </p:cNvSpPr>
            <p:nvPr/>
          </p:nvSpPr>
          <p:spPr bwMode="auto">
            <a:xfrm>
              <a:off x="4051300" y="3778250"/>
              <a:ext cx="1206500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000066"/>
                  </a:solidFill>
                  <a:latin typeface="Arial" charset="0"/>
                </a:rPr>
                <a:t>Stopcock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000066"/>
                  </a:solidFill>
                  <a:latin typeface="Arial" charset="0"/>
                </a:rPr>
                <a:t>Open</a:t>
              </a:r>
            </a:p>
          </p:txBody>
        </p:sp>
        <p:sp>
          <p:nvSpPr>
            <p:cNvPr id="39092" name="Text Box 179"/>
            <p:cNvSpPr txBox="1">
              <a:spLocks noChangeArrowheads="1"/>
            </p:cNvSpPr>
            <p:nvPr/>
          </p:nvSpPr>
          <p:spPr bwMode="auto">
            <a:xfrm>
              <a:off x="3576638" y="5126038"/>
              <a:ext cx="944562" cy="639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000066"/>
                  </a:solidFill>
                  <a:latin typeface="Arial" charset="0"/>
                </a:rPr>
                <a:t>50% O</a:t>
              </a:r>
              <a:r>
                <a:rPr lang="it-IT" altLang="it-IT" sz="1900" b="1" baseline="-25000">
                  <a:solidFill>
                    <a:srgbClr val="000066"/>
                  </a:solidFill>
                  <a:latin typeface="Arial" charset="0"/>
                </a:rPr>
                <a:t>2</a:t>
              </a:r>
              <a:endParaRPr lang="it-IT" altLang="it-IT" sz="1900" b="1">
                <a:solidFill>
                  <a:srgbClr val="000066"/>
                </a:solidFill>
                <a:latin typeface="Arial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000066"/>
                  </a:solidFill>
                  <a:latin typeface="Arial" charset="0"/>
                </a:rPr>
                <a:t>50% N</a:t>
              </a:r>
              <a:r>
                <a:rPr lang="it-IT" altLang="it-IT" sz="1900" b="1" baseline="-25000">
                  <a:solidFill>
                    <a:srgbClr val="000066"/>
                  </a:solidFill>
                  <a:latin typeface="Arial" charset="0"/>
                </a:rPr>
                <a:t>2</a:t>
              </a:r>
              <a:endParaRPr lang="it-IT" altLang="it-IT" sz="1900" b="1">
                <a:solidFill>
                  <a:srgbClr val="000066"/>
                </a:solidFill>
                <a:latin typeface="Arial" charset="0"/>
              </a:endParaRPr>
            </a:p>
          </p:txBody>
        </p:sp>
        <p:sp>
          <p:nvSpPr>
            <p:cNvPr id="39093" name="AutoShape 180"/>
            <p:cNvSpPr>
              <a:spLocks/>
            </p:cNvSpPr>
            <p:nvPr/>
          </p:nvSpPr>
          <p:spPr bwMode="auto">
            <a:xfrm>
              <a:off x="4435475" y="5172075"/>
              <a:ext cx="136525" cy="639763"/>
            </a:xfrm>
            <a:prstGeom prst="rightBrace">
              <a:avLst>
                <a:gd name="adj1" fmla="val 39050"/>
                <a:gd name="adj2" fmla="val 51514"/>
              </a:avLst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9094" name="Text Box 181"/>
            <p:cNvSpPr txBox="1">
              <a:spLocks noChangeArrowheads="1"/>
            </p:cNvSpPr>
            <p:nvPr/>
          </p:nvSpPr>
          <p:spPr bwMode="auto">
            <a:xfrm>
              <a:off x="4557606" y="5264150"/>
              <a:ext cx="1479764" cy="347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000066"/>
                  </a:solidFill>
                  <a:latin typeface="Arial" charset="0"/>
                </a:rPr>
                <a:t>Throughout</a:t>
              </a:r>
            </a:p>
          </p:txBody>
        </p:sp>
        <p:sp>
          <p:nvSpPr>
            <p:cNvPr id="39095" name="Text Box 182"/>
            <p:cNvSpPr txBox="1">
              <a:spLocks noChangeArrowheads="1"/>
            </p:cNvSpPr>
            <p:nvPr/>
          </p:nvSpPr>
          <p:spPr bwMode="auto">
            <a:xfrm>
              <a:off x="4479925" y="6007100"/>
              <a:ext cx="422275" cy="347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900" b="1">
                  <a:solidFill>
                    <a:srgbClr val="000066"/>
                  </a:solidFill>
                  <a:latin typeface="Arial" charset="0"/>
                </a:rPr>
                <a:t>(b)</a:t>
              </a: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029748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66"/>
    </mc:Choice>
    <mc:Fallback>
      <p:transition spd="slow" advTm="73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949575" y="517526"/>
            <a:ext cx="5945188" cy="485775"/>
          </a:xfrm>
          <a:prstGeom prst="rect">
            <a:avLst/>
          </a:prstGeom>
          <a:noFill/>
          <a:ln>
            <a:noFill/>
          </a:ln>
          <a:effectLst>
            <a:outerShdw dist="148106" dir="12657825" algn="ctr" rotWithShape="0">
              <a:srgbClr val="00CC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824" tIns="34912" rIns="69824" bIns="34912">
            <a:spAutoFit/>
          </a:bodyPr>
          <a:lstStyle>
            <a:lvl1pPr defTabSz="6985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49250" defTabSz="698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698500" defTabSz="6985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47750" defTabSz="698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397000" defTabSz="6985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854200" defTabSz="698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11400" defTabSz="698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768600" defTabSz="698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25800" defTabSz="6985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7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UNITA’ NON S.I.: Fattori di Conversione</a:t>
            </a:r>
            <a:endParaRPr lang="it-IT" altLang="it-IT" sz="1800" dirty="0">
              <a:solidFill>
                <a:srgbClr val="000000"/>
              </a:solidFill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816100" y="1371601"/>
            <a:ext cx="1974850" cy="365125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dist="107763" dir="13500000" algn="ctr" rotWithShape="0">
              <a:schemeClr val="hlink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890713" y="1417639"/>
            <a:ext cx="14478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824" tIns="34912" rIns="69824" bIns="34912">
            <a:spAutoFit/>
          </a:bodyPr>
          <a:lstStyle>
            <a:lvl1pPr defTabSz="698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98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98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98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98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FFFF00"/>
                </a:solidFill>
              </a:rPr>
              <a:t>PRESSIONE</a:t>
            </a: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4011613" y="1371601"/>
            <a:ext cx="269240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824" tIns="34912" rIns="69824" bIns="34912">
            <a:spAutoFit/>
          </a:bodyPr>
          <a:lstStyle>
            <a:lvl1pPr defTabSz="698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98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98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98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98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 i="1">
                <a:solidFill>
                  <a:srgbClr val="00CC00"/>
                </a:solidFill>
              </a:rPr>
              <a:t>: Unità SI  =  Pa, [Nm</a:t>
            </a:r>
            <a:r>
              <a:rPr lang="it-IT" altLang="it-IT" sz="1800" b="1" i="1" baseline="30000">
                <a:solidFill>
                  <a:srgbClr val="00CC00"/>
                </a:solidFill>
              </a:rPr>
              <a:t>-2</a:t>
            </a:r>
            <a:r>
              <a:rPr lang="it-IT" altLang="it-IT" sz="2000" b="1" i="1">
                <a:solidFill>
                  <a:srgbClr val="00CC00"/>
                </a:solidFill>
              </a:rPr>
              <a:t>]</a:t>
            </a:r>
            <a:endParaRPr lang="it-IT" altLang="it-IT" sz="1800" b="1" i="1">
              <a:solidFill>
                <a:srgbClr val="00CC00"/>
              </a:solidFill>
            </a:endParaRP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962151" y="1884363"/>
            <a:ext cx="1590675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824" tIns="34912" rIns="69824" bIns="34912">
            <a:spAutoFit/>
          </a:bodyPr>
          <a:lstStyle>
            <a:lvl1pPr defTabSz="698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98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98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98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98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b="1" i="1">
                <a:solidFill>
                  <a:srgbClr val="003399"/>
                </a:solidFill>
              </a:rPr>
              <a:t>Unità non SI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5245100" y="1884363"/>
            <a:ext cx="10541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824" tIns="34912" rIns="69824" bIns="34912">
            <a:spAutoFit/>
          </a:bodyPr>
          <a:lstStyle>
            <a:lvl1pPr defTabSz="698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98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98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98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98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b="1" i="1">
                <a:solidFill>
                  <a:srgbClr val="003399"/>
                </a:solidFill>
              </a:rPr>
              <a:t>Simbolo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7912100" y="1884363"/>
            <a:ext cx="965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824" tIns="34912" rIns="69824" bIns="34912">
            <a:spAutoFit/>
          </a:bodyPr>
          <a:lstStyle>
            <a:lvl1pPr defTabSz="698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98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98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98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98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 b="1" i="1">
                <a:solidFill>
                  <a:srgbClr val="003399"/>
                </a:solidFill>
              </a:rPr>
              <a:t>Fattore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2125664" y="2193925"/>
            <a:ext cx="147478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824" tIns="34912" rIns="69824" bIns="34912">
            <a:spAutoFit/>
          </a:bodyPr>
          <a:lstStyle>
            <a:lvl1pPr defTabSz="698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98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98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98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98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 i="1">
                <a:solidFill>
                  <a:srgbClr val="008080"/>
                </a:solidFill>
              </a:rPr>
              <a:t>Torricelli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 i="1">
                <a:solidFill>
                  <a:srgbClr val="008080"/>
                </a:solidFill>
              </a:rPr>
              <a:t>Atmosfera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 i="1">
                <a:solidFill>
                  <a:srgbClr val="008080"/>
                </a:solidFill>
              </a:rPr>
              <a:t>Millibar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 i="1">
                <a:solidFill>
                  <a:srgbClr val="008080"/>
                </a:solidFill>
              </a:rPr>
              <a:t>Pollici di H</a:t>
            </a:r>
            <a:r>
              <a:rPr lang="it-IT" altLang="it-IT" sz="1800" b="1" i="1" baseline="-25000">
                <a:solidFill>
                  <a:srgbClr val="008080"/>
                </a:solidFill>
              </a:rPr>
              <a:t>2</a:t>
            </a:r>
            <a:r>
              <a:rPr lang="it-IT" altLang="it-IT" sz="1800" b="1" i="1">
                <a:solidFill>
                  <a:srgbClr val="008080"/>
                </a:solidFill>
              </a:rPr>
              <a:t>O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4903789" y="2189163"/>
            <a:ext cx="1595437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824" tIns="34912" rIns="69824" bIns="34912">
            <a:spAutoFit/>
          </a:bodyPr>
          <a:lstStyle>
            <a:lvl1pPr defTabSz="698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98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98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98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98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00"/>
                </a:solidFill>
              </a:rPr>
              <a:t>Torr, </a:t>
            </a:r>
            <a:r>
              <a:rPr lang="it-IT" altLang="it-IT" sz="18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it-IT" altLang="it-IT" sz="1800">
                <a:solidFill>
                  <a:srgbClr val="000000"/>
                </a:solidFill>
              </a:rPr>
              <a:t>, mm Hg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00"/>
                </a:solidFill>
              </a:rPr>
              <a:t>Atm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00"/>
                </a:solidFill>
              </a:rPr>
              <a:t>mbar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0000"/>
                </a:solidFill>
              </a:rPr>
              <a:t>Inch H</a:t>
            </a:r>
            <a:r>
              <a:rPr lang="it-IT" altLang="it-IT" sz="1800" baseline="-25000">
                <a:solidFill>
                  <a:srgbClr val="000000"/>
                </a:solidFill>
              </a:rPr>
              <a:t>2</a:t>
            </a:r>
            <a:r>
              <a:rPr lang="it-IT" altLang="it-IT" sz="180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7612063" y="2193925"/>
            <a:ext cx="16319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824" tIns="34912" rIns="69824" bIns="34912">
            <a:spAutoFit/>
          </a:bodyPr>
          <a:lstStyle>
            <a:lvl1pPr defTabSz="698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98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98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98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98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FF0000"/>
                </a:solidFill>
              </a:rPr>
              <a:t>= 1,333 </a:t>
            </a:r>
            <a:r>
              <a:rPr lang="it-IT" altLang="it-IT" sz="2100" b="1" baseline="30000">
                <a:solidFill>
                  <a:srgbClr val="FF0000"/>
                </a:solidFill>
              </a:rPr>
              <a:t>.</a:t>
            </a:r>
            <a:r>
              <a:rPr lang="it-IT" altLang="it-IT" sz="1800" b="1">
                <a:solidFill>
                  <a:srgbClr val="FF0000"/>
                </a:solidFill>
              </a:rPr>
              <a:t> 10</a:t>
            </a:r>
            <a:r>
              <a:rPr lang="it-IT" altLang="it-IT" sz="1800" b="1" baseline="30000">
                <a:solidFill>
                  <a:srgbClr val="FF0000"/>
                </a:solidFill>
              </a:rPr>
              <a:t>2</a:t>
            </a:r>
            <a:r>
              <a:rPr lang="it-IT" altLang="it-IT" sz="1800" b="1">
                <a:solidFill>
                  <a:srgbClr val="FF0000"/>
                </a:solidFill>
              </a:rPr>
              <a:t> Pa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FF0000"/>
                </a:solidFill>
              </a:rPr>
              <a:t>= 1,013 </a:t>
            </a:r>
            <a:r>
              <a:rPr lang="it-IT" altLang="it-IT" sz="2100" b="1" baseline="30000">
                <a:solidFill>
                  <a:srgbClr val="FF0000"/>
                </a:solidFill>
              </a:rPr>
              <a:t>.</a:t>
            </a:r>
            <a:r>
              <a:rPr lang="it-IT" altLang="it-IT" sz="1800" b="1">
                <a:solidFill>
                  <a:srgbClr val="FF0000"/>
                </a:solidFill>
              </a:rPr>
              <a:t> 10</a:t>
            </a:r>
            <a:r>
              <a:rPr lang="it-IT" altLang="it-IT" sz="1800" b="1" baseline="30000">
                <a:solidFill>
                  <a:srgbClr val="FF0000"/>
                </a:solidFill>
              </a:rPr>
              <a:t>5</a:t>
            </a:r>
            <a:r>
              <a:rPr lang="it-IT" altLang="it-IT" sz="1800" b="1">
                <a:solidFill>
                  <a:srgbClr val="FF0000"/>
                </a:solidFill>
              </a:rPr>
              <a:t> Pa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FF0000"/>
                </a:solidFill>
              </a:rPr>
              <a:t>= 1,000 </a:t>
            </a:r>
            <a:r>
              <a:rPr lang="it-IT" altLang="it-IT" sz="2100" b="1" baseline="30000">
                <a:solidFill>
                  <a:srgbClr val="FF0000"/>
                </a:solidFill>
              </a:rPr>
              <a:t>.</a:t>
            </a:r>
            <a:r>
              <a:rPr lang="it-IT" altLang="it-IT" sz="1800" b="1">
                <a:solidFill>
                  <a:srgbClr val="FF0000"/>
                </a:solidFill>
              </a:rPr>
              <a:t> 10</a:t>
            </a:r>
            <a:r>
              <a:rPr lang="it-IT" altLang="it-IT" sz="1800" b="1" baseline="30000">
                <a:solidFill>
                  <a:srgbClr val="FF0000"/>
                </a:solidFill>
              </a:rPr>
              <a:t>2</a:t>
            </a:r>
            <a:r>
              <a:rPr lang="it-IT" altLang="it-IT" sz="1800" b="1">
                <a:solidFill>
                  <a:srgbClr val="FF0000"/>
                </a:solidFill>
              </a:rPr>
              <a:t> Pa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>
                <a:solidFill>
                  <a:srgbClr val="FF0000"/>
                </a:solidFill>
              </a:rPr>
              <a:t>= 2,491 </a:t>
            </a:r>
            <a:r>
              <a:rPr lang="it-IT" altLang="it-IT" sz="2100" b="1" baseline="30000">
                <a:solidFill>
                  <a:srgbClr val="FF0000"/>
                </a:solidFill>
              </a:rPr>
              <a:t>.</a:t>
            </a:r>
            <a:r>
              <a:rPr lang="it-IT" altLang="it-IT" sz="1800" b="1">
                <a:solidFill>
                  <a:srgbClr val="FF0000"/>
                </a:solidFill>
              </a:rPr>
              <a:t> 10</a:t>
            </a:r>
            <a:r>
              <a:rPr lang="it-IT" altLang="it-IT" sz="1800" b="1" baseline="30000">
                <a:solidFill>
                  <a:srgbClr val="FF0000"/>
                </a:solidFill>
              </a:rPr>
              <a:t>2</a:t>
            </a:r>
            <a:r>
              <a:rPr lang="it-IT" altLang="it-IT" sz="1800" b="1">
                <a:solidFill>
                  <a:srgbClr val="FF0000"/>
                </a:solidFill>
              </a:rPr>
              <a:t> Pa</a:t>
            </a:r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>
            <a:off x="1744664" y="1828800"/>
            <a:ext cx="8410575" cy="0"/>
          </a:xfrm>
          <a:prstGeom prst="line">
            <a:avLst/>
          </a:prstGeom>
          <a:noFill/>
          <a:ln w="28575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>
            <a:off x="1816100" y="2239963"/>
            <a:ext cx="8413750" cy="0"/>
          </a:xfrm>
          <a:prstGeom prst="line">
            <a:avLst/>
          </a:prstGeom>
          <a:noFill/>
          <a:ln w="28575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4889500" y="2193925"/>
            <a:ext cx="1595438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824" tIns="34912" rIns="69824" bIns="34912">
            <a:spAutoFit/>
          </a:bodyPr>
          <a:lstStyle>
            <a:lvl1pPr defTabSz="698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98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98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98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98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8080"/>
                </a:solidFill>
              </a:rPr>
              <a:t>Torr, </a:t>
            </a:r>
            <a:r>
              <a:rPr lang="it-IT" altLang="it-IT" sz="1800">
                <a:solidFill>
                  <a:srgbClr val="008080"/>
                </a:solidFill>
                <a:sym typeface="Symbol" pitchFamily="18" charset="2"/>
              </a:rPr>
              <a:t></a:t>
            </a:r>
            <a:r>
              <a:rPr lang="it-IT" altLang="it-IT" sz="1800">
                <a:solidFill>
                  <a:srgbClr val="008080"/>
                </a:solidFill>
              </a:rPr>
              <a:t>, mm Hg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8080"/>
                </a:solidFill>
              </a:rPr>
              <a:t>Atm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8080"/>
                </a:solidFill>
              </a:rPr>
              <a:t>mbar</a:t>
            </a: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>
                <a:solidFill>
                  <a:srgbClr val="008080"/>
                </a:solidFill>
              </a:rPr>
              <a:t>Inch H</a:t>
            </a:r>
            <a:r>
              <a:rPr lang="it-IT" altLang="it-IT" sz="1800" baseline="-25000">
                <a:solidFill>
                  <a:srgbClr val="008080"/>
                </a:solidFill>
              </a:rPr>
              <a:t>2</a:t>
            </a:r>
            <a:r>
              <a:rPr lang="it-IT" altLang="it-IT" sz="1800">
                <a:solidFill>
                  <a:srgbClr val="008080"/>
                </a:solidFill>
              </a:rPr>
              <a:t>O</a:t>
            </a:r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>
            <a:off x="1816100" y="3608388"/>
            <a:ext cx="8413750" cy="0"/>
          </a:xfrm>
          <a:prstGeom prst="line">
            <a:avLst/>
          </a:prstGeom>
          <a:noFill/>
          <a:ln w="28575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952" name="Text Box 20"/>
          <p:cNvSpPr txBox="1">
            <a:spLocks noChangeArrowheads="1"/>
          </p:cNvSpPr>
          <p:nvPr/>
        </p:nvSpPr>
        <p:spPr bwMode="auto">
          <a:xfrm>
            <a:off x="5049839" y="4984751"/>
            <a:ext cx="141287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824" tIns="34912" rIns="69824" bIns="34912">
            <a:spAutoFit/>
          </a:bodyPr>
          <a:lstStyle>
            <a:lvl1pPr defTabSz="698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98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98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98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98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98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80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14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06"/>
    </mc:Choice>
    <mc:Fallback>
      <p:transition spd="slow" advTm="66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3|2.6|3.8|6.3|2.6|3.9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6|10.3|6.7|2|1.7|11.3|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6|1|1|1.6|4.9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8.8|2.9|13.7|5|4.9|1.2|12.2|47.6|3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3.2|12.4|14.9|20.1|44|46|2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9.9|5.3|41.6|43.4|14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2.4|22|18.1|9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6.8|6.2|16.1|9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9.5|7.9|24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6.3|9.3|54.7|1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4.2|15.7|17.1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9.2|17.8|1.3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|7.3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3|1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19.8|1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11.9|5.9|16.3|11.2|8.9|3.7"/>
</p:tagLst>
</file>

<file path=ppt/theme/theme1.xml><?xml version="1.0" encoding="utf-8"?>
<a:theme xmlns:a="http://schemas.openxmlformats.org/drawingml/2006/main" name="1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1012</Words>
  <Application>Microsoft Office PowerPoint</Application>
  <PresentationFormat>Widescreen</PresentationFormat>
  <Paragraphs>402</Paragraphs>
  <Slides>20</Slides>
  <Notes>1</Notes>
  <HiddenSlides>0</HiddenSlides>
  <MMClips>20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7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4" baseType="lpstr">
      <vt:lpstr>Arial</vt:lpstr>
      <vt:lpstr>Arial Black</vt:lpstr>
      <vt:lpstr>Calibri</vt:lpstr>
      <vt:lpstr>Comic Sans MS</vt:lpstr>
      <vt:lpstr>Symbol</vt:lpstr>
      <vt:lpstr>Times New Roman</vt:lpstr>
      <vt:lpstr>11_Struttura predefinita</vt:lpstr>
      <vt:lpstr>8_Struttura predefinita</vt:lpstr>
      <vt:lpstr>Struttura predefinita</vt:lpstr>
      <vt:lpstr>1_Struttura predefinita</vt:lpstr>
      <vt:lpstr>2_Struttura predefinita</vt:lpstr>
      <vt:lpstr>3_Struttura predefinita</vt:lpstr>
      <vt:lpstr>4_Struttura predefinita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9</cp:revision>
  <dcterms:created xsi:type="dcterms:W3CDTF">2020-03-18T16:27:04Z</dcterms:created>
  <dcterms:modified xsi:type="dcterms:W3CDTF">2020-03-21T11:14:12Z</dcterms:modified>
</cp:coreProperties>
</file>