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420" r:id="rId2"/>
    <p:sldId id="331" r:id="rId3"/>
    <p:sldId id="283" r:id="rId4"/>
    <p:sldId id="285" r:id="rId5"/>
    <p:sldId id="421" r:id="rId6"/>
    <p:sldId id="422" r:id="rId7"/>
    <p:sldId id="260" r:id="rId8"/>
    <p:sldId id="339" r:id="rId9"/>
    <p:sldId id="340" r:id="rId10"/>
    <p:sldId id="287" r:id="rId11"/>
    <p:sldId id="265" r:id="rId12"/>
    <p:sldId id="263" r:id="rId13"/>
    <p:sldId id="256" r:id="rId14"/>
    <p:sldId id="264" r:id="rId15"/>
    <p:sldId id="390" r:id="rId16"/>
    <p:sldId id="391" r:id="rId17"/>
    <p:sldId id="392" r:id="rId18"/>
    <p:sldId id="393" r:id="rId19"/>
    <p:sldId id="257" r:id="rId20"/>
    <p:sldId id="258" r:id="rId21"/>
    <p:sldId id="433" r:id="rId22"/>
    <p:sldId id="324" r:id="rId23"/>
    <p:sldId id="325" r:id="rId24"/>
    <p:sldId id="326" r:id="rId25"/>
    <p:sldId id="327" r:id="rId26"/>
    <p:sldId id="328" r:id="rId27"/>
    <p:sldId id="329" r:id="rId28"/>
    <p:sldId id="289" r:id="rId29"/>
    <p:sldId id="290" r:id="rId30"/>
    <p:sldId id="291" r:id="rId31"/>
    <p:sldId id="292" r:id="rId32"/>
    <p:sldId id="293" r:id="rId33"/>
    <p:sldId id="386" r:id="rId34"/>
    <p:sldId id="387" r:id="rId35"/>
    <p:sldId id="294" r:id="rId36"/>
    <p:sldId id="295" r:id="rId37"/>
    <p:sldId id="364" r:id="rId38"/>
    <p:sldId id="365" r:id="rId39"/>
    <p:sldId id="320" r:id="rId40"/>
    <p:sldId id="296" r:id="rId41"/>
    <p:sldId id="423" r:id="rId42"/>
    <p:sldId id="424" r:id="rId43"/>
    <p:sldId id="297" r:id="rId44"/>
    <p:sldId id="298" r:id="rId45"/>
    <p:sldId id="301" r:id="rId46"/>
    <p:sldId id="302" r:id="rId47"/>
    <p:sldId id="303" r:id="rId48"/>
    <p:sldId id="304" r:id="rId49"/>
    <p:sldId id="434" r:id="rId50"/>
    <p:sldId id="394" r:id="rId51"/>
    <p:sldId id="271" r:id="rId52"/>
    <p:sldId id="395" r:id="rId53"/>
    <p:sldId id="396" r:id="rId54"/>
    <p:sldId id="305" r:id="rId55"/>
    <p:sldId id="306" r:id="rId56"/>
    <p:sldId id="307" r:id="rId57"/>
    <p:sldId id="435" r:id="rId58"/>
    <p:sldId id="279" r:id="rId59"/>
    <p:sldId id="280" r:id="rId60"/>
    <p:sldId id="281" r:id="rId61"/>
    <p:sldId id="282" r:id="rId62"/>
    <p:sldId id="425" r:id="rId63"/>
    <p:sldId id="284" r:id="rId64"/>
    <p:sldId id="426" r:id="rId65"/>
    <p:sldId id="321" r:id="rId66"/>
    <p:sldId id="322" r:id="rId67"/>
    <p:sldId id="262" r:id="rId68"/>
    <p:sldId id="427" r:id="rId69"/>
    <p:sldId id="428" r:id="rId70"/>
    <p:sldId id="429" r:id="rId71"/>
    <p:sldId id="266" r:id="rId72"/>
    <p:sldId id="267" r:id="rId73"/>
    <p:sldId id="268" r:id="rId74"/>
    <p:sldId id="269" r:id="rId75"/>
    <p:sldId id="273" r:id="rId76"/>
    <p:sldId id="274" r:id="rId77"/>
    <p:sldId id="275" r:id="rId78"/>
    <p:sldId id="276" r:id="rId79"/>
    <p:sldId id="432"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11"/>
    <p:restoredTop sz="92135"/>
  </p:normalViewPr>
  <p:slideViewPr>
    <p:cSldViewPr>
      <p:cViewPr varScale="1">
        <p:scale>
          <a:sx n="114" d="100"/>
          <a:sy n="114" d="100"/>
        </p:scale>
        <p:origin x="1960"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EBA11A-3693-4823-88A4-3A7E2D9B1B6C}" type="datetimeFigureOut">
              <a:rPr lang="en-GB" smtClean="0"/>
              <a:t>10/10/2023</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78FC06-391B-4CF2-81A4-BFA32324743E}" type="slidenum">
              <a:rPr lang="en-GB" smtClean="0"/>
              <a:t>‹#›</a:t>
            </a:fld>
            <a:endParaRPr lang="en-GB"/>
          </a:p>
        </p:txBody>
      </p:sp>
    </p:spTree>
    <p:extLst>
      <p:ext uri="{BB962C8B-B14F-4D97-AF65-F5344CB8AC3E}">
        <p14:creationId xmlns:p14="http://schemas.microsoft.com/office/powerpoint/2010/main" val="64367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3</a:t>
            </a:fld>
            <a:endParaRPr lang="en-GB"/>
          </a:p>
        </p:txBody>
      </p:sp>
    </p:spTree>
    <p:extLst>
      <p:ext uri="{BB962C8B-B14F-4D97-AF65-F5344CB8AC3E}">
        <p14:creationId xmlns:p14="http://schemas.microsoft.com/office/powerpoint/2010/main" val="1421041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12</a:t>
            </a:fld>
            <a:endParaRPr lang="en-GB"/>
          </a:p>
        </p:txBody>
      </p:sp>
    </p:spTree>
    <p:extLst>
      <p:ext uri="{BB962C8B-B14F-4D97-AF65-F5344CB8AC3E}">
        <p14:creationId xmlns:p14="http://schemas.microsoft.com/office/powerpoint/2010/main" val="1333197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13</a:t>
            </a:fld>
            <a:endParaRPr lang="en-GB"/>
          </a:p>
        </p:txBody>
      </p:sp>
    </p:spTree>
    <p:extLst>
      <p:ext uri="{BB962C8B-B14F-4D97-AF65-F5344CB8AC3E}">
        <p14:creationId xmlns:p14="http://schemas.microsoft.com/office/powerpoint/2010/main" val="1015621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14</a:t>
            </a:fld>
            <a:endParaRPr lang="en-GB"/>
          </a:p>
        </p:txBody>
      </p:sp>
    </p:spTree>
    <p:extLst>
      <p:ext uri="{BB962C8B-B14F-4D97-AF65-F5344CB8AC3E}">
        <p14:creationId xmlns:p14="http://schemas.microsoft.com/office/powerpoint/2010/main" val="2845782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20831EBD-E68F-B143-94DD-120F3EE31709}" type="slidenum">
              <a:rPr lang="en-US" smtClean="0"/>
              <a:t>15</a:t>
            </a:fld>
            <a:endParaRPr lang="en-US"/>
          </a:p>
        </p:txBody>
      </p:sp>
    </p:spTree>
    <p:extLst>
      <p:ext uri="{BB962C8B-B14F-4D97-AF65-F5344CB8AC3E}">
        <p14:creationId xmlns:p14="http://schemas.microsoft.com/office/powerpoint/2010/main" val="4033519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20831EBD-E68F-B143-94DD-120F3EE31709}" type="slidenum">
              <a:rPr lang="en-US" smtClean="0"/>
              <a:t>16</a:t>
            </a:fld>
            <a:endParaRPr lang="en-US"/>
          </a:p>
        </p:txBody>
      </p:sp>
    </p:spTree>
    <p:extLst>
      <p:ext uri="{BB962C8B-B14F-4D97-AF65-F5344CB8AC3E}">
        <p14:creationId xmlns:p14="http://schemas.microsoft.com/office/powerpoint/2010/main" val="2083453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20831EBD-E68F-B143-94DD-120F3EE31709}" type="slidenum">
              <a:rPr lang="en-US" smtClean="0"/>
              <a:t>17</a:t>
            </a:fld>
            <a:endParaRPr lang="en-US"/>
          </a:p>
        </p:txBody>
      </p:sp>
    </p:spTree>
    <p:extLst>
      <p:ext uri="{BB962C8B-B14F-4D97-AF65-F5344CB8AC3E}">
        <p14:creationId xmlns:p14="http://schemas.microsoft.com/office/powerpoint/2010/main" val="3309791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20831EBD-E68F-B143-94DD-120F3EE31709}" type="slidenum">
              <a:rPr lang="en-US" smtClean="0"/>
              <a:t>18</a:t>
            </a:fld>
            <a:endParaRPr lang="en-US"/>
          </a:p>
        </p:txBody>
      </p:sp>
    </p:spTree>
    <p:extLst>
      <p:ext uri="{BB962C8B-B14F-4D97-AF65-F5344CB8AC3E}">
        <p14:creationId xmlns:p14="http://schemas.microsoft.com/office/powerpoint/2010/main" val="2832628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19</a:t>
            </a:fld>
            <a:endParaRPr lang="en-GB"/>
          </a:p>
        </p:txBody>
      </p:sp>
    </p:spTree>
    <p:extLst>
      <p:ext uri="{BB962C8B-B14F-4D97-AF65-F5344CB8AC3E}">
        <p14:creationId xmlns:p14="http://schemas.microsoft.com/office/powerpoint/2010/main" val="3853161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20</a:t>
            </a:fld>
            <a:endParaRPr lang="en-GB"/>
          </a:p>
        </p:txBody>
      </p:sp>
    </p:spTree>
    <p:extLst>
      <p:ext uri="{BB962C8B-B14F-4D97-AF65-F5344CB8AC3E}">
        <p14:creationId xmlns:p14="http://schemas.microsoft.com/office/powerpoint/2010/main" val="808300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21</a:t>
            </a:fld>
            <a:endParaRPr lang="en-GB"/>
          </a:p>
        </p:txBody>
      </p:sp>
    </p:spTree>
    <p:extLst>
      <p:ext uri="{BB962C8B-B14F-4D97-AF65-F5344CB8AC3E}">
        <p14:creationId xmlns:p14="http://schemas.microsoft.com/office/powerpoint/2010/main" val="2948439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a:t>
            </a:fld>
            <a:endParaRPr lang="en-GB"/>
          </a:p>
        </p:txBody>
      </p:sp>
    </p:spTree>
    <p:extLst>
      <p:ext uri="{BB962C8B-B14F-4D97-AF65-F5344CB8AC3E}">
        <p14:creationId xmlns:p14="http://schemas.microsoft.com/office/powerpoint/2010/main" val="1421041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22</a:t>
            </a:fld>
            <a:endParaRPr lang="en-GB"/>
          </a:p>
        </p:txBody>
      </p:sp>
    </p:spTree>
    <p:extLst>
      <p:ext uri="{BB962C8B-B14F-4D97-AF65-F5344CB8AC3E}">
        <p14:creationId xmlns:p14="http://schemas.microsoft.com/office/powerpoint/2010/main" val="3211230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23</a:t>
            </a:fld>
            <a:endParaRPr lang="en-GB"/>
          </a:p>
        </p:txBody>
      </p:sp>
    </p:spTree>
    <p:extLst>
      <p:ext uri="{BB962C8B-B14F-4D97-AF65-F5344CB8AC3E}">
        <p14:creationId xmlns:p14="http://schemas.microsoft.com/office/powerpoint/2010/main" val="3155263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24</a:t>
            </a:fld>
            <a:endParaRPr lang="en-GB"/>
          </a:p>
        </p:txBody>
      </p:sp>
    </p:spTree>
    <p:extLst>
      <p:ext uri="{BB962C8B-B14F-4D97-AF65-F5344CB8AC3E}">
        <p14:creationId xmlns:p14="http://schemas.microsoft.com/office/powerpoint/2010/main" val="823361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25</a:t>
            </a:fld>
            <a:endParaRPr lang="en-GB"/>
          </a:p>
        </p:txBody>
      </p:sp>
    </p:spTree>
    <p:extLst>
      <p:ext uri="{BB962C8B-B14F-4D97-AF65-F5344CB8AC3E}">
        <p14:creationId xmlns:p14="http://schemas.microsoft.com/office/powerpoint/2010/main" val="4073507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26</a:t>
            </a:fld>
            <a:endParaRPr lang="en-GB"/>
          </a:p>
        </p:txBody>
      </p:sp>
    </p:spTree>
    <p:extLst>
      <p:ext uri="{BB962C8B-B14F-4D97-AF65-F5344CB8AC3E}">
        <p14:creationId xmlns:p14="http://schemas.microsoft.com/office/powerpoint/2010/main" val="410315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27</a:t>
            </a:fld>
            <a:endParaRPr lang="en-GB"/>
          </a:p>
        </p:txBody>
      </p:sp>
    </p:spTree>
    <p:extLst>
      <p:ext uri="{BB962C8B-B14F-4D97-AF65-F5344CB8AC3E}">
        <p14:creationId xmlns:p14="http://schemas.microsoft.com/office/powerpoint/2010/main" val="2129728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28</a:t>
            </a:fld>
            <a:endParaRPr lang="en-GB"/>
          </a:p>
        </p:txBody>
      </p:sp>
    </p:spTree>
    <p:extLst>
      <p:ext uri="{BB962C8B-B14F-4D97-AF65-F5344CB8AC3E}">
        <p14:creationId xmlns:p14="http://schemas.microsoft.com/office/powerpoint/2010/main" val="3893104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29</a:t>
            </a:fld>
            <a:endParaRPr lang="en-GB"/>
          </a:p>
        </p:txBody>
      </p:sp>
    </p:spTree>
    <p:extLst>
      <p:ext uri="{BB962C8B-B14F-4D97-AF65-F5344CB8AC3E}">
        <p14:creationId xmlns:p14="http://schemas.microsoft.com/office/powerpoint/2010/main" val="2055700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30</a:t>
            </a:fld>
            <a:endParaRPr lang="en-GB"/>
          </a:p>
        </p:txBody>
      </p:sp>
    </p:spTree>
    <p:extLst>
      <p:ext uri="{BB962C8B-B14F-4D97-AF65-F5344CB8AC3E}">
        <p14:creationId xmlns:p14="http://schemas.microsoft.com/office/powerpoint/2010/main" val="40645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31</a:t>
            </a:fld>
            <a:endParaRPr lang="en-GB"/>
          </a:p>
        </p:txBody>
      </p:sp>
    </p:spTree>
    <p:extLst>
      <p:ext uri="{BB962C8B-B14F-4D97-AF65-F5344CB8AC3E}">
        <p14:creationId xmlns:p14="http://schemas.microsoft.com/office/powerpoint/2010/main" val="1495449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5</a:t>
            </a:fld>
            <a:endParaRPr lang="en-GB"/>
          </a:p>
        </p:txBody>
      </p:sp>
    </p:spTree>
    <p:extLst>
      <p:ext uri="{BB962C8B-B14F-4D97-AF65-F5344CB8AC3E}">
        <p14:creationId xmlns:p14="http://schemas.microsoft.com/office/powerpoint/2010/main" val="3680761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32</a:t>
            </a:fld>
            <a:endParaRPr lang="en-GB"/>
          </a:p>
        </p:txBody>
      </p:sp>
    </p:spTree>
    <p:extLst>
      <p:ext uri="{BB962C8B-B14F-4D97-AF65-F5344CB8AC3E}">
        <p14:creationId xmlns:p14="http://schemas.microsoft.com/office/powerpoint/2010/main" val="310113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35</a:t>
            </a:fld>
            <a:endParaRPr lang="en-GB"/>
          </a:p>
        </p:txBody>
      </p:sp>
    </p:spTree>
    <p:extLst>
      <p:ext uri="{BB962C8B-B14F-4D97-AF65-F5344CB8AC3E}">
        <p14:creationId xmlns:p14="http://schemas.microsoft.com/office/powerpoint/2010/main" val="3792623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36</a:t>
            </a:fld>
            <a:endParaRPr lang="en-GB"/>
          </a:p>
        </p:txBody>
      </p:sp>
    </p:spTree>
    <p:extLst>
      <p:ext uri="{BB962C8B-B14F-4D97-AF65-F5344CB8AC3E}">
        <p14:creationId xmlns:p14="http://schemas.microsoft.com/office/powerpoint/2010/main" val="3340652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39</a:t>
            </a:fld>
            <a:endParaRPr lang="en-GB"/>
          </a:p>
        </p:txBody>
      </p:sp>
    </p:spTree>
    <p:extLst>
      <p:ext uri="{BB962C8B-B14F-4D97-AF65-F5344CB8AC3E}">
        <p14:creationId xmlns:p14="http://schemas.microsoft.com/office/powerpoint/2010/main" val="1752455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40</a:t>
            </a:fld>
            <a:endParaRPr lang="en-GB"/>
          </a:p>
        </p:txBody>
      </p:sp>
    </p:spTree>
    <p:extLst>
      <p:ext uri="{BB962C8B-B14F-4D97-AF65-F5344CB8AC3E}">
        <p14:creationId xmlns:p14="http://schemas.microsoft.com/office/powerpoint/2010/main" val="2168231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43</a:t>
            </a:fld>
            <a:endParaRPr lang="en-GB"/>
          </a:p>
        </p:txBody>
      </p:sp>
    </p:spTree>
    <p:extLst>
      <p:ext uri="{BB962C8B-B14F-4D97-AF65-F5344CB8AC3E}">
        <p14:creationId xmlns:p14="http://schemas.microsoft.com/office/powerpoint/2010/main" val="3404738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44</a:t>
            </a:fld>
            <a:endParaRPr lang="en-GB"/>
          </a:p>
        </p:txBody>
      </p:sp>
    </p:spTree>
    <p:extLst>
      <p:ext uri="{BB962C8B-B14F-4D97-AF65-F5344CB8AC3E}">
        <p14:creationId xmlns:p14="http://schemas.microsoft.com/office/powerpoint/2010/main" val="8260661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45</a:t>
            </a:fld>
            <a:endParaRPr lang="en-GB"/>
          </a:p>
        </p:txBody>
      </p:sp>
    </p:spTree>
    <p:extLst>
      <p:ext uri="{BB962C8B-B14F-4D97-AF65-F5344CB8AC3E}">
        <p14:creationId xmlns:p14="http://schemas.microsoft.com/office/powerpoint/2010/main" val="19360103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46</a:t>
            </a:fld>
            <a:endParaRPr lang="en-GB"/>
          </a:p>
        </p:txBody>
      </p:sp>
    </p:spTree>
    <p:extLst>
      <p:ext uri="{BB962C8B-B14F-4D97-AF65-F5344CB8AC3E}">
        <p14:creationId xmlns:p14="http://schemas.microsoft.com/office/powerpoint/2010/main" val="29643469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47</a:t>
            </a:fld>
            <a:endParaRPr lang="en-GB"/>
          </a:p>
        </p:txBody>
      </p:sp>
    </p:spTree>
    <p:extLst>
      <p:ext uri="{BB962C8B-B14F-4D97-AF65-F5344CB8AC3E}">
        <p14:creationId xmlns:p14="http://schemas.microsoft.com/office/powerpoint/2010/main" val="3402331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6</a:t>
            </a:fld>
            <a:endParaRPr lang="en-GB"/>
          </a:p>
        </p:txBody>
      </p:sp>
    </p:spTree>
    <p:extLst>
      <p:ext uri="{BB962C8B-B14F-4D97-AF65-F5344CB8AC3E}">
        <p14:creationId xmlns:p14="http://schemas.microsoft.com/office/powerpoint/2010/main" val="37051441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48</a:t>
            </a:fld>
            <a:endParaRPr lang="en-GB"/>
          </a:p>
        </p:txBody>
      </p:sp>
    </p:spTree>
    <p:extLst>
      <p:ext uri="{BB962C8B-B14F-4D97-AF65-F5344CB8AC3E}">
        <p14:creationId xmlns:p14="http://schemas.microsoft.com/office/powerpoint/2010/main" val="40237739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49</a:t>
            </a:fld>
            <a:endParaRPr lang="en-GB"/>
          </a:p>
        </p:txBody>
      </p:sp>
    </p:spTree>
    <p:extLst>
      <p:ext uri="{BB962C8B-B14F-4D97-AF65-F5344CB8AC3E}">
        <p14:creationId xmlns:p14="http://schemas.microsoft.com/office/powerpoint/2010/main" val="11297722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50</a:t>
            </a:fld>
            <a:endParaRPr lang="en-GB"/>
          </a:p>
        </p:txBody>
      </p:sp>
    </p:spTree>
    <p:extLst>
      <p:ext uri="{BB962C8B-B14F-4D97-AF65-F5344CB8AC3E}">
        <p14:creationId xmlns:p14="http://schemas.microsoft.com/office/powerpoint/2010/main" val="312529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52</a:t>
            </a:fld>
            <a:endParaRPr lang="en-GB"/>
          </a:p>
        </p:txBody>
      </p:sp>
    </p:spTree>
    <p:extLst>
      <p:ext uri="{BB962C8B-B14F-4D97-AF65-F5344CB8AC3E}">
        <p14:creationId xmlns:p14="http://schemas.microsoft.com/office/powerpoint/2010/main" val="40783929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53</a:t>
            </a:fld>
            <a:endParaRPr lang="en-GB"/>
          </a:p>
        </p:txBody>
      </p:sp>
    </p:spTree>
    <p:extLst>
      <p:ext uri="{BB962C8B-B14F-4D97-AF65-F5344CB8AC3E}">
        <p14:creationId xmlns:p14="http://schemas.microsoft.com/office/powerpoint/2010/main" val="1595366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54</a:t>
            </a:fld>
            <a:endParaRPr lang="en-GB"/>
          </a:p>
        </p:txBody>
      </p:sp>
    </p:spTree>
    <p:extLst>
      <p:ext uri="{BB962C8B-B14F-4D97-AF65-F5344CB8AC3E}">
        <p14:creationId xmlns:p14="http://schemas.microsoft.com/office/powerpoint/2010/main" val="28092098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55</a:t>
            </a:fld>
            <a:endParaRPr lang="en-GB"/>
          </a:p>
        </p:txBody>
      </p:sp>
    </p:spTree>
    <p:extLst>
      <p:ext uri="{BB962C8B-B14F-4D97-AF65-F5344CB8AC3E}">
        <p14:creationId xmlns:p14="http://schemas.microsoft.com/office/powerpoint/2010/main" val="36857219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56</a:t>
            </a:fld>
            <a:endParaRPr lang="en-GB"/>
          </a:p>
        </p:txBody>
      </p:sp>
    </p:spTree>
    <p:extLst>
      <p:ext uri="{BB962C8B-B14F-4D97-AF65-F5344CB8AC3E}">
        <p14:creationId xmlns:p14="http://schemas.microsoft.com/office/powerpoint/2010/main" val="31958167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57</a:t>
            </a:fld>
            <a:endParaRPr lang="en-GB"/>
          </a:p>
        </p:txBody>
      </p:sp>
    </p:spTree>
    <p:extLst>
      <p:ext uri="{BB962C8B-B14F-4D97-AF65-F5344CB8AC3E}">
        <p14:creationId xmlns:p14="http://schemas.microsoft.com/office/powerpoint/2010/main" val="19914835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65</a:t>
            </a:fld>
            <a:endParaRPr lang="en-GB"/>
          </a:p>
        </p:txBody>
      </p:sp>
    </p:spTree>
    <p:extLst>
      <p:ext uri="{BB962C8B-B14F-4D97-AF65-F5344CB8AC3E}">
        <p14:creationId xmlns:p14="http://schemas.microsoft.com/office/powerpoint/2010/main" val="3428843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7</a:t>
            </a:fld>
            <a:endParaRPr lang="en-GB"/>
          </a:p>
        </p:txBody>
      </p:sp>
    </p:spTree>
    <p:extLst>
      <p:ext uri="{BB962C8B-B14F-4D97-AF65-F5344CB8AC3E}">
        <p14:creationId xmlns:p14="http://schemas.microsoft.com/office/powerpoint/2010/main" val="5230108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66</a:t>
            </a:fld>
            <a:endParaRPr lang="en-GB"/>
          </a:p>
        </p:txBody>
      </p:sp>
    </p:spTree>
    <p:extLst>
      <p:ext uri="{BB962C8B-B14F-4D97-AF65-F5344CB8AC3E}">
        <p14:creationId xmlns:p14="http://schemas.microsoft.com/office/powerpoint/2010/main" val="2255001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8</a:t>
            </a:fld>
            <a:endParaRPr lang="en-GB"/>
          </a:p>
        </p:txBody>
      </p:sp>
    </p:spTree>
    <p:extLst>
      <p:ext uri="{BB962C8B-B14F-4D97-AF65-F5344CB8AC3E}">
        <p14:creationId xmlns:p14="http://schemas.microsoft.com/office/powerpoint/2010/main" val="2072465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9</a:t>
            </a:fld>
            <a:endParaRPr lang="en-GB"/>
          </a:p>
        </p:txBody>
      </p:sp>
    </p:spTree>
    <p:extLst>
      <p:ext uri="{BB962C8B-B14F-4D97-AF65-F5344CB8AC3E}">
        <p14:creationId xmlns:p14="http://schemas.microsoft.com/office/powerpoint/2010/main" val="598935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10</a:t>
            </a:fld>
            <a:endParaRPr lang="en-GB"/>
          </a:p>
        </p:txBody>
      </p:sp>
    </p:spTree>
    <p:extLst>
      <p:ext uri="{BB962C8B-B14F-4D97-AF65-F5344CB8AC3E}">
        <p14:creationId xmlns:p14="http://schemas.microsoft.com/office/powerpoint/2010/main" val="1421041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11</a:t>
            </a:fld>
            <a:endParaRPr lang="en-GB"/>
          </a:p>
        </p:txBody>
      </p:sp>
    </p:spTree>
    <p:extLst>
      <p:ext uri="{BB962C8B-B14F-4D97-AF65-F5344CB8AC3E}">
        <p14:creationId xmlns:p14="http://schemas.microsoft.com/office/powerpoint/2010/main" val="2290598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10/10/2023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1622668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10/10/2023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2476868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10/10/2023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89774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10/10/2023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262674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603BF3D1-8874-4477-97E0-1DA17BF6C108}" type="datetimeFigureOut">
              <a:rPr lang="en-GB" smtClean="0"/>
              <a:t>10/10/2023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30855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fld id="{603BF3D1-8874-4477-97E0-1DA17BF6C108}" type="datetimeFigureOut">
              <a:rPr lang="en-GB" smtClean="0"/>
              <a:t>10/10/2023</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9347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603BF3D1-8874-4477-97E0-1DA17BF6C108}" type="datetimeFigureOut">
              <a:rPr lang="en-GB" smtClean="0"/>
              <a:t>10/10/2023</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72126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data 2"/>
          <p:cNvSpPr>
            <a:spLocks noGrp="1"/>
          </p:cNvSpPr>
          <p:nvPr>
            <p:ph type="dt" sz="half" idx="10"/>
          </p:nvPr>
        </p:nvSpPr>
        <p:spPr/>
        <p:txBody>
          <a:bodyPr/>
          <a:lstStyle/>
          <a:p>
            <a:fld id="{603BF3D1-8874-4477-97E0-1DA17BF6C108}" type="datetimeFigureOut">
              <a:rPr lang="en-GB" smtClean="0"/>
              <a:t>10/10/2023</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1659528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03BF3D1-8874-4477-97E0-1DA17BF6C108}" type="datetimeFigureOut">
              <a:rPr lang="en-GB" smtClean="0"/>
              <a:t>10/10/2023</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924448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03BF3D1-8874-4477-97E0-1DA17BF6C108}" type="datetimeFigureOut">
              <a:rPr lang="en-GB" smtClean="0"/>
              <a:t>10/10/2023</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42274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03BF3D1-8874-4477-97E0-1DA17BF6C108}" type="datetimeFigureOut">
              <a:rPr lang="en-GB" smtClean="0"/>
              <a:t>10/10/2023</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470995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3BF3D1-8874-4477-97E0-1DA17BF6C108}" type="datetimeFigureOut">
              <a:rPr lang="en-GB" smtClean="0"/>
              <a:t>10/10/2023</a:t>
            </a:fld>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3D1B0-DE20-4152-B16D-BF5A7D3F0EF3}" type="slidenum">
              <a:rPr lang="en-GB" smtClean="0"/>
              <a:t>‹#›</a:t>
            </a:fld>
            <a:endParaRPr lang="en-GB"/>
          </a:p>
        </p:txBody>
      </p:sp>
    </p:spTree>
    <p:extLst>
      <p:ext uri="{BB962C8B-B14F-4D97-AF65-F5344CB8AC3E}">
        <p14:creationId xmlns:p14="http://schemas.microsoft.com/office/powerpoint/2010/main" val="1202455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unsite.unc.edu/wm/paint/auth/seurat/baignade/seurat.baignade.j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My Movie 1.mp4" descr="My Movie 1.mp4">
            <a:hlinkClick r:id="" action="ppaction://media"/>
            <a:extLst>
              <a:ext uri="{FF2B5EF4-FFF2-40B4-BE49-F238E27FC236}">
                <a16:creationId xmlns:a16="http://schemas.microsoft.com/office/drawing/2014/main" id="{9B8D2FE8-D604-A14E-8632-39F3C2164652}"/>
              </a:ext>
            </a:extLst>
          </p:cNvPr>
          <p:cNvPicPr>
            <a:picLocks noChangeAspect="1"/>
          </p:cNvPicPr>
          <p:nvPr>
            <a:videoFile r:link="rId2"/>
            <p:extLst>
              <p:ext uri="{DAA4B4D4-6D71-4841-9C94-3DE7FCFB9230}">
                <p14:media xmlns:p14="http://schemas.microsoft.com/office/powerpoint/2010/main" r:embed="rId1">
                  <p14:fade in="50" out="50"/>
                </p14:media>
              </p:ext>
            </p:extLst>
          </p:nvPr>
        </p:nvPicPr>
        <p:blipFill>
          <a:blip r:embed="rId4"/>
          <a:stretch>
            <a:fillRect/>
          </a:stretch>
        </p:blipFill>
        <p:spPr>
          <a:xfrm>
            <a:off x="1635919" y="2697658"/>
            <a:ext cx="5872163" cy="3303092"/>
          </a:xfrm>
          <a:prstGeom prst="rect">
            <a:avLst/>
          </a:prstGeom>
        </p:spPr>
      </p:pic>
      <p:sp>
        <p:nvSpPr>
          <p:cNvPr id="5" name="CasellaDiTesto 3">
            <a:extLst>
              <a:ext uri="{FF2B5EF4-FFF2-40B4-BE49-F238E27FC236}">
                <a16:creationId xmlns:a16="http://schemas.microsoft.com/office/drawing/2014/main" id="{4645D6FE-B57C-4847-964F-F55C4C282C1E}"/>
              </a:ext>
            </a:extLst>
          </p:cNvPr>
          <p:cNvSpPr txBox="1"/>
          <p:nvPr/>
        </p:nvSpPr>
        <p:spPr>
          <a:xfrm>
            <a:off x="0" y="857250"/>
            <a:ext cx="9144000" cy="1246495"/>
          </a:xfrm>
          <a:prstGeom prst="rect">
            <a:avLst/>
          </a:prstGeom>
          <a:noFill/>
        </p:spPr>
        <p:txBody>
          <a:bodyPr wrap="square" rtlCol="0">
            <a:spAutoFit/>
          </a:bodyPr>
          <a:lstStyle/>
          <a:p>
            <a:pPr algn="ctr"/>
            <a:r>
              <a:rPr lang="it-IT" sz="2700" b="1" dirty="0">
                <a:solidFill>
                  <a:schemeClr val="bg1"/>
                </a:solidFill>
                <a:latin typeface="+mj-lt"/>
              </a:rPr>
              <a:t>EPISTEMOLOGY AND PROFESSIONAL ETHICS</a:t>
            </a:r>
          </a:p>
          <a:p>
            <a:pPr algn="ctr"/>
            <a:endParaRPr lang="it-IT" sz="2400" dirty="0">
              <a:solidFill>
                <a:schemeClr val="bg1"/>
              </a:solidFill>
              <a:latin typeface="+mj-lt"/>
            </a:endParaRPr>
          </a:p>
          <a:p>
            <a:pPr algn="ctr"/>
            <a:r>
              <a:rPr lang="it-IT" sz="2400" dirty="0">
                <a:solidFill>
                  <a:schemeClr val="bg1"/>
                </a:solidFill>
                <a:latin typeface="+mj-lt"/>
              </a:rPr>
              <a:t>Fabio </a:t>
            </a:r>
            <a:r>
              <a:rPr lang="it-IT" sz="2400" dirty="0" err="1">
                <a:solidFill>
                  <a:schemeClr val="bg1"/>
                </a:solidFill>
                <a:latin typeface="+mj-lt"/>
              </a:rPr>
              <a:t>Ferlazzo</a:t>
            </a:r>
            <a:endParaRPr lang="en-GB" sz="2400" dirty="0">
              <a:solidFill>
                <a:schemeClr val="bg1"/>
              </a:solidFill>
              <a:latin typeface="+mj-lt"/>
            </a:endParaRPr>
          </a:p>
        </p:txBody>
      </p:sp>
    </p:spTree>
    <p:extLst>
      <p:ext uri="{BB962C8B-B14F-4D97-AF65-F5344CB8AC3E}">
        <p14:creationId xmlns:p14="http://schemas.microsoft.com/office/powerpoint/2010/main" val="267200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76215" y="620688"/>
            <a:ext cx="8712968" cy="584775"/>
          </a:xfrm>
          <a:prstGeom prst="rect">
            <a:avLst/>
          </a:prstGeom>
          <a:noFill/>
        </p:spPr>
        <p:txBody>
          <a:bodyPr wrap="square" rtlCol="0">
            <a:spAutoFit/>
          </a:bodyPr>
          <a:lstStyle/>
          <a:p>
            <a:pPr algn="ctr"/>
            <a:r>
              <a:rPr lang="it-IT" sz="3200" dirty="0"/>
              <a:t>FORMS OF KNOWLEDGE</a:t>
            </a:r>
            <a:endParaRPr lang="en-GB" sz="3200" dirty="0">
              <a:latin typeface="+mj-lt"/>
            </a:endParaRPr>
          </a:p>
        </p:txBody>
      </p:sp>
    </p:spTree>
    <p:extLst>
      <p:ext uri="{BB962C8B-B14F-4D97-AF65-F5344CB8AC3E}">
        <p14:creationId xmlns:p14="http://schemas.microsoft.com/office/powerpoint/2010/main" val="347283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11560" y="6237311"/>
            <a:ext cx="7065973" cy="584775"/>
          </a:xfrm>
          <a:prstGeom prst="rect">
            <a:avLst/>
          </a:prstGeom>
          <a:noFill/>
        </p:spPr>
        <p:txBody>
          <a:bodyPr wrap="none" rtlCol="0">
            <a:spAutoFit/>
          </a:bodyPr>
          <a:lstStyle/>
          <a:p>
            <a:r>
              <a:rPr lang="it-IT" sz="3200" dirty="0" err="1"/>
              <a:t>Chauvet</a:t>
            </a:r>
            <a:r>
              <a:rPr lang="it-IT" sz="3200" dirty="0"/>
              <a:t> (Francia) – circa 32000 </a:t>
            </a:r>
            <a:r>
              <a:rPr lang="it-IT" sz="3200" dirty="0" err="1"/>
              <a:t>years</a:t>
            </a:r>
            <a:r>
              <a:rPr lang="it-IT" sz="3200" dirty="0"/>
              <a:t> ago</a:t>
            </a:r>
            <a:endParaRPr lang="en-GB" sz="3200" dirty="0"/>
          </a:p>
        </p:txBody>
      </p:sp>
      <p:pic>
        <p:nvPicPr>
          <p:cNvPr id="2050" name="Picture 2" descr="http://venividivici.us/sites/default/files/Chauv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44000" cy="627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478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11560" y="6237311"/>
            <a:ext cx="8503290" cy="584775"/>
          </a:xfrm>
          <a:prstGeom prst="rect">
            <a:avLst/>
          </a:prstGeom>
          <a:noFill/>
        </p:spPr>
        <p:txBody>
          <a:bodyPr wrap="none" rtlCol="0">
            <a:spAutoFit/>
          </a:bodyPr>
          <a:lstStyle/>
          <a:p>
            <a:r>
              <a:rPr lang="it-IT" sz="3200" dirty="0"/>
              <a:t>Serra da Capivara (Brasile) – circa 25000 </a:t>
            </a:r>
            <a:r>
              <a:rPr lang="it-IT" sz="3200" dirty="0" err="1"/>
              <a:t>years</a:t>
            </a:r>
            <a:r>
              <a:rPr lang="it-IT" sz="3200" dirty="0"/>
              <a:t> ago</a:t>
            </a:r>
            <a:endParaRPr lang="en-GB" sz="3200" dirty="0"/>
          </a:p>
        </p:txBody>
      </p:sp>
      <p:pic>
        <p:nvPicPr>
          <p:cNvPr id="3074" name="Picture 2" descr="http://venividivici.us/sites/default/files/Serra%20da%20Capiva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3" y="93942"/>
            <a:ext cx="9078670" cy="6071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794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venividivici.us/sites/default/files/Lascau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7" y="44624"/>
            <a:ext cx="9126303" cy="607469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11560" y="6237311"/>
            <a:ext cx="6898876" cy="584775"/>
          </a:xfrm>
          <a:prstGeom prst="rect">
            <a:avLst/>
          </a:prstGeom>
          <a:noFill/>
        </p:spPr>
        <p:txBody>
          <a:bodyPr wrap="none" rtlCol="0">
            <a:spAutoFit/>
          </a:bodyPr>
          <a:lstStyle/>
          <a:p>
            <a:r>
              <a:rPr lang="it-IT" sz="3200" dirty="0"/>
              <a:t>Lascaux (France) – circa 17000 </a:t>
            </a:r>
            <a:r>
              <a:rPr lang="it-IT" sz="3200" dirty="0" err="1"/>
              <a:t>years</a:t>
            </a:r>
            <a:r>
              <a:rPr lang="it-IT" sz="3200" dirty="0"/>
              <a:t> ago</a:t>
            </a:r>
            <a:endParaRPr lang="en-GB" sz="3200" dirty="0"/>
          </a:p>
        </p:txBody>
      </p:sp>
    </p:spTree>
    <p:extLst>
      <p:ext uri="{BB962C8B-B14F-4D97-AF65-F5344CB8AC3E}">
        <p14:creationId xmlns:p14="http://schemas.microsoft.com/office/powerpoint/2010/main" val="805868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8159" y="6165304"/>
            <a:ext cx="9259458" cy="584775"/>
          </a:xfrm>
          <a:prstGeom prst="rect">
            <a:avLst/>
          </a:prstGeom>
          <a:noFill/>
        </p:spPr>
        <p:txBody>
          <a:bodyPr wrap="none" rtlCol="0">
            <a:spAutoFit/>
          </a:bodyPr>
          <a:lstStyle/>
          <a:p>
            <a:r>
              <a:rPr lang="it-IT" sz="3200" dirty="0"/>
              <a:t>Cueva de la </a:t>
            </a:r>
            <a:r>
              <a:rPr lang="it-IT" sz="3200" dirty="0" err="1"/>
              <a:t>manos</a:t>
            </a:r>
            <a:r>
              <a:rPr lang="it-IT" sz="3200" dirty="0"/>
              <a:t> (Patagonia) – circa 10000 </a:t>
            </a:r>
            <a:r>
              <a:rPr lang="it-IT" sz="3200" dirty="0" err="1"/>
              <a:t>years</a:t>
            </a:r>
            <a:r>
              <a:rPr lang="it-IT" sz="3200" dirty="0"/>
              <a:t> ago</a:t>
            </a:r>
            <a:endParaRPr lang="en-GB" sz="3200" dirty="0"/>
          </a:p>
        </p:txBody>
      </p:sp>
      <p:pic>
        <p:nvPicPr>
          <p:cNvPr id="4098" name="Picture 2" descr="http://venividivici.us/sites/default/files/La%20Cueva%20de%20las%20Man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640"/>
            <a:ext cx="9126882"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73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2361" y="6364330"/>
            <a:ext cx="5704748" cy="369332"/>
          </a:xfrm>
          <a:prstGeom prst="rect">
            <a:avLst/>
          </a:prstGeom>
        </p:spPr>
        <p:txBody>
          <a:bodyPr wrap="square">
            <a:spAutoFit/>
          </a:bodyPr>
          <a:lstStyle/>
          <a:p>
            <a:r>
              <a:rPr lang="en-US" dirty="0">
                <a:latin typeface="American Typewriter Light"/>
                <a:cs typeface="American Typewriter Light"/>
              </a:rPr>
              <a:t>Lunar calendar, circa 34000 years ago (France)</a:t>
            </a:r>
          </a:p>
        </p:txBody>
      </p:sp>
      <p:pic>
        <p:nvPicPr>
          <p:cNvPr id="3" name="Picture 2"/>
          <p:cNvPicPr>
            <a:picLocks noChangeAspect="1"/>
          </p:cNvPicPr>
          <p:nvPr/>
        </p:nvPicPr>
        <p:blipFill>
          <a:blip r:embed="rId3"/>
          <a:stretch>
            <a:fillRect/>
          </a:stretch>
        </p:blipFill>
        <p:spPr>
          <a:xfrm>
            <a:off x="992205" y="292059"/>
            <a:ext cx="7008790" cy="6072271"/>
          </a:xfrm>
          <a:prstGeom prst="rect">
            <a:avLst/>
          </a:prstGeom>
        </p:spPr>
      </p:pic>
    </p:spTree>
    <p:extLst>
      <p:ext uri="{BB962C8B-B14F-4D97-AF65-F5344CB8AC3E}">
        <p14:creationId xmlns:p14="http://schemas.microsoft.com/office/powerpoint/2010/main" val="4171145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6100" y="406400"/>
            <a:ext cx="8051800" cy="6045200"/>
          </a:xfrm>
          <a:prstGeom prst="rect">
            <a:avLst/>
          </a:prstGeom>
        </p:spPr>
      </p:pic>
      <p:sp>
        <p:nvSpPr>
          <p:cNvPr id="3" name="Rectangle 2"/>
          <p:cNvSpPr/>
          <p:nvPr/>
        </p:nvSpPr>
        <p:spPr>
          <a:xfrm>
            <a:off x="1185326" y="6451600"/>
            <a:ext cx="7412573" cy="369332"/>
          </a:xfrm>
          <a:prstGeom prst="rect">
            <a:avLst/>
          </a:prstGeom>
        </p:spPr>
        <p:txBody>
          <a:bodyPr wrap="square">
            <a:spAutoFit/>
          </a:bodyPr>
          <a:lstStyle/>
          <a:p>
            <a:r>
              <a:rPr lang="en-US" dirty="0">
                <a:latin typeface="American Typewriter Light"/>
                <a:cs typeface="American Typewriter Light"/>
              </a:rPr>
              <a:t>Eclipses – circa 5000 years ago (Cairn L, County </a:t>
            </a:r>
            <a:r>
              <a:rPr lang="en-US" dirty="0" err="1">
                <a:latin typeface="American Typewriter Light"/>
                <a:cs typeface="American Typewriter Light"/>
              </a:rPr>
              <a:t>Meath</a:t>
            </a:r>
            <a:r>
              <a:rPr lang="en-US" dirty="0">
                <a:latin typeface="American Typewriter Light"/>
                <a:cs typeface="American Typewriter Light"/>
              </a:rPr>
              <a:t>, Ireland)</a:t>
            </a:r>
          </a:p>
        </p:txBody>
      </p:sp>
    </p:spTree>
    <p:extLst>
      <p:ext uri="{BB962C8B-B14F-4D97-AF65-F5344CB8AC3E}">
        <p14:creationId xmlns:p14="http://schemas.microsoft.com/office/powerpoint/2010/main" val="3413389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2667" y="6484595"/>
            <a:ext cx="7828410" cy="369332"/>
          </a:xfrm>
          <a:prstGeom prst="rect">
            <a:avLst/>
          </a:prstGeom>
        </p:spPr>
        <p:txBody>
          <a:bodyPr wrap="square">
            <a:spAutoFit/>
          </a:bodyPr>
          <a:lstStyle/>
          <a:p>
            <a:r>
              <a:rPr lang="en-US" dirty="0">
                <a:latin typeface="American Typewriter Light"/>
                <a:cs typeface="American Typewriter Light"/>
              </a:rPr>
              <a:t>Stonehenge (UK)</a:t>
            </a:r>
          </a:p>
        </p:txBody>
      </p:sp>
      <p:pic>
        <p:nvPicPr>
          <p:cNvPr id="5" name="Picture 4"/>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val="1986145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2667" y="6484595"/>
            <a:ext cx="7828410" cy="369332"/>
          </a:xfrm>
          <a:prstGeom prst="rect">
            <a:avLst/>
          </a:prstGeom>
        </p:spPr>
        <p:txBody>
          <a:bodyPr wrap="square">
            <a:spAutoFit/>
          </a:bodyPr>
          <a:lstStyle/>
          <a:p>
            <a:r>
              <a:rPr lang="en-US" dirty="0" err="1">
                <a:latin typeface="American Typewriter Light"/>
                <a:cs typeface="American Typewriter Light"/>
              </a:rPr>
              <a:t>Chichen</a:t>
            </a:r>
            <a:r>
              <a:rPr lang="en-US" dirty="0">
                <a:latin typeface="American Typewriter Light"/>
                <a:cs typeface="American Typewriter Light"/>
              </a:rPr>
              <a:t> Itza, Yucatan </a:t>
            </a:r>
            <a:r>
              <a:rPr lang="en-US" dirty="0" err="1">
                <a:latin typeface="American Typewriter Light"/>
                <a:cs typeface="American Typewriter Light"/>
              </a:rPr>
              <a:t>Messico</a:t>
            </a:r>
            <a:r>
              <a:rPr lang="en-US" dirty="0">
                <a:latin typeface="American Typewriter Light"/>
                <a:cs typeface="American Typewriter Light"/>
              </a:rPr>
              <a:t>)</a:t>
            </a:r>
          </a:p>
        </p:txBody>
      </p:sp>
      <p:pic>
        <p:nvPicPr>
          <p:cNvPr id="3" name="Picture 2"/>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val="3488460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8679907"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a:spLocks noChangeArrowheads="1"/>
          </p:cNvSpPr>
          <p:nvPr/>
        </p:nvSpPr>
        <p:spPr bwMode="auto">
          <a:xfrm>
            <a:off x="1953047" y="6237312"/>
            <a:ext cx="527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800" b="1" dirty="0"/>
              <a:t>Georges </a:t>
            </a:r>
            <a:r>
              <a:rPr lang="it-IT" altLang="en-US" sz="1800" b="1" dirty="0" err="1"/>
              <a:t>Seurat</a:t>
            </a:r>
            <a:r>
              <a:rPr lang="it-IT" altLang="en-US" sz="1800" dirty="0"/>
              <a:t>, </a:t>
            </a:r>
            <a:r>
              <a:rPr lang="it-IT" altLang="en-US" sz="1800" i="1" dirty="0" err="1">
                <a:hlinkClick r:id="rId4"/>
              </a:rPr>
              <a:t>Bathing</a:t>
            </a:r>
            <a:r>
              <a:rPr lang="it-IT" altLang="en-US" sz="1800" i="1" dirty="0">
                <a:hlinkClick r:id="rId4"/>
              </a:rPr>
              <a:t> </a:t>
            </a:r>
            <a:r>
              <a:rPr lang="it-IT" altLang="en-US" sz="1800" i="1" dirty="0" err="1">
                <a:hlinkClick r:id="rId4"/>
              </a:rPr>
              <a:t>at</a:t>
            </a:r>
            <a:r>
              <a:rPr lang="it-IT" altLang="en-US" sz="1800" i="1" dirty="0">
                <a:hlinkClick r:id="rId4"/>
              </a:rPr>
              <a:t> </a:t>
            </a:r>
            <a:r>
              <a:rPr lang="it-IT" altLang="en-US" sz="1800" i="1" dirty="0" err="1">
                <a:hlinkClick r:id="rId4"/>
              </a:rPr>
              <a:t>Asnières</a:t>
            </a:r>
            <a:r>
              <a:rPr lang="it-IT" altLang="en-US" sz="1800" dirty="0"/>
              <a:t>, 1883-1884 </a:t>
            </a:r>
          </a:p>
        </p:txBody>
      </p:sp>
    </p:spTree>
    <p:extLst>
      <p:ext uri="{BB962C8B-B14F-4D97-AF65-F5344CB8AC3E}">
        <p14:creationId xmlns:p14="http://schemas.microsoft.com/office/powerpoint/2010/main" val="3276003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01627430-EF7F-9143-8457-75BC9675297E}"/>
              </a:ext>
            </a:extLst>
          </p:cNvPr>
          <p:cNvSpPr txBox="1">
            <a:spLocks noChangeArrowheads="1"/>
          </p:cNvSpPr>
          <p:nvPr/>
        </p:nvSpPr>
        <p:spPr bwMode="auto">
          <a:xfrm>
            <a:off x="611560" y="1052736"/>
            <a:ext cx="7460170"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lgn="ctr">
              <a:defRPr/>
            </a:pPr>
            <a:r>
              <a:rPr lang="it-IT" sz="3600" dirty="0">
                <a:latin typeface="Times New Roman" charset="0"/>
                <a:ea typeface="ＭＳ Ｐゴシック" charset="0"/>
              </a:rPr>
              <a:t>Williams and </a:t>
            </a:r>
            <a:r>
              <a:rPr lang="it-IT" sz="3600" dirty="0" err="1">
                <a:latin typeface="Times New Roman" charset="0"/>
                <a:ea typeface="ＭＳ Ｐゴシック" charset="0"/>
              </a:rPr>
              <a:t>Holland’s</a:t>
            </a:r>
            <a:r>
              <a:rPr lang="it-IT" sz="3600" dirty="0">
                <a:latin typeface="Times New Roman" charset="0"/>
                <a:ea typeface="ＭＳ Ｐゴシック" charset="0"/>
              </a:rPr>
              <a:t> Law</a:t>
            </a:r>
          </a:p>
          <a:p>
            <a:pPr algn="ctr">
              <a:defRPr/>
            </a:pPr>
            <a:endParaRPr lang="it-IT" sz="3600" dirty="0">
              <a:latin typeface="Times New Roman" charset="0"/>
              <a:ea typeface="ＭＳ Ｐゴシック" charset="0"/>
            </a:endParaRPr>
          </a:p>
          <a:p>
            <a:pPr algn="ctr">
              <a:defRPr/>
            </a:pPr>
            <a:r>
              <a:rPr lang="it-IT" sz="3200" dirty="0" err="1">
                <a:latin typeface="Times New Roman" charset="0"/>
                <a:ea typeface="ＭＳ Ｐゴシック" charset="0"/>
              </a:rPr>
              <a:t>If</a:t>
            </a:r>
            <a:r>
              <a:rPr lang="it-IT" sz="3200" dirty="0">
                <a:latin typeface="Times New Roman" charset="0"/>
                <a:ea typeface="ＭＳ Ｐゴシック" charset="0"/>
              </a:rPr>
              <a:t> </a:t>
            </a:r>
            <a:r>
              <a:rPr lang="it-IT" sz="3200" dirty="0" err="1">
                <a:latin typeface="Times New Roman" charset="0"/>
                <a:ea typeface="ＭＳ Ｐゴシック" charset="0"/>
              </a:rPr>
              <a:t>enough</a:t>
            </a:r>
            <a:r>
              <a:rPr lang="it-IT" sz="3200" dirty="0">
                <a:latin typeface="Times New Roman" charset="0"/>
                <a:ea typeface="ＭＳ Ｐゴシック" charset="0"/>
              </a:rPr>
              <a:t> data are </a:t>
            </a:r>
            <a:r>
              <a:rPr lang="it-IT" sz="3200" dirty="0" err="1">
                <a:latin typeface="Times New Roman" charset="0"/>
                <a:ea typeface="ＭＳ Ｐゴシック" charset="0"/>
              </a:rPr>
              <a:t>collected</a:t>
            </a:r>
            <a:r>
              <a:rPr lang="it-IT" sz="3200" dirty="0">
                <a:latin typeface="Times New Roman" charset="0"/>
                <a:ea typeface="ＭＳ Ｐゴシック" charset="0"/>
              </a:rPr>
              <a:t>, </a:t>
            </a:r>
            <a:r>
              <a:rPr lang="it-IT" sz="3200" dirty="0" err="1">
                <a:latin typeface="Times New Roman" charset="0"/>
                <a:ea typeface="ＭＳ Ｐゴシック" charset="0"/>
              </a:rPr>
              <a:t>anything</a:t>
            </a:r>
            <a:r>
              <a:rPr lang="it-IT" sz="3200" dirty="0">
                <a:latin typeface="Times New Roman" charset="0"/>
                <a:ea typeface="ＭＳ Ｐゴシック" charset="0"/>
              </a:rPr>
              <a:t> </a:t>
            </a:r>
            <a:r>
              <a:rPr lang="it-IT" sz="3200" dirty="0" err="1">
                <a:latin typeface="Times New Roman" charset="0"/>
                <a:ea typeface="ＭＳ Ｐゴシック" charset="0"/>
              </a:rPr>
              <a:t>may</a:t>
            </a:r>
            <a:r>
              <a:rPr lang="it-IT" sz="3200" dirty="0">
                <a:latin typeface="Times New Roman" charset="0"/>
                <a:ea typeface="ＭＳ Ｐゴシック" charset="0"/>
              </a:rPr>
              <a:t> be </a:t>
            </a:r>
            <a:r>
              <a:rPr lang="it-IT" sz="3200" dirty="0" err="1">
                <a:latin typeface="Times New Roman" charset="0"/>
                <a:ea typeface="ＭＳ Ｐゴシック" charset="0"/>
              </a:rPr>
              <a:t>proven</a:t>
            </a:r>
            <a:r>
              <a:rPr lang="it-IT" sz="3200" dirty="0">
                <a:latin typeface="Times New Roman" charset="0"/>
                <a:ea typeface="ＭＳ Ｐゴシック" charset="0"/>
              </a:rPr>
              <a:t> by </a:t>
            </a:r>
            <a:r>
              <a:rPr lang="it-IT" sz="3200" dirty="0" err="1">
                <a:latin typeface="Times New Roman" charset="0"/>
                <a:ea typeface="ＭＳ Ｐゴシック" charset="0"/>
              </a:rPr>
              <a:t>statistical</a:t>
            </a:r>
            <a:r>
              <a:rPr lang="it-IT" sz="3200" dirty="0">
                <a:latin typeface="Times New Roman" charset="0"/>
                <a:ea typeface="ＭＳ Ｐゴシック" charset="0"/>
              </a:rPr>
              <a:t> </a:t>
            </a:r>
            <a:r>
              <a:rPr lang="it-IT" sz="3200" dirty="0" err="1">
                <a:latin typeface="Times New Roman" charset="0"/>
                <a:ea typeface="ＭＳ Ｐゴシック" charset="0"/>
              </a:rPr>
              <a:t>methods</a:t>
            </a:r>
            <a:r>
              <a:rPr lang="it-IT" sz="3200" dirty="0">
                <a:latin typeface="Times New Roman" charset="0"/>
                <a:ea typeface="ＭＳ Ｐゴシック" charset="0"/>
              </a:rPr>
              <a:t>.</a:t>
            </a:r>
          </a:p>
        </p:txBody>
      </p:sp>
      <p:sp>
        <p:nvSpPr>
          <p:cNvPr id="71683" name="Rectangle 3">
            <a:extLst>
              <a:ext uri="{FF2B5EF4-FFF2-40B4-BE49-F238E27FC236}">
                <a16:creationId xmlns:a16="http://schemas.microsoft.com/office/drawing/2014/main" id="{65711795-991E-1D47-A492-774B942AD29D}"/>
              </a:ext>
            </a:extLst>
          </p:cNvPr>
          <p:cNvSpPr>
            <a:spLocks noChangeArrowheads="1"/>
          </p:cNvSpPr>
          <p:nvPr/>
        </p:nvSpPr>
        <p:spPr bwMode="auto">
          <a:xfrm>
            <a:off x="4341645" y="3717032"/>
            <a:ext cx="41864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it-IT" sz="2400" dirty="0">
                <a:latin typeface="Times New Roman" charset="0"/>
                <a:ea typeface="ＭＳ Ｐゴシック" charset="0"/>
              </a:rPr>
              <a:t>(A. </a:t>
            </a:r>
            <a:r>
              <a:rPr lang="it-IT" sz="2400" dirty="0" err="1">
                <a:latin typeface="Times New Roman" charset="0"/>
                <a:ea typeface="ＭＳ Ｐゴシック" charset="0"/>
              </a:rPr>
              <a:t>Block</a:t>
            </a:r>
            <a:r>
              <a:rPr lang="it-IT" sz="2400" dirty="0">
                <a:latin typeface="Times New Roman" charset="0"/>
                <a:ea typeface="ＭＳ Ｐゴシック" charset="0"/>
              </a:rPr>
              <a:t> </a:t>
            </a:r>
            <a:r>
              <a:rPr lang="it-IT" sz="2400" dirty="0" err="1">
                <a:latin typeface="Times New Roman" charset="0"/>
                <a:ea typeface="ＭＳ Ｐゴシック" charset="0"/>
              </a:rPr>
              <a:t>Murphy’s</a:t>
            </a:r>
            <a:r>
              <a:rPr lang="it-IT" sz="2400" dirty="0">
                <a:latin typeface="Times New Roman" charset="0"/>
                <a:ea typeface="ＭＳ Ｐゴシック" charset="0"/>
              </a:rPr>
              <a:t> </a:t>
            </a:r>
            <a:r>
              <a:rPr lang="it-IT" sz="2400" dirty="0" err="1">
                <a:latin typeface="Times New Roman" charset="0"/>
                <a:ea typeface="ＭＳ Ｐゴシック" charset="0"/>
              </a:rPr>
              <a:t>laws</a:t>
            </a:r>
            <a:r>
              <a:rPr lang="it-IT" sz="2400" dirty="0">
                <a:latin typeface="Times New Roman" charset="0"/>
                <a:ea typeface="ＭＳ Ｐゴシック" charset="0"/>
              </a:rPr>
              <a:t>, 1985)</a:t>
            </a:r>
          </a:p>
        </p:txBody>
      </p:sp>
    </p:spTree>
    <p:extLst>
      <p:ext uri="{BB962C8B-B14F-4D97-AF65-F5344CB8AC3E}">
        <p14:creationId xmlns:p14="http://schemas.microsoft.com/office/powerpoint/2010/main" val="3212607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116632"/>
            <a:ext cx="8771449"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5"/>
          <p:cNvSpPr>
            <a:spLocks noChangeArrowheads="1"/>
          </p:cNvSpPr>
          <p:nvPr/>
        </p:nvSpPr>
        <p:spPr bwMode="auto">
          <a:xfrm>
            <a:off x="971600" y="6374655"/>
            <a:ext cx="6546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it-IT" altLang="en-US" sz="1800" b="1" dirty="0"/>
              <a:t>Worthington </a:t>
            </a:r>
            <a:r>
              <a:rPr lang="it-IT" altLang="en-US" sz="1800" b="1" dirty="0" err="1"/>
              <a:t>Whittredge</a:t>
            </a:r>
            <a:r>
              <a:rPr lang="it-IT" altLang="en-US" sz="1800" b="1" dirty="0"/>
              <a:t> - </a:t>
            </a:r>
            <a:r>
              <a:rPr lang="it-IT" altLang="en-US" sz="1800" i="1" dirty="0" err="1"/>
              <a:t>Fight</a:t>
            </a:r>
            <a:r>
              <a:rPr lang="it-IT" altLang="en-US" sz="1800" i="1" dirty="0"/>
              <a:t> </a:t>
            </a:r>
            <a:r>
              <a:rPr lang="it-IT" altLang="en-US" sz="1800" i="1" dirty="0" err="1"/>
              <a:t>Below</a:t>
            </a:r>
            <a:r>
              <a:rPr lang="it-IT" altLang="en-US" sz="1800" i="1" dirty="0"/>
              <a:t> the </a:t>
            </a:r>
            <a:r>
              <a:rPr lang="it-IT" altLang="en-US" sz="1800" i="1" dirty="0" err="1"/>
              <a:t>Battlements</a:t>
            </a:r>
            <a:r>
              <a:rPr lang="it-IT" altLang="en-US" sz="1800" i="1" dirty="0"/>
              <a:t>, </a:t>
            </a:r>
            <a:r>
              <a:rPr lang="it-IT" altLang="en-US" sz="1800" dirty="0"/>
              <a:t>1849 </a:t>
            </a:r>
          </a:p>
        </p:txBody>
      </p:sp>
    </p:spTree>
    <p:extLst>
      <p:ext uri="{BB962C8B-B14F-4D97-AF65-F5344CB8AC3E}">
        <p14:creationId xmlns:p14="http://schemas.microsoft.com/office/powerpoint/2010/main" val="1148108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48430C-F2DC-EE49-9B90-38088B449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32656"/>
            <a:ext cx="7920880" cy="5929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9A9D43DD-BA9E-7F4C-BF59-EEE2474EE0D9}"/>
              </a:ext>
            </a:extLst>
          </p:cNvPr>
          <p:cNvSpPr>
            <a:spLocks noChangeArrowheads="1"/>
          </p:cNvSpPr>
          <p:nvPr/>
        </p:nvSpPr>
        <p:spPr bwMode="auto">
          <a:xfrm>
            <a:off x="2445544" y="6261709"/>
            <a:ext cx="42529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800" b="1" dirty="0"/>
              <a:t>Eduard Manet, </a:t>
            </a:r>
            <a:r>
              <a:rPr lang="it-IT" altLang="en-US" sz="1800" dirty="0"/>
              <a:t>Le </a:t>
            </a:r>
            <a:r>
              <a:rPr lang="it-IT" altLang="en-US" sz="1800" dirty="0" err="1"/>
              <a:t>Dejeuner</a:t>
            </a:r>
            <a:r>
              <a:rPr lang="it-IT" altLang="en-US" sz="1800" dirty="0"/>
              <a:t> </a:t>
            </a:r>
            <a:r>
              <a:rPr lang="it-IT" altLang="en-US" sz="1800" dirty="0" err="1"/>
              <a:t>sur</a:t>
            </a:r>
            <a:r>
              <a:rPr lang="it-IT" altLang="en-US" sz="1800" dirty="0"/>
              <a:t> l'</a:t>
            </a:r>
            <a:r>
              <a:rPr lang="it-IT" altLang="en-US" sz="1800" dirty="0" err="1"/>
              <a:t>herbe</a:t>
            </a:r>
            <a:r>
              <a:rPr lang="it-IT" altLang="en-US" sz="1800" dirty="0"/>
              <a:t> </a:t>
            </a:r>
          </a:p>
        </p:txBody>
      </p:sp>
    </p:spTree>
    <p:extLst>
      <p:ext uri="{BB962C8B-B14F-4D97-AF65-F5344CB8AC3E}">
        <p14:creationId xmlns:p14="http://schemas.microsoft.com/office/powerpoint/2010/main" val="3562830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74" y="469900"/>
            <a:ext cx="5836974" cy="59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6" name="Text Box 4"/>
          <p:cNvSpPr txBox="1">
            <a:spLocks noChangeArrowheads="1"/>
          </p:cNvSpPr>
          <p:nvPr/>
        </p:nvSpPr>
        <p:spPr bwMode="auto">
          <a:xfrm>
            <a:off x="2368211" y="430213"/>
            <a:ext cx="428694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US" sz="2000" b="1" dirty="0" err="1">
                <a:solidFill>
                  <a:schemeClr val="bg1"/>
                </a:solidFill>
              </a:rPr>
              <a:t>Gravity</a:t>
            </a:r>
            <a:r>
              <a:rPr lang="it-IT" altLang="en-US" sz="2000" b="1" dirty="0">
                <a:solidFill>
                  <a:schemeClr val="bg1"/>
                </a:solidFill>
              </a:rPr>
              <a:t> </a:t>
            </a:r>
            <a:r>
              <a:rPr lang="it-IT" altLang="en-US" sz="2000" b="1" dirty="0" err="1">
                <a:solidFill>
                  <a:schemeClr val="bg1"/>
                </a:solidFill>
              </a:rPr>
              <a:t>deflect</a:t>
            </a:r>
            <a:r>
              <a:rPr lang="it-IT" altLang="en-US" sz="2000" b="1" dirty="0">
                <a:solidFill>
                  <a:schemeClr val="bg1"/>
                </a:solidFill>
              </a:rPr>
              <a:t> </a:t>
            </a:r>
            <a:r>
              <a:rPr lang="it-IT" altLang="en-US" sz="2000" b="1" dirty="0" err="1">
                <a:solidFill>
                  <a:schemeClr val="bg1"/>
                </a:solidFill>
              </a:rPr>
              <a:t>slight</a:t>
            </a:r>
            <a:endParaRPr lang="it-IT" altLang="en-US" sz="2000" b="1" dirty="0">
              <a:solidFill>
                <a:schemeClr val="bg1"/>
              </a:solidFill>
            </a:endParaRPr>
          </a:p>
          <a:p>
            <a:pPr algn="ctr"/>
            <a:r>
              <a:rPr lang="it-IT" altLang="en-US" sz="2000" b="1" dirty="0">
                <a:solidFill>
                  <a:schemeClr val="bg1"/>
                </a:solidFill>
              </a:rPr>
              <a:t>(</a:t>
            </a:r>
            <a:r>
              <a:rPr lang="it-IT" altLang="en-US" sz="2000" b="1" dirty="0" err="1">
                <a:solidFill>
                  <a:schemeClr val="bg1"/>
                </a:solidFill>
              </a:rPr>
              <a:t>prediction</a:t>
            </a:r>
            <a:r>
              <a:rPr lang="it-IT" altLang="en-US" sz="2000" b="1" dirty="0">
                <a:solidFill>
                  <a:schemeClr val="bg1"/>
                </a:solidFill>
              </a:rPr>
              <a:t> from the </a:t>
            </a:r>
            <a:r>
              <a:rPr lang="it-IT" altLang="en-US" sz="2000" b="1" dirty="0" err="1">
                <a:solidFill>
                  <a:schemeClr val="bg1"/>
                </a:solidFill>
              </a:rPr>
              <a:t>Relativity</a:t>
            </a:r>
            <a:r>
              <a:rPr lang="it-IT" altLang="en-US" sz="2000" b="1" dirty="0">
                <a:solidFill>
                  <a:schemeClr val="bg1"/>
                </a:solidFill>
              </a:rPr>
              <a:t> </a:t>
            </a:r>
            <a:r>
              <a:rPr lang="it-IT" altLang="en-US" sz="2000" b="1" dirty="0" err="1">
                <a:solidFill>
                  <a:schemeClr val="bg1"/>
                </a:solidFill>
              </a:rPr>
              <a:t>Theory</a:t>
            </a:r>
            <a:r>
              <a:rPr lang="it-IT" altLang="en-US" sz="2000" b="1" dirty="0">
                <a:solidFill>
                  <a:schemeClr val="bg1"/>
                </a:solidFill>
              </a:rPr>
              <a:t>)</a:t>
            </a:r>
          </a:p>
        </p:txBody>
      </p:sp>
      <p:sp>
        <p:nvSpPr>
          <p:cNvPr id="2" name="TextBox 1">
            <a:extLst>
              <a:ext uri="{FF2B5EF4-FFF2-40B4-BE49-F238E27FC236}">
                <a16:creationId xmlns:a16="http://schemas.microsoft.com/office/drawing/2014/main" id="{B475CF3B-D0DC-0E47-8EA9-9D17E960F79F}"/>
              </a:ext>
            </a:extLst>
          </p:cNvPr>
          <p:cNvSpPr txBox="1"/>
          <p:nvPr/>
        </p:nvSpPr>
        <p:spPr>
          <a:xfrm>
            <a:off x="4139952" y="4149080"/>
            <a:ext cx="720080" cy="400110"/>
          </a:xfrm>
          <a:prstGeom prst="rect">
            <a:avLst/>
          </a:prstGeom>
          <a:solidFill>
            <a:schemeClr val="tx1"/>
          </a:solidFill>
        </p:spPr>
        <p:txBody>
          <a:bodyPr wrap="square" rtlCol="0">
            <a:spAutoFit/>
          </a:bodyPr>
          <a:lstStyle/>
          <a:p>
            <a:r>
              <a:rPr lang="en-IT" sz="2000" b="1" dirty="0">
                <a:solidFill>
                  <a:schemeClr val="bg1"/>
                </a:solidFill>
              </a:rPr>
              <a:t>Sun</a:t>
            </a:r>
          </a:p>
        </p:txBody>
      </p:sp>
      <p:sp>
        <p:nvSpPr>
          <p:cNvPr id="5" name="TextBox 4">
            <a:extLst>
              <a:ext uri="{FF2B5EF4-FFF2-40B4-BE49-F238E27FC236}">
                <a16:creationId xmlns:a16="http://schemas.microsoft.com/office/drawing/2014/main" id="{6CF3463A-6B67-A840-A3A9-9CBA9104080E}"/>
              </a:ext>
            </a:extLst>
          </p:cNvPr>
          <p:cNvSpPr txBox="1"/>
          <p:nvPr/>
        </p:nvSpPr>
        <p:spPr>
          <a:xfrm>
            <a:off x="6156176" y="2780928"/>
            <a:ext cx="1189634" cy="400110"/>
          </a:xfrm>
          <a:prstGeom prst="rect">
            <a:avLst/>
          </a:prstGeom>
          <a:solidFill>
            <a:schemeClr val="tx1"/>
          </a:solidFill>
        </p:spPr>
        <p:txBody>
          <a:bodyPr wrap="square" rtlCol="0">
            <a:spAutoFit/>
          </a:bodyPr>
          <a:lstStyle/>
          <a:p>
            <a:r>
              <a:rPr lang="en-IT" sz="2000" b="1" dirty="0">
                <a:solidFill>
                  <a:schemeClr val="bg1"/>
                </a:solidFill>
              </a:rPr>
              <a:t>Real</a:t>
            </a:r>
          </a:p>
        </p:txBody>
      </p:sp>
      <p:sp>
        <p:nvSpPr>
          <p:cNvPr id="6" name="TextBox 5">
            <a:extLst>
              <a:ext uri="{FF2B5EF4-FFF2-40B4-BE49-F238E27FC236}">
                <a16:creationId xmlns:a16="http://schemas.microsoft.com/office/drawing/2014/main" id="{C36C950B-0C9E-1846-9745-42E3930F6909}"/>
              </a:ext>
            </a:extLst>
          </p:cNvPr>
          <p:cNvSpPr txBox="1"/>
          <p:nvPr/>
        </p:nvSpPr>
        <p:spPr>
          <a:xfrm>
            <a:off x="5627058" y="1700808"/>
            <a:ext cx="2439888" cy="400110"/>
          </a:xfrm>
          <a:prstGeom prst="rect">
            <a:avLst/>
          </a:prstGeom>
          <a:solidFill>
            <a:schemeClr val="tx1"/>
          </a:solidFill>
        </p:spPr>
        <p:txBody>
          <a:bodyPr wrap="square" rtlCol="0">
            <a:spAutoFit/>
          </a:bodyPr>
          <a:lstStyle/>
          <a:p>
            <a:r>
              <a:rPr lang="en-IT" sz="2000" b="1" dirty="0">
                <a:solidFill>
                  <a:schemeClr val="bg1"/>
                </a:solidFill>
              </a:rPr>
              <a:t>Apparent</a:t>
            </a:r>
          </a:p>
        </p:txBody>
      </p:sp>
      <p:sp>
        <p:nvSpPr>
          <p:cNvPr id="7" name="TextBox 6">
            <a:extLst>
              <a:ext uri="{FF2B5EF4-FFF2-40B4-BE49-F238E27FC236}">
                <a16:creationId xmlns:a16="http://schemas.microsoft.com/office/drawing/2014/main" id="{9D14723C-7F76-FC4D-9746-4D06B48B4AB6}"/>
              </a:ext>
            </a:extLst>
          </p:cNvPr>
          <p:cNvSpPr txBox="1"/>
          <p:nvPr/>
        </p:nvSpPr>
        <p:spPr>
          <a:xfrm>
            <a:off x="1835696" y="3645024"/>
            <a:ext cx="936104" cy="400110"/>
          </a:xfrm>
          <a:prstGeom prst="rect">
            <a:avLst/>
          </a:prstGeom>
          <a:solidFill>
            <a:schemeClr val="tx1"/>
          </a:solidFill>
        </p:spPr>
        <p:txBody>
          <a:bodyPr wrap="square" rtlCol="0">
            <a:spAutoFit/>
          </a:bodyPr>
          <a:lstStyle/>
          <a:p>
            <a:r>
              <a:rPr lang="en-IT" sz="2000" b="1" dirty="0">
                <a:solidFill>
                  <a:schemeClr val="bg1"/>
                </a:solidFill>
              </a:rPr>
              <a:t>Earth</a:t>
            </a:r>
          </a:p>
        </p:txBody>
      </p:sp>
    </p:spTree>
    <p:extLst>
      <p:ext uri="{BB962C8B-B14F-4D97-AF65-F5344CB8AC3E}">
        <p14:creationId xmlns:p14="http://schemas.microsoft.com/office/powerpoint/2010/main" val="3518220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75" y="469900"/>
            <a:ext cx="5834063" cy="59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Oval 4"/>
          <p:cNvSpPr>
            <a:spLocks noChangeArrowheads="1"/>
          </p:cNvSpPr>
          <p:nvPr/>
        </p:nvSpPr>
        <p:spPr bwMode="auto">
          <a:xfrm>
            <a:off x="6096000" y="4038600"/>
            <a:ext cx="609600" cy="685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2364454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75" y="469900"/>
            <a:ext cx="5834063" cy="59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Oval 3"/>
          <p:cNvSpPr>
            <a:spLocks noChangeArrowheads="1"/>
          </p:cNvSpPr>
          <p:nvPr/>
        </p:nvSpPr>
        <p:spPr bwMode="auto">
          <a:xfrm>
            <a:off x="6096000" y="4038600"/>
            <a:ext cx="609600" cy="685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3321430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ChangeArrowheads="1"/>
          </p:cNvSpPr>
          <p:nvPr/>
        </p:nvSpPr>
        <p:spPr bwMode="auto">
          <a:xfrm>
            <a:off x="381000" y="304800"/>
            <a:ext cx="8382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en-US" sz="2600" b="1" dirty="0">
                <a:solidFill>
                  <a:srgbClr val="FF0000"/>
                </a:solidFill>
              </a:rPr>
              <a:t>Arthur S. </a:t>
            </a:r>
            <a:r>
              <a:rPr lang="it-IT" altLang="en-US" sz="2600" b="1" dirty="0" err="1">
                <a:solidFill>
                  <a:srgbClr val="FF0000"/>
                </a:solidFill>
              </a:rPr>
              <a:t>Eddington</a:t>
            </a:r>
            <a:r>
              <a:rPr lang="it-IT" altLang="en-US" sz="2600" b="1" dirty="0">
                <a:solidFill>
                  <a:srgbClr val="FF0000"/>
                </a:solidFill>
              </a:rPr>
              <a:t>. </a:t>
            </a:r>
            <a:r>
              <a:rPr lang="it-IT" altLang="en-US" sz="2600" b="1" dirty="0" err="1">
                <a:solidFill>
                  <a:srgbClr val="FF0000"/>
                </a:solidFill>
              </a:rPr>
              <a:t>Expedition</a:t>
            </a:r>
            <a:r>
              <a:rPr lang="it-IT" altLang="en-US" sz="2600" b="1" dirty="0">
                <a:solidFill>
                  <a:srgbClr val="FF0000"/>
                </a:solidFill>
              </a:rPr>
              <a:t> to </a:t>
            </a:r>
            <a:r>
              <a:rPr lang="it-IT" altLang="en-US" sz="2600" b="1" dirty="0" err="1">
                <a:solidFill>
                  <a:srgbClr val="FF0000"/>
                </a:solidFill>
              </a:rPr>
              <a:t>island</a:t>
            </a:r>
            <a:r>
              <a:rPr lang="it-IT" altLang="en-US" sz="2600" b="1" dirty="0">
                <a:solidFill>
                  <a:srgbClr val="FF0000"/>
                </a:solidFill>
              </a:rPr>
              <a:t> Principe, 1919</a:t>
            </a:r>
          </a:p>
          <a:p>
            <a:pPr eaLnBrk="0" hangingPunct="0"/>
            <a:endParaRPr lang="it-IT" altLang="en-US" dirty="0"/>
          </a:p>
        </p:txBody>
      </p:sp>
      <p:sp>
        <p:nvSpPr>
          <p:cNvPr id="2052" name="Rectangle 4"/>
          <p:cNvSpPr>
            <a:spLocks noChangeArrowheads="1"/>
          </p:cNvSpPr>
          <p:nvPr/>
        </p:nvSpPr>
        <p:spPr bwMode="auto">
          <a:xfrm>
            <a:off x="838200" y="1600200"/>
            <a:ext cx="74676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335088" indent="-1335088">
              <a:defRPr sz="2400">
                <a:solidFill>
                  <a:schemeClr val="tx1"/>
                </a:solidFill>
                <a:latin typeface="Times New Roman" pitchFamily="18" charset="0"/>
              </a:defRPr>
            </a:lvl1pPr>
            <a:lvl2pPr marL="1525588">
              <a:defRPr sz="2400">
                <a:solidFill>
                  <a:schemeClr val="tx1"/>
                </a:solidFill>
                <a:latin typeface="Times New Roman" pitchFamily="18" charset="0"/>
              </a:defRPr>
            </a:lvl2pPr>
            <a:lvl3pPr marL="1716088">
              <a:defRPr sz="2400">
                <a:solidFill>
                  <a:schemeClr val="tx1"/>
                </a:solidFill>
                <a:latin typeface="Times New Roman" pitchFamily="18" charset="0"/>
              </a:defRPr>
            </a:lvl3pPr>
            <a:lvl4pPr marL="1906588">
              <a:defRPr sz="2400">
                <a:solidFill>
                  <a:schemeClr val="tx1"/>
                </a:solidFill>
                <a:latin typeface="Times New Roman" pitchFamily="18" charset="0"/>
              </a:defRPr>
            </a:lvl4pPr>
            <a:lvl5pPr marL="2097088">
              <a:defRPr sz="2400">
                <a:solidFill>
                  <a:schemeClr val="tx1"/>
                </a:solidFill>
                <a:latin typeface="Times New Roman" pitchFamily="18" charset="0"/>
              </a:defRPr>
            </a:lvl5pPr>
            <a:lvl6pPr marL="2554288" fontAlgn="base">
              <a:spcBef>
                <a:spcPct val="0"/>
              </a:spcBef>
              <a:spcAft>
                <a:spcPct val="0"/>
              </a:spcAft>
              <a:defRPr sz="2400">
                <a:solidFill>
                  <a:schemeClr val="tx1"/>
                </a:solidFill>
                <a:latin typeface="Times New Roman" pitchFamily="18" charset="0"/>
              </a:defRPr>
            </a:lvl6pPr>
            <a:lvl7pPr marL="3011488" fontAlgn="base">
              <a:spcBef>
                <a:spcPct val="0"/>
              </a:spcBef>
              <a:spcAft>
                <a:spcPct val="0"/>
              </a:spcAft>
              <a:defRPr sz="2400">
                <a:solidFill>
                  <a:schemeClr val="tx1"/>
                </a:solidFill>
                <a:latin typeface="Times New Roman" pitchFamily="18" charset="0"/>
              </a:defRPr>
            </a:lvl7pPr>
            <a:lvl8pPr marL="3468688" fontAlgn="base">
              <a:spcBef>
                <a:spcPct val="0"/>
              </a:spcBef>
              <a:spcAft>
                <a:spcPct val="0"/>
              </a:spcAft>
              <a:defRPr sz="2400">
                <a:solidFill>
                  <a:schemeClr val="tx1"/>
                </a:solidFill>
                <a:latin typeface="Times New Roman" pitchFamily="18" charset="0"/>
              </a:defRPr>
            </a:lvl8pPr>
            <a:lvl9pPr marL="3925888" fontAlgn="base">
              <a:spcBef>
                <a:spcPct val="0"/>
              </a:spcBef>
              <a:spcAft>
                <a:spcPct val="0"/>
              </a:spcAft>
              <a:defRPr sz="2400">
                <a:solidFill>
                  <a:schemeClr val="tx1"/>
                </a:solidFill>
                <a:latin typeface="Times New Roman" pitchFamily="18" charset="0"/>
              </a:defRPr>
            </a:lvl9pPr>
          </a:lstStyle>
          <a:p>
            <a:r>
              <a:rPr lang="it-IT" altLang="en-US" sz="2000" b="1" dirty="0" err="1"/>
              <a:t>May</a:t>
            </a:r>
            <a:r>
              <a:rPr lang="it-IT" altLang="en-US" sz="2000" b="1" dirty="0"/>
              <a:t> 29:</a:t>
            </a:r>
            <a:r>
              <a:rPr lang="it-IT" altLang="en-US" sz="2000" i="1" dirty="0"/>
              <a:t>  </a:t>
            </a:r>
            <a:r>
              <a:rPr lang="it-IT" altLang="en-US" sz="2000" i="1" dirty="0" err="1"/>
              <a:t>It</a:t>
            </a:r>
            <a:r>
              <a:rPr lang="it-IT" altLang="en-US" sz="2000" i="1" dirty="0"/>
              <a:t> </a:t>
            </a:r>
            <a:r>
              <a:rPr lang="it-IT" altLang="en-US" sz="2000" i="1" dirty="0" err="1"/>
              <a:t>stopped</a:t>
            </a:r>
            <a:r>
              <a:rPr lang="it-IT" altLang="en-US" sz="2000" i="1" dirty="0"/>
              <a:t> </a:t>
            </a:r>
            <a:r>
              <a:rPr lang="it-IT" altLang="en-US" sz="2000" i="1" dirty="0" err="1"/>
              <a:t>raining</a:t>
            </a:r>
            <a:r>
              <a:rPr lang="it-IT" altLang="en-US" sz="2000" i="1" dirty="0"/>
              <a:t> </a:t>
            </a:r>
            <a:r>
              <a:rPr lang="it-IT" altLang="en-US" sz="2000" i="1" dirty="0" err="1"/>
              <a:t>around</a:t>
            </a:r>
            <a:r>
              <a:rPr lang="it-IT" altLang="en-US" sz="2000" i="1" dirty="0"/>
              <a:t> </a:t>
            </a:r>
            <a:r>
              <a:rPr lang="it-IT" altLang="en-US" sz="2000" i="1" dirty="0" err="1"/>
              <a:t>noon</a:t>
            </a:r>
            <a:r>
              <a:rPr lang="it-IT" altLang="en-US" sz="2000" i="1" dirty="0"/>
              <a:t>. </a:t>
            </a:r>
            <a:r>
              <a:rPr lang="it-IT" altLang="en-US" sz="2000" i="1" dirty="0" err="1"/>
              <a:t>We</a:t>
            </a:r>
            <a:r>
              <a:rPr lang="it-IT" altLang="en-US" sz="2000" i="1" dirty="0"/>
              <a:t> </a:t>
            </a:r>
            <a:r>
              <a:rPr lang="it-IT" altLang="en-US" sz="2000" i="1" dirty="0" err="1"/>
              <a:t>took</a:t>
            </a:r>
            <a:r>
              <a:rPr lang="it-IT" altLang="en-US" sz="2000" i="1" dirty="0"/>
              <a:t> 16 </a:t>
            </a:r>
            <a:r>
              <a:rPr lang="it-IT" altLang="en-US" sz="2000" i="1" dirty="0" err="1"/>
              <a:t>photographs</a:t>
            </a:r>
            <a:r>
              <a:rPr lang="it-IT" altLang="en-US" sz="2000" i="1" dirty="0"/>
              <a:t>. The images of the </a:t>
            </a:r>
            <a:r>
              <a:rPr lang="it-IT" altLang="en-US" sz="2000" i="1" dirty="0" err="1"/>
              <a:t>Sun</a:t>
            </a:r>
            <a:r>
              <a:rPr lang="it-IT" altLang="en-US" sz="2000" i="1" dirty="0"/>
              <a:t> are </a:t>
            </a:r>
            <a:r>
              <a:rPr lang="it-IT" altLang="en-US" sz="2000" i="1" dirty="0" err="1"/>
              <a:t>all</a:t>
            </a:r>
            <a:r>
              <a:rPr lang="it-IT" altLang="en-US" sz="2000" i="1" dirty="0"/>
              <a:t> </a:t>
            </a:r>
            <a:r>
              <a:rPr lang="it-IT" altLang="en-US" sz="2000" i="1" dirty="0" err="1"/>
              <a:t>good</a:t>
            </a:r>
            <a:r>
              <a:rPr lang="it-IT" altLang="en-US" sz="2000" i="1" dirty="0"/>
              <a:t>, </a:t>
            </a:r>
            <a:r>
              <a:rPr lang="it-IT" altLang="en-US" sz="2000" i="1" dirty="0" err="1"/>
              <a:t>but</a:t>
            </a:r>
            <a:r>
              <a:rPr lang="it-IT" altLang="en-US" sz="2000" i="1" dirty="0"/>
              <a:t> the </a:t>
            </a:r>
            <a:r>
              <a:rPr lang="it-IT" altLang="en-US" sz="2000" i="1" dirty="0" err="1"/>
              <a:t>clouds</a:t>
            </a:r>
            <a:r>
              <a:rPr lang="it-IT" altLang="en-US" sz="2000" i="1" dirty="0"/>
              <a:t> </a:t>
            </a:r>
            <a:r>
              <a:rPr lang="it-IT" altLang="en-US" sz="2000" i="1" dirty="0" err="1"/>
              <a:t>have</a:t>
            </a:r>
            <a:r>
              <a:rPr lang="it-IT" altLang="en-US" sz="2000" i="1" dirty="0"/>
              <a:t> </a:t>
            </a:r>
            <a:r>
              <a:rPr lang="it-IT" altLang="en-US" sz="2000" i="1" dirty="0" err="1"/>
              <a:t>interfered</a:t>
            </a:r>
            <a:r>
              <a:rPr lang="it-IT" altLang="en-US" sz="2000" i="1" dirty="0"/>
              <a:t> with the images of the </a:t>
            </a:r>
            <a:r>
              <a:rPr lang="it-IT" altLang="en-US" sz="2000" i="1" dirty="0" err="1"/>
              <a:t>stars</a:t>
            </a:r>
            <a:r>
              <a:rPr lang="it-IT" altLang="en-US" sz="2000" i="1" dirty="0"/>
              <a:t>. The </a:t>
            </a:r>
            <a:r>
              <a:rPr lang="it-IT" altLang="en-US" sz="2000" i="1" dirty="0" err="1"/>
              <a:t>latest</a:t>
            </a:r>
            <a:r>
              <a:rPr lang="it-IT" altLang="en-US" sz="2000" i="1" dirty="0"/>
              <a:t> </a:t>
            </a:r>
            <a:r>
              <a:rPr lang="it-IT" altLang="en-US" sz="2000" i="1" dirty="0" err="1"/>
              <a:t>photographs</a:t>
            </a:r>
            <a:r>
              <a:rPr lang="it-IT" altLang="en-US" sz="2000" i="1" dirty="0"/>
              <a:t> show some </a:t>
            </a:r>
            <a:r>
              <a:rPr lang="it-IT" altLang="en-US" sz="2000" i="1" dirty="0" err="1"/>
              <a:t>pictures</a:t>
            </a:r>
            <a:r>
              <a:rPr lang="it-IT" altLang="en-US" sz="2000" i="1" dirty="0"/>
              <a:t> </a:t>
            </a:r>
            <a:r>
              <a:rPr lang="it-IT" altLang="en-US" sz="2000" i="1" dirty="0" err="1"/>
              <a:t>which</a:t>
            </a:r>
            <a:r>
              <a:rPr lang="it-IT" altLang="en-US" sz="2000" i="1" dirty="0"/>
              <a:t> I </a:t>
            </a:r>
            <a:r>
              <a:rPr lang="it-IT" altLang="en-US" sz="2000" i="1" dirty="0" err="1"/>
              <a:t>hope</a:t>
            </a:r>
            <a:r>
              <a:rPr lang="it-IT" altLang="en-US" sz="2000" i="1" dirty="0"/>
              <a:t> </a:t>
            </a:r>
            <a:r>
              <a:rPr lang="it-IT" altLang="en-US" sz="2000" i="1" dirty="0" err="1"/>
              <a:t>will</a:t>
            </a:r>
            <a:r>
              <a:rPr lang="it-IT" altLang="en-US" sz="2000" i="1" dirty="0"/>
              <a:t> </a:t>
            </a:r>
            <a:r>
              <a:rPr lang="it-IT" altLang="en-US" sz="2000" i="1" dirty="0" err="1"/>
              <a:t>tell</a:t>
            </a:r>
            <a:r>
              <a:rPr lang="it-IT" altLang="en-US" sz="2000" i="1" dirty="0"/>
              <a:t> </a:t>
            </a:r>
            <a:r>
              <a:rPr lang="it-IT" altLang="en-US" sz="2000" i="1" dirty="0" err="1"/>
              <a:t>us</a:t>
            </a:r>
            <a:r>
              <a:rPr lang="it-IT" altLang="en-US" sz="2000" i="1" dirty="0"/>
              <a:t> </a:t>
            </a:r>
            <a:r>
              <a:rPr lang="it-IT" altLang="en-US" sz="2000" i="1" dirty="0" err="1"/>
              <a:t>what</a:t>
            </a:r>
            <a:r>
              <a:rPr lang="it-IT" altLang="en-US" sz="2000" i="1" dirty="0"/>
              <a:t> </a:t>
            </a:r>
            <a:r>
              <a:rPr lang="it-IT" altLang="en-US" sz="2000" i="1" dirty="0" err="1"/>
              <a:t>we</a:t>
            </a:r>
            <a:r>
              <a:rPr lang="it-IT" altLang="en-US" sz="2000" i="1" dirty="0"/>
              <a:t> </a:t>
            </a:r>
            <a:r>
              <a:rPr lang="it-IT" altLang="en-US" sz="2000" i="1" dirty="0" err="1"/>
              <a:t>need</a:t>
            </a:r>
            <a:r>
              <a:rPr lang="it-IT" altLang="en-US" sz="2000" i="1" dirty="0"/>
              <a:t>.</a:t>
            </a:r>
          </a:p>
          <a:p>
            <a:endParaRPr lang="it-IT" altLang="en-US" sz="2000" b="1" i="1" dirty="0"/>
          </a:p>
          <a:p>
            <a:r>
              <a:rPr lang="it-IT" altLang="en-US" sz="2000" b="1" dirty="0" err="1"/>
              <a:t>June</a:t>
            </a:r>
            <a:r>
              <a:rPr lang="it-IT" altLang="en-US" sz="2000" b="1" dirty="0"/>
              <a:t> 3:</a:t>
            </a:r>
            <a:r>
              <a:rPr lang="it-IT" altLang="en-US" sz="2000" dirty="0"/>
              <a:t>    </a:t>
            </a:r>
            <a:r>
              <a:rPr lang="it-IT" altLang="en-US" sz="1800" dirty="0"/>
              <a:t>[</a:t>
            </a:r>
            <a:r>
              <a:rPr lang="it-IT" altLang="en-US" sz="1800" i="1" dirty="0"/>
              <a:t>…</a:t>
            </a:r>
            <a:r>
              <a:rPr lang="it-IT" altLang="en-US" sz="1800" dirty="0"/>
              <a:t>]</a:t>
            </a:r>
            <a:r>
              <a:rPr lang="it-IT" altLang="en-US" sz="2000" dirty="0"/>
              <a:t> </a:t>
            </a:r>
            <a:r>
              <a:rPr lang="it-IT" altLang="en-US" sz="2000" i="1" dirty="0"/>
              <a:t>A </a:t>
            </a:r>
            <a:r>
              <a:rPr lang="it-IT" altLang="en-US" sz="2000" i="1" dirty="0" err="1"/>
              <a:t>picture</a:t>
            </a:r>
            <a:r>
              <a:rPr lang="it-IT" altLang="en-US" sz="2000" i="1" dirty="0"/>
              <a:t> I </a:t>
            </a:r>
            <a:r>
              <a:rPr lang="it-IT" altLang="en-US" sz="2000" i="1" dirty="0" err="1"/>
              <a:t>measured</a:t>
            </a:r>
            <a:r>
              <a:rPr lang="it-IT" altLang="en-US" sz="2000" i="1" dirty="0"/>
              <a:t> </a:t>
            </a:r>
            <a:r>
              <a:rPr lang="it-IT" altLang="en-US" sz="2000" i="1" dirty="0" err="1"/>
              <a:t>gave</a:t>
            </a:r>
            <a:r>
              <a:rPr lang="it-IT" altLang="en-US" sz="2000" i="1" dirty="0"/>
              <a:t> a </a:t>
            </a:r>
            <a:r>
              <a:rPr lang="it-IT" altLang="en-US" sz="2000" i="1" dirty="0" err="1"/>
              <a:t>result</a:t>
            </a:r>
            <a:r>
              <a:rPr lang="it-IT" altLang="en-US" sz="2000" i="1" dirty="0"/>
              <a:t> in </a:t>
            </a:r>
            <a:r>
              <a:rPr lang="it-IT" altLang="en-US" sz="2000" i="1" dirty="0" err="1"/>
              <a:t>agreement</a:t>
            </a:r>
            <a:r>
              <a:rPr lang="it-IT" altLang="en-US" sz="2000" i="1" dirty="0"/>
              <a:t> with Einstein.</a:t>
            </a:r>
          </a:p>
        </p:txBody>
      </p:sp>
      <p:sp>
        <p:nvSpPr>
          <p:cNvPr id="2053" name="Rectangle 5"/>
          <p:cNvSpPr>
            <a:spLocks noChangeArrowheads="1"/>
          </p:cNvSpPr>
          <p:nvPr/>
        </p:nvSpPr>
        <p:spPr bwMode="auto">
          <a:xfrm>
            <a:off x="6156176" y="4129118"/>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335088" indent="-1335088">
              <a:defRPr sz="2400">
                <a:solidFill>
                  <a:schemeClr val="tx1"/>
                </a:solidFill>
                <a:latin typeface="Times New Roman" pitchFamily="18" charset="0"/>
              </a:defRPr>
            </a:lvl1pPr>
            <a:lvl2pPr marL="1525588">
              <a:defRPr sz="2400">
                <a:solidFill>
                  <a:schemeClr val="tx1"/>
                </a:solidFill>
                <a:latin typeface="Times New Roman" pitchFamily="18" charset="0"/>
              </a:defRPr>
            </a:lvl2pPr>
            <a:lvl3pPr marL="1716088">
              <a:defRPr sz="2400">
                <a:solidFill>
                  <a:schemeClr val="tx1"/>
                </a:solidFill>
                <a:latin typeface="Times New Roman" pitchFamily="18" charset="0"/>
              </a:defRPr>
            </a:lvl3pPr>
            <a:lvl4pPr marL="1906588">
              <a:defRPr sz="2400">
                <a:solidFill>
                  <a:schemeClr val="tx1"/>
                </a:solidFill>
                <a:latin typeface="Times New Roman" pitchFamily="18" charset="0"/>
              </a:defRPr>
            </a:lvl4pPr>
            <a:lvl5pPr marL="2097088">
              <a:defRPr sz="2400">
                <a:solidFill>
                  <a:schemeClr val="tx1"/>
                </a:solidFill>
                <a:latin typeface="Times New Roman" pitchFamily="18" charset="0"/>
              </a:defRPr>
            </a:lvl5pPr>
            <a:lvl6pPr marL="2554288" fontAlgn="base">
              <a:spcBef>
                <a:spcPct val="0"/>
              </a:spcBef>
              <a:spcAft>
                <a:spcPct val="0"/>
              </a:spcAft>
              <a:defRPr sz="2400">
                <a:solidFill>
                  <a:schemeClr val="tx1"/>
                </a:solidFill>
                <a:latin typeface="Times New Roman" pitchFamily="18" charset="0"/>
              </a:defRPr>
            </a:lvl6pPr>
            <a:lvl7pPr marL="3011488" fontAlgn="base">
              <a:spcBef>
                <a:spcPct val="0"/>
              </a:spcBef>
              <a:spcAft>
                <a:spcPct val="0"/>
              </a:spcAft>
              <a:defRPr sz="2400">
                <a:solidFill>
                  <a:schemeClr val="tx1"/>
                </a:solidFill>
                <a:latin typeface="Times New Roman" pitchFamily="18" charset="0"/>
              </a:defRPr>
            </a:lvl7pPr>
            <a:lvl8pPr marL="3468688" fontAlgn="base">
              <a:spcBef>
                <a:spcPct val="0"/>
              </a:spcBef>
              <a:spcAft>
                <a:spcPct val="0"/>
              </a:spcAft>
              <a:defRPr sz="2400">
                <a:solidFill>
                  <a:schemeClr val="tx1"/>
                </a:solidFill>
                <a:latin typeface="Times New Roman" pitchFamily="18" charset="0"/>
              </a:defRPr>
            </a:lvl8pPr>
            <a:lvl9pPr marL="3925888" fontAlgn="base">
              <a:spcBef>
                <a:spcPct val="0"/>
              </a:spcBef>
              <a:spcAft>
                <a:spcPct val="0"/>
              </a:spcAft>
              <a:defRPr sz="2400">
                <a:solidFill>
                  <a:schemeClr val="tx1"/>
                </a:solidFill>
                <a:latin typeface="Times New Roman" pitchFamily="18" charset="0"/>
              </a:defRPr>
            </a:lvl9pPr>
          </a:lstStyle>
          <a:p>
            <a:r>
              <a:rPr lang="it-IT" altLang="en-US" sz="1400" dirty="0"/>
              <a:t>[</a:t>
            </a:r>
            <a:r>
              <a:rPr lang="it-IT" altLang="en-US" sz="1400" dirty="0" err="1"/>
              <a:t>Petrova</a:t>
            </a:r>
            <a:r>
              <a:rPr lang="it-IT" altLang="en-US" sz="1400" dirty="0"/>
              <a:t>, 1982]</a:t>
            </a:r>
            <a:endParaRPr lang="it-IT" altLang="en-US" sz="1400" i="1" dirty="0"/>
          </a:p>
        </p:txBody>
      </p:sp>
    </p:spTree>
    <p:extLst>
      <p:ext uri="{BB962C8B-B14F-4D97-AF65-F5344CB8AC3E}">
        <p14:creationId xmlns:p14="http://schemas.microsoft.com/office/powerpoint/2010/main" val="1954370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75" y="469900"/>
            <a:ext cx="5834063" cy="59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8" name="Oval 4"/>
          <p:cNvSpPr>
            <a:spLocks noChangeArrowheads="1"/>
          </p:cNvSpPr>
          <p:nvPr/>
        </p:nvSpPr>
        <p:spPr bwMode="auto">
          <a:xfrm>
            <a:off x="6096000" y="4038600"/>
            <a:ext cx="609600" cy="685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49" name="Oval 5"/>
          <p:cNvSpPr>
            <a:spLocks noChangeArrowheads="1"/>
          </p:cNvSpPr>
          <p:nvPr/>
        </p:nvSpPr>
        <p:spPr bwMode="auto">
          <a:xfrm>
            <a:off x="1676400" y="5486400"/>
            <a:ext cx="609600" cy="685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50" name="Oval 6"/>
          <p:cNvSpPr>
            <a:spLocks noChangeArrowheads="1"/>
          </p:cNvSpPr>
          <p:nvPr/>
        </p:nvSpPr>
        <p:spPr bwMode="auto">
          <a:xfrm>
            <a:off x="1905000" y="533400"/>
            <a:ext cx="609600" cy="685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1335365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75" y="469900"/>
            <a:ext cx="5834063" cy="59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Oval 3"/>
          <p:cNvSpPr>
            <a:spLocks noChangeArrowheads="1"/>
          </p:cNvSpPr>
          <p:nvPr/>
        </p:nvSpPr>
        <p:spPr bwMode="auto">
          <a:xfrm>
            <a:off x="6096000" y="4038600"/>
            <a:ext cx="609600" cy="685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172" name="Oval 4"/>
          <p:cNvSpPr>
            <a:spLocks noChangeArrowheads="1"/>
          </p:cNvSpPr>
          <p:nvPr/>
        </p:nvSpPr>
        <p:spPr bwMode="auto">
          <a:xfrm>
            <a:off x="1676400" y="5486400"/>
            <a:ext cx="609600" cy="685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174" name="Oval 6"/>
          <p:cNvSpPr>
            <a:spLocks noChangeArrowheads="1"/>
          </p:cNvSpPr>
          <p:nvPr/>
        </p:nvSpPr>
        <p:spPr bwMode="auto">
          <a:xfrm>
            <a:off x="1905000" y="533400"/>
            <a:ext cx="609600" cy="685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2195184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08219" y="620713"/>
            <a:ext cx="877676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3600" dirty="0" err="1">
                <a:latin typeface="Times New Roman" pitchFamily="18" charset="0"/>
              </a:rPr>
              <a:t>Why</a:t>
            </a:r>
            <a:r>
              <a:rPr lang="it-IT" altLang="en-US" sz="3600" dirty="0">
                <a:latin typeface="Times New Roman" pitchFamily="18" charset="0"/>
              </a:rPr>
              <a:t> </a:t>
            </a:r>
            <a:r>
              <a:rPr lang="it-IT" altLang="en-US" sz="3600" dirty="0" err="1">
                <a:latin typeface="Times New Roman" pitchFamily="18" charset="0"/>
              </a:rPr>
              <a:t>epistemology</a:t>
            </a:r>
            <a:r>
              <a:rPr lang="it-IT" altLang="en-US" sz="3600" dirty="0">
                <a:latin typeface="Times New Roman" pitchFamily="18" charset="0"/>
              </a:rPr>
              <a:t> </a:t>
            </a:r>
            <a:r>
              <a:rPr lang="it-IT" altLang="en-US" sz="3600" dirty="0" err="1">
                <a:latin typeface="Times New Roman" pitchFamily="18" charset="0"/>
              </a:rPr>
              <a:t>is</a:t>
            </a:r>
            <a:r>
              <a:rPr lang="it-IT" altLang="en-US" sz="3600" dirty="0">
                <a:latin typeface="Times New Roman" pitchFamily="18" charset="0"/>
              </a:rPr>
              <a:t> so </a:t>
            </a:r>
            <a:r>
              <a:rPr lang="it-IT" altLang="en-US" sz="3600" dirty="0" err="1">
                <a:latin typeface="Times New Roman" pitchFamily="18" charset="0"/>
              </a:rPr>
              <a:t>important</a:t>
            </a:r>
            <a:r>
              <a:rPr lang="it-IT" altLang="en-US" sz="3600" dirty="0">
                <a:latin typeface="Times New Roman" pitchFamily="18" charset="0"/>
              </a:rPr>
              <a:t> </a:t>
            </a:r>
            <a:r>
              <a:rPr lang="it-IT" altLang="en-US" sz="3600" dirty="0" err="1">
                <a:latin typeface="Times New Roman" pitchFamily="18" charset="0"/>
              </a:rPr>
              <a:t>these</a:t>
            </a:r>
            <a:r>
              <a:rPr lang="it-IT" altLang="en-US" sz="3600" dirty="0">
                <a:latin typeface="Times New Roman" pitchFamily="18" charset="0"/>
              </a:rPr>
              <a:t> </a:t>
            </a:r>
            <a:r>
              <a:rPr lang="it-IT" altLang="en-US" sz="3600" dirty="0" err="1">
                <a:latin typeface="Times New Roman" pitchFamily="18" charset="0"/>
              </a:rPr>
              <a:t>days</a:t>
            </a:r>
            <a:r>
              <a:rPr lang="it-IT" altLang="en-US" sz="3600" dirty="0">
                <a:latin typeface="Times New Roman" pitchFamily="18" charset="0"/>
              </a:rPr>
              <a:t>?</a:t>
            </a:r>
          </a:p>
          <a:p>
            <a:pPr algn="ctr" eaLnBrk="1" hangingPunct="1">
              <a:defRPr/>
            </a:pPr>
            <a:endParaRPr lang="it-IT" altLang="en-US" sz="3600" dirty="0">
              <a:latin typeface="Times New Roman" pitchFamily="18" charset="0"/>
            </a:endParaRPr>
          </a:p>
          <a:p>
            <a:pPr algn="ctr" eaLnBrk="1" hangingPunct="1">
              <a:defRPr/>
            </a:pPr>
            <a:r>
              <a:rPr lang="it-IT" altLang="en-US" sz="3600" dirty="0" err="1">
                <a:latin typeface="Times New Roman" pitchFamily="18" charset="0"/>
              </a:rPr>
              <a:t>Many</a:t>
            </a:r>
            <a:r>
              <a:rPr lang="it-IT" altLang="en-US" sz="3600" dirty="0">
                <a:latin typeface="Times New Roman" pitchFamily="18" charset="0"/>
              </a:rPr>
              <a:t> </a:t>
            </a:r>
            <a:r>
              <a:rPr lang="it-IT" altLang="en-US" sz="3600" dirty="0" err="1">
                <a:latin typeface="Times New Roman" pitchFamily="18" charset="0"/>
              </a:rPr>
              <a:t>changes</a:t>
            </a:r>
            <a:r>
              <a:rPr lang="it-IT" altLang="en-US" sz="3600" dirty="0">
                <a:latin typeface="Times New Roman" pitchFamily="18" charset="0"/>
              </a:rPr>
              <a:t>...</a:t>
            </a:r>
          </a:p>
          <a:p>
            <a:pPr algn="ctr" eaLnBrk="1" hangingPunct="1">
              <a:defRPr/>
            </a:pPr>
            <a:endParaRPr lang="it-IT" altLang="en-US" sz="3200" dirty="0">
              <a:latin typeface="Times New Roman" pitchFamily="18" charset="0"/>
            </a:endParaRPr>
          </a:p>
        </p:txBody>
      </p:sp>
    </p:spTree>
    <p:extLst>
      <p:ext uri="{BB962C8B-B14F-4D97-AF65-F5344CB8AC3E}">
        <p14:creationId xmlns:p14="http://schemas.microsoft.com/office/powerpoint/2010/main" val="651216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08213" y="620713"/>
            <a:ext cx="877676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3600" dirty="0" err="1">
                <a:latin typeface="Times New Roman" pitchFamily="18" charset="0"/>
              </a:rPr>
              <a:t>Why</a:t>
            </a:r>
            <a:r>
              <a:rPr lang="it-IT" altLang="en-US" sz="3600" dirty="0">
                <a:latin typeface="Times New Roman" pitchFamily="18" charset="0"/>
              </a:rPr>
              <a:t> </a:t>
            </a:r>
            <a:r>
              <a:rPr lang="it-IT" altLang="en-US" sz="3600" dirty="0" err="1">
                <a:latin typeface="Times New Roman" pitchFamily="18" charset="0"/>
              </a:rPr>
              <a:t>epistemology</a:t>
            </a:r>
            <a:r>
              <a:rPr lang="it-IT" altLang="en-US" sz="3600" dirty="0">
                <a:latin typeface="Times New Roman" pitchFamily="18" charset="0"/>
              </a:rPr>
              <a:t> </a:t>
            </a:r>
            <a:r>
              <a:rPr lang="it-IT" altLang="en-US" sz="3600" dirty="0" err="1">
                <a:latin typeface="Times New Roman" pitchFamily="18" charset="0"/>
              </a:rPr>
              <a:t>is</a:t>
            </a:r>
            <a:r>
              <a:rPr lang="it-IT" altLang="en-US" sz="3600" dirty="0">
                <a:latin typeface="Times New Roman" pitchFamily="18" charset="0"/>
              </a:rPr>
              <a:t> so </a:t>
            </a:r>
            <a:r>
              <a:rPr lang="it-IT" altLang="en-US" sz="3600" dirty="0" err="1">
                <a:latin typeface="Times New Roman" pitchFamily="18" charset="0"/>
              </a:rPr>
              <a:t>important</a:t>
            </a:r>
            <a:r>
              <a:rPr lang="it-IT" altLang="en-US" sz="3600" dirty="0">
                <a:latin typeface="Times New Roman" pitchFamily="18" charset="0"/>
              </a:rPr>
              <a:t> </a:t>
            </a:r>
            <a:r>
              <a:rPr lang="it-IT" altLang="en-US" sz="3600" dirty="0" err="1">
                <a:latin typeface="Times New Roman" pitchFamily="18" charset="0"/>
              </a:rPr>
              <a:t>these</a:t>
            </a:r>
            <a:r>
              <a:rPr lang="it-IT" altLang="en-US" sz="3600" dirty="0">
                <a:latin typeface="Times New Roman" pitchFamily="18" charset="0"/>
              </a:rPr>
              <a:t> </a:t>
            </a:r>
            <a:r>
              <a:rPr lang="it-IT" altLang="en-US" sz="3600" dirty="0" err="1">
                <a:latin typeface="Times New Roman" pitchFamily="18" charset="0"/>
              </a:rPr>
              <a:t>days</a:t>
            </a:r>
            <a:r>
              <a:rPr lang="it-IT" altLang="en-US" sz="3600" dirty="0">
                <a:latin typeface="Times New Roman" pitchFamily="18" charset="0"/>
              </a:rPr>
              <a:t>?</a:t>
            </a:r>
          </a:p>
          <a:p>
            <a:pPr algn="ctr" eaLnBrk="1" hangingPunct="1">
              <a:defRPr/>
            </a:pPr>
            <a:endParaRPr lang="it-IT" altLang="en-US" sz="3600" dirty="0">
              <a:latin typeface="Times New Roman" pitchFamily="18" charset="0"/>
            </a:endParaRPr>
          </a:p>
          <a:p>
            <a:pPr algn="ctr" eaLnBrk="1" hangingPunct="1">
              <a:defRPr/>
            </a:pPr>
            <a:r>
              <a:rPr lang="it-IT" altLang="en-US" sz="3600" dirty="0" err="1">
                <a:latin typeface="Times New Roman" pitchFamily="18" charset="0"/>
              </a:rPr>
              <a:t>Technological</a:t>
            </a:r>
            <a:r>
              <a:rPr lang="it-IT" altLang="en-US" sz="3600" dirty="0">
                <a:latin typeface="Times New Roman" pitchFamily="18" charset="0"/>
              </a:rPr>
              <a:t> </a:t>
            </a:r>
            <a:r>
              <a:rPr lang="it-IT" altLang="en-US" sz="3600" dirty="0" err="1">
                <a:latin typeface="Times New Roman" pitchFamily="18" charset="0"/>
              </a:rPr>
              <a:t>advancement</a:t>
            </a:r>
            <a:endParaRPr lang="it-IT" altLang="en-US" sz="3600" dirty="0">
              <a:latin typeface="Times New Roman" pitchFamily="18" charset="0"/>
            </a:endParaRPr>
          </a:p>
          <a:p>
            <a:pPr algn="ctr" eaLnBrk="1" hangingPunct="1">
              <a:defRPr/>
            </a:pPr>
            <a:endParaRPr lang="it-IT" altLang="en-US" sz="3200" dirty="0">
              <a:latin typeface="Times New Roman" pitchFamily="18" charset="0"/>
            </a:endParaRPr>
          </a:p>
        </p:txBody>
      </p:sp>
      <p:pic>
        <p:nvPicPr>
          <p:cNvPr id="51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9650" y="2636838"/>
            <a:ext cx="35687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4732338" y="5732463"/>
            <a:ext cx="2093912"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lgn="ctr">
              <a:defRPr/>
            </a:pPr>
            <a:r>
              <a:rPr lang="it-IT" sz="2000" dirty="0">
                <a:latin typeface="Times New Roman" charset="0"/>
                <a:ea typeface="ＭＳ Ｐゴシック" charset="0"/>
              </a:rPr>
              <a:t>Di Dio et al., 2013</a:t>
            </a:r>
            <a:endParaRPr lang="it-IT" sz="3200" dirty="0">
              <a:latin typeface="Times New Roman" charset="0"/>
              <a:ea typeface="ＭＳ Ｐゴシック" charset="0"/>
            </a:endParaRPr>
          </a:p>
        </p:txBody>
      </p:sp>
      <p:pic>
        <p:nvPicPr>
          <p:cNvPr id="512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5013" y="2636838"/>
            <a:ext cx="3622675"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1076325" y="5732463"/>
            <a:ext cx="145256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lgn="ctr">
              <a:defRPr/>
            </a:pPr>
            <a:r>
              <a:rPr lang="it-IT" sz="2000" dirty="0">
                <a:latin typeface="Times New Roman" charset="0"/>
                <a:ea typeface="ＭＳ Ｐゴシック" charset="0"/>
              </a:rPr>
              <a:t>James, 1893</a:t>
            </a:r>
            <a:endParaRPr lang="it-IT" sz="3200" dirty="0">
              <a:latin typeface="Times New Roman" charset="0"/>
              <a:ea typeface="ＭＳ Ｐゴシック" charset="0"/>
            </a:endParaRPr>
          </a:p>
        </p:txBody>
      </p:sp>
    </p:spTree>
    <p:extLst>
      <p:ext uri="{BB962C8B-B14F-4D97-AF65-F5344CB8AC3E}">
        <p14:creationId xmlns:p14="http://schemas.microsoft.com/office/powerpoint/2010/main" val="703727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76215" y="620688"/>
            <a:ext cx="8712968" cy="5016758"/>
          </a:xfrm>
          <a:prstGeom prst="rect">
            <a:avLst/>
          </a:prstGeom>
          <a:noFill/>
        </p:spPr>
        <p:txBody>
          <a:bodyPr wrap="square" rtlCol="0">
            <a:spAutoFit/>
          </a:bodyPr>
          <a:lstStyle/>
          <a:p>
            <a:pPr algn="ctr"/>
            <a:endParaRPr lang="it-IT" sz="3200" dirty="0"/>
          </a:p>
          <a:p>
            <a:pPr algn="ctr"/>
            <a:endParaRPr lang="en-GB" sz="3200" dirty="0"/>
          </a:p>
          <a:p>
            <a:pPr algn="ctr"/>
            <a:r>
              <a:rPr lang="it-IT" sz="3200" dirty="0" err="1">
                <a:latin typeface="+mj-lt"/>
              </a:rPr>
              <a:t>They</a:t>
            </a:r>
            <a:r>
              <a:rPr lang="it-IT" sz="3200" dirty="0">
                <a:latin typeface="+mj-lt"/>
              </a:rPr>
              <a:t> are </a:t>
            </a:r>
            <a:r>
              <a:rPr lang="it-IT" sz="3200" dirty="0" err="1">
                <a:latin typeface="+mj-lt"/>
              </a:rPr>
              <a:t>loyal</a:t>
            </a:r>
            <a:r>
              <a:rPr lang="it-IT" sz="3200" dirty="0">
                <a:latin typeface="+mj-lt"/>
              </a:rPr>
              <a:t> and </a:t>
            </a:r>
            <a:r>
              <a:rPr lang="it-IT" sz="3200" dirty="0" err="1">
                <a:latin typeface="+mj-lt"/>
              </a:rPr>
              <a:t>enthusiastic</a:t>
            </a:r>
            <a:r>
              <a:rPr lang="it-IT" sz="3200" dirty="0">
                <a:latin typeface="+mj-lt"/>
              </a:rPr>
              <a:t> </a:t>
            </a:r>
            <a:r>
              <a:rPr lang="it-IT" sz="3200" dirty="0" err="1">
                <a:latin typeface="+mj-lt"/>
              </a:rPr>
              <a:t>people</a:t>
            </a:r>
            <a:r>
              <a:rPr lang="it-IT" sz="3200" dirty="0">
                <a:latin typeface="+mj-lt"/>
              </a:rPr>
              <a:t>. </a:t>
            </a:r>
            <a:r>
              <a:rPr lang="it-IT" sz="3200" dirty="0" err="1">
                <a:latin typeface="+mj-lt"/>
              </a:rPr>
              <a:t>They</a:t>
            </a:r>
            <a:r>
              <a:rPr lang="it-IT" sz="3200" dirty="0">
                <a:latin typeface="+mj-lt"/>
              </a:rPr>
              <a:t> are </a:t>
            </a:r>
            <a:r>
              <a:rPr lang="it-IT" sz="3200" dirty="0" err="1">
                <a:latin typeface="+mj-lt"/>
              </a:rPr>
              <a:t>interested</a:t>
            </a:r>
            <a:r>
              <a:rPr lang="it-IT" sz="3200" dirty="0">
                <a:latin typeface="+mj-lt"/>
              </a:rPr>
              <a:t> in </a:t>
            </a:r>
            <a:r>
              <a:rPr lang="it-IT" sz="3200" dirty="0" err="1">
                <a:latin typeface="+mj-lt"/>
              </a:rPr>
              <a:t>learning</a:t>
            </a:r>
            <a:r>
              <a:rPr lang="it-IT" sz="3200" dirty="0">
                <a:latin typeface="+mj-lt"/>
              </a:rPr>
              <a:t> and </a:t>
            </a:r>
            <a:r>
              <a:rPr lang="it-IT" sz="3200" dirty="0" err="1">
                <a:latin typeface="+mj-lt"/>
              </a:rPr>
              <a:t>ideas</a:t>
            </a:r>
            <a:r>
              <a:rPr lang="it-IT" sz="3200" dirty="0">
                <a:latin typeface="+mj-lt"/>
              </a:rPr>
              <a:t>, </a:t>
            </a:r>
            <a:r>
              <a:rPr lang="it-IT" sz="3200" dirty="0" err="1">
                <a:latin typeface="+mj-lt"/>
              </a:rPr>
              <a:t>projects</a:t>
            </a:r>
            <a:r>
              <a:rPr lang="it-IT" sz="3200" dirty="0">
                <a:latin typeface="+mj-lt"/>
              </a:rPr>
              <a:t>, </a:t>
            </a:r>
            <a:r>
              <a:rPr lang="it-IT" sz="3200" dirty="0" err="1">
                <a:latin typeface="+mj-lt"/>
              </a:rPr>
              <a:t>even</a:t>
            </a:r>
            <a:r>
              <a:rPr lang="it-IT" sz="3200" dirty="0">
                <a:latin typeface="+mj-lt"/>
              </a:rPr>
              <a:t> </a:t>
            </a:r>
            <a:r>
              <a:rPr lang="it-IT" sz="3200" dirty="0" err="1">
                <a:latin typeface="+mj-lt"/>
              </a:rPr>
              <a:t>those</a:t>
            </a:r>
            <a:r>
              <a:rPr lang="it-IT" sz="3200" dirty="0">
                <a:latin typeface="+mj-lt"/>
              </a:rPr>
              <a:t> </a:t>
            </a:r>
            <a:r>
              <a:rPr lang="it-IT" sz="3200" dirty="0" err="1">
                <a:latin typeface="+mj-lt"/>
              </a:rPr>
              <a:t>not</a:t>
            </a:r>
            <a:r>
              <a:rPr lang="it-IT" sz="3200" dirty="0">
                <a:latin typeface="+mj-lt"/>
              </a:rPr>
              <a:t> </a:t>
            </a:r>
            <a:r>
              <a:rPr lang="it-IT" sz="3200" dirty="0" err="1">
                <a:latin typeface="+mj-lt"/>
              </a:rPr>
              <a:t>their</a:t>
            </a:r>
            <a:r>
              <a:rPr lang="it-IT" sz="3200" dirty="0">
                <a:latin typeface="+mj-lt"/>
              </a:rPr>
              <a:t> </a:t>
            </a:r>
            <a:r>
              <a:rPr lang="it-IT" sz="3200" dirty="0" err="1">
                <a:latin typeface="+mj-lt"/>
              </a:rPr>
              <a:t>own</a:t>
            </a:r>
            <a:r>
              <a:rPr lang="it-IT" sz="3200" dirty="0">
                <a:latin typeface="+mj-lt"/>
              </a:rPr>
              <a:t>. </a:t>
            </a:r>
            <a:r>
              <a:rPr lang="it-IT" sz="3200" dirty="0" err="1">
                <a:latin typeface="+mj-lt"/>
              </a:rPr>
              <a:t>Often</a:t>
            </a:r>
            <a:r>
              <a:rPr lang="it-IT" sz="3200" dirty="0">
                <a:latin typeface="+mj-lt"/>
              </a:rPr>
              <a:t> </a:t>
            </a:r>
            <a:r>
              <a:rPr lang="it-IT" sz="3200" dirty="0" err="1">
                <a:latin typeface="+mj-lt"/>
              </a:rPr>
              <a:t>they</a:t>
            </a:r>
            <a:r>
              <a:rPr lang="it-IT" sz="3200" dirty="0">
                <a:latin typeface="+mj-lt"/>
              </a:rPr>
              <a:t> </a:t>
            </a:r>
            <a:r>
              <a:rPr lang="it-IT" sz="3200" dirty="0" err="1">
                <a:latin typeface="+mj-lt"/>
              </a:rPr>
              <a:t>find</a:t>
            </a:r>
            <a:r>
              <a:rPr lang="it-IT" sz="3200" dirty="0">
                <a:latin typeface="+mj-lt"/>
              </a:rPr>
              <a:t> </a:t>
            </a:r>
            <a:r>
              <a:rPr lang="it-IT" sz="3200" dirty="0" err="1">
                <a:latin typeface="+mj-lt"/>
              </a:rPr>
              <a:t>themselves</a:t>
            </a:r>
            <a:r>
              <a:rPr lang="it-IT" sz="3200" dirty="0">
                <a:latin typeface="+mj-lt"/>
              </a:rPr>
              <a:t> </a:t>
            </a:r>
            <a:r>
              <a:rPr lang="it-IT" sz="3200" dirty="0" err="1">
                <a:latin typeface="+mj-lt"/>
              </a:rPr>
              <a:t>working</a:t>
            </a:r>
            <a:r>
              <a:rPr lang="it-IT" sz="3200" dirty="0">
                <a:latin typeface="+mj-lt"/>
              </a:rPr>
              <a:t> on </a:t>
            </a:r>
            <a:r>
              <a:rPr lang="it-IT" sz="3200" dirty="0" err="1">
                <a:latin typeface="+mj-lt"/>
              </a:rPr>
              <a:t>several</a:t>
            </a:r>
            <a:r>
              <a:rPr lang="it-IT" sz="3200" dirty="0">
                <a:latin typeface="+mj-lt"/>
              </a:rPr>
              <a:t> </a:t>
            </a:r>
            <a:r>
              <a:rPr lang="it-IT" sz="3200" dirty="0" err="1">
                <a:latin typeface="+mj-lt"/>
              </a:rPr>
              <a:t>things</a:t>
            </a:r>
            <a:r>
              <a:rPr lang="it-IT" sz="3200" dirty="0">
                <a:latin typeface="+mj-lt"/>
              </a:rPr>
              <a:t> </a:t>
            </a:r>
            <a:r>
              <a:rPr lang="it-IT" sz="3200" dirty="0" err="1">
                <a:latin typeface="+mj-lt"/>
              </a:rPr>
              <a:t>at</a:t>
            </a:r>
            <a:r>
              <a:rPr lang="it-IT" sz="3200" dirty="0">
                <a:latin typeface="+mj-lt"/>
              </a:rPr>
              <a:t> the </a:t>
            </a:r>
            <a:r>
              <a:rPr lang="it-IT" sz="3200" dirty="0" err="1">
                <a:latin typeface="+mj-lt"/>
              </a:rPr>
              <a:t>same</a:t>
            </a:r>
            <a:r>
              <a:rPr lang="it-IT" sz="3200" dirty="0">
                <a:latin typeface="+mj-lt"/>
              </a:rPr>
              <a:t> time, </a:t>
            </a:r>
            <a:r>
              <a:rPr lang="it-IT" sz="3200" dirty="0" err="1">
                <a:latin typeface="+mj-lt"/>
              </a:rPr>
              <a:t>but</a:t>
            </a:r>
            <a:r>
              <a:rPr lang="it-IT" sz="3200" dirty="0">
                <a:latin typeface="+mj-lt"/>
              </a:rPr>
              <a:t> </a:t>
            </a:r>
            <a:r>
              <a:rPr lang="it-IT" sz="3200" dirty="0" err="1">
                <a:latin typeface="+mj-lt"/>
              </a:rPr>
              <a:t>it</a:t>
            </a:r>
            <a:r>
              <a:rPr lang="it-IT" sz="3200" dirty="0">
                <a:latin typeface="+mj-lt"/>
              </a:rPr>
              <a:t> </a:t>
            </a:r>
            <a:r>
              <a:rPr lang="it-IT" sz="3200" dirty="0" err="1">
                <a:latin typeface="+mj-lt"/>
              </a:rPr>
              <a:t>is</a:t>
            </a:r>
            <a:r>
              <a:rPr lang="it-IT" sz="3200" dirty="0">
                <a:latin typeface="+mj-lt"/>
              </a:rPr>
              <a:t> </a:t>
            </a:r>
            <a:r>
              <a:rPr lang="it-IT" sz="3200" dirty="0" err="1">
                <a:latin typeface="+mj-lt"/>
              </a:rPr>
              <a:t>not</a:t>
            </a:r>
            <a:r>
              <a:rPr lang="it-IT" sz="3200" dirty="0">
                <a:latin typeface="+mj-lt"/>
              </a:rPr>
              <a:t> </a:t>
            </a:r>
            <a:r>
              <a:rPr lang="it-IT" sz="3200" dirty="0" err="1">
                <a:latin typeface="+mj-lt"/>
              </a:rPr>
              <a:t>uncommon</a:t>
            </a:r>
            <a:r>
              <a:rPr lang="it-IT" sz="3200" dirty="0">
                <a:latin typeface="+mj-lt"/>
              </a:rPr>
              <a:t> for </a:t>
            </a:r>
            <a:r>
              <a:rPr lang="it-IT" sz="3200" dirty="0" err="1">
                <a:latin typeface="+mj-lt"/>
              </a:rPr>
              <a:t>them</a:t>
            </a:r>
            <a:r>
              <a:rPr lang="it-IT" sz="3200" dirty="0">
                <a:latin typeface="+mj-lt"/>
              </a:rPr>
              <a:t> to be </a:t>
            </a:r>
            <a:r>
              <a:rPr lang="it-IT" sz="3200" dirty="0" err="1">
                <a:latin typeface="+mj-lt"/>
              </a:rPr>
              <a:t>able</a:t>
            </a:r>
            <a:r>
              <a:rPr lang="it-IT" sz="3200" dirty="0">
                <a:latin typeface="+mj-lt"/>
              </a:rPr>
              <a:t> to complete </a:t>
            </a:r>
            <a:r>
              <a:rPr lang="it-IT" sz="3200" dirty="0" err="1">
                <a:latin typeface="+mj-lt"/>
              </a:rPr>
              <a:t>them</a:t>
            </a:r>
            <a:r>
              <a:rPr lang="it-IT" sz="3200" dirty="0">
                <a:latin typeface="+mj-lt"/>
              </a:rPr>
              <a:t> </a:t>
            </a:r>
            <a:r>
              <a:rPr lang="it-IT" sz="3200" dirty="0" err="1">
                <a:latin typeface="+mj-lt"/>
              </a:rPr>
              <a:t>all</a:t>
            </a:r>
            <a:r>
              <a:rPr lang="it-IT" sz="3200" dirty="0">
                <a:latin typeface="+mj-lt"/>
              </a:rPr>
              <a:t> in </a:t>
            </a:r>
            <a:r>
              <a:rPr lang="it-IT" sz="3200" dirty="0" err="1">
                <a:latin typeface="+mj-lt"/>
              </a:rPr>
              <a:t>one</a:t>
            </a:r>
            <a:r>
              <a:rPr lang="it-IT" sz="3200" dirty="0">
                <a:latin typeface="+mj-lt"/>
              </a:rPr>
              <a:t> way or </a:t>
            </a:r>
            <a:r>
              <a:rPr lang="it-IT" sz="3200" dirty="0" err="1">
                <a:latin typeface="+mj-lt"/>
              </a:rPr>
              <a:t>another</a:t>
            </a:r>
            <a:r>
              <a:rPr lang="it-IT" sz="3200" dirty="0">
                <a:latin typeface="+mj-lt"/>
              </a:rPr>
              <a:t>. </a:t>
            </a:r>
            <a:r>
              <a:rPr lang="it-IT" sz="3200" dirty="0" err="1">
                <a:latin typeface="+mj-lt"/>
              </a:rPr>
              <a:t>They</a:t>
            </a:r>
            <a:r>
              <a:rPr lang="it-IT" sz="3200" dirty="0">
                <a:latin typeface="+mj-lt"/>
              </a:rPr>
              <a:t> are </a:t>
            </a:r>
            <a:r>
              <a:rPr lang="it-IT" sz="3200" dirty="0" err="1">
                <a:latin typeface="+mj-lt"/>
              </a:rPr>
              <a:t>friendly</a:t>
            </a:r>
            <a:r>
              <a:rPr lang="it-IT" sz="3200" dirty="0">
                <a:latin typeface="+mj-lt"/>
              </a:rPr>
              <a:t> </a:t>
            </a:r>
            <a:r>
              <a:rPr lang="it-IT" sz="3200" dirty="0" err="1">
                <a:latin typeface="+mj-lt"/>
              </a:rPr>
              <a:t>but</a:t>
            </a:r>
            <a:r>
              <a:rPr lang="it-IT" sz="3200" dirty="0">
                <a:latin typeface="+mj-lt"/>
              </a:rPr>
              <a:t> </a:t>
            </a:r>
            <a:r>
              <a:rPr lang="it-IT" sz="3200" dirty="0" err="1">
                <a:latin typeface="+mj-lt"/>
              </a:rPr>
              <a:t>not</a:t>
            </a:r>
            <a:r>
              <a:rPr lang="it-IT" sz="3200" dirty="0">
                <a:latin typeface="+mj-lt"/>
              </a:rPr>
              <a:t> </a:t>
            </a:r>
            <a:r>
              <a:rPr lang="it-IT" sz="3200" dirty="0" err="1">
                <a:latin typeface="+mj-lt"/>
              </a:rPr>
              <a:t>sociable</a:t>
            </a:r>
            <a:r>
              <a:rPr lang="it-IT" sz="3200" dirty="0">
                <a:latin typeface="+mj-lt"/>
              </a:rPr>
              <a:t> </a:t>
            </a:r>
            <a:r>
              <a:rPr lang="it-IT" sz="3200" dirty="0" err="1">
                <a:latin typeface="+mj-lt"/>
              </a:rPr>
              <a:t>because</a:t>
            </a:r>
            <a:r>
              <a:rPr lang="it-IT" sz="3200" dirty="0">
                <a:latin typeface="+mj-lt"/>
              </a:rPr>
              <a:t> </a:t>
            </a:r>
            <a:r>
              <a:rPr lang="it-IT" sz="3200" dirty="0" err="1">
                <a:latin typeface="+mj-lt"/>
              </a:rPr>
              <a:t>they</a:t>
            </a:r>
            <a:r>
              <a:rPr lang="it-IT" sz="3200" dirty="0">
                <a:latin typeface="+mj-lt"/>
              </a:rPr>
              <a:t> are </a:t>
            </a:r>
            <a:r>
              <a:rPr lang="it-IT" sz="3200" dirty="0" err="1">
                <a:latin typeface="+mj-lt"/>
              </a:rPr>
              <a:t>often</a:t>
            </a:r>
            <a:r>
              <a:rPr lang="it-IT" sz="3200" dirty="0">
                <a:latin typeface="+mj-lt"/>
              </a:rPr>
              <a:t> </a:t>
            </a:r>
            <a:r>
              <a:rPr lang="it-IT" sz="3200" dirty="0" err="1">
                <a:latin typeface="+mj-lt"/>
              </a:rPr>
              <a:t>too</a:t>
            </a:r>
            <a:r>
              <a:rPr lang="it-IT" sz="3200" dirty="0">
                <a:latin typeface="+mj-lt"/>
              </a:rPr>
              <a:t> </a:t>
            </a:r>
            <a:r>
              <a:rPr lang="it-IT" sz="3200" dirty="0" err="1">
                <a:latin typeface="+mj-lt"/>
              </a:rPr>
              <a:t>absorbed</a:t>
            </a:r>
            <a:r>
              <a:rPr lang="it-IT" sz="3200" dirty="0">
                <a:latin typeface="+mj-lt"/>
              </a:rPr>
              <a:t> in </a:t>
            </a:r>
            <a:r>
              <a:rPr lang="it-IT" sz="3200" dirty="0" err="1">
                <a:latin typeface="+mj-lt"/>
              </a:rPr>
              <a:t>what</a:t>
            </a:r>
            <a:r>
              <a:rPr lang="it-IT" sz="3200" dirty="0">
                <a:latin typeface="+mj-lt"/>
              </a:rPr>
              <a:t> </a:t>
            </a:r>
            <a:r>
              <a:rPr lang="it-IT" sz="3200" dirty="0" err="1">
                <a:latin typeface="+mj-lt"/>
              </a:rPr>
              <a:t>they</a:t>
            </a:r>
            <a:r>
              <a:rPr lang="it-IT" sz="3200" dirty="0">
                <a:latin typeface="+mj-lt"/>
              </a:rPr>
              <a:t> do.</a:t>
            </a:r>
            <a:endParaRPr lang="en-GB" sz="3200" dirty="0">
              <a:latin typeface="+mj-lt"/>
            </a:endParaRPr>
          </a:p>
        </p:txBody>
      </p:sp>
    </p:spTree>
    <p:extLst>
      <p:ext uri="{BB962C8B-B14F-4D97-AF65-F5344CB8AC3E}">
        <p14:creationId xmlns:p14="http://schemas.microsoft.com/office/powerpoint/2010/main" val="2250469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0788" y="652463"/>
            <a:ext cx="3871912"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ChangeArrowheads="1"/>
          </p:cNvSpPr>
          <p:nvPr/>
        </p:nvSpPr>
        <p:spPr bwMode="auto">
          <a:xfrm>
            <a:off x="2808288" y="200025"/>
            <a:ext cx="3348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a:t>Charles Babbage (1791-1871)</a:t>
            </a:r>
          </a:p>
        </p:txBody>
      </p:sp>
    </p:spTree>
    <p:extLst>
      <p:ext uri="{BB962C8B-B14F-4D97-AF65-F5344CB8AC3E}">
        <p14:creationId xmlns:p14="http://schemas.microsoft.com/office/powerpoint/2010/main" val="1475746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177800"/>
            <a:ext cx="4675188"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ChangeArrowheads="1"/>
          </p:cNvSpPr>
          <p:nvPr/>
        </p:nvSpPr>
        <p:spPr bwMode="auto">
          <a:xfrm>
            <a:off x="3355975" y="6086475"/>
            <a:ext cx="2084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a:t>Difference Engine</a:t>
            </a:r>
          </a:p>
        </p:txBody>
      </p:sp>
    </p:spTree>
    <p:extLst>
      <p:ext uri="{BB962C8B-B14F-4D97-AF65-F5344CB8AC3E}">
        <p14:creationId xmlns:p14="http://schemas.microsoft.com/office/powerpoint/2010/main" val="1292845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3000" y="735013"/>
            <a:ext cx="3535363" cy="562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4"/>
          <p:cNvSpPr>
            <a:spLocks noChangeArrowheads="1"/>
          </p:cNvSpPr>
          <p:nvPr/>
        </p:nvSpPr>
        <p:spPr bwMode="auto">
          <a:xfrm>
            <a:off x="1619250" y="6453188"/>
            <a:ext cx="5826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800" dirty="0">
                <a:solidFill>
                  <a:srgbClr val="000000"/>
                </a:solidFill>
              </a:rPr>
              <a:t>"Ada Lovelace" by Margaret Sarah Carpenter - File copied from </a:t>
            </a:r>
            <a:r>
              <a:rPr lang="en-US" altLang="en-US" sz="800" dirty="0" err="1">
                <a:solidFill>
                  <a:srgbClr val="000000"/>
                </a:solidFill>
              </a:rPr>
              <a:t>english</a:t>
            </a:r>
            <a:r>
              <a:rPr lang="en-US" altLang="en-US" sz="800" dirty="0">
                <a:solidFill>
                  <a:srgbClr val="000000"/>
                </a:solidFill>
              </a:rPr>
              <a:t> </a:t>
            </a:r>
            <a:r>
              <a:rPr lang="en-US" altLang="en-US" sz="800" dirty="0" err="1">
                <a:solidFill>
                  <a:srgbClr val="000000"/>
                </a:solidFill>
              </a:rPr>
              <a:t>wikipedia</a:t>
            </a:r>
            <a:r>
              <a:rPr lang="en-US" altLang="en-US" sz="800" dirty="0">
                <a:solidFill>
                  <a:srgbClr val="000000"/>
                </a:solidFill>
              </a:rPr>
              <a:t> at </a:t>
            </a:r>
            <a:r>
              <a:rPr lang="en-US" altLang="en-US" sz="800" dirty="0" err="1">
                <a:solidFill>
                  <a:srgbClr val="000000"/>
                </a:solidFill>
              </a:rPr>
              <a:t>en:File:Ada_Lovelace.jpg</a:t>
            </a:r>
            <a:r>
              <a:rPr lang="en-US" altLang="en-US" sz="800" dirty="0">
                <a:solidFill>
                  <a:srgbClr val="000000"/>
                </a:solidFill>
              </a:rPr>
              <a:t>. </a:t>
            </a:r>
          </a:p>
        </p:txBody>
      </p:sp>
      <p:sp>
        <p:nvSpPr>
          <p:cNvPr id="8196" name="Rectangle 5"/>
          <p:cNvSpPr>
            <a:spLocks noChangeArrowheads="1"/>
          </p:cNvSpPr>
          <p:nvPr/>
        </p:nvSpPr>
        <p:spPr bwMode="auto">
          <a:xfrm>
            <a:off x="2527300" y="200025"/>
            <a:ext cx="3629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a:t>Augusta Ada Byron (1815-1852)</a:t>
            </a:r>
          </a:p>
        </p:txBody>
      </p:sp>
    </p:spTree>
    <p:extLst>
      <p:ext uri="{BB962C8B-B14F-4D97-AF65-F5344CB8AC3E}">
        <p14:creationId xmlns:p14="http://schemas.microsoft.com/office/powerpoint/2010/main" val="2175911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a:extLst>
              <a:ext uri="{FF2B5EF4-FFF2-40B4-BE49-F238E27FC236}">
                <a16:creationId xmlns:a16="http://schemas.microsoft.com/office/drawing/2014/main" id="{E4907850-0D20-3249-9B4F-970C03A6EE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785938"/>
            <a:ext cx="6575425"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a:extLst>
              <a:ext uri="{FF2B5EF4-FFF2-40B4-BE49-F238E27FC236}">
                <a16:creationId xmlns:a16="http://schemas.microsoft.com/office/drawing/2014/main" id="{979CEAED-4C81-FD45-A6AA-F0830D513CE2}"/>
              </a:ext>
            </a:extLst>
          </p:cNvPr>
          <p:cNvSpPr>
            <a:spLocks noChangeArrowheads="1"/>
          </p:cNvSpPr>
          <p:nvPr/>
        </p:nvSpPr>
        <p:spPr bwMode="auto">
          <a:xfrm>
            <a:off x="762000" y="344488"/>
            <a:ext cx="747236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800" dirty="0">
                <a:latin typeface="Calibri" panose="020F0502020204030204" pitchFamily="34" charset="0"/>
              </a:rPr>
              <a:t>Electronic Numerical Integrator and Computer (ENIAC - 1946)</a:t>
            </a:r>
          </a:p>
          <a:p>
            <a:pPr algn="ctr" eaLnBrk="1" hangingPunct="1">
              <a:spcBef>
                <a:spcPct val="0"/>
              </a:spcBef>
              <a:buFontTx/>
              <a:buNone/>
            </a:pPr>
            <a:r>
              <a:rPr lang="en-US" altLang="en-US" sz="1800" dirty="0">
                <a:latin typeface="Calibri" panose="020F0502020204030204" pitchFamily="34" charset="0"/>
              </a:rPr>
              <a:t>9 x 30 m room, 18000 tubes, 500000 contacts, 1500 </a:t>
            </a:r>
            <a:r>
              <a:rPr lang="en-US" altLang="en-US" sz="1800" dirty="0" err="1">
                <a:latin typeface="Calibri" panose="020F0502020204030204" pitchFamily="34" charset="0"/>
              </a:rPr>
              <a:t>relè</a:t>
            </a:r>
            <a:r>
              <a:rPr lang="en-US" altLang="en-US" sz="1800" dirty="0">
                <a:latin typeface="Calibri" panose="020F0502020204030204" pitchFamily="34" charset="0"/>
              </a:rPr>
              <a:t>, 30 tons</a:t>
            </a:r>
          </a:p>
        </p:txBody>
      </p:sp>
    </p:spTree>
    <p:extLst>
      <p:ext uri="{BB962C8B-B14F-4D97-AF65-F5344CB8AC3E}">
        <p14:creationId xmlns:p14="http://schemas.microsoft.com/office/powerpoint/2010/main" val="4129050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id="{8F4B7875-7CD9-B749-9753-057ACD52E568}"/>
              </a:ext>
            </a:extLst>
          </p:cNvPr>
          <p:cNvSpPr txBox="1">
            <a:spLocks noChangeArrowheads="1"/>
          </p:cNvSpPr>
          <p:nvPr/>
        </p:nvSpPr>
        <p:spPr bwMode="auto">
          <a:xfrm>
            <a:off x="827088" y="6165850"/>
            <a:ext cx="2265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it-IT" altLang="en-US" sz="2000">
                <a:latin typeface="Century Gothic" panose="020B0502020202020204" pitchFamily="34" charset="0"/>
              </a:rPr>
              <a:t>UNIVAC 1100/82 </a:t>
            </a:r>
          </a:p>
        </p:txBody>
      </p:sp>
      <p:pic>
        <p:nvPicPr>
          <p:cNvPr id="24579" name="Picture 3">
            <a:extLst>
              <a:ext uri="{FF2B5EF4-FFF2-40B4-BE49-F238E27FC236}">
                <a16:creationId xmlns:a16="http://schemas.microsoft.com/office/drawing/2014/main" id="{654309DC-E5E0-2F43-90E5-C1CDF3902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476250"/>
            <a:ext cx="7559675" cy="518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156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srcRect/>
          <a:stretch>
            <a:fillRect/>
          </a:stretch>
        </p:blipFill>
        <p:spPr bwMode="auto">
          <a:xfrm>
            <a:off x="827088" y="765175"/>
            <a:ext cx="7273925" cy="484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531" name="Text Box 3"/>
          <p:cNvSpPr txBox="1">
            <a:spLocks noChangeArrowheads="1"/>
          </p:cNvSpPr>
          <p:nvPr/>
        </p:nvSpPr>
        <p:spPr bwMode="auto">
          <a:xfrm>
            <a:off x="827088" y="6165850"/>
            <a:ext cx="30845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a:latin typeface="Century Gothic" charset="0"/>
                <a:ea typeface="ＭＳ Ｐゴシック" charset="0"/>
                <a:cs typeface="ＭＳ Ｐゴシック" charset="0"/>
              </a:rPr>
              <a:t>Olivetti P652 circa 1980 </a:t>
            </a:r>
          </a:p>
        </p:txBody>
      </p:sp>
    </p:spTree>
    <p:extLst>
      <p:ext uri="{BB962C8B-B14F-4D97-AF65-F5344CB8AC3E}">
        <p14:creationId xmlns:p14="http://schemas.microsoft.com/office/powerpoint/2010/main" val="392953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827088" y="6165850"/>
            <a:ext cx="81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i="1">
                <a:latin typeface="Century Gothic" charset="0"/>
                <a:ea typeface="ＭＳ Ｐゴシック" charset="0"/>
                <a:cs typeface="ＭＳ Ｐゴシック" charset="0"/>
              </a:rPr>
              <a:t>IMac</a:t>
            </a:r>
            <a:endParaRPr lang="it-IT" sz="2000">
              <a:latin typeface="Century Gothic" charset="0"/>
              <a:ea typeface="ＭＳ Ｐゴシック" charset="0"/>
              <a:cs typeface="ＭＳ Ｐゴシック" charset="0"/>
            </a:endParaRPr>
          </a:p>
        </p:txBody>
      </p:sp>
      <p:pic>
        <p:nvPicPr>
          <p:cNvPr id="31747" name="Picture 3"/>
          <p:cNvPicPr>
            <a:picLocks noChangeAspect="1" noChangeArrowheads="1"/>
          </p:cNvPicPr>
          <p:nvPr/>
        </p:nvPicPr>
        <p:blipFill>
          <a:blip r:embed="rId3"/>
          <a:srcRect/>
          <a:stretch>
            <a:fillRect/>
          </a:stretch>
        </p:blipFill>
        <p:spPr bwMode="auto">
          <a:xfrm>
            <a:off x="1835150" y="765175"/>
            <a:ext cx="5256213" cy="501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83683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754859ED-9AA6-4543-8A1C-E2DF0EED4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8351838" cy="640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99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ahaufnahme Chronoskop">
            <a:extLst>
              <a:ext uri="{FF2B5EF4-FFF2-40B4-BE49-F238E27FC236}">
                <a16:creationId xmlns:a16="http://schemas.microsoft.com/office/drawing/2014/main" id="{97D4370C-51CF-AB48-88BE-1970B70F8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25" y="0"/>
            <a:ext cx="5070475" cy="676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1192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International Space Station after undocking of STS-1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04664"/>
            <a:ext cx="8749339" cy="5577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254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76215" y="620688"/>
            <a:ext cx="8712968" cy="3539430"/>
          </a:xfrm>
          <a:prstGeom prst="rect">
            <a:avLst/>
          </a:prstGeom>
          <a:noFill/>
        </p:spPr>
        <p:txBody>
          <a:bodyPr wrap="square" rtlCol="0">
            <a:spAutoFit/>
          </a:bodyPr>
          <a:lstStyle/>
          <a:p>
            <a:pPr algn="ctr"/>
            <a:endParaRPr lang="it-IT" sz="3200" dirty="0"/>
          </a:p>
          <a:p>
            <a:pPr algn="ctr"/>
            <a:r>
              <a:rPr lang="it-IT" sz="3200" dirty="0" err="1">
                <a:latin typeface="+mj-lt"/>
              </a:rPr>
              <a:t>They</a:t>
            </a:r>
            <a:r>
              <a:rPr lang="it-IT" sz="3200" dirty="0">
                <a:latin typeface="+mj-lt"/>
              </a:rPr>
              <a:t> are </a:t>
            </a:r>
            <a:r>
              <a:rPr lang="it-IT" sz="3200" dirty="0" err="1">
                <a:latin typeface="+mj-lt"/>
              </a:rPr>
              <a:t>impatient</a:t>
            </a:r>
            <a:r>
              <a:rPr lang="it-IT" sz="3200" dirty="0">
                <a:latin typeface="+mj-lt"/>
              </a:rPr>
              <a:t> </a:t>
            </a:r>
            <a:r>
              <a:rPr lang="it-IT" sz="3200" dirty="0" err="1">
                <a:latin typeface="+mj-lt"/>
              </a:rPr>
              <a:t>people</a:t>
            </a:r>
            <a:r>
              <a:rPr lang="it-IT" sz="3200" dirty="0">
                <a:latin typeface="+mj-lt"/>
              </a:rPr>
              <a:t>, </a:t>
            </a:r>
            <a:r>
              <a:rPr lang="it-IT" sz="3200" dirty="0" err="1">
                <a:latin typeface="+mj-lt"/>
              </a:rPr>
              <a:t>they</a:t>
            </a:r>
            <a:r>
              <a:rPr lang="it-IT" sz="3200" dirty="0">
                <a:latin typeface="+mj-lt"/>
              </a:rPr>
              <a:t> do </a:t>
            </a:r>
            <a:r>
              <a:rPr lang="it-IT" sz="3200" dirty="0" err="1">
                <a:latin typeface="+mj-lt"/>
              </a:rPr>
              <a:t>not</a:t>
            </a:r>
            <a:r>
              <a:rPr lang="it-IT" sz="3200" dirty="0">
                <a:latin typeface="+mj-lt"/>
              </a:rPr>
              <a:t> </a:t>
            </a:r>
            <a:r>
              <a:rPr lang="it-IT" sz="3200" dirty="0" err="1">
                <a:latin typeface="+mj-lt"/>
              </a:rPr>
              <a:t>like</a:t>
            </a:r>
            <a:r>
              <a:rPr lang="it-IT" sz="3200" dirty="0">
                <a:latin typeface="+mj-lt"/>
              </a:rPr>
              <a:t> </a:t>
            </a:r>
            <a:r>
              <a:rPr lang="it-IT" sz="3200" dirty="0" err="1">
                <a:latin typeface="+mj-lt"/>
              </a:rPr>
              <a:t>constraints</a:t>
            </a:r>
            <a:r>
              <a:rPr lang="it-IT" sz="3200" dirty="0">
                <a:latin typeface="+mj-lt"/>
              </a:rPr>
              <a:t>, </a:t>
            </a:r>
            <a:r>
              <a:rPr lang="it-IT" sz="3200" dirty="0" err="1">
                <a:latin typeface="+mj-lt"/>
              </a:rPr>
              <a:t>they</a:t>
            </a:r>
            <a:r>
              <a:rPr lang="it-IT" sz="3200" dirty="0">
                <a:latin typeface="+mj-lt"/>
              </a:rPr>
              <a:t> love to </a:t>
            </a:r>
            <a:r>
              <a:rPr lang="it-IT" sz="3200" dirty="0" err="1">
                <a:latin typeface="+mj-lt"/>
              </a:rPr>
              <a:t>travel</a:t>
            </a:r>
            <a:r>
              <a:rPr lang="it-IT" sz="3200" dirty="0">
                <a:latin typeface="+mj-lt"/>
              </a:rPr>
              <a:t> and </a:t>
            </a:r>
            <a:r>
              <a:rPr lang="it-IT" sz="3200" dirty="0" err="1">
                <a:latin typeface="+mj-lt"/>
              </a:rPr>
              <a:t>communicate</a:t>
            </a:r>
            <a:r>
              <a:rPr lang="it-IT" sz="3200" dirty="0">
                <a:latin typeface="+mj-lt"/>
              </a:rPr>
              <a:t> and </a:t>
            </a:r>
            <a:r>
              <a:rPr lang="it-IT" sz="3200" dirty="0" err="1">
                <a:latin typeface="+mj-lt"/>
              </a:rPr>
              <a:t>have</a:t>
            </a:r>
            <a:r>
              <a:rPr lang="it-IT" sz="3200" dirty="0">
                <a:latin typeface="+mj-lt"/>
              </a:rPr>
              <a:t>, </a:t>
            </a:r>
            <a:r>
              <a:rPr lang="it-IT" sz="3200" dirty="0" err="1">
                <a:latin typeface="+mj-lt"/>
              </a:rPr>
              <a:t>rooted</a:t>
            </a:r>
            <a:r>
              <a:rPr lang="it-IT" sz="3200" dirty="0">
                <a:latin typeface="+mj-lt"/>
              </a:rPr>
              <a:t> in </a:t>
            </a:r>
            <a:r>
              <a:rPr lang="it-IT" sz="3200" dirty="0" err="1">
                <a:latin typeface="+mj-lt"/>
              </a:rPr>
              <a:t>their</a:t>
            </a:r>
            <a:r>
              <a:rPr lang="it-IT" sz="3200" dirty="0">
                <a:latin typeface="+mj-lt"/>
              </a:rPr>
              <a:t> nature, an </a:t>
            </a:r>
            <a:r>
              <a:rPr lang="it-IT" sz="3200" dirty="0" err="1">
                <a:latin typeface="+mj-lt"/>
              </a:rPr>
              <a:t>irrepressible</a:t>
            </a:r>
            <a:r>
              <a:rPr lang="it-IT" sz="3200" dirty="0">
                <a:latin typeface="+mj-lt"/>
              </a:rPr>
              <a:t> desire for </a:t>
            </a:r>
            <a:r>
              <a:rPr lang="it-IT" sz="3200" dirty="0" err="1">
                <a:latin typeface="+mj-lt"/>
              </a:rPr>
              <a:t>knowledge</a:t>
            </a:r>
            <a:r>
              <a:rPr lang="it-IT" sz="3200" dirty="0">
                <a:latin typeface="+mj-lt"/>
              </a:rPr>
              <a:t>. </a:t>
            </a:r>
            <a:r>
              <a:rPr lang="it-IT" sz="3200" dirty="0" err="1">
                <a:latin typeface="+mj-lt"/>
              </a:rPr>
              <a:t>Sometimes</a:t>
            </a:r>
            <a:r>
              <a:rPr lang="it-IT" sz="3200" dirty="0">
                <a:latin typeface="+mj-lt"/>
              </a:rPr>
              <a:t>, </a:t>
            </a:r>
            <a:r>
              <a:rPr lang="it-IT" sz="3200" dirty="0" err="1">
                <a:latin typeface="+mj-lt"/>
              </a:rPr>
              <a:t>however</a:t>
            </a:r>
            <a:r>
              <a:rPr lang="it-IT" sz="3200" dirty="0">
                <a:latin typeface="+mj-lt"/>
              </a:rPr>
              <a:t>, </a:t>
            </a:r>
            <a:r>
              <a:rPr lang="it-IT" sz="3200" dirty="0" err="1">
                <a:latin typeface="+mj-lt"/>
              </a:rPr>
              <a:t>despite</a:t>
            </a:r>
            <a:r>
              <a:rPr lang="it-IT" sz="3200" dirty="0">
                <a:latin typeface="+mj-lt"/>
              </a:rPr>
              <a:t> </a:t>
            </a:r>
            <a:r>
              <a:rPr lang="it-IT" sz="3200" dirty="0" err="1">
                <a:latin typeface="+mj-lt"/>
              </a:rPr>
              <a:t>these</a:t>
            </a:r>
            <a:r>
              <a:rPr lang="it-IT" sz="3200" dirty="0">
                <a:latin typeface="+mj-lt"/>
              </a:rPr>
              <a:t> </a:t>
            </a:r>
            <a:r>
              <a:rPr lang="it-IT" sz="3200" dirty="0" err="1">
                <a:latin typeface="+mj-lt"/>
              </a:rPr>
              <a:t>characteristics</a:t>
            </a:r>
            <a:r>
              <a:rPr lang="it-IT" sz="3200" dirty="0">
                <a:latin typeface="+mj-lt"/>
              </a:rPr>
              <a:t>, </a:t>
            </a:r>
            <a:r>
              <a:rPr lang="it-IT" sz="3200" dirty="0" err="1">
                <a:latin typeface="+mj-lt"/>
              </a:rPr>
              <a:t>they</a:t>
            </a:r>
            <a:r>
              <a:rPr lang="it-IT" sz="3200" dirty="0">
                <a:latin typeface="+mj-lt"/>
              </a:rPr>
              <a:t> can be </a:t>
            </a:r>
            <a:r>
              <a:rPr lang="it-IT" sz="3200" dirty="0" err="1">
                <a:latin typeface="+mj-lt"/>
              </a:rPr>
              <a:t>unreliable</a:t>
            </a:r>
            <a:r>
              <a:rPr lang="it-IT" sz="3200" dirty="0">
                <a:latin typeface="+mj-lt"/>
              </a:rPr>
              <a:t> </a:t>
            </a:r>
            <a:r>
              <a:rPr lang="it-IT" sz="3200" dirty="0" err="1">
                <a:latin typeface="+mj-lt"/>
              </a:rPr>
              <a:t>precisely</a:t>
            </a:r>
            <a:r>
              <a:rPr lang="it-IT" sz="3200" dirty="0">
                <a:latin typeface="+mj-lt"/>
              </a:rPr>
              <a:t> by </a:t>
            </a:r>
            <a:r>
              <a:rPr lang="it-IT" sz="3200" dirty="0" err="1">
                <a:latin typeface="+mj-lt"/>
              </a:rPr>
              <a:t>virtue</a:t>
            </a:r>
            <a:r>
              <a:rPr lang="it-IT" sz="3200" dirty="0">
                <a:latin typeface="+mj-lt"/>
              </a:rPr>
              <a:t> of </a:t>
            </a:r>
            <a:r>
              <a:rPr lang="it-IT" sz="3200" dirty="0" err="1">
                <a:latin typeface="+mj-lt"/>
              </a:rPr>
              <a:t>their</a:t>
            </a:r>
            <a:r>
              <a:rPr lang="it-IT" sz="3200" dirty="0">
                <a:latin typeface="+mj-lt"/>
              </a:rPr>
              <a:t> </a:t>
            </a:r>
            <a:r>
              <a:rPr lang="it-IT" sz="3200" dirty="0" err="1">
                <a:latin typeface="+mj-lt"/>
              </a:rPr>
              <a:t>fickle</a:t>
            </a:r>
            <a:r>
              <a:rPr lang="it-IT" sz="3200" dirty="0">
                <a:latin typeface="+mj-lt"/>
              </a:rPr>
              <a:t> </a:t>
            </a:r>
            <a:r>
              <a:rPr lang="it-IT" sz="3200" dirty="0" err="1">
                <a:latin typeface="+mj-lt"/>
              </a:rPr>
              <a:t>characteristics</a:t>
            </a:r>
            <a:r>
              <a:rPr lang="it-IT" sz="3200" dirty="0">
                <a:latin typeface="+mj-lt"/>
              </a:rPr>
              <a:t>.</a:t>
            </a:r>
            <a:endParaRPr lang="en-GB" sz="3200" dirty="0">
              <a:latin typeface="+mj-lt"/>
            </a:endParaRPr>
          </a:p>
        </p:txBody>
      </p:sp>
    </p:spTree>
    <p:extLst>
      <p:ext uri="{BB962C8B-B14F-4D97-AF65-F5344CB8AC3E}">
        <p14:creationId xmlns:p14="http://schemas.microsoft.com/office/powerpoint/2010/main" val="2333697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08213" y="620713"/>
            <a:ext cx="877676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3600" dirty="0" err="1">
                <a:latin typeface="Times New Roman" pitchFamily="18" charset="0"/>
              </a:rPr>
              <a:t>Why</a:t>
            </a:r>
            <a:r>
              <a:rPr lang="it-IT" altLang="en-US" sz="3600" dirty="0">
                <a:latin typeface="Times New Roman" pitchFamily="18" charset="0"/>
              </a:rPr>
              <a:t> </a:t>
            </a:r>
            <a:r>
              <a:rPr lang="it-IT" altLang="en-US" sz="3600" dirty="0" err="1">
                <a:latin typeface="Times New Roman" pitchFamily="18" charset="0"/>
              </a:rPr>
              <a:t>epistemology</a:t>
            </a:r>
            <a:r>
              <a:rPr lang="it-IT" altLang="en-US" sz="3600" dirty="0">
                <a:latin typeface="Times New Roman" pitchFamily="18" charset="0"/>
              </a:rPr>
              <a:t> </a:t>
            </a:r>
            <a:r>
              <a:rPr lang="it-IT" altLang="en-US" sz="3600" dirty="0" err="1">
                <a:latin typeface="Times New Roman" pitchFamily="18" charset="0"/>
              </a:rPr>
              <a:t>is</a:t>
            </a:r>
            <a:r>
              <a:rPr lang="it-IT" altLang="en-US" sz="3600" dirty="0">
                <a:latin typeface="Times New Roman" pitchFamily="18" charset="0"/>
              </a:rPr>
              <a:t> so </a:t>
            </a:r>
            <a:r>
              <a:rPr lang="it-IT" altLang="en-US" sz="3600" dirty="0" err="1">
                <a:latin typeface="Times New Roman" pitchFamily="18" charset="0"/>
              </a:rPr>
              <a:t>important</a:t>
            </a:r>
            <a:r>
              <a:rPr lang="it-IT" altLang="en-US" sz="3600" dirty="0">
                <a:latin typeface="Times New Roman" pitchFamily="18" charset="0"/>
              </a:rPr>
              <a:t> </a:t>
            </a:r>
            <a:r>
              <a:rPr lang="it-IT" altLang="en-US" sz="3600" dirty="0" err="1">
                <a:latin typeface="Times New Roman" pitchFamily="18" charset="0"/>
              </a:rPr>
              <a:t>these</a:t>
            </a:r>
            <a:r>
              <a:rPr lang="it-IT" altLang="en-US" sz="3600" dirty="0">
                <a:latin typeface="Times New Roman" pitchFamily="18" charset="0"/>
              </a:rPr>
              <a:t> </a:t>
            </a:r>
            <a:r>
              <a:rPr lang="it-IT" altLang="en-US" sz="3600" dirty="0" err="1">
                <a:latin typeface="Times New Roman" pitchFamily="18" charset="0"/>
              </a:rPr>
              <a:t>days</a:t>
            </a:r>
            <a:r>
              <a:rPr lang="it-IT" altLang="en-US" sz="3600" dirty="0">
                <a:latin typeface="Times New Roman" pitchFamily="18" charset="0"/>
              </a:rPr>
              <a:t>?</a:t>
            </a:r>
          </a:p>
          <a:p>
            <a:pPr algn="ctr" eaLnBrk="1" hangingPunct="1">
              <a:defRPr/>
            </a:pPr>
            <a:endParaRPr lang="it-IT" altLang="en-US" sz="3600" dirty="0">
              <a:latin typeface="Times New Roman" pitchFamily="18" charset="0"/>
            </a:endParaRPr>
          </a:p>
          <a:p>
            <a:pPr algn="ctr" eaLnBrk="1" hangingPunct="1">
              <a:defRPr/>
            </a:pPr>
            <a:r>
              <a:rPr lang="it-IT" altLang="en-US" sz="3600" dirty="0">
                <a:latin typeface="Times New Roman" pitchFamily="18" charset="0"/>
              </a:rPr>
              <a:t>Advanced </a:t>
            </a:r>
            <a:r>
              <a:rPr lang="it-IT" altLang="en-US" sz="3600" dirty="0" err="1">
                <a:latin typeface="Times New Roman" pitchFamily="18" charset="0"/>
              </a:rPr>
              <a:t>statistics</a:t>
            </a:r>
            <a:endParaRPr lang="it-IT" altLang="en-US" sz="3600" dirty="0">
              <a:latin typeface="Times New Roman" pitchFamily="18" charset="0"/>
            </a:endParaRPr>
          </a:p>
          <a:p>
            <a:pPr algn="ctr" eaLnBrk="1" hangingPunct="1">
              <a:defRPr/>
            </a:pPr>
            <a:endParaRPr lang="it-IT" altLang="en-US" sz="3200" dirty="0">
              <a:latin typeface="Times New Roman" pitchFamily="18" charset="0"/>
            </a:endParaRPr>
          </a:p>
        </p:txBody>
      </p:sp>
      <p:pic>
        <p:nvPicPr>
          <p:cNvPr id="1126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888" y="2924175"/>
            <a:ext cx="6308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1258888" y="5229225"/>
            <a:ext cx="15113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lgn="ctr">
              <a:defRPr/>
            </a:pPr>
            <a:r>
              <a:rPr lang="it-IT" sz="2000" dirty="0" err="1">
                <a:latin typeface="Times New Roman" charset="0"/>
                <a:ea typeface="ＭＳ Ｐゴシック" charset="0"/>
              </a:rPr>
              <a:t>Stroop</a:t>
            </a:r>
            <a:r>
              <a:rPr lang="it-IT" sz="2000" dirty="0">
                <a:latin typeface="Times New Roman" charset="0"/>
                <a:ea typeface="ＭＳ Ｐゴシック" charset="0"/>
              </a:rPr>
              <a:t>, 1935</a:t>
            </a:r>
            <a:endParaRPr lang="it-IT" sz="3200" dirty="0">
              <a:latin typeface="Times New Roman" charset="0"/>
              <a:ea typeface="ＭＳ Ｐゴシック" charset="0"/>
            </a:endParaRPr>
          </a:p>
        </p:txBody>
      </p:sp>
    </p:spTree>
    <p:extLst>
      <p:ext uri="{BB962C8B-B14F-4D97-AF65-F5344CB8AC3E}">
        <p14:creationId xmlns:p14="http://schemas.microsoft.com/office/powerpoint/2010/main" val="4044986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2">
            <a:extLst>
              <a:ext uri="{FF2B5EF4-FFF2-40B4-BE49-F238E27FC236}">
                <a16:creationId xmlns:a16="http://schemas.microsoft.com/office/drawing/2014/main" id="{CD8E27EE-D672-6E4D-97B1-289553016733}"/>
              </a:ext>
            </a:extLst>
          </p:cNvPr>
          <p:cNvSpPr txBox="1">
            <a:spLocks noChangeArrowheads="1"/>
          </p:cNvSpPr>
          <p:nvPr/>
        </p:nvSpPr>
        <p:spPr bwMode="auto">
          <a:xfrm>
            <a:off x="1066800" y="1828800"/>
            <a:ext cx="757130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b="1" dirty="0">
                <a:solidFill>
                  <a:srgbClr val="FF0000"/>
                </a:solidFill>
                <a:latin typeface="Times New Roman" panose="02020603050405020304" pitchFamily="18" charset="0"/>
              </a:rPr>
              <a:t>XXXX </a:t>
            </a:r>
            <a:r>
              <a:rPr lang="it-IT" altLang="it-IT" sz="2400" b="1" dirty="0">
                <a:latin typeface="Times New Roman" panose="02020603050405020304" pitchFamily="18" charset="0"/>
              </a:rPr>
              <a:t>	</a:t>
            </a:r>
            <a:r>
              <a:rPr lang="it-IT" altLang="it-IT" sz="2400" b="1" dirty="0">
                <a:solidFill>
                  <a:srgbClr val="FF0000"/>
                </a:solidFill>
                <a:latin typeface="Times New Roman" panose="02020603050405020304" pitchFamily="18" charset="0"/>
              </a:rPr>
              <a:t> </a:t>
            </a:r>
            <a:r>
              <a:rPr lang="it-IT" altLang="it-IT" sz="2400" b="1" dirty="0">
                <a:solidFill>
                  <a:srgbClr val="00B0F0"/>
                </a:solidFill>
                <a:latin typeface="Times New Roman" panose="02020603050405020304" pitchFamily="18" charset="0"/>
              </a:rPr>
              <a:t>XXXX</a:t>
            </a:r>
            <a:r>
              <a:rPr lang="it-IT" altLang="it-IT" sz="2400" b="1" dirty="0">
                <a:solidFill>
                  <a:srgbClr val="33CC33"/>
                </a:solidFill>
                <a:latin typeface="Times New Roman" panose="02020603050405020304" pitchFamily="18" charset="0"/>
              </a:rPr>
              <a:t>    </a:t>
            </a:r>
            <a:r>
              <a:rPr lang="it-IT" altLang="it-IT" sz="2400" b="1" dirty="0">
                <a:latin typeface="Times New Roman" panose="02020603050405020304" pitchFamily="18" charset="0"/>
              </a:rPr>
              <a:t>	</a:t>
            </a:r>
            <a:r>
              <a:rPr lang="it-IT" altLang="it-IT" sz="2400" b="1" dirty="0">
                <a:solidFill>
                  <a:srgbClr val="FF0000"/>
                </a:solidFill>
                <a:latin typeface="Times New Roman" panose="02020603050405020304" pitchFamily="18" charset="0"/>
              </a:rPr>
              <a:t> </a:t>
            </a:r>
            <a:r>
              <a:rPr lang="it-IT" altLang="it-IT" sz="2400" b="1" dirty="0">
                <a:solidFill>
                  <a:srgbClr val="00B050"/>
                </a:solidFill>
                <a:latin typeface="Times New Roman" panose="02020603050405020304" pitchFamily="18" charset="0"/>
              </a:rPr>
              <a:t>XXXX</a:t>
            </a:r>
            <a:r>
              <a:rPr lang="it-IT" altLang="it-IT" sz="2400" b="1" dirty="0">
                <a:latin typeface="Times New Roman" panose="02020603050405020304" pitchFamily="18" charset="0"/>
              </a:rPr>
              <a:t>	</a:t>
            </a:r>
            <a:r>
              <a:rPr lang="it-IT" altLang="it-IT" sz="2400" b="1" dirty="0">
                <a:solidFill>
                  <a:srgbClr val="FF0000"/>
                </a:solidFill>
                <a:latin typeface="Times New Roman" panose="02020603050405020304" pitchFamily="18" charset="0"/>
              </a:rPr>
              <a:t>XXXX </a:t>
            </a:r>
            <a:r>
              <a:rPr lang="it-IT" altLang="it-IT" sz="2400" b="1" dirty="0">
                <a:latin typeface="Times New Roman" panose="02020603050405020304" pitchFamily="18" charset="0"/>
              </a:rPr>
              <a:t>	</a:t>
            </a:r>
          </a:p>
          <a:p>
            <a:pPr eaLnBrk="1" hangingPunct="1">
              <a:spcBef>
                <a:spcPct val="0"/>
              </a:spcBef>
              <a:buFontTx/>
              <a:buNone/>
            </a:pPr>
            <a:endParaRPr lang="it-IT" altLang="it-IT" sz="2400" b="1" dirty="0">
              <a:latin typeface="Times New Roman" panose="02020603050405020304" pitchFamily="18" charset="0"/>
            </a:endParaRPr>
          </a:p>
          <a:p>
            <a:pPr eaLnBrk="1" hangingPunct="1">
              <a:spcBef>
                <a:spcPct val="0"/>
              </a:spcBef>
              <a:buFontTx/>
              <a:buNone/>
            </a:pPr>
            <a:r>
              <a:rPr lang="it-IT" altLang="it-IT" sz="2400" b="1" dirty="0">
                <a:latin typeface="Times New Roman" panose="02020603050405020304" pitchFamily="18" charset="0"/>
              </a:rPr>
              <a:t>XXXX</a:t>
            </a:r>
            <a:r>
              <a:rPr lang="it-IT" altLang="it-IT" sz="2400" b="1" dirty="0">
                <a:solidFill>
                  <a:srgbClr val="FF0000"/>
                </a:solidFill>
                <a:latin typeface="Times New Roman" panose="02020603050405020304" pitchFamily="18" charset="0"/>
              </a:rPr>
              <a:t> </a:t>
            </a:r>
            <a:r>
              <a:rPr lang="it-IT" altLang="it-IT" sz="2400" b="1" dirty="0">
                <a:latin typeface="Times New Roman" panose="02020603050405020304" pitchFamily="18" charset="0"/>
              </a:rPr>
              <a:t>	</a:t>
            </a:r>
            <a:r>
              <a:rPr lang="it-IT" altLang="it-IT" sz="2400" b="1" dirty="0">
                <a:solidFill>
                  <a:srgbClr val="FF0000"/>
                </a:solidFill>
                <a:latin typeface="Times New Roman" panose="02020603050405020304" pitchFamily="18" charset="0"/>
              </a:rPr>
              <a:t> </a:t>
            </a:r>
            <a:r>
              <a:rPr lang="it-IT" altLang="it-IT" sz="2400" b="1" dirty="0">
                <a:solidFill>
                  <a:srgbClr val="00B050"/>
                </a:solidFill>
                <a:latin typeface="Times New Roman" panose="02020603050405020304" pitchFamily="18" charset="0"/>
              </a:rPr>
              <a:t>XXXX</a:t>
            </a:r>
            <a:r>
              <a:rPr lang="it-IT" altLang="it-IT" sz="2400" b="1" dirty="0">
                <a:solidFill>
                  <a:srgbClr val="33CC33"/>
                </a:solidFill>
                <a:latin typeface="Times New Roman" panose="02020603050405020304" pitchFamily="18" charset="0"/>
              </a:rPr>
              <a:t>    </a:t>
            </a:r>
            <a:r>
              <a:rPr lang="it-IT" altLang="it-IT" sz="2400" b="1" dirty="0">
                <a:latin typeface="Times New Roman" panose="02020603050405020304" pitchFamily="18" charset="0"/>
              </a:rPr>
              <a:t>	</a:t>
            </a:r>
            <a:r>
              <a:rPr lang="it-IT" altLang="it-IT" sz="2400" b="1" dirty="0">
                <a:solidFill>
                  <a:srgbClr val="FF0000"/>
                </a:solidFill>
                <a:latin typeface="Times New Roman" panose="02020603050405020304" pitchFamily="18" charset="0"/>
              </a:rPr>
              <a:t> </a:t>
            </a:r>
            <a:r>
              <a:rPr lang="it-IT" altLang="it-IT" sz="2400" b="1" dirty="0">
                <a:solidFill>
                  <a:srgbClr val="00B0F0"/>
                </a:solidFill>
                <a:latin typeface="Times New Roman" panose="02020603050405020304" pitchFamily="18" charset="0"/>
              </a:rPr>
              <a:t>XXXX</a:t>
            </a:r>
            <a:r>
              <a:rPr lang="it-IT" altLang="it-IT" sz="2400" b="1" dirty="0">
                <a:latin typeface="Times New Roman" panose="02020603050405020304" pitchFamily="18" charset="0"/>
              </a:rPr>
              <a:t>	XXXX</a:t>
            </a:r>
          </a:p>
          <a:p>
            <a:pPr eaLnBrk="1" hangingPunct="1">
              <a:spcBef>
                <a:spcPct val="0"/>
              </a:spcBef>
              <a:buFontTx/>
              <a:buNone/>
            </a:pPr>
            <a:endParaRPr lang="it-IT" altLang="it-IT" sz="2400" b="1" dirty="0">
              <a:latin typeface="Times New Roman" panose="02020603050405020304" pitchFamily="18" charset="0"/>
            </a:endParaRPr>
          </a:p>
          <a:p>
            <a:pPr eaLnBrk="1" hangingPunct="1">
              <a:spcBef>
                <a:spcPct val="0"/>
              </a:spcBef>
              <a:buFontTx/>
              <a:buNone/>
            </a:pPr>
            <a:r>
              <a:rPr lang="it-IT" altLang="it-IT" sz="2400" b="1" dirty="0">
                <a:solidFill>
                  <a:srgbClr val="00B0F0"/>
                </a:solidFill>
                <a:latin typeface="Times New Roman" panose="02020603050405020304" pitchFamily="18" charset="0"/>
              </a:rPr>
              <a:t>XXXX</a:t>
            </a:r>
            <a:r>
              <a:rPr lang="it-IT" altLang="it-IT" sz="2400" b="1" dirty="0">
                <a:solidFill>
                  <a:srgbClr val="FF0000"/>
                </a:solidFill>
                <a:latin typeface="Times New Roman" panose="02020603050405020304" pitchFamily="18" charset="0"/>
              </a:rPr>
              <a:t> </a:t>
            </a:r>
            <a:r>
              <a:rPr lang="it-IT" altLang="it-IT" sz="2400" b="1" dirty="0">
                <a:latin typeface="Times New Roman" panose="02020603050405020304" pitchFamily="18" charset="0"/>
              </a:rPr>
              <a:t>	</a:t>
            </a:r>
            <a:r>
              <a:rPr lang="it-IT" altLang="it-IT" sz="2400" b="1" dirty="0">
                <a:solidFill>
                  <a:srgbClr val="FF0000"/>
                </a:solidFill>
                <a:latin typeface="Times New Roman" panose="02020603050405020304" pitchFamily="18" charset="0"/>
              </a:rPr>
              <a:t> XXXX</a:t>
            </a:r>
            <a:r>
              <a:rPr lang="it-IT" altLang="it-IT" sz="2400" b="1" dirty="0">
                <a:solidFill>
                  <a:srgbClr val="33CC33"/>
                </a:solidFill>
                <a:latin typeface="Times New Roman" panose="02020603050405020304" pitchFamily="18" charset="0"/>
              </a:rPr>
              <a:t>    </a:t>
            </a:r>
            <a:r>
              <a:rPr lang="it-IT" altLang="it-IT" sz="2400" b="1" dirty="0">
                <a:latin typeface="Times New Roman" panose="02020603050405020304" pitchFamily="18" charset="0"/>
              </a:rPr>
              <a:t>	</a:t>
            </a:r>
            <a:r>
              <a:rPr lang="it-IT" altLang="it-IT" sz="2400" b="1" dirty="0">
                <a:solidFill>
                  <a:srgbClr val="FF0000"/>
                </a:solidFill>
                <a:latin typeface="Times New Roman" panose="02020603050405020304" pitchFamily="18" charset="0"/>
              </a:rPr>
              <a:t> </a:t>
            </a:r>
            <a:r>
              <a:rPr lang="it-IT" altLang="it-IT" sz="2400" b="1" dirty="0">
                <a:solidFill>
                  <a:srgbClr val="00B050"/>
                </a:solidFill>
                <a:latin typeface="Times New Roman" panose="02020603050405020304" pitchFamily="18" charset="0"/>
              </a:rPr>
              <a:t>XXXX</a:t>
            </a:r>
            <a:r>
              <a:rPr lang="it-IT" altLang="it-IT" sz="2400" b="1" dirty="0">
                <a:latin typeface="Times New Roman" panose="02020603050405020304" pitchFamily="18" charset="0"/>
              </a:rPr>
              <a:t>	</a:t>
            </a:r>
            <a:r>
              <a:rPr lang="it-IT" altLang="it-IT" sz="2400" b="1" dirty="0">
                <a:solidFill>
                  <a:srgbClr val="FF0000"/>
                </a:solidFill>
                <a:latin typeface="Times New Roman" panose="02020603050405020304" pitchFamily="18" charset="0"/>
              </a:rPr>
              <a:t>XXXX</a:t>
            </a:r>
          </a:p>
          <a:p>
            <a:pPr eaLnBrk="1" hangingPunct="1">
              <a:spcBef>
                <a:spcPct val="0"/>
              </a:spcBef>
              <a:buFontTx/>
              <a:buNone/>
            </a:pPr>
            <a:endParaRPr lang="it-IT" altLang="it-IT" sz="2400" b="1" dirty="0">
              <a:latin typeface="Times New Roman" panose="02020603050405020304" pitchFamily="18" charset="0"/>
            </a:endParaRPr>
          </a:p>
          <a:p>
            <a:pPr eaLnBrk="1" hangingPunct="1">
              <a:spcBef>
                <a:spcPct val="0"/>
              </a:spcBef>
              <a:buFontTx/>
              <a:buNone/>
            </a:pPr>
            <a:r>
              <a:rPr lang="it-IT" altLang="it-IT" sz="2400" b="1" dirty="0">
                <a:solidFill>
                  <a:srgbClr val="FF0000"/>
                </a:solidFill>
                <a:latin typeface="Times New Roman" panose="02020603050405020304" pitchFamily="18" charset="0"/>
              </a:rPr>
              <a:t>XXXX </a:t>
            </a:r>
            <a:r>
              <a:rPr lang="it-IT" altLang="it-IT" sz="2400" b="1" dirty="0">
                <a:latin typeface="Times New Roman" panose="02020603050405020304" pitchFamily="18" charset="0"/>
              </a:rPr>
              <a:t>	</a:t>
            </a:r>
            <a:r>
              <a:rPr lang="it-IT" altLang="it-IT" sz="2400" b="1" dirty="0">
                <a:solidFill>
                  <a:srgbClr val="FF0000"/>
                </a:solidFill>
                <a:latin typeface="Times New Roman" panose="02020603050405020304" pitchFamily="18" charset="0"/>
              </a:rPr>
              <a:t> </a:t>
            </a:r>
            <a:r>
              <a:rPr lang="it-IT" altLang="it-IT" sz="2400" b="1" dirty="0">
                <a:solidFill>
                  <a:srgbClr val="00B050"/>
                </a:solidFill>
                <a:latin typeface="Times New Roman" panose="02020603050405020304" pitchFamily="18" charset="0"/>
              </a:rPr>
              <a:t>XXXX</a:t>
            </a:r>
            <a:r>
              <a:rPr lang="it-IT" altLang="it-IT" sz="2400" b="1" dirty="0">
                <a:solidFill>
                  <a:srgbClr val="33CC33"/>
                </a:solidFill>
                <a:latin typeface="Times New Roman" panose="02020603050405020304" pitchFamily="18" charset="0"/>
              </a:rPr>
              <a:t>    </a:t>
            </a:r>
            <a:r>
              <a:rPr lang="it-IT" altLang="it-IT" sz="2400" b="1" dirty="0">
                <a:latin typeface="Times New Roman" panose="02020603050405020304" pitchFamily="18" charset="0"/>
              </a:rPr>
              <a:t>	</a:t>
            </a:r>
            <a:r>
              <a:rPr lang="it-IT" altLang="it-IT" sz="2400" b="1" dirty="0">
                <a:solidFill>
                  <a:srgbClr val="FF0000"/>
                </a:solidFill>
                <a:latin typeface="Times New Roman" panose="02020603050405020304" pitchFamily="18" charset="0"/>
              </a:rPr>
              <a:t> </a:t>
            </a:r>
            <a:r>
              <a:rPr lang="it-IT" altLang="it-IT" sz="2400" b="1" dirty="0">
                <a:solidFill>
                  <a:srgbClr val="00B0F0"/>
                </a:solidFill>
                <a:latin typeface="Times New Roman" panose="02020603050405020304" pitchFamily="18" charset="0"/>
              </a:rPr>
              <a:t>XXXX</a:t>
            </a:r>
            <a:r>
              <a:rPr lang="it-IT" altLang="it-IT" sz="2400" b="1" dirty="0">
                <a:latin typeface="Times New Roman" panose="02020603050405020304" pitchFamily="18" charset="0"/>
              </a:rPr>
              <a:t>	XXXX</a:t>
            </a:r>
          </a:p>
        </p:txBody>
      </p:sp>
      <p:sp>
        <p:nvSpPr>
          <p:cNvPr id="71682" name="Text Box 3">
            <a:extLst>
              <a:ext uri="{FF2B5EF4-FFF2-40B4-BE49-F238E27FC236}">
                <a16:creationId xmlns:a16="http://schemas.microsoft.com/office/drawing/2014/main" id="{E4A6347A-3813-9745-B97F-954F5D082180}"/>
              </a:ext>
            </a:extLst>
          </p:cNvPr>
          <p:cNvSpPr txBox="1">
            <a:spLocks noChangeArrowheads="1"/>
          </p:cNvSpPr>
          <p:nvPr/>
        </p:nvSpPr>
        <p:spPr bwMode="auto">
          <a:xfrm>
            <a:off x="3352800" y="457200"/>
            <a:ext cx="2243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a:latin typeface="Times New Roman" panose="02020603050405020304" pitchFamily="18" charset="0"/>
              </a:rPr>
              <a:t>STROOP (1935)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2">
            <a:extLst>
              <a:ext uri="{FF2B5EF4-FFF2-40B4-BE49-F238E27FC236}">
                <a16:creationId xmlns:a16="http://schemas.microsoft.com/office/drawing/2014/main" id="{CD8E27EE-D672-6E4D-97B1-289553016733}"/>
              </a:ext>
            </a:extLst>
          </p:cNvPr>
          <p:cNvSpPr txBox="1">
            <a:spLocks noChangeArrowheads="1"/>
          </p:cNvSpPr>
          <p:nvPr/>
        </p:nvSpPr>
        <p:spPr bwMode="auto">
          <a:xfrm>
            <a:off x="1066800" y="1828800"/>
            <a:ext cx="757130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b="1" dirty="0">
                <a:solidFill>
                  <a:srgbClr val="FF0000"/>
                </a:solidFill>
                <a:latin typeface="Times New Roman" panose="02020603050405020304" pitchFamily="18" charset="0"/>
              </a:rPr>
              <a:t>GREEN</a:t>
            </a:r>
            <a:r>
              <a:rPr lang="it-IT" altLang="it-IT" sz="2400" b="1" dirty="0">
                <a:latin typeface="Times New Roman" panose="02020603050405020304" pitchFamily="18" charset="0"/>
              </a:rPr>
              <a:t>	</a:t>
            </a:r>
            <a:r>
              <a:rPr lang="it-IT" altLang="it-IT" sz="2400" b="1" dirty="0">
                <a:solidFill>
                  <a:srgbClr val="33CC33"/>
                </a:solidFill>
                <a:latin typeface="Times New Roman" panose="02020603050405020304" pitchFamily="18" charset="0"/>
              </a:rPr>
              <a:t>RED    </a:t>
            </a:r>
            <a:r>
              <a:rPr lang="it-IT" altLang="it-IT" sz="2400" b="1" dirty="0">
                <a:latin typeface="Times New Roman" panose="02020603050405020304" pitchFamily="18" charset="0"/>
              </a:rPr>
              <a:t>	</a:t>
            </a:r>
            <a:r>
              <a:rPr lang="it-IT" altLang="it-IT" sz="2400" b="1" dirty="0">
                <a:solidFill>
                  <a:srgbClr val="FF0000"/>
                </a:solidFill>
                <a:latin typeface="Times New Roman" panose="02020603050405020304" pitchFamily="18" charset="0"/>
              </a:rPr>
              <a:t>BLU</a:t>
            </a:r>
            <a:r>
              <a:rPr lang="it-IT" altLang="it-IT" sz="2400" b="1" dirty="0">
                <a:latin typeface="Times New Roman" panose="02020603050405020304" pitchFamily="18" charset="0"/>
              </a:rPr>
              <a:t>		</a:t>
            </a:r>
            <a:r>
              <a:rPr lang="it-IT" altLang="it-IT" sz="2400" b="1" dirty="0">
                <a:solidFill>
                  <a:schemeClr val="accent2"/>
                </a:solidFill>
                <a:latin typeface="Times New Roman" panose="02020603050405020304" pitchFamily="18" charset="0"/>
              </a:rPr>
              <a:t>GREEN</a:t>
            </a:r>
            <a:r>
              <a:rPr lang="it-IT" altLang="it-IT" sz="2400" b="1" dirty="0">
                <a:latin typeface="Times New Roman" panose="02020603050405020304" pitchFamily="18" charset="0"/>
              </a:rPr>
              <a:t>	</a:t>
            </a:r>
          </a:p>
          <a:p>
            <a:pPr eaLnBrk="1" hangingPunct="1">
              <a:spcBef>
                <a:spcPct val="0"/>
              </a:spcBef>
              <a:buFontTx/>
              <a:buNone/>
            </a:pPr>
            <a:endParaRPr lang="it-IT" altLang="it-IT" sz="2400" b="1" dirty="0">
              <a:latin typeface="Times New Roman" panose="02020603050405020304" pitchFamily="18" charset="0"/>
            </a:endParaRPr>
          </a:p>
          <a:p>
            <a:pPr eaLnBrk="1" hangingPunct="1">
              <a:spcBef>
                <a:spcPct val="0"/>
              </a:spcBef>
              <a:buFontTx/>
              <a:buNone/>
            </a:pPr>
            <a:r>
              <a:rPr lang="it-IT" altLang="it-IT" sz="2400" b="1" dirty="0">
                <a:solidFill>
                  <a:srgbClr val="33CC33"/>
                </a:solidFill>
                <a:latin typeface="Times New Roman" panose="02020603050405020304" pitchFamily="18" charset="0"/>
              </a:rPr>
              <a:t>BLU</a:t>
            </a:r>
            <a:r>
              <a:rPr lang="it-IT" altLang="it-IT" sz="2400" b="1" dirty="0">
                <a:latin typeface="Times New Roman" panose="02020603050405020304" pitchFamily="18" charset="0"/>
              </a:rPr>
              <a:t>		</a:t>
            </a:r>
            <a:r>
              <a:rPr lang="it-IT" altLang="it-IT" sz="2400" b="1" dirty="0">
                <a:solidFill>
                  <a:schemeClr val="accent2"/>
                </a:solidFill>
                <a:latin typeface="Times New Roman" panose="02020603050405020304" pitchFamily="18" charset="0"/>
              </a:rPr>
              <a:t>GREEN</a:t>
            </a:r>
            <a:r>
              <a:rPr lang="it-IT" altLang="it-IT" sz="2400" b="1" dirty="0">
                <a:latin typeface="Times New Roman" panose="02020603050405020304" pitchFamily="18" charset="0"/>
              </a:rPr>
              <a:t>	</a:t>
            </a:r>
            <a:r>
              <a:rPr lang="it-IT" altLang="it-IT" sz="2400" b="1" dirty="0">
                <a:solidFill>
                  <a:schemeClr val="accent2"/>
                </a:solidFill>
                <a:latin typeface="Times New Roman" panose="02020603050405020304" pitchFamily="18" charset="0"/>
              </a:rPr>
              <a:t>RED    </a:t>
            </a:r>
            <a:r>
              <a:rPr lang="it-IT" altLang="it-IT" sz="2400" b="1" dirty="0">
                <a:latin typeface="Times New Roman" panose="02020603050405020304" pitchFamily="18" charset="0"/>
              </a:rPr>
              <a:t>	</a:t>
            </a:r>
            <a:r>
              <a:rPr lang="it-IT" altLang="it-IT" sz="2400" b="1" dirty="0">
                <a:solidFill>
                  <a:srgbClr val="33CC33"/>
                </a:solidFill>
                <a:latin typeface="Times New Roman" panose="02020603050405020304" pitchFamily="18" charset="0"/>
              </a:rPr>
              <a:t>RED</a:t>
            </a:r>
          </a:p>
          <a:p>
            <a:pPr eaLnBrk="1" hangingPunct="1">
              <a:spcBef>
                <a:spcPct val="0"/>
              </a:spcBef>
              <a:buFontTx/>
              <a:buNone/>
            </a:pPr>
            <a:endParaRPr lang="it-IT" altLang="it-IT" sz="2400" b="1" dirty="0">
              <a:latin typeface="Times New Roman" panose="02020603050405020304" pitchFamily="18" charset="0"/>
            </a:endParaRPr>
          </a:p>
          <a:p>
            <a:pPr eaLnBrk="1" hangingPunct="1">
              <a:spcBef>
                <a:spcPct val="0"/>
              </a:spcBef>
              <a:buFontTx/>
              <a:buNone/>
            </a:pPr>
            <a:r>
              <a:rPr lang="it-IT" altLang="it-IT" sz="2400" b="1" dirty="0">
                <a:solidFill>
                  <a:srgbClr val="33CC33"/>
                </a:solidFill>
                <a:latin typeface="Times New Roman" panose="02020603050405020304" pitchFamily="18" charset="0"/>
              </a:rPr>
              <a:t>GREEN</a:t>
            </a:r>
            <a:r>
              <a:rPr lang="it-IT" altLang="it-IT" sz="2400" b="1" dirty="0">
                <a:latin typeface="Times New Roman" panose="02020603050405020304" pitchFamily="18" charset="0"/>
              </a:rPr>
              <a:t>	</a:t>
            </a:r>
            <a:r>
              <a:rPr lang="it-IT" altLang="it-IT" sz="2400" b="1" dirty="0">
                <a:solidFill>
                  <a:srgbClr val="FF0000"/>
                </a:solidFill>
                <a:latin typeface="Times New Roman" panose="02020603050405020304" pitchFamily="18" charset="0"/>
              </a:rPr>
              <a:t>BLU</a:t>
            </a:r>
            <a:r>
              <a:rPr lang="it-IT" altLang="it-IT" sz="2400" b="1" dirty="0">
                <a:latin typeface="Times New Roman" panose="02020603050405020304" pitchFamily="18" charset="0"/>
              </a:rPr>
              <a:t>		</a:t>
            </a:r>
            <a:r>
              <a:rPr lang="it-IT" altLang="it-IT" sz="2400" b="1" dirty="0">
                <a:solidFill>
                  <a:srgbClr val="FF0000"/>
                </a:solidFill>
                <a:latin typeface="Times New Roman" panose="02020603050405020304" pitchFamily="18" charset="0"/>
              </a:rPr>
              <a:t>GREEN</a:t>
            </a:r>
            <a:r>
              <a:rPr lang="it-IT" altLang="it-IT" sz="2400" b="1" dirty="0">
                <a:latin typeface="Times New Roman" panose="02020603050405020304" pitchFamily="18" charset="0"/>
              </a:rPr>
              <a:t>	</a:t>
            </a:r>
            <a:r>
              <a:rPr lang="it-IT" altLang="it-IT" sz="2400" b="1" dirty="0">
                <a:solidFill>
                  <a:schemeClr val="accent2"/>
                </a:solidFill>
                <a:latin typeface="Times New Roman" panose="02020603050405020304" pitchFamily="18" charset="0"/>
              </a:rPr>
              <a:t>RED</a:t>
            </a:r>
          </a:p>
          <a:p>
            <a:pPr eaLnBrk="1" hangingPunct="1">
              <a:spcBef>
                <a:spcPct val="0"/>
              </a:spcBef>
              <a:buFontTx/>
              <a:buNone/>
            </a:pPr>
            <a:endParaRPr lang="it-IT" altLang="it-IT" sz="2400" b="1" dirty="0">
              <a:latin typeface="Times New Roman" panose="02020603050405020304" pitchFamily="18" charset="0"/>
            </a:endParaRPr>
          </a:p>
          <a:p>
            <a:pPr eaLnBrk="1" hangingPunct="1">
              <a:spcBef>
                <a:spcPct val="0"/>
              </a:spcBef>
              <a:buFontTx/>
              <a:buNone/>
            </a:pPr>
            <a:r>
              <a:rPr lang="it-IT" altLang="it-IT" sz="2400" b="1" dirty="0">
                <a:solidFill>
                  <a:schemeClr val="accent2"/>
                </a:solidFill>
                <a:latin typeface="Times New Roman" panose="02020603050405020304" pitchFamily="18" charset="0"/>
              </a:rPr>
              <a:t>RED    </a:t>
            </a:r>
            <a:r>
              <a:rPr lang="it-IT" altLang="it-IT" sz="2400" b="1" dirty="0">
                <a:latin typeface="Times New Roman" panose="02020603050405020304" pitchFamily="18" charset="0"/>
              </a:rPr>
              <a:t>	</a:t>
            </a:r>
            <a:r>
              <a:rPr lang="it-IT" altLang="it-IT" sz="2400" b="1" dirty="0">
                <a:solidFill>
                  <a:srgbClr val="33CC33"/>
                </a:solidFill>
                <a:latin typeface="Times New Roman" panose="02020603050405020304" pitchFamily="18" charset="0"/>
              </a:rPr>
              <a:t>BLU</a:t>
            </a:r>
            <a:r>
              <a:rPr lang="it-IT" altLang="it-IT" sz="2400" b="1" dirty="0">
                <a:latin typeface="Times New Roman" panose="02020603050405020304" pitchFamily="18" charset="0"/>
              </a:rPr>
              <a:t>		</a:t>
            </a:r>
            <a:r>
              <a:rPr lang="it-IT" altLang="it-IT" sz="2400" b="1" dirty="0">
                <a:solidFill>
                  <a:schemeClr val="accent2"/>
                </a:solidFill>
                <a:latin typeface="Times New Roman" panose="02020603050405020304" pitchFamily="18" charset="0"/>
              </a:rPr>
              <a:t>RED    </a:t>
            </a:r>
            <a:r>
              <a:rPr lang="it-IT" altLang="it-IT" sz="2400" b="1" dirty="0">
                <a:latin typeface="Times New Roman" panose="02020603050405020304" pitchFamily="18" charset="0"/>
              </a:rPr>
              <a:t>	</a:t>
            </a:r>
            <a:r>
              <a:rPr lang="it-IT" altLang="it-IT" sz="2400" b="1" dirty="0">
                <a:solidFill>
                  <a:srgbClr val="FF0000"/>
                </a:solidFill>
                <a:latin typeface="Times New Roman" panose="02020603050405020304" pitchFamily="18" charset="0"/>
              </a:rPr>
              <a:t>GREEN</a:t>
            </a:r>
          </a:p>
        </p:txBody>
      </p:sp>
      <p:sp>
        <p:nvSpPr>
          <p:cNvPr id="71682" name="Text Box 3">
            <a:extLst>
              <a:ext uri="{FF2B5EF4-FFF2-40B4-BE49-F238E27FC236}">
                <a16:creationId xmlns:a16="http://schemas.microsoft.com/office/drawing/2014/main" id="{E4A6347A-3813-9745-B97F-954F5D082180}"/>
              </a:ext>
            </a:extLst>
          </p:cNvPr>
          <p:cNvSpPr txBox="1">
            <a:spLocks noChangeArrowheads="1"/>
          </p:cNvSpPr>
          <p:nvPr/>
        </p:nvSpPr>
        <p:spPr bwMode="auto">
          <a:xfrm>
            <a:off x="3352800" y="457200"/>
            <a:ext cx="2243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a:latin typeface="Times New Roman" panose="02020603050405020304" pitchFamily="18" charset="0"/>
              </a:rPr>
              <a:t>STROOP (1935)</a:t>
            </a:r>
          </a:p>
        </p:txBody>
      </p:sp>
    </p:spTree>
    <p:extLst>
      <p:ext uri="{BB962C8B-B14F-4D97-AF65-F5344CB8AC3E}">
        <p14:creationId xmlns:p14="http://schemas.microsoft.com/office/powerpoint/2010/main" val="826823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924175"/>
            <a:ext cx="87153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0A7CE7CF-E027-4E41-B00E-07629A659177}"/>
              </a:ext>
            </a:extLst>
          </p:cNvPr>
          <p:cNvSpPr txBox="1">
            <a:spLocks noChangeArrowheads="1"/>
          </p:cNvSpPr>
          <p:nvPr/>
        </p:nvSpPr>
        <p:spPr bwMode="auto">
          <a:xfrm>
            <a:off x="108213" y="620713"/>
            <a:ext cx="877676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3600" dirty="0" err="1">
                <a:latin typeface="Times New Roman" pitchFamily="18" charset="0"/>
              </a:rPr>
              <a:t>Why</a:t>
            </a:r>
            <a:r>
              <a:rPr lang="it-IT" altLang="en-US" sz="3600" dirty="0">
                <a:latin typeface="Times New Roman" pitchFamily="18" charset="0"/>
              </a:rPr>
              <a:t> </a:t>
            </a:r>
            <a:r>
              <a:rPr lang="it-IT" altLang="en-US" sz="3600" dirty="0" err="1">
                <a:latin typeface="Times New Roman" pitchFamily="18" charset="0"/>
              </a:rPr>
              <a:t>epistemology</a:t>
            </a:r>
            <a:r>
              <a:rPr lang="it-IT" altLang="en-US" sz="3600" dirty="0">
                <a:latin typeface="Times New Roman" pitchFamily="18" charset="0"/>
              </a:rPr>
              <a:t> </a:t>
            </a:r>
            <a:r>
              <a:rPr lang="it-IT" altLang="en-US" sz="3600" dirty="0" err="1">
                <a:latin typeface="Times New Roman" pitchFamily="18" charset="0"/>
              </a:rPr>
              <a:t>is</a:t>
            </a:r>
            <a:r>
              <a:rPr lang="it-IT" altLang="en-US" sz="3600" dirty="0">
                <a:latin typeface="Times New Roman" pitchFamily="18" charset="0"/>
              </a:rPr>
              <a:t> so </a:t>
            </a:r>
            <a:r>
              <a:rPr lang="it-IT" altLang="en-US" sz="3600" dirty="0" err="1">
                <a:latin typeface="Times New Roman" pitchFamily="18" charset="0"/>
              </a:rPr>
              <a:t>important</a:t>
            </a:r>
            <a:r>
              <a:rPr lang="it-IT" altLang="en-US" sz="3600" dirty="0">
                <a:latin typeface="Times New Roman" pitchFamily="18" charset="0"/>
              </a:rPr>
              <a:t> </a:t>
            </a:r>
            <a:r>
              <a:rPr lang="it-IT" altLang="en-US" sz="3600" dirty="0" err="1">
                <a:latin typeface="Times New Roman" pitchFamily="18" charset="0"/>
              </a:rPr>
              <a:t>these</a:t>
            </a:r>
            <a:r>
              <a:rPr lang="it-IT" altLang="en-US" sz="3600" dirty="0">
                <a:latin typeface="Times New Roman" pitchFamily="18" charset="0"/>
              </a:rPr>
              <a:t> </a:t>
            </a:r>
            <a:r>
              <a:rPr lang="it-IT" altLang="en-US" sz="3600" dirty="0" err="1">
                <a:latin typeface="Times New Roman" pitchFamily="18" charset="0"/>
              </a:rPr>
              <a:t>days</a:t>
            </a:r>
            <a:r>
              <a:rPr lang="it-IT" altLang="en-US" sz="3600" dirty="0">
                <a:latin typeface="Times New Roman" pitchFamily="18" charset="0"/>
              </a:rPr>
              <a:t>?</a:t>
            </a:r>
          </a:p>
          <a:p>
            <a:pPr algn="ctr" eaLnBrk="1" hangingPunct="1">
              <a:defRPr/>
            </a:pPr>
            <a:endParaRPr lang="it-IT" altLang="en-US" sz="3600" dirty="0">
              <a:latin typeface="Times New Roman" pitchFamily="18" charset="0"/>
            </a:endParaRPr>
          </a:p>
          <a:p>
            <a:pPr algn="ctr" eaLnBrk="1" hangingPunct="1">
              <a:defRPr/>
            </a:pPr>
            <a:r>
              <a:rPr lang="it-IT" altLang="en-US" sz="3600" dirty="0">
                <a:latin typeface="Times New Roman" pitchFamily="18" charset="0"/>
              </a:rPr>
              <a:t>Advanced </a:t>
            </a:r>
            <a:r>
              <a:rPr lang="it-IT" altLang="en-US" sz="3600" dirty="0" err="1">
                <a:latin typeface="Times New Roman" pitchFamily="18" charset="0"/>
              </a:rPr>
              <a:t>statistics</a:t>
            </a:r>
            <a:endParaRPr lang="it-IT" altLang="en-US" sz="3600" dirty="0">
              <a:latin typeface="Times New Roman" pitchFamily="18" charset="0"/>
            </a:endParaRPr>
          </a:p>
          <a:p>
            <a:pPr algn="ctr" eaLnBrk="1" hangingPunct="1">
              <a:defRPr/>
            </a:pPr>
            <a:endParaRPr lang="it-IT" altLang="en-US" sz="3200" dirty="0">
              <a:latin typeface="Times New Roman" pitchFamily="18" charset="0"/>
            </a:endParaRPr>
          </a:p>
        </p:txBody>
      </p:sp>
    </p:spTree>
    <p:extLst>
      <p:ext uri="{BB962C8B-B14F-4D97-AF65-F5344CB8AC3E}">
        <p14:creationId xmlns:p14="http://schemas.microsoft.com/office/powerpoint/2010/main" val="3849256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08213" y="620713"/>
            <a:ext cx="877676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3600" dirty="0" err="1">
                <a:latin typeface="Times New Roman" pitchFamily="18" charset="0"/>
              </a:rPr>
              <a:t>Why</a:t>
            </a:r>
            <a:r>
              <a:rPr lang="it-IT" altLang="en-US" sz="3600" dirty="0">
                <a:latin typeface="Times New Roman" pitchFamily="18" charset="0"/>
              </a:rPr>
              <a:t> </a:t>
            </a:r>
            <a:r>
              <a:rPr lang="it-IT" altLang="en-US" sz="3600" dirty="0" err="1">
                <a:latin typeface="Times New Roman" pitchFamily="18" charset="0"/>
              </a:rPr>
              <a:t>epistemology</a:t>
            </a:r>
            <a:r>
              <a:rPr lang="it-IT" altLang="en-US" sz="3600" dirty="0">
                <a:latin typeface="Times New Roman" pitchFamily="18" charset="0"/>
              </a:rPr>
              <a:t> </a:t>
            </a:r>
            <a:r>
              <a:rPr lang="it-IT" altLang="en-US" sz="3600" dirty="0" err="1">
                <a:latin typeface="Times New Roman" pitchFamily="18" charset="0"/>
              </a:rPr>
              <a:t>is</a:t>
            </a:r>
            <a:r>
              <a:rPr lang="it-IT" altLang="en-US" sz="3600" dirty="0">
                <a:latin typeface="Times New Roman" pitchFamily="18" charset="0"/>
              </a:rPr>
              <a:t> so </a:t>
            </a:r>
            <a:r>
              <a:rPr lang="it-IT" altLang="en-US" sz="3600" dirty="0" err="1">
                <a:latin typeface="Times New Roman" pitchFamily="18" charset="0"/>
              </a:rPr>
              <a:t>important</a:t>
            </a:r>
            <a:r>
              <a:rPr lang="it-IT" altLang="en-US" sz="3600" dirty="0">
                <a:latin typeface="Times New Roman" pitchFamily="18" charset="0"/>
              </a:rPr>
              <a:t> </a:t>
            </a:r>
            <a:r>
              <a:rPr lang="it-IT" altLang="en-US" sz="3600" dirty="0" err="1">
                <a:latin typeface="Times New Roman" pitchFamily="18" charset="0"/>
              </a:rPr>
              <a:t>these</a:t>
            </a:r>
            <a:r>
              <a:rPr lang="it-IT" altLang="en-US" sz="3600" dirty="0">
                <a:latin typeface="Times New Roman" pitchFamily="18" charset="0"/>
              </a:rPr>
              <a:t> </a:t>
            </a:r>
            <a:r>
              <a:rPr lang="it-IT" altLang="en-US" sz="3600" dirty="0" err="1">
                <a:latin typeface="Times New Roman" pitchFamily="18" charset="0"/>
              </a:rPr>
              <a:t>days</a:t>
            </a:r>
            <a:r>
              <a:rPr lang="it-IT" altLang="en-US" sz="3600" dirty="0">
                <a:latin typeface="Times New Roman" pitchFamily="18" charset="0"/>
              </a:rPr>
              <a:t>?</a:t>
            </a:r>
          </a:p>
          <a:p>
            <a:pPr algn="ctr" eaLnBrk="1" hangingPunct="1">
              <a:defRPr/>
            </a:pPr>
            <a:endParaRPr lang="it-IT" altLang="en-US" sz="3600" dirty="0">
              <a:latin typeface="Times New Roman" pitchFamily="18" charset="0"/>
            </a:endParaRPr>
          </a:p>
          <a:p>
            <a:pPr algn="ctr" eaLnBrk="1" hangingPunct="1">
              <a:defRPr/>
            </a:pPr>
            <a:r>
              <a:rPr lang="it-IT" altLang="en-US" sz="3600" dirty="0">
                <a:latin typeface="Times New Roman" pitchFamily="18" charset="0"/>
              </a:rPr>
              <a:t>big data</a:t>
            </a:r>
          </a:p>
          <a:p>
            <a:pPr algn="ctr" eaLnBrk="1" hangingPunct="1">
              <a:defRPr/>
            </a:pPr>
            <a:endParaRPr lang="it-IT" altLang="en-US" sz="3200" dirty="0">
              <a:latin typeface="Times New Roman" pitchFamily="18" charset="0"/>
            </a:endParaRPr>
          </a:p>
        </p:txBody>
      </p:sp>
      <p:pic>
        <p:nvPicPr>
          <p:cNvPr id="133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636838"/>
            <a:ext cx="434816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356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3995738" y="1484313"/>
            <a:ext cx="3281362"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it-IT" altLang="en-US">
                <a:latin typeface="Times New Roman" pitchFamily="18" charset="0"/>
              </a:rPr>
              <a:t>Richard P. Feynman</a:t>
            </a:r>
          </a:p>
          <a:p>
            <a:pPr eaLnBrk="1" hangingPunct="1">
              <a:defRPr/>
            </a:pPr>
            <a:r>
              <a:rPr lang="it-IT" altLang="en-US" sz="1600" i="1">
                <a:latin typeface="Times New Roman" pitchFamily="18" charset="0"/>
              </a:rPr>
              <a:t>(New York, 1918– Los Angeles, 1988)</a:t>
            </a:r>
          </a:p>
        </p:txBody>
      </p:sp>
      <p:sp>
        <p:nvSpPr>
          <p:cNvPr id="16387" name="AutoShape 2" descr="Risultati immagini per richard feynman"/>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GB" altLang="en-US" sz="1800"/>
          </a:p>
        </p:txBody>
      </p:sp>
      <p:sp>
        <p:nvSpPr>
          <p:cNvPr id="16388" name="AutoShape 4" descr="Risultati immagini per richard feynman"/>
          <p:cNvSpPr>
            <a:spLocks noChangeAspect="1" noChangeArrowheads="1"/>
          </p:cNvSpPr>
          <p:nvPr/>
        </p:nvSpPr>
        <p:spPr bwMode="auto">
          <a:xfrm>
            <a:off x="328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GB" altLang="en-US" sz="1800"/>
          </a:p>
        </p:txBody>
      </p:sp>
      <p:pic>
        <p:nvPicPr>
          <p:cNvPr id="16389" name="Picture 8" descr="http://media.longnow.org/files/2/Feyn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835025"/>
            <a:ext cx="3341687"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0" descr="SurelyYoureJokingMrFeynma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188" y="2636838"/>
            <a:ext cx="2663825"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474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ttangolo 1"/>
          <p:cNvSpPr>
            <a:spLocks noChangeArrowheads="1"/>
          </p:cNvSpPr>
          <p:nvPr/>
        </p:nvSpPr>
        <p:spPr bwMode="auto">
          <a:xfrm>
            <a:off x="1331913" y="476250"/>
            <a:ext cx="6696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GB" altLang="en-US" sz="1800" b="1"/>
              <a:t>Cargo Cult Science</a:t>
            </a:r>
          </a:p>
          <a:p>
            <a:pPr algn="ctr" eaLnBrk="1" hangingPunct="1">
              <a:spcBef>
                <a:spcPct val="0"/>
              </a:spcBef>
              <a:buFontTx/>
              <a:buNone/>
            </a:pPr>
            <a:r>
              <a:rPr lang="en-GB" altLang="en-US" sz="1800" b="1"/>
              <a:t>Richard Feynman</a:t>
            </a:r>
          </a:p>
          <a:p>
            <a:pPr algn="ctr" eaLnBrk="1" hangingPunct="1">
              <a:spcBef>
                <a:spcPct val="0"/>
              </a:spcBef>
              <a:buFontTx/>
              <a:buNone/>
            </a:pPr>
            <a:r>
              <a:rPr lang="en-GB" altLang="en-US" sz="1800"/>
              <a:t>Caltech 1974 </a:t>
            </a:r>
          </a:p>
        </p:txBody>
      </p:sp>
      <p:sp>
        <p:nvSpPr>
          <p:cNvPr id="17411" name="Rettangolo 2"/>
          <p:cNvSpPr>
            <a:spLocks noChangeArrowheads="1"/>
          </p:cNvSpPr>
          <p:nvPr/>
        </p:nvSpPr>
        <p:spPr bwMode="auto">
          <a:xfrm>
            <a:off x="395288" y="1425575"/>
            <a:ext cx="8497887"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GB" altLang="en-US" sz="2400"/>
              <a:t>In the South Seas there is a cargo cult of people. During the war they saw airplanes with lots of good materials, and they want the same thing to happen now. So they've arranged to make things like runways, to put fires along the sides of the runways, to make a wooden hut for a man to sit in, with two wooden pieces on his head to headphones and bars of bamboo sticking out like antennas--he's the controller--and they wait for the airplanes to land. They're doing everything right. The form is perfect. It looks exactly the way it looked before. But it doesn't work. No airplanes land. So I call these things cargo cult science, because they follow all the apparent precepts and forms of scientific investigation, but they're missing something essential, because the planes don't land.</a:t>
            </a:r>
          </a:p>
        </p:txBody>
      </p:sp>
    </p:spTree>
    <p:extLst>
      <p:ext uri="{BB962C8B-B14F-4D97-AF65-F5344CB8AC3E}">
        <p14:creationId xmlns:p14="http://schemas.microsoft.com/office/powerpoint/2010/main" val="1679830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ttangolo 1"/>
          <p:cNvSpPr>
            <a:spLocks noChangeArrowheads="1"/>
          </p:cNvSpPr>
          <p:nvPr/>
        </p:nvSpPr>
        <p:spPr bwMode="auto">
          <a:xfrm>
            <a:off x="1331913" y="476250"/>
            <a:ext cx="6696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GB" altLang="en-US" sz="1800" b="1"/>
              <a:t>Cargo Cult Science</a:t>
            </a:r>
          </a:p>
          <a:p>
            <a:pPr algn="ctr" eaLnBrk="1" hangingPunct="1">
              <a:spcBef>
                <a:spcPct val="0"/>
              </a:spcBef>
              <a:buFontTx/>
              <a:buNone/>
            </a:pPr>
            <a:r>
              <a:rPr lang="en-GB" altLang="en-US" sz="1800" b="1"/>
              <a:t>Richard Feynman</a:t>
            </a:r>
          </a:p>
          <a:p>
            <a:pPr algn="ctr" eaLnBrk="1" hangingPunct="1">
              <a:spcBef>
                <a:spcPct val="0"/>
              </a:spcBef>
              <a:buFontTx/>
              <a:buNone/>
            </a:pPr>
            <a:r>
              <a:rPr lang="en-GB" altLang="en-US" sz="1800"/>
              <a:t>Caltech 1974 </a:t>
            </a:r>
          </a:p>
        </p:txBody>
      </p:sp>
      <p:sp>
        <p:nvSpPr>
          <p:cNvPr id="18435" name="Rettangolo 2"/>
          <p:cNvSpPr>
            <a:spLocks noChangeArrowheads="1"/>
          </p:cNvSpPr>
          <p:nvPr/>
        </p:nvSpPr>
        <p:spPr bwMode="auto">
          <a:xfrm>
            <a:off x="395288" y="1425575"/>
            <a:ext cx="8497887"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GB" altLang="en-US" sz="2400"/>
              <a:t>But there is one feature I notice that is generally missing in cargo cult science. It's a kind of scientific integrity, a principle of scientific thought that corresponds to a kind of utter honesty--a kind of leaning over backwards. For example, if you're doing an experiment, you should report everything that you think might make it invalid--not only what you think is right about it: other causes that could possibly explain your results; and things you thought of that you've eliminated by some other experiment, and how they worked--to make sure the other fellow can tell they have been eliminated.</a:t>
            </a:r>
          </a:p>
        </p:txBody>
      </p:sp>
    </p:spTree>
    <p:extLst>
      <p:ext uri="{BB962C8B-B14F-4D97-AF65-F5344CB8AC3E}">
        <p14:creationId xmlns:p14="http://schemas.microsoft.com/office/powerpoint/2010/main" val="33560772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3995738" y="1484313"/>
            <a:ext cx="1970087"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it-IT" altLang="en-US" dirty="0">
                <a:latin typeface="Times New Roman" pitchFamily="18" charset="0"/>
              </a:rPr>
              <a:t>Francis Bacon</a:t>
            </a:r>
          </a:p>
          <a:p>
            <a:pPr eaLnBrk="1" hangingPunct="1">
              <a:defRPr/>
            </a:pPr>
            <a:r>
              <a:rPr lang="it-IT" altLang="en-US" sz="1600" i="1" dirty="0">
                <a:latin typeface="Times New Roman" pitchFamily="18" charset="0"/>
              </a:rPr>
              <a:t>(1561 – 1626)</a:t>
            </a:r>
          </a:p>
        </p:txBody>
      </p:sp>
      <p:pic>
        <p:nvPicPr>
          <p:cNvPr id="194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47262"/>
            <a:ext cx="340677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247262"/>
            <a:ext cx="2392117"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650849" y="4356689"/>
            <a:ext cx="786472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it-IT" altLang="en-US" dirty="0">
                <a:latin typeface="Times New Roman" pitchFamily="18" charset="0"/>
              </a:rPr>
              <a:t>Bacon </a:t>
            </a:r>
            <a:r>
              <a:rPr lang="it-IT" altLang="en-US" dirty="0" err="1">
                <a:latin typeface="Times New Roman" pitchFamily="18" charset="0"/>
              </a:rPr>
              <a:t>method</a:t>
            </a:r>
            <a:r>
              <a:rPr lang="it-IT" altLang="en-US" dirty="0">
                <a:latin typeface="Times New Roman" pitchFamily="18" charset="0"/>
              </a:rPr>
              <a:t>: pars </a:t>
            </a:r>
            <a:r>
              <a:rPr lang="it-IT" altLang="en-US" dirty="0" err="1">
                <a:latin typeface="Times New Roman" pitchFamily="18" charset="0"/>
              </a:rPr>
              <a:t>destruens</a:t>
            </a:r>
            <a:r>
              <a:rPr lang="it-IT" altLang="en-US" dirty="0">
                <a:latin typeface="Times New Roman" pitchFamily="18" charset="0"/>
              </a:rPr>
              <a:t> – pars </a:t>
            </a:r>
            <a:r>
              <a:rPr lang="it-IT" altLang="en-US" dirty="0" err="1">
                <a:latin typeface="Times New Roman" pitchFamily="18" charset="0"/>
              </a:rPr>
              <a:t>construens</a:t>
            </a:r>
            <a:endParaRPr lang="it-IT" altLang="en-US" dirty="0">
              <a:latin typeface="Times New Roman" pitchFamily="18" charset="0"/>
            </a:endParaRPr>
          </a:p>
          <a:p>
            <a:pPr eaLnBrk="1" hangingPunct="1">
              <a:defRPr/>
            </a:pPr>
            <a:endParaRPr lang="it-IT" altLang="en-US" dirty="0">
              <a:latin typeface="Times New Roman" pitchFamily="18" charset="0"/>
            </a:endParaRPr>
          </a:p>
          <a:p>
            <a:pPr eaLnBrk="1" hangingPunct="1">
              <a:defRPr/>
            </a:pPr>
            <a:r>
              <a:rPr lang="it-IT" altLang="en-US" dirty="0">
                <a:latin typeface="Times New Roman" pitchFamily="18" charset="0"/>
              </a:rPr>
              <a:t>Pars </a:t>
            </a:r>
            <a:r>
              <a:rPr lang="it-IT" altLang="en-US" dirty="0" err="1">
                <a:latin typeface="Times New Roman" pitchFamily="18" charset="0"/>
              </a:rPr>
              <a:t>destruens</a:t>
            </a:r>
            <a:r>
              <a:rPr lang="it-IT" altLang="en-US" dirty="0">
                <a:latin typeface="Times New Roman" pitchFamily="18" charset="0"/>
              </a:rPr>
              <a:t>: </a:t>
            </a:r>
            <a:r>
              <a:rPr lang="it-IT" altLang="en-US" dirty="0" err="1">
                <a:latin typeface="Times New Roman" pitchFamily="18" charset="0"/>
              </a:rPr>
              <a:t>idols</a:t>
            </a:r>
            <a:r>
              <a:rPr lang="it-IT" altLang="en-US" dirty="0">
                <a:latin typeface="Times New Roman" pitchFamily="18" charset="0"/>
              </a:rPr>
              <a:t> of the </a:t>
            </a:r>
            <a:r>
              <a:rPr lang="it-IT" altLang="en-US" dirty="0" err="1">
                <a:latin typeface="Times New Roman" pitchFamily="18" charset="0"/>
              </a:rPr>
              <a:t>tribe</a:t>
            </a:r>
            <a:r>
              <a:rPr lang="it-IT" altLang="en-US" dirty="0">
                <a:latin typeface="Times New Roman" pitchFamily="18" charset="0"/>
              </a:rPr>
              <a:t>, </a:t>
            </a:r>
            <a:r>
              <a:rPr lang="it-IT" altLang="en-US" dirty="0" err="1">
                <a:latin typeface="Times New Roman" pitchFamily="18" charset="0"/>
              </a:rPr>
              <a:t>den</a:t>
            </a:r>
            <a:r>
              <a:rPr lang="it-IT" altLang="en-US" dirty="0">
                <a:latin typeface="Times New Roman" pitchFamily="18" charset="0"/>
              </a:rPr>
              <a:t>, market, and </a:t>
            </a:r>
            <a:r>
              <a:rPr lang="it-IT" altLang="en-US" dirty="0" err="1">
                <a:latin typeface="Times New Roman" pitchFamily="18" charset="0"/>
              </a:rPr>
              <a:t>theatre</a:t>
            </a:r>
            <a:endParaRPr lang="it-IT" altLang="en-US" dirty="0">
              <a:latin typeface="Times New Roman" pitchFamily="18" charset="0"/>
            </a:endParaRPr>
          </a:p>
          <a:p>
            <a:pPr eaLnBrk="1" hangingPunct="1">
              <a:defRPr/>
            </a:pPr>
            <a:endParaRPr lang="it-IT" altLang="en-US" sz="2000" i="1" dirty="0">
              <a:latin typeface="Times New Roman" pitchFamily="18" charset="0"/>
            </a:endParaRPr>
          </a:p>
          <a:p>
            <a:pPr eaLnBrk="1" hangingPunct="1">
              <a:defRPr/>
            </a:pPr>
            <a:endParaRPr lang="it-IT" altLang="en-US" sz="2000" i="1" dirty="0">
              <a:latin typeface="Times New Roman" pitchFamily="18" charset="0"/>
            </a:endParaRPr>
          </a:p>
          <a:p>
            <a:pPr eaLnBrk="1" hangingPunct="1">
              <a:defRPr/>
            </a:pPr>
            <a:r>
              <a:rPr lang="it-IT" altLang="en-US" sz="2000" i="1" dirty="0" err="1">
                <a:latin typeface="Times New Roman" pitchFamily="18" charset="0"/>
              </a:rPr>
              <a:t>Tantus</a:t>
            </a:r>
            <a:r>
              <a:rPr lang="it-IT" altLang="en-US" sz="2000" i="1" dirty="0">
                <a:latin typeface="Times New Roman" pitchFamily="18" charset="0"/>
              </a:rPr>
              <a:t> </a:t>
            </a:r>
            <a:r>
              <a:rPr lang="it-IT" altLang="en-US" sz="2000" i="1" dirty="0" err="1">
                <a:latin typeface="Times New Roman" pitchFamily="18" charset="0"/>
              </a:rPr>
              <a:t>possumus</a:t>
            </a:r>
            <a:r>
              <a:rPr lang="it-IT" altLang="en-US" sz="2000" i="1" dirty="0">
                <a:latin typeface="Times New Roman" pitchFamily="18" charset="0"/>
              </a:rPr>
              <a:t> quantum </a:t>
            </a:r>
            <a:r>
              <a:rPr lang="it-IT" altLang="en-US" sz="2000" i="1" dirty="0" err="1">
                <a:latin typeface="Times New Roman" pitchFamily="18" charset="0"/>
              </a:rPr>
              <a:t>scimus</a:t>
            </a:r>
            <a:r>
              <a:rPr lang="it-IT" altLang="en-US" sz="2000" i="1" dirty="0">
                <a:latin typeface="Times New Roman" pitchFamily="18" charset="0"/>
              </a:rPr>
              <a:t> – Natura non </a:t>
            </a:r>
            <a:r>
              <a:rPr lang="it-IT" altLang="en-US" sz="2000" i="1" dirty="0" err="1">
                <a:latin typeface="Times New Roman" pitchFamily="18" charset="0"/>
              </a:rPr>
              <a:t>nisi</a:t>
            </a:r>
            <a:r>
              <a:rPr lang="it-IT" altLang="en-US" sz="2000" i="1" dirty="0">
                <a:latin typeface="Times New Roman" pitchFamily="18" charset="0"/>
              </a:rPr>
              <a:t> parendo </a:t>
            </a:r>
            <a:r>
              <a:rPr lang="it-IT" altLang="en-US" sz="2000" i="1" dirty="0" err="1">
                <a:latin typeface="Times New Roman" pitchFamily="18" charset="0"/>
              </a:rPr>
              <a:t>vincitur</a:t>
            </a:r>
            <a:endParaRPr lang="it-IT" altLang="en-US" sz="2000" i="1" dirty="0">
              <a:latin typeface="Times New Roman" pitchFamily="18" charset="0"/>
            </a:endParaRPr>
          </a:p>
        </p:txBody>
      </p:sp>
    </p:spTree>
    <p:extLst>
      <p:ext uri="{BB962C8B-B14F-4D97-AF65-F5344CB8AC3E}">
        <p14:creationId xmlns:p14="http://schemas.microsoft.com/office/powerpoint/2010/main" val="3488584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3995738" y="1484313"/>
            <a:ext cx="1970087"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it-IT" altLang="en-US" dirty="0">
                <a:latin typeface="Times New Roman" pitchFamily="18" charset="0"/>
              </a:rPr>
              <a:t>Francis Bacon</a:t>
            </a:r>
          </a:p>
          <a:p>
            <a:pPr eaLnBrk="1" hangingPunct="1">
              <a:defRPr/>
            </a:pPr>
            <a:r>
              <a:rPr lang="it-IT" altLang="en-US" sz="1600" i="1" dirty="0">
                <a:latin typeface="Times New Roman" pitchFamily="18" charset="0"/>
              </a:rPr>
              <a:t>(1561 – 1626)</a:t>
            </a:r>
          </a:p>
        </p:txBody>
      </p:sp>
      <p:pic>
        <p:nvPicPr>
          <p:cNvPr id="194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47262"/>
            <a:ext cx="340677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247262"/>
            <a:ext cx="2392117"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650849" y="4356689"/>
            <a:ext cx="786472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it-IT" altLang="en-US" dirty="0">
                <a:latin typeface="Times New Roman" pitchFamily="18" charset="0"/>
              </a:rPr>
              <a:t>Bacon </a:t>
            </a:r>
            <a:r>
              <a:rPr lang="it-IT" altLang="en-US" dirty="0" err="1">
                <a:latin typeface="Times New Roman" pitchFamily="18" charset="0"/>
              </a:rPr>
              <a:t>method</a:t>
            </a:r>
            <a:r>
              <a:rPr lang="it-IT" altLang="en-US" dirty="0">
                <a:latin typeface="Times New Roman" pitchFamily="18" charset="0"/>
              </a:rPr>
              <a:t>: pars </a:t>
            </a:r>
            <a:r>
              <a:rPr lang="it-IT" altLang="en-US" dirty="0" err="1">
                <a:latin typeface="Times New Roman" pitchFamily="18" charset="0"/>
              </a:rPr>
              <a:t>destruens</a:t>
            </a:r>
            <a:r>
              <a:rPr lang="it-IT" altLang="en-US" dirty="0">
                <a:latin typeface="Times New Roman" pitchFamily="18" charset="0"/>
              </a:rPr>
              <a:t> – pars </a:t>
            </a:r>
            <a:r>
              <a:rPr lang="it-IT" altLang="en-US" dirty="0" err="1">
                <a:latin typeface="Times New Roman" pitchFamily="18" charset="0"/>
              </a:rPr>
              <a:t>construens</a:t>
            </a:r>
            <a:endParaRPr lang="it-IT" altLang="en-US" dirty="0">
              <a:latin typeface="Times New Roman" pitchFamily="18" charset="0"/>
            </a:endParaRPr>
          </a:p>
          <a:p>
            <a:pPr eaLnBrk="1" hangingPunct="1">
              <a:defRPr/>
            </a:pPr>
            <a:endParaRPr lang="it-IT" altLang="en-US" dirty="0">
              <a:latin typeface="Times New Roman" pitchFamily="18" charset="0"/>
            </a:endParaRPr>
          </a:p>
          <a:p>
            <a:pPr eaLnBrk="1" hangingPunct="1">
              <a:defRPr/>
            </a:pPr>
            <a:r>
              <a:rPr lang="it-IT" altLang="en-US" dirty="0">
                <a:latin typeface="Times New Roman" pitchFamily="18" charset="0"/>
              </a:rPr>
              <a:t>Pars </a:t>
            </a:r>
            <a:r>
              <a:rPr lang="it-IT" altLang="en-US" dirty="0" err="1">
                <a:latin typeface="Times New Roman" pitchFamily="18" charset="0"/>
              </a:rPr>
              <a:t>construens</a:t>
            </a:r>
            <a:r>
              <a:rPr lang="it-IT" altLang="en-US" dirty="0">
                <a:latin typeface="Times New Roman" pitchFamily="18" charset="0"/>
              </a:rPr>
              <a:t>: </a:t>
            </a:r>
            <a:r>
              <a:rPr lang="it-IT" altLang="en-US" dirty="0" err="1">
                <a:latin typeface="Times New Roman" pitchFamily="18" charset="0"/>
              </a:rPr>
              <a:t>tables</a:t>
            </a:r>
            <a:r>
              <a:rPr lang="it-IT" altLang="en-US" dirty="0">
                <a:latin typeface="Times New Roman" pitchFamily="18" charset="0"/>
              </a:rPr>
              <a:t> of </a:t>
            </a:r>
            <a:r>
              <a:rPr lang="it-IT" altLang="en-US" dirty="0" err="1">
                <a:latin typeface="Times New Roman" pitchFamily="18" charset="0"/>
              </a:rPr>
              <a:t>presence</a:t>
            </a:r>
            <a:r>
              <a:rPr lang="it-IT" altLang="en-US" dirty="0">
                <a:latin typeface="Times New Roman" pitchFamily="18" charset="0"/>
              </a:rPr>
              <a:t>, of </a:t>
            </a:r>
            <a:r>
              <a:rPr lang="it-IT" altLang="en-US" dirty="0" err="1">
                <a:latin typeface="Times New Roman" pitchFamily="18" charset="0"/>
              </a:rPr>
              <a:t>absence</a:t>
            </a:r>
            <a:r>
              <a:rPr lang="it-IT" altLang="en-US" dirty="0">
                <a:latin typeface="Times New Roman" pitchFamily="18" charset="0"/>
              </a:rPr>
              <a:t>, of </a:t>
            </a:r>
            <a:r>
              <a:rPr lang="it-IT" altLang="en-US" dirty="0" err="1">
                <a:latin typeface="Times New Roman" pitchFamily="18" charset="0"/>
              </a:rPr>
              <a:t>degrees</a:t>
            </a:r>
            <a:endParaRPr lang="it-IT" altLang="en-US" dirty="0">
              <a:latin typeface="Times New Roman" pitchFamily="18" charset="0"/>
            </a:endParaRPr>
          </a:p>
          <a:p>
            <a:pPr eaLnBrk="1" hangingPunct="1">
              <a:defRPr/>
            </a:pPr>
            <a:r>
              <a:rPr lang="it-IT" altLang="en-US" sz="2000" i="1" dirty="0">
                <a:latin typeface="Times New Roman" pitchFamily="18" charset="0"/>
              </a:rPr>
              <a:t>(</a:t>
            </a:r>
            <a:r>
              <a:rPr lang="it-IT" altLang="en-US" sz="2000" i="1" dirty="0" err="1">
                <a:latin typeface="Times New Roman" pitchFamily="18" charset="0"/>
              </a:rPr>
              <a:t>experimentum</a:t>
            </a:r>
            <a:r>
              <a:rPr lang="it-IT" altLang="en-US" sz="2000" i="1" dirty="0">
                <a:latin typeface="Times New Roman" pitchFamily="18" charset="0"/>
              </a:rPr>
              <a:t> crucis)</a:t>
            </a:r>
          </a:p>
          <a:p>
            <a:pPr eaLnBrk="1" hangingPunct="1">
              <a:defRPr/>
            </a:pPr>
            <a:endParaRPr lang="it-IT" altLang="en-US" sz="2000" i="1" dirty="0">
              <a:latin typeface="Times New Roman" pitchFamily="18" charset="0"/>
            </a:endParaRPr>
          </a:p>
          <a:p>
            <a:pPr eaLnBrk="1" hangingPunct="1">
              <a:defRPr/>
            </a:pPr>
            <a:r>
              <a:rPr lang="it-IT" altLang="en-US" sz="2000" i="1" dirty="0" err="1">
                <a:latin typeface="Times New Roman" pitchFamily="18" charset="0"/>
              </a:rPr>
              <a:t>Tantus</a:t>
            </a:r>
            <a:r>
              <a:rPr lang="it-IT" altLang="en-US" sz="2000" i="1" dirty="0">
                <a:latin typeface="Times New Roman" pitchFamily="18" charset="0"/>
              </a:rPr>
              <a:t> </a:t>
            </a:r>
            <a:r>
              <a:rPr lang="it-IT" altLang="en-US" sz="2000" i="1" dirty="0" err="1">
                <a:latin typeface="Times New Roman" pitchFamily="18" charset="0"/>
              </a:rPr>
              <a:t>possumus</a:t>
            </a:r>
            <a:r>
              <a:rPr lang="it-IT" altLang="en-US" sz="2000" i="1" dirty="0">
                <a:latin typeface="Times New Roman" pitchFamily="18" charset="0"/>
              </a:rPr>
              <a:t> quantum </a:t>
            </a:r>
            <a:r>
              <a:rPr lang="it-IT" altLang="en-US" sz="2000" i="1" dirty="0" err="1">
                <a:latin typeface="Times New Roman" pitchFamily="18" charset="0"/>
              </a:rPr>
              <a:t>scimus</a:t>
            </a:r>
            <a:r>
              <a:rPr lang="it-IT" altLang="en-US" sz="2000" i="1" dirty="0">
                <a:latin typeface="Times New Roman" pitchFamily="18" charset="0"/>
              </a:rPr>
              <a:t> – Natura non </a:t>
            </a:r>
            <a:r>
              <a:rPr lang="it-IT" altLang="en-US" sz="2000" i="1" dirty="0" err="1">
                <a:latin typeface="Times New Roman" pitchFamily="18" charset="0"/>
              </a:rPr>
              <a:t>nisi</a:t>
            </a:r>
            <a:r>
              <a:rPr lang="it-IT" altLang="en-US" sz="2000" i="1" dirty="0">
                <a:latin typeface="Times New Roman" pitchFamily="18" charset="0"/>
              </a:rPr>
              <a:t> parendo </a:t>
            </a:r>
            <a:r>
              <a:rPr lang="it-IT" altLang="en-US" sz="2000" i="1" dirty="0" err="1">
                <a:latin typeface="Times New Roman" pitchFamily="18" charset="0"/>
              </a:rPr>
              <a:t>vincitur</a:t>
            </a:r>
            <a:endParaRPr lang="it-IT" altLang="en-US" sz="2000" i="1" dirty="0">
              <a:latin typeface="Times New Roman" pitchFamily="18" charset="0"/>
            </a:endParaRPr>
          </a:p>
        </p:txBody>
      </p:sp>
    </p:spTree>
    <p:extLst>
      <p:ext uri="{BB962C8B-B14F-4D97-AF65-F5344CB8AC3E}">
        <p14:creationId xmlns:p14="http://schemas.microsoft.com/office/powerpoint/2010/main" val="1527702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76215" y="620688"/>
            <a:ext cx="8712968" cy="5016758"/>
          </a:xfrm>
          <a:prstGeom prst="rect">
            <a:avLst/>
          </a:prstGeom>
          <a:noFill/>
        </p:spPr>
        <p:txBody>
          <a:bodyPr wrap="square" rtlCol="0">
            <a:spAutoFit/>
          </a:bodyPr>
          <a:lstStyle/>
          <a:p>
            <a:pPr algn="ctr"/>
            <a:r>
              <a:rPr lang="en-GB" sz="3200" dirty="0"/>
              <a:t>INFP (Jung Type Indicator, JTI)</a:t>
            </a:r>
          </a:p>
          <a:p>
            <a:pPr algn="ctr"/>
            <a:endParaRPr lang="en-GB" sz="3200" dirty="0"/>
          </a:p>
          <a:p>
            <a:pPr algn="ctr"/>
            <a:r>
              <a:rPr lang="it-IT" sz="3200" dirty="0" err="1">
                <a:latin typeface="+mj-lt"/>
              </a:rPr>
              <a:t>They</a:t>
            </a:r>
            <a:r>
              <a:rPr lang="it-IT" sz="3200" dirty="0">
                <a:latin typeface="+mj-lt"/>
              </a:rPr>
              <a:t> are </a:t>
            </a:r>
            <a:r>
              <a:rPr lang="it-IT" sz="3200" dirty="0" err="1">
                <a:latin typeface="+mj-lt"/>
              </a:rPr>
              <a:t>loyal</a:t>
            </a:r>
            <a:r>
              <a:rPr lang="it-IT" sz="3200" dirty="0">
                <a:latin typeface="+mj-lt"/>
              </a:rPr>
              <a:t> and </a:t>
            </a:r>
            <a:r>
              <a:rPr lang="it-IT" sz="3200" dirty="0" err="1">
                <a:latin typeface="+mj-lt"/>
              </a:rPr>
              <a:t>enthusiastic</a:t>
            </a:r>
            <a:r>
              <a:rPr lang="it-IT" sz="3200" dirty="0">
                <a:latin typeface="+mj-lt"/>
              </a:rPr>
              <a:t> </a:t>
            </a:r>
            <a:r>
              <a:rPr lang="it-IT" sz="3200" dirty="0" err="1">
                <a:latin typeface="+mj-lt"/>
              </a:rPr>
              <a:t>people</a:t>
            </a:r>
            <a:r>
              <a:rPr lang="it-IT" sz="3200" dirty="0">
                <a:latin typeface="+mj-lt"/>
              </a:rPr>
              <a:t>. </a:t>
            </a:r>
            <a:r>
              <a:rPr lang="it-IT" sz="3200" dirty="0" err="1">
                <a:latin typeface="+mj-lt"/>
              </a:rPr>
              <a:t>They</a:t>
            </a:r>
            <a:r>
              <a:rPr lang="it-IT" sz="3200" dirty="0">
                <a:latin typeface="+mj-lt"/>
              </a:rPr>
              <a:t> are </a:t>
            </a:r>
            <a:r>
              <a:rPr lang="it-IT" sz="3200" dirty="0" err="1">
                <a:latin typeface="+mj-lt"/>
              </a:rPr>
              <a:t>interested</a:t>
            </a:r>
            <a:r>
              <a:rPr lang="it-IT" sz="3200" dirty="0">
                <a:latin typeface="+mj-lt"/>
              </a:rPr>
              <a:t> in </a:t>
            </a:r>
            <a:r>
              <a:rPr lang="it-IT" sz="3200" dirty="0" err="1">
                <a:latin typeface="+mj-lt"/>
              </a:rPr>
              <a:t>learning</a:t>
            </a:r>
            <a:r>
              <a:rPr lang="it-IT" sz="3200" dirty="0">
                <a:latin typeface="+mj-lt"/>
              </a:rPr>
              <a:t> and </a:t>
            </a:r>
            <a:r>
              <a:rPr lang="it-IT" sz="3200" dirty="0" err="1">
                <a:latin typeface="+mj-lt"/>
              </a:rPr>
              <a:t>ideas</a:t>
            </a:r>
            <a:r>
              <a:rPr lang="it-IT" sz="3200" dirty="0">
                <a:latin typeface="+mj-lt"/>
              </a:rPr>
              <a:t>, </a:t>
            </a:r>
            <a:r>
              <a:rPr lang="it-IT" sz="3200" dirty="0" err="1">
                <a:latin typeface="+mj-lt"/>
              </a:rPr>
              <a:t>projects</a:t>
            </a:r>
            <a:r>
              <a:rPr lang="it-IT" sz="3200" dirty="0">
                <a:latin typeface="+mj-lt"/>
              </a:rPr>
              <a:t>, </a:t>
            </a:r>
            <a:r>
              <a:rPr lang="it-IT" sz="3200" dirty="0" err="1">
                <a:latin typeface="+mj-lt"/>
              </a:rPr>
              <a:t>even</a:t>
            </a:r>
            <a:r>
              <a:rPr lang="it-IT" sz="3200" dirty="0">
                <a:latin typeface="+mj-lt"/>
              </a:rPr>
              <a:t> </a:t>
            </a:r>
            <a:r>
              <a:rPr lang="it-IT" sz="3200" dirty="0" err="1">
                <a:latin typeface="+mj-lt"/>
              </a:rPr>
              <a:t>those</a:t>
            </a:r>
            <a:r>
              <a:rPr lang="it-IT" sz="3200" dirty="0">
                <a:latin typeface="+mj-lt"/>
              </a:rPr>
              <a:t> </a:t>
            </a:r>
            <a:r>
              <a:rPr lang="it-IT" sz="3200" dirty="0" err="1">
                <a:latin typeface="+mj-lt"/>
              </a:rPr>
              <a:t>not</a:t>
            </a:r>
            <a:r>
              <a:rPr lang="it-IT" sz="3200" dirty="0">
                <a:latin typeface="+mj-lt"/>
              </a:rPr>
              <a:t> </a:t>
            </a:r>
            <a:r>
              <a:rPr lang="it-IT" sz="3200" dirty="0" err="1">
                <a:latin typeface="+mj-lt"/>
              </a:rPr>
              <a:t>their</a:t>
            </a:r>
            <a:r>
              <a:rPr lang="it-IT" sz="3200" dirty="0">
                <a:latin typeface="+mj-lt"/>
              </a:rPr>
              <a:t> </a:t>
            </a:r>
            <a:r>
              <a:rPr lang="it-IT" sz="3200" dirty="0" err="1">
                <a:latin typeface="+mj-lt"/>
              </a:rPr>
              <a:t>own</a:t>
            </a:r>
            <a:r>
              <a:rPr lang="it-IT" sz="3200" dirty="0">
                <a:latin typeface="+mj-lt"/>
              </a:rPr>
              <a:t>. </a:t>
            </a:r>
            <a:r>
              <a:rPr lang="it-IT" sz="3200" dirty="0" err="1">
                <a:latin typeface="+mj-lt"/>
              </a:rPr>
              <a:t>Often</a:t>
            </a:r>
            <a:r>
              <a:rPr lang="it-IT" sz="3200" dirty="0">
                <a:latin typeface="+mj-lt"/>
              </a:rPr>
              <a:t> </a:t>
            </a:r>
            <a:r>
              <a:rPr lang="it-IT" sz="3200" dirty="0" err="1">
                <a:latin typeface="+mj-lt"/>
              </a:rPr>
              <a:t>they</a:t>
            </a:r>
            <a:r>
              <a:rPr lang="it-IT" sz="3200" dirty="0">
                <a:latin typeface="+mj-lt"/>
              </a:rPr>
              <a:t> </a:t>
            </a:r>
            <a:r>
              <a:rPr lang="it-IT" sz="3200" dirty="0" err="1">
                <a:latin typeface="+mj-lt"/>
              </a:rPr>
              <a:t>find</a:t>
            </a:r>
            <a:r>
              <a:rPr lang="it-IT" sz="3200" dirty="0">
                <a:latin typeface="+mj-lt"/>
              </a:rPr>
              <a:t> </a:t>
            </a:r>
            <a:r>
              <a:rPr lang="it-IT" sz="3200" dirty="0" err="1">
                <a:latin typeface="+mj-lt"/>
              </a:rPr>
              <a:t>themselves</a:t>
            </a:r>
            <a:r>
              <a:rPr lang="it-IT" sz="3200" dirty="0">
                <a:latin typeface="+mj-lt"/>
              </a:rPr>
              <a:t> </a:t>
            </a:r>
            <a:r>
              <a:rPr lang="it-IT" sz="3200" dirty="0" err="1">
                <a:latin typeface="+mj-lt"/>
              </a:rPr>
              <a:t>working</a:t>
            </a:r>
            <a:r>
              <a:rPr lang="it-IT" sz="3200" dirty="0">
                <a:latin typeface="+mj-lt"/>
              </a:rPr>
              <a:t> on </a:t>
            </a:r>
            <a:r>
              <a:rPr lang="it-IT" sz="3200" dirty="0" err="1">
                <a:latin typeface="+mj-lt"/>
              </a:rPr>
              <a:t>several</a:t>
            </a:r>
            <a:r>
              <a:rPr lang="it-IT" sz="3200" dirty="0">
                <a:latin typeface="+mj-lt"/>
              </a:rPr>
              <a:t> </a:t>
            </a:r>
            <a:r>
              <a:rPr lang="it-IT" sz="3200" dirty="0" err="1">
                <a:latin typeface="+mj-lt"/>
              </a:rPr>
              <a:t>things</a:t>
            </a:r>
            <a:r>
              <a:rPr lang="it-IT" sz="3200" dirty="0">
                <a:latin typeface="+mj-lt"/>
              </a:rPr>
              <a:t> </a:t>
            </a:r>
            <a:r>
              <a:rPr lang="it-IT" sz="3200" dirty="0" err="1">
                <a:latin typeface="+mj-lt"/>
              </a:rPr>
              <a:t>at</a:t>
            </a:r>
            <a:r>
              <a:rPr lang="it-IT" sz="3200" dirty="0">
                <a:latin typeface="+mj-lt"/>
              </a:rPr>
              <a:t> the </a:t>
            </a:r>
            <a:r>
              <a:rPr lang="it-IT" sz="3200" dirty="0" err="1">
                <a:latin typeface="+mj-lt"/>
              </a:rPr>
              <a:t>same</a:t>
            </a:r>
            <a:r>
              <a:rPr lang="it-IT" sz="3200" dirty="0">
                <a:latin typeface="+mj-lt"/>
              </a:rPr>
              <a:t> time, </a:t>
            </a:r>
            <a:r>
              <a:rPr lang="it-IT" sz="3200" dirty="0" err="1">
                <a:latin typeface="+mj-lt"/>
              </a:rPr>
              <a:t>but</a:t>
            </a:r>
            <a:r>
              <a:rPr lang="it-IT" sz="3200" dirty="0">
                <a:latin typeface="+mj-lt"/>
              </a:rPr>
              <a:t> </a:t>
            </a:r>
            <a:r>
              <a:rPr lang="it-IT" sz="3200" dirty="0" err="1">
                <a:latin typeface="+mj-lt"/>
              </a:rPr>
              <a:t>it</a:t>
            </a:r>
            <a:r>
              <a:rPr lang="it-IT" sz="3200" dirty="0">
                <a:latin typeface="+mj-lt"/>
              </a:rPr>
              <a:t> </a:t>
            </a:r>
            <a:r>
              <a:rPr lang="it-IT" sz="3200" dirty="0" err="1">
                <a:latin typeface="+mj-lt"/>
              </a:rPr>
              <a:t>is</a:t>
            </a:r>
            <a:r>
              <a:rPr lang="it-IT" sz="3200" dirty="0">
                <a:latin typeface="+mj-lt"/>
              </a:rPr>
              <a:t> </a:t>
            </a:r>
            <a:r>
              <a:rPr lang="it-IT" sz="3200" dirty="0" err="1">
                <a:latin typeface="+mj-lt"/>
              </a:rPr>
              <a:t>not</a:t>
            </a:r>
            <a:r>
              <a:rPr lang="it-IT" sz="3200" dirty="0">
                <a:latin typeface="+mj-lt"/>
              </a:rPr>
              <a:t> </a:t>
            </a:r>
            <a:r>
              <a:rPr lang="it-IT" sz="3200" dirty="0" err="1">
                <a:latin typeface="+mj-lt"/>
              </a:rPr>
              <a:t>uncommon</a:t>
            </a:r>
            <a:r>
              <a:rPr lang="it-IT" sz="3200" dirty="0">
                <a:latin typeface="+mj-lt"/>
              </a:rPr>
              <a:t> for </a:t>
            </a:r>
            <a:r>
              <a:rPr lang="it-IT" sz="3200" dirty="0" err="1">
                <a:latin typeface="+mj-lt"/>
              </a:rPr>
              <a:t>them</a:t>
            </a:r>
            <a:r>
              <a:rPr lang="it-IT" sz="3200" dirty="0">
                <a:latin typeface="+mj-lt"/>
              </a:rPr>
              <a:t> to be </a:t>
            </a:r>
            <a:r>
              <a:rPr lang="it-IT" sz="3200" dirty="0" err="1">
                <a:latin typeface="+mj-lt"/>
              </a:rPr>
              <a:t>able</a:t>
            </a:r>
            <a:r>
              <a:rPr lang="it-IT" sz="3200" dirty="0">
                <a:latin typeface="+mj-lt"/>
              </a:rPr>
              <a:t> to complete </a:t>
            </a:r>
            <a:r>
              <a:rPr lang="it-IT" sz="3200" dirty="0" err="1">
                <a:latin typeface="+mj-lt"/>
              </a:rPr>
              <a:t>them</a:t>
            </a:r>
            <a:r>
              <a:rPr lang="it-IT" sz="3200" dirty="0">
                <a:latin typeface="+mj-lt"/>
              </a:rPr>
              <a:t> </a:t>
            </a:r>
            <a:r>
              <a:rPr lang="it-IT" sz="3200" dirty="0" err="1">
                <a:latin typeface="+mj-lt"/>
              </a:rPr>
              <a:t>all</a:t>
            </a:r>
            <a:r>
              <a:rPr lang="it-IT" sz="3200" dirty="0">
                <a:latin typeface="+mj-lt"/>
              </a:rPr>
              <a:t> in </a:t>
            </a:r>
            <a:r>
              <a:rPr lang="it-IT" sz="3200" dirty="0" err="1">
                <a:latin typeface="+mj-lt"/>
              </a:rPr>
              <a:t>one</a:t>
            </a:r>
            <a:r>
              <a:rPr lang="it-IT" sz="3200" dirty="0">
                <a:latin typeface="+mj-lt"/>
              </a:rPr>
              <a:t> way or </a:t>
            </a:r>
            <a:r>
              <a:rPr lang="it-IT" sz="3200" dirty="0" err="1">
                <a:latin typeface="+mj-lt"/>
              </a:rPr>
              <a:t>another</a:t>
            </a:r>
            <a:r>
              <a:rPr lang="it-IT" sz="3200" dirty="0">
                <a:latin typeface="+mj-lt"/>
              </a:rPr>
              <a:t>. </a:t>
            </a:r>
            <a:r>
              <a:rPr lang="it-IT" sz="3200" dirty="0" err="1">
                <a:latin typeface="+mj-lt"/>
              </a:rPr>
              <a:t>They</a:t>
            </a:r>
            <a:r>
              <a:rPr lang="it-IT" sz="3200" dirty="0">
                <a:latin typeface="+mj-lt"/>
              </a:rPr>
              <a:t> are </a:t>
            </a:r>
            <a:r>
              <a:rPr lang="it-IT" sz="3200" dirty="0" err="1">
                <a:latin typeface="+mj-lt"/>
              </a:rPr>
              <a:t>friendly</a:t>
            </a:r>
            <a:r>
              <a:rPr lang="it-IT" sz="3200" dirty="0">
                <a:latin typeface="+mj-lt"/>
              </a:rPr>
              <a:t> </a:t>
            </a:r>
            <a:r>
              <a:rPr lang="it-IT" sz="3200" dirty="0" err="1">
                <a:latin typeface="+mj-lt"/>
              </a:rPr>
              <a:t>but</a:t>
            </a:r>
            <a:r>
              <a:rPr lang="it-IT" sz="3200" dirty="0">
                <a:latin typeface="+mj-lt"/>
              </a:rPr>
              <a:t> </a:t>
            </a:r>
            <a:r>
              <a:rPr lang="it-IT" sz="3200" dirty="0" err="1">
                <a:latin typeface="+mj-lt"/>
              </a:rPr>
              <a:t>not</a:t>
            </a:r>
            <a:r>
              <a:rPr lang="it-IT" sz="3200" dirty="0">
                <a:latin typeface="+mj-lt"/>
              </a:rPr>
              <a:t> </a:t>
            </a:r>
            <a:r>
              <a:rPr lang="it-IT" sz="3200" dirty="0" err="1">
                <a:latin typeface="+mj-lt"/>
              </a:rPr>
              <a:t>sociable</a:t>
            </a:r>
            <a:r>
              <a:rPr lang="it-IT" sz="3200" dirty="0">
                <a:latin typeface="+mj-lt"/>
              </a:rPr>
              <a:t> </a:t>
            </a:r>
            <a:r>
              <a:rPr lang="it-IT" sz="3200" dirty="0" err="1">
                <a:latin typeface="+mj-lt"/>
              </a:rPr>
              <a:t>because</a:t>
            </a:r>
            <a:r>
              <a:rPr lang="it-IT" sz="3200" dirty="0">
                <a:latin typeface="+mj-lt"/>
              </a:rPr>
              <a:t> </a:t>
            </a:r>
            <a:r>
              <a:rPr lang="it-IT" sz="3200" dirty="0" err="1">
                <a:latin typeface="+mj-lt"/>
              </a:rPr>
              <a:t>they</a:t>
            </a:r>
            <a:r>
              <a:rPr lang="it-IT" sz="3200" dirty="0">
                <a:latin typeface="+mj-lt"/>
              </a:rPr>
              <a:t> are </a:t>
            </a:r>
            <a:r>
              <a:rPr lang="it-IT" sz="3200" dirty="0" err="1">
                <a:latin typeface="+mj-lt"/>
              </a:rPr>
              <a:t>often</a:t>
            </a:r>
            <a:r>
              <a:rPr lang="it-IT" sz="3200" dirty="0">
                <a:latin typeface="+mj-lt"/>
              </a:rPr>
              <a:t> </a:t>
            </a:r>
            <a:r>
              <a:rPr lang="it-IT" sz="3200" dirty="0" err="1">
                <a:latin typeface="+mj-lt"/>
              </a:rPr>
              <a:t>too</a:t>
            </a:r>
            <a:r>
              <a:rPr lang="it-IT" sz="3200" dirty="0">
                <a:latin typeface="+mj-lt"/>
              </a:rPr>
              <a:t> </a:t>
            </a:r>
            <a:r>
              <a:rPr lang="it-IT" sz="3200" dirty="0" err="1">
                <a:latin typeface="+mj-lt"/>
              </a:rPr>
              <a:t>absorbed</a:t>
            </a:r>
            <a:r>
              <a:rPr lang="it-IT" sz="3200" dirty="0">
                <a:latin typeface="+mj-lt"/>
              </a:rPr>
              <a:t> in </a:t>
            </a:r>
            <a:r>
              <a:rPr lang="it-IT" sz="3200" dirty="0" err="1">
                <a:latin typeface="+mj-lt"/>
              </a:rPr>
              <a:t>what</a:t>
            </a:r>
            <a:r>
              <a:rPr lang="it-IT" sz="3200" dirty="0">
                <a:latin typeface="+mj-lt"/>
              </a:rPr>
              <a:t> </a:t>
            </a:r>
            <a:r>
              <a:rPr lang="it-IT" sz="3200" dirty="0" err="1">
                <a:latin typeface="+mj-lt"/>
              </a:rPr>
              <a:t>they</a:t>
            </a:r>
            <a:r>
              <a:rPr lang="it-IT" sz="3200" dirty="0">
                <a:latin typeface="+mj-lt"/>
              </a:rPr>
              <a:t> do.</a:t>
            </a:r>
            <a:endParaRPr lang="en-GB" sz="3200" dirty="0">
              <a:latin typeface="+mj-lt"/>
            </a:endParaRPr>
          </a:p>
        </p:txBody>
      </p:sp>
    </p:spTree>
    <p:extLst>
      <p:ext uri="{BB962C8B-B14F-4D97-AF65-F5344CB8AC3E}">
        <p14:creationId xmlns:p14="http://schemas.microsoft.com/office/powerpoint/2010/main" val="2275489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C85F12-48DF-6944-87B1-3C38B223DDE0}"/>
              </a:ext>
            </a:extLst>
          </p:cNvPr>
          <p:cNvSpPr/>
          <p:nvPr/>
        </p:nvSpPr>
        <p:spPr>
          <a:xfrm>
            <a:off x="395536" y="692696"/>
            <a:ext cx="7992888" cy="3877985"/>
          </a:xfrm>
          <a:prstGeom prst="rect">
            <a:avLst/>
          </a:prstGeom>
        </p:spPr>
        <p:txBody>
          <a:bodyPr wrap="square">
            <a:spAutoFit/>
          </a:bodyPr>
          <a:lstStyle/>
          <a:p>
            <a:r>
              <a:rPr lang="it-IT" sz="1600" b="1" dirty="0" err="1">
                <a:latin typeface="MyriadPro" panose="020B0503030403020204" pitchFamily="34" charset="0"/>
              </a:rPr>
              <a:t>European</a:t>
            </a:r>
            <a:r>
              <a:rPr lang="it-IT" sz="1600" b="1" dirty="0">
                <a:latin typeface="MyriadPro" panose="020B0503030403020204" pitchFamily="34" charset="0"/>
              </a:rPr>
              <a:t> Archives of </a:t>
            </a:r>
            <a:r>
              <a:rPr lang="it-IT" sz="1600" b="1" dirty="0" err="1">
                <a:latin typeface="MyriadPro" panose="020B0503030403020204" pitchFamily="34" charset="0"/>
              </a:rPr>
              <a:t>Psychiatry</a:t>
            </a:r>
            <a:r>
              <a:rPr lang="it-IT" sz="1600" b="1" dirty="0">
                <a:latin typeface="MyriadPro" panose="020B0503030403020204" pitchFamily="34" charset="0"/>
              </a:rPr>
              <a:t> and </a:t>
            </a:r>
            <a:r>
              <a:rPr lang="it-IT" sz="1600" b="1" dirty="0" err="1">
                <a:latin typeface="MyriadPro" panose="020B0503030403020204" pitchFamily="34" charset="0"/>
              </a:rPr>
              <a:t>Clinical</a:t>
            </a:r>
            <a:r>
              <a:rPr lang="it-IT" sz="1600" b="1" dirty="0">
                <a:latin typeface="MyriadPro" panose="020B0503030403020204" pitchFamily="34" charset="0"/>
              </a:rPr>
              <a:t> </a:t>
            </a:r>
            <a:r>
              <a:rPr lang="it-IT" sz="1600" b="1" dirty="0" err="1">
                <a:latin typeface="MyriadPro" panose="020B0503030403020204" pitchFamily="34" charset="0"/>
              </a:rPr>
              <a:t>Neuroscience</a:t>
            </a:r>
            <a:r>
              <a:rPr lang="it-IT" sz="1600" b="1" dirty="0">
                <a:latin typeface="MyriadPro" panose="020B0503030403020204" pitchFamily="34" charset="0"/>
              </a:rPr>
              <a:t> </a:t>
            </a:r>
            <a:r>
              <a:rPr lang="it-IT" sz="1600" b="1" dirty="0" err="1">
                <a:latin typeface="MyriadPro" panose="020B0503030403020204" pitchFamily="34" charset="0"/>
              </a:rPr>
              <a:t>https</a:t>
            </a:r>
            <a:r>
              <a:rPr lang="it-IT" sz="1600" b="1" dirty="0">
                <a:latin typeface="MyriadPro" panose="020B0503030403020204" pitchFamily="34" charset="0"/>
              </a:rPr>
              <a:t>://</a:t>
            </a:r>
            <a:r>
              <a:rPr lang="it-IT" sz="1600" b="1" dirty="0" err="1">
                <a:latin typeface="MyriadPro" panose="020B0503030403020204" pitchFamily="34" charset="0"/>
              </a:rPr>
              <a:t>doi.org</a:t>
            </a:r>
            <a:r>
              <a:rPr lang="it-IT" sz="1600" b="1" dirty="0">
                <a:latin typeface="MyriadPro" panose="020B0503030403020204" pitchFamily="34" charset="0"/>
              </a:rPr>
              <a:t>/10.1007/s00406-020-01098-y </a:t>
            </a:r>
            <a:endParaRPr lang="it-IT" dirty="0"/>
          </a:p>
          <a:p>
            <a:r>
              <a:rPr lang="it-IT" b="1" dirty="0">
                <a:latin typeface="MyriadPro" panose="020B0503030403020204" pitchFamily="34" charset="0"/>
              </a:rPr>
              <a:t>ORIGINAL PAPER </a:t>
            </a:r>
            <a:endParaRPr lang="it-IT" dirty="0"/>
          </a:p>
          <a:p>
            <a:r>
              <a:rPr lang="it-IT" sz="3600" b="1" dirty="0" err="1">
                <a:latin typeface="MyriadPro" panose="020B0503030403020204" pitchFamily="34" charset="0"/>
              </a:rPr>
              <a:t>Hippocampal</a:t>
            </a:r>
            <a:r>
              <a:rPr lang="it-IT" sz="3600" b="1" dirty="0">
                <a:latin typeface="MyriadPro" panose="020B0503030403020204" pitchFamily="34" charset="0"/>
              </a:rPr>
              <a:t> </a:t>
            </a:r>
            <a:r>
              <a:rPr lang="it-IT" sz="3600" b="1" dirty="0" err="1">
                <a:latin typeface="MyriadPro" panose="020B0503030403020204" pitchFamily="34" charset="0"/>
              </a:rPr>
              <a:t>subfield</a:t>
            </a:r>
            <a:r>
              <a:rPr lang="it-IT" sz="3600" b="1" dirty="0">
                <a:latin typeface="MyriadPro" panose="020B0503030403020204" pitchFamily="34" charset="0"/>
              </a:rPr>
              <a:t> and </a:t>
            </a:r>
            <a:r>
              <a:rPr lang="it-IT" sz="3600" b="1" dirty="0" err="1">
                <a:latin typeface="MyriadPro" panose="020B0503030403020204" pitchFamily="34" charset="0"/>
              </a:rPr>
              <a:t>amygdala</a:t>
            </a:r>
            <a:r>
              <a:rPr lang="it-IT" sz="3600" b="1" dirty="0">
                <a:latin typeface="MyriadPro" panose="020B0503030403020204" pitchFamily="34" charset="0"/>
              </a:rPr>
              <a:t> nuclei </a:t>
            </a:r>
            <a:r>
              <a:rPr lang="it-IT" sz="3600" b="1" dirty="0" err="1">
                <a:latin typeface="MyriadPro" panose="020B0503030403020204" pitchFamily="34" charset="0"/>
              </a:rPr>
              <a:t>volumes</a:t>
            </a:r>
            <a:r>
              <a:rPr lang="it-IT" sz="3600" b="1" dirty="0">
                <a:latin typeface="MyriadPro" panose="020B0503030403020204" pitchFamily="34" charset="0"/>
              </a:rPr>
              <a:t> in </a:t>
            </a:r>
            <a:r>
              <a:rPr lang="it-IT" sz="3600" b="1" dirty="0" err="1">
                <a:latin typeface="MyriadPro" panose="020B0503030403020204" pitchFamily="34" charset="0"/>
              </a:rPr>
              <a:t>schizophrenia</a:t>
            </a:r>
            <a:r>
              <a:rPr lang="it-IT" sz="3600" b="1" dirty="0">
                <a:latin typeface="MyriadPro" panose="020B0503030403020204" pitchFamily="34" charset="0"/>
              </a:rPr>
              <a:t> </a:t>
            </a:r>
            <a:r>
              <a:rPr lang="it-IT" sz="3600" b="1" dirty="0" err="1">
                <a:latin typeface="MyriadPro" panose="020B0503030403020204" pitchFamily="34" charset="0"/>
              </a:rPr>
              <a:t>patients</a:t>
            </a:r>
            <a:r>
              <a:rPr lang="it-IT" sz="3600" b="1" dirty="0">
                <a:latin typeface="MyriadPro" panose="020B0503030403020204" pitchFamily="34" charset="0"/>
              </a:rPr>
              <a:t> with a </a:t>
            </a:r>
            <a:r>
              <a:rPr lang="it-IT" sz="3600" b="1" dirty="0" err="1">
                <a:latin typeface="MyriadPro" panose="020B0503030403020204" pitchFamily="34" charset="0"/>
              </a:rPr>
              <a:t>history</a:t>
            </a:r>
            <a:r>
              <a:rPr lang="it-IT" sz="3600" b="1" dirty="0">
                <a:latin typeface="MyriadPro" panose="020B0503030403020204" pitchFamily="34" charset="0"/>
              </a:rPr>
              <a:t> of </a:t>
            </a:r>
            <a:r>
              <a:rPr lang="it-IT" sz="3600" b="1" dirty="0" err="1">
                <a:latin typeface="MyriadPro" panose="020B0503030403020204" pitchFamily="34" charset="0"/>
              </a:rPr>
              <a:t>violence</a:t>
            </a:r>
            <a:r>
              <a:rPr lang="it-IT" sz="3600" b="1" dirty="0">
                <a:latin typeface="MyriadPro" panose="020B0503030403020204" pitchFamily="34" charset="0"/>
              </a:rPr>
              <a:t> </a:t>
            </a:r>
            <a:endParaRPr lang="it-IT" dirty="0"/>
          </a:p>
          <a:p>
            <a:r>
              <a:rPr lang="it-IT" b="1" dirty="0">
                <a:latin typeface="MyriadPro" panose="020B0503030403020204" pitchFamily="34" charset="0"/>
              </a:rPr>
              <a:t>Natalia Tesli</a:t>
            </a:r>
            <a:r>
              <a:rPr lang="it-IT" sz="800" b="1" dirty="0">
                <a:latin typeface="MyriadPro" panose="020B0503030403020204" pitchFamily="34" charset="0"/>
              </a:rPr>
              <a:t>1,2 </a:t>
            </a:r>
            <a:r>
              <a:rPr lang="it-IT" b="1" dirty="0">
                <a:latin typeface="MyriadPro" panose="020B0503030403020204" pitchFamily="34" charset="0"/>
              </a:rPr>
              <a:t>· Dennis van </a:t>
            </a:r>
            <a:r>
              <a:rPr lang="it-IT" b="1" dirty="0" err="1">
                <a:latin typeface="MyriadPro" panose="020B0503030403020204" pitchFamily="34" charset="0"/>
              </a:rPr>
              <a:t>der</a:t>
            </a:r>
            <a:r>
              <a:rPr lang="it-IT" b="1" dirty="0">
                <a:latin typeface="MyriadPro" panose="020B0503030403020204" pitchFamily="34" charset="0"/>
              </a:rPr>
              <a:t> Meer</a:t>
            </a:r>
            <a:r>
              <a:rPr lang="it-IT" sz="800" b="1" dirty="0">
                <a:latin typeface="MyriadPro" panose="020B0503030403020204" pitchFamily="34" charset="0"/>
              </a:rPr>
              <a:t>2,3 </a:t>
            </a:r>
            <a:r>
              <a:rPr lang="it-IT" b="1" dirty="0">
                <a:latin typeface="MyriadPro" panose="020B0503030403020204" pitchFamily="34" charset="0"/>
              </a:rPr>
              <a:t>· </a:t>
            </a:r>
            <a:r>
              <a:rPr lang="it-IT" b="1" dirty="0" err="1">
                <a:latin typeface="MyriadPro" panose="020B0503030403020204" pitchFamily="34" charset="0"/>
              </a:rPr>
              <a:t>Jaroslav</a:t>
            </a:r>
            <a:r>
              <a:rPr lang="it-IT" b="1" dirty="0">
                <a:latin typeface="MyriadPro" panose="020B0503030403020204" pitchFamily="34" charset="0"/>
              </a:rPr>
              <a:t> Rokicki</a:t>
            </a:r>
            <a:r>
              <a:rPr lang="it-IT" sz="800" b="1" dirty="0">
                <a:latin typeface="MyriadPro" panose="020B0503030403020204" pitchFamily="34" charset="0"/>
              </a:rPr>
              <a:t>2,4 </a:t>
            </a:r>
            <a:r>
              <a:rPr lang="it-IT" b="1" dirty="0">
                <a:latin typeface="MyriadPro" panose="020B0503030403020204" pitchFamily="34" charset="0"/>
              </a:rPr>
              <a:t>· </a:t>
            </a:r>
            <a:r>
              <a:rPr lang="it-IT" b="1" dirty="0" err="1">
                <a:latin typeface="MyriadPro" panose="020B0503030403020204" pitchFamily="34" charset="0"/>
              </a:rPr>
              <a:t>Guttorm</a:t>
            </a:r>
            <a:r>
              <a:rPr lang="it-IT" b="1" dirty="0">
                <a:latin typeface="MyriadPro" panose="020B0503030403020204" pitchFamily="34" charset="0"/>
              </a:rPr>
              <a:t> Storvestre</a:t>
            </a:r>
            <a:r>
              <a:rPr lang="it-IT" sz="800" b="1" dirty="0">
                <a:latin typeface="MyriadPro" panose="020B0503030403020204" pitchFamily="34" charset="0"/>
              </a:rPr>
              <a:t>2,6 </a:t>
            </a:r>
            <a:r>
              <a:rPr lang="it-IT" b="1" dirty="0">
                <a:latin typeface="MyriadPro" panose="020B0503030403020204" pitchFamily="34" charset="0"/>
              </a:rPr>
              <a:t>· </a:t>
            </a:r>
            <a:r>
              <a:rPr lang="it-IT" b="1" dirty="0" err="1">
                <a:latin typeface="MyriadPro" panose="020B0503030403020204" pitchFamily="34" charset="0"/>
              </a:rPr>
              <a:t>Cato</a:t>
            </a:r>
            <a:r>
              <a:rPr lang="it-IT" b="1" dirty="0">
                <a:latin typeface="MyriadPro" panose="020B0503030403020204" pitchFamily="34" charset="0"/>
              </a:rPr>
              <a:t> Røsæg</a:t>
            </a:r>
            <a:r>
              <a:rPr lang="it-IT" sz="800" b="1" dirty="0">
                <a:latin typeface="MyriadPro" panose="020B0503030403020204" pitchFamily="34" charset="0"/>
              </a:rPr>
              <a:t>6 </a:t>
            </a:r>
            <a:r>
              <a:rPr lang="it-IT" b="1" dirty="0">
                <a:latin typeface="MyriadPro" panose="020B0503030403020204" pitchFamily="34" charset="0"/>
              </a:rPr>
              <a:t>· </a:t>
            </a:r>
            <a:r>
              <a:rPr lang="it-IT" b="1" dirty="0" err="1">
                <a:latin typeface="MyriadPro" panose="020B0503030403020204" pitchFamily="34" charset="0"/>
              </a:rPr>
              <a:t>Arvid</a:t>
            </a:r>
            <a:r>
              <a:rPr lang="it-IT" b="1" dirty="0">
                <a:latin typeface="MyriadPro" panose="020B0503030403020204" pitchFamily="34" charset="0"/>
              </a:rPr>
              <a:t> Jensen</a:t>
            </a:r>
            <a:r>
              <a:rPr lang="it-IT" sz="800" b="1" dirty="0">
                <a:latin typeface="MyriadPro" panose="020B0503030403020204" pitchFamily="34" charset="0"/>
              </a:rPr>
              <a:t>6 </a:t>
            </a:r>
            <a:r>
              <a:rPr lang="it-IT" b="1" dirty="0">
                <a:latin typeface="MyriadPro" panose="020B0503030403020204" pitchFamily="34" charset="0"/>
              </a:rPr>
              <a:t>· Gabriela Hjell</a:t>
            </a:r>
            <a:r>
              <a:rPr lang="it-IT" sz="800" b="1" dirty="0">
                <a:latin typeface="MyriadPro" panose="020B0503030403020204" pitchFamily="34" charset="0"/>
              </a:rPr>
              <a:t>2,6 </a:t>
            </a:r>
            <a:r>
              <a:rPr lang="it-IT" b="1" dirty="0">
                <a:latin typeface="MyriadPro" panose="020B0503030403020204" pitchFamily="34" charset="0"/>
              </a:rPr>
              <a:t>· Christina Bell</a:t>
            </a:r>
            <a:r>
              <a:rPr lang="it-IT" sz="800" b="1" dirty="0">
                <a:latin typeface="MyriadPro" panose="020B0503030403020204" pitchFamily="34" charset="0"/>
              </a:rPr>
              <a:t>2,5 </a:t>
            </a:r>
            <a:r>
              <a:rPr lang="it-IT" b="1" dirty="0">
                <a:latin typeface="MyriadPro" panose="020B0503030403020204" pitchFamily="34" charset="0"/>
              </a:rPr>
              <a:t>· Thomas Fischer‐Vieler</a:t>
            </a:r>
            <a:r>
              <a:rPr lang="it-IT" sz="800" b="1" dirty="0">
                <a:latin typeface="MyriadPro" panose="020B0503030403020204" pitchFamily="34" charset="0"/>
              </a:rPr>
              <a:t>2,5 </a:t>
            </a:r>
            <a:r>
              <a:rPr lang="it-IT" b="1" dirty="0">
                <a:latin typeface="MyriadPro" panose="020B0503030403020204" pitchFamily="34" charset="0"/>
              </a:rPr>
              <a:t>· Martin Tesli</a:t>
            </a:r>
            <a:r>
              <a:rPr lang="it-IT" sz="800" b="1" dirty="0">
                <a:latin typeface="MyriadPro" panose="020B0503030403020204" pitchFamily="34" charset="0"/>
              </a:rPr>
              <a:t>1,7 </a:t>
            </a:r>
            <a:r>
              <a:rPr lang="it-IT" b="1" dirty="0">
                <a:latin typeface="MyriadPro" panose="020B0503030403020204" pitchFamily="34" charset="0"/>
              </a:rPr>
              <a:t>· Ole A. Andreassen</a:t>
            </a:r>
            <a:r>
              <a:rPr lang="it-IT" sz="800" b="1" dirty="0">
                <a:latin typeface="MyriadPro" panose="020B0503030403020204" pitchFamily="34" charset="0"/>
              </a:rPr>
              <a:t>1,2 </a:t>
            </a:r>
            <a:r>
              <a:rPr lang="it-IT" b="1" dirty="0">
                <a:latin typeface="MyriadPro" panose="020B0503030403020204" pitchFamily="34" charset="0"/>
              </a:rPr>
              <a:t>· Ingrid Melle</a:t>
            </a:r>
            <a:r>
              <a:rPr lang="it-IT" sz="800" b="1" dirty="0">
                <a:latin typeface="MyriadPro" panose="020B0503030403020204" pitchFamily="34" charset="0"/>
              </a:rPr>
              <a:t>1,2 </a:t>
            </a:r>
            <a:r>
              <a:rPr lang="it-IT" b="1" dirty="0">
                <a:latin typeface="MyriadPro" panose="020B0503030403020204" pitchFamily="34" charset="0"/>
              </a:rPr>
              <a:t>· Ingrid Agartz</a:t>
            </a:r>
            <a:r>
              <a:rPr lang="it-IT" sz="800" b="1" dirty="0">
                <a:latin typeface="MyriadPro" panose="020B0503030403020204" pitchFamily="34" charset="0"/>
              </a:rPr>
              <a:t>2,8 </a:t>
            </a:r>
            <a:r>
              <a:rPr lang="it-IT" b="1" dirty="0">
                <a:latin typeface="MyriadPro" panose="020B0503030403020204" pitchFamily="34" charset="0"/>
              </a:rPr>
              <a:t>· </a:t>
            </a:r>
            <a:r>
              <a:rPr lang="it-IT" b="1" dirty="0" err="1">
                <a:latin typeface="MyriadPro" panose="020B0503030403020204" pitchFamily="34" charset="0"/>
              </a:rPr>
              <a:t>Unn</a:t>
            </a:r>
            <a:r>
              <a:rPr lang="it-IT" b="1" dirty="0">
                <a:latin typeface="MyriadPro" panose="020B0503030403020204" pitchFamily="34" charset="0"/>
              </a:rPr>
              <a:t> K. Haukvik</a:t>
            </a:r>
            <a:r>
              <a:rPr lang="it-IT" sz="800" b="1" dirty="0">
                <a:latin typeface="MyriadPro" panose="020B0503030403020204" pitchFamily="34" charset="0"/>
              </a:rPr>
              <a:t>1,9,10 </a:t>
            </a:r>
            <a:endParaRPr lang="it-IT" dirty="0"/>
          </a:p>
          <a:p>
            <a:r>
              <a:rPr lang="it-IT" sz="1600" b="1" dirty="0" err="1">
                <a:latin typeface="MyriadPro" panose="020B0503030403020204" pitchFamily="34" charset="0"/>
              </a:rPr>
              <a:t>Received</a:t>
            </a:r>
            <a:r>
              <a:rPr lang="it-IT" sz="1600" b="1" dirty="0">
                <a:latin typeface="MyriadPro" panose="020B0503030403020204" pitchFamily="34" charset="0"/>
              </a:rPr>
              <a:t>: 9 August 2019 / </a:t>
            </a:r>
            <a:r>
              <a:rPr lang="it-IT" sz="1600" b="1" dirty="0" err="1">
                <a:latin typeface="MyriadPro" panose="020B0503030403020204" pitchFamily="34" charset="0"/>
              </a:rPr>
              <a:t>Accepted</a:t>
            </a:r>
            <a:r>
              <a:rPr lang="it-IT" sz="1600" b="1" dirty="0">
                <a:latin typeface="MyriadPro" panose="020B0503030403020204" pitchFamily="34" charset="0"/>
              </a:rPr>
              <a:t>: 13 </a:t>
            </a:r>
            <a:r>
              <a:rPr lang="it-IT" sz="1600" b="1" dirty="0" err="1">
                <a:latin typeface="MyriadPro" panose="020B0503030403020204" pitchFamily="34" charset="0"/>
              </a:rPr>
              <a:t>January</a:t>
            </a:r>
            <a:r>
              <a:rPr lang="it-IT" sz="1600" b="1" dirty="0">
                <a:latin typeface="MyriadPro" panose="020B0503030403020204" pitchFamily="34" charset="0"/>
              </a:rPr>
              <a:t> 2020 </a:t>
            </a:r>
            <a:endParaRPr lang="it-IT" dirty="0"/>
          </a:p>
        </p:txBody>
      </p:sp>
    </p:spTree>
    <p:extLst>
      <p:ext uri="{BB962C8B-B14F-4D97-AF65-F5344CB8AC3E}">
        <p14:creationId xmlns:p14="http://schemas.microsoft.com/office/powerpoint/2010/main" val="1531097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a:extLst>
              <a:ext uri="{FF2B5EF4-FFF2-40B4-BE49-F238E27FC236}">
                <a16:creationId xmlns:a16="http://schemas.microsoft.com/office/drawing/2014/main" id="{A10AD94F-C237-EA4D-83CC-4AF9B5B36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836613"/>
            <a:ext cx="6553200" cy="548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Rectangle 6">
            <a:extLst>
              <a:ext uri="{FF2B5EF4-FFF2-40B4-BE49-F238E27FC236}">
                <a16:creationId xmlns:a16="http://schemas.microsoft.com/office/drawing/2014/main" id="{318EBA94-C4F9-9149-8AAF-E9AD18F052A2}"/>
              </a:ext>
            </a:extLst>
          </p:cNvPr>
          <p:cNvSpPr>
            <a:spLocks noChangeArrowheads="1"/>
          </p:cNvSpPr>
          <p:nvPr/>
        </p:nvSpPr>
        <p:spPr bwMode="auto">
          <a:xfrm>
            <a:off x="1331913" y="260350"/>
            <a:ext cx="167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a:t>(MRI scan)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4image36912896">
            <a:extLst>
              <a:ext uri="{FF2B5EF4-FFF2-40B4-BE49-F238E27FC236}">
                <a16:creationId xmlns:a16="http://schemas.microsoft.com/office/drawing/2014/main" id="{ED10EB1E-4DED-774C-A0E1-3F6A9FC93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45488"/>
            <a:ext cx="5760640" cy="6367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9109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8image37123760">
            <a:extLst>
              <a:ext uri="{FF2B5EF4-FFF2-40B4-BE49-F238E27FC236}">
                <a16:creationId xmlns:a16="http://schemas.microsoft.com/office/drawing/2014/main" id="{C80A410E-6910-1842-8750-6C8D2CB8A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37" y="260648"/>
            <a:ext cx="8647325"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8520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2179638" y="620713"/>
            <a:ext cx="4633912" cy="22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3600">
                <a:latin typeface="Times New Roman" pitchFamily="18" charset="0"/>
              </a:rPr>
              <a:t>Perché l’epistemologia?</a:t>
            </a:r>
          </a:p>
          <a:p>
            <a:pPr algn="ctr" eaLnBrk="1" hangingPunct="1">
              <a:defRPr/>
            </a:pPr>
            <a:endParaRPr lang="it-IT" altLang="en-US" sz="3600">
              <a:latin typeface="Times New Roman" pitchFamily="18" charset="0"/>
            </a:endParaRPr>
          </a:p>
          <a:p>
            <a:pPr algn="ctr" eaLnBrk="1" hangingPunct="1">
              <a:defRPr/>
            </a:pPr>
            <a:r>
              <a:rPr lang="it-IT" altLang="en-US" sz="3600">
                <a:latin typeface="Times New Roman" pitchFamily="18" charset="0"/>
              </a:rPr>
              <a:t>big data</a:t>
            </a:r>
          </a:p>
          <a:p>
            <a:pPr algn="ctr" eaLnBrk="1" hangingPunct="1">
              <a:defRPr/>
            </a:pPr>
            <a:endParaRPr lang="it-IT" altLang="en-US" sz="3200">
              <a:latin typeface="Times New Roman" pitchFamily="18" charset="0"/>
            </a:endParaRPr>
          </a:p>
        </p:txBody>
      </p:sp>
      <p:pic>
        <p:nvPicPr>
          <p:cNvPr id="2048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381000"/>
            <a:ext cx="81026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4763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2179638" y="620713"/>
            <a:ext cx="4633912" cy="22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3600">
                <a:latin typeface="Times New Roman" pitchFamily="18" charset="0"/>
              </a:rPr>
              <a:t>Perché l’epistemologia?</a:t>
            </a:r>
          </a:p>
          <a:p>
            <a:pPr algn="ctr" eaLnBrk="1" hangingPunct="1">
              <a:defRPr/>
            </a:pPr>
            <a:endParaRPr lang="it-IT" altLang="en-US" sz="3600">
              <a:latin typeface="Times New Roman" pitchFamily="18" charset="0"/>
            </a:endParaRPr>
          </a:p>
          <a:p>
            <a:pPr algn="ctr" eaLnBrk="1" hangingPunct="1">
              <a:defRPr/>
            </a:pPr>
            <a:r>
              <a:rPr lang="it-IT" altLang="en-US" sz="3600">
                <a:latin typeface="Times New Roman" pitchFamily="18" charset="0"/>
              </a:rPr>
              <a:t>big data</a:t>
            </a:r>
          </a:p>
          <a:p>
            <a:pPr algn="ctr" eaLnBrk="1" hangingPunct="1">
              <a:defRPr/>
            </a:pPr>
            <a:endParaRPr lang="it-IT" altLang="en-US" sz="3200">
              <a:latin typeface="Times New Roman" pitchFamily="18" charset="0"/>
            </a:endParaRPr>
          </a:p>
        </p:txBody>
      </p:sp>
      <p:pic>
        <p:nvPicPr>
          <p:cNvPr id="2150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381000"/>
            <a:ext cx="81026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451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2179638" y="620713"/>
            <a:ext cx="4633912" cy="22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3600">
                <a:latin typeface="Times New Roman" pitchFamily="18" charset="0"/>
              </a:rPr>
              <a:t>Perché l’epistemologia?</a:t>
            </a:r>
          </a:p>
          <a:p>
            <a:pPr algn="ctr" eaLnBrk="1" hangingPunct="1">
              <a:defRPr/>
            </a:pPr>
            <a:endParaRPr lang="it-IT" altLang="en-US" sz="3600">
              <a:latin typeface="Times New Roman" pitchFamily="18" charset="0"/>
            </a:endParaRPr>
          </a:p>
          <a:p>
            <a:pPr algn="ctr" eaLnBrk="1" hangingPunct="1">
              <a:defRPr/>
            </a:pPr>
            <a:r>
              <a:rPr lang="it-IT" altLang="en-US" sz="3600">
                <a:latin typeface="Times New Roman" pitchFamily="18" charset="0"/>
              </a:rPr>
              <a:t>big data</a:t>
            </a:r>
          </a:p>
          <a:p>
            <a:pPr algn="ctr" eaLnBrk="1" hangingPunct="1">
              <a:defRPr/>
            </a:pPr>
            <a:endParaRPr lang="it-IT" altLang="en-US" sz="3200">
              <a:latin typeface="Times New Roman" pitchFamily="18" charset="0"/>
            </a:endParaRPr>
          </a:p>
        </p:txBody>
      </p:sp>
      <p:pic>
        <p:nvPicPr>
          <p:cNvPr id="2253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381000"/>
            <a:ext cx="81026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4747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359532" y="1700808"/>
            <a:ext cx="84249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it-IT" altLang="en-US" sz="2000" dirty="0" err="1">
                <a:latin typeface="Times New Roman" pitchFamily="18" charset="0"/>
              </a:rPr>
              <a:t>Allesina</a:t>
            </a:r>
            <a:r>
              <a:rPr lang="it-IT" altLang="en-US" sz="2000" dirty="0">
                <a:latin typeface="Times New Roman" pitchFamily="18" charset="0"/>
              </a:rPr>
              <a:t> </a:t>
            </a:r>
            <a:r>
              <a:rPr lang="it-IT" altLang="en-US" sz="2000" dirty="0" err="1">
                <a:latin typeface="Times New Roman" pitchFamily="18" charset="0"/>
              </a:rPr>
              <a:t>S</a:t>
            </a:r>
            <a:r>
              <a:rPr lang="it-IT" altLang="en-US" sz="2000" dirty="0">
                <a:latin typeface="Times New Roman" pitchFamily="18" charset="0"/>
              </a:rPr>
              <a:t> (2011) </a:t>
            </a:r>
            <a:r>
              <a:rPr lang="it-IT" altLang="en-US" sz="2000" dirty="0" err="1">
                <a:latin typeface="Times New Roman" pitchFamily="18" charset="0"/>
              </a:rPr>
              <a:t>Measuring</a:t>
            </a:r>
            <a:r>
              <a:rPr lang="it-IT" altLang="en-US" sz="2000" dirty="0">
                <a:latin typeface="Times New Roman" pitchFamily="18" charset="0"/>
              </a:rPr>
              <a:t> </a:t>
            </a:r>
            <a:r>
              <a:rPr lang="it-IT" altLang="en-US" sz="2000" dirty="0" err="1">
                <a:latin typeface="Times New Roman" pitchFamily="18" charset="0"/>
              </a:rPr>
              <a:t>Nepotism</a:t>
            </a:r>
            <a:r>
              <a:rPr lang="it-IT" altLang="en-US" sz="2000" dirty="0">
                <a:latin typeface="Times New Roman" pitchFamily="18" charset="0"/>
              </a:rPr>
              <a:t> </a:t>
            </a:r>
            <a:r>
              <a:rPr lang="it-IT" altLang="en-US" sz="2000" dirty="0" err="1">
                <a:latin typeface="Times New Roman" pitchFamily="18" charset="0"/>
              </a:rPr>
              <a:t>through</a:t>
            </a:r>
            <a:r>
              <a:rPr lang="it-IT" altLang="en-US" sz="2000" dirty="0">
                <a:latin typeface="Times New Roman" pitchFamily="18" charset="0"/>
              </a:rPr>
              <a:t> </a:t>
            </a:r>
            <a:r>
              <a:rPr lang="it-IT" altLang="en-US" sz="2000" dirty="0" err="1">
                <a:latin typeface="Times New Roman" pitchFamily="18" charset="0"/>
              </a:rPr>
              <a:t>Shared</a:t>
            </a:r>
            <a:r>
              <a:rPr lang="it-IT" altLang="en-US" sz="2000" dirty="0">
                <a:latin typeface="Times New Roman" pitchFamily="18" charset="0"/>
              </a:rPr>
              <a:t> Last </a:t>
            </a:r>
            <a:r>
              <a:rPr lang="it-IT" altLang="en-US" sz="2000" dirty="0" err="1">
                <a:latin typeface="Times New Roman" pitchFamily="18" charset="0"/>
              </a:rPr>
              <a:t>Names</a:t>
            </a:r>
            <a:r>
              <a:rPr lang="it-IT" altLang="en-US" sz="2000" dirty="0">
                <a:latin typeface="Times New Roman" pitchFamily="18" charset="0"/>
              </a:rPr>
              <a:t>: The Case of </a:t>
            </a:r>
            <a:r>
              <a:rPr lang="it-IT" altLang="en-US" sz="2000" dirty="0" err="1">
                <a:latin typeface="Times New Roman" pitchFamily="18" charset="0"/>
              </a:rPr>
              <a:t>Italian</a:t>
            </a:r>
            <a:r>
              <a:rPr lang="it-IT" altLang="en-US" sz="2000" dirty="0">
                <a:latin typeface="Times New Roman" pitchFamily="18" charset="0"/>
              </a:rPr>
              <a:t> Academia. </a:t>
            </a:r>
            <a:r>
              <a:rPr lang="it-IT" altLang="en-US" sz="2000" dirty="0" err="1">
                <a:latin typeface="Times New Roman" pitchFamily="18" charset="0"/>
              </a:rPr>
              <a:t>PLoS</a:t>
            </a:r>
            <a:r>
              <a:rPr lang="it-IT" altLang="en-US" sz="2000" dirty="0">
                <a:latin typeface="Times New Roman" pitchFamily="18" charset="0"/>
              </a:rPr>
              <a:t> ONE 6(8): e21160. doi:10.1371/ journal.pone.0021160</a:t>
            </a:r>
          </a:p>
        </p:txBody>
      </p:sp>
      <p:sp>
        <p:nvSpPr>
          <p:cNvPr id="4" name="Text Box 2">
            <a:extLst>
              <a:ext uri="{FF2B5EF4-FFF2-40B4-BE49-F238E27FC236}">
                <a16:creationId xmlns:a16="http://schemas.microsoft.com/office/drawing/2014/main" id="{5C8E2C6F-7146-2844-812C-91A2A676E3FC}"/>
              </a:ext>
            </a:extLst>
          </p:cNvPr>
          <p:cNvSpPr txBox="1">
            <a:spLocks noChangeArrowheads="1"/>
          </p:cNvSpPr>
          <p:nvPr/>
        </p:nvSpPr>
        <p:spPr bwMode="auto">
          <a:xfrm>
            <a:off x="359532" y="3933056"/>
            <a:ext cx="842493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it-IT" altLang="en-US" sz="2000" dirty="0" err="1">
                <a:latin typeface="Times New Roman" pitchFamily="18" charset="0"/>
              </a:rPr>
              <a:t>Ferlazzo</a:t>
            </a:r>
            <a:r>
              <a:rPr lang="it-IT" altLang="en-US" sz="2000" dirty="0">
                <a:latin typeface="Times New Roman" pitchFamily="18" charset="0"/>
              </a:rPr>
              <a:t> </a:t>
            </a:r>
            <a:r>
              <a:rPr lang="it-IT" altLang="en-US" sz="2000" dirty="0" err="1">
                <a:latin typeface="Times New Roman" pitchFamily="18" charset="0"/>
              </a:rPr>
              <a:t>F</a:t>
            </a:r>
            <a:r>
              <a:rPr lang="it-IT" altLang="en-US" sz="2000" dirty="0">
                <a:latin typeface="Times New Roman" pitchFamily="18" charset="0"/>
              </a:rPr>
              <a:t>, </a:t>
            </a:r>
            <a:r>
              <a:rPr lang="it-IT" altLang="en-US" sz="2000" dirty="0" err="1">
                <a:latin typeface="Times New Roman" pitchFamily="18" charset="0"/>
              </a:rPr>
              <a:t>Sdoia</a:t>
            </a:r>
            <a:r>
              <a:rPr lang="it-IT" altLang="en-US" sz="2000" dirty="0">
                <a:latin typeface="Times New Roman" pitchFamily="18" charset="0"/>
              </a:rPr>
              <a:t> </a:t>
            </a:r>
            <a:r>
              <a:rPr lang="it-IT" altLang="en-US" sz="2000" dirty="0" err="1">
                <a:latin typeface="Times New Roman" pitchFamily="18" charset="0"/>
              </a:rPr>
              <a:t>S</a:t>
            </a:r>
            <a:r>
              <a:rPr lang="it-IT" altLang="en-US" sz="2000" dirty="0">
                <a:latin typeface="Times New Roman" pitchFamily="18" charset="0"/>
              </a:rPr>
              <a:t> (2012) </a:t>
            </a:r>
            <a:r>
              <a:rPr lang="it-IT" altLang="en-US" sz="2000" dirty="0" err="1">
                <a:latin typeface="Times New Roman" pitchFamily="18" charset="0"/>
              </a:rPr>
              <a:t>Measuring</a:t>
            </a:r>
            <a:r>
              <a:rPr lang="it-IT" altLang="en-US" sz="2000" dirty="0">
                <a:latin typeface="Times New Roman" pitchFamily="18" charset="0"/>
              </a:rPr>
              <a:t> </a:t>
            </a:r>
            <a:r>
              <a:rPr lang="it-IT" altLang="en-US" sz="2000" dirty="0" err="1">
                <a:latin typeface="Times New Roman" pitchFamily="18" charset="0"/>
              </a:rPr>
              <a:t>Nepotism</a:t>
            </a:r>
            <a:r>
              <a:rPr lang="it-IT" altLang="en-US" sz="2000" dirty="0">
                <a:latin typeface="Times New Roman" pitchFamily="18" charset="0"/>
              </a:rPr>
              <a:t> </a:t>
            </a:r>
            <a:r>
              <a:rPr lang="it-IT" altLang="en-US" sz="2000" dirty="0" err="1">
                <a:latin typeface="Times New Roman" pitchFamily="18" charset="0"/>
              </a:rPr>
              <a:t>through</a:t>
            </a:r>
            <a:r>
              <a:rPr lang="it-IT" altLang="en-US" sz="2000" dirty="0">
                <a:latin typeface="Times New Roman" pitchFamily="18" charset="0"/>
              </a:rPr>
              <a:t> </a:t>
            </a:r>
            <a:r>
              <a:rPr lang="it-IT" altLang="en-US" sz="2000" dirty="0" err="1">
                <a:latin typeface="Times New Roman" pitchFamily="18" charset="0"/>
              </a:rPr>
              <a:t>Shared</a:t>
            </a:r>
            <a:r>
              <a:rPr lang="it-IT" altLang="en-US" sz="2000" dirty="0">
                <a:latin typeface="Times New Roman" pitchFamily="18" charset="0"/>
              </a:rPr>
              <a:t> Last </a:t>
            </a:r>
            <a:r>
              <a:rPr lang="it-IT" altLang="en-US" sz="2000" dirty="0" err="1">
                <a:latin typeface="Times New Roman" pitchFamily="18" charset="0"/>
              </a:rPr>
              <a:t>Names</a:t>
            </a:r>
            <a:r>
              <a:rPr lang="it-IT" altLang="en-US" sz="2000" dirty="0">
                <a:latin typeface="Times New Roman" pitchFamily="18" charset="0"/>
              </a:rPr>
              <a:t>: Are </a:t>
            </a:r>
            <a:r>
              <a:rPr lang="it-IT" altLang="en-US" sz="2000" dirty="0" err="1">
                <a:latin typeface="Times New Roman" pitchFamily="18" charset="0"/>
              </a:rPr>
              <a:t>We</a:t>
            </a:r>
            <a:r>
              <a:rPr lang="it-IT" altLang="en-US" sz="2000" dirty="0">
                <a:latin typeface="Times New Roman" pitchFamily="18" charset="0"/>
              </a:rPr>
              <a:t> </a:t>
            </a:r>
            <a:r>
              <a:rPr lang="it-IT" altLang="en-US" sz="2000" dirty="0" err="1">
                <a:latin typeface="Times New Roman" pitchFamily="18" charset="0"/>
              </a:rPr>
              <a:t>Really</a:t>
            </a:r>
            <a:r>
              <a:rPr lang="it-IT" altLang="en-US" sz="2000" dirty="0">
                <a:latin typeface="Times New Roman" pitchFamily="18" charset="0"/>
              </a:rPr>
              <a:t> </a:t>
            </a:r>
            <a:r>
              <a:rPr lang="it-IT" altLang="en-US" sz="2000" dirty="0" err="1">
                <a:latin typeface="Times New Roman" pitchFamily="18" charset="0"/>
              </a:rPr>
              <a:t>Moving</a:t>
            </a:r>
            <a:r>
              <a:rPr lang="it-IT" altLang="en-US" sz="2000" dirty="0">
                <a:latin typeface="Times New Roman" pitchFamily="18" charset="0"/>
              </a:rPr>
              <a:t> from </a:t>
            </a:r>
            <a:r>
              <a:rPr lang="it-IT" altLang="en-US" sz="2000" dirty="0" err="1">
                <a:latin typeface="Times New Roman" pitchFamily="18" charset="0"/>
              </a:rPr>
              <a:t>Opinions</a:t>
            </a:r>
            <a:r>
              <a:rPr lang="it-IT" altLang="en-US" sz="2000" dirty="0">
                <a:latin typeface="Times New Roman" pitchFamily="18" charset="0"/>
              </a:rPr>
              <a:t> to </a:t>
            </a:r>
            <a:r>
              <a:rPr lang="it-IT" altLang="en-US" sz="2000" dirty="0" err="1">
                <a:latin typeface="Times New Roman" pitchFamily="18" charset="0"/>
              </a:rPr>
              <a:t>Facts</a:t>
            </a:r>
            <a:r>
              <a:rPr lang="it-IT" altLang="en-US" sz="2000" dirty="0">
                <a:latin typeface="Times New Roman" pitchFamily="18" charset="0"/>
              </a:rPr>
              <a:t>? </a:t>
            </a:r>
            <a:r>
              <a:rPr lang="it-IT" altLang="en-US" sz="2000" dirty="0" err="1">
                <a:latin typeface="Times New Roman" pitchFamily="18" charset="0"/>
              </a:rPr>
              <a:t>PLoS</a:t>
            </a:r>
            <a:r>
              <a:rPr lang="it-IT" altLang="en-US" sz="2000" dirty="0">
                <a:latin typeface="Times New Roman" pitchFamily="18" charset="0"/>
              </a:rPr>
              <a:t> ONE 7(8): e43574. doi:10.1371/journal.pone.0043574</a:t>
            </a:r>
          </a:p>
        </p:txBody>
      </p:sp>
    </p:spTree>
    <p:extLst>
      <p:ext uri="{BB962C8B-B14F-4D97-AF65-F5344CB8AC3E}">
        <p14:creationId xmlns:p14="http://schemas.microsoft.com/office/powerpoint/2010/main" val="2240850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a:extLst>
              <a:ext uri="{FF2B5EF4-FFF2-40B4-BE49-F238E27FC236}">
                <a16:creationId xmlns:a16="http://schemas.microsoft.com/office/drawing/2014/main" id="{9B0EBD49-0E9F-144F-AE0E-3769CD1F37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773238"/>
            <a:ext cx="7129463" cy="420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Text Box 5">
            <a:extLst>
              <a:ext uri="{FF2B5EF4-FFF2-40B4-BE49-F238E27FC236}">
                <a16:creationId xmlns:a16="http://schemas.microsoft.com/office/drawing/2014/main" id="{D238B69E-5DF0-4D40-9FF1-1A26A6048E6E}"/>
              </a:ext>
            </a:extLst>
          </p:cNvPr>
          <p:cNvSpPr txBox="1">
            <a:spLocks noChangeArrowheads="1"/>
          </p:cNvSpPr>
          <p:nvPr/>
        </p:nvSpPr>
        <p:spPr bwMode="auto">
          <a:xfrm>
            <a:off x="2916238" y="692150"/>
            <a:ext cx="368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3600"/>
              <a:t>Cafè Wall illusion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a:extLst>
              <a:ext uri="{FF2B5EF4-FFF2-40B4-BE49-F238E27FC236}">
                <a16:creationId xmlns:a16="http://schemas.microsoft.com/office/drawing/2014/main" id="{EE243E89-A3E7-384E-9869-6D78C704BB88}"/>
              </a:ext>
            </a:extLst>
          </p:cNvPr>
          <p:cNvSpPr txBox="1">
            <a:spLocks noChangeArrowheads="1"/>
          </p:cNvSpPr>
          <p:nvPr/>
        </p:nvSpPr>
        <p:spPr bwMode="auto">
          <a:xfrm>
            <a:off x="2916238" y="692150"/>
            <a:ext cx="3333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3600"/>
              <a:t>Kanizsa illusion</a:t>
            </a:r>
          </a:p>
        </p:txBody>
      </p:sp>
      <p:pic>
        <p:nvPicPr>
          <p:cNvPr id="13315" name="Picture 5">
            <a:extLst>
              <a:ext uri="{FF2B5EF4-FFF2-40B4-BE49-F238E27FC236}">
                <a16:creationId xmlns:a16="http://schemas.microsoft.com/office/drawing/2014/main" id="{3EAD070D-2B48-DF47-A967-E209BC704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773238"/>
            <a:ext cx="5111750" cy="431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76215" y="620688"/>
            <a:ext cx="8712968" cy="4031873"/>
          </a:xfrm>
          <a:prstGeom prst="rect">
            <a:avLst/>
          </a:prstGeom>
          <a:noFill/>
        </p:spPr>
        <p:txBody>
          <a:bodyPr wrap="square" rtlCol="0">
            <a:spAutoFit/>
          </a:bodyPr>
          <a:lstStyle/>
          <a:p>
            <a:pPr algn="ctr"/>
            <a:r>
              <a:rPr lang="en-GB" sz="3200" dirty="0"/>
              <a:t>Horoscope - Gemini</a:t>
            </a:r>
          </a:p>
          <a:p>
            <a:pPr algn="ctr"/>
            <a:endParaRPr lang="it-IT" sz="3200" dirty="0"/>
          </a:p>
          <a:p>
            <a:pPr algn="ctr"/>
            <a:r>
              <a:rPr lang="it-IT" sz="3200" dirty="0" err="1">
                <a:latin typeface="+mj-lt"/>
              </a:rPr>
              <a:t>They</a:t>
            </a:r>
            <a:r>
              <a:rPr lang="it-IT" sz="3200" dirty="0">
                <a:latin typeface="+mj-lt"/>
              </a:rPr>
              <a:t> are </a:t>
            </a:r>
            <a:r>
              <a:rPr lang="it-IT" sz="3200" dirty="0" err="1">
                <a:latin typeface="+mj-lt"/>
              </a:rPr>
              <a:t>impatient</a:t>
            </a:r>
            <a:r>
              <a:rPr lang="it-IT" sz="3200" dirty="0">
                <a:latin typeface="+mj-lt"/>
              </a:rPr>
              <a:t> </a:t>
            </a:r>
            <a:r>
              <a:rPr lang="it-IT" sz="3200" dirty="0" err="1">
                <a:latin typeface="+mj-lt"/>
              </a:rPr>
              <a:t>people</a:t>
            </a:r>
            <a:r>
              <a:rPr lang="it-IT" sz="3200" dirty="0">
                <a:latin typeface="+mj-lt"/>
              </a:rPr>
              <a:t>, </a:t>
            </a:r>
            <a:r>
              <a:rPr lang="it-IT" sz="3200" dirty="0" err="1">
                <a:latin typeface="+mj-lt"/>
              </a:rPr>
              <a:t>they</a:t>
            </a:r>
            <a:r>
              <a:rPr lang="it-IT" sz="3200" dirty="0">
                <a:latin typeface="+mj-lt"/>
              </a:rPr>
              <a:t> do </a:t>
            </a:r>
            <a:r>
              <a:rPr lang="it-IT" sz="3200" dirty="0" err="1">
                <a:latin typeface="+mj-lt"/>
              </a:rPr>
              <a:t>not</a:t>
            </a:r>
            <a:r>
              <a:rPr lang="it-IT" sz="3200" dirty="0">
                <a:latin typeface="+mj-lt"/>
              </a:rPr>
              <a:t> </a:t>
            </a:r>
            <a:r>
              <a:rPr lang="it-IT" sz="3200" dirty="0" err="1">
                <a:latin typeface="+mj-lt"/>
              </a:rPr>
              <a:t>like</a:t>
            </a:r>
            <a:r>
              <a:rPr lang="it-IT" sz="3200" dirty="0">
                <a:latin typeface="+mj-lt"/>
              </a:rPr>
              <a:t> </a:t>
            </a:r>
            <a:r>
              <a:rPr lang="it-IT" sz="3200" dirty="0" err="1">
                <a:latin typeface="+mj-lt"/>
              </a:rPr>
              <a:t>constraints</a:t>
            </a:r>
            <a:r>
              <a:rPr lang="it-IT" sz="3200" dirty="0">
                <a:latin typeface="+mj-lt"/>
              </a:rPr>
              <a:t>, </a:t>
            </a:r>
            <a:r>
              <a:rPr lang="it-IT" sz="3200" dirty="0" err="1">
                <a:latin typeface="+mj-lt"/>
              </a:rPr>
              <a:t>they</a:t>
            </a:r>
            <a:r>
              <a:rPr lang="it-IT" sz="3200" dirty="0">
                <a:latin typeface="+mj-lt"/>
              </a:rPr>
              <a:t> love to </a:t>
            </a:r>
            <a:r>
              <a:rPr lang="it-IT" sz="3200" dirty="0" err="1">
                <a:latin typeface="+mj-lt"/>
              </a:rPr>
              <a:t>travel</a:t>
            </a:r>
            <a:r>
              <a:rPr lang="it-IT" sz="3200" dirty="0">
                <a:latin typeface="+mj-lt"/>
              </a:rPr>
              <a:t> and </a:t>
            </a:r>
            <a:r>
              <a:rPr lang="it-IT" sz="3200" dirty="0" err="1">
                <a:latin typeface="+mj-lt"/>
              </a:rPr>
              <a:t>communicate</a:t>
            </a:r>
            <a:r>
              <a:rPr lang="it-IT" sz="3200" dirty="0">
                <a:latin typeface="+mj-lt"/>
              </a:rPr>
              <a:t> and </a:t>
            </a:r>
            <a:r>
              <a:rPr lang="it-IT" sz="3200" dirty="0" err="1">
                <a:latin typeface="+mj-lt"/>
              </a:rPr>
              <a:t>have</a:t>
            </a:r>
            <a:r>
              <a:rPr lang="it-IT" sz="3200" dirty="0">
                <a:latin typeface="+mj-lt"/>
              </a:rPr>
              <a:t>, </a:t>
            </a:r>
            <a:r>
              <a:rPr lang="it-IT" sz="3200" dirty="0" err="1">
                <a:latin typeface="+mj-lt"/>
              </a:rPr>
              <a:t>rooted</a:t>
            </a:r>
            <a:r>
              <a:rPr lang="it-IT" sz="3200" dirty="0">
                <a:latin typeface="+mj-lt"/>
              </a:rPr>
              <a:t> in </a:t>
            </a:r>
            <a:r>
              <a:rPr lang="it-IT" sz="3200" dirty="0" err="1">
                <a:latin typeface="+mj-lt"/>
              </a:rPr>
              <a:t>their</a:t>
            </a:r>
            <a:r>
              <a:rPr lang="it-IT" sz="3200" dirty="0">
                <a:latin typeface="+mj-lt"/>
              </a:rPr>
              <a:t> nature, an </a:t>
            </a:r>
            <a:r>
              <a:rPr lang="it-IT" sz="3200" dirty="0" err="1">
                <a:latin typeface="+mj-lt"/>
              </a:rPr>
              <a:t>irrepressible</a:t>
            </a:r>
            <a:r>
              <a:rPr lang="it-IT" sz="3200" dirty="0">
                <a:latin typeface="+mj-lt"/>
              </a:rPr>
              <a:t> desire for </a:t>
            </a:r>
            <a:r>
              <a:rPr lang="it-IT" sz="3200" dirty="0" err="1">
                <a:latin typeface="+mj-lt"/>
              </a:rPr>
              <a:t>knowledge</a:t>
            </a:r>
            <a:r>
              <a:rPr lang="it-IT" sz="3200" dirty="0">
                <a:latin typeface="+mj-lt"/>
              </a:rPr>
              <a:t>. </a:t>
            </a:r>
            <a:r>
              <a:rPr lang="it-IT" sz="3200" dirty="0" err="1">
                <a:latin typeface="+mj-lt"/>
              </a:rPr>
              <a:t>Sometimes</a:t>
            </a:r>
            <a:r>
              <a:rPr lang="it-IT" sz="3200" dirty="0">
                <a:latin typeface="+mj-lt"/>
              </a:rPr>
              <a:t>, </a:t>
            </a:r>
            <a:r>
              <a:rPr lang="it-IT" sz="3200" dirty="0" err="1">
                <a:latin typeface="+mj-lt"/>
              </a:rPr>
              <a:t>however</a:t>
            </a:r>
            <a:r>
              <a:rPr lang="it-IT" sz="3200" dirty="0">
                <a:latin typeface="+mj-lt"/>
              </a:rPr>
              <a:t>, </a:t>
            </a:r>
            <a:r>
              <a:rPr lang="it-IT" sz="3200" dirty="0" err="1">
                <a:latin typeface="+mj-lt"/>
              </a:rPr>
              <a:t>despite</a:t>
            </a:r>
            <a:r>
              <a:rPr lang="it-IT" sz="3200" dirty="0">
                <a:latin typeface="+mj-lt"/>
              </a:rPr>
              <a:t> </a:t>
            </a:r>
            <a:r>
              <a:rPr lang="it-IT" sz="3200" dirty="0" err="1">
                <a:latin typeface="+mj-lt"/>
              </a:rPr>
              <a:t>these</a:t>
            </a:r>
            <a:r>
              <a:rPr lang="it-IT" sz="3200" dirty="0">
                <a:latin typeface="+mj-lt"/>
              </a:rPr>
              <a:t> </a:t>
            </a:r>
            <a:r>
              <a:rPr lang="it-IT" sz="3200" dirty="0" err="1">
                <a:latin typeface="+mj-lt"/>
              </a:rPr>
              <a:t>characteristics</a:t>
            </a:r>
            <a:r>
              <a:rPr lang="it-IT" sz="3200" dirty="0">
                <a:latin typeface="+mj-lt"/>
              </a:rPr>
              <a:t>, </a:t>
            </a:r>
            <a:r>
              <a:rPr lang="it-IT" sz="3200" dirty="0" err="1">
                <a:latin typeface="+mj-lt"/>
              </a:rPr>
              <a:t>they</a:t>
            </a:r>
            <a:r>
              <a:rPr lang="it-IT" sz="3200" dirty="0">
                <a:latin typeface="+mj-lt"/>
              </a:rPr>
              <a:t> can be </a:t>
            </a:r>
            <a:r>
              <a:rPr lang="it-IT" sz="3200" dirty="0" err="1">
                <a:latin typeface="+mj-lt"/>
              </a:rPr>
              <a:t>unreliable</a:t>
            </a:r>
            <a:r>
              <a:rPr lang="it-IT" sz="3200" dirty="0">
                <a:latin typeface="+mj-lt"/>
              </a:rPr>
              <a:t> </a:t>
            </a:r>
            <a:r>
              <a:rPr lang="it-IT" sz="3200" dirty="0" err="1">
                <a:latin typeface="+mj-lt"/>
              </a:rPr>
              <a:t>precisely</a:t>
            </a:r>
            <a:r>
              <a:rPr lang="it-IT" sz="3200" dirty="0">
                <a:latin typeface="+mj-lt"/>
              </a:rPr>
              <a:t> by </a:t>
            </a:r>
            <a:r>
              <a:rPr lang="it-IT" sz="3200" dirty="0" err="1">
                <a:latin typeface="+mj-lt"/>
              </a:rPr>
              <a:t>virtue</a:t>
            </a:r>
            <a:r>
              <a:rPr lang="it-IT" sz="3200" dirty="0">
                <a:latin typeface="+mj-lt"/>
              </a:rPr>
              <a:t> of </a:t>
            </a:r>
            <a:r>
              <a:rPr lang="it-IT" sz="3200" dirty="0" err="1">
                <a:latin typeface="+mj-lt"/>
              </a:rPr>
              <a:t>their</a:t>
            </a:r>
            <a:r>
              <a:rPr lang="it-IT" sz="3200" dirty="0">
                <a:latin typeface="+mj-lt"/>
              </a:rPr>
              <a:t> </a:t>
            </a:r>
            <a:r>
              <a:rPr lang="it-IT" sz="3200" dirty="0" err="1">
                <a:latin typeface="+mj-lt"/>
              </a:rPr>
              <a:t>fickle</a:t>
            </a:r>
            <a:r>
              <a:rPr lang="it-IT" sz="3200" dirty="0">
                <a:latin typeface="+mj-lt"/>
              </a:rPr>
              <a:t> </a:t>
            </a:r>
            <a:r>
              <a:rPr lang="it-IT" sz="3200" dirty="0" err="1">
                <a:latin typeface="+mj-lt"/>
              </a:rPr>
              <a:t>characteristics</a:t>
            </a:r>
            <a:r>
              <a:rPr lang="it-IT" sz="3200" dirty="0">
                <a:latin typeface="+mj-lt"/>
              </a:rPr>
              <a:t>.</a:t>
            </a:r>
            <a:endParaRPr lang="en-GB" sz="3200" dirty="0">
              <a:latin typeface="+mj-lt"/>
            </a:endParaRPr>
          </a:p>
        </p:txBody>
      </p:sp>
    </p:spTree>
    <p:extLst>
      <p:ext uri="{BB962C8B-B14F-4D97-AF65-F5344CB8AC3E}">
        <p14:creationId xmlns:p14="http://schemas.microsoft.com/office/powerpoint/2010/main" val="2890309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E9C83B8A-8E25-F842-90D5-A1D8CA5E55E2}"/>
              </a:ext>
            </a:extLst>
          </p:cNvPr>
          <p:cNvSpPr txBox="1">
            <a:spLocks noChangeArrowheads="1"/>
          </p:cNvSpPr>
          <p:nvPr/>
        </p:nvSpPr>
        <p:spPr bwMode="auto">
          <a:xfrm>
            <a:off x="2555875" y="692150"/>
            <a:ext cx="399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3600"/>
              <a:t>Muller-Lyer illusion</a:t>
            </a:r>
          </a:p>
        </p:txBody>
      </p:sp>
      <p:pic>
        <p:nvPicPr>
          <p:cNvPr id="14339" name="Picture 5">
            <a:extLst>
              <a:ext uri="{FF2B5EF4-FFF2-40B4-BE49-F238E27FC236}">
                <a16:creationId xmlns:a16="http://schemas.microsoft.com/office/drawing/2014/main" id="{F4E59C42-8923-D24C-9E11-C5D98D21B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773238"/>
            <a:ext cx="4968875" cy="432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a:extLst>
              <a:ext uri="{FF2B5EF4-FFF2-40B4-BE49-F238E27FC236}">
                <a16:creationId xmlns:a16="http://schemas.microsoft.com/office/drawing/2014/main" id="{19917F27-B3BB-D34D-A71D-0FB478A0CE2C}"/>
              </a:ext>
            </a:extLst>
          </p:cNvPr>
          <p:cNvSpPr txBox="1">
            <a:spLocks noChangeArrowheads="1"/>
          </p:cNvSpPr>
          <p:nvPr/>
        </p:nvSpPr>
        <p:spPr bwMode="auto">
          <a:xfrm>
            <a:off x="2700338" y="692150"/>
            <a:ext cx="3105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3600"/>
              <a:t>Zollner illusion</a:t>
            </a:r>
          </a:p>
        </p:txBody>
      </p:sp>
      <p:pic>
        <p:nvPicPr>
          <p:cNvPr id="15363" name="Picture 5">
            <a:extLst>
              <a:ext uri="{FF2B5EF4-FFF2-40B4-BE49-F238E27FC236}">
                <a16:creationId xmlns:a16="http://schemas.microsoft.com/office/drawing/2014/main" id="{686AB4E8-45E8-2B43-BFF1-BF42B9847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557338"/>
            <a:ext cx="6121400" cy="454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a:extLst>
              <a:ext uri="{FF2B5EF4-FFF2-40B4-BE49-F238E27FC236}">
                <a16:creationId xmlns:a16="http://schemas.microsoft.com/office/drawing/2014/main" id="{C0E1C9DE-6B9E-AE4B-AD43-4421B5F3E9CC}"/>
              </a:ext>
            </a:extLst>
          </p:cNvPr>
          <p:cNvSpPr txBox="1">
            <a:spLocks noChangeArrowheads="1"/>
          </p:cNvSpPr>
          <p:nvPr/>
        </p:nvSpPr>
        <p:spPr bwMode="auto">
          <a:xfrm>
            <a:off x="2700338" y="549275"/>
            <a:ext cx="3232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3600"/>
              <a:t>Kitaoka illusion</a:t>
            </a:r>
          </a:p>
        </p:txBody>
      </p:sp>
      <p:pic>
        <p:nvPicPr>
          <p:cNvPr id="16387" name="Picture 5">
            <a:extLst>
              <a:ext uri="{FF2B5EF4-FFF2-40B4-BE49-F238E27FC236}">
                <a16:creationId xmlns:a16="http://schemas.microsoft.com/office/drawing/2014/main" id="{1835DDDC-A508-B449-8382-045CD45C89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268413"/>
            <a:ext cx="52578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a:extLst>
              <a:ext uri="{FF2B5EF4-FFF2-40B4-BE49-F238E27FC236}">
                <a16:creationId xmlns:a16="http://schemas.microsoft.com/office/drawing/2014/main" id="{793C9B60-6CBC-A043-8C72-F3CAC0D942F9}"/>
              </a:ext>
            </a:extLst>
          </p:cNvPr>
          <p:cNvSpPr txBox="1">
            <a:spLocks noChangeArrowheads="1"/>
          </p:cNvSpPr>
          <p:nvPr/>
        </p:nvSpPr>
        <p:spPr bwMode="auto">
          <a:xfrm>
            <a:off x="2700338" y="260350"/>
            <a:ext cx="2876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3600"/>
              <a:t>Pinna illusion</a:t>
            </a:r>
          </a:p>
        </p:txBody>
      </p:sp>
      <p:pic>
        <p:nvPicPr>
          <p:cNvPr id="17411" name="Picture 5">
            <a:extLst>
              <a:ext uri="{FF2B5EF4-FFF2-40B4-BE49-F238E27FC236}">
                <a16:creationId xmlns:a16="http://schemas.microsoft.com/office/drawing/2014/main" id="{79F4AF32-3B4B-004B-8ACD-0765F8CF2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981075"/>
            <a:ext cx="5689600" cy="568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a:extLst>
              <a:ext uri="{FF2B5EF4-FFF2-40B4-BE49-F238E27FC236}">
                <a16:creationId xmlns:a16="http://schemas.microsoft.com/office/drawing/2014/main" id="{B5A8D1CB-2F02-944F-81F2-9EE7D02231DF}"/>
              </a:ext>
            </a:extLst>
          </p:cNvPr>
          <p:cNvSpPr txBox="1">
            <a:spLocks noChangeArrowheads="1"/>
          </p:cNvSpPr>
          <p:nvPr/>
        </p:nvSpPr>
        <p:spPr bwMode="auto">
          <a:xfrm>
            <a:off x="2627313" y="188913"/>
            <a:ext cx="417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3600"/>
              <a:t>Fraser spiral (1908)</a:t>
            </a:r>
          </a:p>
        </p:txBody>
      </p:sp>
      <p:pic>
        <p:nvPicPr>
          <p:cNvPr id="18435" name="Picture 5">
            <a:extLst>
              <a:ext uri="{FF2B5EF4-FFF2-40B4-BE49-F238E27FC236}">
                <a16:creationId xmlns:a16="http://schemas.microsoft.com/office/drawing/2014/main" id="{7585710C-52F6-C24A-9B0C-CE8FCEEBF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836613"/>
            <a:ext cx="5664200" cy="568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549275"/>
            <a:ext cx="7848600" cy="610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19964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704850"/>
            <a:ext cx="7561263" cy="596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8607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71FAE182-B0C7-E045-B3A8-010D274BF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620713"/>
            <a:ext cx="489585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Text Box 5">
            <a:extLst>
              <a:ext uri="{FF2B5EF4-FFF2-40B4-BE49-F238E27FC236}">
                <a16:creationId xmlns:a16="http://schemas.microsoft.com/office/drawing/2014/main" id="{4EED3F62-290F-3D40-A711-F38A1EFD64E5}"/>
              </a:ext>
            </a:extLst>
          </p:cNvPr>
          <p:cNvSpPr txBox="1">
            <a:spLocks noChangeArrowheads="1"/>
          </p:cNvSpPr>
          <p:nvPr/>
        </p:nvSpPr>
        <p:spPr bwMode="auto">
          <a:xfrm>
            <a:off x="755650" y="333375"/>
            <a:ext cx="18517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3600" dirty="0"/>
              <a:t>The </a:t>
            </a:r>
            <a:r>
              <a:rPr lang="it-IT" altLang="en-US" sz="3600" dirty="0" err="1"/>
              <a:t>eye</a:t>
            </a:r>
            <a:endParaRPr lang="it-IT" altLang="en-US" sz="36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B538864C-8418-5341-98E9-1E58174B1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549275"/>
            <a:ext cx="5689600" cy="523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1E92C96E-562C-F948-915E-6324A5C12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0350"/>
            <a:ext cx="3389312" cy="619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Text Box 4">
            <a:extLst>
              <a:ext uri="{FF2B5EF4-FFF2-40B4-BE49-F238E27FC236}">
                <a16:creationId xmlns:a16="http://schemas.microsoft.com/office/drawing/2014/main" id="{1F9B3CCB-39B6-3C48-83E9-8270380C1BE8}"/>
              </a:ext>
            </a:extLst>
          </p:cNvPr>
          <p:cNvSpPr txBox="1">
            <a:spLocks noChangeArrowheads="1"/>
          </p:cNvSpPr>
          <p:nvPr/>
        </p:nvSpPr>
        <p:spPr bwMode="auto">
          <a:xfrm>
            <a:off x="4572000" y="620713"/>
            <a:ext cx="1778051"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b="1" dirty="0"/>
              <a:t>Retina 2</a:t>
            </a:r>
          </a:p>
        </p:txBody>
      </p:sp>
      <p:sp>
        <p:nvSpPr>
          <p:cNvPr id="29700" name="Text Box 5">
            <a:extLst>
              <a:ext uri="{FF2B5EF4-FFF2-40B4-BE49-F238E27FC236}">
                <a16:creationId xmlns:a16="http://schemas.microsoft.com/office/drawing/2014/main" id="{66B01987-B0F1-584F-B711-95071E091D34}"/>
              </a:ext>
            </a:extLst>
          </p:cNvPr>
          <p:cNvSpPr txBox="1">
            <a:spLocks noChangeArrowheads="1"/>
          </p:cNvSpPr>
          <p:nvPr/>
        </p:nvSpPr>
        <p:spPr bwMode="auto">
          <a:xfrm>
            <a:off x="3924300" y="1268413"/>
            <a:ext cx="4824413"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dirty="0"/>
              <a:t>5 </a:t>
            </a:r>
            <a:r>
              <a:rPr lang="it-IT" altLang="en-US" sz="2400" dirty="0" err="1"/>
              <a:t>types</a:t>
            </a:r>
            <a:r>
              <a:rPr lang="it-IT" altLang="en-US" sz="2400" dirty="0"/>
              <a:t> of </a:t>
            </a:r>
            <a:r>
              <a:rPr lang="it-IT" altLang="en-US" sz="2400" dirty="0" err="1"/>
              <a:t>cells</a:t>
            </a:r>
            <a:r>
              <a:rPr lang="it-IT" altLang="en-US" sz="2400" dirty="0"/>
              <a:t>:</a:t>
            </a:r>
          </a:p>
          <a:p>
            <a:pPr eaLnBrk="1" hangingPunct="1">
              <a:spcBef>
                <a:spcPct val="0"/>
              </a:spcBef>
              <a:buFontTx/>
              <a:buNone/>
            </a:pPr>
            <a:endParaRPr lang="it-IT" altLang="en-US" sz="2400" dirty="0"/>
          </a:p>
          <a:p>
            <a:pPr eaLnBrk="1" hangingPunct="1">
              <a:spcBef>
                <a:spcPct val="0"/>
              </a:spcBef>
              <a:buFontTx/>
              <a:buAutoNum type="arabicParenR"/>
            </a:pPr>
            <a:r>
              <a:rPr lang="it-IT" altLang="en-US" sz="2400" dirty="0" err="1"/>
              <a:t>Photoreceptors</a:t>
            </a:r>
            <a:r>
              <a:rPr lang="it-IT" altLang="en-US" sz="2400" dirty="0"/>
              <a:t> (</a:t>
            </a:r>
            <a:r>
              <a:rPr lang="it-IT" altLang="en-US" sz="2400" dirty="0" err="1"/>
              <a:t>Cones</a:t>
            </a:r>
            <a:r>
              <a:rPr lang="it-IT" altLang="en-US" sz="2400" dirty="0"/>
              <a:t> e </a:t>
            </a:r>
            <a:r>
              <a:rPr lang="it-IT" altLang="en-US" sz="2400" dirty="0" err="1"/>
              <a:t>Rods</a:t>
            </a:r>
            <a:r>
              <a:rPr lang="it-IT" altLang="en-US" sz="2400" dirty="0"/>
              <a:t>)</a:t>
            </a:r>
          </a:p>
          <a:p>
            <a:pPr eaLnBrk="1" hangingPunct="1">
              <a:spcBef>
                <a:spcPct val="0"/>
              </a:spcBef>
              <a:buFontTx/>
              <a:buAutoNum type="arabicParenR"/>
            </a:pPr>
            <a:r>
              <a:rPr lang="it-IT" altLang="en-US" sz="2400" dirty="0" err="1"/>
              <a:t>Bipolar</a:t>
            </a:r>
            <a:r>
              <a:rPr lang="it-IT" altLang="en-US" sz="2400" dirty="0"/>
              <a:t> </a:t>
            </a:r>
            <a:r>
              <a:rPr lang="it-IT" altLang="en-US" sz="2400" dirty="0" err="1"/>
              <a:t>cells</a:t>
            </a:r>
            <a:r>
              <a:rPr lang="it-IT" altLang="en-US" sz="2400" dirty="0"/>
              <a:t> (</a:t>
            </a:r>
            <a:r>
              <a:rPr lang="it-IT" altLang="en-US" sz="2400" dirty="0" err="1"/>
              <a:t>connect</a:t>
            </a:r>
            <a:r>
              <a:rPr lang="it-IT" altLang="en-US" sz="2400" dirty="0"/>
              <a:t> </a:t>
            </a:r>
            <a:r>
              <a:rPr lang="it-IT" altLang="en-US" sz="2400" dirty="0" err="1"/>
              <a:t>receptors</a:t>
            </a:r>
            <a:r>
              <a:rPr lang="it-IT" altLang="en-US" sz="2400" dirty="0"/>
              <a:t> to </a:t>
            </a:r>
            <a:r>
              <a:rPr lang="it-IT" altLang="en-US" sz="2400" dirty="0" err="1"/>
              <a:t>ganglion</a:t>
            </a:r>
            <a:r>
              <a:rPr lang="it-IT" altLang="en-US" sz="2400" dirty="0"/>
              <a:t> </a:t>
            </a:r>
            <a:r>
              <a:rPr lang="it-IT" altLang="en-US" sz="2400" dirty="0" err="1"/>
              <a:t>cells</a:t>
            </a:r>
            <a:r>
              <a:rPr lang="it-IT" altLang="en-US" sz="2400" dirty="0"/>
              <a:t>)</a:t>
            </a:r>
          </a:p>
          <a:p>
            <a:pPr eaLnBrk="1" hangingPunct="1">
              <a:spcBef>
                <a:spcPct val="0"/>
              </a:spcBef>
              <a:buFontTx/>
              <a:buAutoNum type="arabicParenR"/>
            </a:pPr>
            <a:r>
              <a:rPr lang="it-IT" altLang="en-US" sz="2400" dirty="0" err="1"/>
              <a:t>Ganglion</a:t>
            </a:r>
            <a:r>
              <a:rPr lang="it-IT" altLang="en-US" sz="2400" dirty="0"/>
              <a:t> </a:t>
            </a:r>
            <a:r>
              <a:rPr lang="it-IT" altLang="en-US" sz="2400" dirty="0" err="1"/>
              <a:t>cells</a:t>
            </a:r>
            <a:r>
              <a:rPr lang="it-IT" altLang="en-US" sz="2400" dirty="0"/>
              <a:t> (</a:t>
            </a:r>
            <a:r>
              <a:rPr lang="it-IT" altLang="en-US" sz="2400" dirty="0" err="1"/>
              <a:t>origin</a:t>
            </a:r>
            <a:r>
              <a:rPr lang="it-IT" altLang="en-US" sz="2400" dirty="0"/>
              <a:t> the </a:t>
            </a:r>
            <a:r>
              <a:rPr lang="it-IT" altLang="en-US" sz="2400" dirty="0" err="1"/>
              <a:t>optic</a:t>
            </a:r>
            <a:r>
              <a:rPr lang="it-IT" altLang="en-US" sz="2400" dirty="0"/>
              <a:t> </a:t>
            </a:r>
            <a:r>
              <a:rPr lang="it-IT" altLang="en-US" sz="2400" dirty="0" err="1"/>
              <a:t>nerve</a:t>
            </a:r>
            <a:r>
              <a:rPr lang="it-IT" altLang="en-US" sz="2400" dirty="0"/>
              <a:t>)</a:t>
            </a:r>
          </a:p>
          <a:p>
            <a:pPr eaLnBrk="1" hangingPunct="1">
              <a:spcBef>
                <a:spcPct val="0"/>
              </a:spcBef>
              <a:buFontTx/>
              <a:buAutoNum type="arabicParenR"/>
            </a:pPr>
            <a:r>
              <a:rPr lang="it-IT" altLang="en-US" sz="2400" dirty="0" err="1"/>
              <a:t>Horizontal</a:t>
            </a:r>
            <a:r>
              <a:rPr lang="it-IT" altLang="en-US" sz="2400" dirty="0"/>
              <a:t> </a:t>
            </a:r>
            <a:r>
              <a:rPr lang="it-IT" altLang="en-US" sz="2400" dirty="0" err="1"/>
              <a:t>cells</a:t>
            </a:r>
            <a:r>
              <a:rPr lang="it-IT" altLang="en-US" sz="2400" dirty="0"/>
              <a:t> (</a:t>
            </a:r>
            <a:r>
              <a:rPr lang="it-IT" altLang="en-US" sz="2400" dirty="0" err="1"/>
              <a:t>convergence</a:t>
            </a:r>
            <a:r>
              <a:rPr lang="it-IT" altLang="en-US" sz="2400" dirty="0"/>
              <a:t> </a:t>
            </a:r>
            <a:r>
              <a:rPr lang="it-IT" altLang="en-US" sz="2400" dirty="0" err="1"/>
              <a:t>between</a:t>
            </a:r>
            <a:r>
              <a:rPr lang="it-IT" altLang="en-US" sz="2400" dirty="0"/>
              <a:t> </a:t>
            </a:r>
            <a:r>
              <a:rPr lang="it-IT" altLang="en-US" sz="2400" dirty="0" err="1"/>
              <a:t>cones</a:t>
            </a:r>
            <a:r>
              <a:rPr lang="it-IT" altLang="en-US" sz="2400" dirty="0"/>
              <a:t>)</a:t>
            </a:r>
          </a:p>
          <a:p>
            <a:pPr eaLnBrk="1" hangingPunct="1">
              <a:spcBef>
                <a:spcPct val="0"/>
              </a:spcBef>
              <a:buFontTx/>
              <a:buAutoNum type="arabicParenR"/>
            </a:pPr>
            <a:r>
              <a:rPr lang="it-IT" altLang="en-US" sz="2400" dirty="0"/>
              <a:t>Amacrine </a:t>
            </a:r>
            <a:r>
              <a:rPr lang="it-IT" altLang="en-US" sz="2400" dirty="0" err="1"/>
              <a:t>cells</a:t>
            </a:r>
            <a:r>
              <a:rPr lang="it-IT" altLang="en-US" sz="2400" dirty="0"/>
              <a:t> (</a:t>
            </a:r>
            <a:r>
              <a:rPr lang="it-IT" altLang="en-US" sz="2400" dirty="0" err="1"/>
              <a:t>convergence</a:t>
            </a:r>
            <a:r>
              <a:rPr lang="it-IT" altLang="en-US" sz="2400" dirty="0"/>
              <a:t> </a:t>
            </a:r>
            <a:r>
              <a:rPr lang="it-IT" altLang="en-US" sz="2400" dirty="0" err="1"/>
              <a:t>between</a:t>
            </a:r>
            <a:r>
              <a:rPr lang="it-IT" altLang="en-US" sz="2400" dirty="0"/>
              <a:t> </a:t>
            </a:r>
            <a:r>
              <a:rPr lang="it-IT" altLang="en-US" sz="2400" dirty="0" err="1"/>
              <a:t>rods</a:t>
            </a:r>
            <a:r>
              <a:rPr lang="it-IT" altLang="en-US" sz="2400" dirty="0"/>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F82B48-347B-5346-8AB6-D49A2FF424C3}"/>
              </a:ext>
            </a:extLst>
          </p:cNvPr>
          <p:cNvSpPr/>
          <p:nvPr/>
        </p:nvSpPr>
        <p:spPr>
          <a:xfrm>
            <a:off x="611560" y="1268760"/>
            <a:ext cx="8424936" cy="4401205"/>
          </a:xfrm>
          <a:prstGeom prst="rect">
            <a:avLst/>
          </a:prstGeom>
        </p:spPr>
        <p:txBody>
          <a:bodyPr wrap="square">
            <a:spAutoFit/>
          </a:bodyPr>
          <a:lstStyle/>
          <a:p>
            <a:r>
              <a:rPr lang="it-IT" sz="2800" dirty="0"/>
              <a:t>The </a:t>
            </a:r>
            <a:r>
              <a:rPr lang="it-IT" sz="2800" dirty="0" err="1"/>
              <a:t>brane</a:t>
            </a:r>
            <a:r>
              <a:rPr lang="it-IT" sz="2800" dirty="0"/>
              <a:t>-world </a:t>
            </a:r>
            <a:r>
              <a:rPr lang="it-IT" sz="2800" dirty="0" err="1"/>
              <a:t>theory</a:t>
            </a:r>
            <a:r>
              <a:rPr lang="it-IT" sz="2800" dirty="0"/>
              <a:t>, </a:t>
            </a:r>
            <a:r>
              <a:rPr lang="it-IT" sz="2800" dirty="0" err="1"/>
              <a:t>as</a:t>
            </a:r>
            <a:r>
              <a:rPr lang="it-IT" sz="2800" dirty="0"/>
              <a:t> </a:t>
            </a:r>
            <a:r>
              <a:rPr lang="it-IT" sz="2800" dirty="0" err="1"/>
              <a:t>opposed</a:t>
            </a:r>
            <a:r>
              <a:rPr lang="it-IT" sz="2800" dirty="0"/>
              <a:t> to the </a:t>
            </a:r>
            <a:r>
              <a:rPr lang="it-IT" sz="2800" dirty="0" err="1"/>
              <a:t>reformulated</a:t>
            </a:r>
            <a:r>
              <a:rPr lang="it-IT" sz="2800" dirty="0"/>
              <a:t> </a:t>
            </a:r>
            <a:r>
              <a:rPr lang="it-IT" sz="2800" dirty="0" err="1"/>
              <a:t>inflation</a:t>
            </a:r>
            <a:r>
              <a:rPr lang="it-IT" sz="2800" dirty="0"/>
              <a:t> </a:t>
            </a:r>
            <a:r>
              <a:rPr lang="it-IT" sz="2800" dirty="0" err="1"/>
              <a:t>theory</a:t>
            </a:r>
            <a:r>
              <a:rPr lang="it-IT" sz="2800" dirty="0"/>
              <a:t> in </a:t>
            </a:r>
            <a:r>
              <a:rPr lang="it-IT" sz="2800" dirty="0" err="1"/>
              <a:t>compatibility</a:t>
            </a:r>
            <a:r>
              <a:rPr lang="it-IT" sz="2800" dirty="0"/>
              <a:t> with the </a:t>
            </a:r>
            <a:r>
              <a:rPr lang="it-IT" sz="2800" dirty="0" err="1"/>
              <a:t>superstring</a:t>
            </a:r>
            <a:r>
              <a:rPr lang="it-IT" sz="2800" dirty="0"/>
              <a:t> </a:t>
            </a:r>
            <a:r>
              <a:rPr lang="it-IT" sz="2800" dirty="0" err="1"/>
              <a:t>theory</a:t>
            </a:r>
            <a:r>
              <a:rPr lang="it-IT" sz="2800" dirty="0"/>
              <a:t>, </a:t>
            </a:r>
            <a:r>
              <a:rPr lang="it-IT" sz="2800" dirty="0" err="1"/>
              <a:t>hypothesizes</a:t>
            </a:r>
            <a:r>
              <a:rPr lang="it-IT" sz="2800" dirty="0"/>
              <a:t> </a:t>
            </a:r>
            <a:r>
              <a:rPr lang="it-IT" sz="2800" dirty="0" err="1"/>
              <a:t>that</a:t>
            </a:r>
            <a:r>
              <a:rPr lang="it-IT" sz="2800" dirty="0"/>
              <a:t> the extra </a:t>
            </a:r>
            <a:r>
              <a:rPr lang="it-IT" sz="2800" dirty="0" err="1"/>
              <a:t>dimensions</a:t>
            </a:r>
            <a:r>
              <a:rPr lang="it-IT" sz="2800" dirty="0"/>
              <a:t> are </a:t>
            </a:r>
            <a:r>
              <a:rPr lang="it-IT" sz="2800" dirty="0" err="1"/>
              <a:t>not</a:t>
            </a:r>
            <a:r>
              <a:rPr lang="it-IT" sz="2800" dirty="0"/>
              <a:t> </a:t>
            </a:r>
            <a:r>
              <a:rPr lang="it-IT" sz="2800" dirty="0" err="1"/>
              <a:t>microscopic</a:t>
            </a:r>
            <a:r>
              <a:rPr lang="it-IT" sz="2800" dirty="0"/>
              <a:t> </a:t>
            </a:r>
            <a:r>
              <a:rPr lang="it-IT" sz="2800" dirty="0" err="1"/>
              <a:t>Calabi-Yau</a:t>
            </a:r>
            <a:r>
              <a:rPr lang="it-IT" sz="2800" dirty="0"/>
              <a:t> </a:t>
            </a:r>
            <a:r>
              <a:rPr lang="it-IT" sz="2800" dirty="0" err="1"/>
              <a:t>spaces</a:t>
            </a:r>
            <a:r>
              <a:rPr lang="it-IT" sz="2800" dirty="0"/>
              <a:t>, </a:t>
            </a:r>
            <a:r>
              <a:rPr lang="it-IT" sz="2800" dirty="0" err="1"/>
              <a:t>but</a:t>
            </a:r>
            <a:r>
              <a:rPr lang="it-IT" sz="2800" dirty="0"/>
              <a:t> </a:t>
            </a:r>
            <a:r>
              <a:rPr lang="it-IT" sz="2800" dirty="0" err="1"/>
              <a:t>dimensions</a:t>
            </a:r>
            <a:r>
              <a:rPr lang="it-IT" sz="2800" dirty="0"/>
              <a:t> </a:t>
            </a:r>
            <a:r>
              <a:rPr lang="it-IT" sz="2800" dirty="0" err="1"/>
              <a:t>that</a:t>
            </a:r>
            <a:r>
              <a:rPr lang="it-IT" sz="2800" dirty="0"/>
              <a:t> are </a:t>
            </a:r>
            <a:r>
              <a:rPr lang="it-IT" sz="2800" dirty="0" err="1"/>
              <a:t>larger</a:t>
            </a:r>
            <a:r>
              <a:rPr lang="it-IT" sz="2800" dirty="0"/>
              <a:t> </a:t>
            </a:r>
            <a:r>
              <a:rPr lang="it-IT" sz="2800" dirty="0" err="1"/>
              <a:t>than</a:t>
            </a:r>
            <a:r>
              <a:rPr lang="it-IT" sz="2800" dirty="0"/>
              <a:t> the </a:t>
            </a:r>
            <a:r>
              <a:rPr lang="it-IT" sz="2800" dirty="0" err="1"/>
              <a:t>three</a:t>
            </a:r>
            <a:r>
              <a:rPr lang="it-IT" sz="2800" dirty="0"/>
              <a:t> </a:t>
            </a:r>
            <a:r>
              <a:rPr lang="it-IT" sz="2800" dirty="0" err="1"/>
              <a:t>spatial</a:t>
            </a:r>
            <a:r>
              <a:rPr lang="it-IT" sz="2800" dirty="0"/>
              <a:t> </a:t>
            </a:r>
            <a:r>
              <a:rPr lang="it-IT" sz="2800" dirty="0" err="1"/>
              <a:t>dimensions</a:t>
            </a:r>
            <a:r>
              <a:rPr lang="it-IT" sz="2800" dirty="0"/>
              <a:t> </a:t>
            </a:r>
            <a:r>
              <a:rPr lang="it-IT" sz="2800" dirty="0" err="1"/>
              <a:t>perceived</a:t>
            </a:r>
            <a:r>
              <a:rPr lang="it-IT" sz="2800" dirty="0"/>
              <a:t> </a:t>
            </a:r>
            <a:r>
              <a:rPr lang="it-IT" sz="2800" dirty="0" err="1"/>
              <a:t>daily</a:t>
            </a:r>
            <a:r>
              <a:rPr lang="it-IT" sz="2800" dirty="0"/>
              <a:t>. The </a:t>
            </a:r>
            <a:r>
              <a:rPr lang="it-IT" sz="2800" dirty="0" err="1"/>
              <a:t>brane</a:t>
            </a:r>
            <a:r>
              <a:rPr lang="it-IT" sz="2800" dirty="0"/>
              <a:t> world </a:t>
            </a:r>
            <a:r>
              <a:rPr lang="it-IT" sz="2800" dirty="0" err="1"/>
              <a:t>theory</a:t>
            </a:r>
            <a:r>
              <a:rPr lang="it-IT" sz="2800" dirty="0"/>
              <a:t> </a:t>
            </a:r>
            <a:r>
              <a:rPr lang="it-IT" sz="2800" dirty="0" err="1"/>
              <a:t>hypothesizes</a:t>
            </a:r>
            <a:r>
              <a:rPr lang="it-IT" sz="2800" dirty="0"/>
              <a:t> </a:t>
            </a:r>
            <a:r>
              <a:rPr lang="it-IT" sz="2800" dirty="0" err="1"/>
              <a:t>that</a:t>
            </a:r>
            <a:r>
              <a:rPr lang="it-IT" sz="2800" dirty="0"/>
              <a:t> the </a:t>
            </a:r>
            <a:r>
              <a:rPr lang="it-IT" sz="2800" dirty="0" err="1"/>
              <a:t>Universe</a:t>
            </a:r>
            <a:r>
              <a:rPr lang="it-IT" sz="2800" dirty="0"/>
              <a:t> </a:t>
            </a:r>
            <a:r>
              <a:rPr lang="it-IT" sz="2800" dirty="0" err="1"/>
              <a:t>is</a:t>
            </a:r>
            <a:r>
              <a:rPr lang="it-IT" sz="2800" dirty="0"/>
              <a:t> a </a:t>
            </a:r>
            <a:r>
              <a:rPr lang="it-IT" sz="2800" dirty="0" err="1"/>
              <a:t>three-dimensional</a:t>
            </a:r>
            <a:r>
              <a:rPr lang="it-IT" sz="2800" dirty="0"/>
              <a:t> 3-brane </a:t>
            </a:r>
            <a:r>
              <a:rPr lang="it-IT" sz="2800" dirty="0" err="1"/>
              <a:t>immersed</a:t>
            </a:r>
            <a:r>
              <a:rPr lang="it-IT" sz="2800" dirty="0"/>
              <a:t> in an 11-dimensional </a:t>
            </a:r>
            <a:r>
              <a:rPr lang="it-IT" sz="2800" dirty="0" err="1"/>
              <a:t>hyperspace</a:t>
            </a:r>
            <a:r>
              <a:rPr lang="it-IT" sz="2800" dirty="0"/>
              <a:t> (</a:t>
            </a:r>
            <a:r>
              <a:rPr lang="it-IT" sz="2800" dirty="0" err="1"/>
              <a:t>branes</a:t>
            </a:r>
            <a:r>
              <a:rPr lang="it-IT" sz="2800" dirty="0"/>
              <a:t> are the so-</a:t>
            </a:r>
            <a:r>
              <a:rPr lang="it-IT" sz="2800" dirty="0" err="1"/>
              <a:t>called</a:t>
            </a:r>
            <a:r>
              <a:rPr lang="it-IT" sz="2800" dirty="0"/>
              <a:t> </a:t>
            </a:r>
            <a:r>
              <a:rPr lang="it-IT" sz="2800" dirty="0" err="1"/>
              <a:t>n-dimensional</a:t>
            </a:r>
            <a:r>
              <a:rPr lang="it-IT" sz="2800" dirty="0"/>
              <a:t> "</a:t>
            </a:r>
            <a:r>
              <a:rPr lang="it-IT" sz="2800" dirty="0" err="1"/>
              <a:t>membranes</a:t>
            </a:r>
            <a:r>
              <a:rPr lang="it-IT" sz="2800" dirty="0"/>
              <a:t>" </a:t>
            </a:r>
            <a:r>
              <a:rPr lang="it-IT" sz="2800" dirty="0" err="1"/>
              <a:t>hypothesized</a:t>
            </a:r>
            <a:r>
              <a:rPr lang="it-IT" sz="2800" dirty="0"/>
              <a:t> by M-</a:t>
            </a:r>
            <a:r>
              <a:rPr lang="it-IT" sz="2800" dirty="0" err="1"/>
              <a:t>theory</a:t>
            </a:r>
            <a:r>
              <a:rPr lang="it-IT" sz="2800" dirty="0"/>
              <a:t>). (From: Wikipedia)</a:t>
            </a:r>
          </a:p>
        </p:txBody>
      </p:sp>
    </p:spTree>
    <p:extLst>
      <p:ext uri="{BB962C8B-B14F-4D97-AF65-F5344CB8AC3E}">
        <p14:creationId xmlns:p14="http://schemas.microsoft.com/office/powerpoint/2010/main" val="36609273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ECC33253-04D0-0547-95A4-65E40753B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908050"/>
            <a:ext cx="7705725" cy="566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Text Box 3">
            <a:extLst>
              <a:ext uri="{FF2B5EF4-FFF2-40B4-BE49-F238E27FC236}">
                <a16:creationId xmlns:a16="http://schemas.microsoft.com/office/drawing/2014/main" id="{88B98330-4A99-874A-8FCD-056B53C4027A}"/>
              </a:ext>
            </a:extLst>
          </p:cNvPr>
          <p:cNvSpPr txBox="1">
            <a:spLocks noChangeArrowheads="1"/>
          </p:cNvSpPr>
          <p:nvPr/>
        </p:nvSpPr>
        <p:spPr bwMode="auto">
          <a:xfrm>
            <a:off x="3132138" y="188913"/>
            <a:ext cx="1778051"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b="1" dirty="0"/>
              <a:t>Retina 3</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4E6F1379-3EFC-3945-B278-00DEA982E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765175"/>
            <a:ext cx="7489825" cy="566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Text Box 3">
            <a:extLst>
              <a:ext uri="{FF2B5EF4-FFF2-40B4-BE49-F238E27FC236}">
                <a16:creationId xmlns:a16="http://schemas.microsoft.com/office/drawing/2014/main" id="{1903B367-6783-8649-85EB-36F04B011E36}"/>
              </a:ext>
            </a:extLst>
          </p:cNvPr>
          <p:cNvSpPr txBox="1">
            <a:spLocks noChangeArrowheads="1"/>
          </p:cNvSpPr>
          <p:nvPr/>
        </p:nvSpPr>
        <p:spPr bwMode="auto">
          <a:xfrm>
            <a:off x="3132138" y="188913"/>
            <a:ext cx="1778051"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b="1" dirty="0"/>
              <a:t>Retina 4</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5B59E3FD-24BF-AF41-9336-AB67BC087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8820150" cy="457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Text Box 3">
            <a:extLst>
              <a:ext uri="{FF2B5EF4-FFF2-40B4-BE49-F238E27FC236}">
                <a16:creationId xmlns:a16="http://schemas.microsoft.com/office/drawing/2014/main" id="{84953B4F-9F7B-AE44-8317-853AA86894B0}"/>
              </a:ext>
            </a:extLst>
          </p:cNvPr>
          <p:cNvSpPr txBox="1">
            <a:spLocks noChangeArrowheads="1"/>
          </p:cNvSpPr>
          <p:nvPr/>
        </p:nvSpPr>
        <p:spPr bwMode="auto">
          <a:xfrm>
            <a:off x="3132138" y="188913"/>
            <a:ext cx="1778051"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b="1" dirty="0"/>
              <a:t>Retina 5</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F064821B-647B-6541-B881-CB1608ABC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341438"/>
            <a:ext cx="7058025" cy="468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3CF27EA4-F6F3-D343-AAD4-02A7BA5F5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13" y="1196975"/>
            <a:ext cx="5794375" cy="384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Text Box 3">
            <a:extLst>
              <a:ext uri="{FF2B5EF4-FFF2-40B4-BE49-F238E27FC236}">
                <a16:creationId xmlns:a16="http://schemas.microsoft.com/office/drawing/2014/main" id="{BAD5679F-4338-EE42-86F9-3977F3C44BAA}"/>
              </a:ext>
            </a:extLst>
          </p:cNvPr>
          <p:cNvSpPr txBox="1">
            <a:spLocks noChangeArrowheads="1"/>
          </p:cNvSpPr>
          <p:nvPr/>
        </p:nvSpPr>
        <p:spPr bwMode="auto">
          <a:xfrm>
            <a:off x="250825" y="2565400"/>
            <a:ext cx="9044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dirty="0" err="1"/>
              <a:t>Rods</a:t>
            </a:r>
            <a:endParaRPr lang="it-IT" altLang="en-US" sz="2400" dirty="0"/>
          </a:p>
        </p:txBody>
      </p:sp>
      <p:sp>
        <p:nvSpPr>
          <p:cNvPr id="34820" name="Text Box 4">
            <a:extLst>
              <a:ext uri="{FF2B5EF4-FFF2-40B4-BE49-F238E27FC236}">
                <a16:creationId xmlns:a16="http://schemas.microsoft.com/office/drawing/2014/main" id="{97267E1B-A9AB-E444-A82D-C46025461A00}"/>
              </a:ext>
            </a:extLst>
          </p:cNvPr>
          <p:cNvSpPr txBox="1">
            <a:spLocks noChangeArrowheads="1"/>
          </p:cNvSpPr>
          <p:nvPr/>
        </p:nvSpPr>
        <p:spPr bwMode="auto">
          <a:xfrm>
            <a:off x="7524750" y="2565400"/>
            <a:ext cx="10759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dirty="0" err="1"/>
              <a:t>Cones</a:t>
            </a:r>
            <a:endParaRPr lang="it-IT" altLang="en-US" sz="2400" dirty="0"/>
          </a:p>
        </p:txBody>
      </p:sp>
      <p:sp>
        <p:nvSpPr>
          <p:cNvPr id="34821" name="Text Box 5">
            <a:extLst>
              <a:ext uri="{FF2B5EF4-FFF2-40B4-BE49-F238E27FC236}">
                <a16:creationId xmlns:a16="http://schemas.microsoft.com/office/drawing/2014/main" id="{0997E06F-B565-0244-8719-BABCFBD4E628}"/>
              </a:ext>
            </a:extLst>
          </p:cNvPr>
          <p:cNvSpPr txBox="1">
            <a:spLocks noChangeArrowheads="1"/>
          </p:cNvSpPr>
          <p:nvPr/>
        </p:nvSpPr>
        <p:spPr bwMode="auto">
          <a:xfrm>
            <a:off x="611188" y="4411663"/>
            <a:ext cx="21210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dirty="0" err="1"/>
              <a:t>Ganglion</a:t>
            </a:r>
            <a:r>
              <a:rPr lang="it-IT" altLang="en-US" sz="2400" dirty="0"/>
              <a:t> </a:t>
            </a:r>
            <a:r>
              <a:rPr lang="it-IT" altLang="en-US" sz="2400" dirty="0" err="1"/>
              <a:t>cells</a:t>
            </a:r>
            <a:endParaRPr lang="it-IT" altLang="en-US" sz="2400" dirty="0"/>
          </a:p>
        </p:txBody>
      </p:sp>
      <p:sp>
        <p:nvSpPr>
          <p:cNvPr id="34822" name="Text Box 6">
            <a:extLst>
              <a:ext uri="{FF2B5EF4-FFF2-40B4-BE49-F238E27FC236}">
                <a16:creationId xmlns:a16="http://schemas.microsoft.com/office/drawing/2014/main" id="{34167BC7-8C6F-9F46-927D-17056FF7EA06}"/>
              </a:ext>
            </a:extLst>
          </p:cNvPr>
          <p:cNvSpPr txBox="1">
            <a:spLocks noChangeArrowheads="1"/>
          </p:cNvSpPr>
          <p:nvPr/>
        </p:nvSpPr>
        <p:spPr bwMode="auto">
          <a:xfrm>
            <a:off x="4243390" y="4411662"/>
            <a:ext cx="21210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dirty="0" err="1"/>
              <a:t>Ganglion</a:t>
            </a:r>
            <a:r>
              <a:rPr lang="it-IT" altLang="en-US" sz="2400" dirty="0"/>
              <a:t> </a:t>
            </a:r>
            <a:r>
              <a:rPr lang="it-IT" altLang="en-US" sz="2400" dirty="0" err="1"/>
              <a:t>cells</a:t>
            </a:r>
            <a:endParaRPr lang="it-IT" altLang="en-US" sz="2400" dirty="0"/>
          </a:p>
        </p:txBody>
      </p:sp>
      <p:sp>
        <p:nvSpPr>
          <p:cNvPr id="34823" name="Text Box 7">
            <a:extLst>
              <a:ext uri="{FF2B5EF4-FFF2-40B4-BE49-F238E27FC236}">
                <a16:creationId xmlns:a16="http://schemas.microsoft.com/office/drawing/2014/main" id="{6157476A-F913-5F47-B160-A6C0BAECD569}"/>
              </a:ext>
            </a:extLst>
          </p:cNvPr>
          <p:cNvSpPr txBox="1">
            <a:spLocks noChangeArrowheads="1"/>
          </p:cNvSpPr>
          <p:nvPr/>
        </p:nvSpPr>
        <p:spPr bwMode="auto">
          <a:xfrm>
            <a:off x="1476375" y="5373688"/>
            <a:ext cx="28232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dirty="0"/>
              <a:t>Large </a:t>
            </a:r>
            <a:r>
              <a:rPr lang="it-IT" altLang="en-US" sz="2400" dirty="0" err="1"/>
              <a:t>convergence</a:t>
            </a:r>
            <a:endParaRPr lang="it-IT" altLang="en-US" sz="2400" dirty="0"/>
          </a:p>
        </p:txBody>
      </p:sp>
      <p:sp>
        <p:nvSpPr>
          <p:cNvPr id="34824" name="Text Box 8">
            <a:extLst>
              <a:ext uri="{FF2B5EF4-FFF2-40B4-BE49-F238E27FC236}">
                <a16:creationId xmlns:a16="http://schemas.microsoft.com/office/drawing/2014/main" id="{C09CF353-FA01-4F49-A3DE-651F18899B90}"/>
              </a:ext>
            </a:extLst>
          </p:cNvPr>
          <p:cNvSpPr txBox="1">
            <a:spLocks noChangeArrowheads="1"/>
          </p:cNvSpPr>
          <p:nvPr/>
        </p:nvSpPr>
        <p:spPr bwMode="auto">
          <a:xfrm>
            <a:off x="5327650" y="5373688"/>
            <a:ext cx="32688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dirty="0" err="1"/>
              <a:t>Reduced</a:t>
            </a:r>
            <a:r>
              <a:rPr lang="it-IT" altLang="en-US" sz="2400" dirty="0"/>
              <a:t> </a:t>
            </a:r>
            <a:r>
              <a:rPr lang="it-IT" altLang="en-US" sz="2400" dirty="0" err="1"/>
              <a:t>convergence</a:t>
            </a:r>
            <a:endParaRPr lang="it-IT" altLang="en-US" sz="24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a:extLst>
              <a:ext uri="{FF2B5EF4-FFF2-40B4-BE49-F238E27FC236}">
                <a16:creationId xmlns:a16="http://schemas.microsoft.com/office/drawing/2014/main" id="{92F64964-4BCB-8D4E-B9D6-6B54B34B0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836613"/>
            <a:ext cx="7775575" cy="530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a:extLst>
              <a:ext uri="{FF2B5EF4-FFF2-40B4-BE49-F238E27FC236}">
                <a16:creationId xmlns:a16="http://schemas.microsoft.com/office/drawing/2014/main" id="{6F4F233E-7F8C-6141-BA3F-6C0078BFB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563" y="908050"/>
            <a:ext cx="36322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9" name="Text Box 5">
            <a:extLst>
              <a:ext uri="{FF2B5EF4-FFF2-40B4-BE49-F238E27FC236}">
                <a16:creationId xmlns:a16="http://schemas.microsoft.com/office/drawing/2014/main" id="{745B7E30-34BB-3D47-893A-A18828100D91}"/>
              </a:ext>
            </a:extLst>
          </p:cNvPr>
          <p:cNvSpPr txBox="1">
            <a:spLocks noChangeArrowheads="1"/>
          </p:cNvSpPr>
          <p:nvPr/>
        </p:nvSpPr>
        <p:spPr bwMode="auto">
          <a:xfrm>
            <a:off x="2667000" y="195263"/>
            <a:ext cx="3486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3600"/>
              <a:t>Mona Lisa smile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a:extLst>
              <a:ext uri="{FF2B5EF4-FFF2-40B4-BE49-F238E27FC236}">
                <a16:creationId xmlns:a16="http://schemas.microsoft.com/office/drawing/2014/main" id="{74EF1959-D858-334A-AC7D-EEC5D4175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963" y="1052513"/>
            <a:ext cx="3535362" cy="388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3" name="Text Box 5">
            <a:extLst>
              <a:ext uri="{FF2B5EF4-FFF2-40B4-BE49-F238E27FC236}">
                <a16:creationId xmlns:a16="http://schemas.microsoft.com/office/drawing/2014/main" id="{162C98FC-2952-964F-A65F-F2BADFDAB283}"/>
              </a:ext>
            </a:extLst>
          </p:cNvPr>
          <p:cNvSpPr txBox="1">
            <a:spLocks noChangeArrowheads="1"/>
          </p:cNvSpPr>
          <p:nvPr/>
        </p:nvSpPr>
        <p:spPr bwMode="auto">
          <a:xfrm>
            <a:off x="2616461" y="332034"/>
            <a:ext cx="35189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3600" dirty="0"/>
              <a:t>Mona Lisa smile</a:t>
            </a:r>
          </a:p>
        </p:txBody>
      </p:sp>
      <p:sp>
        <p:nvSpPr>
          <p:cNvPr id="40964" name="Text Box 6">
            <a:extLst>
              <a:ext uri="{FF2B5EF4-FFF2-40B4-BE49-F238E27FC236}">
                <a16:creationId xmlns:a16="http://schemas.microsoft.com/office/drawing/2014/main" id="{2351CFC6-A01D-9D4D-9A40-96DFD83E6D98}"/>
              </a:ext>
            </a:extLst>
          </p:cNvPr>
          <p:cNvSpPr txBox="1">
            <a:spLocks noChangeArrowheads="1"/>
          </p:cNvSpPr>
          <p:nvPr/>
        </p:nvSpPr>
        <p:spPr bwMode="auto">
          <a:xfrm>
            <a:off x="1022350" y="5235575"/>
            <a:ext cx="700563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en-US" sz="2800" dirty="0"/>
              <a:t>At </a:t>
            </a:r>
            <a:r>
              <a:rPr lang="it-IT" altLang="en-US" sz="2800" dirty="0" err="1"/>
              <a:t>least</a:t>
            </a:r>
            <a:r>
              <a:rPr lang="it-IT" altLang="en-US" sz="2800" dirty="0"/>
              <a:t> </a:t>
            </a:r>
            <a:r>
              <a:rPr lang="it-IT" altLang="en-US" sz="2800" dirty="0" err="1"/>
              <a:t>one</a:t>
            </a:r>
            <a:r>
              <a:rPr lang="it-IT" altLang="en-US" sz="2800" dirty="0"/>
              <a:t> </a:t>
            </a:r>
            <a:r>
              <a:rPr lang="it-IT" altLang="en-US" sz="2800" dirty="0" err="1"/>
              <a:t>hypothesis</a:t>
            </a:r>
            <a:r>
              <a:rPr lang="it-IT" altLang="en-US" sz="2800" dirty="0"/>
              <a:t> </a:t>
            </a:r>
            <a:r>
              <a:rPr lang="it-IT" altLang="en-US" sz="2800" dirty="0" err="1"/>
              <a:t>is</a:t>
            </a:r>
            <a:r>
              <a:rPr lang="it-IT" altLang="en-US" sz="2800" dirty="0"/>
              <a:t> </a:t>
            </a:r>
            <a:r>
              <a:rPr lang="it-IT" altLang="en-US" sz="2800" dirty="0" err="1"/>
              <a:t>based</a:t>
            </a:r>
            <a:r>
              <a:rPr lang="it-IT" altLang="en-US" sz="2800" dirty="0"/>
              <a:t> </a:t>
            </a:r>
            <a:r>
              <a:rPr lang="it-IT" altLang="en-US" sz="2800" dirty="0" err="1"/>
              <a:t>upon</a:t>
            </a:r>
            <a:r>
              <a:rPr lang="it-IT" altLang="en-US" sz="2800" dirty="0"/>
              <a:t> the </a:t>
            </a:r>
            <a:r>
              <a:rPr lang="it-IT" altLang="en-US" sz="2800" dirty="0" err="1"/>
              <a:t>physiology</a:t>
            </a:r>
            <a:r>
              <a:rPr lang="it-IT" altLang="en-US" sz="2800" dirty="0"/>
              <a:t> of the retina</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a:extLst>
              <a:ext uri="{FF2B5EF4-FFF2-40B4-BE49-F238E27FC236}">
                <a16:creationId xmlns:a16="http://schemas.microsoft.com/office/drawing/2014/main" id="{10FBB1A2-8015-4446-AB57-54934F495DD9}"/>
              </a:ext>
            </a:extLst>
          </p:cNvPr>
          <p:cNvSpPr txBox="1">
            <a:spLocks noChangeArrowheads="1"/>
          </p:cNvSpPr>
          <p:nvPr/>
        </p:nvSpPr>
        <p:spPr bwMode="auto">
          <a:xfrm>
            <a:off x="827584" y="260648"/>
            <a:ext cx="688657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en-US" sz="1600" dirty="0"/>
              <a:t>Livingstone, M.S. (2000) </a:t>
            </a:r>
            <a:r>
              <a:rPr lang="it-IT" altLang="en-US" sz="1600" dirty="0" err="1"/>
              <a:t>Is</a:t>
            </a:r>
            <a:r>
              <a:rPr lang="it-IT" altLang="en-US" sz="1600" dirty="0"/>
              <a:t> </a:t>
            </a:r>
            <a:r>
              <a:rPr lang="it-IT" altLang="en-US" sz="1600" dirty="0" err="1"/>
              <a:t>It</a:t>
            </a:r>
            <a:r>
              <a:rPr lang="it-IT" altLang="en-US" sz="1600" dirty="0"/>
              <a:t> </a:t>
            </a:r>
            <a:r>
              <a:rPr lang="it-IT" altLang="en-US" sz="1600" dirty="0" err="1"/>
              <a:t>Warm</a:t>
            </a:r>
            <a:r>
              <a:rPr lang="it-IT" altLang="en-US" sz="1600" dirty="0"/>
              <a:t>? </a:t>
            </a:r>
            <a:r>
              <a:rPr lang="it-IT" altLang="en-US" sz="1600" dirty="0" err="1"/>
              <a:t>Is</a:t>
            </a:r>
            <a:r>
              <a:rPr lang="it-IT" altLang="en-US" sz="1600" dirty="0"/>
              <a:t> </a:t>
            </a:r>
            <a:r>
              <a:rPr lang="it-IT" altLang="en-US" sz="1600" dirty="0" err="1"/>
              <a:t>It</a:t>
            </a:r>
            <a:r>
              <a:rPr lang="it-IT" altLang="en-US" sz="1600" dirty="0"/>
              <a:t> Real? Or Just </a:t>
            </a:r>
            <a:r>
              <a:rPr lang="it-IT" altLang="en-US" sz="1600" dirty="0" err="1"/>
              <a:t>Low</a:t>
            </a:r>
            <a:r>
              <a:rPr lang="it-IT" altLang="en-US" sz="1600" dirty="0"/>
              <a:t> </a:t>
            </a:r>
            <a:r>
              <a:rPr lang="it-IT" altLang="en-US" sz="1600" dirty="0" err="1"/>
              <a:t>Spatial</a:t>
            </a:r>
            <a:r>
              <a:rPr lang="it-IT" altLang="en-US" sz="1600" dirty="0"/>
              <a:t> </a:t>
            </a:r>
            <a:r>
              <a:rPr lang="it-IT" altLang="en-US" sz="1600" dirty="0" err="1"/>
              <a:t>Frequency</a:t>
            </a:r>
            <a:r>
              <a:rPr lang="it-IT" altLang="en-US" sz="1600" dirty="0"/>
              <a:t>? </a:t>
            </a:r>
            <a:r>
              <a:rPr lang="it-IT" altLang="en-US" sz="1600" i="1" dirty="0"/>
              <a:t>Science</a:t>
            </a:r>
            <a:r>
              <a:rPr lang="it-IT" altLang="en-US" sz="1600" dirty="0"/>
              <a:t>, 290 (5495), 1999</a:t>
            </a:r>
            <a:r>
              <a:rPr lang="it-IT" altLang="en-US" sz="1800" dirty="0"/>
              <a:t> </a:t>
            </a:r>
            <a:r>
              <a:rPr lang="it-IT" altLang="en-US" sz="1800" b="1" dirty="0"/>
              <a:t> </a:t>
            </a:r>
            <a:endParaRPr lang="it-IT" altLang="en-US" sz="3600" dirty="0"/>
          </a:p>
        </p:txBody>
      </p:sp>
      <p:pic>
        <p:nvPicPr>
          <p:cNvPr id="41987" name="Picture 7">
            <a:extLst>
              <a:ext uri="{FF2B5EF4-FFF2-40B4-BE49-F238E27FC236}">
                <a16:creationId xmlns:a16="http://schemas.microsoft.com/office/drawing/2014/main" id="{C7B19264-159D-F743-B589-BCA208BE2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700213"/>
            <a:ext cx="3535362" cy="388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Rectangle 8">
            <a:extLst>
              <a:ext uri="{FF2B5EF4-FFF2-40B4-BE49-F238E27FC236}">
                <a16:creationId xmlns:a16="http://schemas.microsoft.com/office/drawing/2014/main" id="{6AF64F39-3387-EA45-86EB-479E1ACDB0CC}"/>
              </a:ext>
            </a:extLst>
          </p:cNvPr>
          <p:cNvSpPr>
            <a:spLocks noChangeArrowheads="1"/>
          </p:cNvSpPr>
          <p:nvPr/>
        </p:nvSpPr>
        <p:spPr bwMode="auto">
          <a:xfrm>
            <a:off x="395288" y="1759367"/>
            <a:ext cx="1800225"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800" dirty="0"/>
              <a:t>“Central </a:t>
            </a:r>
            <a:r>
              <a:rPr lang="it-IT" altLang="en-US" sz="1800" dirty="0" err="1"/>
              <a:t>vision</a:t>
            </a:r>
            <a:r>
              <a:rPr lang="it-IT" altLang="en-US" sz="1800" dirty="0"/>
              <a:t> </a:t>
            </a:r>
            <a:r>
              <a:rPr lang="it-IT" altLang="en-US" sz="1800" dirty="0" err="1"/>
              <a:t>is</a:t>
            </a:r>
            <a:r>
              <a:rPr lang="it-IT" altLang="en-US" sz="1800" dirty="0"/>
              <a:t> </a:t>
            </a:r>
            <a:r>
              <a:rPr lang="it-IT" altLang="en-US" sz="1800" dirty="0" err="1"/>
              <a:t>dominated</a:t>
            </a:r>
            <a:r>
              <a:rPr lang="it-IT" altLang="en-US" sz="1800" dirty="0"/>
              <a:t> by high </a:t>
            </a:r>
            <a:r>
              <a:rPr lang="it-IT" altLang="en-US" sz="1800" dirty="0" err="1"/>
              <a:t>spatial</a:t>
            </a:r>
            <a:r>
              <a:rPr lang="it-IT" altLang="en-US" sz="1800" dirty="0"/>
              <a:t> </a:t>
            </a:r>
            <a:r>
              <a:rPr lang="it-IT" altLang="en-US" sz="1800" dirty="0" err="1"/>
              <a:t>frequencies</a:t>
            </a:r>
            <a:r>
              <a:rPr lang="it-IT" altLang="en-US" sz="1800" dirty="0"/>
              <a:t>, </a:t>
            </a:r>
            <a:r>
              <a:rPr lang="it-IT" altLang="en-US" sz="1800" dirty="0" err="1"/>
              <a:t>while</a:t>
            </a:r>
            <a:r>
              <a:rPr lang="it-IT" altLang="en-US" sz="1800" dirty="0"/>
              <a:t> </a:t>
            </a:r>
            <a:r>
              <a:rPr lang="it-IT" altLang="en-US" sz="1800" dirty="0" err="1"/>
              <a:t>peripheral</a:t>
            </a:r>
            <a:r>
              <a:rPr lang="it-IT" altLang="en-US" sz="1800" dirty="0"/>
              <a:t> </a:t>
            </a:r>
            <a:r>
              <a:rPr lang="it-IT" altLang="en-US" sz="1800" dirty="0" err="1"/>
              <a:t>vision</a:t>
            </a:r>
            <a:r>
              <a:rPr lang="it-IT" altLang="en-US" sz="1800" dirty="0"/>
              <a:t> </a:t>
            </a:r>
            <a:r>
              <a:rPr lang="it-IT" altLang="en-US" sz="1800" dirty="0" err="1"/>
              <a:t>is</a:t>
            </a:r>
            <a:r>
              <a:rPr lang="it-IT" altLang="en-US" sz="1800" dirty="0"/>
              <a:t> </a:t>
            </a:r>
            <a:r>
              <a:rPr lang="it-IT" altLang="en-US" sz="1800" dirty="0" err="1"/>
              <a:t>dominated</a:t>
            </a:r>
            <a:r>
              <a:rPr lang="it-IT" altLang="en-US" sz="1800" dirty="0"/>
              <a:t> by </a:t>
            </a:r>
            <a:r>
              <a:rPr lang="it-IT" altLang="en-US" sz="1800" dirty="0" err="1"/>
              <a:t>low</a:t>
            </a:r>
            <a:r>
              <a:rPr lang="it-IT" altLang="en-US" sz="1800" dirty="0"/>
              <a:t> </a:t>
            </a:r>
            <a:r>
              <a:rPr lang="it-IT" altLang="en-US" sz="1800" dirty="0" err="1"/>
              <a:t>spatial</a:t>
            </a:r>
            <a:r>
              <a:rPr lang="it-IT" altLang="en-US" sz="1800" dirty="0"/>
              <a:t> </a:t>
            </a:r>
            <a:r>
              <a:rPr lang="it-IT" altLang="en-US" sz="1800" dirty="0" err="1"/>
              <a:t>frequencies</a:t>
            </a:r>
            <a:r>
              <a:rPr lang="it-IT" altLang="en-US" sz="1800" dirty="0"/>
              <a:t>. So the </a:t>
            </a:r>
            <a:r>
              <a:rPr lang="it-IT" altLang="en-US" sz="1800" dirty="0" err="1"/>
              <a:t>vision</a:t>
            </a:r>
            <a:r>
              <a:rPr lang="it-IT" altLang="en-US" sz="1800" dirty="0"/>
              <a:t> </a:t>
            </a:r>
            <a:r>
              <a:rPr lang="it-IT" altLang="en-US" sz="1800" dirty="0" err="1"/>
              <a:t>within</a:t>
            </a:r>
            <a:r>
              <a:rPr lang="it-IT" altLang="en-US" sz="1800" dirty="0"/>
              <a:t> a </a:t>
            </a:r>
            <a:r>
              <a:rPr lang="it-IT" altLang="en-US" sz="1800" dirty="0" err="1"/>
              <a:t>few</a:t>
            </a:r>
            <a:r>
              <a:rPr lang="it-IT" altLang="en-US" sz="1800" dirty="0"/>
              <a:t> </a:t>
            </a:r>
            <a:r>
              <a:rPr lang="it-IT" altLang="en-US" sz="1800" dirty="0" err="1"/>
              <a:t>degrees</a:t>
            </a:r>
            <a:r>
              <a:rPr lang="it-IT" altLang="en-US" sz="1800" dirty="0"/>
              <a:t> of </a:t>
            </a:r>
            <a:r>
              <a:rPr lang="it-IT" altLang="en-US" sz="1800" dirty="0" err="1"/>
              <a:t>fixation</a:t>
            </a:r>
            <a:r>
              <a:rPr lang="it-IT" altLang="en-US" sz="1800" dirty="0"/>
              <a:t> </a:t>
            </a:r>
            <a:r>
              <a:rPr lang="it-IT" altLang="en-US" sz="1800" dirty="0" err="1"/>
              <a:t>is</a:t>
            </a:r>
            <a:r>
              <a:rPr lang="it-IT" altLang="en-US" sz="1800" dirty="0"/>
              <a:t> more </a:t>
            </a:r>
            <a:r>
              <a:rPr lang="it-IT" altLang="en-US" sz="1800" dirty="0" err="1"/>
              <a:t>confused</a:t>
            </a:r>
            <a:r>
              <a:rPr lang="it-IT" altLang="en-US" sz="1800" dirty="0"/>
              <a:t> </a:t>
            </a:r>
            <a:r>
              <a:rPr lang="it-IT" altLang="en-US" sz="1800" dirty="0" err="1"/>
              <a:t>than</a:t>
            </a:r>
            <a:r>
              <a:rPr lang="it-IT" altLang="en-US" sz="1800" dirty="0"/>
              <a:t> in the fovea. </a:t>
            </a:r>
          </a:p>
        </p:txBody>
      </p:sp>
      <p:sp>
        <p:nvSpPr>
          <p:cNvPr id="41989" name="Rectangle 9">
            <a:extLst>
              <a:ext uri="{FF2B5EF4-FFF2-40B4-BE49-F238E27FC236}">
                <a16:creationId xmlns:a16="http://schemas.microsoft.com/office/drawing/2014/main" id="{F096872E-2703-F449-9994-A212567F5160}"/>
              </a:ext>
            </a:extLst>
          </p:cNvPr>
          <p:cNvSpPr>
            <a:spLocks noChangeArrowheads="1"/>
          </p:cNvSpPr>
          <p:nvPr/>
        </p:nvSpPr>
        <p:spPr bwMode="auto">
          <a:xfrm>
            <a:off x="6516688" y="1629559"/>
            <a:ext cx="208915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800" dirty="0"/>
              <a:t>The </a:t>
            </a:r>
            <a:r>
              <a:rPr lang="it-IT" altLang="en-US" sz="1800" dirty="0" err="1"/>
              <a:t>shading</a:t>
            </a:r>
            <a:r>
              <a:rPr lang="it-IT" altLang="en-US" sz="1800" dirty="0"/>
              <a:t> </a:t>
            </a:r>
            <a:r>
              <a:rPr lang="it-IT" altLang="en-US" sz="1800" dirty="0" err="1"/>
              <a:t>technique</a:t>
            </a:r>
            <a:r>
              <a:rPr lang="it-IT" altLang="en-US" sz="1800" dirty="0"/>
              <a:t> </a:t>
            </a:r>
            <a:r>
              <a:rPr lang="it-IT" altLang="en-US" sz="1800" dirty="0" err="1"/>
              <a:t>makes</a:t>
            </a:r>
            <a:r>
              <a:rPr lang="it-IT" altLang="en-US" sz="1800" dirty="0"/>
              <a:t> the smile more </a:t>
            </a:r>
            <a:r>
              <a:rPr lang="it-IT" altLang="en-US" sz="1800" dirty="0" err="1"/>
              <a:t>visible</a:t>
            </a:r>
            <a:r>
              <a:rPr lang="it-IT" altLang="en-US" sz="1800" dirty="0"/>
              <a:t> in </a:t>
            </a:r>
            <a:r>
              <a:rPr lang="it-IT" altLang="en-US" sz="1800" dirty="0" err="1"/>
              <a:t>low</a:t>
            </a:r>
            <a:r>
              <a:rPr lang="it-IT" altLang="en-US" sz="1800" dirty="0"/>
              <a:t> </a:t>
            </a:r>
            <a:r>
              <a:rPr lang="it-IT" altLang="en-US" sz="1800" dirty="0" err="1"/>
              <a:t>frequencies</a:t>
            </a:r>
            <a:r>
              <a:rPr lang="it-IT" altLang="en-US" sz="1800" dirty="0"/>
              <a:t> </a:t>
            </a:r>
            <a:r>
              <a:rPr lang="it-IT" altLang="en-US" sz="1800" dirty="0" err="1"/>
              <a:t>than</a:t>
            </a:r>
            <a:r>
              <a:rPr lang="it-IT" altLang="en-US" sz="1800" dirty="0"/>
              <a:t> in high </a:t>
            </a:r>
            <a:r>
              <a:rPr lang="it-IT" altLang="en-US" sz="1800" dirty="0" err="1"/>
              <a:t>frequencies</a:t>
            </a:r>
            <a:r>
              <a:rPr lang="it-IT" altLang="en-US" sz="1800" dirty="0"/>
              <a:t>, and </a:t>
            </a:r>
            <a:r>
              <a:rPr lang="it-IT" altLang="en-US" sz="1800" dirty="0" err="1"/>
              <a:t>therefore</a:t>
            </a:r>
            <a:r>
              <a:rPr lang="it-IT" altLang="en-US" sz="1800" dirty="0"/>
              <a:t> more </a:t>
            </a:r>
            <a:r>
              <a:rPr lang="it-IT" altLang="en-US" sz="1800" dirty="0" err="1"/>
              <a:t>visible</a:t>
            </a:r>
            <a:r>
              <a:rPr lang="it-IT" altLang="en-US" sz="1800" dirty="0"/>
              <a:t> in </a:t>
            </a:r>
            <a:r>
              <a:rPr lang="it-IT" altLang="en-US" sz="1800" dirty="0" err="1"/>
              <a:t>peripheral</a:t>
            </a:r>
            <a:r>
              <a:rPr lang="it-IT" altLang="en-US" sz="1800" dirty="0"/>
              <a:t> </a:t>
            </a:r>
            <a:r>
              <a:rPr lang="it-IT" altLang="en-US" sz="1800" dirty="0" err="1"/>
              <a:t>vision</a:t>
            </a:r>
            <a:r>
              <a:rPr lang="it-IT" altLang="en-US" sz="1800" dirty="0"/>
              <a:t> </a:t>
            </a:r>
            <a:r>
              <a:rPr lang="it-IT" altLang="en-US" sz="1800" dirty="0" err="1"/>
              <a:t>than</a:t>
            </a:r>
            <a:r>
              <a:rPr lang="it-IT" altLang="en-US" sz="1800" dirty="0"/>
              <a:t> in </a:t>
            </a:r>
            <a:r>
              <a:rPr lang="it-IT" altLang="en-US" sz="1800" dirty="0" err="1"/>
              <a:t>central</a:t>
            </a:r>
            <a:r>
              <a:rPr lang="it-IT" altLang="en-US" sz="1800" dirty="0"/>
              <a:t> </a:t>
            </a:r>
            <a:r>
              <a:rPr lang="it-IT" altLang="en-US" sz="1800" dirty="0" err="1"/>
              <a:t>vision</a:t>
            </a:r>
            <a:r>
              <a:rPr lang="it-IT" altLang="en-US" sz="1800" dirty="0"/>
              <a: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id="{37615DCD-9D73-984E-ACE0-8ED23824877D}"/>
              </a:ext>
            </a:extLst>
          </p:cNvPr>
          <p:cNvSpPr txBox="1">
            <a:spLocks noChangeArrowheads="1"/>
          </p:cNvSpPr>
          <p:nvPr/>
        </p:nvSpPr>
        <p:spPr bwMode="auto">
          <a:xfrm>
            <a:off x="1042988" y="333375"/>
            <a:ext cx="688657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en-US" sz="1600" dirty="0"/>
              <a:t>Livingstone, M.S. (2000) </a:t>
            </a:r>
            <a:r>
              <a:rPr lang="it-IT" altLang="en-US" sz="1600" dirty="0" err="1"/>
              <a:t>Is</a:t>
            </a:r>
            <a:r>
              <a:rPr lang="it-IT" altLang="en-US" sz="1600" dirty="0"/>
              <a:t> </a:t>
            </a:r>
            <a:r>
              <a:rPr lang="it-IT" altLang="en-US" sz="1600" dirty="0" err="1"/>
              <a:t>It</a:t>
            </a:r>
            <a:r>
              <a:rPr lang="it-IT" altLang="en-US" sz="1600" dirty="0"/>
              <a:t> </a:t>
            </a:r>
            <a:r>
              <a:rPr lang="it-IT" altLang="en-US" sz="1600" dirty="0" err="1"/>
              <a:t>Warm</a:t>
            </a:r>
            <a:r>
              <a:rPr lang="it-IT" altLang="en-US" sz="1600" dirty="0"/>
              <a:t>? </a:t>
            </a:r>
            <a:r>
              <a:rPr lang="it-IT" altLang="en-US" sz="1600" dirty="0" err="1"/>
              <a:t>Is</a:t>
            </a:r>
            <a:r>
              <a:rPr lang="it-IT" altLang="en-US" sz="1600" dirty="0"/>
              <a:t> </a:t>
            </a:r>
            <a:r>
              <a:rPr lang="it-IT" altLang="en-US" sz="1600" dirty="0" err="1"/>
              <a:t>It</a:t>
            </a:r>
            <a:r>
              <a:rPr lang="it-IT" altLang="en-US" sz="1600" dirty="0"/>
              <a:t> Real? Or Just </a:t>
            </a:r>
            <a:r>
              <a:rPr lang="it-IT" altLang="en-US" sz="1600" dirty="0" err="1"/>
              <a:t>Low</a:t>
            </a:r>
            <a:r>
              <a:rPr lang="it-IT" altLang="en-US" sz="1600" dirty="0"/>
              <a:t> </a:t>
            </a:r>
            <a:r>
              <a:rPr lang="it-IT" altLang="en-US" sz="1600" dirty="0" err="1"/>
              <a:t>Spatial</a:t>
            </a:r>
            <a:r>
              <a:rPr lang="it-IT" altLang="en-US" sz="1600" dirty="0"/>
              <a:t> </a:t>
            </a:r>
            <a:r>
              <a:rPr lang="it-IT" altLang="en-US" sz="1600" dirty="0" err="1"/>
              <a:t>Frequency</a:t>
            </a:r>
            <a:r>
              <a:rPr lang="it-IT" altLang="en-US" sz="1600" dirty="0"/>
              <a:t>? </a:t>
            </a:r>
            <a:r>
              <a:rPr lang="it-IT" altLang="en-US" sz="1600" i="1" dirty="0"/>
              <a:t>Science</a:t>
            </a:r>
            <a:r>
              <a:rPr lang="it-IT" altLang="en-US" sz="1600" dirty="0"/>
              <a:t>, 290 (5495), 1999</a:t>
            </a:r>
            <a:r>
              <a:rPr lang="it-IT" altLang="en-US" sz="1800" dirty="0"/>
              <a:t> </a:t>
            </a:r>
            <a:r>
              <a:rPr lang="it-IT" altLang="en-US" sz="1800" b="1" dirty="0"/>
              <a:t> </a:t>
            </a:r>
            <a:endParaRPr lang="it-IT" altLang="en-US" sz="3600" dirty="0"/>
          </a:p>
        </p:txBody>
      </p:sp>
      <p:pic>
        <p:nvPicPr>
          <p:cNvPr id="43011" name="Picture 6">
            <a:extLst>
              <a:ext uri="{FF2B5EF4-FFF2-40B4-BE49-F238E27FC236}">
                <a16:creationId xmlns:a16="http://schemas.microsoft.com/office/drawing/2014/main" id="{59851E6B-A325-7E4E-962D-F2E719256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060575"/>
            <a:ext cx="2576513" cy="283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7">
            <a:extLst>
              <a:ext uri="{FF2B5EF4-FFF2-40B4-BE49-F238E27FC236}">
                <a16:creationId xmlns:a16="http://schemas.microsoft.com/office/drawing/2014/main" id="{5E7CFBBF-CCCB-1D4E-886A-53CE51F17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2060575"/>
            <a:ext cx="2576513" cy="283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8">
            <a:extLst>
              <a:ext uri="{FF2B5EF4-FFF2-40B4-BE49-F238E27FC236}">
                <a16:creationId xmlns:a16="http://schemas.microsoft.com/office/drawing/2014/main" id="{B077415A-47E6-2344-9C90-1BEA4EB211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7738" y="2060575"/>
            <a:ext cx="2576512" cy="283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4" name="Rectangle 9">
            <a:extLst>
              <a:ext uri="{FF2B5EF4-FFF2-40B4-BE49-F238E27FC236}">
                <a16:creationId xmlns:a16="http://schemas.microsoft.com/office/drawing/2014/main" id="{93D21CF5-00A3-C24F-8DD1-B7CA2A64DB7E}"/>
              </a:ext>
            </a:extLst>
          </p:cNvPr>
          <p:cNvSpPr>
            <a:spLocks noChangeArrowheads="1"/>
          </p:cNvSpPr>
          <p:nvPr/>
        </p:nvSpPr>
        <p:spPr bwMode="auto">
          <a:xfrm>
            <a:off x="3995738" y="5157788"/>
            <a:ext cx="9797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800" dirty="0" err="1"/>
              <a:t>Original</a:t>
            </a:r>
            <a:endParaRPr lang="it-IT" altLang="en-US" sz="1800" dirty="0"/>
          </a:p>
        </p:txBody>
      </p:sp>
      <p:sp>
        <p:nvSpPr>
          <p:cNvPr id="43015" name="Rectangle 10">
            <a:extLst>
              <a:ext uri="{FF2B5EF4-FFF2-40B4-BE49-F238E27FC236}">
                <a16:creationId xmlns:a16="http://schemas.microsoft.com/office/drawing/2014/main" id="{A64599E0-411D-CC46-96CE-89A0271DDADA}"/>
              </a:ext>
            </a:extLst>
          </p:cNvPr>
          <p:cNvSpPr>
            <a:spLocks noChangeArrowheads="1"/>
          </p:cNvSpPr>
          <p:nvPr/>
        </p:nvSpPr>
        <p:spPr bwMode="auto">
          <a:xfrm>
            <a:off x="758854" y="5149850"/>
            <a:ext cx="20954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en-US" sz="1800" dirty="0"/>
              <a:t>High-pass </a:t>
            </a:r>
            <a:r>
              <a:rPr lang="it-IT" altLang="en-US" sz="1800" dirty="0" err="1"/>
              <a:t>filter</a:t>
            </a:r>
            <a:endParaRPr lang="it-IT" altLang="en-US" sz="1800" dirty="0"/>
          </a:p>
          <a:p>
            <a:pPr algn="ctr" eaLnBrk="1" hangingPunct="1">
              <a:spcBef>
                <a:spcPct val="0"/>
              </a:spcBef>
              <a:buFontTx/>
              <a:buNone/>
            </a:pPr>
            <a:r>
              <a:rPr lang="it-IT" altLang="en-US" sz="1800" dirty="0"/>
              <a:t>(</a:t>
            </a:r>
            <a:r>
              <a:rPr lang="it-IT" altLang="en-US" sz="1800" dirty="0" err="1"/>
              <a:t>central</a:t>
            </a:r>
            <a:r>
              <a:rPr lang="it-IT" altLang="en-US" sz="1800" dirty="0"/>
              <a:t> </a:t>
            </a:r>
            <a:r>
              <a:rPr lang="it-IT" altLang="en-US" sz="1800" dirty="0" err="1"/>
              <a:t>vision</a:t>
            </a:r>
            <a:r>
              <a:rPr lang="it-IT" altLang="en-US" sz="1800" dirty="0"/>
              <a:t> </a:t>
            </a:r>
            <a:r>
              <a:rPr lang="it-IT" altLang="en-US" sz="1800" dirty="0" err="1"/>
              <a:t>like</a:t>
            </a:r>
            <a:r>
              <a:rPr lang="it-IT" altLang="en-US" sz="1800" dirty="0"/>
              <a:t>)</a:t>
            </a:r>
          </a:p>
        </p:txBody>
      </p:sp>
      <p:sp>
        <p:nvSpPr>
          <p:cNvPr id="43016" name="Rectangle 11">
            <a:extLst>
              <a:ext uri="{FF2B5EF4-FFF2-40B4-BE49-F238E27FC236}">
                <a16:creationId xmlns:a16="http://schemas.microsoft.com/office/drawing/2014/main" id="{C3942653-DFB7-0448-8F77-EB18B25CA900}"/>
              </a:ext>
            </a:extLst>
          </p:cNvPr>
          <p:cNvSpPr>
            <a:spLocks noChangeArrowheads="1"/>
          </p:cNvSpPr>
          <p:nvPr/>
        </p:nvSpPr>
        <p:spPr bwMode="auto">
          <a:xfrm>
            <a:off x="6210304" y="5157788"/>
            <a:ext cx="24288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en-US" sz="1800" dirty="0" err="1"/>
              <a:t>Low</a:t>
            </a:r>
            <a:r>
              <a:rPr lang="it-IT" altLang="en-US" sz="1800" dirty="0"/>
              <a:t>-pass </a:t>
            </a:r>
            <a:r>
              <a:rPr lang="it-IT" altLang="en-US" sz="1800" dirty="0" err="1"/>
              <a:t>filter</a:t>
            </a:r>
            <a:endParaRPr lang="it-IT" altLang="en-US" sz="1800" dirty="0"/>
          </a:p>
          <a:p>
            <a:pPr algn="ctr" eaLnBrk="1" hangingPunct="1">
              <a:spcBef>
                <a:spcPct val="0"/>
              </a:spcBef>
              <a:buFontTx/>
              <a:buNone/>
            </a:pPr>
            <a:r>
              <a:rPr lang="it-IT" altLang="en-US" sz="1800" dirty="0"/>
              <a:t>(</a:t>
            </a:r>
            <a:r>
              <a:rPr lang="it-IT" altLang="en-US" sz="1800" dirty="0" err="1"/>
              <a:t>peripheral</a:t>
            </a:r>
            <a:r>
              <a:rPr lang="it-IT" altLang="en-US" sz="1800" dirty="0"/>
              <a:t> </a:t>
            </a:r>
            <a:r>
              <a:rPr lang="it-IT" altLang="en-US" sz="1800" dirty="0" err="1"/>
              <a:t>vision</a:t>
            </a:r>
            <a:r>
              <a:rPr lang="it-IT" altLang="en-US" sz="1800" dirty="0"/>
              <a:t> </a:t>
            </a:r>
            <a:r>
              <a:rPr lang="it-IT" altLang="en-US" sz="1800" dirty="0" err="1"/>
              <a:t>like</a:t>
            </a:r>
            <a:r>
              <a:rPr lang="it-IT" altLang="en-US" sz="1800" dirty="0"/>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F4172E-7033-FD49-A1FC-1741C1952890}"/>
              </a:ext>
            </a:extLst>
          </p:cNvPr>
          <p:cNvPicPr>
            <a:picLocks noChangeAspect="1"/>
          </p:cNvPicPr>
          <p:nvPr/>
        </p:nvPicPr>
        <p:blipFill>
          <a:blip r:embed="rId3"/>
          <a:stretch>
            <a:fillRect/>
          </a:stretch>
        </p:blipFill>
        <p:spPr>
          <a:xfrm>
            <a:off x="2270657" y="0"/>
            <a:ext cx="4602685" cy="6858000"/>
          </a:xfrm>
          <a:prstGeom prst="rect">
            <a:avLst/>
          </a:prstGeom>
        </p:spPr>
      </p:pic>
    </p:spTree>
    <p:extLst>
      <p:ext uri="{BB962C8B-B14F-4D97-AF65-F5344CB8AC3E}">
        <p14:creationId xmlns:p14="http://schemas.microsoft.com/office/powerpoint/2010/main" val="1117702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638C04-A7E5-E74F-821B-E6AE1A21E680}"/>
              </a:ext>
            </a:extLst>
          </p:cNvPr>
          <p:cNvPicPr>
            <a:picLocks noChangeAspect="1"/>
          </p:cNvPicPr>
          <p:nvPr/>
        </p:nvPicPr>
        <p:blipFill>
          <a:blip r:embed="rId3"/>
          <a:stretch>
            <a:fillRect/>
          </a:stretch>
        </p:blipFill>
        <p:spPr>
          <a:xfrm>
            <a:off x="679715" y="692696"/>
            <a:ext cx="7784569" cy="5112568"/>
          </a:xfrm>
          <a:prstGeom prst="rect">
            <a:avLst/>
          </a:prstGeom>
        </p:spPr>
      </p:pic>
      <p:sp>
        <p:nvSpPr>
          <p:cNvPr id="6" name="CasellaDiTesto 3">
            <a:extLst>
              <a:ext uri="{FF2B5EF4-FFF2-40B4-BE49-F238E27FC236}">
                <a16:creationId xmlns:a16="http://schemas.microsoft.com/office/drawing/2014/main" id="{C57453EB-32F3-3D4A-8096-346F4AD9E10B}"/>
              </a:ext>
            </a:extLst>
          </p:cNvPr>
          <p:cNvSpPr txBox="1"/>
          <p:nvPr/>
        </p:nvSpPr>
        <p:spPr>
          <a:xfrm>
            <a:off x="-248684" y="5872916"/>
            <a:ext cx="8712968" cy="584775"/>
          </a:xfrm>
          <a:prstGeom prst="rect">
            <a:avLst/>
          </a:prstGeom>
          <a:noFill/>
        </p:spPr>
        <p:txBody>
          <a:bodyPr wrap="square" rtlCol="0">
            <a:spAutoFit/>
          </a:bodyPr>
          <a:lstStyle/>
          <a:p>
            <a:pPr algn="ctr"/>
            <a:r>
              <a:rPr lang="it-IT" sz="3200" dirty="0"/>
              <a:t>Marcel Duchamp, </a:t>
            </a:r>
            <a:r>
              <a:rPr lang="it-IT" sz="3200" dirty="0" err="1"/>
              <a:t>Fountain</a:t>
            </a:r>
            <a:r>
              <a:rPr lang="it-IT" sz="3200" dirty="0"/>
              <a:t>, 1917</a:t>
            </a:r>
            <a:endParaRPr lang="en-GB" sz="3200" dirty="0">
              <a:latin typeface="+mj-lt"/>
            </a:endParaRPr>
          </a:p>
        </p:txBody>
      </p:sp>
    </p:spTree>
    <p:extLst>
      <p:ext uri="{BB962C8B-B14F-4D97-AF65-F5344CB8AC3E}">
        <p14:creationId xmlns:p14="http://schemas.microsoft.com/office/powerpoint/2010/main" val="201116227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9283</TotalTime>
  <Words>1641</Words>
  <Application>Microsoft Macintosh PowerPoint</Application>
  <PresentationFormat>On-screen Show (4:3)</PresentationFormat>
  <Paragraphs>216</Paragraphs>
  <Slides>79</Slides>
  <Notes>50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American Typewriter Light</vt:lpstr>
      <vt:lpstr>Arial</vt:lpstr>
      <vt:lpstr>Calibri</vt:lpstr>
      <vt:lpstr>Century Gothic</vt:lpstr>
      <vt:lpstr>MyriadPro</vt:lpstr>
      <vt:lpstr>Times New Roman</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fabio.ferlazzo@uniroma1.it</dc:creator>
  <cp:lastModifiedBy>Fabio Ferlazzo</cp:lastModifiedBy>
  <cp:revision>76</cp:revision>
  <dcterms:created xsi:type="dcterms:W3CDTF">2018-01-28T15:31:25Z</dcterms:created>
  <dcterms:modified xsi:type="dcterms:W3CDTF">2023-10-10T07:59:12Z</dcterms:modified>
</cp:coreProperties>
</file>