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9" r:id="rId13"/>
    <p:sldId id="277" r:id="rId14"/>
    <p:sldId id="278" r:id="rId15"/>
    <p:sldId id="279" r:id="rId16"/>
    <p:sldId id="280" r:id="rId17"/>
    <p:sldId id="281" r:id="rId18"/>
    <p:sldId id="287" r:id="rId19"/>
    <p:sldId id="282" r:id="rId20"/>
    <p:sldId id="283" r:id="rId21"/>
    <p:sldId id="284" r:id="rId22"/>
    <p:sldId id="285" r:id="rId23"/>
    <p:sldId id="286" r:id="rId24"/>
    <p:sldId id="288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3C856-4926-49DD-A467-47E3860AFC6D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3DC84-95AA-475B-B4CA-0FCFF2DBA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79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DC84-95AA-475B-B4CA-0FCFF2DBA0E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74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DC84-95AA-475B-B4CA-0FCFF2DBA0E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86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76A3-9994-43ED-B090-DE4313C17E82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A2EF-9B8A-4BA5-8147-5F4D65EC0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0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76A3-9994-43ED-B090-DE4313C17E82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A2EF-9B8A-4BA5-8147-5F4D65EC0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01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76A3-9994-43ED-B090-DE4313C17E82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A2EF-9B8A-4BA5-8147-5F4D65EC0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46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76A3-9994-43ED-B090-DE4313C17E82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A2EF-9B8A-4BA5-8147-5F4D65EC0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3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76A3-9994-43ED-B090-DE4313C17E82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A2EF-9B8A-4BA5-8147-5F4D65EC0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97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76A3-9994-43ED-B090-DE4313C17E82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A2EF-9B8A-4BA5-8147-5F4D65EC0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73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76A3-9994-43ED-B090-DE4313C17E82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A2EF-9B8A-4BA5-8147-5F4D65EC0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18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76A3-9994-43ED-B090-DE4313C17E82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A2EF-9B8A-4BA5-8147-5F4D65EC0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66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76A3-9994-43ED-B090-DE4313C17E82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A2EF-9B8A-4BA5-8147-5F4D65EC0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67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76A3-9994-43ED-B090-DE4313C17E82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A2EF-9B8A-4BA5-8147-5F4D65EC0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43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76A3-9994-43ED-B090-DE4313C17E82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A2EF-9B8A-4BA5-8147-5F4D65EC0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4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876A3-9994-43ED-B090-DE4313C17E82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9A2EF-9B8A-4BA5-8147-5F4D65EC03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77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4935" y="319703"/>
            <a:ext cx="1039337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rgbClr val="FF0000"/>
                </a:solidFill>
                <a:latin typeface="Times-Bold"/>
              </a:rPr>
              <a:t>Metallome</a:t>
            </a:r>
            <a:endParaRPr lang="it-IT" sz="2800" b="1" dirty="0">
              <a:solidFill>
                <a:srgbClr val="FF0000"/>
              </a:solidFill>
              <a:latin typeface="Times-Bold"/>
            </a:endParaRPr>
          </a:p>
          <a:p>
            <a:endParaRPr lang="en-US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r>
              <a:rPr lang="en-US" dirty="0">
                <a:latin typeface="Times-Roman"/>
              </a:rPr>
              <a:t>The term “</a:t>
            </a:r>
            <a:r>
              <a:rPr lang="en-US" dirty="0" err="1">
                <a:latin typeface="Times-Roman"/>
              </a:rPr>
              <a:t>metallome</a:t>
            </a:r>
            <a:r>
              <a:rPr lang="en-US" dirty="0">
                <a:latin typeface="Times-Roman"/>
              </a:rPr>
              <a:t>” refers to the sum of individual metal species in a cell. </a:t>
            </a:r>
          </a:p>
          <a:p>
            <a:endParaRPr lang="en-US" dirty="0">
              <a:latin typeface="Times-Roman"/>
            </a:endParaRPr>
          </a:p>
          <a:p>
            <a:r>
              <a:rPr lang="en-US" dirty="0">
                <a:latin typeface="Times-Roman"/>
              </a:rPr>
              <a:t>This includes free as well as </a:t>
            </a:r>
            <a:r>
              <a:rPr lang="en-US" dirty="0" err="1">
                <a:latin typeface="Times-Roman"/>
              </a:rPr>
              <a:t>complexed</a:t>
            </a:r>
            <a:r>
              <a:rPr lang="en-US" dirty="0">
                <a:latin typeface="Times-Roman"/>
              </a:rPr>
              <a:t> metal ions and their ensembles with biomolecules.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82851" y="1119652"/>
            <a:ext cx="1143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Omics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sciences aim at the collective characterization and quantification of pools of biological molecules that translate into the structure, function, and dynamics of an organism or organisms.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35" y="2028534"/>
            <a:ext cx="9349353" cy="26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6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0913" y="399245"/>
            <a:ext cx="73280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it-IT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it-IT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it-IT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organisms</a:t>
            </a:r>
            <a:r>
              <a:rPr lang="it-IT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(human </a:t>
            </a:r>
            <a:r>
              <a:rPr lang="it-IT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beings</a:t>
            </a:r>
            <a:r>
              <a:rPr lang="it-IT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3183" y="1917729"/>
            <a:ext cx="11062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827691" y="171767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potentially chelating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reductant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ascorbate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(vitamin C) enhances a rapid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resorption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827691" y="293339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nonreducing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strongly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-binding phosphates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counteract such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resorption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food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 flipV="1">
            <a:off x="5267459" y="2425560"/>
            <a:ext cx="560232" cy="2017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5267459" y="2865657"/>
            <a:ext cx="560232" cy="1858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124459" y="3148866"/>
            <a:ext cx="537693" cy="8001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393305" y="4027613"/>
            <a:ext cx="6526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Iron can also be absorbed as part of a protein such as </a:t>
            </a:r>
            <a:r>
              <a:rPr lang="en-US" sz="2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heme</a:t>
            </a: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 protein</a:t>
            </a: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(active transport by </a:t>
            </a:r>
            <a:r>
              <a:rPr lang="en-US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Heme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 Carrier Protein 1 (HCP1))</a:t>
            </a:r>
            <a:endParaRPr lang="it-IT" sz="2000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1778357" y="3059612"/>
            <a:ext cx="320899" cy="19160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193183" y="5171194"/>
            <a:ext cx="46075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divalent metal transporter 1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 (DMT1) helps in the absorption of iron after reduction by duodenal enzymes</a:t>
            </a: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(inhibited by other divalent </a:t>
            </a:r>
            <a:r>
              <a:rPr lang="en-US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cations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) </a:t>
            </a:r>
            <a:endParaRPr lang="it-IT" sz="2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656767" y="5802136"/>
            <a:ext cx="4262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it-IT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absorption</a:t>
            </a:r>
            <a:r>
              <a:rPr lang="it-IT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it-IT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and 40%!</a:t>
            </a:r>
          </a:p>
        </p:txBody>
      </p:sp>
    </p:spTree>
    <p:extLst>
      <p:ext uri="{BB962C8B-B14F-4D97-AF65-F5344CB8AC3E}">
        <p14:creationId xmlns:p14="http://schemas.microsoft.com/office/powerpoint/2010/main" val="366948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6822" y="971594"/>
            <a:ext cx="9787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must be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finely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due to the </a:t>
            </a:r>
            <a:r>
              <a:rPr lang="it-IT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of the metal in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it-IT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 high spin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529" y="3655214"/>
            <a:ext cx="5918135" cy="1363561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>
            <a:off x="5640946" y="1934219"/>
            <a:ext cx="0" cy="628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847857" y="2678807"/>
            <a:ext cx="9787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 generation</a:t>
            </a:r>
          </a:p>
        </p:txBody>
      </p:sp>
    </p:spTree>
    <p:extLst>
      <p:ext uri="{BB962C8B-B14F-4D97-AF65-F5344CB8AC3E}">
        <p14:creationId xmlns:p14="http://schemas.microsoft.com/office/powerpoint/2010/main" val="152917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ansferrin - Chemistry LibreTexts">
            <a:extLst>
              <a:ext uri="{FF2B5EF4-FFF2-40B4-BE49-F238E27FC236}">
                <a16:creationId xmlns:a16="http://schemas.microsoft.com/office/drawing/2014/main" id="{933764A5-15C9-CD7F-3138-7F5B458EC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60" y="487936"/>
            <a:ext cx="6299200" cy="588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5B8A97-08E6-3A3B-63A9-FD8D3A20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" y="1826895"/>
            <a:ext cx="45910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5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52" y="0"/>
            <a:ext cx="8751529" cy="672308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5079" y="6322970"/>
            <a:ext cx="6218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-Roman"/>
              </a:rPr>
              <a:t>flow chart of the </a:t>
            </a:r>
            <a:r>
              <a:rPr lang="en-US" sz="2000" b="1" dirty="0">
                <a:solidFill>
                  <a:srgbClr val="FF0000"/>
                </a:solidFill>
                <a:latin typeface="Times-Roman"/>
              </a:rPr>
              <a:t>iron metabolism </a:t>
            </a:r>
            <a:r>
              <a:rPr lang="en-US" sz="2000" dirty="0">
                <a:solidFill>
                  <a:srgbClr val="FF0000"/>
                </a:solidFill>
                <a:latin typeface="Times-Roman"/>
              </a:rPr>
              <a:t>in the human body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293217" y="566670"/>
            <a:ext cx="1828800" cy="2318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691092" y="3024389"/>
            <a:ext cx="1921099" cy="233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778873" y="3044502"/>
            <a:ext cx="1189150" cy="21385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8665334" y="3956756"/>
            <a:ext cx="1189150" cy="21385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16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9471" y="257578"/>
            <a:ext cx="11797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scavenging</a:t>
            </a:r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effected</a:t>
            </a:r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large </a:t>
            </a:r>
            <a:r>
              <a:rPr lang="it-IT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it-IT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heme</a:t>
            </a:r>
            <a:r>
              <a:rPr lang="it-IT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endParaRPr lang="it-IT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it-IT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transferrins</a:t>
            </a:r>
            <a:endParaRPr lang="it-IT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31" y="1382509"/>
            <a:ext cx="7593672" cy="549242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826702" y="1740468"/>
            <a:ext cx="4266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-Roman"/>
              </a:rPr>
              <a:t>Transferrins</a:t>
            </a:r>
            <a:r>
              <a:rPr lang="en-US" dirty="0">
                <a:latin typeface="Times-Roman"/>
              </a:rPr>
              <a:t> (</a:t>
            </a:r>
            <a:r>
              <a:rPr lang="en-US" dirty="0" err="1">
                <a:latin typeface="Times-Roman"/>
              </a:rPr>
              <a:t>ovotransferrin</a:t>
            </a:r>
            <a:r>
              <a:rPr lang="en-US" dirty="0">
                <a:latin typeface="Times-Roman"/>
              </a:rPr>
              <a:t>, serum transferrin and </a:t>
            </a:r>
            <a:r>
              <a:rPr lang="en-US" dirty="0" err="1">
                <a:latin typeface="Times-Roman"/>
              </a:rPr>
              <a:t>lactoferrin</a:t>
            </a:r>
            <a:r>
              <a:rPr lang="en-US" dirty="0">
                <a:latin typeface="Times-Roman"/>
              </a:rPr>
              <a:t>) are glycoproteins with molecular masses of about 80 </a:t>
            </a:r>
            <a:r>
              <a:rPr lang="en-US" dirty="0" err="1">
                <a:latin typeface="Times-Roman"/>
              </a:rPr>
              <a:t>kDa</a:t>
            </a:r>
            <a:r>
              <a:rPr lang="en-US" dirty="0">
                <a:latin typeface="Times-Roman"/>
              </a:rPr>
              <a:t>. </a:t>
            </a:r>
          </a:p>
          <a:p>
            <a:endParaRPr lang="en-US" dirty="0">
              <a:latin typeface="Times-Roman"/>
            </a:endParaRPr>
          </a:p>
          <a:p>
            <a:r>
              <a:rPr lang="en-US" dirty="0">
                <a:latin typeface="Times-Roman"/>
              </a:rPr>
              <a:t>It consists of </a:t>
            </a:r>
            <a:r>
              <a:rPr lang="en-US" b="1" dirty="0">
                <a:latin typeface="Times-Roman"/>
              </a:rPr>
              <a:t>two lobes</a:t>
            </a:r>
            <a:r>
              <a:rPr lang="en-US" dirty="0">
                <a:latin typeface="Times-Roman"/>
              </a:rPr>
              <a:t>, each of which contains one binding site for iron.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7743914" y="4485242"/>
            <a:ext cx="44480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transferrins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 bind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two high-spin Fe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3+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ions per molecule, as well as other metal 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Al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Cu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Mn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Co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Co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Cd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Zn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Sc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Ni</a:t>
            </a:r>
            <a:r>
              <a:rPr lang="it-IT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trivalent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lanthanide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12124" y="1740468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PDB: 1LFG</a:t>
            </a:r>
          </a:p>
        </p:txBody>
      </p:sp>
    </p:spTree>
    <p:extLst>
      <p:ext uri="{BB962C8B-B14F-4D97-AF65-F5344CB8AC3E}">
        <p14:creationId xmlns:p14="http://schemas.microsoft.com/office/powerpoint/2010/main" val="410857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1291" y="558985"/>
            <a:ext cx="9807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Transferrin can tightly bind two Fe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ions together with stoichiometric amounts of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carbonate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the release of three protons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157515" y="1199192"/>
            <a:ext cx="25555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“synergistic anion”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9607640" y="928317"/>
            <a:ext cx="360608" cy="270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24" y="1199192"/>
            <a:ext cx="4979829" cy="533342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63261" y="5824732"/>
            <a:ext cx="3367825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octahedrally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configured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metal centers</a:t>
            </a:r>
          </a:p>
        </p:txBody>
      </p:sp>
      <p:sp>
        <p:nvSpPr>
          <p:cNvPr id="7" name="Rettangolo 6"/>
          <p:cNvSpPr/>
          <p:nvPr/>
        </p:nvSpPr>
        <p:spPr>
          <a:xfrm>
            <a:off x="7804597" y="2270286"/>
            <a:ext cx="3362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tyrosinate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residues are responsible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intense color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the Fe</a:t>
            </a:r>
            <a:r>
              <a:rPr lang="it-I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724757" y="4325675"/>
            <a:ext cx="52502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studies have shown that both Fe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Fe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may be taken up by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transferrins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less tightly bound and so has to be oxidized within the protein.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forms very stable complexes with effective stability constants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the range of 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−1</a:t>
            </a:r>
            <a:endParaRPr lang="it-IT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0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68947" y="386366"/>
            <a:ext cx="996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Fe</a:t>
            </a:r>
            <a:r>
              <a:rPr lang="it-IT" sz="24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carbonate to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transferrin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reversible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compact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286"/>
            <a:ext cx="5588690" cy="515671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848" y="1571222"/>
            <a:ext cx="4795909" cy="5286777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5834129" y="3657601"/>
            <a:ext cx="1764405" cy="824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Fe</a:t>
            </a:r>
            <a:r>
              <a:rPr lang="it-IT" b="1" baseline="30000" dirty="0"/>
              <a:t>3+</a:t>
            </a:r>
            <a:r>
              <a:rPr lang="it-IT" b="1" dirty="0"/>
              <a:t> + CO</a:t>
            </a:r>
            <a:r>
              <a:rPr lang="it-IT" b="1" baseline="-25000" dirty="0"/>
              <a:t>3</a:t>
            </a:r>
            <a:r>
              <a:rPr lang="it-IT" b="1" baseline="300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254621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696" y="693484"/>
            <a:ext cx="7942304" cy="599487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86367" y="231819"/>
            <a:ext cx="996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release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transferrin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86367" y="1199762"/>
            <a:ext cx="3580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complexes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greatly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1821" y="2641866"/>
            <a:ext cx="4108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pH 4.5, the stability constant is already lower than that of the corresponding citrate complex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8790" y="57650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possible chelating agents include ATP, ADP and pyrophosphate, presumably making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 the “transit pool” which can control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iron intake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1609859" y="2123092"/>
            <a:ext cx="296214" cy="50627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530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52" y="0"/>
            <a:ext cx="8751529" cy="672308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5079" y="6322970"/>
            <a:ext cx="6218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chart of the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 metabolism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human body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293217" y="566670"/>
            <a:ext cx="1828800" cy="2318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691092" y="3024389"/>
            <a:ext cx="1921099" cy="233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778873" y="3044502"/>
            <a:ext cx="1189150" cy="21385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8665334" y="3956756"/>
            <a:ext cx="1189150" cy="21385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36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6367" y="231819"/>
            <a:ext cx="996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ferritin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245" y="75545"/>
            <a:ext cx="7096259" cy="678245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53284" y="1318634"/>
            <a:ext cx="38421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13% of the iron in the human body is present as ferritin.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mainly found in the liver, spleen and bone marrow.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very large molecule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apoferritin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440kDa)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consists of:</a:t>
            </a:r>
          </a:p>
          <a:p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inorganic core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nanoparticle of variable size and composition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surrounded and held together by a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protein shell.</a:t>
            </a:r>
            <a:endParaRPr lang="it-IT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87521" y="6349285"/>
            <a:ext cx="3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Apoferritin</a:t>
            </a:r>
            <a:r>
              <a:rPr lang="it-IT" dirty="0"/>
              <a:t> X-</a:t>
            </a:r>
            <a:r>
              <a:rPr lang="it-IT" dirty="0" err="1"/>
              <a:t>ray</a:t>
            </a:r>
            <a:r>
              <a:rPr lang="it-IT" dirty="0"/>
              <a:t> </a:t>
            </a:r>
            <a:r>
              <a:rPr lang="it-IT" dirty="0" err="1"/>
              <a:t>resolved</a:t>
            </a:r>
            <a:r>
              <a:rPr lang="it-IT" dirty="0"/>
              <a:t> </a:t>
            </a:r>
            <a:r>
              <a:rPr lang="it-IT" dirty="0" err="1"/>
              <a:t>structure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75032" y="393844"/>
            <a:ext cx="13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PDB: 1FHA</a:t>
            </a:r>
          </a:p>
        </p:txBody>
      </p:sp>
    </p:spTree>
    <p:extLst>
      <p:ext uri="{BB962C8B-B14F-4D97-AF65-F5344CB8AC3E}">
        <p14:creationId xmlns:p14="http://schemas.microsoft.com/office/powerpoint/2010/main" val="39833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4935" y="313243"/>
            <a:ext cx="1032095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-Roman"/>
              </a:rPr>
              <a:t>Metallomics</a:t>
            </a:r>
            <a:endParaRPr lang="en-US" b="1" dirty="0">
              <a:latin typeface="Times-Roman"/>
            </a:endParaRPr>
          </a:p>
          <a:p>
            <a:endParaRPr lang="en-US" dirty="0">
              <a:latin typeface="Times-Roman"/>
            </a:endParaRPr>
          </a:p>
          <a:p>
            <a:r>
              <a:rPr lang="en-US" dirty="0">
                <a:latin typeface="Times-Roman"/>
              </a:rPr>
              <a:t>comprises all metal-assisted biological functions and can be divided into qualitative</a:t>
            </a:r>
          </a:p>
          <a:p>
            <a:r>
              <a:rPr lang="en-US" dirty="0">
                <a:latin typeface="Times-Roman"/>
              </a:rPr>
              <a:t>(speciation), quantitative and comparative </a:t>
            </a:r>
            <a:r>
              <a:rPr lang="en-US" dirty="0" err="1">
                <a:latin typeface="Times-Roman"/>
              </a:rPr>
              <a:t>metallomics</a:t>
            </a:r>
            <a:r>
              <a:rPr lang="en-US" dirty="0">
                <a:latin typeface="Times-Roman"/>
              </a:rPr>
              <a:t> (involving changes in the </a:t>
            </a:r>
            <a:r>
              <a:rPr lang="en-US" dirty="0" err="1">
                <a:latin typeface="Times-Roman"/>
              </a:rPr>
              <a:t>metallome</a:t>
            </a:r>
            <a:r>
              <a:rPr lang="en-US" dirty="0">
                <a:latin typeface="Times-Roman"/>
              </a:rPr>
              <a:t> due to changes in the outer conditions.</a:t>
            </a:r>
          </a:p>
          <a:p>
            <a:endParaRPr lang="en-US" dirty="0">
              <a:latin typeface="Times-Roman"/>
            </a:endParaRPr>
          </a:p>
          <a:p>
            <a:r>
              <a:rPr lang="en-US" dirty="0">
                <a:latin typeface="Times-Roman"/>
              </a:rPr>
              <a:t>Thus the following information is obtained in a </a:t>
            </a:r>
            <a:r>
              <a:rPr lang="en-US" dirty="0" err="1">
                <a:latin typeface="Times-Roman"/>
              </a:rPr>
              <a:t>metallome</a:t>
            </a:r>
            <a:r>
              <a:rPr lang="en-US" dirty="0">
                <a:latin typeface="Times-Roman"/>
              </a:rPr>
              <a:t>:</a:t>
            </a:r>
          </a:p>
          <a:p>
            <a:r>
              <a:rPr lang="en-US" sz="3200" dirty="0">
                <a:solidFill>
                  <a:srgbClr val="0070C0"/>
                </a:solidFill>
                <a:latin typeface="LCIRCLE1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-Roman"/>
              </a:rPr>
              <a:t>how a metal is distributed inside a cell of a certain type;</a:t>
            </a:r>
          </a:p>
          <a:p>
            <a:r>
              <a:rPr lang="it-IT" sz="3200" dirty="0">
                <a:solidFill>
                  <a:srgbClr val="0070C0"/>
                </a:solidFill>
                <a:latin typeface="LCIRCLE10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Times-Roman"/>
              </a:rPr>
              <a:t>its</a:t>
            </a:r>
            <a:r>
              <a:rPr lang="it-IT" dirty="0">
                <a:solidFill>
                  <a:srgbClr val="0070C0"/>
                </a:solidFill>
                <a:latin typeface="Times-Roman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Times-Roman"/>
              </a:rPr>
              <a:t>coordination</a:t>
            </a:r>
            <a:r>
              <a:rPr lang="it-IT" dirty="0">
                <a:solidFill>
                  <a:srgbClr val="0070C0"/>
                </a:solidFill>
                <a:latin typeface="Times-Roman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Times-Roman"/>
              </a:rPr>
              <a:t>environment</a:t>
            </a:r>
            <a:r>
              <a:rPr lang="it-IT" dirty="0">
                <a:solidFill>
                  <a:srgbClr val="0070C0"/>
                </a:solidFill>
                <a:latin typeface="Times-Roman"/>
              </a:rPr>
              <a:t>;</a:t>
            </a:r>
          </a:p>
          <a:p>
            <a:r>
              <a:rPr lang="it-IT" sz="3200" dirty="0">
                <a:solidFill>
                  <a:srgbClr val="0070C0"/>
                </a:solidFill>
                <a:latin typeface="LCIRCLE10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Times-Roman"/>
              </a:rPr>
              <a:t>its</a:t>
            </a:r>
            <a:r>
              <a:rPr lang="it-IT" dirty="0">
                <a:solidFill>
                  <a:srgbClr val="0070C0"/>
                </a:solidFill>
                <a:latin typeface="Times-Roman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Times-Roman"/>
              </a:rPr>
              <a:t>concentration</a:t>
            </a:r>
            <a:r>
              <a:rPr lang="it-IT" dirty="0">
                <a:solidFill>
                  <a:srgbClr val="0070C0"/>
                </a:solidFill>
                <a:latin typeface="Times-Roman"/>
              </a:rPr>
              <a:t>.</a:t>
            </a:r>
          </a:p>
          <a:p>
            <a:endParaRPr lang="en-US" dirty="0">
              <a:latin typeface="Times-Roman"/>
            </a:endParaRPr>
          </a:p>
          <a:p>
            <a:r>
              <a:rPr lang="en-US" dirty="0">
                <a:latin typeface="Times-Roman"/>
              </a:rPr>
              <a:t>While the problems addressed by </a:t>
            </a:r>
            <a:r>
              <a:rPr lang="en-US" dirty="0" err="1">
                <a:latin typeface="Times-Roman"/>
              </a:rPr>
              <a:t>metallomics</a:t>
            </a:r>
            <a:r>
              <a:rPr lang="en-US" dirty="0">
                <a:latin typeface="Times-Roman"/>
              </a:rPr>
              <a:t> include:</a:t>
            </a:r>
          </a:p>
          <a:p>
            <a:r>
              <a:rPr lang="en-US" sz="3200" dirty="0">
                <a:solidFill>
                  <a:srgbClr val="FF0000"/>
                </a:solidFill>
                <a:latin typeface="LCIRCLE1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-Roman"/>
              </a:rPr>
              <a:t>structural–functional analysis of </a:t>
            </a:r>
            <a:r>
              <a:rPr lang="en-US" dirty="0" err="1">
                <a:solidFill>
                  <a:srgbClr val="FF0000"/>
                </a:solidFill>
                <a:latin typeface="Times-Roman"/>
              </a:rPr>
              <a:t>metalloproteins</a:t>
            </a:r>
            <a:r>
              <a:rPr lang="en-US" dirty="0">
                <a:solidFill>
                  <a:srgbClr val="FF0000"/>
                </a:solidFill>
                <a:latin typeface="Times-Roman"/>
              </a:rPr>
              <a:t> and models thereof;</a:t>
            </a:r>
          </a:p>
          <a:p>
            <a:r>
              <a:rPr lang="en-US" sz="3200" dirty="0">
                <a:solidFill>
                  <a:srgbClr val="FF0000"/>
                </a:solidFill>
                <a:latin typeface="LCIRCLE1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-Roman"/>
              </a:rPr>
              <a:t>regulation of the uptake, accumulation and metabolism of metals in biological</a:t>
            </a:r>
          </a:p>
          <a:p>
            <a:r>
              <a:rPr lang="it-IT" dirty="0" err="1">
                <a:solidFill>
                  <a:srgbClr val="FF0000"/>
                </a:solidFill>
                <a:latin typeface="Times-Roman"/>
              </a:rPr>
              <a:t>systems</a:t>
            </a:r>
            <a:r>
              <a:rPr lang="it-IT" dirty="0">
                <a:solidFill>
                  <a:srgbClr val="FF0000"/>
                </a:solidFill>
                <a:latin typeface="Times-Roman"/>
              </a:rPr>
              <a:t>;</a:t>
            </a:r>
          </a:p>
          <a:p>
            <a:r>
              <a:rPr lang="en-US" sz="3200" dirty="0">
                <a:solidFill>
                  <a:srgbClr val="FF0000"/>
                </a:solidFill>
                <a:latin typeface="LCIRCLE1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-Roman"/>
              </a:rPr>
              <a:t>the state of the organism (health) with regard to the availability of required elements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8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61" y="1110515"/>
            <a:ext cx="4606587" cy="485017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726806" y="903135"/>
            <a:ext cx="5632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protein part of ferritin is composed by 24 subunits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(high symmetry!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Rombic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dodecahedral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subunit consists of four long  helices, forming a bundle, and a fifth short  helix arranged perpendicularly to these. Two of the long helices are connected by 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loop, and two of these loops from neighboring subunits arrange to form a  sheet.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37048" y="4790941"/>
            <a:ext cx="6798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The </a:t>
            </a:r>
            <a:r>
              <a:rPr lang="it-IT" dirty="0" err="1">
                <a:solidFill>
                  <a:srgbClr val="FF0000"/>
                </a:solidFill>
              </a:rPr>
              <a:t>peculiar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structure</a:t>
            </a:r>
            <a:r>
              <a:rPr lang="it-IT" dirty="0">
                <a:solidFill>
                  <a:srgbClr val="FF0000"/>
                </a:solidFill>
              </a:rPr>
              <a:t> of </a:t>
            </a:r>
            <a:r>
              <a:rPr lang="it-IT" dirty="0" err="1">
                <a:solidFill>
                  <a:srgbClr val="FF0000"/>
                </a:solidFill>
              </a:rPr>
              <a:t>apoferritin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allows</a:t>
            </a:r>
            <a:r>
              <a:rPr lang="it-IT" dirty="0">
                <a:solidFill>
                  <a:srgbClr val="FF0000"/>
                </a:solidFill>
              </a:rPr>
              <a:t> the </a:t>
            </a:r>
            <a:r>
              <a:rPr lang="it-IT" dirty="0" err="1">
                <a:solidFill>
                  <a:srgbClr val="FF0000"/>
                </a:solidFill>
              </a:rPr>
              <a:t>arrangement</a:t>
            </a:r>
            <a:r>
              <a:rPr lang="it-IT" dirty="0">
                <a:solidFill>
                  <a:srgbClr val="FF0000"/>
                </a:solidFill>
              </a:rPr>
              <a:t> of the </a:t>
            </a:r>
            <a:r>
              <a:rPr lang="it-IT" dirty="0" err="1">
                <a:solidFill>
                  <a:srgbClr val="FF0000"/>
                </a:solidFill>
              </a:rPr>
              <a:t>subunits</a:t>
            </a:r>
            <a:r>
              <a:rPr lang="it-IT" dirty="0">
                <a:solidFill>
                  <a:srgbClr val="FF0000"/>
                </a:solidFill>
              </a:rPr>
              <a:t> in the </a:t>
            </a:r>
            <a:r>
              <a:rPr lang="it-IT" dirty="0" err="1">
                <a:solidFill>
                  <a:srgbClr val="FF0000"/>
                </a:solidFill>
              </a:rPr>
              <a:t>form</a:t>
            </a:r>
            <a:r>
              <a:rPr lang="it-IT" dirty="0">
                <a:solidFill>
                  <a:srgbClr val="FF0000"/>
                </a:solidFill>
              </a:rPr>
              <a:t> of </a:t>
            </a:r>
            <a:r>
              <a:rPr lang="it-IT" dirty="0" err="1">
                <a:solidFill>
                  <a:srgbClr val="FF0000"/>
                </a:solidFill>
              </a:rPr>
              <a:t>channels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which</a:t>
            </a:r>
            <a:r>
              <a:rPr lang="it-IT" dirty="0">
                <a:solidFill>
                  <a:srgbClr val="FF0000"/>
                </a:solidFill>
              </a:rPr>
              <a:t> are </a:t>
            </a:r>
            <a:r>
              <a:rPr lang="it-IT" dirty="0" err="1">
                <a:solidFill>
                  <a:srgbClr val="FF0000"/>
                </a:solidFill>
              </a:rPr>
              <a:t>ivolved</a:t>
            </a:r>
            <a:r>
              <a:rPr lang="it-IT" dirty="0">
                <a:solidFill>
                  <a:srgbClr val="FF0000"/>
                </a:solidFill>
              </a:rPr>
              <a:t> in the </a:t>
            </a:r>
            <a:r>
              <a:rPr lang="it-IT" dirty="0" err="1">
                <a:solidFill>
                  <a:srgbClr val="FF0000"/>
                </a:solidFill>
              </a:rPr>
              <a:t>deposition</a:t>
            </a:r>
            <a:r>
              <a:rPr lang="it-IT" dirty="0">
                <a:solidFill>
                  <a:srgbClr val="FF0000"/>
                </a:solidFill>
              </a:rPr>
              <a:t> and release of </a:t>
            </a:r>
            <a:r>
              <a:rPr lang="it-IT" dirty="0" err="1">
                <a:solidFill>
                  <a:srgbClr val="FF0000"/>
                </a:solidFill>
              </a:rPr>
              <a:t>iron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26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38108" y="444022"/>
            <a:ext cx="10671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center of the hollow sphere formed by mammalian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apoferritin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there is space for the inorganic core, which can contain a maximum of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4500 iron centers in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oxidic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 (usually 1200)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970" y="1371861"/>
            <a:ext cx="4200525" cy="503872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14848" y="356805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polyphasic</a:t>
            </a:r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</a:t>
            </a:r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ferrihydrite</a:t>
            </a:r>
            <a:r>
              <a:rPr lang="it-I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magnetite and </a:t>
            </a:r>
            <a:r>
              <a:rPr lang="it-IT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hematite</a:t>
            </a:r>
            <a:endParaRPr lang="it-IT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2250831" y="4337498"/>
            <a:ext cx="10048" cy="726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14848" y="5265337"/>
            <a:ext cx="512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labile,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mobilitation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22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5572" y="439505"/>
            <a:ext cx="9846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formation of ferritin can be envisaged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a redox process in which Fe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oxidized to Fe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the presence 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apoferritin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an electron acceptor (ultimately 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deposition into the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apoferritin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35" y="2535063"/>
            <a:ext cx="10829925" cy="5619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93335" y="4124087"/>
            <a:ext cx="11073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assumed that Fe</a:t>
            </a:r>
            <a:r>
              <a:rPr lang="en-US" sz="20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ions (Fe</a:t>
            </a:r>
            <a:r>
              <a:rPr lang="en-US" sz="20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inactive in this respect) can enter the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apoferritin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hydrophilic channels at a rate of about 3000 Fe/s and that they are then</a:t>
            </a:r>
          </a:p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catalytically oxidized at active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ferrioxidase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Carboxylate residues such as glutamate or aspartate are abundant at the inner surface of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apoferritin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Their complete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derivatization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the form of esters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blocks the iron loading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69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2707" y="4851571"/>
            <a:ext cx="1134458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shows the hydrophilic channels with threefold symmetry for the transport of Fe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out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ferritin and the hydrophobic channels with fourfold symmetry (shaded) for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small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reductants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Fe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chelators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can shift the equilibrium and thus simplify the release of iron.</a:t>
            </a:r>
          </a:p>
          <a:p>
            <a:pPr marL="342900" indent="-342900">
              <a:buAutoNum type="alphaUcParenR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(B) is an electron transfer through the protein shell, with Fe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reduced and transported out through the hydrophilic channels as Fe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0" y="915626"/>
            <a:ext cx="8515035" cy="37435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86367" y="231819"/>
            <a:ext cx="996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mobilization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ferritin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85222" y="1617785"/>
            <a:ext cx="96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653683" y="1617785"/>
            <a:ext cx="96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B)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7728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88135" y="13445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Hemosiderin is another iron storage form found in organisms, particularly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overload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88135" y="29403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approximately 35% Fe, the iron/protein ratio</a:t>
            </a:r>
          </a:p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even higher in the extremely large hemosiderin (typically 4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than in ferritin.</a:t>
            </a:r>
            <a:endParaRPr lang="it-IT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86367" y="45320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Hemosiderin is considered to form through lysosome degradation of the protein shell of ferritin.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thus released iron core dissociates and reforms as the </a:t>
            </a:r>
            <a:r>
              <a:rPr lang="it-IT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amorphous</a:t>
            </a:r>
            <a:r>
              <a:rPr lang="it-IT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hemosiderin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6367" y="231819"/>
            <a:ext cx="996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hemosiderin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library.med.utah.edu/WebPath/jpeg1/LUNG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014" y="1000513"/>
            <a:ext cx="4800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7020014" y="4331145"/>
            <a:ext cx="5117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Leakage of blood into alveolar spaces leads to an increase in hemosiderin-loaded macrophages (in brown)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857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1849" y="1294646"/>
            <a:ext cx="1084605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Iron is an essential trace element for almost all organisms</a:t>
            </a:r>
          </a:p>
          <a:p>
            <a:r>
              <a:rPr lang="en-US" sz="2400" dirty="0"/>
              <a:t>(exception: lactobacilli)</a:t>
            </a:r>
          </a:p>
          <a:p>
            <a:r>
              <a:rPr lang="en-US" sz="2400" dirty="0"/>
              <a:t>It participates in such diverse biological processes as photosynthesis and respiration, N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it-IT" sz="2400" dirty="0" err="1"/>
              <a:t>fixation</a:t>
            </a:r>
            <a:r>
              <a:rPr lang="it-IT" sz="2400" dirty="0"/>
              <a:t>, </a:t>
            </a:r>
            <a:r>
              <a:rPr lang="it-IT" sz="2400" dirty="0" err="1"/>
              <a:t>oxygen</a:t>
            </a:r>
            <a:r>
              <a:rPr lang="it-IT" sz="2400" dirty="0"/>
              <a:t> </a:t>
            </a:r>
            <a:r>
              <a:rPr lang="it-IT" sz="2400" dirty="0" err="1"/>
              <a:t>transport</a:t>
            </a:r>
            <a:r>
              <a:rPr lang="it-IT" sz="2400" dirty="0"/>
              <a:t>, DNA </a:t>
            </a:r>
            <a:r>
              <a:rPr lang="it-IT" sz="2400" dirty="0" err="1"/>
              <a:t>biosynthesis</a:t>
            </a:r>
            <a:r>
              <a:rPr lang="it-IT" sz="2400" dirty="0"/>
              <a:t>, etc.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Complex regulatory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mechanisms serve in the uptake, transport and storage of iron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active or passive </a:t>
            </a:r>
            <a:r>
              <a:rPr lang="en-US" sz="2200" dirty="0" err="1">
                <a:solidFill>
                  <a:srgbClr val="0070C0"/>
                </a:solidFill>
              </a:rPr>
              <a:t>resorption</a:t>
            </a:r>
            <a:r>
              <a:rPr lang="en-US" sz="2200" dirty="0">
                <a:solidFill>
                  <a:srgbClr val="0070C0"/>
                </a:solidFill>
              </a:rPr>
              <a:t> during food ingestion, involving for example dissolution,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70C0"/>
                </a:solidFill>
              </a:rPr>
              <a:t>redox </a:t>
            </a:r>
            <a:r>
              <a:rPr lang="it-IT" sz="2200" dirty="0" err="1">
                <a:solidFill>
                  <a:srgbClr val="0070C0"/>
                </a:solidFill>
              </a:rPr>
              <a:t>reactions</a:t>
            </a:r>
            <a:r>
              <a:rPr lang="it-IT" sz="2200" dirty="0">
                <a:solidFill>
                  <a:srgbClr val="0070C0"/>
                </a:solidFill>
              </a:rPr>
              <a:t> or </a:t>
            </a:r>
            <a:r>
              <a:rPr lang="it-IT" sz="2200" dirty="0" err="1">
                <a:solidFill>
                  <a:srgbClr val="0070C0"/>
                </a:solidFill>
              </a:rPr>
              <a:t>complexation</a:t>
            </a:r>
            <a:r>
              <a:rPr lang="it-IT" sz="2200" dirty="0">
                <a:solidFill>
                  <a:srgbClr val="0070C0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selective transport of the iron ions through membranes into cells;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processes within the cells, such as incorporation into a protein;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elimination from the metabolism through either excretion or temporary storage.</a:t>
            </a:r>
            <a:endParaRPr lang="it-IT" sz="2200" b="1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77773" y="172016"/>
            <a:ext cx="949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Metal </a:t>
            </a:r>
            <a:r>
              <a:rPr lang="it-IT" sz="2400" b="1" dirty="0" err="1"/>
              <a:t>trafficking</a:t>
            </a:r>
            <a:r>
              <a:rPr lang="it-IT" sz="2400" b="1" dirty="0"/>
              <a:t>		</a:t>
            </a:r>
            <a:r>
              <a:rPr lang="it-IT" sz="2400" b="1" dirty="0" err="1"/>
              <a:t>Uptake</a:t>
            </a:r>
            <a:r>
              <a:rPr lang="it-IT" sz="2400" b="1" dirty="0"/>
              <a:t> – </a:t>
            </a:r>
            <a:r>
              <a:rPr lang="it-IT" sz="2400" b="1" dirty="0" err="1"/>
              <a:t>distribution</a:t>
            </a:r>
            <a:r>
              <a:rPr lang="it-IT" sz="2400" b="1" dirty="0"/>
              <a:t> and </a:t>
            </a:r>
            <a:r>
              <a:rPr lang="it-IT" sz="2400" b="1" dirty="0" err="1"/>
              <a:t>storage</a:t>
            </a:r>
            <a:r>
              <a:rPr lang="it-IT" sz="2400" b="1" dirty="0"/>
              <a:t> of </a:t>
            </a:r>
            <a:r>
              <a:rPr lang="it-IT" sz="2400" b="1" dirty="0" err="1">
                <a:solidFill>
                  <a:srgbClr val="C00000"/>
                </a:solidFill>
              </a:rPr>
              <a:t>iron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5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0902" y="217283"/>
            <a:ext cx="714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0070C0"/>
                </a:solidFill>
              </a:rPr>
              <a:t>Iron</a:t>
            </a:r>
            <a:r>
              <a:rPr lang="it-IT" sz="2400" b="1" dirty="0">
                <a:solidFill>
                  <a:srgbClr val="0070C0"/>
                </a:solidFill>
              </a:rPr>
              <a:t> </a:t>
            </a:r>
            <a:r>
              <a:rPr lang="it-IT" sz="2400" b="1" dirty="0" err="1">
                <a:solidFill>
                  <a:srgbClr val="0070C0"/>
                </a:solidFill>
              </a:rPr>
              <a:t>Uptake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97941" y="1127839"/>
            <a:ext cx="1225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Although iron is the most abundant transition metal present in the biosphere, </a:t>
            </a:r>
            <a:r>
              <a:rPr lang="en-US" b="1" dirty="0">
                <a:latin typeface="Times-Roman"/>
              </a:rPr>
              <a:t>it is not </a:t>
            </a:r>
            <a:r>
              <a:rPr lang="it-IT" b="1" dirty="0" err="1">
                <a:latin typeface="Times-Roman"/>
              </a:rPr>
              <a:t>readily</a:t>
            </a:r>
            <a:r>
              <a:rPr lang="it-IT" b="1" dirty="0">
                <a:latin typeface="Times-Roman"/>
              </a:rPr>
              <a:t> </a:t>
            </a:r>
            <a:r>
              <a:rPr lang="it-IT" b="1" dirty="0" err="1">
                <a:latin typeface="Times-Roman"/>
              </a:rPr>
              <a:t>bioavailable</a:t>
            </a:r>
            <a:r>
              <a:rPr lang="it-IT" dirty="0">
                <a:latin typeface="Times-Roman"/>
              </a:rPr>
              <a:t>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282573" y="1962059"/>
            <a:ext cx="94638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Times-Roman"/>
              </a:rPr>
              <a:t>Microorganisms use low-molecular-weight compounds in</a:t>
            </a:r>
          </a:p>
          <a:p>
            <a:r>
              <a:rPr lang="en-US" dirty="0">
                <a:solidFill>
                  <a:srgbClr val="00B0F0"/>
                </a:solidFill>
                <a:latin typeface="Times-Roman"/>
              </a:rPr>
              <a:t>order to accumulate iron(III) from their environment; if necessary even from solid phases</a:t>
            </a:r>
          </a:p>
          <a:p>
            <a:endParaRPr lang="en-US" dirty="0">
              <a:solidFill>
                <a:srgbClr val="00B0F0"/>
              </a:solidFill>
              <a:latin typeface="Times-Roman"/>
            </a:endParaRPr>
          </a:p>
          <a:p>
            <a:r>
              <a:rPr lang="en-US" dirty="0">
                <a:solidFill>
                  <a:srgbClr val="00B0F0"/>
                </a:solidFill>
                <a:latin typeface="Times-Roman"/>
              </a:rPr>
              <a:t>these soluble chelating ligands have an</a:t>
            </a:r>
          </a:p>
          <a:p>
            <a:r>
              <a:rPr lang="en-US" dirty="0">
                <a:solidFill>
                  <a:srgbClr val="00B0F0"/>
                </a:solidFill>
                <a:latin typeface="Times-Roman"/>
              </a:rPr>
              <a:t>extremely high affinity for iron(III) and are referred to as “</a:t>
            </a:r>
            <a:r>
              <a:rPr lang="en-US" dirty="0" err="1">
                <a:solidFill>
                  <a:srgbClr val="00B0F0"/>
                </a:solidFill>
                <a:latin typeface="Times-Roman"/>
              </a:rPr>
              <a:t>siderophores</a:t>
            </a:r>
            <a:r>
              <a:rPr lang="en-US" dirty="0">
                <a:solidFill>
                  <a:srgbClr val="00B0F0"/>
                </a:solidFill>
                <a:latin typeface="Times-Roman"/>
              </a:rPr>
              <a:t>” (“iron carriers”).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31547" y="4076167"/>
            <a:ext cx="1103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-Roman"/>
              </a:rPr>
              <a:t>Iron-efficient plants are capable of extracting iron in sufficient amounts even from lime-rich soil with high pH values and thus very low concentrations of soluble iron using Iron-</a:t>
            </a:r>
            <a:r>
              <a:rPr lang="en-US" dirty="0" err="1">
                <a:solidFill>
                  <a:srgbClr val="00B050"/>
                </a:solidFill>
                <a:latin typeface="Times-Roman"/>
              </a:rPr>
              <a:t>complexing</a:t>
            </a:r>
            <a:r>
              <a:rPr lang="en-US" dirty="0">
                <a:solidFill>
                  <a:srgbClr val="00B050"/>
                </a:solidFill>
                <a:latin typeface="Times-Roman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-Roman"/>
              </a:rPr>
              <a:t>phytosiderophores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46495" y="5540721"/>
            <a:ext cx="919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Human </a:t>
            </a:r>
            <a:r>
              <a:rPr lang="it-IT" sz="2000" b="1" dirty="0" err="1">
                <a:solidFill>
                  <a:srgbClr val="FF0000"/>
                </a:solidFill>
              </a:rPr>
              <a:t>beings</a:t>
            </a:r>
            <a:r>
              <a:rPr lang="it-IT" sz="2000" b="1" dirty="0">
                <a:solidFill>
                  <a:srgbClr val="FF0000"/>
                </a:solidFill>
              </a:rPr>
              <a:t>  </a:t>
            </a:r>
            <a:r>
              <a:rPr lang="it-IT" sz="2000" b="1" dirty="0" err="1">
                <a:solidFill>
                  <a:srgbClr val="FF0000"/>
                </a:solidFill>
              </a:rPr>
              <a:t>obtain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iron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mainly</a:t>
            </a:r>
            <a:r>
              <a:rPr lang="it-IT" sz="2000" b="1" dirty="0">
                <a:solidFill>
                  <a:srgbClr val="FF0000"/>
                </a:solidFill>
              </a:rPr>
              <a:t> from the </a:t>
            </a:r>
            <a:r>
              <a:rPr lang="it-IT" sz="2000" b="1" dirty="0" err="1">
                <a:solidFill>
                  <a:srgbClr val="FF0000"/>
                </a:solidFill>
              </a:rPr>
              <a:t>diet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6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0944" y="1019879"/>
            <a:ext cx="11634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Siderophores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are naturally occurring chelate ligands with low molecular masses of between 500 and 1000 Da and a high affinity for iron(III).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siderophores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 very stable chelate complexes with approximately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octahedrally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coordinated high-spin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it-IT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</a:p>
        </p:txBody>
      </p:sp>
      <p:sp>
        <p:nvSpPr>
          <p:cNvPr id="4" name="Rettangolo 3"/>
          <p:cNvSpPr/>
          <p:nvPr/>
        </p:nvSpPr>
        <p:spPr>
          <a:xfrm>
            <a:off x="701444" y="238583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Siderophores</a:t>
            </a:r>
            <a:endParaRPr lang="it-IT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11" y="2900612"/>
            <a:ext cx="4878357" cy="199352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970190" y="51917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stability is quantified by the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siderophore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iron(III) complex formation constant,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9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789392" y="3343892"/>
            <a:ext cx="5634262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release mechanism for iron can be effected by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coupled to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proton transfer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61144" y="857587"/>
            <a:ext cx="72275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Siderophores</a:t>
            </a:r>
            <a:r>
              <a:rPr lang="it-I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t-IT" sz="22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Fe</a:t>
            </a:r>
            <a:r>
              <a:rPr lang="it-IT" sz="2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</a:t>
            </a:r>
            <a:r>
              <a:rPr lang="it-I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way </a:t>
            </a:r>
            <a:r>
              <a:rPr lang="it-IT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t-IT" sz="22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Fe</a:t>
            </a:r>
            <a:r>
              <a:rPr lang="it-IT" sz="2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5334342" y="1865672"/>
            <a:ext cx="544362" cy="103259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43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75608" y="363547"/>
            <a:ext cx="773467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majority of effective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siderophores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 be divided into three groups:</a:t>
            </a:r>
          </a:p>
          <a:p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hydroxycarboxylates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hydroxamates</a:t>
            </a:r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catecholates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26247"/>
          <a:stretch/>
        </p:blipFill>
        <p:spPr>
          <a:xfrm>
            <a:off x="2933708" y="1385813"/>
            <a:ext cx="7047420" cy="516849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627291" y="3567446"/>
            <a:ext cx="7650050" cy="294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67648" y="3105454"/>
            <a:ext cx="1815921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err="1"/>
              <a:t>Used</a:t>
            </a:r>
            <a:r>
              <a:rPr lang="it-IT" sz="2200" dirty="0"/>
              <a:t> for </a:t>
            </a:r>
            <a:r>
              <a:rPr lang="it-IT" sz="2200" dirty="0" err="1"/>
              <a:t>iron</a:t>
            </a:r>
            <a:r>
              <a:rPr lang="it-IT" sz="2200" dirty="0"/>
              <a:t> </a:t>
            </a:r>
            <a:r>
              <a:rPr lang="it-IT" sz="2200" dirty="0" err="1"/>
              <a:t>poisoning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33685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44" y="491419"/>
            <a:ext cx="5926341" cy="212299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27248"/>
          <a:stretch/>
        </p:blipFill>
        <p:spPr>
          <a:xfrm>
            <a:off x="6011415" y="2614410"/>
            <a:ext cx="6591408" cy="396835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20" y="3655572"/>
            <a:ext cx="4695825" cy="273367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937407" y="1137082"/>
            <a:ext cx="4936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Ferrichromes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contain cyclic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hexapeptides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based on glycine and N-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hydroxy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-l-ornithine,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which the three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hydroxamine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groups are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derivatized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acetyl functions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can be synthesized by fungi and bacteria.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2720" y="3167061"/>
            <a:ext cx="4993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0B050"/>
                </a:solidFill>
                <a:latin typeface="Times-Roman"/>
              </a:rPr>
              <a:t>Rhizoferrin</a:t>
            </a:r>
            <a:r>
              <a:rPr lang="it-IT" dirty="0">
                <a:solidFill>
                  <a:srgbClr val="00B050"/>
                </a:solidFill>
                <a:latin typeface="Times-Roman"/>
              </a:rPr>
              <a:t>, a </a:t>
            </a:r>
            <a:r>
              <a:rPr lang="it-IT" dirty="0" err="1">
                <a:solidFill>
                  <a:srgbClr val="00B050"/>
                </a:solidFill>
                <a:latin typeface="Times-Roman"/>
              </a:rPr>
              <a:t>hydroxycarboxylate</a:t>
            </a:r>
            <a:r>
              <a:rPr lang="it-IT" dirty="0">
                <a:solidFill>
                  <a:srgbClr val="00B050"/>
                </a:solidFill>
                <a:latin typeface="Times-Roman"/>
              </a:rPr>
              <a:t> </a:t>
            </a:r>
            <a:r>
              <a:rPr lang="it-IT" dirty="0" err="1">
                <a:solidFill>
                  <a:srgbClr val="00B050"/>
                </a:solidFill>
                <a:latin typeface="Times-Roman"/>
              </a:rPr>
              <a:t>siderophore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1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87" y="2503113"/>
            <a:ext cx="4439054" cy="32798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37116" y="2944291"/>
            <a:ext cx="130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K</a:t>
            </a:r>
            <a:r>
              <a:rPr lang="it-IT" baseline="-25000" dirty="0" err="1"/>
              <a:t>f</a:t>
            </a:r>
            <a:r>
              <a:rPr lang="it-IT" dirty="0"/>
              <a:t> </a:t>
            </a:r>
            <a:r>
              <a:rPr lang="it-IT" dirty="0" err="1"/>
              <a:t>ca</a:t>
            </a:r>
            <a:r>
              <a:rPr lang="it-IT" dirty="0"/>
              <a:t>. 10E49</a:t>
            </a:r>
            <a:endParaRPr lang="it-IT" baseline="-25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226" y="1711619"/>
            <a:ext cx="2714625" cy="25431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777539" y="456440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extraordinarily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 stability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enterobactin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complex is caused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inter alia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intramolecular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hydrogen bonds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the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amide–NH groups and coordinating</a:t>
            </a:r>
          </a:p>
          <a:p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catecholate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b="71807"/>
          <a:stretch/>
        </p:blipFill>
        <p:spPr>
          <a:xfrm>
            <a:off x="1328730" y="173788"/>
            <a:ext cx="6591408" cy="153783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273951" y="296372"/>
            <a:ext cx="4544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catecholate siderophores are synthesized mainly by </a:t>
            </a:r>
            <a:r>
              <a:rPr lang="en-US" b="1" dirty="0">
                <a:latin typeface="Times-Roman"/>
              </a:rPr>
              <a:t>bacteria</a:t>
            </a:r>
            <a:r>
              <a:rPr lang="en-US" dirty="0">
                <a:latin typeface="Times-Roman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0810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1524</Words>
  <Application>Microsoft Office PowerPoint</Application>
  <PresentationFormat>Widescreen</PresentationFormat>
  <Paragraphs>160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LCIRCLE10</vt:lpstr>
      <vt:lpstr>Times-Bold</vt:lpstr>
      <vt:lpstr>Times-Roman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 Corinti</dc:creator>
  <cp:lastModifiedBy>Davide Corinti</cp:lastModifiedBy>
  <cp:revision>46</cp:revision>
  <dcterms:created xsi:type="dcterms:W3CDTF">2019-02-28T17:54:30Z</dcterms:created>
  <dcterms:modified xsi:type="dcterms:W3CDTF">2025-10-10T07:10:22Z</dcterms:modified>
</cp:coreProperties>
</file>