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59" r:id="rId7"/>
    <p:sldId id="260" r:id="rId8"/>
    <p:sldId id="266" r:id="rId9"/>
    <p:sldId id="267" r:id="rId10"/>
    <p:sldId id="268" r:id="rId11"/>
    <p:sldId id="261" r:id="rId12"/>
    <p:sldId id="262" r:id="rId13"/>
    <p:sldId id="263"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3" r:id="rId41"/>
    <p:sldId id="295" r:id="rId42"/>
    <p:sldId id="296" r:id="rId43"/>
    <p:sldId id="304" r:id="rId44"/>
    <p:sldId id="297" r:id="rId45"/>
    <p:sldId id="298" r:id="rId46"/>
    <p:sldId id="299" r:id="rId47"/>
    <p:sldId id="300" r:id="rId48"/>
    <p:sldId id="301" r:id="rId49"/>
    <p:sldId id="302" r:id="rId50"/>
    <p:sldId id="305"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52BF655-ACD5-4B33-AB1C-261D1EA662AD}" type="datetimeFigureOut">
              <a:rPr lang="it-IT" smtClean="0"/>
              <a:pPr/>
              <a:t>16/04/2012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761A4E-EC85-4006-8EDA-84333A0B28A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BF655-ACD5-4B33-AB1C-261D1EA662AD}" type="datetimeFigureOut">
              <a:rPr lang="it-IT" smtClean="0"/>
              <a:pPr/>
              <a:t>16/04/2012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61A4E-EC85-4006-8EDA-84333A0B28A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transdermscop.com/index.htm"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t>TRANSDERMAL DRUG DELIVERY SYSTEM :</a:t>
            </a:r>
            <a:endParaRPr lang="it-IT" dirty="0"/>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028343"/>
            <a:ext cx="8136904" cy="4093428"/>
          </a:xfrm>
          <a:prstGeom prst="rect">
            <a:avLst/>
          </a:prstGeom>
        </p:spPr>
        <p:txBody>
          <a:bodyPr wrap="square">
            <a:spAutoFit/>
          </a:bodyPr>
          <a:lstStyle/>
          <a:p>
            <a:r>
              <a:rPr lang="en-US" sz="2000" b="1" dirty="0" smtClean="0"/>
              <a:t>Another </a:t>
            </a:r>
            <a:r>
              <a:rPr lang="en-US" sz="2000" b="1" dirty="0" err="1" smtClean="0"/>
              <a:t>transdermal</a:t>
            </a:r>
            <a:r>
              <a:rPr lang="en-US" sz="2000" b="1" dirty="0" smtClean="0"/>
              <a:t> delivery approach that has been applied is the use of </a:t>
            </a:r>
            <a:r>
              <a:rPr lang="en-US" sz="2000" b="1" dirty="0" err="1" smtClean="0"/>
              <a:t>prodrugs</a:t>
            </a:r>
            <a:r>
              <a:rPr lang="en-US" sz="2000" dirty="0" smtClean="0"/>
              <a:t>. Through</a:t>
            </a:r>
          </a:p>
          <a:p>
            <a:r>
              <a:rPr lang="en-US" sz="2000" b="1" dirty="0" smtClean="0"/>
              <a:t>the addition of a cleavable chemical groups that typically increases drug lipophilicity16</a:t>
            </a:r>
            <a:r>
              <a:rPr lang="en-US" sz="2000" dirty="0" smtClean="0"/>
              <a:t>, such</a:t>
            </a:r>
          </a:p>
          <a:p>
            <a:r>
              <a:rPr lang="en-US" sz="2000" b="1" dirty="0" err="1" smtClean="0"/>
              <a:t>prodrugs</a:t>
            </a:r>
            <a:r>
              <a:rPr lang="en-US" sz="2000" b="1" dirty="0" smtClean="0"/>
              <a:t> can facilitate the transfer of a drug across the skin</a:t>
            </a:r>
            <a:r>
              <a:rPr lang="en-US" sz="2000" dirty="0" smtClean="0"/>
              <a:t>. This is accomplished by adding,</a:t>
            </a:r>
          </a:p>
          <a:p>
            <a:r>
              <a:rPr lang="en-US" sz="2000" dirty="0" smtClean="0"/>
              <a:t>for example, alkyl side chains with </a:t>
            </a:r>
            <a:r>
              <a:rPr lang="en-US" sz="2000" dirty="0" err="1" smtClean="0"/>
              <a:t>enzymatically</a:t>
            </a:r>
            <a:r>
              <a:rPr lang="en-US" sz="2000" dirty="0" smtClean="0"/>
              <a:t> cleavable linkers, such as </a:t>
            </a:r>
            <a:r>
              <a:rPr lang="en-US" sz="2000" b="1" dirty="0" smtClean="0"/>
              <a:t>esters</a:t>
            </a:r>
            <a:r>
              <a:rPr lang="en-US" sz="2000" dirty="0" smtClean="0"/>
              <a:t> or</a:t>
            </a:r>
          </a:p>
          <a:p>
            <a:r>
              <a:rPr lang="en-US" sz="2000" b="1" dirty="0" smtClean="0"/>
              <a:t>carbonates</a:t>
            </a:r>
            <a:r>
              <a:rPr lang="en-US" sz="2000" dirty="0" smtClean="0"/>
              <a:t>. One </a:t>
            </a:r>
            <a:r>
              <a:rPr lang="en-US" sz="2000" dirty="0" err="1" smtClean="0"/>
              <a:t>prodrug</a:t>
            </a:r>
            <a:r>
              <a:rPr lang="en-US" sz="2000" dirty="0" smtClean="0"/>
              <a:t> approach relies on the linkage of either two of the same or two</a:t>
            </a:r>
          </a:p>
          <a:p>
            <a:r>
              <a:rPr lang="en-US" sz="2000" dirty="0" smtClean="0"/>
              <a:t>different small molecule drugs to each other by a labile bond, which reduces their</a:t>
            </a:r>
          </a:p>
          <a:p>
            <a:r>
              <a:rPr lang="en-US" sz="2000" dirty="0" err="1" smtClean="0"/>
              <a:t>hydrophilicity</a:t>
            </a:r>
            <a:r>
              <a:rPr lang="en-US" sz="2000" dirty="0" smtClean="0"/>
              <a:t>, albeit at the expense of increasing molecular weight17.</a:t>
            </a:r>
            <a:endParaRPr lang="it-IT"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METODI ATTIVI PER AUMENTARE IL TRANSDERMAL DRUG DELIVERY </a:t>
            </a:r>
          </a:p>
        </p:txBody>
      </p:sp>
      <p:sp>
        <p:nvSpPr>
          <p:cNvPr id="3" name="Segnaposto contenuto 2"/>
          <p:cNvSpPr>
            <a:spLocks noGrp="1"/>
          </p:cNvSpPr>
          <p:nvPr>
            <p:ph idx="1"/>
          </p:nvPr>
        </p:nvSpPr>
        <p:spPr/>
        <p:txBody>
          <a:bodyPr/>
          <a:lstStyle/>
          <a:p>
            <a:r>
              <a:rPr lang="it-IT" dirty="0"/>
              <a:t>Questi metodi comprendono l’utilizzo di </a:t>
            </a:r>
            <a:r>
              <a:rPr lang="it-IT" dirty="0">
                <a:solidFill>
                  <a:srgbClr val="FF0000"/>
                </a:solidFill>
              </a:rPr>
              <a:t>energia esterna </a:t>
            </a:r>
            <a:r>
              <a:rPr lang="it-IT" dirty="0"/>
              <a:t>che agisce come </a:t>
            </a:r>
            <a:r>
              <a:rPr lang="it-IT" dirty="0" err="1">
                <a:solidFill>
                  <a:srgbClr val="FF0000"/>
                </a:solidFill>
              </a:rPr>
              <a:t>driving</a:t>
            </a:r>
            <a:r>
              <a:rPr lang="it-IT" dirty="0">
                <a:solidFill>
                  <a:srgbClr val="FF0000"/>
                </a:solidFill>
              </a:rPr>
              <a:t> </a:t>
            </a:r>
            <a:r>
              <a:rPr lang="it-IT" dirty="0" err="1">
                <a:solidFill>
                  <a:srgbClr val="FF0000"/>
                </a:solidFill>
              </a:rPr>
              <a:t>force</a:t>
            </a:r>
            <a:r>
              <a:rPr lang="it-IT" dirty="0">
                <a:solidFill>
                  <a:srgbClr val="FF0000"/>
                </a:solidFill>
              </a:rPr>
              <a:t> </a:t>
            </a:r>
            <a:r>
              <a:rPr lang="it-IT" dirty="0"/>
              <a:t>per aumentare la </a:t>
            </a:r>
            <a:r>
              <a:rPr lang="it-IT" dirty="0">
                <a:solidFill>
                  <a:srgbClr val="FF0000"/>
                </a:solidFill>
              </a:rPr>
              <a:t>permeazione</a:t>
            </a:r>
            <a:r>
              <a:rPr lang="it-IT" dirty="0"/>
              <a:t> attraverso lo strato corneo di molecole attive farmacologicamente. L’uso dei metodi attivi, permette di superare l’ostacolo del </a:t>
            </a:r>
            <a:r>
              <a:rPr lang="it-IT" dirty="0">
                <a:solidFill>
                  <a:srgbClr val="FF0000"/>
                </a:solidFill>
              </a:rPr>
              <a:t>peso molecolare</a:t>
            </a:r>
            <a:r>
              <a:rPr lang="it-IT" dirty="0"/>
              <a:t>, </a:t>
            </a:r>
            <a:r>
              <a:rPr lang="it-IT" dirty="0" smtClean="0"/>
              <a:t>dell’</a:t>
            </a:r>
            <a:r>
              <a:rPr lang="it-IT" dirty="0" err="1" smtClean="0"/>
              <a:t>idrofilicità</a:t>
            </a:r>
            <a:r>
              <a:rPr lang="it-IT" dirty="0" smtClean="0"/>
              <a:t> </a:t>
            </a:r>
            <a:r>
              <a:rPr lang="it-IT" dirty="0"/>
              <a:t>e facilita la somministrazione di </a:t>
            </a:r>
            <a:r>
              <a:rPr lang="it-IT" dirty="0">
                <a:solidFill>
                  <a:srgbClr val="FF0000"/>
                </a:solidFill>
              </a:rPr>
              <a:t>peptidi e proteine</a:t>
            </a:r>
            <a:r>
              <a:rPr lang="it-IT"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764704"/>
            <a:ext cx="8064896" cy="5262979"/>
          </a:xfrm>
          <a:prstGeom prst="rect">
            <a:avLst/>
          </a:prstGeom>
        </p:spPr>
        <p:txBody>
          <a:bodyPr wrap="square">
            <a:spAutoFit/>
          </a:bodyPr>
          <a:lstStyle/>
          <a:p>
            <a:r>
              <a:rPr lang="it-IT" sz="2400" b="1" dirty="0" err="1">
                <a:solidFill>
                  <a:srgbClr val="FF0000"/>
                </a:solidFill>
              </a:rPr>
              <a:t>Elettroforazione</a:t>
            </a:r>
            <a:r>
              <a:rPr lang="it-IT" sz="2400" b="1" dirty="0">
                <a:solidFill>
                  <a:srgbClr val="FF0000"/>
                </a:solidFill>
              </a:rPr>
              <a:t> </a:t>
            </a:r>
          </a:p>
          <a:p>
            <a:r>
              <a:rPr lang="it-IT" sz="2400" dirty="0"/>
              <a:t>Un composto biologicamente attivo può essere introdotto attraverso le cellule </a:t>
            </a:r>
            <a:r>
              <a:rPr lang="it-IT" sz="2400" dirty="0">
                <a:solidFill>
                  <a:srgbClr val="FF0000"/>
                </a:solidFill>
              </a:rPr>
              <a:t>mediante iniezione </a:t>
            </a:r>
            <a:r>
              <a:rPr lang="it-IT" sz="2400" dirty="0"/>
              <a:t>e mediante </a:t>
            </a:r>
            <a:r>
              <a:rPr lang="it-IT" sz="2400" dirty="0">
                <a:solidFill>
                  <a:srgbClr val="FF0000"/>
                </a:solidFill>
              </a:rPr>
              <a:t>l’applicazione di una forza elettrica in tale regione</a:t>
            </a:r>
            <a:r>
              <a:rPr lang="it-IT" sz="2400" dirty="0"/>
              <a:t>. L’uso dell’</a:t>
            </a:r>
            <a:r>
              <a:rPr lang="it-IT" sz="2400" dirty="0" err="1"/>
              <a:t>elettropermeabilizzazione</a:t>
            </a:r>
            <a:r>
              <a:rPr lang="it-IT" sz="2400" dirty="0"/>
              <a:t> come metodo per aumentare la diffusione attraverso le barriere biologiche comporta l’applicazione di un </a:t>
            </a:r>
            <a:r>
              <a:rPr lang="it-IT" sz="2400" dirty="0">
                <a:solidFill>
                  <a:srgbClr val="FF0000"/>
                </a:solidFill>
              </a:rPr>
              <a:t>impulso ad alto voltaggio &gt; o = 100V per un breve periodo di tempo (millisecondi)</a:t>
            </a:r>
            <a:r>
              <a:rPr lang="it-IT" sz="2400" dirty="0"/>
              <a:t>. L’aumento della </a:t>
            </a:r>
            <a:r>
              <a:rPr lang="it-IT" sz="2400" dirty="0" smtClean="0"/>
              <a:t>permeabilità </a:t>
            </a:r>
            <a:r>
              <a:rPr lang="it-IT" sz="2400" dirty="0"/>
              <a:t>della pelle è dovuto alle generazione di </a:t>
            </a:r>
            <a:r>
              <a:rPr lang="it-IT" sz="2400" dirty="0">
                <a:solidFill>
                  <a:srgbClr val="FF0000"/>
                </a:solidFill>
              </a:rPr>
              <a:t>pori transienti</a:t>
            </a:r>
            <a:r>
              <a:rPr lang="it-IT" sz="2400" dirty="0"/>
              <a:t> durante l’</a:t>
            </a:r>
            <a:r>
              <a:rPr lang="it-IT" sz="2400" dirty="0" err="1"/>
              <a:t>elettroforazione</a:t>
            </a:r>
            <a:r>
              <a:rPr lang="it-IT" sz="2400" dirty="0"/>
              <a:t>; questa tecnologia è stata utilizzata con successo per aumentare la permeabilità della pelle verso molecole con diversa </a:t>
            </a:r>
            <a:r>
              <a:rPr lang="it-IT" sz="2400" dirty="0" err="1"/>
              <a:t>lipofilicità</a:t>
            </a:r>
            <a:r>
              <a:rPr lang="it-IT" sz="2400" dirty="0"/>
              <a:t> e dimensione (piccole molecole, proteine, peptidi e </a:t>
            </a:r>
            <a:r>
              <a:rPr lang="it-IT" sz="2400" dirty="0" err="1"/>
              <a:t>oligonucleotidi</a:t>
            </a:r>
            <a:r>
              <a:rPr lang="it-IT" sz="2400" dirty="0"/>
              <a:t>) come prodotti </a:t>
            </a:r>
            <a:r>
              <a:rPr lang="it-IT" sz="2400" dirty="0" err="1"/>
              <a:t>biofarmaceutici</a:t>
            </a:r>
            <a:r>
              <a:rPr lang="it-IT" sz="2400" dirty="0"/>
              <a:t> con PM &gt; 7kDa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27585" y="1052736"/>
            <a:ext cx="7560840" cy="45365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889844"/>
            <a:ext cx="7920880" cy="5262979"/>
          </a:xfrm>
          <a:prstGeom prst="rect">
            <a:avLst/>
          </a:prstGeom>
        </p:spPr>
        <p:txBody>
          <a:bodyPr wrap="square">
            <a:spAutoFit/>
          </a:bodyPr>
          <a:lstStyle/>
          <a:p>
            <a:r>
              <a:rPr lang="it-IT" sz="2400" b="1" dirty="0" err="1" smtClean="0">
                <a:solidFill>
                  <a:srgbClr val="FF0000"/>
                </a:solidFill>
              </a:rPr>
              <a:t>Iontophoresis</a:t>
            </a:r>
            <a:r>
              <a:rPr lang="it-IT" sz="2400" b="1" dirty="0" smtClean="0">
                <a:solidFill>
                  <a:srgbClr val="FF0000"/>
                </a:solidFill>
              </a:rPr>
              <a:t> </a:t>
            </a:r>
          </a:p>
          <a:p>
            <a:r>
              <a:rPr lang="it-IT" sz="2400" dirty="0" smtClean="0"/>
              <a:t>Il metodo coinvolge l’incremento della permeazione di un agente terapeutico applicato </a:t>
            </a:r>
            <a:r>
              <a:rPr lang="it-IT" sz="2400" dirty="0" err="1" smtClean="0"/>
              <a:t>topicamente</a:t>
            </a:r>
            <a:r>
              <a:rPr lang="it-IT" sz="2400" dirty="0" smtClean="0"/>
              <a:t> </a:t>
            </a:r>
            <a:r>
              <a:rPr lang="it-IT" sz="2400" b="1" dirty="0" smtClean="0"/>
              <a:t>mediante un basso </a:t>
            </a:r>
            <a:r>
              <a:rPr lang="it-IT" sz="2400" dirty="0" smtClean="0">
                <a:solidFill>
                  <a:srgbClr val="FF0000"/>
                </a:solidFill>
              </a:rPr>
              <a:t>livello di corrente elettrica</a:t>
            </a:r>
            <a:r>
              <a:rPr lang="it-IT" sz="2400" dirty="0" smtClean="0"/>
              <a:t>. L’aumento della permeazione del farmaco può essere attribuito ai seguenti meccanismi o alla loro combinazione: </a:t>
            </a:r>
            <a:r>
              <a:rPr lang="it-IT" sz="2400" b="1" i="1" dirty="0" err="1" smtClean="0">
                <a:solidFill>
                  <a:srgbClr val="FF0000"/>
                </a:solidFill>
              </a:rPr>
              <a:t>elettrorepulsione</a:t>
            </a:r>
            <a:r>
              <a:rPr lang="it-IT" sz="2400" b="1" i="1" dirty="0" smtClean="0">
                <a:solidFill>
                  <a:srgbClr val="FF0000"/>
                </a:solidFill>
              </a:rPr>
              <a:t> (per soluti carichi</a:t>
            </a:r>
            <a:r>
              <a:rPr lang="it-IT" sz="2400" i="1" dirty="0" smtClean="0"/>
              <a:t>), </a:t>
            </a:r>
            <a:r>
              <a:rPr lang="it-IT" sz="2400" b="1" i="1" dirty="0" smtClean="0">
                <a:solidFill>
                  <a:srgbClr val="FF0000"/>
                </a:solidFill>
              </a:rPr>
              <a:t>elettroosmosi (per soluti non carichi</a:t>
            </a:r>
            <a:r>
              <a:rPr lang="it-IT" sz="2400" i="1" dirty="0" smtClean="0"/>
              <a:t>) </a:t>
            </a:r>
            <a:r>
              <a:rPr lang="it-IT" sz="2400" i="1" dirty="0" err="1" smtClean="0"/>
              <a:t>elettroperturbazione</a:t>
            </a:r>
            <a:r>
              <a:rPr lang="it-IT" sz="2400" i="1" dirty="0" smtClean="0"/>
              <a:t> (per soluti carichi o non carichi). Parametri che riguardano lo </a:t>
            </a:r>
            <a:r>
              <a:rPr lang="it-IT" sz="2400" i="1" dirty="0" err="1" smtClean="0"/>
              <a:t>iontophoretic</a:t>
            </a:r>
            <a:r>
              <a:rPr lang="it-IT" sz="2400" i="1" dirty="0" smtClean="0"/>
              <a:t> </a:t>
            </a:r>
            <a:r>
              <a:rPr lang="it-IT" sz="2400" i="1" dirty="0" err="1" smtClean="0"/>
              <a:t>skin</a:t>
            </a:r>
            <a:r>
              <a:rPr lang="it-IT" sz="2400" i="1" dirty="0" smtClean="0"/>
              <a:t> delivery </a:t>
            </a:r>
            <a:r>
              <a:rPr lang="it-IT" sz="2400" i="1" dirty="0" err="1" smtClean="0"/>
              <a:t>sistem</a:t>
            </a:r>
            <a:r>
              <a:rPr lang="it-IT" sz="2400" i="1" dirty="0" smtClean="0"/>
              <a:t> includono : il tipo di </a:t>
            </a:r>
            <a:r>
              <a:rPr lang="it-IT" sz="2400" b="1" i="1" dirty="0" smtClean="0"/>
              <a:t>elettrodo</a:t>
            </a:r>
            <a:r>
              <a:rPr lang="it-IT" sz="2400" i="1" dirty="0" smtClean="0"/>
              <a:t>, </a:t>
            </a:r>
            <a:r>
              <a:rPr lang="it-IT" sz="2400" b="1" i="1" dirty="0" smtClean="0"/>
              <a:t>l’intensità di corrente</a:t>
            </a:r>
            <a:r>
              <a:rPr lang="it-IT" sz="2400" i="1" dirty="0" smtClean="0"/>
              <a:t>, </a:t>
            </a:r>
            <a:r>
              <a:rPr lang="it-IT" sz="2400" b="1" i="1" dirty="0" smtClean="0"/>
              <a:t>il pH del sistema</a:t>
            </a:r>
            <a:r>
              <a:rPr lang="it-IT" sz="2400" i="1" dirty="0" smtClean="0"/>
              <a:t>, l’effetto competitivo di ioni e il tipo di permeante. </a:t>
            </a:r>
            <a:r>
              <a:rPr lang="it-IT" sz="2400" b="1" i="1" dirty="0" smtClean="0"/>
              <a:t>Ioni carichi positivamente sono </a:t>
            </a:r>
          </a:p>
          <a:p>
            <a:r>
              <a:rPr lang="it-IT" sz="2400" b="1" dirty="0" smtClean="0"/>
              <a:t>veicolati nella pelle attraverso l’anodo mentre quelli carichi negativamente mediante il catodo. </a:t>
            </a:r>
            <a:endParaRPr lang="it-IT"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908720"/>
            <a:ext cx="7848872" cy="51845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751344"/>
            <a:ext cx="8208912" cy="5262979"/>
          </a:xfrm>
          <a:prstGeom prst="rect">
            <a:avLst/>
          </a:prstGeom>
        </p:spPr>
        <p:txBody>
          <a:bodyPr wrap="square">
            <a:spAutoFit/>
          </a:bodyPr>
          <a:lstStyle/>
          <a:p>
            <a:r>
              <a:rPr lang="it-IT" sz="2400" dirty="0" smtClean="0"/>
              <a:t>Un esame microscopico della sezione cutanea ha evidenziato che, dopo il trattamento </a:t>
            </a:r>
            <a:r>
              <a:rPr lang="it-IT" sz="2400" dirty="0" err="1" smtClean="0"/>
              <a:t>iontoforetico</a:t>
            </a:r>
            <a:r>
              <a:rPr lang="it-IT" sz="2400" dirty="0" smtClean="0"/>
              <a:t> come nel caso della </a:t>
            </a:r>
            <a:r>
              <a:rPr lang="it-IT" sz="2400" dirty="0" err="1" smtClean="0"/>
              <a:t>veicolazione</a:t>
            </a:r>
            <a:r>
              <a:rPr lang="it-IT" sz="2400" dirty="0" smtClean="0"/>
              <a:t> con liposomi che richiede l’applicazione di una corrente a 3-5μA per 5-10min, </a:t>
            </a:r>
            <a:r>
              <a:rPr lang="it-IT" sz="2400" b="1" dirty="0" smtClean="0">
                <a:solidFill>
                  <a:srgbClr val="FF0000"/>
                </a:solidFill>
              </a:rPr>
              <a:t>si formano delle leggere macchie nello strato corneo e nell’epidermide (bruciature) che diventano più intense nel derma e nella regione follicolare</a:t>
            </a:r>
            <a:r>
              <a:rPr lang="it-IT" sz="2400" dirty="0" smtClean="0"/>
              <a:t>. Dal 2003 sono stati brevettati apparati </a:t>
            </a:r>
            <a:r>
              <a:rPr lang="it-IT" sz="2400" dirty="0" err="1" smtClean="0"/>
              <a:t>iontoforetici</a:t>
            </a:r>
            <a:r>
              <a:rPr lang="it-IT" sz="2400" dirty="0" smtClean="0"/>
              <a:t> con nuovi elettrodi che </a:t>
            </a:r>
            <a:r>
              <a:rPr lang="it-IT" sz="2400" b="1" dirty="0" smtClean="0">
                <a:solidFill>
                  <a:srgbClr val="FF0000"/>
                </a:solidFill>
              </a:rPr>
              <a:t>evitavano bruciature </a:t>
            </a:r>
            <a:r>
              <a:rPr lang="it-IT" sz="2400" dirty="0" smtClean="0"/>
              <a:t>della pelle nel sito di delivery. Il </a:t>
            </a:r>
            <a:r>
              <a:rPr lang="it-IT" sz="2400" dirty="0" err="1" smtClean="0"/>
              <a:t>PhoresorTM</a:t>
            </a:r>
            <a:r>
              <a:rPr lang="it-IT" sz="2400" dirty="0" smtClean="0"/>
              <a:t> </a:t>
            </a:r>
            <a:r>
              <a:rPr lang="it-IT" sz="2400" dirty="0" err="1" smtClean="0"/>
              <a:t>device</a:t>
            </a:r>
            <a:r>
              <a:rPr lang="it-IT" sz="2400" dirty="0" smtClean="0"/>
              <a:t> è stato il primo sistema </a:t>
            </a:r>
            <a:r>
              <a:rPr lang="it-IT" sz="2400" dirty="0" err="1" smtClean="0"/>
              <a:t>iontoforetico</a:t>
            </a:r>
            <a:r>
              <a:rPr lang="it-IT" sz="2400" dirty="0" smtClean="0"/>
              <a:t> approvato dalla FDA nel 1970. Le limitazioni di questo sistema includono i limiti nella regolazione nella quota di corrente che può essere usata negli umani e </a:t>
            </a:r>
            <a:r>
              <a:rPr lang="it-IT" sz="2400" b="1" dirty="0" smtClean="0">
                <a:solidFill>
                  <a:srgbClr val="FF0000"/>
                </a:solidFill>
              </a:rPr>
              <a:t>nel danneggiamento irreversibile che può causare alla pelle; inoltre la </a:t>
            </a:r>
            <a:r>
              <a:rPr lang="it-IT" sz="2400" b="1" dirty="0" err="1" smtClean="0">
                <a:solidFill>
                  <a:srgbClr val="FF0000"/>
                </a:solidFill>
              </a:rPr>
              <a:t>iontoforesi</a:t>
            </a:r>
            <a:r>
              <a:rPr lang="it-IT" sz="2400" b="1" dirty="0" smtClean="0">
                <a:solidFill>
                  <a:srgbClr val="FF0000"/>
                </a:solidFill>
              </a:rPr>
              <a:t> fallisce con macromolecole &gt;7000Da. </a:t>
            </a:r>
            <a:endParaRPr lang="it-IT" sz="24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97346"/>
            <a:ext cx="8640960" cy="6370975"/>
          </a:xfrm>
          <a:prstGeom prst="rect">
            <a:avLst/>
          </a:prstGeom>
        </p:spPr>
        <p:txBody>
          <a:bodyPr wrap="square">
            <a:spAutoFit/>
          </a:bodyPr>
          <a:lstStyle/>
          <a:p>
            <a:r>
              <a:rPr lang="it-IT" sz="2400" b="1" dirty="0" smtClean="0">
                <a:solidFill>
                  <a:srgbClr val="FF0000"/>
                </a:solidFill>
              </a:rPr>
              <a:t>Ultrasuoni </a:t>
            </a:r>
          </a:p>
          <a:p>
            <a:r>
              <a:rPr lang="it-IT" sz="2400" b="1" dirty="0" smtClean="0"/>
              <a:t>I fisioterapisti utilizzano gli ultrasuoni per trattare pazienti con infiammazioni muscolo scheletriche con applicazione topica di steroidi</a:t>
            </a:r>
            <a:r>
              <a:rPr lang="it-IT" sz="2400" dirty="0" smtClean="0"/>
              <a:t>; inoltre è stato osservato che l’energia ultrasonica è in grado di aumentare l’effetto di agenti trombo litici come le urochinasi. Gli ultrasuoni riguardano l’uso di energia ultrasonica per incrementare il </a:t>
            </a:r>
            <a:r>
              <a:rPr lang="it-IT" sz="2400" dirty="0" err="1" smtClean="0"/>
              <a:t>transdermal</a:t>
            </a:r>
            <a:r>
              <a:rPr lang="it-IT" sz="2400" dirty="0" smtClean="0"/>
              <a:t> delivery di soluti. </a:t>
            </a:r>
            <a:r>
              <a:rPr lang="it-IT" sz="2400" b="1" dirty="0" smtClean="0">
                <a:solidFill>
                  <a:srgbClr val="FF0000"/>
                </a:solidFill>
              </a:rPr>
              <a:t>Il meccanismo proposto che permette l’incremento di permeabilità sembra sia dovuto alla formazione di cavità gassose con risultante distruzione dello strato corneo. I parametri del trattamento con ultrasuoni come la durata del trattamento, </a:t>
            </a:r>
          </a:p>
          <a:p>
            <a:r>
              <a:rPr lang="it-IT" sz="2400" dirty="0" smtClean="0"/>
              <a:t>l’intensità e la frequenza sono tutti conosciuti. Le frequenze che si aggirano intorno a </a:t>
            </a:r>
            <a:r>
              <a:rPr lang="it-IT" sz="2400" b="1" dirty="0" smtClean="0">
                <a:solidFill>
                  <a:srgbClr val="FF0000"/>
                </a:solidFill>
              </a:rPr>
              <a:t>20kHz- 16MHz aumentano la </a:t>
            </a:r>
            <a:r>
              <a:rPr lang="it-IT" sz="2400" b="1" dirty="0" err="1" smtClean="0">
                <a:solidFill>
                  <a:srgbClr val="FF0000"/>
                </a:solidFill>
              </a:rPr>
              <a:t>skin</a:t>
            </a:r>
            <a:r>
              <a:rPr lang="it-IT" sz="2400" b="1" dirty="0" smtClean="0">
                <a:solidFill>
                  <a:srgbClr val="FF0000"/>
                </a:solidFill>
              </a:rPr>
              <a:t> </a:t>
            </a:r>
            <a:r>
              <a:rPr lang="it-IT" sz="2400" b="1" dirty="0" err="1" smtClean="0">
                <a:solidFill>
                  <a:srgbClr val="FF0000"/>
                </a:solidFill>
              </a:rPr>
              <a:t>permeation</a:t>
            </a:r>
            <a:r>
              <a:rPr lang="it-IT" sz="2400" dirty="0" smtClean="0"/>
              <a:t>, frequenze &lt;100kHz sembra che hanno un effetto più significante con macromolecole di 48kDa. Il </a:t>
            </a:r>
            <a:r>
              <a:rPr lang="it-IT" sz="2400" dirty="0" err="1" smtClean="0"/>
              <a:t>SonoPrepR</a:t>
            </a:r>
            <a:r>
              <a:rPr lang="it-IT" sz="2400" dirty="0" smtClean="0"/>
              <a:t> utilizza frequenze basse di ultrasuoni 55kHz con una durata di 15s per aumentare la </a:t>
            </a:r>
            <a:r>
              <a:rPr lang="it-IT" sz="2400" dirty="0" err="1" smtClean="0"/>
              <a:t>skin</a:t>
            </a:r>
            <a:r>
              <a:rPr lang="it-IT" sz="2400" dirty="0" smtClean="0"/>
              <a:t> permeabilità. </a:t>
            </a:r>
            <a:endParaRPr lang="it-IT"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95625" y="600075"/>
            <a:ext cx="2952750" cy="56578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889844"/>
            <a:ext cx="8208912" cy="5262979"/>
          </a:xfrm>
          <a:prstGeom prst="rect">
            <a:avLst/>
          </a:prstGeom>
        </p:spPr>
        <p:txBody>
          <a:bodyPr wrap="square">
            <a:spAutoFit/>
          </a:bodyPr>
          <a:lstStyle/>
          <a:p>
            <a:r>
              <a:rPr lang="it-IT" sz="2400" b="1" dirty="0" smtClean="0">
                <a:solidFill>
                  <a:srgbClr val="FF0000"/>
                </a:solidFill>
              </a:rPr>
              <a:t>Radiazione laser e onde fotomeccaniche </a:t>
            </a:r>
          </a:p>
          <a:p>
            <a:r>
              <a:rPr lang="it-IT" sz="2400" dirty="0" smtClean="0"/>
              <a:t>La radiazione laser distrugge le cellule target con un tempo di 300ns</a:t>
            </a:r>
            <a:r>
              <a:rPr lang="it-IT" sz="2400" b="1" dirty="0" smtClean="0">
                <a:solidFill>
                  <a:srgbClr val="FF0000"/>
                </a:solidFill>
              </a:rPr>
              <a:t>. Una diretta e controllata esposizione della pelle alla radiazione laser causa un’ablazione dello strato corneo senza un significante danneggiamento dello strato sottostante dell’epidermide</a:t>
            </a:r>
            <a:r>
              <a:rPr lang="it-IT" sz="2400" dirty="0" smtClean="0"/>
              <a:t>. Per aumentare la distruzione della barriera mediante radiazione laser bisogna controllare dei parametri come la </a:t>
            </a:r>
            <a:r>
              <a:rPr lang="it-IT" sz="2400" b="1" dirty="0" smtClean="0">
                <a:solidFill>
                  <a:srgbClr val="FF0000"/>
                </a:solidFill>
              </a:rPr>
              <a:t>lunghezza d’onda</a:t>
            </a:r>
            <a:r>
              <a:rPr lang="it-IT" sz="2400" dirty="0" smtClean="0"/>
              <a:t>, </a:t>
            </a:r>
            <a:r>
              <a:rPr lang="it-IT" sz="2400" b="1" dirty="0" smtClean="0">
                <a:solidFill>
                  <a:srgbClr val="FF0000"/>
                </a:solidFill>
              </a:rPr>
              <a:t>l’energia</a:t>
            </a:r>
            <a:r>
              <a:rPr lang="it-IT" sz="2400" dirty="0" smtClean="0"/>
              <a:t> ecc. In alcuni studi su volontari umani il </a:t>
            </a:r>
            <a:r>
              <a:rPr lang="it-IT" sz="2400" dirty="0" err="1" smtClean="0"/>
              <a:t>Norwood</a:t>
            </a:r>
            <a:r>
              <a:rPr lang="it-IT" sz="2400" dirty="0" smtClean="0"/>
              <a:t> </a:t>
            </a:r>
            <a:r>
              <a:rPr lang="it-IT" sz="2400" dirty="0" err="1" smtClean="0"/>
              <a:t>Abbey</a:t>
            </a:r>
            <a:r>
              <a:rPr lang="it-IT" sz="2400" dirty="0" smtClean="0"/>
              <a:t> laser </a:t>
            </a:r>
            <a:r>
              <a:rPr lang="it-IT" sz="2400" dirty="0" err="1" smtClean="0"/>
              <a:t>device</a:t>
            </a:r>
            <a:r>
              <a:rPr lang="it-IT" sz="2400" dirty="0" smtClean="0"/>
              <a:t> riduceva l’insorgenza d’azione della lidocaina da 3-5min contro i 60min richiesti per ottenere un simile effetto su un gruppo di controllo che non utilizzavano tecnologia laser. Il </a:t>
            </a:r>
            <a:r>
              <a:rPr lang="it-IT" sz="2400" dirty="0" err="1" smtClean="0"/>
              <a:t>Norwood</a:t>
            </a:r>
            <a:r>
              <a:rPr lang="it-IT" sz="2400" dirty="0" smtClean="0"/>
              <a:t> </a:t>
            </a:r>
            <a:r>
              <a:rPr lang="it-IT" sz="2400" dirty="0" err="1" smtClean="0"/>
              <a:t>Abbey</a:t>
            </a:r>
            <a:r>
              <a:rPr lang="it-IT" sz="2400" dirty="0" smtClean="0"/>
              <a:t> </a:t>
            </a:r>
            <a:r>
              <a:rPr lang="it-IT" sz="2400" dirty="0" err="1" smtClean="0"/>
              <a:t>sistem</a:t>
            </a:r>
            <a:r>
              <a:rPr lang="it-IT" sz="2400" dirty="0" smtClean="0"/>
              <a:t> è stato approvato in Australia e US per somministrazione di anestetici per via topica. </a:t>
            </a:r>
            <a:endParaRPr lang="it-IT"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harmainfo.net/files/images/stories/article_images/9_TDDS_ThepiediagramFentanylandnitroglycerine.JPG"/>
          <p:cNvPicPr>
            <a:picLocks noChangeAspect="1" noChangeArrowheads="1"/>
          </p:cNvPicPr>
          <p:nvPr/>
        </p:nvPicPr>
        <p:blipFill>
          <a:blip r:embed="rId2" cstate="print"/>
          <a:srcRect/>
          <a:stretch>
            <a:fillRect/>
          </a:stretch>
        </p:blipFill>
        <p:spPr bwMode="auto">
          <a:xfrm>
            <a:off x="827584" y="908720"/>
            <a:ext cx="7056784" cy="496855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5846"/>
            <a:ext cx="8712968" cy="6001643"/>
          </a:xfrm>
          <a:prstGeom prst="rect">
            <a:avLst/>
          </a:prstGeom>
        </p:spPr>
        <p:txBody>
          <a:bodyPr wrap="square">
            <a:spAutoFit/>
          </a:bodyPr>
          <a:lstStyle/>
          <a:p>
            <a:r>
              <a:rPr lang="it-IT" sz="2400" b="1" dirty="0" smtClean="0">
                <a:solidFill>
                  <a:srgbClr val="FF0000"/>
                </a:solidFill>
              </a:rPr>
              <a:t>Radiofrequenza</a:t>
            </a:r>
            <a:r>
              <a:rPr lang="it-IT" sz="2400" dirty="0" smtClean="0"/>
              <a:t> </a:t>
            </a:r>
          </a:p>
          <a:p>
            <a:r>
              <a:rPr lang="it-IT" sz="2400" dirty="0" smtClean="0"/>
              <a:t>La radiofrequenza comprende l’esposizione della pelle ad una </a:t>
            </a:r>
            <a:r>
              <a:rPr lang="it-IT" sz="2400" b="1" dirty="0" smtClean="0">
                <a:solidFill>
                  <a:srgbClr val="FF0000"/>
                </a:solidFill>
              </a:rPr>
              <a:t>corrente alternata ad alta frequenza 100kHz con risultante formazione di micro canali indotti dal calore nelle membrane nello </a:t>
            </a:r>
            <a:r>
              <a:rPr lang="it-IT" sz="2400" dirty="0" smtClean="0"/>
              <a:t>stesso modo come quando è applicata la radiazione laser. </a:t>
            </a:r>
            <a:r>
              <a:rPr lang="it-IT" sz="2400" b="1" dirty="0" smtClean="0">
                <a:solidFill>
                  <a:srgbClr val="FF0000"/>
                </a:solidFill>
              </a:rPr>
              <a:t>La velocità di delivery del farmaco è controllata dal numero di micro canali formati</a:t>
            </a:r>
            <a:r>
              <a:rPr lang="it-IT" sz="2400" dirty="0" smtClean="0"/>
              <a:t>. Il </a:t>
            </a:r>
            <a:r>
              <a:rPr lang="it-IT" sz="2400" dirty="0" err="1" smtClean="0"/>
              <a:t>Viaderm</a:t>
            </a:r>
            <a:r>
              <a:rPr lang="it-IT" sz="2400" dirty="0" smtClean="0"/>
              <a:t> </a:t>
            </a:r>
            <a:r>
              <a:rPr lang="it-IT" sz="2400" dirty="0" err="1" smtClean="0"/>
              <a:t>device</a:t>
            </a:r>
            <a:r>
              <a:rPr lang="it-IT" sz="2400" dirty="0" smtClean="0"/>
              <a:t> è un </a:t>
            </a:r>
            <a:r>
              <a:rPr lang="it-IT" sz="2400" dirty="0" err="1" smtClean="0"/>
              <a:t>device</a:t>
            </a:r>
            <a:r>
              <a:rPr lang="it-IT" sz="2400" dirty="0" smtClean="0"/>
              <a:t> elettronico che consiste in </a:t>
            </a:r>
            <a:r>
              <a:rPr lang="it-IT" sz="2400" b="1" dirty="0" smtClean="0">
                <a:solidFill>
                  <a:srgbClr val="FF0000"/>
                </a:solidFill>
              </a:rPr>
              <a:t>micro siringhe a schiera (100 microelettrodi \cm2) e un farmaco </a:t>
            </a:r>
            <a:r>
              <a:rPr lang="it-IT" sz="2400" dirty="0" smtClean="0">
                <a:solidFill>
                  <a:srgbClr val="FF0000"/>
                </a:solidFill>
              </a:rPr>
              <a:t>patch</a:t>
            </a:r>
            <a:r>
              <a:rPr lang="it-IT" sz="2400" dirty="0" smtClean="0"/>
              <a:t>. Il </a:t>
            </a:r>
            <a:r>
              <a:rPr lang="it-IT" sz="2400" b="1" dirty="0" err="1" smtClean="0">
                <a:solidFill>
                  <a:srgbClr val="FF0000"/>
                </a:solidFill>
              </a:rPr>
              <a:t>microneedle</a:t>
            </a:r>
            <a:r>
              <a:rPr lang="it-IT" sz="2400" b="1" dirty="0" smtClean="0">
                <a:solidFill>
                  <a:srgbClr val="FF0000"/>
                </a:solidFill>
              </a:rPr>
              <a:t> </a:t>
            </a:r>
            <a:r>
              <a:rPr lang="it-IT" sz="2400" b="1" dirty="0" err="1" smtClean="0">
                <a:solidFill>
                  <a:srgbClr val="FF0000"/>
                </a:solidFill>
              </a:rPr>
              <a:t>array</a:t>
            </a:r>
            <a:r>
              <a:rPr lang="it-IT" sz="2400" b="1" dirty="0" smtClean="0">
                <a:solidFill>
                  <a:srgbClr val="FF0000"/>
                </a:solidFill>
              </a:rPr>
              <a:t> è attaccato all’electronic </a:t>
            </a:r>
            <a:r>
              <a:rPr lang="it-IT" sz="2400" b="1" dirty="0" err="1" smtClean="0">
                <a:solidFill>
                  <a:srgbClr val="FF0000"/>
                </a:solidFill>
              </a:rPr>
              <a:t>device</a:t>
            </a:r>
            <a:r>
              <a:rPr lang="it-IT" sz="2400" b="1" dirty="0" smtClean="0">
                <a:solidFill>
                  <a:srgbClr val="FF0000"/>
                </a:solidFill>
              </a:rPr>
              <a:t> e messo in contatto con la pelle per facilitare la formazione di micro canali</a:t>
            </a:r>
            <a:r>
              <a:rPr lang="it-IT" sz="2400" dirty="0" smtClean="0"/>
              <a:t>, la durata del trattamento è minore di 1sec. Esperimenti sui ratti hanno evidenziato che è possibile aumentare la permeazione attraverso la pelle del </a:t>
            </a:r>
            <a:r>
              <a:rPr lang="it-IT" sz="2400" dirty="0" err="1" smtClean="0"/>
              <a:t>granisetron</a:t>
            </a:r>
            <a:r>
              <a:rPr lang="it-IT" sz="2400" dirty="0" smtClean="0"/>
              <a:t> e del </a:t>
            </a:r>
            <a:r>
              <a:rPr lang="it-IT" sz="2400" dirty="0" err="1" smtClean="0"/>
              <a:t>diclofenac</a:t>
            </a:r>
            <a:r>
              <a:rPr lang="it-IT" sz="2400" dirty="0" smtClean="0"/>
              <a:t>. Questo tipo di </a:t>
            </a:r>
            <a:r>
              <a:rPr lang="it-IT" sz="2400" b="1" dirty="0" smtClean="0">
                <a:solidFill>
                  <a:srgbClr val="FF0000"/>
                </a:solidFill>
              </a:rPr>
              <a:t>tecnologia non causa il danneggiamento della pelle </a:t>
            </a:r>
            <a:r>
              <a:rPr lang="it-IT" sz="2400" dirty="0" smtClean="0"/>
              <a:t>e l’applicazione della radiofrequenza permette ai micro canali di rimanere aperti (per un tempo di circa 24h). </a:t>
            </a:r>
            <a:endParaRPr lang="it-IT"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97346"/>
            <a:ext cx="8640960" cy="6001643"/>
          </a:xfrm>
          <a:prstGeom prst="rect">
            <a:avLst/>
          </a:prstGeom>
        </p:spPr>
        <p:txBody>
          <a:bodyPr wrap="square">
            <a:spAutoFit/>
          </a:bodyPr>
          <a:lstStyle/>
          <a:p>
            <a:r>
              <a:rPr lang="it-IT" sz="2400" b="1" dirty="0" err="1" smtClean="0">
                <a:solidFill>
                  <a:srgbClr val="FF0000"/>
                </a:solidFill>
              </a:rPr>
              <a:t>Magnetoforesi</a:t>
            </a:r>
            <a:r>
              <a:rPr lang="it-IT" sz="2400" b="1" dirty="0" smtClean="0">
                <a:solidFill>
                  <a:srgbClr val="FF0000"/>
                </a:solidFill>
              </a:rPr>
              <a:t> </a:t>
            </a:r>
          </a:p>
          <a:p>
            <a:r>
              <a:rPr lang="it-IT" sz="2400" dirty="0" smtClean="0"/>
              <a:t>Questo metodo comprende l’applicazione di un </a:t>
            </a:r>
            <a:r>
              <a:rPr lang="it-IT" sz="2400" b="1" dirty="0" smtClean="0">
                <a:solidFill>
                  <a:srgbClr val="FF0000"/>
                </a:solidFill>
              </a:rPr>
              <a:t>campo magnetico </a:t>
            </a:r>
            <a:r>
              <a:rPr lang="it-IT" sz="2400" dirty="0" smtClean="0"/>
              <a:t>che agisce come una </a:t>
            </a:r>
            <a:r>
              <a:rPr lang="it-IT" sz="2400" b="1" dirty="0" err="1" smtClean="0">
                <a:solidFill>
                  <a:srgbClr val="FF0000"/>
                </a:solidFill>
              </a:rPr>
              <a:t>driving</a:t>
            </a:r>
            <a:r>
              <a:rPr lang="it-IT" sz="2400" b="1" dirty="0" smtClean="0">
                <a:solidFill>
                  <a:srgbClr val="FF0000"/>
                </a:solidFill>
              </a:rPr>
              <a:t> </a:t>
            </a:r>
            <a:r>
              <a:rPr lang="it-IT" sz="2400" b="1" dirty="0" err="1" smtClean="0">
                <a:solidFill>
                  <a:srgbClr val="FF0000"/>
                </a:solidFill>
              </a:rPr>
              <a:t>force</a:t>
            </a:r>
            <a:r>
              <a:rPr lang="it-IT" sz="2400" b="1" dirty="0" smtClean="0">
                <a:solidFill>
                  <a:srgbClr val="FF0000"/>
                </a:solidFill>
              </a:rPr>
              <a:t> </a:t>
            </a:r>
            <a:r>
              <a:rPr lang="it-IT" sz="2400" dirty="0" smtClean="0"/>
              <a:t>esterna che aumenta la diffusione di un </a:t>
            </a:r>
            <a:r>
              <a:rPr lang="it-IT" sz="2400" b="1" dirty="0" smtClean="0">
                <a:solidFill>
                  <a:srgbClr val="FF0000"/>
                </a:solidFill>
              </a:rPr>
              <a:t>soluto diamagnetico attraverso la pelle</a:t>
            </a:r>
            <a:r>
              <a:rPr lang="it-IT" sz="2400" dirty="0" smtClean="0"/>
              <a:t>. L’esposizione della pelle ad un campo magnetico induce un’alterazione strutturale che può contribuire all’aumento di permeabilità. Studi in vitro mostrano un incremento del flusso di acido benzoico mediante l’applicazione di un campo magnetico. Altri studi in vitro che utilizzano </a:t>
            </a:r>
            <a:r>
              <a:rPr lang="it-IT" sz="2400" b="1" dirty="0" smtClean="0">
                <a:solidFill>
                  <a:srgbClr val="FF0000"/>
                </a:solidFill>
              </a:rPr>
              <a:t>un magnete attaccato ai </a:t>
            </a:r>
            <a:r>
              <a:rPr lang="it-IT" sz="2400" b="1" dirty="0" err="1" smtClean="0">
                <a:solidFill>
                  <a:srgbClr val="FF0000"/>
                </a:solidFill>
              </a:rPr>
              <a:t>transdermal</a:t>
            </a:r>
            <a:r>
              <a:rPr lang="it-IT" sz="2400" b="1" dirty="0" smtClean="0">
                <a:solidFill>
                  <a:srgbClr val="FF0000"/>
                </a:solidFill>
              </a:rPr>
              <a:t> patch</a:t>
            </a:r>
            <a:r>
              <a:rPr lang="it-IT" sz="2400" dirty="0" smtClean="0"/>
              <a:t> che contengono </a:t>
            </a:r>
            <a:r>
              <a:rPr lang="it-IT" sz="2400" dirty="0" err="1" smtClean="0"/>
              <a:t>tertbutalina</a:t>
            </a:r>
            <a:r>
              <a:rPr lang="it-IT" sz="2400" dirty="0" smtClean="0"/>
              <a:t> solfato (TS) mostravano un aumento del flusso permeante. Nei soggetto umani i livelli di TS nel sangue erano più alti ma non significativamente diversi di quando veniva utilizzato un patch contenente il 4% di </a:t>
            </a:r>
            <a:r>
              <a:rPr lang="it-IT" sz="2400" dirty="0" err="1" smtClean="0"/>
              <a:t>isopropilmiristato</a:t>
            </a:r>
            <a:r>
              <a:rPr lang="it-IT" sz="2400" dirty="0" smtClean="0"/>
              <a:t> (un </a:t>
            </a:r>
            <a:r>
              <a:rPr lang="it-IT" sz="2400" dirty="0" err="1" smtClean="0"/>
              <a:t>enancher</a:t>
            </a:r>
            <a:r>
              <a:rPr lang="it-IT" sz="2400" dirty="0" smtClean="0"/>
              <a:t> chimico); il fatto è che questa tecnica può essere utilizzata solamente per sostanze diamagnetiche per questo motivo c’è un basso interesse intorno a questa tecnica. </a:t>
            </a:r>
            <a:endParaRPr lang="it-IT"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76673"/>
            <a:ext cx="8568952" cy="3724096"/>
          </a:xfrm>
          <a:prstGeom prst="rect">
            <a:avLst/>
          </a:prstGeom>
        </p:spPr>
        <p:txBody>
          <a:bodyPr wrap="square">
            <a:spAutoFit/>
          </a:bodyPr>
          <a:lstStyle/>
          <a:p>
            <a:r>
              <a:rPr lang="it-IT" sz="2000" b="1" dirty="0" err="1" smtClean="0">
                <a:solidFill>
                  <a:srgbClr val="FF0000"/>
                </a:solidFill>
              </a:rPr>
              <a:t>Microneedle-based</a:t>
            </a:r>
            <a:r>
              <a:rPr lang="it-IT" sz="2000" b="1" dirty="0" smtClean="0">
                <a:solidFill>
                  <a:srgbClr val="FF0000"/>
                </a:solidFill>
              </a:rPr>
              <a:t> </a:t>
            </a:r>
            <a:r>
              <a:rPr lang="it-IT" sz="2000" b="1" dirty="0" err="1" smtClean="0">
                <a:solidFill>
                  <a:srgbClr val="FF0000"/>
                </a:solidFill>
              </a:rPr>
              <a:t>devices</a:t>
            </a:r>
            <a:r>
              <a:rPr lang="it-IT" sz="2000" b="1" dirty="0" smtClean="0">
                <a:solidFill>
                  <a:srgbClr val="FF0000"/>
                </a:solidFill>
              </a:rPr>
              <a:t> </a:t>
            </a:r>
          </a:p>
          <a:p>
            <a:endParaRPr lang="it-IT" sz="2400" dirty="0" smtClean="0"/>
          </a:p>
          <a:p>
            <a:r>
              <a:rPr lang="it-IT" sz="2400" dirty="0" smtClean="0"/>
              <a:t>Le micro siringhe utilizzate in questa tecnologia hanno una lunghezza di </a:t>
            </a:r>
            <a:r>
              <a:rPr lang="it-IT" sz="2400" b="1" dirty="0" smtClean="0">
                <a:solidFill>
                  <a:srgbClr val="FF0000"/>
                </a:solidFill>
              </a:rPr>
              <a:t>50-110μm possono penetrare lo strato corneo e l’epidermide per veicolare il farmaco dalla riserva. </a:t>
            </a:r>
            <a:r>
              <a:rPr lang="it-IT" sz="2400" dirty="0" smtClean="0"/>
              <a:t>La riserva può contenere il farmaco in</a:t>
            </a:r>
            <a:r>
              <a:rPr lang="it-IT" sz="2400" b="1" dirty="0" smtClean="0">
                <a:solidFill>
                  <a:srgbClr val="FF0000"/>
                </a:solidFill>
              </a:rPr>
              <a:t> soluzione</a:t>
            </a:r>
            <a:r>
              <a:rPr lang="it-IT" sz="2400" dirty="0" smtClean="0"/>
              <a:t>, come </a:t>
            </a:r>
            <a:r>
              <a:rPr lang="it-IT" sz="2400" b="1" dirty="0" smtClean="0">
                <a:solidFill>
                  <a:srgbClr val="FF0000"/>
                </a:solidFill>
              </a:rPr>
              <a:t>particolato solido o gel</a:t>
            </a:r>
            <a:r>
              <a:rPr lang="it-IT" sz="2400" dirty="0" smtClean="0"/>
              <a:t>, vengono utilizzate membrane per separare il farmaco </a:t>
            </a:r>
          </a:p>
          <a:p>
            <a:r>
              <a:rPr lang="it-IT" sz="2400" dirty="0" smtClean="0"/>
              <a:t>dalla pelle per controllarne il rilascio. </a:t>
            </a:r>
            <a:r>
              <a:rPr lang="it-IT" sz="2400" b="1" dirty="0" smtClean="0">
                <a:solidFill>
                  <a:srgbClr val="FF0000"/>
                </a:solidFill>
              </a:rPr>
              <a:t>Le </a:t>
            </a:r>
            <a:r>
              <a:rPr lang="it-IT" sz="2400" b="1" dirty="0" err="1" smtClean="0">
                <a:solidFill>
                  <a:srgbClr val="FF0000"/>
                </a:solidFill>
              </a:rPr>
              <a:t>microsiringhe</a:t>
            </a:r>
            <a:r>
              <a:rPr lang="it-IT" sz="2400" b="1" dirty="0" smtClean="0">
                <a:solidFill>
                  <a:srgbClr val="FF0000"/>
                </a:solidFill>
              </a:rPr>
              <a:t> creano canali nella pelle</a:t>
            </a:r>
            <a:r>
              <a:rPr lang="it-IT" sz="2400" dirty="0" smtClean="0"/>
              <a:t>; una valutazione chimica riporta la possibilità di irritazione e eritema</a:t>
            </a:r>
            <a:r>
              <a:rPr lang="it-IT" sz="2000" dirty="0"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11560" y="548680"/>
            <a:ext cx="7776864" cy="590465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889844"/>
            <a:ext cx="8280920" cy="5262979"/>
          </a:xfrm>
          <a:prstGeom prst="rect">
            <a:avLst/>
          </a:prstGeom>
        </p:spPr>
        <p:txBody>
          <a:bodyPr wrap="square">
            <a:spAutoFit/>
          </a:bodyPr>
          <a:lstStyle/>
          <a:p>
            <a:r>
              <a:rPr lang="it-IT" sz="2400" b="1" dirty="0" smtClean="0">
                <a:solidFill>
                  <a:srgbClr val="FF0000"/>
                </a:solidFill>
              </a:rPr>
              <a:t>Siringhe </a:t>
            </a:r>
            <a:r>
              <a:rPr lang="it-IT" sz="2400" b="1" dirty="0" err="1" smtClean="0">
                <a:solidFill>
                  <a:srgbClr val="FF0000"/>
                </a:solidFill>
              </a:rPr>
              <a:t>Needless</a:t>
            </a:r>
            <a:r>
              <a:rPr lang="it-IT" sz="2400" b="1" dirty="0" smtClean="0">
                <a:solidFill>
                  <a:srgbClr val="FF0000"/>
                </a:solidFill>
              </a:rPr>
              <a:t> </a:t>
            </a:r>
          </a:p>
          <a:p>
            <a:r>
              <a:rPr lang="it-IT" sz="2400" dirty="0" smtClean="0"/>
              <a:t>Questa metodologia comporta un </a:t>
            </a:r>
            <a:r>
              <a:rPr lang="it-IT" sz="2400" b="1" dirty="0" smtClean="0">
                <a:solidFill>
                  <a:srgbClr val="FF0000"/>
                </a:solidFill>
              </a:rPr>
              <a:t>metodo senza dolore per la somministrazione di farmaci attraverso la pelle, mediante l’utilizzo di particelle solide o liquide a velocità supersonica sparate con un gas mediante l’utilizzo di una fonte di energia</a:t>
            </a:r>
            <a:r>
              <a:rPr lang="it-IT" sz="2400" dirty="0" smtClean="0"/>
              <a:t>. Particelle di insulina con un diametro di 10μm sparate ad una velocità iniziale di 750m/s penetravano la pelle per 200μm, mentre particelle con un diametro di 20μm iniettate ad una velocità di 1500m/s penetravano per 480μm. </a:t>
            </a:r>
            <a:r>
              <a:rPr lang="it-IT" sz="2400" b="1" dirty="0" smtClean="0">
                <a:solidFill>
                  <a:srgbClr val="FF0000"/>
                </a:solidFill>
              </a:rPr>
              <a:t>Questa tecnica ha permesso la somministrazione con successo di testosterone, lidocaina, calcitonina e insulina</a:t>
            </a:r>
            <a:r>
              <a:rPr lang="it-IT" sz="2400" dirty="0" smtClean="0"/>
              <a:t>. Problemi riguardano </a:t>
            </a:r>
            <a:r>
              <a:rPr lang="it-IT" sz="2400" b="1" dirty="0" smtClean="0">
                <a:solidFill>
                  <a:srgbClr val="FF0000"/>
                </a:solidFill>
              </a:rPr>
              <a:t>gli alti costi di sviluppo, inoltre gli effetti a lungo termine del bombardamento della pelle con particelle di farmaco ad alta velocità non è conosciuta</a:t>
            </a:r>
            <a:r>
              <a:rPr lang="it-IT" b="1" dirty="0" smtClean="0">
                <a:solidFill>
                  <a:srgbClr val="FF0000"/>
                </a:solidFill>
              </a:rPr>
              <a:t>. </a:t>
            </a:r>
            <a:endParaRPr lang="it-IT"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428875" y="1809750"/>
            <a:ext cx="4286250" cy="32385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548680"/>
            <a:ext cx="7560840" cy="5632311"/>
          </a:xfrm>
          <a:prstGeom prst="rect">
            <a:avLst/>
          </a:prstGeom>
        </p:spPr>
        <p:txBody>
          <a:bodyPr wrap="square">
            <a:spAutoFit/>
          </a:bodyPr>
          <a:lstStyle/>
          <a:p>
            <a:r>
              <a:rPr lang="it-IT" sz="2400" dirty="0" smtClean="0"/>
              <a:t>I TDDS sono costituiti da diversi strati sovrapposti : </a:t>
            </a:r>
          </a:p>
          <a:p>
            <a:r>
              <a:rPr lang="it-IT" sz="2400" dirty="0" smtClean="0"/>
              <a:t> </a:t>
            </a:r>
            <a:r>
              <a:rPr lang="it-IT" sz="2400" b="1" dirty="0" smtClean="0">
                <a:solidFill>
                  <a:srgbClr val="FF0000"/>
                </a:solidFill>
              </a:rPr>
              <a:t>Strato di rivestimento esterno</a:t>
            </a:r>
            <a:r>
              <a:rPr lang="it-IT" sz="2400" b="1" dirty="0" smtClean="0"/>
              <a:t>: protegge il sistema dagli agenti esterni; previene l’evaporazione o perdite di altri eccipienti volatili; fornisce un supporto per gli altri strati; flessibile. Materiali: </a:t>
            </a:r>
            <a:r>
              <a:rPr lang="it-IT" sz="2400" b="1" dirty="0" smtClean="0">
                <a:solidFill>
                  <a:srgbClr val="FF0000"/>
                </a:solidFill>
              </a:rPr>
              <a:t>polimeri quali polietilene, poliolefine , etilene vinilacetato </a:t>
            </a:r>
          </a:p>
          <a:p>
            <a:r>
              <a:rPr lang="it-IT" sz="2400" dirty="0" smtClean="0"/>
              <a:t> </a:t>
            </a:r>
            <a:r>
              <a:rPr lang="it-IT" sz="2400" b="1" dirty="0" smtClean="0">
                <a:solidFill>
                  <a:srgbClr val="FF0000"/>
                </a:solidFill>
              </a:rPr>
              <a:t>Strato contenete il farmaco</a:t>
            </a:r>
            <a:r>
              <a:rPr lang="it-IT" sz="2400" b="1" dirty="0" smtClean="0"/>
              <a:t>; </a:t>
            </a:r>
          </a:p>
          <a:p>
            <a:r>
              <a:rPr lang="it-IT" sz="2400" dirty="0" smtClean="0"/>
              <a:t> </a:t>
            </a:r>
            <a:r>
              <a:rPr lang="it-IT" sz="2400" b="1" dirty="0" smtClean="0"/>
              <a:t>Strato adesivo: Consente l’adesione del sistema alla pelle. </a:t>
            </a:r>
            <a:r>
              <a:rPr lang="it-IT" sz="2400" b="1" dirty="0" smtClean="0">
                <a:solidFill>
                  <a:srgbClr val="FF0000"/>
                </a:solidFill>
              </a:rPr>
              <a:t>Può contenere il farmaco e gli eccipienti</a:t>
            </a:r>
            <a:r>
              <a:rPr lang="it-IT" sz="2400" b="1" dirty="0" smtClean="0"/>
              <a:t>. Materiali: polimeri quali acrilati , </a:t>
            </a:r>
            <a:r>
              <a:rPr lang="it-IT" sz="2400" b="1" dirty="0" err="1" smtClean="0"/>
              <a:t>siliconi</a:t>
            </a:r>
            <a:r>
              <a:rPr lang="it-IT" sz="2400" b="1" dirty="0" smtClean="0"/>
              <a:t>, </a:t>
            </a:r>
            <a:r>
              <a:rPr lang="it-IT" sz="2400" b="1" dirty="0" err="1" smtClean="0"/>
              <a:t>polisobutilene</a:t>
            </a:r>
            <a:r>
              <a:rPr lang="it-IT" sz="2400" b="1" dirty="0" smtClean="0"/>
              <a:t> , gomme. </a:t>
            </a:r>
          </a:p>
          <a:p>
            <a:endParaRPr lang="it-IT" sz="2400" dirty="0" smtClean="0">
              <a:solidFill>
                <a:srgbClr val="FF0000"/>
              </a:solidFill>
            </a:endParaRPr>
          </a:p>
          <a:p>
            <a:r>
              <a:rPr lang="it-IT" sz="2400" dirty="0" smtClean="0">
                <a:solidFill>
                  <a:srgbClr val="FF0000"/>
                </a:solidFill>
              </a:rPr>
              <a:t> </a:t>
            </a:r>
            <a:r>
              <a:rPr lang="it-IT" sz="2400" b="1" dirty="0" smtClean="0">
                <a:solidFill>
                  <a:srgbClr val="FF0000"/>
                </a:solidFill>
              </a:rPr>
              <a:t>Membrana semipermeabile</a:t>
            </a:r>
            <a:r>
              <a:rPr lang="it-IT" sz="2400" b="1" dirty="0" smtClean="0"/>
              <a:t>: controlla la velocità di rilascio del farmaco e conferisce resistenza meccanica </a:t>
            </a:r>
            <a:r>
              <a:rPr lang="it-IT" sz="2400" b="1" dirty="0" smtClean="0"/>
              <a:t>al </a:t>
            </a:r>
            <a:r>
              <a:rPr lang="it-IT" sz="2400" b="1" dirty="0" smtClean="0"/>
              <a:t>sistema, costituita da </a:t>
            </a:r>
            <a:r>
              <a:rPr lang="it-IT" sz="2400" b="1" dirty="0" smtClean="0">
                <a:solidFill>
                  <a:srgbClr val="FF0000"/>
                </a:solidFill>
              </a:rPr>
              <a:t>polimeri flessibili come l’etilene vinilacetato.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556792"/>
            <a:ext cx="4572000" cy="3046988"/>
          </a:xfrm>
          <a:prstGeom prst="rect">
            <a:avLst/>
          </a:prstGeom>
        </p:spPr>
        <p:txBody>
          <a:bodyPr wrap="square">
            <a:spAutoFit/>
          </a:bodyPr>
          <a:lstStyle/>
          <a:p>
            <a:r>
              <a:rPr lang="it-IT" sz="3200" dirty="0" smtClean="0"/>
              <a:t>In base alla struttura si dividono in : </a:t>
            </a:r>
          </a:p>
          <a:p>
            <a:r>
              <a:rPr lang="it-IT" sz="3200" dirty="0" smtClean="0"/>
              <a:t> </a:t>
            </a:r>
            <a:r>
              <a:rPr lang="it-IT" sz="3200" b="1" dirty="0" smtClean="0">
                <a:solidFill>
                  <a:srgbClr val="FF0000"/>
                </a:solidFill>
              </a:rPr>
              <a:t>Sistemi </a:t>
            </a:r>
            <a:r>
              <a:rPr lang="it-IT" sz="3200" b="1" dirty="0" err="1" smtClean="0">
                <a:solidFill>
                  <a:srgbClr val="FF0000"/>
                </a:solidFill>
              </a:rPr>
              <a:t>reservoir</a:t>
            </a:r>
            <a:r>
              <a:rPr lang="it-IT" sz="3200" dirty="0" smtClean="0"/>
              <a:t>; </a:t>
            </a:r>
          </a:p>
          <a:p>
            <a:r>
              <a:rPr lang="it-IT" sz="3200" dirty="0" smtClean="0"/>
              <a:t> </a:t>
            </a:r>
            <a:r>
              <a:rPr lang="it-IT" sz="3200" b="1" dirty="0" smtClean="0">
                <a:solidFill>
                  <a:srgbClr val="FF0000"/>
                </a:solidFill>
              </a:rPr>
              <a:t>Sistemi a matrice</a:t>
            </a:r>
            <a:r>
              <a:rPr lang="it-IT" sz="3200" dirty="0" smtClean="0"/>
              <a:t>; </a:t>
            </a:r>
          </a:p>
          <a:p>
            <a:r>
              <a:rPr lang="it-IT" sz="3200" dirty="0" smtClean="0"/>
              <a:t> </a:t>
            </a:r>
            <a:r>
              <a:rPr lang="it-IT" sz="3200" b="1" dirty="0" smtClean="0">
                <a:solidFill>
                  <a:srgbClr val="FF0000"/>
                </a:solidFill>
              </a:rPr>
              <a:t>Sistemi a strato singolo</a:t>
            </a:r>
            <a:r>
              <a:rPr lang="it-IT" sz="3200" dirty="0" smtClean="0"/>
              <a:t>; </a:t>
            </a:r>
          </a:p>
          <a:p>
            <a:r>
              <a:rPr lang="it-IT" sz="3200" dirty="0" smtClean="0"/>
              <a:t> </a:t>
            </a:r>
            <a:r>
              <a:rPr lang="it-IT" sz="3200" b="1" dirty="0" smtClean="0">
                <a:solidFill>
                  <a:srgbClr val="FF0000"/>
                </a:solidFill>
              </a:rPr>
              <a:t>Sistemi multistrato</a:t>
            </a:r>
            <a:r>
              <a:rPr lang="it-IT" sz="3200" dirty="0"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90500"/>
            <a:ext cx="9144000" cy="66675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190500"/>
            <a:ext cx="7704856" cy="647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rugdeliverytech.com/Media/PublicationsArticle/001325.jpg"/>
          <p:cNvPicPr>
            <a:picLocks noChangeAspect="1" noChangeArrowheads="1"/>
          </p:cNvPicPr>
          <p:nvPr/>
        </p:nvPicPr>
        <p:blipFill>
          <a:blip r:embed="rId2" cstate="print"/>
          <a:srcRect/>
          <a:stretch>
            <a:fillRect/>
          </a:stretch>
        </p:blipFill>
        <p:spPr bwMode="auto">
          <a:xfrm>
            <a:off x="1331640" y="1484784"/>
            <a:ext cx="6840760" cy="446449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1268760"/>
            <a:ext cx="6984776" cy="3970318"/>
          </a:xfrm>
          <a:prstGeom prst="rect">
            <a:avLst/>
          </a:prstGeom>
        </p:spPr>
        <p:txBody>
          <a:bodyPr wrap="square">
            <a:spAutoFit/>
          </a:bodyPr>
          <a:lstStyle/>
          <a:p>
            <a:r>
              <a:rPr lang="it-IT" sz="2800" dirty="0" smtClean="0">
                <a:solidFill>
                  <a:srgbClr val="FF0000"/>
                </a:solidFill>
              </a:rPr>
              <a:t>SISTEMI A STRATO SINGOLO O MULTISTRTATO </a:t>
            </a:r>
          </a:p>
          <a:p>
            <a:r>
              <a:rPr lang="it-IT" sz="2800" dirty="0" smtClean="0">
                <a:solidFill>
                  <a:srgbClr val="FF0000"/>
                </a:solidFill>
              </a:rPr>
              <a:t>Nei sistemi a strato singolo il farmaco è incluso direttamente nello strato adesivo che fissa il sistema alla pelle. Nei sistemi multistrato è presente una membrana che controlla la velocità di rilascio del farmaco, lo strato adesivo superiore funge da “</a:t>
            </a:r>
            <a:r>
              <a:rPr lang="it-IT" sz="2800" dirty="0" err="1" smtClean="0">
                <a:solidFill>
                  <a:srgbClr val="FF0000"/>
                </a:solidFill>
              </a:rPr>
              <a:t>reservoir</a:t>
            </a:r>
            <a:r>
              <a:rPr lang="it-IT" sz="2800" dirty="0" smtClean="0">
                <a:solidFill>
                  <a:srgbClr val="FF0000"/>
                </a:solidFill>
              </a:rPr>
              <a:t>” mentre quello inferiore fornisce la dose iniziale e fissa il sistema alla pelle</a:t>
            </a:r>
            <a:r>
              <a:rPr lang="it-IT" dirty="0" smtClean="0">
                <a:solidFill>
                  <a:srgbClr val="FF0000"/>
                </a:solidFill>
              </a:rPr>
              <a:t>. </a:t>
            </a:r>
            <a:endParaRPr lang="it-IT"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90500"/>
            <a:ext cx="9144000" cy="6477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889844"/>
            <a:ext cx="8064896" cy="5262979"/>
          </a:xfrm>
          <a:prstGeom prst="rect">
            <a:avLst/>
          </a:prstGeom>
        </p:spPr>
        <p:txBody>
          <a:bodyPr wrap="square">
            <a:spAutoFit/>
          </a:bodyPr>
          <a:lstStyle/>
          <a:p>
            <a:r>
              <a:rPr lang="it-IT" sz="2400" b="1" dirty="0" smtClean="0">
                <a:solidFill>
                  <a:srgbClr val="FF0000"/>
                </a:solidFill>
              </a:rPr>
              <a:t>Ruolo dell’adesione nel </a:t>
            </a:r>
            <a:r>
              <a:rPr lang="it-IT" sz="2400" b="1" dirty="0" err="1" smtClean="0">
                <a:solidFill>
                  <a:srgbClr val="FF0000"/>
                </a:solidFill>
              </a:rPr>
              <a:t>drug</a:t>
            </a:r>
            <a:r>
              <a:rPr lang="it-IT" sz="2400" b="1" dirty="0" smtClean="0">
                <a:solidFill>
                  <a:srgbClr val="FF0000"/>
                </a:solidFill>
              </a:rPr>
              <a:t> delivery </a:t>
            </a:r>
            <a:r>
              <a:rPr lang="it-IT" sz="2400" dirty="0" smtClean="0"/>
              <a:t>: </a:t>
            </a:r>
          </a:p>
          <a:p>
            <a:r>
              <a:rPr lang="it-IT" sz="2400" dirty="0" smtClean="0"/>
              <a:t>L’adesione alla pelle dei sistemi </a:t>
            </a:r>
            <a:r>
              <a:rPr lang="it-IT" sz="2400" dirty="0" err="1" smtClean="0"/>
              <a:t>transdermici</a:t>
            </a:r>
            <a:r>
              <a:rPr lang="it-IT" sz="2400" dirty="0" smtClean="0"/>
              <a:t> è un fattore critico direttamente collegato alla </a:t>
            </a:r>
            <a:r>
              <a:rPr lang="it-IT" sz="2400" dirty="0" err="1" smtClean="0"/>
              <a:t>veicolazione</a:t>
            </a:r>
            <a:r>
              <a:rPr lang="it-IT" sz="2400" dirty="0" smtClean="0"/>
              <a:t> del farmaco e al suo effetto terapeutico. Sappiamo che l’assorbimento del farmaco attraverso la pelle è un processo che dipende dalla </a:t>
            </a:r>
            <a:r>
              <a:rPr lang="it-IT" sz="2400" b="1" dirty="0" smtClean="0">
                <a:solidFill>
                  <a:srgbClr val="FF0000"/>
                </a:solidFill>
              </a:rPr>
              <a:t>permeazione mediante contatto con la pelle</a:t>
            </a:r>
            <a:r>
              <a:rPr lang="it-IT" sz="2400" dirty="0" smtClean="0"/>
              <a:t>, in un tempo e con una superficie adeguata; solamente </a:t>
            </a:r>
            <a:r>
              <a:rPr lang="it-IT" sz="2400" b="1" dirty="0" smtClean="0">
                <a:solidFill>
                  <a:srgbClr val="FF0000"/>
                </a:solidFill>
              </a:rPr>
              <a:t>un costante contatto tra il patch e la pelle garantisce un assorbimento adeguato del farmaco</a:t>
            </a:r>
            <a:r>
              <a:rPr lang="it-IT" sz="2400" dirty="0" smtClean="0"/>
              <a:t>. L’assorbimento del farmaco attraverso la pelle dipende da uno svariato numero di fattori come : il </a:t>
            </a:r>
            <a:r>
              <a:rPr lang="it-IT" sz="2400" b="1" dirty="0" smtClean="0">
                <a:solidFill>
                  <a:srgbClr val="FF0000"/>
                </a:solidFill>
              </a:rPr>
              <a:t>sito di contatto, dallo spessore della pelle, dalla temperatura della pelle e del corpo, dal flusso sanguigno, concentrazione lipidica, dal numero di follicoli, pulizia della pelle, dallo stato di idratazione e dal pH. </a:t>
            </a:r>
            <a:endParaRPr lang="it-IT" sz="2400" b="1"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352928" cy="5724644"/>
          </a:xfrm>
          <a:prstGeom prst="rect">
            <a:avLst/>
          </a:prstGeom>
        </p:spPr>
        <p:txBody>
          <a:bodyPr wrap="square">
            <a:spAutoFit/>
          </a:bodyPr>
          <a:lstStyle/>
          <a:p>
            <a:endParaRPr lang="it-IT" dirty="0" smtClean="0"/>
          </a:p>
          <a:p>
            <a:r>
              <a:rPr lang="it-IT" dirty="0" smtClean="0"/>
              <a:t> </a:t>
            </a:r>
            <a:endParaRPr lang="it-IT" dirty="0" smtClean="0"/>
          </a:p>
          <a:p>
            <a:endParaRPr lang="it-IT" dirty="0" smtClean="0"/>
          </a:p>
          <a:p>
            <a:r>
              <a:rPr lang="it-IT" sz="2400" b="1" dirty="0" smtClean="0">
                <a:solidFill>
                  <a:srgbClr val="FF0000"/>
                </a:solidFill>
              </a:rPr>
              <a:t>In uno strato di pelle sottile la concentrazione di farmaco può aumentare rispetto a uno più spesso, inoltre se il TDDS venisse applicato in una zona con pelle lesa potrebbe aumentare anche in questo caso la </a:t>
            </a:r>
            <a:r>
              <a:rPr lang="it-IT" sz="2400" b="1" dirty="0" err="1" smtClean="0">
                <a:solidFill>
                  <a:srgbClr val="FF0000"/>
                </a:solidFill>
              </a:rPr>
              <a:t>conc</a:t>
            </a:r>
            <a:r>
              <a:rPr lang="it-IT" sz="2400" b="1" dirty="0" smtClean="0">
                <a:solidFill>
                  <a:srgbClr val="FF0000"/>
                </a:solidFill>
              </a:rPr>
              <a:t>. </a:t>
            </a:r>
            <a:r>
              <a:rPr lang="it-IT" sz="2400" b="1" dirty="0" err="1" smtClean="0">
                <a:solidFill>
                  <a:srgbClr val="FF0000"/>
                </a:solidFill>
              </a:rPr>
              <a:t>sierica</a:t>
            </a:r>
            <a:r>
              <a:rPr lang="it-IT" sz="2400" b="1" dirty="0" smtClean="0">
                <a:solidFill>
                  <a:srgbClr val="FF0000"/>
                </a:solidFill>
              </a:rPr>
              <a:t> di farmaco</a:t>
            </a:r>
            <a:r>
              <a:rPr lang="it-IT" sz="2400" dirty="0" smtClean="0"/>
              <a:t>. Un altro fattore non meno imp. riguarda </a:t>
            </a:r>
            <a:r>
              <a:rPr lang="it-IT" sz="2400" b="1" dirty="0" smtClean="0">
                <a:solidFill>
                  <a:srgbClr val="FF0000"/>
                </a:solidFill>
              </a:rPr>
              <a:t>l’età </a:t>
            </a:r>
            <a:r>
              <a:rPr lang="it-IT" sz="2400" b="1" dirty="0" smtClean="0">
                <a:solidFill>
                  <a:srgbClr val="FF0000"/>
                </a:solidFill>
              </a:rPr>
              <a:t>della pelle</a:t>
            </a:r>
            <a:r>
              <a:rPr lang="it-IT" sz="2400" dirty="0" smtClean="0"/>
              <a:t>; una pelle giovane è più </a:t>
            </a:r>
            <a:r>
              <a:rPr lang="it-IT" sz="2400" dirty="0" smtClean="0"/>
              <a:t>idrata e</a:t>
            </a:r>
            <a:endParaRPr lang="it-IT" sz="2400" dirty="0" smtClean="0"/>
          </a:p>
          <a:p>
            <a:r>
              <a:rPr lang="it-IT" sz="2400" dirty="0" smtClean="0"/>
              <a:t>elastica rispetto a una meno giovane. Ricapitolando, al fine di una corretta </a:t>
            </a:r>
            <a:r>
              <a:rPr lang="it-IT" sz="2400" dirty="0" err="1" smtClean="0"/>
              <a:t>veicolazione</a:t>
            </a:r>
            <a:r>
              <a:rPr lang="it-IT" sz="2400" dirty="0" smtClean="0"/>
              <a:t> del farmaco attraverso la pelle è imp. che la forma farmaceutica in questione </a:t>
            </a:r>
            <a:r>
              <a:rPr lang="it-IT" sz="2400" b="1" dirty="0" smtClean="0">
                <a:solidFill>
                  <a:srgbClr val="FF0000"/>
                </a:solidFill>
              </a:rPr>
              <a:t>abbia tutte le caratteristiche necessarie a garantire </a:t>
            </a:r>
            <a:r>
              <a:rPr lang="it-IT" sz="2400" b="1" dirty="0" smtClean="0">
                <a:solidFill>
                  <a:srgbClr val="FF0000"/>
                </a:solidFill>
              </a:rPr>
              <a:t>un’adesività </a:t>
            </a:r>
            <a:r>
              <a:rPr lang="it-IT" sz="2400" b="1" dirty="0" smtClean="0">
                <a:solidFill>
                  <a:srgbClr val="FF0000"/>
                </a:solidFill>
              </a:rPr>
              <a:t>costante per tutto il processo di permeazione</a:t>
            </a:r>
            <a:r>
              <a:rPr lang="it-IT" sz="2400" dirty="0" smtClean="0"/>
              <a:t>, inoltre naturalmente vi sono delle prove </a:t>
            </a:r>
            <a:r>
              <a:rPr lang="it-IT" sz="2400" b="1" dirty="0" smtClean="0">
                <a:solidFill>
                  <a:srgbClr val="FF0000"/>
                </a:solidFill>
              </a:rPr>
              <a:t>fisico-tecnologiche che prevedono i possibili fallimenti dovuti ai diversi punti di rottura nell’adesione del patch</a:t>
            </a:r>
            <a:r>
              <a:rPr lang="it-IT" b="1" dirty="0" smtClean="0">
                <a:solidFill>
                  <a:srgbClr val="FF0000"/>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92696"/>
            <a:ext cx="8208912" cy="4524315"/>
          </a:xfrm>
          <a:prstGeom prst="rect">
            <a:avLst/>
          </a:prstGeom>
        </p:spPr>
        <p:txBody>
          <a:bodyPr wrap="square">
            <a:spAutoFit/>
          </a:bodyPr>
          <a:lstStyle/>
          <a:p>
            <a:r>
              <a:rPr lang="it-IT" sz="2400" b="1" dirty="0" smtClean="0">
                <a:solidFill>
                  <a:srgbClr val="FF0000"/>
                </a:solidFill>
              </a:rPr>
              <a:t>Valutazione dei parametri: </a:t>
            </a:r>
          </a:p>
          <a:p>
            <a:endParaRPr lang="it-IT" sz="2400" dirty="0" smtClean="0"/>
          </a:p>
          <a:p>
            <a:r>
              <a:rPr lang="it-IT" sz="2400" dirty="0" smtClean="0"/>
              <a:t> </a:t>
            </a:r>
            <a:r>
              <a:rPr lang="it-IT" sz="2400" b="1" dirty="0" smtClean="0">
                <a:solidFill>
                  <a:srgbClr val="FF0000"/>
                </a:solidFill>
              </a:rPr>
              <a:t>Studi di interazione</a:t>
            </a:r>
            <a:r>
              <a:rPr lang="it-IT" sz="2400" dirty="0" smtClean="0"/>
              <a:t>: Gli eccipienti sono componenti integranti di tutte le forme farmaceutiche, la stabilità della formulazione anche dalla </a:t>
            </a:r>
            <a:r>
              <a:rPr lang="it-IT" sz="2400" b="1" dirty="0" smtClean="0">
                <a:solidFill>
                  <a:srgbClr val="FF0000"/>
                </a:solidFill>
              </a:rPr>
              <a:t>compatibilità del farmaco con gli eccipienti</a:t>
            </a:r>
            <a:r>
              <a:rPr lang="it-IT" sz="2400" dirty="0" smtClean="0"/>
              <a:t>, per produrre un prodotto stabile, per questo è importante prevedere ogni possibile interazione fisica o chimica che possono riflettersi sulla biodisponibilità e sulla stabilità del farmaco</a:t>
            </a:r>
            <a:r>
              <a:rPr lang="it-IT" sz="2400" b="1" dirty="0" smtClean="0">
                <a:solidFill>
                  <a:srgbClr val="FF0000"/>
                </a:solidFill>
              </a:rPr>
              <a:t>. Nel caso in cui si utilizzino eccipienti nuovi che non sono mai stati utilizzati in formulazioni contenenti </a:t>
            </a:r>
            <a:r>
              <a:rPr lang="it-IT" sz="2400" b="1" dirty="0" err="1" smtClean="0">
                <a:solidFill>
                  <a:srgbClr val="FF0000"/>
                </a:solidFill>
              </a:rPr>
              <a:t>p.attivi</a:t>
            </a:r>
            <a:r>
              <a:rPr lang="it-IT" sz="2400" b="1" dirty="0" smtClean="0">
                <a:solidFill>
                  <a:srgbClr val="FF0000"/>
                </a:solidFill>
              </a:rPr>
              <a:t>, gli studi di compatibilità giocano un importante ruolo nello sviluppo della formulazione stessa.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908720"/>
            <a:ext cx="7056784" cy="4678204"/>
          </a:xfrm>
          <a:prstGeom prst="rect">
            <a:avLst/>
          </a:prstGeom>
        </p:spPr>
        <p:txBody>
          <a:bodyPr wrap="square">
            <a:spAutoFit/>
          </a:bodyPr>
          <a:lstStyle/>
          <a:p>
            <a:endParaRPr lang="it-IT" dirty="0" smtClean="0"/>
          </a:p>
          <a:p>
            <a:r>
              <a:rPr lang="it-IT" sz="2800" dirty="0" smtClean="0"/>
              <a:t> </a:t>
            </a:r>
            <a:r>
              <a:rPr lang="it-IT" sz="2800" b="1" dirty="0" smtClean="0">
                <a:solidFill>
                  <a:srgbClr val="FF0000"/>
                </a:solidFill>
              </a:rPr>
              <a:t>Spessore del patch</a:t>
            </a:r>
            <a:r>
              <a:rPr lang="it-IT" sz="2800" dirty="0" smtClean="0"/>
              <a:t>: Lo spessore del farmaco caricato nel patch è misurato utilizzando micrometri digitali inoltre si effettua una determinazione dello spessore medio . </a:t>
            </a:r>
          </a:p>
          <a:p>
            <a:r>
              <a:rPr lang="it-IT" sz="2800" dirty="0" smtClean="0"/>
              <a:t> </a:t>
            </a:r>
            <a:r>
              <a:rPr lang="it-IT" sz="2800" b="1" dirty="0" smtClean="0">
                <a:solidFill>
                  <a:srgbClr val="FF0000"/>
                </a:solidFill>
              </a:rPr>
              <a:t>Uniformità di massa (peso): </a:t>
            </a:r>
            <a:r>
              <a:rPr lang="it-IT" sz="2800" dirty="0" smtClean="0"/>
              <a:t>I patch preparati sono seccati a 60°C per 4h prima di essere testati; </a:t>
            </a:r>
            <a:r>
              <a:rPr lang="it-IT" sz="2800" b="1" dirty="0" smtClean="0">
                <a:solidFill>
                  <a:srgbClr val="FF0000"/>
                </a:solidFill>
              </a:rPr>
              <a:t>specifiche aree del patch vengono tagliate in diversi punti e pesate in una bilancia digitale e naturalmente si effettua una media dei pesi.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028343"/>
            <a:ext cx="7272808" cy="5170646"/>
          </a:xfrm>
          <a:prstGeom prst="rect">
            <a:avLst/>
          </a:prstGeom>
        </p:spPr>
        <p:txBody>
          <a:bodyPr wrap="square">
            <a:spAutoFit/>
          </a:bodyPr>
          <a:lstStyle/>
          <a:p>
            <a:endParaRPr lang="it-IT" dirty="0" smtClean="0"/>
          </a:p>
          <a:p>
            <a:r>
              <a:rPr lang="it-IT" sz="2400" dirty="0" smtClean="0"/>
              <a:t> </a:t>
            </a:r>
            <a:r>
              <a:rPr lang="it-IT" sz="2400" b="1" dirty="0" smtClean="0">
                <a:solidFill>
                  <a:srgbClr val="FF0000"/>
                </a:solidFill>
              </a:rPr>
              <a:t>Percentuale di umidità</a:t>
            </a:r>
            <a:r>
              <a:rPr lang="it-IT" sz="2400" dirty="0" smtClean="0"/>
              <a:t>: I film preparati devono essere pesati individualmente, e poi vengono messi in essiccatori contenente CaCl2 fuso a temperatura ambiente per 24h; dopo 24h i film vengono ripesati e si determina in questo modo la % di umidità: </a:t>
            </a:r>
            <a:r>
              <a:rPr lang="it-IT" sz="2400" dirty="0" err="1" smtClean="0"/>
              <a:t>%umidità</a:t>
            </a:r>
            <a:r>
              <a:rPr lang="it-IT" sz="2400" dirty="0" smtClean="0"/>
              <a:t> = (peso iniziale – peso finale/ peso finale) x 100. </a:t>
            </a:r>
          </a:p>
          <a:p>
            <a:r>
              <a:rPr lang="it-IT" sz="2400" dirty="0" smtClean="0"/>
              <a:t></a:t>
            </a:r>
          </a:p>
          <a:p>
            <a:r>
              <a:rPr lang="it-IT" sz="2400" dirty="0" smtClean="0"/>
              <a:t> </a:t>
            </a:r>
            <a:r>
              <a:rPr lang="it-IT" sz="2400" b="1" dirty="0" smtClean="0">
                <a:solidFill>
                  <a:srgbClr val="FF0000"/>
                </a:solidFill>
              </a:rPr>
              <a:t>Percentuale di umidità assorbita </a:t>
            </a:r>
            <a:r>
              <a:rPr lang="it-IT" sz="2400" dirty="0" smtClean="0"/>
              <a:t>: I film pesati vengono messi in essiccatore per 24h contenente una soluzione satura di </a:t>
            </a:r>
            <a:r>
              <a:rPr lang="it-IT" sz="2400" dirty="0" err="1" smtClean="0"/>
              <a:t>KCl</a:t>
            </a:r>
            <a:r>
              <a:rPr lang="it-IT" sz="2400" dirty="0" smtClean="0"/>
              <a:t>. Dopo 24h i film vengono ripesati </a:t>
            </a:r>
            <a:r>
              <a:rPr lang="it-IT" sz="2400" dirty="0" smtClean="0"/>
              <a:t>determinando </a:t>
            </a:r>
            <a:r>
              <a:rPr lang="it-IT" sz="2400" dirty="0" smtClean="0"/>
              <a:t>così la % di assorbimento di umidità. </a:t>
            </a:r>
            <a:r>
              <a:rPr lang="it-IT" sz="2400" dirty="0" err="1" smtClean="0"/>
              <a:t>%umidità</a:t>
            </a:r>
            <a:r>
              <a:rPr lang="it-IT" sz="2400" dirty="0" smtClean="0"/>
              <a:t> assorbita = (</a:t>
            </a:r>
            <a:r>
              <a:rPr lang="it-IT" sz="2400" dirty="0" err="1" smtClean="0"/>
              <a:t>p.finale</a:t>
            </a:r>
            <a:r>
              <a:rPr lang="it-IT" sz="2400" dirty="0" smtClean="0"/>
              <a:t> – p. iniziale/p. iniziale) x 100.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66843"/>
            <a:ext cx="8280920" cy="4431983"/>
          </a:xfrm>
          <a:prstGeom prst="rect">
            <a:avLst/>
          </a:prstGeom>
        </p:spPr>
        <p:txBody>
          <a:bodyPr wrap="square">
            <a:spAutoFit/>
          </a:bodyPr>
          <a:lstStyle/>
          <a:p>
            <a:endParaRPr lang="it-IT" dirty="0" smtClean="0"/>
          </a:p>
          <a:p>
            <a:r>
              <a:rPr lang="it-IT" sz="2400" dirty="0" smtClean="0"/>
              <a:t> </a:t>
            </a:r>
            <a:r>
              <a:rPr lang="it-IT" sz="2400" b="1" dirty="0" smtClean="0">
                <a:solidFill>
                  <a:srgbClr val="FF0000"/>
                </a:solidFill>
              </a:rPr>
              <a:t>Quantità di farmaco </a:t>
            </a:r>
            <a:r>
              <a:rPr lang="it-IT" sz="2400" dirty="0" smtClean="0"/>
              <a:t>: Una specifica area del patch viene dissolta in un solvente in un volume specifico, poi la soluzione viene filtrata e il contenuto di farmaco analizzato </a:t>
            </a:r>
            <a:r>
              <a:rPr lang="it-IT" sz="2400" dirty="0" smtClean="0">
                <a:solidFill>
                  <a:srgbClr val="FF0000"/>
                </a:solidFill>
              </a:rPr>
              <a:t>al’UV o HPLC</a:t>
            </a:r>
            <a:r>
              <a:rPr lang="it-IT" sz="2400" dirty="0" smtClean="0"/>
              <a:t>. </a:t>
            </a:r>
          </a:p>
          <a:p>
            <a:r>
              <a:rPr lang="it-IT" sz="2400" dirty="0" smtClean="0"/>
              <a:t></a:t>
            </a:r>
          </a:p>
          <a:p>
            <a:r>
              <a:rPr lang="it-IT" sz="2400" dirty="0" smtClean="0"/>
              <a:t> </a:t>
            </a:r>
            <a:r>
              <a:rPr lang="it-IT" sz="2400" b="1" dirty="0" smtClean="0">
                <a:solidFill>
                  <a:srgbClr val="FF0000"/>
                </a:solidFill>
              </a:rPr>
              <a:t>Uniformità di dosaggio </a:t>
            </a:r>
            <a:r>
              <a:rPr lang="it-IT" sz="2400" dirty="0" smtClean="0"/>
              <a:t>: Una porzione pesata del patch viene divisa in </a:t>
            </a:r>
            <a:r>
              <a:rPr lang="it-IT" sz="2400" dirty="0" smtClean="0">
                <a:solidFill>
                  <a:srgbClr val="FF0000"/>
                </a:solidFill>
              </a:rPr>
              <a:t>piccoli pezzi </a:t>
            </a:r>
            <a:r>
              <a:rPr lang="it-IT" sz="2400" dirty="0" smtClean="0"/>
              <a:t>e trasferito in un recipiente graduato, si scioglie tutto in un solvente e procede con la </a:t>
            </a:r>
            <a:r>
              <a:rPr lang="it-IT" sz="2400" dirty="0" err="1" smtClean="0">
                <a:solidFill>
                  <a:srgbClr val="FF0000"/>
                </a:solidFill>
              </a:rPr>
              <a:t>sonicazione</a:t>
            </a:r>
            <a:r>
              <a:rPr lang="it-IT" sz="2400" dirty="0" smtClean="0">
                <a:solidFill>
                  <a:srgbClr val="FF0000"/>
                </a:solidFill>
              </a:rPr>
              <a:t> per estrarre tutto il farmaco, la sospensione risultante viene fatta depositare</a:t>
            </a:r>
            <a:r>
              <a:rPr lang="it-IT" sz="2400" dirty="0" smtClean="0"/>
              <a:t> e il supernatante viene diluito e filtrato utilizzando membrane con </a:t>
            </a:r>
            <a:r>
              <a:rPr lang="it-IT" sz="2400" dirty="0" smtClean="0"/>
              <a:t>porosità </a:t>
            </a:r>
            <a:r>
              <a:rPr lang="it-IT" sz="2400" dirty="0" smtClean="0"/>
              <a:t>0,2μm e </a:t>
            </a:r>
            <a:r>
              <a:rPr lang="it-IT" sz="2400" dirty="0" smtClean="0">
                <a:solidFill>
                  <a:srgbClr val="FF0000"/>
                </a:solidFill>
              </a:rPr>
              <a:t>analizzato all’UV, HPLC calcolando così il contenuto di farmaco per ogni pezzo</a:t>
            </a:r>
            <a:r>
              <a:rPr lang="it-IT" sz="2400" dirty="0" smtClean="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1268761"/>
            <a:ext cx="6984776" cy="4247317"/>
          </a:xfrm>
          <a:prstGeom prst="rect">
            <a:avLst/>
          </a:prstGeom>
        </p:spPr>
        <p:txBody>
          <a:bodyPr wrap="square">
            <a:spAutoFit/>
          </a:bodyPr>
          <a:lstStyle/>
          <a:p>
            <a:endParaRPr lang="it-IT" dirty="0" smtClean="0"/>
          </a:p>
          <a:p>
            <a:r>
              <a:rPr lang="it-IT" sz="2800" dirty="0" smtClean="0"/>
              <a:t> </a:t>
            </a:r>
            <a:r>
              <a:rPr lang="it-IT" sz="2800" b="1" dirty="0" smtClean="0">
                <a:solidFill>
                  <a:srgbClr val="FF0000"/>
                </a:solidFill>
              </a:rPr>
              <a:t>Test di adesione</a:t>
            </a:r>
            <a:r>
              <a:rPr lang="it-IT" sz="2800" dirty="0" smtClean="0"/>
              <a:t>: Il test viene effettuato per misurare </a:t>
            </a:r>
            <a:r>
              <a:rPr lang="it-IT" sz="2800" dirty="0" smtClean="0">
                <a:solidFill>
                  <a:srgbClr val="FF0000"/>
                </a:solidFill>
              </a:rPr>
              <a:t>la forza coesiva di un polimero </a:t>
            </a:r>
            <a:r>
              <a:rPr lang="it-IT" sz="2800" dirty="0" smtClean="0"/>
              <a:t>adesivo; questa forza può dipendere </a:t>
            </a:r>
            <a:r>
              <a:rPr lang="it-IT" sz="2800" dirty="0" smtClean="0">
                <a:solidFill>
                  <a:srgbClr val="FF0000"/>
                </a:solidFill>
              </a:rPr>
              <a:t>dal peso molecolare, grado di </a:t>
            </a:r>
            <a:r>
              <a:rPr lang="it-IT" sz="2800" dirty="0" err="1" smtClean="0">
                <a:solidFill>
                  <a:srgbClr val="FF0000"/>
                </a:solidFill>
              </a:rPr>
              <a:t>crosslinking</a:t>
            </a:r>
            <a:r>
              <a:rPr lang="it-IT" sz="2800" dirty="0" smtClean="0">
                <a:solidFill>
                  <a:srgbClr val="FF0000"/>
                </a:solidFill>
              </a:rPr>
              <a:t> e dalla composizione del polimero</a:t>
            </a:r>
            <a:r>
              <a:rPr lang="it-IT" sz="2800" dirty="0" smtClean="0"/>
              <a:t>. Uno strato del polimero viene applicato su un piatto di acciaio inox e </a:t>
            </a:r>
            <a:r>
              <a:rPr lang="it-IT" sz="2800" dirty="0" smtClean="0">
                <a:solidFill>
                  <a:srgbClr val="FF0000"/>
                </a:solidFill>
              </a:rPr>
              <a:t>mediante un peso si effettua un movimento di strappo che da un indice della forza di adesione.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836712"/>
            <a:ext cx="6912768" cy="3385542"/>
          </a:xfrm>
          <a:prstGeom prst="rect">
            <a:avLst/>
          </a:prstGeom>
        </p:spPr>
        <p:txBody>
          <a:bodyPr wrap="square">
            <a:spAutoFit/>
          </a:bodyPr>
          <a:lstStyle/>
          <a:p>
            <a:endParaRPr lang="it-IT" dirty="0" smtClean="0"/>
          </a:p>
          <a:p>
            <a:r>
              <a:rPr lang="it-IT" sz="2800" dirty="0" smtClean="0"/>
              <a:t> </a:t>
            </a:r>
            <a:r>
              <a:rPr lang="it-IT" sz="2800" b="1" dirty="0" smtClean="0">
                <a:solidFill>
                  <a:srgbClr val="FF0000"/>
                </a:solidFill>
              </a:rPr>
              <a:t>Percentuale di allungamento e test di rottura</a:t>
            </a:r>
            <a:r>
              <a:rPr lang="it-IT" sz="2800" dirty="0" smtClean="0"/>
              <a:t>: La percentuale di allungamento è determinata dalla lunghezza prima del punto di rottura. La percentuale di allungamento può essere determinata da : % di allungamento = L1-L2 x 100L2, dove L1 è la lunghezza finale di ogni strip e L2 quella iniziale.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5616" y="836712"/>
            <a:ext cx="7128792" cy="5262979"/>
          </a:xfrm>
          <a:prstGeom prst="rect">
            <a:avLst/>
          </a:prstGeom>
        </p:spPr>
        <p:txBody>
          <a:bodyPr wrap="square">
            <a:spAutoFit/>
          </a:bodyPr>
          <a:lstStyle/>
          <a:p>
            <a:r>
              <a:rPr lang="it-IT" sz="2400" b="1" dirty="0">
                <a:solidFill>
                  <a:srgbClr val="FF0000"/>
                </a:solidFill>
              </a:rPr>
              <a:t>Vantaggi della somministrazione attraverso la pelle</a:t>
            </a:r>
            <a:r>
              <a:rPr lang="it-IT" sz="2400" dirty="0"/>
              <a:t>: </a:t>
            </a:r>
          </a:p>
          <a:p>
            <a:r>
              <a:rPr lang="it-IT" sz="2400" dirty="0" smtClean="0"/>
              <a:t>1</a:t>
            </a:r>
            <a:r>
              <a:rPr lang="it-IT" sz="2400" dirty="0" smtClean="0">
                <a:solidFill>
                  <a:srgbClr val="FF0000"/>
                </a:solidFill>
              </a:rPr>
              <a:t>) </a:t>
            </a:r>
            <a:r>
              <a:rPr lang="it-IT" sz="2400" dirty="0">
                <a:solidFill>
                  <a:srgbClr val="FF0000"/>
                </a:solidFill>
              </a:rPr>
              <a:t>Si evita il metabolismo di primo passaggio </a:t>
            </a:r>
            <a:r>
              <a:rPr lang="it-IT" sz="2400" dirty="0"/>
              <a:t>epatico e altre variabili associate al tratto GI ; </a:t>
            </a:r>
          </a:p>
          <a:p>
            <a:r>
              <a:rPr lang="it-IT" sz="2400" dirty="0" smtClean="0"/>
              <a:t>2</a:t>
            </a:r>
            <a:r>
              <a:rPr lang="it-IT" sz="2400" dirty="0" smtClean="0">
                <a:solidFill>
                  <a:srgbClr val="FF0000"/>
                </a:solidFill>
              </a:rPr>
              <a:t>) </a:t>
            </a:r>
            <a:r>
              <a:rPr lang="it-IT" sz="2400" dirty="0">
                <a:solidFill>
                  <a:srgbClr val="FF0000"/>
                </a:solidFill>
              </a:rPr>
              <a:t>Somministrazione controllata </a:t>
            </a:r>
            <a:r>
              <a:rPr lang="it-IT" sz="2400" dirty="0"/>
              <a:t>per un periodo di tempo prolungato; </a:t>
            </a:r>
          </a:p>
          <a:p>
            <a:r>
              <a:rPr lang="it-IT" sz="2400" dirty="0" smtClean="0"/>
              <a:t>3) </a:t>
            </a:r>
            <a:r>
              <a:rPr lang="it-IT" sz="2400" dirty="0">
                <a:solidFill>
                  <a:srgbClr val="FF0000"/>
                </a:solidFill>
              </a:rPr>
              <a:t>Riduzione degli effetti collaterali </a:t>
            </a:r>
            <a:r>
              <a:rPr lang="it-IT" sz="2400" dirty="0"/>
              <a:t>associati con la tossicità sistemica perché l’effetto terapeutico può essere ottenuto impiegando dosi di farmaco inferiori rispetto alla via orale; </a:t>
            </a:r>
          </a:p>
          <a:p>
            <a:r>
              <a:rPr lang="it-IT" sz="2400" dirty="0" smtClean="0"/>
              <a:t>4</a:t>
            </a:r>
            <a:r>
              <a:rPr lang="it-IT" sz="2400" dirty="0" smtClean="0">
                <a:solidFill>
                  <a:srgbClr val="FF0000"/>
                </a:solidFill>
              </a:rPr>
              <a:t>) </a:t>
            </a:r>
            <a:r>
              <a:rPr lang="it-IT" sz="2400" dirty="0">
                <a:solidFill>
                  <a:srgbClr val="FF0000"/>
                </a:solidFill>
              </a:rPr>
              <a:t>Somministrazione senza dolore </a:t>
            </a:r>
            <a:r>
              <a:rPr lang="it-IT" sz="2400" dirty="0"/>
              <a:t>e migliore </a:t>
            </a:r>
            <a:r>
              <a:rPr lang="it-IT" sz="2400" dirty="0" err="1"/>
              <a:t>compliance</a:t>
            </a:r>
            <a:r>
              <a:rPr lang="it-IT" sz="2400" dirty="0"/>
              <a:t> da parte del paziente; </a:t>
            </a:r>
          </a:p>
          <a:p>
            <a:r>
              <a:rPr lang="it-IT" sz="2400" dirty="0" smtClean="0"/>
              <a:t>5</a:t>
            </a:r>
            <a:r>
              <a:rPr lang="it-IT" sz="2400" dirty="0" smtClean="0">
                <a:solidFill>
                  <a:srgbClr val="FF0000"/>
                </a:solidFill>
              </a:rPr>
              <a:t>) </a:t>
            </a:r>
            <a:r>
              <a:rPr lang="it-IT" sz="2400" dirty="0">
                <a:solidFill>
                  <a:srgbClr val="FF0000"/>
                </a:solidFill>
              </a:rPr>
              <a:t>Facile utilizzo e riduzione dei costi</a:t>
            </a:r>
            <a:r>
              <a:rPr lang="it-IT" sz="2400" dirty="0"/>
              <a:t>. </a:t>
            </a:r>
          </a:p>
          <a:p>
            <a:r>
              <a:rPr lang="it-IT" sz="2400" dirty="0" smtClean="0"/>
              <a:t>6</a:t>
            </a:r>
            <a:r>
              <a:rPr lang="it-IT" sz="2400" dirty="0" smtClean="0">
                <a:solidFill>
                  <a:srgbClr val="FF0000"/>
                </a:solidFill>
              </a:rPr>
              <a:t>) </a:t>
            </a:r>
            <a:r>
              <a:rPr lang="it-IT" sz="2400" dirty="0">
                <a:solidFill>
                  <a:srgbClr val="FF0000"/>
                </a:solidFill>
              </a:rPr>
              <a:t>Mantenimento di </a:t>
            </a:r>
            <a:r>
              <a:rPr lang="it-IT" sz="2400" dirty="0" err="1">
                <a:solidFill>
                  <a:srgbClr val="FF0000"/>
                </a:solidFill>
              </a:rPr>
              <a:t>conc</a:t>
            </a:r>
            <a:r>
              <a:rPr lang="it-IT" sz="2400" dirty="0">
                <a:solidFill>
                  <a:srgbClr val="FF0000"/>
                </a:solidFill>
              </a:rPr>
              <a:t>. plasmatiche di farmaco </a:t>
            </a:r>
            <a:r>
              <a:rPr lang="it-IT" sz="2400" dirty="0"/>
              <a:t>costanti</a:t>
            </a:r>
            <a:r>
              <a:rPr lang="it-IT"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rs.sciencedirect.com/content/image/1-s2.0-S0939641106000804-gr2.jpg"/>
          <p:cNvPicPr>
            <a:picLocks noChangeAspect="1" noChangeArrowheads="1"/>
          </p:cNvPicPr>
          <p:nvPr/>
        </p:nvPicPr>
        <p:blipFill>
          <a:blip r:embed="rId2" cstate="print"/>
          <a:srcRect/>
          <a:stretch>
            <a:fillRect/>
          </a:stretch>
        </p:blipFill>
        <p:spPr bwMode="auto">
          <a:xfrm>
            <a:off x="1043608" y="548680"/>
            <a:ext cx="6912768" cy="576064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1556792"/>
            <a:ext cx="6768752" cy="3816429"/>
          </a:xfrm>
          <a:prstGeom prst="rect">
            <a:avLst/>
          </a:prstGeom>
        </p:spPr>
        <p:txBody>
          <a:bodyPr wrap="square">
            <a:spAutoFit/>
          </a:bodyPr>
          <a:lstStyle/>
          <a:p>
            <a:endParaRPr lang="it-IT" dirty="0" smtClean="0"/>
          </a:p>
          <a:p>
            <a:r>
              <a:rPr lang="it-IT" sz="2800" dirty="0" smtClean="0"/>
              <a:t> </a:t>
            </a:r>
            <a:r>
              <a:rPr lang="it-IT" sz="2800" b="1" dirty="0" smtClean="0">
                <a:solidFill>
                  <a:srgbClr val="FF0000"/>
                </a:solidFill>
              </a:rPr>
              <a:t>Studio di irritazione sulla pelle</a:t>
            </a:r>
            <a:r>
              <a:rPr lang="it-IT" sz="2800" dirty="0" smtClean="0"/>
              <a:t>: E’ un test che viene effettuato sui </a:t>
            </a:r>
            <a:r>
              <a:rPr lang="it-IT" sz="2800" dirty="0" smtClean="0">
                <a:solidFill>
                  <a:srgbClr val="FF0000"/>
                </a:solidFill>
              </a:rPr>
              <a:t>conigli</a:t>
            </a:r>
            <a:r>
              <a:rPr lang="it-IT" sz="2800" dirty="0" smtClean="0"/>
              <a:t>; si utilizza una superficie di 50cm2 che viene pulita con alcool etilico e rimossa da peli; dopo </a:t>
            </a:r>
            <a:r>
              <a:rPr lang="it-IT" sz="2800" dirty="0" smtClean="0">
                <a:solidFill>
                  <a:srgbClr val="FF0000"/>
                </a:solidFill>
              </a:rPr>
              <a:t>l’applicazione del patch viene rimosso dopo 24h e la pelle osservata e classificata in 5 gradi sulla base della </a:t>
            </a:r>
            <a:r>
              <a:rPr lang="it-IT" sz="2800" dirty="0" smtClean="0">
                <a:solidFill>
                  <a:srgbClr val="FF0000"/>
                </a:solidFill>
              </a:rPr>
              <a:t>gravità </a:t>
            </a:r>
            <a:r>
              <a:rPr lang="it-IT" sz="2800" dirty="0" smtClean="0">
                <a:solidFill>
                  <a:srgbClr val="FF0000"/>
                </a:solidFill>
              </a:rPr>
              <a:t>dell’eventuale lesione.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42888" y="190500"/>
            <a:ext cx="8658225" cy="6477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transdermscop.com/images/level2_logo.gif">
            <a:hlinkClick r:id="rId2"/>
          </p:cNvPr>
          <p:cNvPicPr>
            <a:picLocks noChangeAspect="1" noChangeArrowheads="1"/>
          </p:cNvPicPr>
          <p:nvPr/>
        </p:nvPicPr>
        <p:blipFill>
          <a:blip r:embed="rId3" cstate="print"/>
          <a:srcRect/>
          <a:stretch>
            <a:fillRect/>
          </a:stretch>
        </p:blipFill>
        <p:spPr bwMode="auto">
          <a:xfrm>
            <a:off x="755576" y="1412776"/>
            <a:ext cx="2314575" cy="952500"/>
          </a:xfrm>
          <a:prstGeom prst="rect">
            <a:avLst/>
          </a:prstGeom>
          <a:noFill/>
        </p:spPr>
      </p:pic>
      <p:pic>
        <p:nvPicPr>
          <p:cNvPr id="3" name="Picture 2" descr="http://www.transdermscop.com/images/figure1.jpg"/>
          <p:cNvPicPr>
            <a:picLocks noChangeAspect="1" noChangeArrowheads="1"/>
          </p:cNvPicPr>
          <p:nvPr/>
        </p:nvPicPr>
        <p:blipFill>
          <a:blip r:embed="rId4" cstate="print"/>
          <a:srcRect/>
          <a:stretch>
            <a:fillRect/>
          </a:stretch>
        </p:blipFill>
        <p:spPr bwMode="auto">
          <a:xfrm>
            <a:off x="5292080" y="980728"/>
            <a:ext cx="3528392" cy="2000251"/>
          </a:xfrm>
          <a:prstGeom prst="rect">
            <a:avLst/>
          </a:prstGeom>
          <a:noFill/>
        </p:spPr>
      </p:pic>
      <p:pic>
        <p:nvPicPr>
          <p:cNvPr id="4" name="Picture 4" descr="http://www.transdermscop.com/images/figure2.jpg"/>
          <p:cNvPicPr>
            <a:picLocks noChangeAspect="1" noChangeArrowheads="1"/>
          </p:cNvPicPr>
          <p:nvPr/>
        </p:nvPicPr>
        <p:blipFill>
          <a:blip r:embed="rId5" cstate="print"/>
          <a:srcRect/>
          <a:stretch>
            <a:fillRect/>
          </a:stretch>
        </p:blipFill>
        <p:spPr bwMode="auto">
          <a:xfrm>
            <a:off x="755576" y="4005064"/>
            <a:ext cx="3384376" cy="2152651"/>
          </a:xfrm>
          <a:prstGeom prst="rect">
            <a:avLst/>
          </a:prstGeom>
          <a:noFill/>
        </p:spPr>
      </p:pic>
      <p:pic>
        <p:nvPicPr>
          <p:cNvPr id="5" name="Picture 6" descr="http://www.transdermscop.com/images/figure3.jpg"/>
          <p:cNvPicPr>
            <a:picLocks noChangeAspect="1" noChangeArrowheads="1"/>
          </p:cNvPicPr>
          <p:nvPr/>
        </p:nvPicPr>
        <p:blipFill>
          <a:blip r:embed="rId6" cstate="print"/>
          <a:srcRect/>
          <a:stretch>
            <a:fillRect/>
          </a:stretch>
        </p:blipFill>
        <p:spPr bwMode="auto">
          <a:xfrm>
            <a:off x="5868144" y="4149080"/>
            <a:ext cx="3095625" cy="19907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585788"/>
            <a:ext cx="8496944" cy="56864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9512" y="557213"/>
            <a:ext cx="8208912" cy="57435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42888" y="190500"/>
            <a:ext cx="8658225" cy="6477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652463"/>
            <a:ext cx="8964488" cy="572886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90500"/>
            <a:ext cx="9144000" cy="6477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42888" y="548681"/>
            <a:ext cx="8658225" cy="2088231"/>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242888" y="2060848"/>
            <a:ext cx="8658225" cy="41044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908720"/>
            <a:ext cx="7272808" cy="4154984"/>
          </a:xfrm>
          <a:prstGeom prst="rect">
            <a:avLst/>
          </a:prstGeom>
        </p:spPr>
        <p:txBody>
          <a:bodyPr wrap="square">
            <a:spAutoFit/>
          </a:bodyPr>
          <a:lstStyle/>
          <a:p>
            <a:r>
              <a:rPr lang="it-IT" sz="2400" b="1" dirty="0">
                <a:solidFill>
                  <a:srgbClr val="FF0000"/>
                </a:solidFill>
              </a:rPr>
              <a:t>Limitazioni: </a:t>
            </a:r>
          </a:p>
          <a:p>
            <a:r>
              <a:rPr lang="it-IT" sz="2400" dirty="0" smtClean="0"/>
              <a:t>1) </a:t>
            </a:r>
            <a:r>
              <a:rPr lang="it-IT" sz="2400" dirty="0">
                <a:solidFill>
                  <a:srgbClr val="FF0000"/>
                </a:solidFill>
              </a:rPr>
              <a:t>Peso molecolare &lt; 500Da </a:t>
            </a:r>
            <a:r>
              <a:rPr lang="it-IT" sz="2400" dirty="0"/>
              <a:t>è essenziale per una facile diffusione attraverso lo strato corneo; </a:t>
            </a:r>
          </a:p>
          <a:p>
            <a:r>
              <a:rPr lang="it-IT" sz="2400" dirty="0" smtClean="0"/>
              <a:t>2) </a:t>
            </a:r>
            <a:r>
              <a:rPr lang="it-IT" sz="2400" dirty="0">
                <a:solidFill>
                  <a:srgbClr val="FF0000"/>
                </a:solidFill>
              </a:rPr>
              <a:t>Sufficiente solubilità acquosa e lipidica</a:t>
            </a:r>
            <a:r>
              <a:rPr lang="it-IT" sz="2400" dirty="0"/>
              <a:t>, </a:t>
            </a:r>
            <a:r>
              <a:rPr lang="it-IT" sz="2400" dirty="0" err="1"/>
              <a:t>logP</a:t>
            </a:r>
            <a:r>
              <a:rPr lang="it-IT" sz="2400" dirty="0"/>
              <a:t> (</a:t>
            </a:r>
            <a:r>
              <a:rPr lang="it-IT" sz="2400" dirty="0" err="1"/>
              <a:t>ottanolo\acqua</a:t>
            </a:r>
            <a:r>
              <a:rPr lang="it-IT" sz="2400" dirty="0"/>
              <a:t>) compreso tra 1-3 è </a:t>
            </a:r>
            <a:r>
              <a:rPr lang="it-IT" sz="2400" dirty="0" err="1"/>
              <a:t>richesto</a:t>
            </a:r>
            <a:r>
              <a:rPr lang="it-IT" sz="2400" dirty="0"/>
              <a:t> per una permeazione soddisfacente; </a:t>
            </a:r>
          </a:p>
          <a:p>
            <a:r>
              <a:rPr lang="it-IT" sz="2400" dirty="0" smtClean="0"/>
              <a:t>3) </a:t>
            </a:r>
            <a:r>
              <a:rPr lang="it-IT" sz="2400" dirty="0" err="1">
                <a:solidFill>
                  <a:srgbClr val="FF0000"/>
                </a:solidFill>
              </a:rPr>
              <a:t>Intra</a:t>
            </a:r>
            <a:r>
              <a:rPr lang="it-IT" sz="2400" dirty="0">
                <a:solidFill>
                  <a:srgbClr val="FF0000"/>
                </a:solidFill>
              </a:rPr>
              <a:t> e intervariabilità associata </a:t>
            </a:r>
            <a:r>
              <a:rPr lang="it-IT" sz="2400" dirty="0"/>
              <a:t>con la permeabilità della pelle sana o malata; </a:t>
            </a:r>
          </a:p>
          <a:p>
            <a:r>
              <a:rPr lang="it-IT" sz="2400" dirty="0" smtClean="0"/>
              <a:t>4) </a:t>
            </a:r>
            <a:r>
              <a:rPr lang="it-IT" sz="2400" dirty="0">
                <a:solidFill>
                  <a:srgbClr val="FF0000"/>
                </a:solidFill>
              </a:rPr>
              <a:t>Metabolismo </a:t>
            </a:r>
            <a:r>
              <a:rPr lang="it-IT" sz="2400" dirty="0" err="1">
                <a:solidFill>
                  <a:srgbClr val="FF0000"/>
                </a:solidFill>
              </a:rPr>
              <a:t>presistemico</a:t>
            </a:r>
            <a:r>
              <a:rPr lang="it-IT" sz="2400" dirty="0"/>
              <a:t>, la presenza di enzimi come le peptidasi e esterasi possono metabolizzare il farmaco in una forma che è </a:t>
            </a:r>
            <a:r>
              <a:rPr lang="it-IT" sz="2400" dirty="0" err="1"/>
              <a:t>terapeuticamente</a:t>
            </a:r>
            <a:r>
              <a:rPr lang="it-IT" sz="2400" dirty="0"/>
              <a:t> inattiva.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190500"/>
            <a:ext cx="9144000" cy="6667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052736"/>
            <a:ext cx="7488832" cy="3785652"/>
          </a:xfrm>
          <a:prstGeom prst="rect">
            <a:avLst/>
          </a:prstGeom>
        </p:spPr>
        <p:txBody>
          <a:bodyPr wrap="square">
            <a:spAutoFit/>
          </a:bodyPr>
          <a:lstStyle/>
          <a:p>
            <a:r>
              <a:rPr lang="it-IT" sz="2400" b="1" dirty="0">
                <a:solidFill>
                  <a:srgbClr val="FF0000"/>
                </a:solidFill>
              </a:rPr>
              <a:t>VIE </a:t>
            </a:r>
            <a:r>
              <a:rPr lang="it-IT" sz="2400" b="1" dirty="0" err="1">
                <a:solidFill>
                  <a:srgbClr val="FF0000"/>
                </a:solidFill>
              </a:rPr>
              <a:t>DI</a:t>
            </a:r>
            <a:r>
              <a:rPr lang="it-IT" sz="2400" b="1" dirty="0">
                <a:solidFill>
                  <a:srgbClr val="FF0000"/>
                </a:solidFill>
              </a:rPr>
              <a:t> PENETRAZIONE ATTRAVERSO LA PELLE </a:t>
            </a:r>
          </a:p>
          <a:p>
            <a:endParaRPr lang="it-IT" sz="2400" dirty="0" smtClean="0"/>
          </a:p>
          <a:p>
            <a:r>
              <a:rPr lang="it-IT" sz="2400" dirty="0" smtClean="0">
                <a:solidFill>
                  <a:srgbClr val="FF0000"/>
                </a:solidFill>
              </a:rPr>
              <a:t>Via </a:t>
            </a:r>
            <a:r>
              <a:rPr lang="it-IT" sz="2400" dirty="0">
                <a:solidFill>
                  <a:srgbClr val="FF0000"/>
                </a:solidFill>
              </a:rPr>
              <a:t>intercellulare </a:t>
            </a:r>
            <a:r>
              <a:rPr lang="it-IT" sz="2400" dirty="0"/>
              <a:t>: associata ai lipidi intercellulari; </a:t>
            </a:r>
          </a:p>
          <a:p>
            <a:endParaRPr lang="it-IT" sz="2400" dirty="0" smtClean="0"/>
          </a:p>
          <a:p>
            <a:r>
              <a:rPr lang="it-IT" sz="2400" dirty="0" smtClean="0">
                <a:solidFill>
                  <a:srgbClr val="FF0000"/>
                </a:solidFill>
              </a:rPr>
              <a:t>Via </a:t>
            </a:r>
            <a:r>
              <a:rPr lang="it-IT" sz="2400" dirty="0" err="1">
                <a:solidFill>
                  <a:srgbClr val="FF0000"/>
                </a:solidFill>
              </a:rPr>
              <a:t>transcellulare</a:t>
            </a:r>
            <a:r>
              <a:rPr lang="it-IT" sz="2400" dirty="0"/>
              <a:t>: polare associata ai componenti proteici; </a:t>
            </a:r>
          </a:p>
          <a:p>
            <a:endParaRPr lang="it-IT" sz="2400" dirty="0" smtClean="0"/>
          </a:p>
          <a:p>
            <a:r>
              <a:rPr lang="it-IT" sz="2400" dirty="0" smtClean="0">
                <a:solidFill>
                  <a:srgbClr val="FF0000"/>
                </a:solidFill>
              </a:rPr>
              <a:t>Vie </a:t>
            </a:r>
            <a:r>
              <a:rPr lang="it-IT" sz="2400" dirty="0">
                <a:solidFill>
                  <a:srgbClr val="FF0000"/>
                </a:solidFill>
              </a:rPr>
              <a:t>di shunt</a:t>
            </a:r>
            <a:r>
              <a:rPr lang="it-IT" sz="2400" dirty="0"/>
              <a:t>: mediante annessi cutanei. </a:t>
            </a:r>
          </a:p>
          <a:p>
            <a:r>
              <a:rPr lang="it-IT" sz="2400" dirty="0"/>
              <a:t>Il percorso più utilizzato è la via intercellulare, le vie di shunt contribuiscono al passaggio di molecole con alto peso molecolare come l’eparina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METODI PASSIVI PER AUMENTARE IL TRANSDERMAL DRUG DELIVERY </a:t>
            </a:r>
          </a:p>
        </p:txBody>
      </p:sp>
      <p:sp>
        <p:nvSpPr>
          <p:cNvPr id="3" name="Segnaposto contenuto 2"/>
          <p:cNvSpPr>
            <a:spLocks noGrp="1"/>
          </p:cNvSpPr>
          <p:nvPr>
            <p:ph idx="1"/>
          </p:nvPr>
        </p:nvSpPr>
        <p:spPr/>
        <p:txBody>
          <a:bodyPr>
            <a:normAutofit lnSpcReduction="10000"/>
          </a:bodyPr>
          <a:lstStyle/>
          <a:p>
            <a:r>
              <a:rPr lang="it-IT" dirty="0"/>
              <a:t>L’applicazione di un farmaco sulla pelle include l’utilizzo di veicoli come, </a:t>
            </a:r>
            <a:r>
              <a:rPr lang="it-IT" dirty="0">
                <a:solidFill>
                  <a:srgbClr val="FF0000"/>
                </a:solidFill>
              </a:rPr>
              <a:t>unguenti</a:t>
            </a:r>
            <a:r>
              <a:rPr lang="it-IT" dirty="0"/>
              <a:t>, </a:t>
            </a:r>
            <a:r>
              <a:rPr lang="it-IT" dirty="0">
                <a:solidFill>
                  <a:srgbClr val="FF0000"/>
                </a:solidFill>
              </a:rPr>
              <a:t>creme </a:t>
            </a:r>
            <a:r>
              <a:rPr lang="it-IT" dirty="0"/>
              <a:t>e </a:t>
            </a:r>
            <a:r>
              <a:rPr lang="it-IT" dirty="0">
                <a:solidFill>
                  <a:srgbClr val="FF0000"/>
                </a:solidFill>
              </a:rPr>
              <a:t>gel</a:t>
            </a:r>
            <a:r>
              <a:rPr lang="it-IT" dirty="0"/>
              <a:t> e patch. Molto recentemente alcune forme di dosaggio sono state sviluppate per modificare o aumentare la </a:t>
            </a:r>
            <a:r>
              <a:rPr lang="it-IT" dirty="0" err="1">
                <a:solidFill>
                  <a:srgbClr val="FF0000"/>
                </a:solidFill>
              </a:rPr>
              <a:t>driving</a:t>
            </a:r>
            <a:r>
              <a:rPr lang="it-IT" dirty="0">
                <a:solidFill>
                  <a:srgbClr val="FF0000"/>
                </a:solidFill>
              </a:rPr>
              <a:t> </a:t>
            </a:r>
            <a:r>
              <a:rPr lang="it-IT" dirty="0" err="1">
                <a:solidFill>
                  <a:srgbClr val="FF0000"/>
                </a:solidFill>
              </a:rPr>
              <a:t>force</a:t>
            </a:r>
            <a:r>
              <a:rPr lang="it-IT" dirty="0">
                <a:solidFill>
                  <a:srgbClr val="FF0000"/>
                </a:solidFill>
              </a:rPr>
              <a:t> </a:t>
            </a:r>
            <a:r>
              <a:rPr lang="it-IT" dirty="0"/>
              <a:t>delle della </a:t>
            </a:r>
            <a:r>
              <a:rPr lang="it-IT" dirty="0">
                <a:solidFill>
                  <a:srgbClr val="FF0000"/>
                </a:solidFill>
              </a:rPr>
              <a:t>diffusione del farmaco </a:t>
            </a:r>
            <a:r>
              <a:rPr lang="it-IT" dirty="0"/>
              <a:t>per aumentarne la permeabilità attraverso la pelle. Questo approccio include l’utilizzo di </a:t>
            </a:r>
            <a:r>
              <a:rPr lang="it-IT" dirty="0" err="1">
                <a:solidFill>
                  <a:srgbClr val="FF0000"/>
                </a:solidFill>
              </a:rPr>
              <a:t>penetration</a:t>
            </a:r>
            <a:r>
              <a:rPr lang="it-IT" dirty="0"/>
              <a:t> </a:t>
            </a:r>
            <a:r>
              <a:rPr lang="it-IT" dirty="0" err="1">
                <a:solidFill>
                  <a:srgbClr val="FF0000"/>
                </a:solidFill>
              </a:rPr>
              <a:t>enanchers</a:t>
            </a:r>
            <a:r>
              <a:rPr lang="it-IT" dirty="0"/>
              <a:t>, sistemi supersaturi, </a:t>
            </a:r>
            <a:r>
              <a:rPr lang="it-IT" dirty="0" err="1">
                <a:solidFill>
                  <a:srgbClr val="FF0000"/>
                </a:solidFill>
              </a:rPr>
              <a:t>profarmaci</a:t>
            </a:r>
            <a:r>
              <a:rPr lang="it-IT" dirty="0"/>
              <a:t>, </a:t>
            </a:r>
            <a:r>
              <a:rPr lang="it-IT" dirty="0">
                <a:solidFill>
                  <a:srgbClr val="FF0000"/>
                </a:solidFill>
              </a:rPr>
              <a:t>liposomi e altre vescicole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692696"/>
            <a:ext cx="7848872" cy="4893647"/>
          </a:xfrm>
          <a:prstGeom prst="rect">
            <a:avLst/>
          </a:prstGeom>
        </p:spPr>
        <p:txBody>
          <a:bodyPr wrap="square">
            <a:spAutoFit/>
          </a:bodyPr>
          <a:lstStyle/>
          <a:p>
            <a:r>
              <a:rPr lang="it-IT" sz="2400" dirty="0" err="1" smtClean="0">
                <a:solidFill>
                  <a:srgbClr val="FF0000"/>
                </a:solidFill>
              </a:rPr>
              <a:t>Penetration</a:t>
            </a:r>
            <a:r>
              <a:rPr lang="it-IT" sz="2400" dirty="0" smtClean="0">
                <a:solidFill>
                  <a:srgbClr val="FF0000"/>
                </a:solidFill>
              </a:rPr>
              <a:t> </a:t>
            </a:r>
            <a:r>
              <a:rPr lang="it-IT" sz="2400" dirty="0" err="1" smtClean="0">
                <a:solidFill>
                  <a:srgbClr val="FF0000"/>
                </a:solidFill>
              </a:rPr>
              <a:t>ananchers</a:t>
            </a:r>
            <a:r>
              <a:rPr lang="it-IT" sz="2400" dirty="0" smtClean="0">
                <a:solidFill>
                  <a:srgbClr val="FF0000"/>
                </a:solidFill>
              </a:rPr>
              <a:t> </a:t>
            </a:r>
          </a:p>
          <a:p>
            <a:r>
              <a:rPr lang="it-IT" sz="2400" dirty="0" smtClean="0"/>
              <a:t>Per molto tempo esperti hanno suggerito la presenza di sostanze in grado di diminuire temporaneamente l’impermeabilità della pelle. </a:t>
            </a:r>
            <a:r>
              <a:rPr lang="it-IT" sz="2400" dirty="0" smtClean="0">
                <a:solidFill>
                  <a:srgbClr val="FF0000"/>
                </a:solidFill>
              </a:rPr>
              <a:t>Alcuni materiali, sicuri e non tossici possono essere utilizzati in dermatologia per aumentare la permeabilità mediante riduzione della resistenza alla diffusione da parte dello strato corneo causando un danno reversibile o dall’alterazione delle proprietà fisio-chimiche</a:t>
            </a:r>
            <a:r>
              <a:rPr lang="it-IT" sz="2400" dirty="0" smtClean="0"/>
              <a:t>. D’Angelo </a:t>
            </a:r>
            <a:r>
              <a:rPr lang="it-IT" sz="2400" dirty="0" err="1" smtClean="0"/>
              <a:t>et</a:t>
            </a:r>
            <a:r>
              <a:rPr lang="it-IT" sz="2400" dirty="0" smtClean="0"/>
              <a:t> al. nel 2000 ha brevettato l’utilizzo di </a:t>
            </a:r>
            <a:r>
              <a:rPr lang="it-IT" sz="2400" dirty="0" err="1" smtClean="0"/>
              <a:t>polymeric</a:t>
            </a:r>
            <a:r>
              <a:rPr lang="it-IT" sz="2400" dirty="0" smtClean="0"/>
              <a:t> </a:t>
            </a:r>
            <a:r>
              <a:rPr lang="it-IT" sz="2400" dirty="0" err="1" smtClean="0"/>
              <a:t>skin</a:t>
            </a:r>
            <a:r>
              <a:rPr lang="it-IT" sz="2400" dirty="0" smtClean="0"/>
              <a:t> </a:t>
            </a:r>
            <a:r>
              <a:rPr lang="it-IT" sz="2400" dirty="0" err="1" smtClean="0"/>
              <a:t>enhancers</a:t>
            </a:r>
            <a:r>
              <a:rPr lang="it-IT" sz="2400" dirty="0" smtClean="0"/>
              <a:t> come il </a:t>
            </a:r>
            <a:r>
              <a:rPr lang="it-IT" sz="2400" b="1" dirty="0" err="1" smtClean="0">
                <a:solidFill>
                  <a:srgbClr val="FF0000"/>
                </a:solidFill>
              </a:rPr>
              <a:t>polivinilpirrolidone</a:t>
            </a:r>
            <a:r>
              <a:rPr lang="it-IT" sz="2400" dirty="0" smtClean="0"/>
              <a:t> e l’1-N-dodecil azacicloeptan-2-one per il </a:t>
            </a:r>
            <a:r>
              <a:rPr lang="it-IT" sz="2400" b="1" dirty="0" err="1" smtClean="0">
                <a:solidFill>
                  <a:srgbClr val="FF0000"/>
                </a:solidFill>
              </a:rPr>
              <a:t>transdermal</a:t>
            </a:r>
            <a:r>
              <a:rPr lang="it-IT" sz="2400" b="1" dirty="0" smtClean="0">
                <a:solidFill>
                  <a:srgbClr val="FF0000"/>
                </a:solidFill>
              </a:rPr>
              <a:t> delivery di farmaci a alto peso molecolare come la calcitonina (3000daltons) e l’insulina (6000 </a:t>
            </a:r>
            <a:r>
              <a:rPr lang="it-IT" sz="2400" b="1" dirty="0" err="1" smtClean="0">
                <a:solidFill>
                  <a:srgbClr val="FF0000"/>
                </a:solidFill>
              </a:rPr>
              <a:t>daltons</a:t>
            </a:r>
            <a:r>
              <a:rPr lang="it-IT" sz="2400" dirty="0" smtClean="0"/>
              <a:t>) </a:t>
            </a:r>
            <a:endParaRPr lang="it-IT"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92696"/>
            <a:ext cx="9144000" cy="3970318"/>
          </a:xfrm>
          <a:prstGeom prst="rect">
            <a:avLst/>
          </a:prstGeom>
        </p:spPr>
        <p:txBody>
          <a:bodyPr wrap="square">
            <a:spAutoFit/>
          </a:bodyPr>
          <a:lstStyle/>
          <a:p>
            <a:r>
              <a:rPr lang="en-US" dirty="0" err="1" smtClean="0"/>
              <a:t>Mitragotri</a:t>
            </a:r>
            <a:r>
              <a:rPr lang="en-US" dirty="0" smtClean="0"/>
              <a:t> and colleagues13 have suggested guidelines to design chemical enhancers that may</a:t>
            </a:r>
          </a:p>
          <a:p>
            <a:r>
              <a:rPr lang="en-US" b="1" dirty="0" smtClean="0">
                <a:solidFill>
                  <a:srgbClr val="FF0000"/>
                </a:solidFill>
              </a:rPr>
              <a:t>increase skin permeability without causing irritation</a:t>
            </a:r>
            <a:r>
              <a:rPr lang="en-US" dirty="0" smtClean="0"/>
              <a:t>. Using Fourier transform </a:t>
            </a:r>
            <a:r>
              <a:rPr lang="en-US" b="1" dirty="0" smtClean="0">
                <a:solidFill>
                  <a:srgbClr val="FF0000"/>
                </a:solidFill>
              </a:rPr>
              <a:t>infrared (FTIR)</a:t>
            </a:r>
          </a:p>
          <a:p>
            <a:r>
              <a:rPr lang="en-US" b="1" dirty="0" smtClean="0">
                <a:solidFill>
                  <a:srgbClr val="FF0000"/>
                </a:solidFill>
              </a:rPr>
              <a:t>spectroscopy as a screening tool</a:t>
            </a:r>
            <a:r>
              <a:rPr lang="en-US" dirty="0" smtClean="0"/>
              <a:t>, </a:t>
            </a:r>
            <a:r>
              <a:rPr lang="en-US" b="1" dirty="0" smtClean="0"/>
              <a:t>they proposed that effective and non-irritating enhancers</a:t>
            </a:r>
          </a:p>
          <a:p>
            <a:r>
              <a:rPr lang="en-US" b="1" dirty="0" smtClean="0"/>
              <a:t>should alter stratum </a:t>
            </a:r>
            <a:r>
              <a:rPr lang="en-US" b="1" dirty="0" err="1" smtClean="0"/>
              <a:t>corneum</a:t>
            </a:r>
            <a:r>
              <a:rPr lang="en-US" b="1" dirty="0" smtClean="0"/>
              <a:t> lipid CH2 symmetric stretching (which correlates with increased</a:t>
            </a:r>
          </a:p>
          <a:p>
            <a:r>
              <a:rPr lang="en-US" b="1" dirty="0" smtClean="0"/>
              <a:t>skin permeability) and avoid changes in stratum </a:t>
            </a:r>
            <a:r>
              <a:rPr lang="en-US" b="1" dirty="0" err="1" smtClean="0"/>
              <a:t>corneum</a:t>
            </a:r>
            <a:r>
              <a:rPr lang="en-US" b="1" dirty="0" smtClean="0"/>
              <a:t> protein amide I band absorption</a:t>
            </a:r>
          </a:p>
          <a:p>
            <a:r>
              <a:rPr lang="it-IT" b="1" dirty="0" err="1" smtClean="0"/>
              <a:t>Prausnitz</a:t>
            </a:r>
            <a:r>
              <a:rPr lang="it-IT" b="1" dirty="0" smtClean="0"/>
              <a:t> and </a:t>
            </a:r>
            <a:r>
              <a:rPr lang="it-IT" b="1" dirty="0" err="1" smtClean="0"/>
              <a:t>Langer</a:t>
            </a:r>
            <a:r>
              <a:rPr lang="it-IT" b="1" dirty="0" smtClean="0"/>
              <a:t> </a:t>
            </a:r>
            <a:r>
              <a:rPr lang="it-IT" b="1" dirty="0" err="1" smtClean="0"/>
              <a:t>Page</a:t>
            </a:r>
            <a:r>
              <a:rPr lang="it-IT" b="1" dirty="0" smtClean="0"/>
              <a:t> 3</a:t>
            </a:r>
          </a:p>
          <a:p>
            <a:r>
              <a:rPr lang="en-US" dirty="0" smtClean="0"/>
              <a:t>These design principles predicted that optimal chemical</a:t>
            </a:r>
          </a:p>
          <a:p>
            <a:r>
              <a:rPr lang="en-US" dirty="0" smtClean="0"/>
              <a:t>structures for enhancing drug delivery </a:t>
            </a:r>
            <a:r>
              <a:rPr lang="en-US" b="1" dirty="0" smtClean="0"/>
              <a:t>would be </a:t>
            </a:r>
            <a:r>
              <a:rPr lang="en-US" b="1" dirty="0" err="1" smtClean="0"/>
              <a:t>amphiphiles</a:t>
            </a:r>
            <a:r>
              <a:rPr lang="en-US" b="1" dirty="0" smtClean="0"/>
              <a:t> with long, saturated carbon tails</a:t>
            </a:r>
          </a:p>
          <a:p>
            <a:r>
              <a:rPr lang="en-US" b="1" dirty="0" smtClean="0"/>
              <a:t>or compounds with multiple aromatic rings; the authors went on to validate their predictions</a:t>
            </a:r>
          </a:p>
          <a:p>
            <a:r>
              <a:rPr lang="it-IT" b="1" dirty="0" err="1" smtClean="0"/>
              <a:t>experimentally</a:t>
            </a:r>
            <a:r>
              <a:rPr lang="it-IT" b="1" dirty="0" smtClean="0"/>
              <a:t>.</a:t>
            </a:r>
          </a:p>
          <a:p>
            <a:r>
              <a:rPr lang="en-US" dirty="0" err="1" smtClean="0"/>
              <a:t>Liposomes</a:t>
            </a:r>
            <a:r>
              <a:rPr lang="en-US" dirty="0" smtClean="0"/>
              <a:t>, </a:t>
            </a:r>
            <a:r>
              <a:rPr lang="en-US" dirty="0" err="1" smtClean="0"/>
              <a:t>dendrimers</a:t>
            </a:r>
            <a:r>
              <a:rPr lang="en-US" dirty="0" smtClean="0"/>
              <a:t> and </a:t>
            </a:r>
            <a:r>
              <a:rPr lang="en-US" dirty="0" err="1" smtClean="0"/>
              <a:t>microemulsions</a:t>
            </a:r>
            <a:r>
              <a:rPr lang="en-US" dirty="0" smtClean="0"/>
              <a:t> have also been used as chemical enhancers with These approaches have found success for enhanced delivery of some small</a:t>
            </a:r>
          </a:p>
          <a:p>
            <a:r>
              <a:rPr lang="en-US" dirty="0" smtClean="0"/>
              <a:t>molecules, especially for topical dermatological and cosmetic applications</a:t>
            </a:r>
            <a:r>
              <a:rPr lang="en-US" b="1" dirty="0" smtClean="0">
                <a:solidFill>
                  <a:srgbClr val="FF0000"/>
                </a:solidFill>
              </a:rPr>
              <a:t>. A highly</a:t>
            </a:r>
          </a:p>
          <a:p>
            <a:r>
              <a:rPr lang="en-US" b="1" dirty="0" smtClean="0">
                <a:solidFill>
                  <a:srgbClr val="FF0000"/>
                </a:solidFill>
              </a:rPr>
              <a:t>deformable liposome formulation is currently in clinical trials for insulin delivery</a:t>
            </a:r>
            <a:endParaRPr lang="it-IT" b="1" dirty="0">
              <a:solidFill>
                <a:srgbClr val="FF0000"/>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2881</Words>
  <Application>Microsoft Office PowerPoint</Application>
  <PresentationFormat>Presentazione su schermo (4:3)</PresentationFormat>
  <Paragraphs>108</Paragraphs>
  <Slides>50</Slides>
  <Notes>0</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Tema di Office</vt:lpstr>
      <vt:lpstr>TRANSDERMAL DRUG DELIVERY SYSTEM :</vt:lpstr>
      <vt:lpstr>Diapositiva 2</vt:lpstr>
      <vt:lpstr>Diapositiva 3</vt:lpstr>
      <vt:lpstr>Diapositiva 4</vt:lpstr>
      <vt:lpstr>Diapositiva 5</vt:lpstr>
      <vt:lpstr>Diapositiva 6</vt:lpstr>
      <vt:lpstr>METODI PASSIVI PER AUMENTARE IL TRANSDERMAL DRUG DELIVERY </vt:lpstr>
      <vt:lpstr>Diapositiva 8</vt:lpstr>
      <vt:lpstr>Diapositiva 9</vt:lpstr>
      <vt:lpstr>Diapositiva 10</vt:lpstr>
      <vt:lpstr>METODI ATTIVI PER AUMENTARE IL TRANSDERMAL DRUG DELIVERY </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TRANSDERMAL DRUG DELIVERY SYSTEM :</dc:title>
  <dc:creator>Franco</dc:creator>
  <cp:lastModifiedBy>Franco</cp:lastModifiedBy>
  <cp:revision>76</cp:revision>
  <dcterms:created xsi:type="dcterms:W3CDTF">2012-04-11T13:35:32Z</dcterms:created>
  <dcterms:modified xsi:type="dcterms:W3CDTF">2012-04-16T16:38:04Z</dcterms:modified>
</cp:coreProperties>
</file>