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8444A9-4901-423B-9AF5-5C0587BC955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60894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C2FC93-D708-4D0F-BFF9-D59EF439A84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7029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B43853-C962-4623-BDF7-21B1BC553E1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04175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F8562-F6A0-4F84-BB77-B94D4756124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18050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B53EB-5943-4A22-97D7-D7C7723B53B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59084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90C19-040B-48EA-84F2-605C028553F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5180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E915C-AE7B-4494-9CFF-D3898520BAA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36416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C3208-3813-4D27-B3E0-EB850137F35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53934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A36DE-3D98-49D1-AE63-F260E90C73E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30740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181A9-6730-4F04-A588-F8EECB9D9E3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22204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F1DD0-B4A4-493E-97F3-DEA5776AC0F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51036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8F50D-4D65-46A6-9CA6-E5B372A8249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99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17149-1695-4611-A3DF-9E329BEF922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921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D2C6A-D94F-464C-A1C8-3459CEED138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368476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F473B-9616-4096-9EAE-CCC6DC3DEE6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7470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B7B31-6854-4FAA-9E69-ED86D0F3F38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779518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9B8A7-D541-4DAA-A0BB-EA8DDED686A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22693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3AE21-EB0C-45AD-86B6-123F95A3FAF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65382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CA1B4-F227-46E7-94DE-F3EA4D5E568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420653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70256-9C12-4170-9301-7798E3F703A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52818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2566C-0901-4896-9AE4-888205A4DE8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407980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A31D1-ED95-4F3D-9962-2F752A720EE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28710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D8CB82-BDEB-4F28-9487-9E789D271A4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56341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B851-AD31-458B-A39C-7A5B79AAF5F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22393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DF7F4-FFFB-43FF-908B-0AE6866C734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914716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A1405-5D21-446B-B8FC-FAECA728176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21169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29B98-FD50-403F-9F7E-79E46B96510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074735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1F679-02F1-4BC0-A62D-FC11547BE4E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736166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E9F68-4980-4AAC-B1B4-CDA7193FEFF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141455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07C42-1BAB-40CE-A4D6-A711DF5B8D3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830621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B9595-B9F5-4F08-AE4F-D4ECC80E70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89066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C585F-6EA8-45E3-9C23-3AFA33271D6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864125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BDA91-FB87-4936-B1E0-810A0B2230A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00465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50C5D-BBC2-4B1E-82AA-A54FE217AB5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33929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6CFA2-8FE0-4423-BA91-C98D0242302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119106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AC698-D7B6-4562-AD5C-FB0E19885FE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865119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A6872-68DC-4CF8-B4A3-9D56ACEA086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030206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517C2-F592-40B5-AF72-1DFF8133CD8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207721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B3A1C-9282-4BFB-BF63-18038F5D42B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02451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59A326-B8A9-41B0-AA6A-17FB26E922C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0694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C09E48-BF86-4485-99D6-76BE83A6F93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1615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2F5335-DD53-44AF-BDD0-6D5C1689962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7449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B58FF4-3982-443C-9F0D-C6891AFC9A7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80449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1E3D04-ED1D-4093-918E-71D9615E15E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55883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0D5E5DC8-F6EF-4746-800A-B8F98023E2C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1291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2106570-B6B7-4346-8768-451D338CCA8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8734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E493954-AEAD-4590-A4DE-3A4C6621A4B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9703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BA6EDEB-1E2C-43B4-9DFA-49C3D4F21AE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382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WordArt 9"/>
          <p:cNvSpPr>
            <a:spLocks noChangeArrowheads="1" noChangeShapeType="1" noTextEdit="1"/>
          </p:cNvSpPr>
          <p:nvPr/>
        </p:nvSpPr>
        <p:spPr bwMode="auto">
          <a:xfrm>
            <a:off x="2782889" y="144464"/>
            <a:ext cx="6300787" cy="369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 panose="020B0A04020102020204" pitchFamily="34" charset="0"/>
              </a:rPr>
              <a:t>Velocità di Reazione</a:t>
            </a:r>
          </a:p>
        </p:txBody>
      </p:sp>
      <p:grpSp>
        <p:nvGrpSpPr>
          <p:cNvPr id="30" name="Gruppo 29"/>
          <p:cNvGrpSpPr>
            <a:grpSpLocks/>
          </p:cNvGrpSpPr>
          <p:nvPr/>
        </p:nvGrpSpPr>
        <p:grpSpPr bwMode="auto">
          <a:xfrm>
            <a:off x="1631950" y="1793875"/>
            <a:ext cx="3134436" cy="2949646"/>
            <a:chOff x="-376683" y="1349375"/>
            <a:chExt cx="3135301" cy="2949646"/>
          </a:xfrm>
        </p:grpSpPr>
        <p:sp>
          <p:nvSpPr>
            <p:cNvPr id="8267" name="Line 18"/>
            <p:cNvSpPr>
              <a:spLocks noChangeShapeType="1"/>
            </p:cNvSpPr>
            <p:nvPr/>
          </p:nvSpPr>
          <p:spPr bwMode="auto">
            <a:xfrm flipH="1" flipV="1">
              <a:off x="422275" y="2184400"/>
              <a:ext cx="1635125" cy="1284288"/>
            </a:xfrm>
            <a:prstGeom prst="line">
              <a:avLst/>
            </a:prstGeom>
            <a:noFill/>
            <a:ln w="47625">
              <a:solidFill>
                <a:srgbClr val="990033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8268" name="Gruppo 31"/>
            <p:cNvGrpSpPr>
              <a:grpSpLocks/>
            </p:cNvGrpSpPr>
            <p:nvPr/>
          </p:nvGrpSpPr>
          <p:grpSpPr bwMode="auto">
            <a:xfrm>
              <a:off x="-376683" y="1349375"/>
              <a:ext cx="3135301" cy="2949646"/>
              <a:chOff x="-376683" y="1349375"/>
              <a:chExt cx="3135301" cy="2949646"/>
            </a:xfrm>
          </p:grpSpPr>
          <p:sp>
            <p:nvSpPr>
              <p:cNvPr id="8269" name="Line 16"/>
              <p:cNvSpPr>
                <a:spLocks noChangeShapeType="1"/>
              </p:cNvSpPr>
              <p:nvPr/>
            </p:nvSpPr>
            <p:spPr bwMode="auto">
              <a:xfrm rot="5400000" flipV="1">
                <a:off x="1235869" y="3024981"/>
                <a:ext cx="0" cy="1614488"/>
              </a:xfrm>
              <a:prstGeom prst="line">
                <a:avLst/>
              </a:prstGeom>
              <a:noFill/>
              <a:ln w="47625">
                <a:solidFill>
                  <a:srgbClr val="990033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8270" name="Gruppo 33"/>
              <p:cNvGrpSpPr>
                <a:grpSpLocks/>
              </p:cNvGrpSpPr>
              <p:nvPr/>
            </p:nvGrpSpPr>
            <p:grpSpPr bwMode="auto">
              <a:xfrm>
                <a:off x="-376683" y="1349375"/>
                <a:ext cx="3135301" cy="2949646"/>
                <a:chOff x="-376683" y="1349375"/>
                <a:chExt cx="3135301" cy="2949646"/>
              </a:xfrm>
            </p:grpSpPr>
            <p:sp>
              <p:nvSpPr>
                <p:cNvPr id="8271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428625" y="1755775"/>
                  <a:ext cx="0" cy="2090738"/>
                </a:xfrm>
                <a:prstGeom prst="line">
                  <a:avLst/>
                </a:prstGeom>
                <a:noFill/>
                <a:ln w="47625">
                  <a:solidFill>
                    <a:srgbClr val="990033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8272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2055813" y="1755775"/>
                  <a:ext cx="0" cy="2090738"/>
                </a:xfrm>
                <a:prstGeom prst="line">
                  <a:avLst/>
                </a:prstGeom>
                <a:noFill/>
                <a:ln w="47625">
                  <a:solidFill>
                    <a:srgbClr val="990033"/>
                  </a:solidFill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8273" name="Line 21"/>
                <p:cNvSpPr>
                  <a:spLocks noChangeShapeType="1"/>
                </p:cNvSpPr>
                <p:nvPr/>
              </p:nvSpPr>
              <p:spPr bwMode="auto">
                <a:xfrm>
                  <a:off x="925513" y="2409825"/>
                  <a:ext cx="685800" cy="554038"/>
                </a:xfrm>
                <a:prstGeom prst="line">
                  <a:avLst/>
                </a:prstGeom>
                <a:noFill/>
                <a:ln w="47625">
                  <a:solidFill>
                    <a:srgbClr val="CC00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8274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257175" y="1349375"/>
                  <a:ext cx="364585" cy="45250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519113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519113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519113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519113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600">
                      <a:solidFill>
                        <a:srgbClr val="000066"/>
                      </a:solidFill>
                      <a:latin typeface="Eras Bold ITC" panose="020B0907030504020204" pitchFamily="34" charset="0"/>
                    </a:rPr>
                    <a:t>G</a:t>
                  </a:r>
                  <a:endParaRPr lang="it-IT" altLang="it-IT" sz="2600" b="1">
                    <a:solidFill>
                      <a:srgbClr val="000066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8275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-376683" y="3822700"/>
                  <a:ext cx="1624892" cy="45250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519113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519113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519113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519113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600">
                      <a:solidFill>
                        <a:srgbClr val="000066"/>
                      </a:solidFill>
                      <a:latin typeface="Eras Bold ITC" panose="020B0907030504020204" pitchFamily="34" charset="0"/>
                    </a:rPr>
                    <a:t>H</a:t>
                  </a:r>
                  <a:r>
                    <a:rPr lang="it-IT" altLang="it-IT" sz="2600" baseline="-25000">
                      <a:solidFill>
                        <a:srgbClr val="000066"/>
                      </a:solidFill>
                      <a:latin typeface="Eras Bold ITC" panose="020B0907030504020204" pitchFamily="34" charset="0"/>
                    </a:rPr>
                    <a:t>2</a:t>
                  </a:r>
                  <a:r>
                    <a:rPr lang="it-IT" altLang="it-IT" sz="2600">
                      <a:solidFill>
                        <a:srgbClr val="000066"/>
                      </a:solidFill>
                      <a:latin typeface="Eras Bold ITC" panose="020B0907030504020204" pitchFamily="34" charset="0"/>
                    </a:rPr>
                    <a:t> + </a:t>
                  </a:r>
                  <a:r>
                    <a:rPr lang="it-IT" altLang="it-IT" sz="2600" b="1">
                      <a:solidFill>
                        <a:srgbClr val="000066"/>
                      </a:solidFill>
                      <a:latin typeface="Comic Sans MS" panose="030F0702030302020204" pitchFamily="66" charset="0"/>
                    </a:rPr>
                    <a:t>½</a:t>
                  </a:r>
                  <a:r>
                    <a:rPr lang="it-IT" altLang="it-IT" sz="2600">
                      <a:solidFill>
                        <a:srgbClr val="000066"/>
                      </a:solidFill>
                      <a:latin typeface="Eras Bold ITC" panose="020B0907030504020204" pitchFamily="34" charset="0"/>
                    </a:rPr>
                    <a:t> O</a:t>
                  </a:r>
                  <a:r>
                    <a:rPr lang="it-IT" altLang="it-IT" sz="2600" baseline="-25000">
                      <a:solidFill>
                        <a:srgbClr val="000066"/>
                      </a:solidFill>
                      <a:latin typeface="Eras Bold ITC" panose="020B0907030504020204" pitchFamily="34" charset="0"/>
                    </a:rPr>
                    <a:t>2</a:t>
                  </a:r>
                </a:p>
              </p:txBody>
            </p:sp>
            <p:sp>
              <p:nvSpPr>
                <p:cNvPr id="8276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1948275" y="3846513"/>
                  <a:ext cx="810343" cy="45250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519113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519113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519113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519113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600">
                      <a:solidFill>
                        <a:srgbClr val="000066"/>
                      </a:solidFill>
                      <a:latin typeface="Eras Bold ITC" panose="020B0907030504020204" pitchFamily="34" charset="0"/>
                    </a:rPr>
                    <a:t>H</a:t>
                  </a:r>
                  <a:r>
                    <a:rPr lang="it-IT" altLang="it-IT" sz="2600" baseline="-25000">
                      <a:solidFill>
                        <a:srgbClr val="000066"/>
                      </a:solidFill>
                      <a:latin typeface="Eras Bold ITC" panose="020B0907030504020204" pitchFamily="34" charset="0"/>
                    </a:rPr>
                    <a:t>2</a:t>
                  </a:r>
                  <a:r>
                    <a:rPr lang="it-IT" altLang="it-IT" sz="2600">
                      <a:solidFill>
                        <a:srgbClr val="000066"/>
                      </a:solidFill>
                      <a:latin typeface="Eras Bold ITC" panose="020B0907030504020204" pitchFamily="34" charset="0"/>
                    </a:rPr>
                    <a:t>O</a:t>
                  </a:r>
                  <a:endParaRPr lang="it-IT" altLang="it-IT" sz="2600" baseline="-25000">
                    <a:solidFill>
                      <a:srgbClr val="000066"/>
                    </a:solidFill>
                    <a:latin typeface="Eras Bold ITC" panose="020B0907030504020204" pitchFamily="34" charset="0"/>
                  </a:endParaRPr>
                </a:p>
              </p:txBody>
            </p:sp>
          </p:grpSp>
        </p:grpSp>
      </p:grpSp>
      <p:grpSp>
        <p:nvGrpSpPr>
          <p:cNvPr id="44" name="Gruppo 43"/>
          <p:cNvGrpSpPr>
            <a:grpSpLocks/>
          </p:cNvGrpSpPr>
          <p:nvPr/>
        </p:nvGrpSpPr>
        <p:grpSpPr bwMode="auto">
          <a:xfrm>
            <a:off x="8124885" y="2179638"/>
            <a:ext cx="1766829" cy="1320800"/>
            <a:chOff x="4921309" y="1884363"/>
            <a:chExt cx="1766829" cy="1320800"/>
          </a:xfrm>
        </p:grpSpPr>
        <p:sp>
          <p:nvSpPr>
            <p:cNvPr id="8264" name="Line 4"/>
            <p:cNvSpPr>
              <a:spLocks noChangeShapeType="1"/>
            </p:cNvSpPr>
            <p:nvPr/>
          </p:nvSpPr>
          <p:spPr bwMode="auto">
            <a:xfrm>
              <a:off x="4994275" y="3182938"/>
              <a:ext cx="1693863" cy="0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265" name="Line 5"/>
            <p:cNvSpPr>
              <a:spLocks noChangeShapeType="1"/>
            </p:cNvSpPr>
            <p:nvPr/>
          </p:nvSpPr>
          <p:spPr bwMode="auto">
            <a:xfrm>
              <a:off x="6675438" y="1955800"/>
              <a:ext cx="1587" cy="1249363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266" name="Text Box 26"/>
            <p:cNvSpPr txBox="1">
              <a:spLocks noChangeArrowheads="1"/>
            </p:cNvSpPr>
            <p:nvPr/>
          </p:nvSpPr>
          <p:spPr bwMode="auto">
            <a:xfrm>
              <a:off x="4921309" y="1884363"/>
              <a:ext cx="1731846" cy="1252727"/>
            </a:xfrm>
            <a:prstGeom prst="rect">
              <a:avLst/>
            </a:prstGeom>
            <a:noFill/>
            <a:ln w="5715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000066"/>
                  </a:solidFill>
                  <a:latin typeface="Eras Bold ITC" panose="020B0907030504020204" pitchFamily="34" charset="0"/>
                </a:rPr>
                <a:t>1 mole H</a:t>
              </a:r>
              <a:r>
                <a:rPr lang="it-IT" altLang="it-IT" sz="2600" baseline="-25000">
                  <a:solidFill>
                    <a:srgbClr val="000066"/>
                  </a:solidFill>
                  <a:latin typeface="Eras Bold ITC" panose="020B0907030504020204" pitchFamily="34" charset="0"/>
                </a:rPr>
                <a:t>2</a:t>
              </a:r>
              <a:endParaRPr lang="it-IT" altLang="it-IT" sz="2600">
                <a:solidFill>
                  <a:srgbClr val="000066"/>
                </a:solidFill>
                <a:latin typeface="Eras Bold ITC" panose="020B0907030504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000066"/>
                  </a:solidFill>
                  <a:latin typeface="Eras Bold ITC" panose="020B0907030504020204" pitchFamily="34" charset="0"/>
                </a:rPr>
                <a:t>+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½ </a:t>
              </a:r>
              <a:r>
                <a:rPr lang="it-IT" altLang="it-IT" sz="2300" b="1">
                  <a:solidFill>
                    <a:srgbClr val="000066"/>
                  </a:solidFill>
                  <a:latin typeface="Eras Bold ITC" panose="020B0907030504020204" pitchFamily="34" charset="0"/>
                </a:rPr>
                <a:t>mole O</a:t>
              </a:r>
              <a:r>
                <a:rPr lang="it-IT" altLang="it-IT" sz="2300" b="1" baseline="-25000">
                  <a:solidFill>
                    <a:srgbClr val="000066"/>
                  </a:solidFill>
                  <a:latin typeface="Eras Bold ITC" panose="020B0907030504020204" pitchFamily="34" charset="0"/>
                </a:rPr>
                <a:t>2</a:t>
              </a:r>
              <a:endParaRPr lang="it-IT" altLang="it-IT" sz="2600" b="1">
                <a:solidFill>
                  <a:srgbClr val="000066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8" name="Gruppo 47"/>
          <p:cNvGrpSpPr>
            <a:grpSpLocks/>
          </p:cNvGrpSpPr>
          <p:nvPr/>
        </p:nvGrpSpPr>
        <p:grpSpPr bwMode="auto">
          <a:xfrm>
            <a:off x="5418197" y="2179638"/>
            <a:ext cx="1760479" cy="1879670"/>
            <a:chOff x="2928996" y="1884363"/>
            <a:chExt cx="1760479" cy="1879670"/>
          </a:xfrm>
        </p:grpSpPr>
        <p:sp>
          <p:nvSpPr>
            <p:cNvPr id="8259" name="Line 6"/>
            <p:cNvSpPr>
              <a:spLocks noChangeShapeType="1"/>
            </p:cNvSpPr>
            <p:nvPr/>
          </p:nvSpPr>
          <p:spPr bwMode="auto">
            <a:xfrm>
              <a:off x="2997200" y="3182938"/>
              <a:ext cx="1692275" cy="0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260" name="Line 7"/>
            <p:cNvSpPr>
              <a:spLocks noChangeShapeType="1"/>
            </p:cNvSpPr>
            <p:nvPr/>
          </p:nvSpPr>
          <p:spPr bwMode="auto">
            <a:xfrm>
              <a:off x="4676775" y="1955800"/>
              <a:ext cx="3175" cy="1249363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8261" name="Gruppo 50"/>
            <p:cNvGrpSpPr>
              <a:grpSpLocks/>
            </p:cNvGrpSpPr>
            <p:nvPr/>
          </p:nvGrpSpPr>
          <p:grpSpPr bwMode="auto">
            <a:xfrm>
              <a:off x="2928996" y="1884363"/>
              <a:ext cx="1731846" cy="1879670"/>
              <a:chOff x="2928996" y="1884363"/>
              <a:chExt cx="1731846" cy="1879670"/>
            </a:xfrm>
          </p:grpSpPr>
          <p:sp>
            <p:nvSpPr>
              <p:cNvPr id="8262" name="Text Box 25"/>
              <p:cNvSpPr txBox="1">
                <a:spLocks noChangeArrowheads="1"/>
              </p:cNvSpPr>
              <p:nvPr/>
            </p:nvSpPr>
            <p:spPr bwMode="auto">
              <a:xfrm>
                <a:off x="2928996" y="1884363"/>
                <a:ext cx="1731846" cy="1252727"/>
              </a:xfrm>
              <a:prstGeom prst="rect">
                <a:avLst/>
              </a:prstGeom>
              <a:noFill/>
              <a:ln w="57150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>
                    <a:solidFill>
                      <a:srgbClr val="000066"/>
                    </a:solidFill>
                    <a:latin typeface="Eras Bold ITC" panose="020B0907030504020204" pitchFamily="34" charset="0"/>
                  </a:rPr>
                  <a:t>1 mole H</a:t>
                </a:r>
                <a:r>
                  <a:rPr lang="it-IT" altLang="it-IT" sz="2600" baseline="-25000">
                    <a:solidFill>
                      <a:srgbClr val="000066"/>
                    </a:solidFill>
                    <a:latin typeface="Eras Bold ITC" panose="020B0907030504020204" pitchFamily="34" charset="0"/>
                  </a:rPr>
                  <a:t>2</a:t>
                </a:r>
                <a:endParaRPr lang="it-IT" altLang="it-IT" sz="2600">
                  <a:solidFill>
                    <a:srgbClr val="000066"/>
                  </a:solidFill>
                  <a:latin typeface="Eras Bold ITC" panose="020B090703050402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>
                    <a:solidFill>
                      <a:srgbClr val="000066"/>
                    </a:solidFill>
                    <a:latin typeface="Eras Bold ITC" panose="020B0907030504020204" pitchFamily="34" charset="0"/>
                  </a:rPr>
                  <a:t>+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b="1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½ </a:t>
                </a:r>
                <a:r>
                  <a:rPr lang="it-IT" altLang="it-IT" sz="2300" b="1">
                    <a:solidFill>
                      <a:srgbClr val="000066"/>
                    </a:solidFill>
                    <a:latin typeface="Eras Bold ITC" panose="020B0907030504020204" pitchFamily="34" charset="0"/>
                  </a:rPr>
                  <a:t>mole O</a:t>
                </a:r>
                <a:r>
                  <a:rPr lang="it-IT" altLang="it-IT" sz="2300" b="1" baseline="-25000">
                    <a:solidFill>
                      <a:srgbClr val="000066"/>
                    </a:solidFill>
                    <a:latin typeface="Eras Bold ITC" panose="020B0907030504020204" pitchFamily="34" charset="0"/>
                  </a:rPr>
                  <a:t>2</a:t>
                </a:r>
                <a:endParaRPr lang="it-IT" altLang="it-IT" sz="2600" b="1">
                  <a:solidFill>
                    <a:srgbClr val="000066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8263" name="Text Box 27"/>
              <p:cNvSpPr txBox="1">
                <a:spLocks noChangeArrowheads="1"/>
              </p:cNvSpPr>
              <p:nvPr/>
            </p:nvSpPr>
            <p:spPr bwMode="auto">
              <a:xfrm>
                <a:off x="3135313" y="3311525"/>
                <a:ext cx="846988" cy="4525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>
                    <a:solidFill>
                      <a:srgbClr val="000066"/>
                    </a:solidFill>
                    <a:latin typeface="Eras Bold ITC" panose="020B0907030504020204" pitchFamily="34" charset="0"/>
                  </a:rPr>
                  <a:t>t = 0</a:t>
                </a:r>
                <a:endParaRPr lang="it-IT" altLang="it-IT" sz="2600" baseline="-25000">
                  <a:solidFill>
                    <a:srgbClr val="000066"/>
                  </a:solidFill>
                  <a:latin typeface="Eras Bold ITC" panose="020B0907030504020204" pitchFamily="34" charset="0"/>
                </a:endParaRPr>
              </a:p>
            </p:txBody>
          </p:sp>
        </p:grpSp>
      </p:grpSp>
      <p:grpSp>
        <p:nvGrpSpPr>
          <p:cNvPr id="112" name="Gruppo 111"/>
          <p:cNvGrpSpPr>
            <a:grpSpLocks/>
          </p:cNvGrpSpPr>
          <p:nvPr/>
        </p:nvGrpSpPr>
        <p:grpSpPr bwMode="auto">
          <a:xfrm>
            <a:off x="7150100" y="3605214"/>
            <a:ext cx="2486804" cy="754487"/>
            <a:chOff x="5626616" y="3604627"/>
            <a:chExt cx="2486804" cy="754487"/>
          </a:xfrm>
        </p:grpSpPr>
        <p:sp>
          <p:nvSpPr>
            <p:cNvPr id="8257" name="Text Box 28"/>
            <p:cNvSpPr txBox="1">
              <a:spLocks noChangeArrowheads="1"/>
            </p:cNvSpPr>
            <p:nvPr/>
          </p:nvSpPr>
          <p:spPr bwMode="auto">
            <a:xfrm>
              <a:off x="6617216" y="3666540"/>
              <a:ext cx="1496204" cy="692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000066"/>
                  </a:solidFill>
                  <a:latin typeface="Eras Bold ITC" panose="020B0907030504020204" pitchFamily="34" charset="0"/>
                </a:rPr>
                <a:t>t = 1000</a:t>
              </a:r>
            </a:p>
            <a:p>
              <a:pPr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000066"/>
                  </a:solidFill>
                  <a:latin typeface="Eras Bold ITC" panose="020B0907030504020204" pitchFamily="34" charset="0"/>
                </a:rPr>
                <a:t>       anni</a:t>
              </a:r>
              <a:endParaRPr lang="it-IT" altLang="it-IT" sz="2600" baseline="-25000">
                <a:solidFill>
                  <a:srgbClr val="000066"/>
                </a:solidFill>
                <a:latin typeface="Eras Bold ITC" panose="020B0907030504020204" pitchFamily="34" charset="0"/>
              </a:endParaRPr>
            </a:p>
          </p:txBody>
        </p:sp>
        <p:sp>
          <p:nvSpPr>
            <p:cNvPr id="8258" name="Text Box 29"/>
            <p:cNvSpPr txBox="1">
              <a:spLocks noChangeArrowheads="1"/>
            </p:cNvSpPr>
            <p:nvPr/>
          </p:nvSpPr>
          <p:spPr bwMode="auto">
            <a:xfrm>
              <a:off x="5626616" y="3604627"/>
              <a:ext cx="893475" cy="452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000066"/>
                  </a:solidFill>
                  <a:latin typeface="Eras Bold ITC" panose="020B0907030504020204" pitchFamily="34" charset="0"/>
                </a:rPr>
                <a:t>……..</a:t>
              </a:r>
              <a:endParaRPr lang="it-IT" altLang="it-IT" sz="2600" baseline="-25000">
                <a:solidFill>
                  <a:srgbClr val="000066"/>
                </a:solidFill>
                <a:latin typeface="Eras Bold ITC" panose="020B0907030504020204" pitchFamily="34" charset="0"/>
              </a:endParaRPr>
            </a:p>
          </p:txBody>
        </p:sp>
      </p:grpSp>
      <p:grpSp>
        <p:nvGrpSpPr>
          <p:cNvPr id="113" name="Gruppo 112"/>
          <p:cNvGrpSpPr>
            <a:grpSpLocks/>
          </p:cNvGrpSpPr>
          <p:nvPr/>
        </p:nvGrpSpPr>
        <p:grpSpPr bwMode="auto">
          <a:xfrm>
            <a:off x="5389622" y="4525963"/>
            <a:ext cx="4880671" cy="1709808"/>
            <a:chOff x="3864860" y="4525641"/>
            <a:chExt cx="4880671" cy="1709808"/>
          </a:xfrm>
        </p:grpSpPr>
        <p:sp>
          <p:nvSpPr>
            <p:cNvPr id="8248" name="Line 30"/>
            <p:cNvSpPr>
              <a:spLocks noChangeShapeType="1"/>
            </p:cNvSpPr>
            <p:nvPr/>
          </p:nvSpPr>
          <p:spPr bwMode="auto">
            <a:xfrm>
              <a:off x="6941377" y="5600378"/>
              <a:ext cx="1693862" cy="0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249" name="Line 31"/>
            <p:cNvSpPr>
              <a:spLocks noChangeShapeType="1"/>
            </p:cNvSpPr>
            <p:nvPr/>
          </p:nvSpPr>
          <p:spPr bwMode="auto">
            <a:xfrm>
              <a:off x="8617777" y="4736778"/>
              <a:ext cx="1587" cy="877888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250" name="Line 32"/>
            <p:cNvSpPr>
              <a:spLocks noChangeShapeType="1"/>
            </p:cNvSpPr>
            <p:nvPr/>
          </p:nvSpPr>
          <p:spPr bwMode="auto">
            <a:xfrm>
              <a:off x="3933064" y="5773416"/>
              <a:ext cx="1692275" cy="0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251" name="Line 33"/>
            <p:cNvSpPr>
              <a:spLocks noChangeShapeType="1"/>
            </p:cNvSpPr>
            <p:nvPr/>
          </p:nvSpPr>
          <p:spPr bwMode="auto">
            <a:xfrm>
              <a:off x="5614227" y="4546278"/>
              <a:ext cx="1587" cy="1250950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252" name="Text Box 34"/>
            <p:cNvSpPr txBox="1">
              <a:spLocks noChangeArrowheads="1"/>
            </p:cNvSpPr>
            <p:nvPr/>
          </p:nvSpPr>
          <p:spPr bwMode="auto">
            <a:xfrm>
              <a:off x="3864860" y="4525641"/>
              <a:ext cx="1731846" cy="1206561"/>
            </a:xfrm>
            <a:prstGeom prst="rect">
              <a:avLst/>
            </a:prstGeom>
            <a:noFill/>
            <a:ln w="5715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000066"/>
                  </a:solidFill>
                  <a:latin typeface="Eras Bold ITC" panose="020B0907030504020204" pitchFamily="34" charset="0"/>
                </a:rPr>
                <a:t>1 mole H</a:t>
              </a:r>
              <a:r>
                <a:rPr lang="it-IT" altLang="it-IT" sz="2600" baseline="-25000">
                  <a:solidFill>
                    <a:srgbClr val="000066"/>
                  </a:solidFill>
                  <a:latin typeface="Eras Bold ITC" panose="020B0907030504020204" pitchFamily="34" charset="0"/>
                </a:rPr>
                <a:t>2</a:t>
              </a:r>
              <a:endParaRPr lang="it-IT" altLang="it-IT" sz="2600">
                <a:solidFill>
                  <a:srgbClr val="000066"/>
                </a:solidFill>
                <a:latin typeface="Eras Bold ITC" panose="020B0907030504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½ </a:t>
              </a:r>
              <a:r>
                <a:rPr lang="it-IT" altLang="it-IT" sz="2300" b="1">
                  <a:solidFill>
                    <a:srgbClr val="000066"/>
                  </a:solidFill>
                  <a:latin typeface="Eras Bold ITC" panose="020B0907030504020204" pitchFamily="34" charset="0"/>
                </a:rPr>
                <a:t>mole O</a:t>
              </a:r>
              <a:r>
                <a:rPr lang="it-IT" altLang="it-IT" sz="2300" b="1" baseline="-25000">
                  <a:solidFill>
                    <a:srgbClr val="000066"/>
                  </a:solidFill>
                  <a:latin typeface="Eras Bold ITC" panose="020B0907030504020204" pitchFamily="34" charset="0"/>
                </a:rPr>
                <a:t>2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Eras Bold ITC" panose="020B0907030504020204" pitchFamily="34" charset="0"/>
                </a:rPr>
                <a:t>Pt</a:t>
              </a:r>
              <a:endParaRPr lang="it-IT" altLang="it-IT" sz="2600" b="1">
                <a:solidFill>
                  <a:srgbClr val="000066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8253" name="Text Box 35"/>
            <p:cNvSpPr txBox="1">
              <a:spLocks noChangeArrowheads="1"/>
            </p:cNvSpPr>
            <p:nvPr/>
          </p:nvSpPr>
          <p:spPr bwMode="auto">
            <a:xfrm>
              <a:off x="6582058" y="4700266"/>
              <a:ext cx="2020387" cy="852618"/>
            </a:xfrm>
            <a:prstGeom prst="rect">
              <a:avLst/>
            </a:prstGeom>
            <a:noFill/>
            <a:ln w="5715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000066"/>
                  </a:solidFill>
                  <a:latin typeface="Eras Bold ITC" panose="020B0907030504020204" pitchFamily="34" charset="0"/>
                </a:rPr>
                <a:t>1 mole H</a:t>
              </a:r>
              <a:r>
                <a:rPr lang="it-IT" altLang="it-IT" sz="2600" baseline="-25000">
                  <a:solidFill>
                    <a:srgbClr val="000066"/>
                  </a:solidFill>
                  <a:latin typeface="Eras Bold ITC" panose="020B0907030504020204" pitchFamily="34" charset="0"/>
                </a:rPr>
                <a:t>2</a:t>
              </a:r>
              <a:r>
                <a:rPr lang="it-IT" altLang="it-IT" sz="2600">
                  <a:solidFill>
                    <a:srgbClr val="000066"/>
                  </a:solidFill>
                  <a:latin typeface="Eras Bold ITC" panose="020B0907030504020204" pitchFamily="34" charset="0"/>
                </a:rPr>
                <a:t>O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000066"/>
                  </a:solidFill>
                  <a:latin typeface="Eras Bold ITC" panose="020B0907030504020204" pitchFamily="34" charset="0"/>
                </a:rPr>
                <a:t>Pt</a:t>
              </a:r>
              <a:endParaRPr lang="it-IT" altLang="it-IT" sz="2600" b="1">
                <a:solidFill>
                  <a:srgbClr val="000066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8254" name="Text Box 36"/>
            <p:cNvSpPr txBox="1">
              <a:spLocks noChangeArrowheads="1"/>
            </p:cNvSpPr>
            <p:nvPr/>
          </p:nvSpPr>
          <p:spPr bwMode="auto">
            <a:xfrm>
              <a:off x="4071177" y="5782941"/>
              <a:ext cx="846988" cy="452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000066"/>
                  </a:solidFill>
                  <a:latin typeface="Eras Bold ITC" panose="020B0907030504020204" pitchFamily="34" charset="0"/>
                </a:rPr>
                <a:t>t = 0</a:t>
              </a:r>
              <a:endParaRPr lang="it-IT" altLang="it-IT" sz="2600" baseline="-25000">
                <a:solidFill>
                  <a:srgbClr val="000066"/>
                </a:solidFill>
                <a:latin typeface="Eras Bold ITC" panose="020B0907030504020204" pitchFamily="34" charset="0"/>
              </a:endParaRPr>
            </a:p>
          </p:txBody>
        </p:sp>
        <p:sp>
          <p:nvSpPr>
            <p:cNvPr id="8255" name="Text Box 37"/>
            <p:cNvSpPr txBox="1">
              <a:spLocks noChangeArrowheads="1"/>
            </p:cNvSpPr>
            <p:nvPr/>
          </p:nvSpPr>
          <p:spPr bwMode="auto">
            <a:xfrm>
              <a:off x="6595302" y="5782941"/>
              <a:ext cx="2150229" cy="3724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000066"/>
                  </a:solidFill>
                  <a:latin typeface="Eras Bold ITC" panose="020B0907030504020204" pitchFamily="34" charset="0"/>
                </a:rPr>
                <a:t>t = 1 minuto</a:t>
              </a:r>
              <a:endParaRPr lang="it-IT" altLang="it-IT" sz="2600" baseline="-25000">
                <a:solidFill>
                  <a:srgbClr val="000066"/>
                </a:solidFill>
                <a:latin typeface="Eras Bold ITC" panose="020B0907030504020204" pitchFamily="34" charset="0"/>
              </a:endParaRPr>
            </a:p>
          </p:txBody>
        </p:sp>
        <p:sp>
          <p:nvSpPr>
            <p:cNvPr id="8256" name="Line 38"/>
            <p:cNvSpPr>
              <a:spLocks noChangeShapeType="1"/>
            </p:cNvSpPr>
            <p:nvPr/>
          </p:nvSpPr>
          <p:spPr bwMode="auto">
            <a:xfrm>
              <a:off x="5752339" y="5132066"/>
              <a:ext cx="728663" cy="0"/>
            </a:xfrm>
            <a:prstGeom prst="line">
              <a:avLst/>
            </a:prstGeom>
            <a:noFill/>
            <a:ln w="47625">
              <a:solidFill>
                <a:srgbClr val="CC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4" name="Gruppo 103"/>
          <p:cNvGrpSpPr>
            <a:grpSpLocks/>
          </p:cNvGrpSpPr>
          <p:nvPr/>
        </p:nvGrpSpPr>
        <p:grpSpPr bwMode="auto">
          <a:xfrm>
            <a:off x="4237039" y="4254501"/>
            <a:ext cx="6429773" cy="2616271"/>
            <a:chOff x="-3675856" y="5356384"/>
            <a:chExt cx="6429773" cy="2616270"/>
          </a:xfrm>
        </p:grpSpPr>
        <p:sp>
          <p:nvSpPr>
            <p:cNvPr id="8209" name="AutoShape 2"/>
            <p:cNvSpPr>
              <a:spLocks noChangeArrowheads="1"/>
            </p:cNvSpPr>
            <p:nvPr/>
          </p:nvSpPr>
          <p:spPr bwMode="auto">
            <a:xfrm>
              <a:off x="-3120231" y="6677184"/>
              <a:ext cx="1041400" cy="309562"/>
            </a:xfrm>
            <a:prstGeom prst="irregularSeal2">
              <a:avLst/>
            </a:prstGeom>
            <a:gradFill rotWithShape="0">
              <a:gsLst>
                <a:gs pos="0">
                  <a:srgbClr val="FFFF00"/>
                </a:gs>
                <a:gs pos="50000">
                  <a:srgbClr val="FF9933"/>
                </a:gs>
                <a:gs pos="100000">
                  <a:srgbClr val="FFFF00"/>
                </a:gs>
              </a:gsLst>
              <a:lin ang="18900000" scaled="1"/>
            </a:gradFill>
            <a:ln w="28575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8210" name="Rectangle 3"/>
            <p:cNvSpPr>
              <a:spLocks noChangeArrowheads="1"/>
            </p:cNvSpPr>
            <p:nvPr/>
          </p:nvSpPr>
          <p:spPr bwMode="auto">
            <a:xfrm>
              <a:off x="-3461544" y="5778659"/>
              <a:ext cx="1800225" cy="1306512"/>
            </a:xfrm>
            <a:prstGeom prst="rect">
              <a:avLst/>
            </a:prstGeom>
            <a:noFill/>
            <a:ln w="5715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8211" name="Text Box 39"/>
            <p:cNvSpPr txBox="1">
              <a:spLocks noChangeArrowheads="1"/>
            </p:cNvSpPr>
            <p:nvPr/>
          </p:nvSpPr>
          <p:spPr bwMode="auto">
            <a:xfrm>
              <a:off x="-3675856" y="5865971"/>
              <a:ext cx="2293937" cy="8526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000066"/>
                  </a:solidFill>
                  <a:latin typeface="Eras Bold ITC" panose="020B0907030504020204" pitchFamily="34" charset="0"/>
                </a:rPr>
                <a:t>1 mole H</a:t>
              </a:r>
              <a:r>
                <a:rPr lang="it-IT" altLang="it-IT" sz="2600" baseline="-25000">
                  <a:solidFill>
                    <a:srgbClr val="000066"/>
                  </a:solidFill>
                  <a:latin typeface="Eras Bold ITC" panose="020B0907030504020204" pitchFamily="34" charset="0"/>
                </a:rPr>
                <a:t>2</a:t>
              </a:r>
              <a:endParaRPr lang="it-IT" altLang="it-IT" sz="2600">
                <a:solidFill>
                  <a:srgbClr val="000066"/>
                </a:solidFill>
                <a:latin typeface="Eras Bold ITC" panose="020B0907030504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½ </a:t>
              </a:r>
              <a:r>
                <a:rPr lang="it-IT" altLang="it-IT" sz="2600">
                  <a:solidFill>
                    <a:srgbClr val="000066"/>
                  </a:solidFill>
                  <a:latin typeface="Eras Bold ITC" panose="020B0907030504020204" pitchFamily="34" charset="0"/>
                </a:rPr>
                <a:t>mole</a:t>
              </a:r>
              <a:r>
                <a:rPr lang="it-IT" altLang="it-IT" sz="2600" b="1">
                  <a:solidFill>
                    <a:srgbClr val="000066"/>
                  </a:solidFill>
                  <a:latin typeface="Eras Bold ITC" panose="020B0907030504020204" pitchFamily="34" charset="0"/>
                </a:rPr>
                <a:t> </a:t>
              </a:r>
              <a:r>
                <a:rPr lang="it-IT" altLang="it-IT" sz="2600">
                  <a:solidFill>
                    <a:srgbClr val="000066"/>
                  </a:solidFill>
                  <a:latin typeface="Eras Bold ITC" panose="020B0907030504020204" pitchFamily="34" charset="0"/>
                </a:rPr>
                <a:t>O</a:t>
              </a:r>
              <a:r>
                <a:rPr lang="it-IT" altLang="it-IT" sz="2600" baseline="-25000">
                  <a:solidFill>
                    <a:srgbClr val="000066"/>
                  </a:solidFill>
                  <a:latin typeface="Eras Bold ITC" panose="020B0907030504020204" pitchFamily="34" charset="0"/>
                </a:rPr>
                <a:t>2</a:t>
              </a:r>
              <a:endParaRPr lang="it-IT" altLang="it-IT" sz="2300" b="1" baseline="-25000">
                <a:solidFill>
                  <a:srgbClr val="000066"/>
                </a:solidFill>
                <a:latin typeface="Eras Bold ITC" panose="020B0907030504020204" pitchFamily="34" charset="0"/>
              </a:endParaRPr>
            </a:p>
          </p:txBody>
        </p:sp>
        <p:grpSp>
          <p:nvGrpSpPr>
            <p:cNvPr id="8212" name="Group 40"/>
            <p:cNvGrpSpPr>
              <a:grpSpLocks/>
            </p:cNvGrpSpPr>
            <p:nvPr/>
          </p:nvGrpSpPr>
          <p:grpSpPr bwMode="auto">
            <a:xfrm rot="-294137">
              <a:off x="-973931" y="5356384"/>
              <a:ext cx="3487737" cy="2260600"/>
              <a:chOff x="7189" y="4346"/>
              <a:chExt cx="1265" cy="1287"/>
            </a:xfrm>
          </p:grpSpPr>
          <p:sp>
            <p:nvSpPr>
              <p:cNvPr id="8222" name="Freeform 41"/>
              <p:cNvSpPr>
                <a:spLocks/>
              </p:cNvSpPr>
              <p:nvPr/>
            </p:nvSpPr>
            <p:spPr bwMode="auto">
              <a:xfrm>
                <a:off x="7299" y="4515"/>
                <a:ext cx="931" cy="957"/>
              </a:xfrm>
              <a:custGeom>
                <a:avLst/>
                <a:gdLst>
                  <a:gd name="T0" fmla="*/ 590 w 931"/>
                  <a:gd name="T1" fmla="*/ 52 h 957"/>
                  <a:gd name="T2" fmla="*/ 627 w 931"/>
                  <a:gd name="T3" fmla="*/ 57 h 957"/>
                  <a:gd name="T4" fmla="*/ 701 w 931"/>
                  <a:gd name="T5" fmla="*/ 83 h 957"/>
                  <a:gd name="T6" fmla="*/ 743 w 931"/>
                  <a:gd name="T7" fmla="*/ 103 h 957"/>
                  <a:gd name="T8" fmla="*/ 790 w 931"/>
                  <a:gd name="T9" fmla="*/ 115 h 957"/>
                  <a:gd name="T10" fmla="*/ 869 w 931"/>
                  <a:gd name="T11" fmla="*/ 149 h 957"/>
                  <a:gd name="T12" fmla="*/ 889 w 931"/>
                  <a:gd name="T13" fmla="*/ 244 h 957"/>
                  <a:gd name="T14" fmla="*/ 925 w 931"/>
                  <a:gd name="T15" fmla="*/ 296 h 957"/>
                  <a:gd name="T16" fmla="*/ 931 w 931"/>
                  <a:gd name="T17" fmla="*/ 384 h 957"/>
                  <a:gd name="T18" fmla="*/ 660 w 931"/>
                  <a:gd name="T19" fmla="*/ 470 h 957"/>
                  <a:gd name="T20" fmla="*/ 703 w 931"/>
                  <a:gd name="T21" fmla="*/ 504 h 957"/>
                  <a:gd name="T22" fmla="*/ 680 w 931"/>
                  <a:gd name="T23" fmla="*/ 527 h 957"/>
                  <a:gd name="T24" fmla="*/ 655 w 931"/>
                  <a:gd name="T25" fmla="*/ 547 h 957"/>
                  <a:gd name="T26" fmla="*/ 621 w 931"/>
                  <a:gd name="T27" fmla="*/ 573 h 957"/>
                  <a:gd name="T28" fmla="*/ 641 w 931"/>
                  <a:gd name="T29" fmla="*/ 607 h 957"/>
                  <a:gd name="T30" fmla="*/ 624 w 931"/>
                  <a:gd name="T31" fmla="*/ 596 h 957"/>
                  <a:gd name="T32" fmla="*/ 585 w 931"/>
                  <a:gd name="T33" fmla="*/ 610 h 957"/>
                  <a:gd name="T34" fmla="*/ 557 w 931"/>
                  <a:gd name="T35" fmla="*/ 656 h 957"/>
                  <a:gd name="T36" fmla="*/ 506 w 931"/>
                  <a:gd name="T37" fmla="*/ 957 h 957"/>
                  <a:gd name="T38" fmla="*/ 461 w 931"/>
                  <a:gd name="T39" fmla="*/ 900 h 957"/>
                  <a:gd name="T40" fmla="*/ 425 w 931"/>
                  <a:gd name="T41" fmla="*/ 894 h 957"/>
                  <a:gd name="T42" fmla="*/ 343 w 931"/>
                  <a:gd name="T43" fmla="*/ 880 h 957"/>
                  <a:gd name="T44" fmla="*/ 304 w 931"/>
                  <a:gd name="T45" fmla="*/ 854 h 957"/>
                  <a:gd name="T46" fmla="*/ 227 w 931"/>
                  <a:gd name="T47" fmla="*/ 874 h 957"/>
                  <a:gd name="T48" fmla="*/ 152 w 931"/>
                  <a:gd name="T49" fmla="*/ 820 h 957"/>
                  <a:gd name="T50" fmla="*/ 180 w 931"/>
                  <a:gd name="T51" fmla="*/ 696 h 957"/>
                  <a:gd name="T52" fmla="*/ 154 w 931"/>
                  <a:gd name="T53" fmla="*/ 642 h 957"/>
                  <a:gd name="T54" fmla="*/ 126 w 931"/>
                  <a:gd name="T55" fmla="*/ 559 h 957"/>
                  <a:gd name="T56" fmla="*/ 0 w 931"/>
                  <a:gd name="T57" fmla="*/ 447 h 957"/>
                  <a:gd name="T58" fmla="*/ 93 w 931"/>
                  <a:gd name="T59" fmla="*/ 399 h 957"/>
                  <a:gd name="T60" fmla="*/ 149 w 931"/>
                  <a:gd name="T61" fmla="*/ 301 h 957"/>
                  <a:gd name="T62" fmla="*/ 126 w 931"/>
                  <a:gd name="T63" fmla="*/ 137 h 957"/>
                  <a:gd name="T64" fmla="*/ 216 w 931"/>
                  <a:gd name="T65" fmla="*/ 89 h 957"/>
                  <a:gd name="T66" fmla="*/ 313 w 931"/>
                  <a:gd name="T67" fmla="*/ 112 h 957"/>
                  <a:gd name="T68" fmla="*/ 332 w 931"/>
                  <a:gd name="T69" fmla="*/ 37 h 957"/>
                  <a:gd name="T70" fmla="*/ 422 w 931"/>
                  <a:gd name="T71" fmla="*/ 15 h 957"/>
                  <a:gd name="T72" fmla="*/ 495 w 931"/>
                  <a:gd name="T73" fmla="*/ 0 h 95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931" h="957">
                    <a:moveTo>
                      <a:pt x="545" y="218"/>
                    </a:moveTo>
                    <a:lnTo>
                      <a:pt x="590" y="52"/>
                    </a:lnTo>
                    <a:lnTo>
                      <a:pt x="562" y="296"/>
                    </a:lnTo>
                    <a:lnTo>
                      <a:pt x="627" y="57"/>
                    </a:lnTo>
                    <a:lnTo>
                      <a:pt x="604" y="256"/>
                    </a:lnTo>
                    <a:lnTo>
                      <a:pt x="701" y="83"/>
                    </a:lnTo>
                    <a:lnTo>
                      <a:pt x="624" y="307"/>
                    </a:lnTo>
                    <a:lnTo>
                      <a:pt x="743" y="103"/>
                    </a:lnTo>
                    <a:lnTo>
                      <a:pt x="646" y="336"/>
                    </a:lnTo>
                    <a:lnTo>
                      <a:pt x="790" y="115"/>
                    </a:lnTo>
                    <a:lnTo>
                      <a:pt x="655" y="350"/>
                    </a:lnTo>
                    <a:lnTo>
                      <a:pt x="869" y="149"/>
                    </a:lnTo>
                    <a:lnTo>
                      <a:pt x="666" y="364"/>
                    </a:lnTo>
                    <a:lnTo>
                      <a:pt x="889" y="244"/>
                    </a:lnTo>
                    <a:lnTo>
                      <a:pt x="688" y="387"/>
                    </a:lnTo>
                    <a:lnTo>
                      <a:pt x="925" y="296"/>
                    </a:lnTo>
                    <a:lnTo>
                      <a:pt x="715" y="413"/>
                    </a:lnTo>
                    <a:lnTo>
                      <a:pt x="931" y="384"/>
                    </a:lnTo>
                    <a:lnTo>
                      <a:pt x="677" y="444"/>
                    </a:lnTo>
                    <a:lnTo>
                      <a:pt x="660" y="470"/>
                    </a:lnTo>
                    <a:lnTo>
                      <a:pt x="925" y="527"/>
                    </a:lnTo>
                    <a:lnTo>
                      <a:pt x="703" y="504"/>
                    </a:lnTo>
                    <a:lnTo>
                      <a:pt x="900" y="559"/>
                    </a:lnTo>
                    <a:lnTo>
                      <a:pt x="680" y="527"/>
                    </a:lnTo>
                    <a:lnTo>
                      <a:pt x="889" y="642"/>
                    </a:lnTo>
                    <a:lnTo>
                      <a:pt x="655" y="547"/>
                    </a:lnTo>
                    <a:lnTo>
                      <a:pt x="852" y="685"/>
                    </a:lnTo>
                    <a:lnTo>
                      <a:pt x="621" y="573"/>
                    </a:lnTo>
                    <a:lnTo>
                      <a:pt x="872" y="774"/>
                    </a:lnTo>
                    <a:lnTo>
                      <a:pt x="641" y="607"/>
                    </a:lnTo>
                    <a:lnTo>
                      <a:pt x="816" y="843"/>
                    </a:lnTo>
                    <a:lnTo>
                      <a:pt x="624" y="596"/>
                    </a:lnTo>
                    <a:lnTo>
                      <a:pt x="720" y="808"/>
                    </a:lnTo>
                    <a:lnTo>
                      <a:pt x="585" y="610"/>
                    </a:lnTo>
                    <a:lnTo>
                      <a:pt x="618" y="866"/>
                    </a:lnTo>
                    <a:lnTo>
                      <a:pt x="557" y="656"/>
                    </a:lnTo>
                    <a:lnTo>
                      <a:pt x="526" y="768"/>
                    </a:lnTo>
                    <a:lnTo>
                      <a:pt x="506" y="957"/>
                    </a:lnTo>
                    <a:lnTo>
                      <a:pt x="506" y="682"/>
                    </a:lnTo>
                    <a:lnTo>
                      <a:pt x="461" y="900"/>
                    </a:lnTo>
                    <a:lnTo>
                      <a:pt x="484" y="662"/>
                    </a:lnTo>
                    <a:lnTo>
                      <a:pt x="425" y="894"/>
                    </a:lnTo>
                    <a:lnTo>
                      <a:pt x="453" y="664"/>
                    </a:lnTo>
                    <a:lnTo>
                      <a:pt x="343" y="880"/>
                    </a:lnTo>
                    <a:lnTo>
                      <a:pt x="414" y="664"/>
                    </a:lnTo>
                    <a:lnTo>
                      <a:pt x="304" y="854"/>
                    </a:lnTo>
                    <a:lnTo>
                      <a:pt x="385" y="644"/>
                    </a:lnTo>
                    <a:lnTo>
                      <a:pt x="227" y="874"/>
                    </a:lnTo>
                    <a:lnTo>
                      <a:pt x="352" y="647"/>
                    </a:lnTo>
                    <a:lnTo>
                      <a:pt x="152" y="820"/>
                    </a:lnTo>
                    <a:lnTo>
                      <a:pt x="374" y="599"/>
                    </a:lnTo>
                    <a:lnTo>
                      <a:pt x="180" y="696"/>
                    </a:lnTo>
                    <a:lnTo>
                      <a:pt x="385" y="550"/>
                    </a:lnTo>
                    <a:lnTo>
                      <a:pt x="154" y="642"/>
                    </a:lnTo>
                    <a:lnTo>
                      <a:pt x="360" y="522"/>
                    </a:lnTo>
                    <a:lnTo>
                      <a:pt x="126" y="559"/>
                    </a:lnTo>
                    <a:lnTo>
                      <a:pt x="383" y="496"/>
                    </a:lnTo>
                    <a:lnTo>
                      <a:pt x="0" y="447"/>
                    </a:lnTo>
                    <a:lnTo>
                      <a:pt x="338" y="459"/>
                    </a:lnTo>
                    <a:lnTo>
                      <a:pt x="93" y="399"/>
                    </a:lnTo>
                    <a:lnTo>
                      <a:pt x="414" y="444"/>
                    </a:lnTo>
                    <a:lnTo>
                      <a:pt x="149" y="301"/>
                    </a:lnTo>
                    <a:lnTo>
                      <a:pt x="433" y="421"/>
                    </a:lnTo>
                    <a:lnTo>
                      <a:pt x="126" y="137"/>
                    </a:lnTo>
                    <a:lnTo>
                      <a:pt x="408" y="376"/>
                    </a:lnTo>
                    <a:lnTo>
                      <a:pt x="216" y="89"/>
                    </a:lnTo>
                    <a:lnTo>
                      <a:pt x="399" y="341"/>
                    </a:lnTo>
                    <a:lnTo>
                      <a:pt x="313" y="112"/>
                    </a:lnTo>
                    <a:lnTo>
                      <a:pt x="433" y="336"/>
                    </a:lnTo>
                    <a:lnTo>
                      <a:pt x="332" y="37"/>
                    </a:lnTo>
                    <a:lnTo>
                      <a:pt x="467" y="321"/>
                    </a:lnTo>
                    <a:lnTo>
                      <a:pt x="422" y="15"/>
                    </a:lnTo>
                    <a:lnTo>
                      <a:pt x="495" y="319"/>
                    </a:lnTo>
                    <a:lnTo>
                      <a:pt x="495" y="0"/>
                    </a:lnTo>
                    <a:lnTo>
                      <a:pt x="545" y="218"/>
                    </a:lnTo>
                    <a:close/>
                  </a:path>
                </a:pathLst>
              </a:custGeom>
              <a:solidFill>
                <a:srgbClr val="FFC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8223" name="Group 42"/>
              <p:cNvGrpSpPr>
                <a:grpSpLocks/>
              </p:cNvGrpSpPr>
              <p:nvPr/>
            </p:nvGrpSpPr>
            <p:grpSpPr bwMode="auto">
              <a:xfrm>
                <a:off x="7189" y="4346"/>
                <a:ext cx="1265" cy="1287"/>
                <a:chOff x="7189" y="4346"/>
                <a:chExt cx="1265" cy="1287"/>
              </a:xfrm>
            </p:grpSpPr>
            <p:grpSp>
              <p:nvGrpSpPr>
                <p:cNvPr id="8228" name="Group 43"/>
                <p:cNvGrpSpPr>
                  <a:grpSpLocks/>
                </p:cNvGrpSpPr>
                <p:nvPr/>
              </p:nvGrpSpPr>
              <p:grpSpPr bwMode="auto">
                <a:xfrm>
                  <a:off x="7222" y="4372"/>
                  <a:ext cx="588" cy="1222"/>
                  <a:chOff x="7222" y="4372"/>
                  <a:chExt cx="588" cy="1222"/>
                </a:xfrm>
              </p:grpSpPr>
              <p:sp>
                <p:nvSpPr>
                  <p:cNvPr id="8244" name="Freeform 44"/>
                  <p:cNvSpPr>
                    <a:spLocks/>
                  </p:cNvSpPr>
                  <p:nvPr/>
                </p:nvSpPr>
                <p:spPr bwMode="auto">
                  <a:xfrm>
                    <a:off x="7227" y="4764"/>
                    <a:ext cx="582" cy="211"/>
                  </a:xfrm>
                  <a:custGeom>
                    <a:avLst/>
                    <a:gdLst>
                      <a:gd name="T0" fmla="*/ 582 w 582"/>
                      <a:gd name="T1" fmla="*/ 211 h 211"/>
                      <a:gd name="T2" fmla="*/ 43 w 582"/>
                      <a:gd name="T3" fmla="*/ 0 h 211"/>
                      <a:gd name="T4" fmla="*/ 283 w 582"/>
                      <a:gd name="T5" fmla="*/ 110 h 211"/>
                      <a:gd name="T6" fmla="*/ 0 w 582"/>
                      <a:gd name="T7" fmla="*/ 64 h 211"/>
                      <a:gd name="T8" fmla="*/ 582 w 582"/>
                      <a:gd name="T9" fmla="*/ 211 h 2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582" h="211">
                        <a:moveTo>
                          <a:pt x="582" y="211"/>
                        </a:moveTo>
                        <a:lnTo>
                          <a:pt x="43" y="0"/>
                        </a:lnTo>
                        <a:lnTo>
                          <a:pt x="283" y="110"/>
                        </a:lnTo>
                        <a:lnTo>
                          <a:pt x="0" y="64"/>
                        </a:lnTo>
                        <a:lnTo>
                          <a:pt x="582" y="211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245" name="Freeform 45"/>
                  <p:cNvSpPr>
                    <a:spLocks/>
                  </p:cNvSpPr>
                  <p:nvPr/>
                </p:nvSpPr>
                <p:spPr bwMode="auto">
                  <a:xfrm>
                    <a:off x="7222" y="4992"/>
                    <a:ext cx="581" cy="210"/>
                  </a:xfrm>
                  <a:custGeom>
                    <a:avLst/>
                    <a:gdLst>
                      <a:gd name="T0" fmla="*/ 581 w 581"/>
                      <a:gd name="T1" fmla="*/ 0 h 210"/>
                      <a:gd name="T2" fmla="*/ 43 w 581"/>
                      <a:gd name="T3" fmla="*/ 210 h 210"/>
                      <a:gd name="T4" fmla="*/ 282 w 581"/>
                      <a:gd name="T5" fmla="*/ 101 h 210"/>
                      <a:gd name="T6" fmla="*/ 0 w 581"/>
                      <a:gd name="T7" fmla="*/ 147 h 210"/>
                      <a:gd name="T8" fmla="*/ 581 w 581"/>
                      <a:gd name="T9" fmla="*/ 0 h 21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581" h="210">
                        <a:moveTo>
                          <a:pt x="581" y="0"/>
                        </a:moveTo>
                        <a:lnTo>
                          <a:pt x="43" y="210"/>
                        </a:lnTo>
                        <a:lnTo>
                          <a:pt x="282" y="101"/>
                        </a:lnTo>
                        <a:lnTo>
                          <a:pt x="0" y="147"/>
                        </a:lnTo>
                        <a:lnTo>
                          <a:pt x="581" y="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246" name="Freeform 46"/>
                  <p:cNvSpPr>
                    <a:spLocks/>
                  </p:cNvSpPr>
                  <p:nvPr/>
                </p:nvSpPr>
                <p:spPr bwMode="auto">
                  <a:xfrm>
                    <a:off x="7603" y="5001"/>
                    <a:ext cx="207" cy="593"/>
                  </a:xfrm>
                  <a:custGeom>
                    <a:avLst/>
                    <a:gdLst>
                      <a:gd name="T0" fmla="*/ 207 w 207"/>
                      <a:gd name="T1" fmla="*/ 0 h 593"/>
                      <a:gd name="T2" fmla="*/ 0 w 207"/>
                      <a:gd name="T3" fmla="*/ 549 h 593"/>
                      <a:gd name="T4" fmla="*/ 108 w 207"/>
                      <a:gd name="T5" fmla="*/ 305 h 593"/>
                      <a:gd name="T6" fmla="*/ 63 w 207"/>
                      <a:gd name="T7" fmla="*/ 593 h 593"/>
                      <a:gd name="T8" fmla="*/ 207 w 207"/>
                      <a:gd name="T9" fmla="*/ 0 h 5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07" h="593">
                        <a:moveTo>
                          <a:pt x="207" y="0"/>
                        </a:moveTo>
                        <a:lnTo>
                          <a:pt x="0" y="549"/>
                        </a:lnTo>
                        <a:lnTo>
                          <a:pt x="108" y="305"/>
                        </a:lnTo>
                        <a:lnTo>
                          <a:pt x="63" y="593"/>
                        </a:lnTo>
                        <a:lnTo>
                          <a:pt x="207" y="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247" name="Freeform 47"/>
                  <p:cNvSpPr>
                    <a:spLocks/>
                  </p:cNvSpPr>
                  <p:nvPr/>
                </p:nvSpPr>
                <p:spPr bwMode="auto">
                  <a:xfrm>
                    <a:off x="7603" y="4372"/>
                    <a:ext cx="207" cy="593"/>
                  </a:xfrm>
                  <a:custGeom>
                    <a:avLst/>
                    <a:gdLst>
                      <a:gd name="T0" fmla="*/ 207 w 207"/>
                      <a:gd name="T1" fmla="*/ 593 h 593"/>
                      <a:gd name="T2" fmla="*/ 0 w 207"/>
                      <a:gd name="T3" fmla="*/ 44 h 593"/>
                      <a:gd name="T4" fmla="*/ 108 w 207"/>
                      <a:gd name="T5" fmla="*/ 288 h 593"/>
                      <a:gd name="T6" fmla="*/ 63 w 207"/>
                      <a:gd name="T7" fmla="*/ 0 h 593"/>
                      <a:gd name="T8" fmla="*/ 207 w 207"/>
                      <a:gd name="T9" fmla="*/ 593 h 5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07" h="593">
                        <a:moveTo>
                          <a:pt x="207" y="593"/>
                        </a:moveTo>
                        <a:lnTo>
                          <a:pt x="0" y="44"/>
                        </a:lnTo>
                        <a:lnTo>
                          <a:pt x="108" y="288"/>
                        </a:lnTo>
                        <a:lnTo>
                          <a:pt x="63" y="0"/>
                        </a:lnTo>
                        <a:lnTo>
                          <a:pt x="207" y="593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8229" name="Group 48"/>
                <p:cNvGrpSpPr>
                  <a:grpSpLocks/>
                </p:cNvGrpSpPr>
                <p:nvPr/>
              </p:nvGrpSpPr>
              <p:grpSpPr bwMode="auto">
                <a:xfrm>
                  <a:off x="7189" y="4346"/>
                  <a:ext cx="1265" cy="1287"/>
                  <a:chOff x="7189" y="4346"/>
                  <a:chExt cx="1265" cy="1287"/>
                </a:xfrm>
              </p:grpSpPr>
              <p:grpSp>
                <p:nvGrpSpPr>
                  <p:cNvPr id="8230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7363" y="5012"/>
                    <a:ext cx="917" cy="468"/>
                    <a:chOff x="7363" y="5012"/>
                    <a:chExt cx="917" cy="468"/>
                  </a:xfrm>
                </p:grpSpPr>
                <p:sp>
                  <p:nvSpPr>
                    <p:cNvPr id="8242" name="Freeform 50"/>
                    <p:cNvSpPr>
                      <a:spLocks/>
                    </p:cNvSpPr>
                    <p:nvPr/>
                  </p:nvSpPr>
                  <p:spPr bwMode="auto">
                    <a:xfrm>
                      <a:off x="7855" y="5012"/>
                      <a:ext cx="425" cy="468"/>
                    </a:xfrm>
                    <a:custGeom>
                      <a:avLst/>
                      <a:gdLst>
                        <a:gd name="T0" fmla="*/ 0 w 425"/>
                        <a:gd name="T1" fmla="*/ 0 h 468"/>
                        <a:gd name="T2" fmla="*/ 275 w 425"/>
                        <a:gd name="T3" fmla="*/ 468 h 468"/>
                        <a:gd name="T4" fmla="*/ 144 w 425"/>
                        <a:gd name="T5" fmla="*/ 204 h 468"/>
                        <a:gd name="T6" fmla="*/ 400 w 425"/>
                        <a:gd name="T7" fmla="*/ 468 h 468"/>
                        <a:gd name="T8" fmla="*/ 186 w 425"/>
                        <a:gd name="T9" fmla="*/ 175 h 468"/>
                        <a:gd name="T10" fmla="*/ 425 w 425"/>
                        <a:gd name="T11" fmla="*/ 312 h 468"/>
                        <a:gd name="T12" fmla="*/ 0 w 425"/>
                        <a:gd name="T13" fmla="*/ 0 h 468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25" h="468">
                          <a:moveTo>
                            <a:pt x="0" y="0"/>
                          </a:moveTo>
                          <a:lnTo>
                            <a:pt x="275" y="468"/>
                          </a:lnTo>
                          <a:lnTo>
                            <a:pt x="144" y="204"/>
                          </a:lnTo>
                          <a:lnTo>
                            <a:pt x="400" y="468"/>
                          </a:lnTo>
                          <a:lnTo>
                            <a:pt x="186" y="175"/>
                          </a:lnTo>
                          <a:lnTo>
                            <a:pt x="425" y="31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243" name="Freeform 51"/>
                    <p:cNvSpPr>
                      <a:spLocks/>
                    </p:cNvSpPr>
                    <p:nvPr/>
                  </p:nvSpPr>
                  <p:spPr bwMode="auto">
                    <a:xfrm>
                      <a:off x="7363" y="5012"/>
                      <a:ext cx="425" cy="468"/>
                    </a:xfrm>
                    <a:custGeom>
                      <a:avLst/>
                      <a:gdLst>
                        <a:gd name="T0" fmla="*/ 425 w 425"/>
                        <a:gd name="T1" fmla="*/ 0 h 468"/>
                        <a:gd name="T2" fmla="*/ 149 w 425"/>
                        <a:gd name="T3" fmla="*/ 468 h 468"/>
                        <a:gd name="T4" fmla="*/ 281 w 425"/>
                        <a:gd name="T5" fmla="*/ 204 h 468"/>
                        <a:gd name="T6" fmla="*/ 25 w 425"/>
                        <a:gd name="T7" fmla="*/ 468 h 468"/>
                        <a:gd name="T8" fmla="*/ 239 w 425"/>
                        <a:gd name="T9" fmla="*/ 175 h 468"/>
                        <a:gd name="T10" fmla="*/ 0 w 425"/>
                        <a:gd name="T11" fmla="*/ 312 h 468"/>
                        <a:gd name="T12" fmla="*/ 425 w 425"/>
                        <a:gd name="T13" fmla="*/ 0 h 468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25" h="468">
                          <a:moveTo>
                            <a:pt x="425" y="0"/>
                          </a:moveTo>
                          <a:lnTo>
                            <a:pt x="149" y="468"/>
                          </a:lnTo>
                          <a:lnTo>
                            <a:pt x="281" y="204"/>
                          </a:lnTo>
                          <a:lnTo>
                            <a:pt x="25" y="468"/>
                          </a:lnTo>
                          <a:lnTo>
                            <a:pt x="239" y="175"/>
                          </a:lnTo>
                          <a:lnTo>
                            <a:pt x="0" y="312"/>
                          </a:lnTo>
                          <a:lnTo>
                            <a:pt x="425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8231" name="Group 52"/>
                  <p:cNvGrpSpPr>
                    <a:grpSpLocks/>
                  </p:cNvGrpSpPr>
                  <p:nvPr/>
                </p:nvGrpSpPr>
                <p:grpSpPr bwMode="auto">
                  <a:xfrm>
                    <a:off x="7189" y="4346"/>
                    <a:ext cx="1265" cy="1287"/>
                    <a:chOff x="7189" y="4346"/>
                    <a:chExt cx="1265" cy="1287"/>
                  </a:xfrm>
                </p:grpSpPr>
                <p:sp>
                  <p:nvSpPr>
                    <p:cNvPr id="8232" name="Freeform 53"/>
                    <p:cNvSpPr>
                      <a:spLocks/>
                    </p:cNvSpPr>
                    <p:nvPr/>
                  </p:nvSpPr>
                  <p:spPr bwMode="auto">
                    <a:xfrm>
                      <a:off x="7846" y="4773"/>
                      <a:ext cx="582" cy="210"/>
                    </a:xfrm>
                    <a:custGeom>
                      <a:avLst/>
                      <a:gdLst>
                        <a:gd name="T0" fmla="*/ 0 w 582"/>
                        <a:gd name="T1" fmla="*/ 210 h 210"/>
                        <a:gd name="T2" fmla="*/ 539 w 582"/>
                        <a:gd name="T3" fmla="*/ 0 h 210"/>
                        <a:gd name="T4" fmla="*/ 299 w 582"/>
                        <a:gd name="T5" fmla="*/ 109 h 210"/>
                        <a:gd name="T6" fmla="*/ 582 w 582"/>
                        <a:gd name="T7" fmla="*/ 63 h 210"/>
                        <a:gd name="T8" fmla="*/ 0 w 582"/>
                        <a:gd name="T9" fmla="*/ 210 h 21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582" h="210">
                          <a:moveTo>
                            <a:pt x="0" y="210"/>
                          </a:moveTo>
                          <a:lnTo>
                            <a:pt x="539" y="0"/>
                          </a:lnTo>
                          <a:lnTo>
                            <a:pt x="299" y="109"/>
                          </a:lnTo>
                          <a:lnTo>
                            <a:pt x="582" y="63"/>
                          </a:lnTo>
                          <a:lnTo>
                            <a:pt x="0" y="21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233" name="Freeform 54"/>
                    <p:cNvSpPr>
                      <a:spLocks/>
                    </p:cNvSpPr>
                    <p:nvPr/>
                  </p:nvSpPr>
                  <p:spPr bwMode="auto">
                    <a:xfrm>
                      <a:off x="7852" y="5000"/>
                      <a:ext cx="581" cy="211"/>
                    </a:xfrm>
                    <a:custGeom>
                      <a:avLst/>
                      <a:gdLst>
                        <a:gd name="T0" fmla="*/ 0 w 581"/>
                        <a:gd name="T1" fmla="*/ 0 h 211"/>
                        <a:gd name="T2" fmla="*/ 538 w 581"/>
                        <a:gd name="T3" fmla="*/ 211 h 211"/>
                        <a:gd name="T4" fmla="*/ 299 w 581"/>
                        <a:gd name="T5" fmla="*/ 101 h 211"/>
                        <a:gd name="T6" fmla="*/ 581 w 581"/>
                        <a:gd name="T7" fmla="*/ 147 h 211"/>
                        <a:gd name="T8" fmla="*/ 0 w 581"/>
                        <a:gd name="T9" fmla="*/ 0 h 21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581" h="211">
                          <a:moveTo>
                            <a:pt x="0" y="0"/>
                          </a:moveTo>
                          <a:lnTo>
                            <a:pt x="538" y="211"/>
                          </a:lnTo>
                          <a:lnTo>
                            <a:pt x="299" y="101"/>
                          </a:lnTo>
                          <a:lnTo>
                            <a:pt x="581" y="14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234" name="Freeform 55"/>
                    <p:cNvSpPr>
                      <a:spLocks/>
                    </p:cNvSpPr>
                    <p:nvPr/>
                  </p:nvSpPr>
                  <p:spPr bwMode="auto">
                    <a:xfrm>
                      <a:off x="7845" y="5010"/>
                      <a:ext cx="207" cy="593"/>
                    </a:xfrm>
                    <a:custGeom>
                      <a:avLst/>
                      <a:gdLst>
                        <a:gd name="T0" fmla="*/ 0 w 207"/>
                        <a:gd name="T1" fmla="*/ 0 h 593"/>
                        <a:gd name="T2" fmla="*/ 207 w 207"/>
                        <a:gd name="T3" fmla="*/ 549 h 593"/>
                        <a:gd name="T4" fmla="*/ 99 w 207"/>
                        <a:gd name="T5" fmla="*/ 305 h 593"/>
                        <a:gd name="T6" fmla="*/ 144 w 207"/>
                        <a:gd name="T7" fmla="*/ 593 h 593"/>
                        <a:gd name="T8" fmla="*/ 0 w 207"/>
                        <a:gd name="T9" fmla="*/ 0 h 59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07" h="593">
                          <a:moveTo>
                            <a:pt x="0" y="0"/>
                          </a:moveTo>
                          <a:lnTo>
                            <a:pt x="207" y="549"/>
                          </a:lnTo>
                          <a:lnTo>
                            <a:pt x="99" y="305"/>
                          </a:lnTo>
                          <a:lnTo>
                            <a:pt x="144" y="59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235" name="Freeform 56"/>
                    <p:cNvSpPr>
                      <a:spLocks/>
                    </p:cNvSpPr>
                    <p:nvPr/>
                  </p:nvSpPr>
                  <p:spPr bwMode="auto">
                    <a:xfrm>
                      <a:off x="7845" y="4381"/>
                      <a:ext cx="207" cy="593"/>
                    </a:xfrm>
                    <a:custGeom>
                      <a:avLst/>
                      <a:gdLst>
                        <a:gd name="T0" fmla="*/ 0 w 207"/>
                        <a:gd name="T1" fmla="*/ 593 h 593"/>
                        <a:gd name="T2" fmla="*/ 207 w 207"/>
                        <a:gd name="T3" fmla="*/ 44 h 593"/>
                        <a:gd name="T4" fmla="*/ 99 w 207"/>
                        <a:gd name="T5" fmla="*/ 288 h 593"/>
                        <a:gd name="T6" fmla="*/ 144 w 207"/>
                        <a:gd name="T7" fmla="*/ 0 h 593"/>
                        <a:gd name="T8" fmla="*/ 0 w 207"/>
                        <a:gd name="T9" fmla="*/ 593 h 59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07" h="593">
                          <a:moveTo>
                            <a:pt x="0" y="593"/>
                          </a:moveTo>
                          <a:lnTo>
                            <a:pt x="207" y="44"/>
                          </a:lnTo>
                          <a:lnTo>
                            <a:pt x="99" y="288"/>
                          </a:lnTo>
                          <a:lnTo>
                            <a:pt x="144" y="0"/>
                          </a:lnTo>
                          <a:lnTo>
                            <a:pt x="0" y="593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236" name="Freeform 57"/>
                    <p:cNvSpPr>
                      <a:spLocks/>
                    </p:cNvSpPr>
                    <p:nvPr/>
                  </p:nvSpPr>
                  <p:spPr bwMode="auto">
                    <a:xfrm>
                      <a:off x="7855" y="4507"/>
                      <a:ext cx="425" cy="468"/>
                    </a:xfrm>
                    <a:custGeom>
                      <a:avLst/>
                      <a:gdLst>
                        <a:gd name="T0" fmla="*/ 0 w 425"/>
                        <a:gd name="T1" fmla="*/ 468 h 468"/>
                        <a:gd name="T2" fmla="*/ 275 w 425"/>
                        <a:gd name="T3" fmla="*/ 0 h 468"/>
                        <a:gd name="T4" fmla="*/ 144 w 425"/>
                        <a:gd name="T5" fmla="*/ 264 h 468"/>
                        <a:gd name="T6" fmla="*/ 400 w 425"/>
                        <a:gd name="T7" fmla="*/ 0 h 468"/>
                        <a:gd name="T8" fmla="*/ 186 w 425"/>
                        <a:gd name="T9" fmla="*/ 292 h 468"/>
                        <a:gd name="T10" fmla="*/ 425 w 425"/>
                        <a:gd name="T11" fmla="*/ 155 h 468"/>
                        <a:gd name="T12" fmla="*/ 0 w 425"/>
                        <a:gd name="T13" fmla="*/ 468 h 468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25" h="468">
                          <a:moveTo>
                            <a:pt x="0" y="468"/>
                          </a:moveTo>
                          <a:lnTo>
                            <a:pt x="275" y="0"/>
                          </a:lnTo>
                          <a:lnTo>
                            <a:pt x="144" y="264"/>
                          </a:lnTo>
                          <a:lnTo>
                            <a:pt x="400" y="0"/>
                          </a:lnTo>
                          <a:lnTo>
                            <a:pt x="186" y="292"/>
                          </a:lnTo>
                          <a:lnTo>
                            <a:pt x="425" y="155"/>
                          </a:lnTo>
                          <a:lnTo>
                            <a:pt x="0" y="468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237" name="Freeform 58"/>
                    <p:cNvSpPr>
                      <a:spLocks/>
                    </p:cNvSpPr>
                    <p:nvPr/>
                  </p:nvSpPr>
                  <p:spPr bwMode="auto">
                    <a:xfrm>
                      <a:off x="7855" y="4915"/>
                      <a:ext cx="599" cy="143"/>
                    </a:xfrm>
                    <a:custGeom>
                      <a:avLst/>
                      <a:gdLst>
                        <a:gd name="T0" fmla="*/ 0 w 599"/>
                        <a:gd name="T1" fmla="*/ 70 h 143"/>
                        <a:gd name="T2" fmla="*/ 492 w 599"/>
                        <a:gd name="T3" fmla="*/ 0 h 143"/>
                        <a:gd name="T4" fmla="*/ 264 w 599"/>
                        <a:gd name="T5" fmla="*/ 50 h 143"/>
                        <a:gd name="T6" fmla="*/ 599 w 599"/>
                        <a:gd name="T7" fmla="*/ 96 h 143"/>
                        <a:gd name="T8" fmla="*/ 273 w 599"/>
                        <a:gd name="T9" fmla="*/ 93 h 143"/>
                        <a:gd name="T10" fmla="*/ 504 w 599"/>
                        <a:gd name="T11" fmla="*/ 143 h 143"/>
                        <a:gd name="T12" fmla="*/ 0 w 599"/>
                        <a:gd name="T13" fmla="*/ 70 h 143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599" h="143">
                          <a:moveTo>
                            <a:pt x="0" y="70"/>
                          </a:moveTo>
                          <a:lnTo>
                            <a:pt x="492" y="0"/>
                          </a:lnTo>
                          <a:lnTo>
                            <a:pt x="264" y="50"/>
                          </a:lnTo>
                          <a:lnTo>
                            <a:pt x="599" y="96"/>
                          </a:lnTo>
                          <a:lnTo>
                            <a:pt x="273" y="93"/>
                          </a:lnTo>
                          <a:lnTo>
                            <a:pt x="504" y="143"/>
                          </a:lnTo>
                          <a:lnTo>
                            <a:pt x="0" y="7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238" name="Freeform 59"/>
                    <p:cNvSpPr>
                      <a:spLocks/>
                    </p:cNvSpPr>
                    <p:nvPr/>
                  </p:nvSpPr>
                  <p:spPr bwMode="auto">
                    <a:xfrm>
                      <a:off x="7363" y="4507"/>
                      <a:ext cx="425" cy="468"/>
                    </a:xfrm>
                    <a:custGeom>
                      <a:avLst/>
                      <a:gdLst>
                        <a:gd name="T0" fmla="*/ 425 w 425"/>
                        <a:gd name="T1" fmla="*/ 468 h 468"/>
                        <a:gd name="T2" fmla="*/ 149 w 425"/>
                        <a:gd name="T3" fmla="*/ 0 h 468"/>
                        <a:gd name="T4" fmla="*/ 281 w 425"/>
                        <a:gd name="T5" fmla="*/ 264 h 468"/>
                        <a:gd name="T6" fmla="*/ 25 w 425"/>
                        <a:gd name="T7" fmla="*/ 0 h 468"/>
                        <a:gd name="T8" fmla="*/ 239 w 425"/>
                        <a:gd name="T9" fmla="*/ 292 h 468"/>
                        <a:gd name="T10" fmla="*/ 0 w 425"/>
                        <a:gd name="T11" fmla="*/ 155 h 468"/>
                        <a:gd name="T12" fmla="*/ 425 w 425"/>
                        <a:gd name="T13" fmla="*/ 468 h 468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25" h="468">
                          <a:moveTo>
                            <a:pt x="425" y="468"/>
                          </a:moveTo>
                          <a:lnTo>
                            <a:pt x="149" y="0"/>
                          </a:lnTo>
                          <a:lnTo>
                            <a:pt x="281" y="264"/>
                          </a:lnTo>
                          <a:lnTo>
                            <a:pt x="25" y="0"/>
                          </a:lnTo>
                          <a:lnTo>
                            <a:pt x="239" y="292"/>
                          </a:lnTo>
                          <a:lnTo>
                            <a:pt x="0" y="155"/>
                          </a:lnTo>
                          <a:lnTo>
                            <a:pt x="425" y="468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239" name="Freeform 60"/>
                    <p:cNvSpPr>
                      <a:spLocks/>
                    </p:cNvSpPr>
                    <p:nvPr/>
                  </p:nvSpPr>
                  <p:spPr bwMode="auto">
                    <a:xfrm>
                      <a:off x="7189" y="4915"/>
                      <a:ext cx="599" cy="143"/>
                    </a:xfrm>
                    <a:custGeom>
                      <a:avLst/>
                      <a:gdLst>
                        <a:gd name="T0" fmla="*/ 599 w 599"/>
                        <a:gd name="T1" fmla="*/ 70 h 143"/>
                        <a:gd name="T2" fmla="*/ 106 w 599"/>
                        <a:gd name="T3" fmla="*/ 0 h 143"/>
                        <a:gd name="T4" fmla="*/ 335 w 599"/>
                        <a:gd name="T5" fmla="*/ 50 h 143"/>
                        <a:gd name="T6" fmla="*/ 0 w 599"/>
                        <a:gd name="T7" fmla="*/ 96 h 143"/>
                        <a:gd name="T8" fmla="*/ 326 w 599"/>
                        <a:gd name="T9" fmla="*/ 93 h 143"/>
                        <a:gd name="T10" fmla="*/ 95 w 599"/>
                        <a:gd name="T11" fmla="*/ 143 h 143"/>
                        <a:gd name="T12" fmla="*/ 599 w 599"/>
                        <a:gd name="T13" fmla="*/ 70 h 143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599" h="143">
                          <a:moveTo>
                            <a:pt x="599" y="70"/>
                          </a:moveTo>
                          <a:lnTo>
                            <a:pt x="106" y="0"/>
                          </a:lnTo>
                          <a:lnTo>
                            <a:pt x="335" y="50"/>
                          </a:lnTo>
                          <a:lnTo>
                            <a:pt x="0" y="96"/>
                          </a:lnTo>
                          <a:lnTo>
                            <a:pt x="326" y="93"/>
                          </a:lnTo>
                          <a:lnTo>
                            <a:pt x="95" y="143"/>
                          </a:lnTo>
                          <a:lnTo>
                            <a:pt x="599" y="7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240" name="Freeform 61"/>
                    <p:cNvSpPr>
                      <a:spLocks/>
                    </p:cNvSpPr>
                    <p:nvPr/>
                  </p:nvSpPr>
                  <p:spPr bwMode="auto">
                    <a:xfrm>
                      <a:off x="7759" y="4346"/>
                      <a:ext cx="140" cy="611"/>
                    </a:xfrm>
                    <a:custGeom>
                      <a:avLst/>
                      <a:gdLst>
                        <a:gd name="T0" fmla="*/ 69 w 140"/>
                        <a:gd name="T1" fmla="*/ 611 h 611"/>
                        <a:gd name="T2" fmla="*/ 0 w 140"/>
                        <a:gd name="T3" fmla="*/ 108 h 611"/>
                        <a:gd name="T4" fmla="*/ 49 w 140"/>
                        <a:gd name="T5" fmla="*/ 341 h 611"/>
                        <a:gd name="T6" fmla="*/ 94 w 140"/>
                        <a:gd name="T7" fmla="*/ 0 h 611"/>
                        <a:gd name="T8" fmla="*/ 91 w 140"/>
                        <a:gd name="T9" fmla="*/ 332 h 611"/>
                        <a:gd name="T10" fmla="*/ 140 w 140"/>
                        <a:gd name="T11" fmla="*/ 97 h 611"/>
                        <a:gd name="T12" fmla="*/ 69 w 140"/>
                        <a:gd name="T13" fmla="*/ 611 h 61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140" h="611">
                          <a:moveTo>
                            <a:pt x="69" y="611"/>
                          </a:moveTo>
                          <a:lnTo>
                            <a:pt x="0" y="108"/>
                          </a:lnTo>
                          <a:lnTo>
                            <a:pt x="49" y="341"/>
                          </a:lnTo>
                          <a:lnTo>
                            <a:pt x="94" y="0"/>
                          </a:lnTo>
                          <a:lnTo>
                            <a:pt x="91" y="332"/>
                          </a:lnTo>
                          <a:lnTo>
                            <a:pt x="140" y="97"/>
                          </a:lnTo>
                          <a:lnTo>
                            <a:pt x="69" y="611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241" name="Freeform 62"/>
                    <p:cNvSpPr>
                      <a:spLocks/>
                    </p:cNvSpPr>
                    <p:nvPr/>
                  </p:nvSpPr>
                  <p:spPr bwMode="auto">
                    <a:xfrm>
                      <a:off x="7756" y="5022"/>
                      <a:ext cx="140" cy="611"/>
                    </a:xfrm>
                    <a:custGeom>
                      <a:avLst/>
                      <a:gdLst>
                        <a:gd name="T0" fmla="*/ 69 w 140"/>
                        <a:gd name="T1" fmla="*/ 0 h 611"/>
                        <a:gd name="T2" fmla="*/ 0 w 140"/>
                        <a:gd name="T3" fmla="*/ 503 h 611"/>
                        <a:gd name="T4" fmla="*/ 49 w 140"/>
                        <a:gd name="T5" fmla="*/ 270 h 611"/>
                        <a:gd name="T6" fmla="*/ 94 w 140"/>
                        <a:gd name="T7" fmla="*/ 611 h 611"/>
                        <a:gd name="T8" fmla="*/ 91 w 140"/>
                        <a:gd name="T9" fmla="*/ 279 h 611"/>
                        <a:gd name="T10" fmla="*/ 140 w 140"/>
                        <a:gd name="T11" fmla="*/ 514 h 611"/>
                        <a:gd name="T12" fmla="*/ 69 w 140"/>
                        <a:gd name="T13" fmla="*/ 0 h 61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140" h="611">
                          <a:moveTo>
                            <a:pt x="69" y="0"/>
                          </a:moveTo>
                          <a:lnTo>
                            <a:pt x="0" y="503"/>
                          </a:lnTo>
                          <a:lnTo>
                            <a:pt x="49" y="270"/>
                          </a:lnTo>
                          <a:lnTo>
                            <a:pt x="94" y="611"/>
                          </a:lnTo>
                          <a:lnTo>
                            <a:pt x="91" y="279"/>
                          </a:lnTo>
                          <a:lnTo>
                            <a:pt x="140" y="514"/>
                          </a:lnTo>
                          <a:lnTo>
                            <a:pt x="69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</p:grpSp>
            </p:grpSp>
          </p:grpSp>
          <p:grpSp>
            <p:nvGrpSpPr>
              <p:cNvPr id="8224" name="Group 63"/>
              <p:cNvGrpSpPr>
                <a:grpSpLocks/>
              </p:cNvGrpSpPr>
              <p:nvPr/>
            </p:nvGrpSpPr>
            <p:grpSpPr bwMode="auto">
              <a:xfrm>
                <a:off x="7319" y="4512"/>
                <a:ext cx="1031" cy="969"/>
                <a:chOff x="7319" y="4512"/>
                <a:chExt cx="1031" cy="969"/>
              </a:xfrm>
            </p:grpSpPr>
            <p:sp>
              <p:nvSpPr>
                <p:cNvPr id="8225" name="Freeform 64"/>
                <p:cNvSpPr>
                  <a:spLocks/>
                </p:cNvSpPr>
                <p:nvPr/>
              </p:nvSpPr>
              <p:spPr bwMode="auto">
                <a:xfrm>
                  <a:off x="7490" y="4661"/>
                  <a:ext cx="695" cy="725"/>
                </a:xfrm>
                <a:custGeom>
                  <a:avLst/>
                  <a:gdLst>
                    <a:gd name="T0" fmla="*/ 335 w 695"/>
                    <a:gd name="T1" fmla="*/ 0 h 725"/>
                    <a:gd name="T2" fmla="*/ 321 w 695"/>
                    <a:gd name="T3" fmla="*/ 293 h 725"/>
                    <a:gd name="T4" fmla="*/ 231 w 695"/>
                    <a:gd name="T5" fmla="*/ 40 h 725"/>
                    <a:gd name="T6" fmla="*/ 293 w 695"/>
                    <a:gd name="T7" fmla="*/ 298 h 725"/>
                    <a:gd name="T8" fmla="*/ 92 w 695"/>
                    <a:gd name="T9" fmla="*/ 83 h 725"/>
                    <a:gd name="T10" fmla="*/ 276 w 695"/>
                    <a:gd name="T11" fmla="*/ 298 h 725"/>
                    <a:gd name="T12" fmla="*/ 34 w 695"/>
                    <a:gd name="T13" fmla="*/ 224 h 725"/>
                    <a:gd name="T14" fmla="*/ 267 w 695"/>
                    <a:gd name="T15" fmla="*/ 316 h 725"/>
                    <a:gd name="T16" fmla="*/ 0 w 695"/>
                    <a:gd name="T17" fmla="*/ 330 h 725"/>
                    <a:gd name="T18" fmla="*/ 290 w 695"/>
                    <a:gd name="T19" fmla="*/ 338 h 725"/>
                    <a:gd name="T20" fmla="*/ 31 w 695"/>
                    <a:gd name="T21" fmla="*/ 421 h 725"/>
                    <a:gd name="T22" fmla="*/ 273 w 695"/>
                    <a:gd name="T23" fmla="*/ 356 h 725"/>
                    <a:gd name="T24" fmla="*/ 90 w 695"/>
                    <a:gd name="T25" fmla="*/ 594 h 725"/>
                    <a:gd name="T26" fmla="*/ 293 w 695"/>
                    <a:gd name="T27" fmla="*/ 373 h 725"/>
                    <a:gd name="T28" fmla="*/ 228 w 695"/>
                    <a:gd name="T29" fmla="*/ 622 h 725"/>
                    <a:gd name="T30" fmla="*/ 318 w 695"/>
                    <a:gd name="T31" fmla="*/ 376 h 725"/>
                    <a:gd name="T32" fmla="*/ 335 w 695"/>
                    <a:gd name="T33" fmla="*/ 725 h 725"/>
                    <a:gd name="T34" fmla="*/ 338 w 695"/>
                    <a:gd name="T35" fmla="*/ 361 h 725"/>
                    <a:gd name="T36" fmla="*/ 447 w 695"/>
                    <a:gd name="T37" fmla="*/ 640 h 725"/>
                    <a:gd name="T38" fmla="*/ 352 w 695"/>
                    <a:gd name="T39" fmla="*/ 361 h 725"/>
                    <a:gd name="T40" fmla="*/ 577 w 695"/>
                    <a:gd name="T41" fmla="*/ 600 h 725"/>
                    <a:gd name="T42" fmla="*/ 385 w 695"/>
                    <a:gd name="T43" fmla="*/ 356 h 725"/>
                    <a:gd name="T44" fmla="*/ 644 w 695"/>
                    <a:gd name="T45" fmla="*/ 433 h 725"/>
                    <a:gd name="T46" fmla="*/ 377 w 695"/>
                    <a:gd name="T47" fmla="*/ 333 h 725"/>
                    <a:gd name="T48" fmla="*/ 695 w 695"/>
                    <a:gd name="T49" fmla="*/ 330 h 725"/>
                    <a:gd name="T50" fmla="*/ 374 w 695"/>
                    <a:gd name="T51" fmla="*/ 318 h 725"/>
                    <a:gd name="T52" fmla="*/ 630 w 695"/>
                    <a:gd name="T53" fmla="*/ 233 h 725"/>
                    <a:gd name="T54" fmla="*/ 382 w 695"/>
                    <a:gd name="T55" fmla="*/ 304 h 725"/>
                    <a:gd name="T56" fmla="*/ 549 w 695"/>
                    <a:gd name="T57" fmla="*/ 106 h 725"/>
                    <a:gd name="T58" fmla="*/ 360 w 695"/>
                    <a:gd name="T59" fmla="*/ 304 h 725"/>
                    <a:gd name="T60" fmla="*/ 444 w 695"/>
                    <a:gd name="T61" fmla="*/ 23 h 725"/>
                    <a:gd name="T62" fmla="*/ 346 w 695"/>
                    <a:gd name="T63" fmla="*/ 287 h 725"/>
                    <a:gd name="T64" fmla="*/ 335 w 695"/>
                    <a:gd name="T65" fmla="*/ 0 h 72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695" h="725">
                      <a:moveTo>
                        <a:pt x="335" y="0"/>
                      </a:moveTo>
                      <a:lnTo>
                        <a:pt x="321" y="293"/>
                      </a:lnTo>
                      <a:lnTo>
                        <a:pt x="231" y="40"/>
                      </a:lnTo>
                      <a:lnTo>
                        <a:pt x="293" y="298"/>
                      </a:lnTo>
                      <a:lnTo>
                        <a:pt x="92" y="83"/>
                      </a:lnTo>
                      <a:lnTo>
                        <a:pt x="276" y="298"/>
                      </a:lnTo>
                      <a:lnTo>
                        <a:pt x="34" y="224"/>
                      </a:lnTo>
                      <a:lnTo>
                        <a:pt x="267" y="316"/>
                      </a:lnTo>
                      <a:lnTo>
                        <a:pt x="0" y="330"/>
                      </a:lnTo>
                      <a:lnTo>
                        <a:pt x="290" y="338"/>
                      </a:lnTo>
                      <a:lnTo>
                        <a:pt x="31" y="421"/>
                      </a:lnTo>
                      <a:lnTo>
                        <a:pt x="273" y="356"/>
                      </a:lnTo>
                      <a:lnTo>
                        <a:pt x="90" y="594"/>
                      </a:lnTo>
                      <a:lnTo>
                        <a:pt x="293" y="373"/>
                      </a:lnTo>
                      <a:lnTo>
                        <a:pt x="228" y="622"/>
                      </a:lnTo>
                      <a:lnTo>
                        <a:pt x="318" y="376"/>
                      </a:lnTo>
                      <a:lnTo>
                        <a:pt x="335" y="725"/>
                      </a:lnTo>
                      <a:lnTo>
                        <a:pt x="338" y="361"/>
                      </a:lnTo>
                      <a:lnTo>
                        <a:pt x="447" y="640"/>
                      </a:lnTo>
                      <a:lnTo>
                        <a:pt x="352" y="361"/>
                      </a:lnTo>
                      <a:lnTo>
                        <a:pt x="577" y="600"/>
                      </a:lnTo>
                      <a:lnTo>
                        <a:pt x="385" y="356"/>
                      </a:lnTo>
                      <a:lnTo>
                        <a:pt x="644" y="433"/>
                      </a:lnTo>
                      <a:lnTo>
                        <a:pt x="377" y="333"/>
                      </a:lnTo>
                      <a:lnTo>
                        <a:pt x="695" y="330"/>
                      </a:lnTo>
                      <a:lnTo>
                        <a:pt x="374" y="318"/>
                      </a:lnTo>
                      <a:lnTo>
                        <a:pt x="630" y="233"/>
                      </a:lnTo>
                      <a:lnTo>
                        <a:pt x="382" y="304"/>
                      </a:lnTo>
                      <a:lnTo>
                        <a:pt x="549" y="106"/>
                      </a:lnTo>
                      <a:lnTo>
                        <a:pt x="360" y="304"/>
                      </a:lnTo>
                      <a:lnTo>
                        <a:pt x="444" y="23"/>
                      </a:lnTo>
                      <a:lnTo>
                        <a:pt x="346" y="287"/>
                      </a:lnTo>
                      <a:lnTo>
                        <a:pt x="335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8226" name="Freeform 65"/>
                <p:cNvSpPr>
                  <a:spLocks/>
                </p:cNvSpPr>
                <p:nvPr/>
              </p:nvSpPr>
              <p:spPr bwMode="auto">
                <a:xfrm>
                  <a:off x="7319" y="4512"/>
                  <a:ext cx="1031" cy="969"/>
                </a:xfrm>
                <a:custGeom>
                  <a:avLst/>
                  <a:gdLst>
                    <a:gd name="T0" fmla="*/ 730 w 1031"/>
                    <a:gd name="T1" fmla="*/ 32 h 969"/>
                    <a:gd name="T2" fmla="*/ 531 w 1031"/>
                    <a:gd name="T3" fmla="*/ 427 h 969"/>
                    <a:gd name="T4" fmla="*/ 601 w 1031"/>
                    <a:gd name="T5" fmla="*/ 0 h 969"/>
                    <a:gd name="T6" fmla="*/ 509 w 1031"/>
                    <a:gd name="T7" fmla="*/ 413 h 969"/>
                    <a:gd name="T8" fmla="*/ 424 w 1031"/>
                    <a:gd name="T9" fmla="*/ 12 h 969"/>
                    <a:gd name="T10" fmla="*/ 472 w 1031"/>
                    <a:gd name="T11" fmla="*/ 424 h 969"/>
                    <a:gd name="T12" fmla="*/ 287 w 1031"/>
                    <a:gd name="T13" fmla="*/ 32 h 969"/>
                    <a:gd name="T14" fmla="*/ 441 w 1031"/>
                    <a:gd name="T15" fmla="*/ 430 h 969"/>
                    <a:gd name="T16" fmla="*/ 67 w 1031"/>
                    <a:gd name="T17" fmla="*/ 226 h 969"/>
                    <a:gd name="T18" fmla="*/ 433 w 1031"/>
                    <a:gd name="T19" fmla="*/ 450 h 969"/>
                    <a:gd name="T20" fmla="*/ 19 w 1031"/>
                    <a:gd name="T21" fmla="*/ 370 h 969"/>
                    <a:gd name="T22" fmla="*/ 436 w 1031"/>
                    <a:gd name="T23" fmla="*/ 473 h 969"/>
                    <a:gd name="T24" fmla="*/ 0 w 1031"/>
                    <a:gd name="T25" fmla="*/ 565 h 969"/>
                    <a:gd name="T26" fmla="*/ 438 w 1031"/>
                    <a:gd name="T27" fmla="*/ 499 h 969"/>
                    <a:gd name="T28" fmla="*/ 73 w 1031"/>
                    <a:gd name="T29" fmla="*/ 699 h 969"/>
                    <a:gd name="T30" fmla="*/ 447 w 1031"/>
                    <a:gd name="T31" fmla="*/ 522 h 969"/>
                    <a:gd name="T32" fmla="*/ 270 w 1031"/>
                    <a:gd name="T33" fmla="*/ 937 h 969"/>
                    <a:gd name="T34" fmla="*/ 480 w 1031"/>
                    <a:gd name="T35" fmla="*/ 527 h 969"/>
                    <a:gd name="T36" fmla="*/ 408 w 1031"/>
                    <a:gd name="T37" fmla="*/ 963 h 969"/>
                    <a:gd name="T38" fmla="*/ 500 w 1031"/>
                    <a:gd name="T39" fmla="*/ 522 h 969"/>
                    <a:gd name="T40" fmla="*/ 593 w 1031"/>
                    <a:gd name="T41" fmla="*/ 937 h 969"/>
                    <a:gd name="T42" fmla="*/ 520 w 1031"/>
                    <a:gd name="T43" fmla="*/ 507 h 969"/>
                    <a:gd name="T44" fmla="*/ 739 w 1031"/>
                    <a:gd name="T45" fmla="*/ 969 h 969"/>
                    <a:gd name="T46" fmla="*/ 539 w 1031"/>
                    <a:gd name="T47" fmla="*/ 505 h 969"/>
                    <a:gd name="T48" fmla="*/ 981 w 1031"/>
                    <a:gd name="T49" fmla="*/ 757 h 969"/>
                    <a:gd name="T50" fmla="*/ 551 w 1031"/>
                    <a:gd name="T51" fmla="*/ 490 h 969"/>
                    <a:gd name="T52" fmla="*/ 1023 w 1031"/>
                    <a:gd name="T53" fmla="*/ 579 h 969"/>
                    <a:gd name="T54" fmla="*/ 570 w 1031"/>
                    <a:gd name="T55" fmla="*/ 473 h 969"/>
                    <a:gd name="T56" fmla="*/ 1031 w 1031"/>
                    <a:gd name="T57" fmla="*/ 384 h 969"/>
                    <a:gd name="T58" fmla="*/ 562 w 1031"/>
                    <a:gd name="T59" fmla="*/ 456 h 969"/>
                    <a:gd name="T60" fmla="*/ 1000 w 1031"/>
                    <a:gd name="T61" fmla="*/ 226 h 969"/>
                    <a:gd name="T62" fmla="*/ 567 w 1031"/>
                    <a:gd name="T63" fmla="*/ 433 h 969"/>
                    <a:gd name="T64" fmla="*/ 730 w 1031"/>
                    <a:gd name="T65" fmla="*/ 32 h 96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031" h="969">
                      <a:moveTo>
                        <a:pt x="730" y="32"/>
                      </a:moveTo>
                      <a:lnTo>
                        <a:pt x="531" y="427"/>
                      </a:lnTo>
                      <a:lnTo>
                        <a:pt x="601" y="0"/>
                      </a:lnTo>
                      <a:lnTo>
                        <a:pt x="509" y="413"/>
                      </a:lnTo>
                      <a:lnTo>
                        <a:pt x="424" y="12"/>
                      </a:lnTo>
                      <a:lnTo>
                        <a:pt x="472" y="424"/>
                      </a:lnTo>
                      <a:lnTo>
                        <a:pt x="287" y="32"/>
                      </a:lnTo>
                      <a:lnTo>
                        <a:pt x="441" y="430"/>
                      </a:lnTo>
                      <a:lnTo>
                        <a:pt x="67" y="226"/>
                      </a:lnTo>
                      <a:lnTo>
                        <a:pt x="433" y="450"/>
                      </a:lnTo>
                      <a:lnTo>
                        <a:pt x="19" y="370"/>
                      </a:lnTo>
                      <a:lnTo>
                        <a:pt x="436" y="473"/>
                      </a:lnTo>
                      <a:lnTo>
                        <a:pt x="0" y="565"/>
                      </a:lnTo>
                      <a:lnTo>
                        <a:pt x="438" y="499"/>
                      </a:lnTo>
                      <a:lnTo>
                        <a:pt x="73" y="699"/>
                      </a:lnTo>
                      <a:lnTo>
                        <a:pt x="447" y="522"/>
                      </a:lnTo>
                      <a:lnTo>
                        <a:pt x="270" y="937"/>
                      </a:lnTo>
                      <a:lnTo>
                        <a:pt x="480" y="527"/>
                      </a:lnTo>
                      <a:lnTo>
                        <a:pt x="408" y="963"/>
                      </a:lnTo>
                      <a:lnTo>
                        <a:pt x="500" y="522"/>
                      </a:lnTo>
                      <a:lnTo>
                        <a:pt x="593" y="937"/>
                      </a:lnTo>
                      <a:lnTo>
                        <a:pt x="520" y="507"/>
                      </a:lnTo>
                      <a:lnTo>
                        <a:pt x="739" y="969"/>
                      </a:lnTo>
                      <a:lnTo>
                        <a:pt x="539" y="505"/>
                      </a:lnTo>
                      <a:lnTo>
                        <a:pt x="981" y="757"/>
                      </a:lnTo>
                      <a:lnTo>
                        <a:pt x="551" y="490"/>
                      </a:lnTo>
                      <a:lnTo>
                        <a:pt x="1023" y="579"/>
                      </a:lnTo>
                      <a:lnTo>
                        <a:pt x="570" y="473"/>
                      </a:lnTo>
                      <a:lnTo>
                        <a:pt x="1031" y="384"/>
                      </a:lnTo>
                      <a:lnTo>
                        <a:pt x="562" y="456"/>
                      </a:lnTo>
                      <a:lnTo>
                        <a:pt x="1000" y="226"/>
                      </a:lnTo>
                      <a:lnTo>
                        <a:pt x="567" y="433"/>
                      </a:lnTo>
                      <a:lnTo>
                        <a:pt x="730" y="32"/>
                      </a:lnTo>
                      <a:close/>
                    </a:path>
                  </a:pathLst>
                </a:custGeom>
                <a:solidFill>
                  <a:srgbClr val="FF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8227" name="Freeform 66"/>
                <p:cNvSpPr>
                  <a:spLocks/>
                </p:cNvSpPr>
                <p:nvPr/>
              </p:nvSpPr>
              <p:spPr bwMode="auto">
                <a:xfrm>
                  <a:off x="7623" y="4778"/>
                  <a:ext cx="428" cy="450"/>
                </a:xfrm>
                <a:custGeom>
                  <a:avLst/>
                  <a:gdLst>
                    <a:gd name="T0" fmla="*/ 206 w 428"/>
                    <a:gd name="T1" fmla="*/ 0 h 450"/>
                    <a:gd name="T2" fmla="*/ 197 w 428"/>
                    <a:gd name="T3" fmla="*/ 181 h 450"/>
                    <a:gd name="T4" fmla="*/ 142 w 428"/>
                    <a:gd name="T5" fmla="*/ 25 h 450"/>
                    <a:gd name="T6" fmla="*/ 180 w 428"/>
                    <a:gd name="T7" fmla="*/ 185 h 450"/>
                    <a:gd name="T8" fmla="*/ 57 w 428"/>
                    <a:gd name="T9" fmla="*/ 51 h 450"/>
                    <a:gd name="T10" fmla="*/ 170 w 428"/>
                    <a:gd name="T11" fmla="*/ 185 h 450"/>
                    <a:gd name="T12" fmla="*/ 20 w 428"/>
                    <a:gd name="T13" fmla="*/ 139 h 450"/>
                    <a:gd name="T14" fmla="*/ 164 w 428"/>
                    <a:gd name="T15" fmla="*/ 196 h 450"/>
                    <a:gd name="T16" fmla="*/ 0 w 428"/>
                    <a:gd name="T17" fmla="*/ 205 h 450"/>
                    <a:gd name="T18" fmla="*/ 178 w 428"/>
                    <a:gd name="T19" fmla="*/ 210 h 450"/>
                    <a:gd name="T20" fmla="*/ 18 w 428"/>
                    <a:gd name="T21" fmla="*/ 261 h 450"/>
                    <a:gd name="T22" fmla="*/ 168 w 428"/>
                    <a:gd name="T23" fmla="*/ 220 h 450"/>
                    <a:gd name="T24" fmla="*/ 55 w 428"/>
                    <a:gd name="T25" fmla="*/ 369 h 450"/>
                    <a:gd name="T26" fmla="*/ 180 w 428"/>
                    <a:gd name="T27" fmla="*/ 232 h 450"/>
                    <a:gd name="T28" fmla="*/ 140 w 428"/>
                    <a:gd name="T29" fmla="*/ 386 h 450"/>
                    <a:gd name="T30" fmla="*/ 196 w 428"/>
                    <a:gd name="T31" fmla="*/ 233 h 450"/>
                    <a:gd name="T32" fmla="*/ 206 w 428"/>
                    <a:gd name="T33" fmla="*/ 450 h 450"/>
                    <a:gd name="T34" fmla="*/ 208 w 428"/>
                    <a:gd name="T35" fmla="*/ 224 h 450"/>
                    <a:gd name="T36" fmla="*/ 276 w 428"/>
                    <a:gd name="T37" fmla="*/ 398 h 450"/>
                    <a:gd name="T38" fmla="*/ 217 w 428"/>
                    <a:gd name="T39" fmla="*/ 224 h 450"/>
                    <a:gd name="T40" fmla="*/ 356 w 428"/>
                    <a:gd name="T41" fmla="*/ 373 h 450"/>
                    <a:gd name="T42" fmla="*/ 237 w 428"/>
                    <a:gd name="T43" fmla="*/ 220 h 450"/>
                    <a:gd name="T44" fmla="*/ 397 w 428"/>
                    <a:gd name="T45" fmla="*/ 269 h 450"/>
                    <a:gd name="T46" fmla="*/ 232 w 428"/>
                    <a:gd name="T47" fmla="*/ 206 h 450"/>
                    <a:gd name="T48" fmla="*/ 428 w 428"/>
                    <a:gd name="T49" fmla="*/ 205 h 450"/>
                    <a:gd name="T50" fmla="*/ 231 w 428"/>
                    <a:gd name="T51" fmla="*/ 198 h 450"/>
                    <a:gd name="T52" fmla="*/ 389 w 428"/>
                    <a:gd name="T53" fmla="*/ 144 h 450"/>
                    <a:gd name="T54" fmla="*/ 235 w 428"/>
                    <a:gd name="T55" fmla="*/ 189 h 450"/>
                    <a:gd name="T56" fmla="*/ 338 w 428"/>
                    <a:gd name="T57" fmla="*/ 65 h 450"/>
                    <a:gd name="T58" fmla="*/ 221 w 428"/>
                    <a:gd name="T59" fmla="*/ 189 h 450"/>
                    <a:gd name="T60" fmla="*/ 274 w 428"/>
                    <a:gd name="T61" fmla="*/ 14 h 450"/>
                    <a:gd name="T62" fmla="*/ 213 w 428"/>
                    <a:gd name="T63" fmla="*/ 179 h 450"/>
                    <a:gd name="T64" fmla="*/ 206 w 428"/>
                    <a:gd name="T65" fmla="*/ 0 h 45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428" h="450">
                      <a:moveTo>
                        <a:pt x="206" y="0"/>
                      </a:moveTo>
                      <a:lnTo>
                        <a:pt x="197" y="181"/>
                      </a:lnTo>
                      <a:lnTo>
                        <a:pt x="142" y="25"/>
                      </a:lnTo>
                      <a:lnTo>
                        <a:pt x="180" y="185"/>
                      </a:lnTo>
                      <a:lnTo>
                        <a:pt x="57" y="51"/>
                      </a:lnTo>
                      <a:lnTo>
                        <a:pt x="170" y="185"/>
                      </a:lnTo>
                      <a:lnTo>
                        <a:pt x="20" y="139"/>
                      </a:lnTo>
                      <a:lnTo>
                        <a:pt x="164" y="196"/>
                      </a:lnTo>
                      <a:lnTo>
                        <a:pt x="0" y="205"/>
                      </a:lnTo>
                      <a:lnTo>
                        <a:pt x="178" y="210"/>
                      </a:lnTo>
                      <a:lnTo>
                        <a:pt x="18" y="261"/>
                      </a:lnTo>
                      <a:lnTo>
                        <a:pt x="168" y="220"/>
                      </a:lnTo>
                      <a:lnTo>
                        <a:pt x="55" y="369"/>
                      </a:lnTo>
                      <a:lnTo>
                        <a:pt x="180" y="232"/>
                      </a:lnTo>
                      <a:lnTo>
                        <a:pt x="140" y="386"/>
                      </a:lnTo>
                      <a:lnTo>
                        <a:pt x="196" y="233"/>
                      </a:lnTo>
                      <a:lnTo>
                        <a:pt x="206" y="450"/>
                      </a:lnTo>
                      <a:lnTo>
                        <a:pt x="208" y="224"/>
                      </a:lnTo>
                      <a:lnTo>
                        <a:pt x="276" y="398"/>
                      </a:lnTo>
                      <a:lnTo>
                        <a:pt x="217" y="224"/>
                      </a:lnTo>
                      <a:lnTo>
                        <a:pt x="356" y="373"/>
                      </a:lnTo>
                      <a:lnTo>
                        <a:pt x="237" y="220"/>
                      </a:lnTo>
                      <a:lnTo>
                        <a:pt x="397" y="269"/>
                      </a:lnTo>
                      <a:lnTo>
                        <a:pt x="232" y="206"/>
                      </a:lnTo>
                      <a:lnTo>
                        <a:pt x="428" y="205"/>
                      </a:lnTo>
                      <a:lnTo>
                        <a:pt x="231" y="198"/>
                      </a:lnTo>
                      <a:lnTo>
                        <a:pt x="389" y="144"/>
                      </a:lnTo>
                      <a:lnTo>
                        <a:pt x="235" y="189"/>
                      </a:lnTo>
                      <a:lnTo>
                        <a:pt x="338" y="65"/>
                      </a:lnTo>
                      <a:lnTo>
                        <a:pt x="221" y="189"/>
                      </a:lnTo>
                      <a:lnTo>
                        <a:pt x="274" y="14"/>
                      </a:lnTo>
                      <a:lnTo>
                        <a:pt x="213" y="179"/>
                      </a:lnTo>
                      <a:lnTo>
                        <a:pt x="206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8213" name="Text Box 67"/>
            <p:cNvSpPr txBox="1">
              <a:spLocks noChangeArrowheads="1"/>
            </p:cNvSpPr>
            <p:nvPr/>
          </p:nvSpPr>
          <p:spPr bwMode="auto">
            <a:xfrm>
              <a:off x="83344" y="6170771"/>
              <a:ext cx="1371600" cy="612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3333FF"/>
                  </a:solidFill>
                  <a:latin typeface="Eras Bold ITC" panose="020B0907030504020204" pitchFamily="34" charset="0"/>
                </a:rPr>
                <a:t>1 mole H</a:t>
              </a:r>
              <a:r>
                <a:rPr lang="it-IT" altLang="it-IT" sz="2600" baseline="-25000">
                  <a:solidFill>
                    <a:srgbClr val="3333FF"/>
                  </a:solidFill>
                  <a:latin typeface="Eras Bold ITC" panose="020B0907030504020204" pitchFamily="34" charset="0"/>
                </a:rPr>
                <a:t>2</a:t>
              </a:r>
              <a:r>
                <a:rPr lang="it-IT" altLang="it-IT" sz="2300" b="1">
                  <a:solidFill>
                    <a:srgbClr val="3333FF"/>
                  </a:solidFill>
                  <a:latin typeface="Eras Bold ITC" panose="020B0907030504020204" pitchFamily="34" charset="0"/>
                </a:rPr>
                <a:t>O</a:t>
              </a:r>
              <a:endParaRPr lang="it-IT" altLang="it-IT" sz="2300" b="1" baseline="-25000">
                <a:solidFill>
                  <a:srgbClr val="3333FF"/>
                </a:solidFill>
                <a:latin typeface="Eras Bold ITC" panose="020B0907030504020204" pitchFamily="34" charset="0"/>
              </a:endParaRPr>
            </a:p>
          </p:txBody>
        </p:sp>
        <p:sp>
          <p:nvSpPr>
            <p:cNvPr id="8214" name="Line 68"/>
            <p:cNvSpPr>
              <a:spLocks noChangeShapeType="1"/>
            </p:cNvSpPr>
            <p:nvPr/>
          </p:nvSpPr>
          <p:spPr bwMode="auto">
            <a:xfrm>
              <a:off x="-1461294" y="6391434"/>
              <a:ext cx="728663" cy="0"/>
            </a:xfrm>
            <a:prstGeom prst="line">
              <a:avLst/>
            </a:prstGeom>
            <a:noFill/>
            <a:ln w="47625">
              <a:solidFill>
                <a:srgbClr val="CC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215" name="Freeform 69"/>
            <p:cNvSpPr>
              <a:spLocks/>
            </p:cNvSpPr>
            <p:nvPr/>
          </p:nvSpPr>
          <p:spPr bwMode="auto">
            <a:xfrm>
              <a:off x="-3159919" y="6867684"/>
              <a:ext cx="214313" cy="504825"/>
            </a:xfrm>
            <a:custGeom>
              <a:avLst/>
              <a:gdLst>
                <a:gd name="T0" fmla="*/ 0 w 239"/>
                <a:gd name="T1" fmla="*/ 2147483647 h 557"/>
                <a:gd name="T2" fmla="*/ 2147483647 w 239"/>
                <a:gd name="T3" fmla="*/ 2147483647 h 557"/>
                <a:gd name="T4" fmla="*/ 2147483647 w 239"/>
                <a:gd name="T5" fmla="*/ 0 h 5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9" h="557">
                  <a:moveTo>
                    <a:pt x="0" y="557"/>
                  </a:moveTo>
                  <a:lnTo>
                    <a:pt x="237" y="475"/>
                  </a:lnTo>
                  <a:lnTo>
                    <a:pt x="239" y="0"/>
                  </a:lnTo>
                </a:path>
              </a:pathLst>
            </a:custGeom>
            <a:noFill/>
            <a:ln w="47625" cmpd="sng">
              <a:solidFill>
                <a:srgbClr val="000066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216" name="Freeform 70"/>
            <p:cNvSpPr>
              <a:spLocks/>
            </p:cNvSpPr>
            <p:nvPr/>
          </p:nvSpPr>
          <p:spPr bwMode="auto">
            <a:xfrm>
              <a:off x="-2309019" y="6867684"/>
              <a:ext cx="220663" cy="511175"/>
            </a:xfrm>
            <a:custGeom>
              <a:avLst/>
              <a:gdLst>
                <a:gd name="T0" fmla="*/ 2147483647 w 365"/>
                <a:gd name="T1" fmla="*/ 2147483647 h 575"/>
                <a:gd name="T2" fmla="*/ 441874937 w 365"/>
                <a:gd name="T3" fmla="*/ 2147483647 h 575"/>
                <a:gd name="T4" fmla="*/ 0 w 365"/>
                <a:gd name="T5" fmla="*/ 0 h 57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5" h="575">
                  <a:moveTo>
                    <a:pt x="365" y="575"/>
                  </a:moveTo>
                  <a:lnTo>
                    <a:pt x="2" y="503"/>
                  </a:lnTo>
                  <a:lnTo>
                    <a:pt x="0" y="0"/>
                  </a:lnTo>
                </a:path>
              </a:pathLst>
            </a:custGeom>
            <a:noFill/>
            <a:ln w="47625" cmpd="sng">
              <a:solidFill>
                <a:srgbClr val="000066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217" name="Freeform 71"/>
            <p:cNvSpPr>
              <a:spLocks/>
            </p:cNvSpPr>
            <p:nvPr/>
          </p:nvSpPr>
          <p:spPr bwMode="auto">
            <a:xfrm>
              <a:off x="-2947194" y="6774021"/>
              <a:ext cx="631825" cy="139700"/>
            </a:xfrm>
            <a:custGeom>
              <a:avLst/>
              <a:gdLst>
                <a:gd name="T0" fmla="*/ 0 w 708"/>
                <a:gd name="T1" fmla="*/ 2147483647 h 154"/>
                <a:gd name="T2" fmla="*/ 2147483647 w 708"/>
                <a:gd name="T3" fmla="*/ 2147483647 h 154"/>
                <a:gd name="T4" fmla="*/ 2147483647 w 708"/>
                <a:gd name="T5" fmla="*/ 2147483647 h 154"/>
                <a:gd name="T6" fmla="*/ 2147483647 w 708"/>
                <a:gd name="T7" fmla="*/ 2147483647 h 154"/>
                <a:gd name="T8" fmla="*/ 2147483647 w 708"/>
                <a:gd name="T9" fmla="*/ 2147483647 h 154"/>
                <a:gd name="T10" fmla="*/ 2147483647 w 708"/>
                <a:gd name="T11" fmla="*/ 2147483647 h 154"/>
                <a:gd name="T12" fmla="*/ 2147483647 w 708"/>
                <a:gd name="T13" fmla="*/ 2147483647 h 154"/>
                <a:gd name="T14" fmla="*/ 2147483647 w 708"/>
                <a:gd name="T15" fmla="*/ 2147483647 h 154"/>
                <a:gd name="T16" fmla="*/ 2147483647 w 708"/>
                <a:gd name="T17" fmla="*/ 2147483647 h 154"/>
                <a:gd name="T18" fmla="*/ 2147483647 w 708"/>
                <a:gd name="T19" fmla="*/ 2147483647 h 154"/>
                <a:gd name="T20" fmla="*/ 2147483647 w 708"/>
                <a:gd name="T21" fmla="*/ 2147483647 h 1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8" h="154">
                  <a:moveTo>
                    <a:pt x="0" y="103"/>
                  </a:moveTo>
                  <a:cubicBezTo>
                    <a:pt x="15" y="93"/>
                    <a:pt x="54" y="34"/>
                    <a:pt x="89" y="42"/>
                  </a:cubicBezTo>
                  <a:cubicBezTo>
                    <a:pt x="124" y="50"/>
                    <a:pt x="178" y="154"/>
                    <a:pt x="208" y="151"/>
                  </a:cubicBezTo>
                  <a:cubicBezTo>
                    <a:pt x="238" y="148"/>
                    <a:pt x="244" y="24"/>
                    <a:pt x="271" y="24"/>
                  </a:cubicBezTo>
                  <a:cubicBezTo>
                    <a:pt x="298" y="24"/>
                    <a:pt x="339" y="152"/>
                    <a:pt x="371" y="151"/>
                  </a:cubicBezTo>
                  <a:cubicBezTo>
                    <a:pt x="403" y="150"/>
                    <a:pt x="438" y="30"/>
                    <a:pt x="462" y="15"/>
                  </a:cubicBezTo>
                  <a:cubicBezTo>
                    <a:pt x="486" y="0"/>
                    <a:pt x="502" y="46"/>
                    <a:pt x="517" y="60"/>
                  </a:cubicBezTo>
                  <a:cubicBezTo>
                    <a:pt x="532" y="74"/>
                    <a:pt x="544" y="83"/>
                    <a:pt x="553" y="97"/>
                  </a:cubicBezTo>
                  <a:cubicBezTo>
                    <a:pt x="562" y="111"/>
                    <a:pt x="563" y="151"/>
                    <a:pt x="571" y="142"/>
                  </a:cubicBezTo>
                  <a:cubicBezTo>
                    <a:pt x="579" y="133"/>
                    <a:pt x="575" y="43"/>
                    <a:pt x="598" y="42"/>
                  </a:cubicBezTo>
                  <a:cubicBezTo>
                    <a:pt x="621" y="41"/>
                    <a:pt x="685" y="114"/>
                    <a:pt x="708" y="133"/>
                  </a:cubicBezTo>
                </a:path>
              </a:pathLst>
            </a:custGeom>
            <a:noFill/>
            <a:ln w="476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218" name="Rectangle 72"/>
            <p:cNvSpPr>
              <a:spLocks noChangeArrowheads="1"/>
            </p:cNvSpPr>
            <p:nvPr/>
          </p:nvSpPr>
          <p:spPr bwMode="auto">
            <a:xfrm flipH="1">
              <a:off x="-2990056" y="7016909"/>
              <a:ext cx="85725" cy="130175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8219" name="Rectangle 73"/>
            <p:cNvSpPr>
              <a:spLocks noChangeArrowheads="1"/>
            </p:cNvSpPr>
            <p:nvPr/>
          </p:nvSpPr>
          <p:spPr bwMode="auto">
            <a:xfrm flipH="1">
              <a:off x="-2348706" y="7016909"/>
              <a:ext cx="85725" cy="130175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8220" name="Text Box 74"/>
            <p:cNvSpPr txBox="1">
              <a:spLocks noChangeArrowheads="1"/>
            </p:cNvSpPr>
            <p:nvPr/>
          </p:nvSpPr>
          <p:spPr bwMode="auto">
            <a:xfrm>
              <a:off x="-3020219" y="7388384"/>
              <a:ext cx="846988" cy="452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000066"/>
                  </a:solidFill>
                  <a:latin typeface="Eras Bold ITC" panose="020B0907030504020204" pitchFamily="34" charset="0"/>
                </a:rPr>
                <a:t>t = 0</a:t>
              </a:r>
              <a:endParaRPr lang="it-IT" altLang="it-IT" sz="2600" baseline="-25000">
                <a:solidFill>
                  <a:srgbClr val="000066"/>
                </a:solidFill>
                <a:latin typeface="Eras Bold ITC" panose="020B0907030504020204" pitchFamily="34" charset="0"/>
              </a:endParaRPr>
            </a:p>
          </p:txBody>
        </p:sp>
        <p:sp>
          <p:nvSpPr>
            <p:cNvPr id="8221" name="Text Box 75"/>
            <p:cNvSpPr txBox="1">
              <a:spLocks noChangeArrowheads="1"/>
            </p:cNvSpPr>
            <p:nvPr/>
          </p:nvSpPr>
          <p:spPr bwMode="auto">
            <a:xfrm>
              <a:off x="-1000919" y="7520146"/>
              <a:ext cx="3754836" cy="452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000066"/>
                  </a:solidFill>
                  <a:latin typeface="Eras Bold ITC" panose="020B0907030504020204" pitchFamily="34" charset="0"/>
                </a:rPr>
                <a:t>t = 1/1000 di secondo</a:t>
              </a:r>
              <a:endParaRPr lang="it-IT" altLang="it-IT" sz="2600" baseline="-25000">
                <a:solidFill>
                  <a:srgbClr val="000066"/>
                </a:solidFill>
                <a:latin typeface="Eras Bold ITC" panose="020B0907030504020204" pitchFamily="34" charset="0"/>
              </a:endParaRPr>
            </a:p>
          </p:txBody>
        </p:sp>
      </p:grpSp>
      <p:grpSp>
        <p:nvGrpSpPr>
          <p:cNvPr id="111" name="Gruppo 110"/>
          <p:cNvGrpSpPr>
            <a:grpSpLocks/>
          </p:cNvGrpSpPr>
          <p:nvPr/>
        </p:nvGrpSpPr>
        <p:grpSpPr bwMode="auto">
          <a:xfrm>
            <a:off x="4367214" y="871538"/>
            <a:ext cx="3711575" cy="565150"/>
            <a:chOff x="2843800" y="871538"/>
            <a:chExt cx="3711575" cy="565150"/>
          </a:xfrm>
        </p:grpSpPr>
        <p:sp>
          <p:nvSpPr>
            <p:cNvPr id="8202" name="Text Box 10"/>
            <p:cNvSpPr txBox="1">
              <a:spLocks noChangeArrowheads="1"/>
            </p:cNvSpPr>
            <p:nvPr/>
          </p:nvSpPr>
          <p:spPr bwMode="auto">
            <a:xfrm>
              <a:off x="2866553" y="871538"/>
              <a:ext cx="3599344" cy="452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CC0000"/>
                  </a:solidFill>
                  <a:latin typeface="Eras Bold ITC" panose="020B0907030504020204" pitchFamily="34" charset="0"/>
                </a:rPr>
                <a:t>H</a:t>
              </a:r>
              <a:r>
                <a:rPr lang="it-IT" altLang="it-IT" sz="2600" baseline="-25000">
                  <a:solidFill>
                    <a:srgbClr val="CC0000"/>
                  </a:solidFill>
                  <a:latin typeface="Eras Bold ITC" panose="020B0907030504020204" pitchFamily="34" charset="0"/>
                </a:rPr>
                <a:t>2</a:t>
              </a:r>
              <a:r>
                <a:rPr lang="it-IT" altLang="it-IT" sz="2600">
                  <a:solidFill>
                    <a:srgbClr val="CC0000"/>
                  </a:solidFill>
                  <a:latin typeface="Eras Bold ITC" panose="020B0907030504020204" pitchFamily="34" charset="0"/>
                </a:rPr>
                <a:t>  +  </a:t>
              </a:r>
              <a:r>
                <a:rPr lang="it-IT" altLang="it-IT" sz="2600" b="1">
                  <a:solidFill>
                    <a:srgbClr val="CC0000"/>
                  </a:solidFill>
                  <a:latin typeface="Comic Sans MS" panose="030F0702030302020204" pitchFamily="66" charset="0"/>
                </a:rPr>
                <a:t>½ </a:t>
              </a:r>
              <a:r>
                <a:rPr lang="it-IT" altLang="it-IT" sz="2600" b="1">
                  <a:solidFill>
                    <a:srgbClr val="CC0000"/>
                  </a:solidFill>
                  <a:latin typeface="Eras Bold ITC" panose="020B0907030504020204" pitchFamily="34" charset="0"/>
                </a:rPr>
                <a:t>O</a:t>
              </a:r>
              <a:r>
                <a:rPr lang="it-IT" altLang="it-IT" sz="2600" b="1" baseline="-25000">
                  <a:solidFill>
                    <a:srgbClr val="CC0000"/>
                  </a:solidFill>
                  <a:latin typeface="Eras Bold ITC" panose="020B0907030504020204" pitchFamily="34" charset="0"/>
                </a:rPr>
                <a:t>2</a:t>
              </a:r>
              <a:r>
                <a:rPr lang="it-IT" altLang="it-IT" sz="2600" b="1">
                  <a:solidFill>
                    <a:srgbClr val="CC0000"/>
                  </a:solidFill>
                  <a:latin typeface="Eras Bold ITC" panose="020B0907030504020204" pitchFamily="34" charset="0"/>
                </a:rPr>
                <a:t>		  H</a:t>
              </a:r>
              <a:r>
                <a:rPr lang="it-IT" altLang="it-IT" sz="2600" b="1" baseline="-25000">
                  <a:solidFill>
                    <a:srgbClr val="CC0000"/>
                  </a:solidFill>
                  <a:latin typeface="Eras Bold ITC" panose="020B0907030504020204" pitchFamily="34" charset="0"/>
                </a:rPr>
                <a:t>2</a:t>
              </a:r>
              <a:r>
                <a:rPr lang="it-IT" altLang="it-IT" sz="2600" b="1">
                  <a:solidFill>
                    <a:srgbClr val="CC0000"/>
                  </a:solidFill>
                  <a:latin typeface="Eras Bold ITC" panose="020B0907030504020204" pitchFamily="34" charset="0"/>
                </a:rPr>
                <a:t>O</a:t>
              </a:r>
              <a:endParaRPr lang="it-IT" altLang="it-IT" sz="2600" b="1">
                <a:solidFill>
                  <a:srgbClr val="CC0000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8203" name="Gruppo 104"/>
            <p:cNvGrpSpPr>
              <a:grpSpLocks/>
            </p:cNvGrpSpPr>
            <p:nvPr/>
          </p:nvGrpSpPr>
          <p:grpSpPr bwMode="auto">
            <a:xfrm>
              <a:off x="2843800" y="871538"/>
              <a:ext cx="3711575" cy="565150"/>
              <a:chOff x="1671638" y="871538"/>
              <a:chExt cx="3711575" cy="565150"/>
            </a:xfrm>
          </p:grpSpPr>
          <p:sp>
            <p:nvSpPr>
              <p:cNvPr id="8204" name="Rectangle 8"/>
              <p:cNvSpPr>
                <a:spLocks noChangeArrowheads="1"/>
              </p:cNvSpPr>
              <p:nvPr/>
            </p:nvSpPr>
            <p:spPr bwMode="auto">
              <a:xfrm>
                <a:off x="1671638" y="871538"/>
                <a:ext cx="3643312" cy="522287"/>
              </a:xfrm>
              <a:prstGeom prst="rect">
                <a:avLst/>
              </a:prstGeom>
              <a:noFill/>
              <a:ln w="76200">
                <a:solidFill>
                  <a:srgbClr val="990033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8205" name="Line 11"/>
              <p:cNvSpPr>
                <a:spLocks noChangeShapeType="1"/>
              </p:cNvSpPr>
              <p:nvPr/>
            </p:nvSpPr>
            <p:spPr bwMode="auto">
              <a:xfrm>
                <a:off x="1911350" y="1436688"/>
                <a:ext cx="3471863" cy="0"/>
              </a:xfrm>
              <a:prstGeom prst="line">
                <a:avLst/>
              </a:prstGeom>
              <a:noFill/>
              <a:ln w="762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206" name="Line 12"/>
              <p:cNvSpPr>
                <a:spLocks noChangeShapeType="1"/>
              </p:cNvSpPr>
              <p:nvPr/>
            </p:nvSpPr>
            <p:spPr bwMode="auto">
              <a:xfrm>
                <a:off x="5357813" y="1001713"/>
                <a:ext cx="0" cy="412750"/>
              </a:xfrm>
              <a:prstGeom prst="line">
                <a:avLst/>
              </a:prstGeom>
              <a:noFill/>
              <a:ln w="762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207" name="Line 13"/>
              <p:cNvSpPr>
                <a:spLocks noChangeShapeType="1"/>
              </p:cNvSpPr>
              <p:nvPr/>
            </p:nvSpPr>
            <p:spPr bwMode="auto">
              <a:xfrm>
                <a:off x="3636963" y="1058863"/>
                <a:ext cx="771525" cy="0"/>
              </a:xfrm>
              <a:prstGeom prst="line">
                <a:avLst/>
              </a:prstGeom>
              <a:noFill/>
              <a:ln w="47625">
                <a:solidFill>
                  <a:srgbClr val="CC00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208" name="Line 14"/>
              <p:cNvSpPr>
                <a:spLocks noChangeShapeType="1"/>
              </p:cNvSpPr>
              <p:nvPr/>
            </p:nvSpPr>
            <p:spPr bwMode="auto">
              <a:xfrm flipH="1">
                <a:off x="3636963" y="1154113"/>
                <a:ext cx="385762" cy="0"/>
              </a:xfrm>
              <a:prstGeom prst="line">
                <a:avLst/>
              </a:prstGeom>
              <a:noFill/>
              <a:ln w="47625">
                <a:solidFill>
                  <a:srgbClr val="CC00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411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616"/>
    </mc:Choice>
    <mc:Fallback xmlns="">
      <p:transition spd="slow" advTm="172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uppo 41"/>
          <p:cNvGrpSpPr>
            <a:grpSpLocks/>
          </p:cNvGrpSpPr>
          <p:nvPr/>
        </p:nvGrpSpPr>
        <p:grpSpPr bwMode="auto">
          <a:xfrm>
            <a:off x="2105026" y="506413"/>
            <a:ext cx="2746375" cy="2201060"/>
            <a:chOff x="4946154" y="1730722"/>
            <a:chExt cx="2746375" cy="2201060"/>
          </a:xfrm>
        </p:grpSpPr>
        <p:sp>
          <p:nvSpPr>
            <p:cNvPr id="19487" name="Line 48"/>
            <p:cNvSpPr>
              <a:spLocks noChangeShapeType="1"/>
            </p:cNvSpPr>
            <p:nvPr/>
          </p:nvSpPr>
          <p:spPr bwMode="auto">
            <a:xfrm flipV="1">
              <a:off x="5709741" y="1730722"/>
              <a:ext cx="4763" cy="1863725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488" name="Line 49"/>
            <p:cNvSpPr>
              <a:spLocks noChangeShapeType="1"/>
            </p:cNvSpPr>
            <p:nvPr/>
          </p:nvSpPr>
          <p:spPr bwMode="auto">
            <a:xfrm rot="5400000" flipV="1">
              <a:off x="6623347" y="2661791"/>
              <a:ext cx="4763" cy="183515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489" name="Line 50"/>
            <p:cNvSpPr>
              <a:spLocks noChangeShapeType="1"/>
            </p:cNvSpPr>
            <p:nvPr/>
          </p:nvSpPr>
          <p:spPr bwMode="auto">
            <a:xfrm flipV="1">
              <a:off x="5720854" y="1972022"/>
              <a:ext cx="1714500" cy="1593850"/>
            </a:xfrm>
            <a:prstGeom prst="line">
              <a:avLst/>
            </a:prstGeom>
            <a:noFill/>
            <a:ln w="47625">
              <a:solidFill>
                <a:srgbClr val="A5002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490" name="Line 51"/>
            <p:cNvSpPr>
              <a:spLocks noChangeShapeType="1"/>
            </p:cNvSpPr>
            <p:nvPr/>
          </p:nvSpPr>
          <p:spPr bwMode="auto">
            <a:xfrm flipH="1" flipV="1">
              <a:off x="5597029" y="2064097"/>
              <a:ext cx="0" cy="573087"/>
            </a:xfrm>
            <a:prstGeom prst="line">
              <a:avLst/>
            </a:prstGeom>
            <a:noFill/>
            <a:ln w="47625">
              <a:solidFill>
                <a:srgbClr val="A5002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491" name="Text Box 52"/>
            <p:cNvSpPr txBox="1">
              <a:spLocks noChangeArrowheads="1"/>
            </p:cNvSpPr>
            <p:nvPr/>
          </p:nvSpPr>
          <p:spPr bwMode="auto">
            <a:xfrm>
              <a:off x="5143004" y="2110134"/>
              <a:ext cx="233038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>
                  <a:solidFill>
                    <a:srgbClr val="A50021"/>
                  </a:solidFill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19492" name="Line 53"/>
            <p:cNvSpPr>
              <a:spLocks noChangeShapeType="1"/>
            </p:cNvSpPr>
            <p:nvPr/>
          </p:nvSpPr>
          <p:spPr bwMode="auto">
            <a:xfrm flipV="1">
              <a:off x="4946154" y="2408584"/>
              <a:ext cx="590550" cy="0"/>
            </a:xfrm>
            <a:prstGeom prst="line">
              <a:avLst/>
            </a:prstGeom>
            <a:noFill/>
            <a:ln w="47625">
              <a:solidFill>
                <a:srgbClr val="A5002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493" name="Rectangle 54"/>
            <p:cNvSpPr>
              <a:spLocks noChangeArrowheads="1"/>
            </p:cNvSpPr>
            <p:nvPr/>
          </p:nvSpPr>
          <p:spPr bwMode="auto">
            <a:xfrm>
              <a:off x="4949329" y="2372072"/>
              <a:ext cx="561654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>
                  <a:solidFill>
                    <a:srgbClr val="A50021"/>
                  </a:solidFill>
                  <a:latin typeface="Arial" panose="020B0604020202020204" pitchFamily="34" charset="0"/>
                </a:rPr>
                <a:t>C</a:t>
              </a:r>
              <a:r>
                <a:rPr lang="it-IT" altLang="it-IT" sz="1800" b="1" baseline="-25000">
                  <a:solidFill>
                    <a:srgbClr val="A50021"/>
                  </a:solidFill>
                  <a:latin typeface="Arial" panose="020B0604020202020204" pitchFamily="34" charset="0"/>
                </a:rPr>
                <a:t>0</a:t>
              </a:r>
              <a:r>
                <a:rPr lang="it-IT" altLang="it-IT" sz="1800" b="1">
                  <a:solidFill>
                    <a:srgbClr val="A50021"/>
                  </a:solidFill>
                  <a:latin typeface="Arial" panose="020B0604020202020204" pitchFamily="34" charset="0"/>
                </a:rPr>
                <a:t>-x</a:t>
              </a:r>
              <a:endParaRPr lang="it-IT" altLang="it-IT" sz="1800" b="1" baseline="30000">
                <a:solidFill>
                  <a:srgbClr val="A5002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4" name="Text Box 55"/>
            <p:cNvSpPr txBox="1">
              <a:spLocks noChangeArrowheads="1"/>
            </p:cNvSpPr>
            <p:nvPr/>
          </p:nvSpPr>
          <p:spPr bwMode="auto">
            <a:xfrm>
              <a:off x="5463679" y="3399184"/>
              <a:ext cx="233038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>
                  <a:solidFill>
                    <a:srgbClr val="A50021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19495" name="Text Box 56"/>
            <p:cNvSpPr txBox="1">
              <a:spLocks noChangeArrowheads="1"/>
            </p:cNvSpPr>
            <p:nvPr/>
          </p:nvSpPr>
          <p:spPr bwMode="auto">
            <a:xfrm>
              <a:off x="7184529" y="3602384"/>
              <a:ext cx="181742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>
                  <a:solidFill>
                    <a:srgbClr val="A50021"/>
                  </a:solidFill>
                  <a:latin typeface="Arial" panose="020B0604020202020204" pitchFamily="34" charset="0"/>
                </a:rPr>
                <a:t>t</a:t>
              </a:r>
            </a:p>
          </p:txBody>
        </p:sp>
        <p:sp>
          <p:nvSpPr>
            <p:cNvPr id="19496" name="Line 57"/>
            <p:cNvSpPr>
              <a:spLocks noChangeShapeType="1"/>
            </p:cNvSpPr>
            <p:nvPr/>
          </p:nvSpPr>
          <p:spPr bwMode="auto">
            <a:xfrm>
              <a:off x="7340104" y="3767484"/>
              <a:ext cx="352425" cy="3175"/>
            </a:xfrm>
            <a:prstGeom prst="line">
              <a:avLst/>
            </a:prstGeom>
            <a:noFill/>
            <a:ln w="47625">
              <a:solidFill>
                <a:srgbClr val="A5002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3" name="Gruppo 42"/>
          <p:cNvGrpSpPr>
            <a:grpSpLocks/>
          </p:cNvGrpSpPr>
          <p:nvPr/>
        </p:nvGrpSpPr>
        <p:grpSpPr bwMode="auto">
          <a:xfrm>
            <a:off x="5716589" y="973139"/>
            <a:ext cx="2116137" cy="798455"/>
            <a:chOff x="1563191" y="3535709"/>
            <a:chExt cx="2116399" cy="798455"/>
          </a:xfrm>
        </p:grpSpPr>
        <p:sp>
          <p:nvSpPr>
            <p:cNvPr id="19481" name="Text Box 59"/>
            <p:cNvSpPr txBox="1">
              <a:spLocks noChangeArrowheads="1"/>
            </p:cNvSpPr>
            <p:nvPr/>
          </p:nvSpPr>
          <p:spPr bwMode="auto">
            <a:xfrm>
              <a:off x="2209304" y="3535709"/>
              <a:ext cx="447895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dx</a:t>
              </a:r>
            </a:p>
          </p:txBody>
        </p:sp>
        <p:sp>
          <p:nvSpPr>
            <p:cNvPr id="19482" name="Line 60"/>
            <p:cNvSpPr>
              <a:spLocks noChangeShapeType="1"/>
            </p:cNvSpPr>
            <p:nvPr/>
          </p:nvSpPr>
          <p:spPr bwMode="auto">
            <a:xfrm flipV="1">
              <a:off x="2169616" y="3934172"/>
              <a:ext cx="515938" cy="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483" name="Rectangle 61"/>
            <p:cNvSpPr>
              <a:spLocks noChangeArrowheads="1"/>
            </p:cNvSpPr>
            <p:nvPr/>
          </p:nvSpPr>
          <p:spPr bwMode="auto">
            <a:xfrm>
              <a:off x="2241054" y="3927822"/>
              <a:ext cx="382165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dt</a:t>
              </a:r>
              <a:endParaRPr lang="it-IT" altLang="it-IT" sz="2300" b="1" baseline="30000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4" name="Text Box 62"/>
            <p:cNvSpPr txBox="1">
              <a:spLocks noChangeArrowheads="1"/>
            </p:cNvSpPr>
            <p:nvPr/>
          </p:nvSpPr>
          <p:spPr bwMode="auto">
            <a:xfrm>
              <a:off x="1563191" y="3723034"/>
              <a:ext cx="521643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v =</a:t>
              </a:r>
            </a:p>
          </p:txBody>
        </p:sp>
        <p:sp>
          <p:nvSpPr>
            <p:cNvPr id="19485" name="Text Box 63"/>
            <p:cNvSpPr txBox="1">
              <a:spLocks noChangeArrowheads="1"/>
            </p:cNvSpPr>
            <p:nvPr/>
          </p:nvSpPr>
          <p:spPr bwMode="auto">
            <a:xfrm>
              <a:off x="2893516" y="3718272"/>
              <a:ext cx="786074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i="1">
                  <a:solidFill>
                    <a:srgbClr val="660066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[A]</a:t>
              </a:r>
              <a:r>
                <a:rPr lang="it-IT" altLang="it-IT" sz="2300" b="1" baseline="30000">
                  <a:solidFill>
                    <a:srgbClr val="660066"/>
                  </a:solidFill>
                  <a:latin typeface="Arial" panose="020B0604020202020204" pitchFamily="34" charset="0"/>
                </a:rPr>
                <a:t>2</a:t>
              </a:r>
              <a:endParaRPr lang="it-IT" altLang="it-IT" sz="2300" b="1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6" name="Text Box 64"/>
            <p:cNvSpPr txBox="1">
              <a:spLocks noChangeArrowheads="1"/>
            </p:cNvSpPr>
            <p:nvPr/>
          </p:nvSpPr>
          <p:spPr bwMode="auto">
            <a:xfrm>
              <a:off x="2664916" y="3723034"/>
              <a:ext cx="276353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47" name="Gruppo 46"/>
          <p:cNvGrpSpPr>
            <a:grpSpLocks/>
          </p:cNvGrpSpPr>
          <p:nvPr/>
        </p:nvGrpSpPr>
        <p:grpSpPr bwMode="auto">
          <a:xfrm>
            <a:off x="2671763" y="3213100"/>
            <a:ext cx="6921728" cy="406342"/>
            <a:chOff x="1147201" y="3212976"/>
            <a:chExt cx="6921729" cy="406342"/>
          </a:xfrm>
        </p:grpSpPr>
        <p:sp>
          <p:nvSpPr>
            <p:cNvPr id="19479" name="Text Box 65"/>
            <p:cNvSpPr txBox="1">
              <a:spLocks noChangeArrowheads="1"/>
            </p:cNvSpPr>
            <p:nvPr/>
          </p:nvSpPr>
          <p:spPr bwMode="auto">
            <a:xfrm>
              <a:off x="1147201" y="3212976"/>
              <a:ext cx="6921729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Tempo di dimezzamento </a:t>
              </a:r>
              <a:r>
                <a:rPr lang="it-IT" altLang="it-IT" sz="2300">
                  <a:solidFill>
                    <a:srgbClr val="660066"/>
                  </a:solidFill>
                  <a:latin typeface="Symbol" panose="05050102010706020507" pitchFamily="18" charset="2"/>
                </a:rPr>
                <a:t>t</a:t>
              </a: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   C</a:t>
              </a:r>
              <a:r>
                <a:rPr lang="it-IT" altLang="it-IT" sz="2300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0 </a:t>
              </a: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        ½ C</a:t>
              </a:r>
              <a:r>
                <a:rPr lang="it-IT" altLang="it-IT" sz="2300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0</a:t>
              </a: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  (x = ½ C</a:t>
              </a:r>
              <a:r>
                <a:rPr lang="it-IT" altLang="it-IT" sz="2300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0</a:t>
              </a: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)</a:t>
              </a:r>
              <a:endParaRPr lang="it-IT" altLang="it-IT" sz="2300" b="1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0" name="Line 66"/>
            <p:cNvSpPr>
              <a:spLocks noChangeShapeType="1"/>
            </p:cNvSpPr>
            <p:nvPr/>
          </p:nvSpPr>
          <p:spPr bwMode="auto">
            <a:xfrm flipV="1">
              <a:off x="5165358" y="3413795"/>
              <a:ext cx="685800" cy="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4" name="Gruppo 43"/>
          <p:cNvGrpSpPr>
            <a:grpSpLocks/>
          </p:cNvGrpSpPr>
          <p:nvPr/>
        </p:nvGrpSpPr>
        <p:grpSpPr bwMode="auto">
          <a:xfrm>
            <a:off x="2044700" y="4095751"/>
            <a:ext cx="1943100" cy="796867"/>
            <a:chOff x="1807666" y="4508847"/>
            <a:chExt cx="1942890" cy="796866"/>
          </a:xfrm>
        </p:grpSpPr>
        <p:sp>
          <p:nvSpPr>
            <p:cNvPr id="19474" name="Text Box 67"/>
            <p:cNvSpPr txBox="1">
              <a:spLocks noChangeArrowheads="1"/>
            </p:cNvSpPr>
            <p:nvPr/>
          </p:nvSpPr>
          <p:spPr bwMode="auto">
            <a:xfrm>
              <a:off x="2068016" y="4508847"/>
              <a:ext cx="252247" cy="406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19475" name="Line 68"/>
            <p:cNvSpPr>
              <a:spLocks noChangeShapeType="1"/>
            </p:cNvSpPr>
            <p:nvPr/>
          </p:nvSpPr>
          <p:spPr bwMode="auto">
            <a:xfrm flipV="1">
              <a:off x="1807666" y="4905722"/>
              <a:ext cx="782638" cy="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476" name="Rectangle 69"/>
            <p:cNvSpPr>
              <a:spLocks noChangeArrowheads="1"/>
            </p:cNvSpPr>
            <p:nvPr/>
          </p:nvSpPr>
          <p:spPr bwMode="auto">
            <a:xfrm>
              <a:off x="1863229" y="4899372"/>
              <a:ext cx="672188" cy="406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C</a:t>
              </a:r>
              <a:r>
                <a:rPr lang="it-IT" altLang="it-IT" sz="2300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0</a:t>
              </a: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-x</a:t>
              </a:r>
              <a:endParaRPr lang="it-IT" altLang="it-IT" sz="2300" baseline="30000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77" name="Text Box 70"/>
            <p:cNvSpPr txBox="1">
              <a:spLocks noChangeArrowheads="1"/>
            </p:cNvSpPr>
            <p:nvPr/>
          </p:nvSpPr>
          <p:spPr bwMode="auto">
            <a:xfrm>
              <a:off x="2582366" y="4694584"/>
              <a:ext cx="358033" cy="406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= </a:t>
              </a:r>
            </a:p>
          </p:txBody>
        </p:sp>
        <p:sp>
          <p:nvSpPr>
            <p:cNvPr id="19478" name="Text Box 71"/>
            <p:cNvSpPr txBox="1">
              <a:spLocks noChangeArrowheads="1"/>
            </p:cNvSpPr>
            <p:nvPr/>
          </p:nvSpPr>
          <p:spPr bwMode="auto">
            <a:xfrm>
              <a:off x="2849066" y="4689822"/>
              <a:ext cx="901490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C</a:t>
              </a:r>
              <a:r>
                <a:rPr lang="it-IT" altLang="it-IT" sz="2300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0</a:t>
              </a:r>
              <a:r>
                <a:rPr lang="it-IT" altLang="it-IT" sz="2300" i="1">
                  <a:solidFill>
                    <a:srgbClr val="660066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t   </a:t>
              </a:r>
            </a:p>
          </p:txBody>
        </p:sp>
      </p:grpSp>
      <p:grpSp>
        <p:nvGrpSpPr>
          <p:cNvPr id="45" name="Gruppo 44"/>
          <p:cNvGrpSpPr>
            <a:grpSpLocks/>
          </p:cNvGrpSpPr>
          <p:nvPr/>
        </p:nvGrpSpPr>
        <p:grpSpPr bwMode="auto">
          <a:xfrm>
            <a:off x="4481513" y="4217988"/>
            <a:ext cx="3497262" cy="806392"/>
            <a:chOff x="3822204" y="4499322"/>
            <a:chExt cx="3497803" cy="806392"/>
          </a:xfrm>
        </p:grpSpPr>
        <p:sp>
          <p:nvSpPr>
            <p:cNvPr id="19469" name="Text Box 72"/>
            <p:cNvSpPr txBox="1">
              <a:spLocks noChangeArrowheads="1"/>
            </p:cNvSpPr>
            <p:nvPr/>
          </p:nvSpPr>
          <p:spPr bwMode="auto">
            <a:xfrm>
              <a:off x="3834904" y="4499322"/>
              <a:ext cx="754131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½ C</a:t>
              </a:r>
              <a:r>
                <a:rPr lang="it-IT" altLang="it-IT" sz="2300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0</a:t>
              </a:r>
              <a:endParaRPr lang="it-IT" altLang="it-IT" sz="2300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70" name="Line 73"/>
            <p:cNvSpPr>
              <a:spLocks noChangeShapeType="1"/>
            </p:cNvSpPr>
            <p:nvPr/>
          </p:nvSpPr>
          <p:spPr bwMode="auto">
            <a:xfrm flipV="1">
              <a:off x="3822204" y="4905722"/>
              <a:ext cx="782637" cy="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471" name="Rectangle 74"/>
            <p:cNvSpPr>
              <a:spLocks noChangeArrowheads="1"/>
            </p:cNvSpPr>
            <p:nvPr/>
          </p:nvSpPr>
          <p:spPr bwMode="auto">
            <a:xfrm>
              <a:off x="3877766" y="4899372"/>
              <a:ext cx="1092416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C</a:t>
              </a:r>
              <a:r>
                <a:rPr lang="it-IT" altLang="it-IT" sz="2300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0</a:t>
              </a: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-½C</a:t>
              </a:r>
              <a:r>
                <a:rPr lang="it-IT" altLang="it-IT" sz="2300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0</a:t>
              </a:r>
              <a:endParaRPr lang="it-IT" altLang="it-IT" sz="2300" baseline="30000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72" name="Text Box 75"/>
            <p:cNvSpPr txBox="1">
              <a:spLocks noChangeArrowheads="1"/>
            </p:cNvSpPr>
            <p:nvPr/>
          </p:nvSpPr>
          <p:spPr bwMode="auto">
            <a:xfrm>
              <a:off x="4596904" y="4694584"/>
              <a:ext cx="358127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= </a:t>
              </a:r>
            </a:p>
          </p:txBody>
        </p:sp>
        <p:sp>
          <p:nvSpPr>
            <p:cNvPr id="19473" name="Text Box 76"/>
            <p:cNvSpPr txBox="1">
              <a:spLocks noChangeArrowheads="1"/>
            </p:cNvSpPr>
            <p:nvPr/>
          </p:nvSpPr>
          <p:spPr bwMode="auto">
            <a:xfrm>
              <a:off x="4863604" y="4686647"/>
              <a:ext cx="2456403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C</a:t>
              </a:r>
              <a:r>
                <a:rPr lang="it-IT" altLang="it-IT" sz="2300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0</a:t>
              </a:r>
              <a:r>
                <a:rPr lang="it-IT" altLang="it-IT" sz="2300" i="1">
                  <a:solidFill>
                    <a:srgbClr val="660066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300">
                  <a:solidFill>
                    <a:srgbClr val="660066"/>
                  </a:solidFill>
                  <a:latin typeface="Symbol" panose="05050102010706020507" pitchFamily="18" charset="2"/>
                </a:rPr>
                <a:t>t</a:t>
              </a: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   ;      1=C</a:t>
              </a:r>
              <a:r>
                <a:rPr lang="it-IT" altLang="it-IT" sz="2300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0</a:t>
              </a:r>
              <a:r>
                <a:rPr lang="it-IT" altLang="it-IT" sz="2300" i="1">
                  <a:solidFill>
                    <a:srgbClr val="660066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300">
                  <a:solidFill>
                    <a:srgbClr val="660066"/>
                  </a:solidFill>
                  <a:latin typeface="Symbol" panose="05050102010706020507" pitchFamily="18" charset="2"/>
                </a:rPr>
                <a:t>t</a:t>
              </a:r>
              <a:endParaRPr lang="it-IT" altLang="it-IT" sz="2300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6" name="Gruppo 45"/>
          <p:cNvGrpSpPr>
            <a:grpSpLocks/>
          </p:cNvGrpSpPr>
          <p:nvPr/>
        </p:nvGrpSpPr>
        <p:grpSpPr bwMode="auto">
          <a:xfrm>
            <a:off x="2994026" y="5519738"/>
            <a:ext cx="1414463" cy="768350"/>
            <a:chOff x="5581154" y="5108922"/>
            <a:chExt cx="1414462" cy="768350"/>
          </a:xfrm>
        </p:grpSpPr>
        <p:sp>
          <p:nvSpPr>
            <p:cNvPr id="19464" name="AutoShape 2"/>
            <p:cNvSpPr>
              <a:spLocks noChangeArrowheads="1"/>
            </p:cNvSpPr>
            <p:nvPr/>
          </p:nvSpPr>
          <p:spPr bwMode="auto">
            <a:xfrm>
              <a:off x="5581154" y="5148609"/>
              <a:ext cx="1414462" cy="728663"/>
            </a:xfrm>
            <a:prstGeom prst="foldedCorner">
              <a:avLst>
                <a:gd name="adj" fmla="val 0"/>
              </a:avLst>
            </a:prstGeom>
            <a:solidFill>
              <a:srgbClr val="FFFF00"/>
            </a:solidFill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19465" name="Text Box 77"/>
            <p:cNvSpPr txBox="1">
              <a:spLocks noChangeArrowheads="1"/>
            </p:cNvSpPr>
            <p:nvPr/>
          </p:nvSpPr>
          <p:spPr bwMode="auto">
            <a:xfrm>
              <a:off x="6354266" y="5108922"/>
              <a:ext cx="268304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9466" name="Line 78"/>
            <p:cNvSpPr>
              <a:spLocks noChangeShapeType="1"/>
            </p:cNvSpPr>
            <p:nvPr/>
          </p:nvSpPr>
          <p:spPr bwMode="auto">
            <a:xfrm flipV="1">
              <a:off x="6159004" y="5491509"/>
              <a:ext cx="655637" cy="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467" name="Rectangle 79"/>
            <p:cNvSpPr>
              <a:spLocks noChangeArrowheads="1"/>
            </p:cNvSpPr>
            <p:nvPr/>
          </p:nvSpPr>
          <p:spPr bwMode="auto">
            <a:xfrm>
              <a:off x="6206629" y="5443884"/>
              <a:ext cx="590508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C</a:t>
              </a:r>
              <a:r>
                <a:rPr lang="it-IT" altLang="it-IT" sz="2300" b="1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0</a:t>
              </a:r>
              <a:r>
                <a:rPr lang="it-IT" altLang="it-IT" sz="2300" b="1" i="1">
                  <a:solidFill>
                    <a:srgbClr val="660066"/>
                  </a:solidFill>
                  <a:latin typeface="Arial" panose="020B0604020202020204" pitchFamily="34" charset="0"/>
                </a:rPr>
                <a:t>k</a:t>
              </a:r>
              <a:endParaRPr lang="it-IT" altLang="it-IT" sz="2300" b="1" i="1" baseline="30000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68" name="Text Box 80"/>
            <p:cNvSpPr txBox="1">
              <a:spLocks noChangeArrowheads="1"/>
            </p:cNvSpPr>
            <p:nvPr/>
          </p:nvSpPr>
          <p:spPr bwMode="auto">
            <a:xfrm>
              <a:off x="5665291" y="5289897"/>
              <a:ext cx="569668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Symbol" panose="05050102010706020507" pitchFamily="18" charset="2"/>
                </a:rPr>
                <a:t>t</a:t>
              </a: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 = 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531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733"/>
    </mc:Choice>
    <mc:Fallback xmlns="">
      <p:transition spd="slow" advTm="96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1546225" y="333376"/>
            <a:ext cx="3316288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336600"/>
                </a:solidFill>
                <a:latin typeface="Comic Sans MS" panose="030F0702030302020204" pitchFamily="66" charset="0"/>
              </a:rPr>
              <a:t>Equazione di ordine </a:t>
            </a:r>
            <a:r>
              <a:rPr lang="it-IT" altLang="it-IT" sz="2000" b="1" u="sng">
                <a:solidFill>
                  <a:srgbClr val="CC0000"/>
                </a:solidFill>
                <a:latin typeface="Comic Sans MS" panose="030F0702030302020204" pitchFamily="66" charset="0"/>
              </a:rPr>
              <a:t>ZERO</a:t>
            </a:r>
            <a:endParaRPr lang="it-IT" altLang="it-IT" sz="2000" b="1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283201" y="347664"/>
            <a:ext cx="745999" cy="36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i="1">
                <a:solidFill>
                  <a:srgbClr val="000066"/>
                </a:solidFill>
                <a:latin typeface="Comic Sans MS" panose="030F0702030302020204" pitchFamily="66" charset="0"/>
              </a:rPr>
              <a:t>v = k</a:t>
            </a:r>
          </a:p>
        </p:txBody>
      </p:sp>
      <p:grpSp>
        <p:nvGrpSpPr>
          <p:cNvPr id="68" name="Gruppo 67"/>
          <p:cNvGrpSpPr>
            <a:grpSpLocks/>
          </p:cNvGrpSpPr>
          <p:nvPr/>
        </p:nvGrpSpPr>
        <p:grpSpPr bwMode="auto">
          <a:xfrm>
            <a:off x="4822826" y="855663"/>
            <a:ext cx="2271713" cy="565150"/>
            <a:chOff x="3171825" y="528638"/>
            <a:chExt cx="2271713" cy="565150"/>
          </a:xfrm>
        </p:grpSpPr>
        <p:sp>
          <p:nvSpPr>
            <p:cNvPr id="20545" name="Rectangle 4"/>
            <p:cNvSpPr>
              <a:spLocks noChangeArrowheads="1"/>
            </p:cNvSpPr>
            <p:nvPr/>
          </p:nvSpPr>
          <p:spPr bwMode="auto">
            <a:xfrm>
              <a:off x="3171825" y="528638"/>
              <a:ext cx="2271713" cy="56515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20546" name="Text Box 13"/>
            <p:cNvSpPr txBox="1">
              <a:spLocks noChangeArrowheads="1"/>
            </p:cNvSpPr>
            <p:nvPr/>
          </p:nvSpPr>
          <p:spPr bwMode="auto">
            <a:xfrm>
              <a:off x="3289300" y="684213"/>
              <a:ext cx="1840850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00"/>
                  </a:solidFill>
                  <a:latin typeface="Comic Sans MS" panose="030F0702030302020204" pitchFamily="66" charset="0"/>
                </a:rPr>
                <a:t>[</a:t>
              </a:r>
              <a:r>
                <a:rPr lang="it-IT" altLang="it-IT" sz="2000" i="1">
                  <a:solidFill>
                    <a:srgbClr val="000000"/>
                  </a:solidFill>
                  <a:latin typeface="Comic Sans MS" panose="030F0702030302020204" pitchFamily="66" charset="0"/>
                </a:rPr>
                <a:t>k</a:t>
              </a:r>
              <a:r>
                <a:rPr lang="it-IT" altLang="it-IT" sz="2000">
                  <a:solidFill>
                    <a:srgbClr val="000000"/>
                  </a:solidFill>
                  <a:latin typeface="Comic Sans MS" panose="030F0702030302020204" pitchFamily="66" charset="0"/>
                </a:rPr>
                <a:t>] = moli l</a:t>
              </a:r>
              <a:r>
                <a:rPr lang="it-IT" altLang="it-IT" sz="2000" baseline="30000">
                  <a:solidFill>
                    <a:srgbClr val="000000"/>
                  </a:solidFill>
                  <a:latin typeface="Comic Sans MS" panose="030F0702030302020204" pitchFamily="66" charset="0"/>
                </a:rPr>
                <a:t>-1</a:t>
              </a:r>
              <a:r>
                <a:rPr lang="it-IT" altLang="it-IT" sz="2000">
                  <a:solidFill>
                    <a:srgbClr val="000000"/>
                  </a:solidFill>
                  <a:latin typeface="Comic Sans MS" panose="030F0702030302020204" pitchFamily="66" charset="0"/>
                </a:rPr>
                <a:t> s</a:t>
              </a:r>
              <a:r>
                <a:rPr lang="it-IT" altLang="it-IT" sz="2000" baseline="30000">
                  <a:solidFill>
                    <a:srgbClr val="000000"/>
                  </a:solidFill>
                  <a:latin typeface="Comic Sans MS" panose="030F0702030302020204" pitchFamily="66" charset="0"/>
                </a:rPr>
                <a:t>-1</a:t>
              </a:r>
              <a:endParaRPr lang="it-IT" altLang="it-IT" sz="20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9" name="Gruppo 68"/>
          <p:cNvGrpSpPr>
            <a:grpSpLocks/>
          </p:cNvGrpSpPr>
          <p:nvPr/>
        </p:nvGrpSpPr>
        <p:grpSpPr bwMode="auto">
          <a:xfrm>
            <a:off x="1706563" y="700089"/>
            <a:ext cx="1974850" cy="830075"/>
            <a:chOff x="182563" y="390525"/>
            <a:chExt cx="1974202" cy="830075"/>
          </a:xfrm>
        </p:grpSpPr>
        <p:sp>
          <p:nvSpPr>
            <p:cNvPr id="20539" name="Text Box 7"/>
            <p:cNvSpPr txBox="1">
              <a:spLocks noChangeArrowheads="1"/>
            </p:cNvSpPr>
            <p:nvPr/>
          </p:nvSpPr>
          <p:spPr bwMode="auto">
            <a:xfrm>
              <a:off x="182563" y="684213"/>
              <a:ext cx="438078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00"/>
                  </a:solidFill>
                  <a:latin typeface="Comic Sans MS" panose="030F0702030302020204" pitchFamily="66" charset="0"/>
                </a:rPr>
                <a:t>v =</a:t>
              </a:r>
            </a:p>
          </p:txBody>
        </p:sp>
        <p:sp>
          <p:nvSpPr>
            <p:cNvPr id="20540" name="Line 8"/>
            <p:cNvSpPr>
              <a:spLocks noChangeShapeType="1"/>
            </p:cNvSpPr>
            <p:nvPr/>
          </p:nvSpPr>
          <p:spPr bwMode="auto">
            <a:xfrm flipV="1">
              <a:off x="900113" y="833438"/>
              <a:ext cx="750887" cy="0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41" name="Text Box 9"/>
            <p:cNvSpPr txBox="1">
              <a:spLocks noChangeArrowheads="1"/>
            </p:cNvSpPr>
            <p:nvPr/>
          </p:nvSpPr>
          <p:spPr bwMode="auto">
            <a:xfrm>
              <a:off x="927100" y="390525"/>
              <a:ext cx="635184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00"/>
                  </a:solidFill>
                  <a:latin typeface="Comic Sans MS" panose="030F0702030302020204" pitchFamily="66" charset="0"/>
                </a:rPr>
                <a:t>d[A]</a:t>
              </a:r>
            </a:p>
          </p:txBody>
        </p:sp>
        <p:sp>
          <p:nvSpPr>
            <p:cNvPr id="20542" name="Text Box 10"/>
            <p:cNvSpPr txBox="1">
              <a:spLocks noChangeArrowheads="1"/>
            </p:cNvSpPr>
            <p:nvPr/>
          </p:nvSpPr>
          <p:spPr bwMode="auto">
            <a:xfrm>
              <a:off x="677863" y="650875"/>
              <a:ext cx="212129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00"/>
                  </a:solidFill>
                  <a:latin typeface="Comic Sans MS" panose="030F0702030302020204" pitchFamily="66" charset="0"/>
                </a:rPr>
                <a:t>-</a:t>
              </a:r>
            </a:p>
          </p:txBody>
        </p:sp>
        <p:sp>
          <p:nvSpPr>
            <p:cNvPr id="20543" name="Text Box 11"/>
            <p:cNvSpPr txBox="1">
              <a:spLocks noChangeArrowheads="1"/>
            </p:cNvSpPr>
            <p:nvPr/>
          </p:nvSpPr>
          <p:spPr bwMode="auto">
            <a:xfrm>
              <a:off x="1071563" y="860425"/>
              <a:ext cx="375583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00"/>
                  </a:solidFill>
                  <a:latin typeface="Comic Sans MS" panose="030F0702030302020204" pitchFamily="66" charset="0"/>
                </a:rPr>
                <a:t>dt</a:t>
              </a:r>
            </a:p>
          </p:txBody>
        </p:sp>
        <p:sp>
          <p:nvSpPr>
            <p:cNvPr id="20544" name="Text Box 12"/>
            <p:cNvSpPr txBox="1">
              <a:spLocks noChangeArrowheads="1"/>
            </p:cNvSpPr>
            <p:nvPr/>
          </p:nvSpPr>
          <p:spPr bwMode="auto">
            <a:xfrm>
              <a:off x="1628775" y="684213"/>
              <a:ext cx="527990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00"/>
                  </a:solidFill>
                  <a:latin typeface="Comic Sans MS" panose="030F0702030302020204" pitchFamily="66" charset="0"/>
                </a:rPr>
                <a:t>=  </a:t>
              </a:r>
              <a:r>
                <a:rPr lang="it-IT" altLang="it-IT" sz="2000" i="1">
                  <a:solidFill>
                    <a:srgbClr val="000000"/>
                  </a:solidFill>
                  <a:latin typeface="Comic Sans MS" panose="030F0702030302020204" pitchFamily="66" charset="0"/>
                </a:rPr>
                <a:t>k</a:t>
              </a:r>
            </a:p>
          </p:txBody>
        </p:sp>
      </p:grpSp>
      <p:sp>
        <p:nvSpPr>
          <p:cNvPr id="20486" name="Text Box 15"/>
          <p:cNvSpPr txBox="1">
            <a:spLocks noChangeArrowheads="1"/>
          </p:cNvSpPr>
          <p:nvPr/>
        </p:nvSpPr>
        <p:spPr bwMode="auto">
          <a:xfrm>
            <a:off x="1584326" y="1990726"/>
            <a:ext cx="3211417" cy="36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006600"/>
                </a:solidFill>
                <a:latin typeface="Comic Sans MS" panose="030F0702030302020204" pitchFamily="66" charset="0"/>
              </a:rPr>
              <a:t>Equazione di ordine </a:t>
            </a:r>
            <a:r>
              <a:rPr lang="it-IT" altLang="it-IT" sz="2000" b="1" u="sng">
                <a:solidFill>
                  <a:srgbClr val="CC0000"/>
                </a:solidFill>
                <a:latin typeface="Comic Sans MS" panose="030F0702030302020204" pitchFamily="66" charset="0"/>
              </a:rPr>
              <a:t>UNO</a:t>
            </a:r>
            <a:endParaRPr lang="it-IT" altLang="it-IT" sz="2000" b="1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1" name="Gruppo 70"/>
          <p:cNvGrpSpPr>
            <a:grpSpLocks/>
          </p:cNvGrpSpPr>
          <p:nvPr/>
        </p:nvGrpSpPr>
        <p:grpSpPr bwMode="auto">
          <a:xfrm>
            <a:off x="4765675" y="2836864"/>
            <a:ext cx="1500188" cy="566737"/>
            <a:chOff x="3514725" y="2613968"/>
            <a:chExt cx="1500188" cy="566737"/>
          </a:xfrm>
        </p:grpSpPr>
        <p:sp>
          <p:nvSpPr>
            <p:cNvPr id="20537" name="Rectangle 3"/>
            <p:cNvSpPr>
              <a:spLocks noChangeArrowheads="1"/>
            </p:cNvSpPr>
            <p:nvPr/>
          </p:nvSpPr>
          <p:spPr bwMode="auto">
            <a:xfrm>
              <a:off x="3514725" y="2613968"/>
              <a:ext cx="1500188" cy="566737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20538" name="Text Box 22"/>
            <p:cNvSpPr txBox="1">
              <a:spLocks noChangeArrowheads="1"/>
            </p:cNvSpPr>
            <p:nvPr/>
          </p:nvSpPr>
          <p:spPr bwMode="auto">
            <a:xfrm>
              <a:off x="3717925" y="2726680"/>
              <a:ext cx="992861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00"/>
                  </a:solidFill>
                  <a:latin typeface="Comic Sans MS" panose="030F0702030302020204" pitchFamily="66" charset="0"/>
                </a:rPr>
                <a:t>[</a:t>
              </a:r>
              <a:r>
                <a:rPr lang="it-IT" altLang="it-IT" sz="2000" i="1">
                  <a:solidFill>
                    <a:srgbClr val="000000"/>
                  </a:solidFill>
                  <a:latin typeface="Comic Sans MS" panose="030F0702030302020204" pitchFamily="66" charset="0"/>
                </a:rPr>
                <a:t>k</a:t>
              </a:r>
              <a:r>
                <a:rPr lang="it-IT" altLang="it-IT" sz="2000">
                  <a:solidFill>
                    <a:srgbClr val="000000"/>
                  </a:solidFill>
                  <a:latin typeface="Comic Sans MS" panose="030F0702030302020204" pitchFamily="66" charset="0"/>
                </a:rPr>
                <a:t>] = s</a:t>
              </a:r>
              <a:r>
                <a:rPr lang="it-IT" altLang="it-IT" sz="2000" baseline="30000">
                  <a:solidFill>
                    <a:srgbClr val="000000"/>
                  </a:solidFill>
                  <a:latin typeface="Comic Sans MS" panose="030F0702030302020204" pitchFamily="66" charset="0"/>
                </a:rPr>
                <a:t>-1</a:t>
              </a:r>
              <a:endParaRPr lang="it-IT" altLang="it-IT" sz="20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0" name="Gruppo 69"/>
          <p:cNvGrpSpPr>
            <a:grpSpLocks/>
          </p:cNvGrpSpPr>
          <p:nvPr/>
        </p:nvGrpSpPr>
        <p:grpSpPr bwMode="auto">
          <a:xfrm>
            <a:off x="1698625" y="2578100"/>
            <a:ext cx="2432050" cy="838154"/>
            <a:chOff x="193675" y="2432993"/>
            <a:chExt cx="2431060" cy="838488"/>
          </a:xfrm>
        </p:grpSpPr>
        <p:sp>
          <p:nvSpPr>
            <p:cNvPr id="20531" name="Text Box 16"/>
            <p:cNvSpPr txBox="1">
              <a:spLocks noChangeArrowheads="1"/>
            </p:cNvSpPr>
            <p:nvPr/>
          </p:nvSpPr>
          <p:spPr bwMode="auto">
            <a:xfrm>
              <a:off x="193675" y="2726680"/>
              <a:ext cx="438044" cy="360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00"/>
                  </a:solidFill>
                  <a:latin typeface="Comic Sans MS" panose="030F0702030302020204" pitchFamily="66" charset="0"/>
                </a:rPr>
                <a:t>v =</a:t>
              </a:r>
            </a:p>
          </p:txBody>
        </p:sp>
        <p:sp>
          <p:nvSpPr>
            <p:cNvPr id="20532" name="Line 17"/>
            <p:cNvSpPr>
              <a:spLocks noChangeShapeType="1"/>
            </p:cNvSpPr>
            <p:nvPr/>
          </p:nvSpPr>
          <p:spPr bwMode="auto">
            <a:xfrm flipV="1">
              <a:off x="911225" y="2875905"/>
              <a:ext cx="749300" cy="0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33" name="Text Box 18"/>
            <p:cNvSpPr txBox="1">
              <a:spLocks noChangeArrowheads="1"/>
            </p:cNvSpPr>
            <p:nvPr/>
          </p:nvSpPr>
          <p:spPr bwMode="auto">
            <a:xfrm>
              <a:off x="938213" y="2432993"/>
              <a:ext cx="635133" cy="360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00"/>
                  </a:solidFill>
                  <a:latin typeface="Comic Sans MS" panose="030F0702030302020204" pitchFamily="66" charset="0"/>
                </a:rPr>
                <a:t>d[A]</a:t>
              </a:r>
            </a:p>
          </p:txBody>
        </p:sp>
        <p:sp>
          <p:nvSpPr>
            <p:cNvPr id="20534" name="Text Box 19"/>
            <p:cNvSpPr txBox="1">
              <a:spLocks noChangeArrowheads="1"/>
            </p:cNvSpPr>
            <p:nvPr/>
          </p:nvSpPr>
          <p:spPr bwMode="auto">
            <a:xfrm>
              <a:off x="688975" y="2694930"/>
              <a:ext cx="212113" cy="360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00"/>
                  </a:solidFill>
                  <a:latin typeface="Comic Sans MS" panose="030F0702030302020204" pitchFamily="66" charset="0"/>
                </a:rPr>
                <a:t>-</a:t>
              </a:r>
            </a:p>
          </p:txBody>
        </p:sp>
        <p:sp>
          <p:nvSpPr>
            <p:cNvPr id="20535" name="Text Box 20"/>
            <p:cNvSpPr txBox="1">
              <a:spLocks noChangeArrowheads="1"/>
            </p:cNvSpPr>
            <p:nvPr/>
          </p:nvSpPr>
          <p:spPr bwMode="auto">
            <a:xfrm>
              <a:off x="1073944" y="2911163"/>
              <a:ext cx="375553" cy="360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00"/>
                  </a:solidFill>
                  <a:latin typeface="Comic Sans MS" panose="030F0702030302020204" pitchFamily="66" charset="0"/>
                </a:rPr>
                <a:t>dt</a:t>
              </a:r>
            </a:p>
          </p:txBody>
        </p:sp>
        <p:sp>
          <p:nvSpPr>
            <p:cNvPr id="20536" name="Text Box 21"/>
            <p:cNvSpPr txBox="1">
              <a:spLocks noChangeArrowheads="1"/>
            </p:cNvSpPr>
            <p:nvPr/>
          </p:nvSpPr>
          <p:spPr bwMode="auto">
            <a:xfrm>
              <a:off x="1639888" y="2726680"/>
              <a:ext cx="984847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00"/>
                  </a:solidFill>
                  <a:latin typeface="Comic Sans MS" panose="030F0702030302020204" pitchFamily="66" charset="0"/>
                </a:rPr>
                <a:t>=  </a:t>
              </a:r>
              <a:r>
                <a:rPr lang="it-IT" altLang="it-IT" sz="2000" i="1">
                  <a:solidFill>
                    <a:srgbClr val="000000"/>
                  </a:solidFill>
                  <a:latin typeface="Comic Sans MS" panose="030F0702030302020204" pitchFamily="66" charset="0"/>
                </a:rPr>
                <a:t>k</a:t>
              </a:r>
              <a:r>
                <a:rPr lang="it-IT" altLang="it-IT" sz="2000">
                  <a:solidFill>
                    <a:srgbClr val="000000"/>
                  </a:solidFill>
                  <a:latin typeface="Comic Sans MS" panose="030F0702030302020204" pitchFamily="66" charset="0"/>
                </a:rPr>
                <a:t> [A]</a:t>
              </a:r>
            </a:p>
          </p:txBody>
        </p:sp>
      </p:grpSp>
      <p:grpSp>
        <p:nvGrpSpPr>
          <p:cNvPr id="79" name="Gruppo 78"/>
          <p:cNvGrpSpPr>
            <a:grpSpLocks/>
          </p:cNvGrpSpPr>
          <p:nvPr/>
        </p:nvGrpSpPr>
        <p:grpSpPr bwMode="auto">
          <a:xfrm>
            <a:off x="4895850" y="3698875"/>
            <a:ext cx="1328738" cy="768350"/>
            <a:chOff x="3562350" y="3385493"/>
            <a:chExt cx="1328738" cy="768162"/>
          </a:xfrm>
        </p:grpSpPr>
        <p:sp>
          <p:nvSpPr>
            <p:cNvPr id="20527" name="Text Box 28"/>
            <p:cNvSpPr txBox="1">
              <a:spLocks noChangeArrowheads="1"/>
            </p:cNvSpPr>
            <p:nvPr/>
          </p:nvSpPr>
          <p:spPr bwMode="auto">
            <a:xfrm>
              <a:off x="3562350" y="3599805"/>
              <a:ext cx="507152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</a:t>
              </a:r>
              <a:r>
                <a:rPr lang="it-IT" altLang="it-IT" sz="2000">
                  <a:solidFill>
                    <a:srgbClr val="FF0000"/>
                  </a:solidFill>
                  <a:latin typeface="Arial" panose="020B0604020202020204" pitchFamily="34" charset="0"/>
                </a:rPr>
                <a:t>  =</a:t>
              </a:r>
              <a:endParaRPr lang="it-IT" altLang="it-IT" sz="200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endParaRPr>
            </a:p>
          </p:txBody>
        </p:sp>
        <p:sp>
          <p:nvSpPr>
            <p:cNvPr id="20528" name="Line 30"/>
            <p:cNvSpPr>
              <a:spLocks noChangeShapeType="1"/>
            </p:cNvSpPr>
            <p:nvPr/>
          </p:nvSpPr>
          <p:spPr bwMode="auto">
            <a:xfrm flipV="1">
              <a:off x="4108450" y="3779193"/>
              <a:ext cx="782638" cy="0"/>
            </a:xfrm>
            <a:prstGeom prst="line">
              <a:avLst/>
            </a:prstGeom>
            <a:noFill/>
            <a:ln w="476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29" name="Text Box 31"/>
            <p:cNvSpPr txBox="1">
              <a:spLocks noChangeArrowheads="1"/>
            </p:cNvSpPr>
            <p:nvPr/>
          </p:nvSpPr>
          <p:spPr bwMode="auto">
            <a:xfrm>
              <a:off x="4303713" y="3385493"/>
              <a:ext cx="467076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FF0000"/>
                  </a:solidFill>
                  <a:latin typeface="Comic Sans MS" panose="030F0702030302020204" pitchFamily="66" charset="0"/>
                </a:rPr>
                <a:t>ln2</a:t>
              </a:r>
            </a:p>
          </p:txBody>
        </p:sp>
        <p:sp>
          <p:nvSpPr>
            <p:cNvPr id="20530" name="Text Box 32"/>
            <p:cNvSpPr txBox="1">
              <a:spLocks noChangeArrowheads="1"/>
            </p:cNvSpPr>
            <p:nvPr/>
          </p:nvSpPr>
          <p:spPr bwMode="auto">
            <a:xfrm>
              <a:off x="4398963" y="3793480"/>
              <a:ext cx="233038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i="1">
                  <a:solidFill>
                    <a:srgbClr val="FF0000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</p:grpSp>
      <p:sp>
        <p:nvSpPr>
          <p:cNvPr id="32" name="Text Box 34"/>
          <p:cNvSpPr txBox="1">
            <a:spLocks noChangeArrowheads="1"/>
          </p:cNvSpPr>
          <p:nvPr/>
        </p:nvSpPr>
        <p:spPr bwMode="auto">
          <a:xfrm>
            <a:off x="5175251" y="1990726"/>
            <a:ext cx="1125911" cy="36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i="1">
                <a:solidFill>
                  <a:srgbClr val="000066"/>
                </a:solidFill>
                <a:latin typeface="Comic Sans MS" panose="030F0702030302020204" pitchFamily="66" charset="0"/>
              </a:rPr>
              <a:t>v = k[A]</a:t>
            </a:r>
          </a:p>
        </p:txBody>
      </p:sp>
      <p:sp>
        <p:nvSpPr>
          <p:cNvPr id="20491" name="Text Box 35"/>
          <p:cNvSpPr txBox="1">
            <a:spLocks noChangeArrowheads="1"/>
          </p:cNvSpPr>
          <p:nvPr/>
        </p:nvSpPr>
        <p:spPr bwMode="auto">
          <a:xfrm>
            <a:off x="1546225" y="4778376"/>
            <a:ext cx="3143250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336600"/>
                </a:solidFill>
                <a:latin typeface="Comic Sans MS" panose="030F0702030302020204" pitchFamily="66" charset="0"/>
              </a:rPr>
              <a:t>Equazione di ordine </a:t>
            </a:r>
            <a:r>
              <a:rPr lang="it-IT" altLang="it-IT" sz="2000" b="1" u="sng">
                <a:solidFill>
                  <a:srgbClr val="CC0000"/>
                </a:solidFill>
                <a:latin typeface="Comic Sans MS" panose="030F0702030302020204" pitchFamily="66" charset="0"/>
              </a:rPr>
              <a:t>DUE</a:t>
            </a:r>
            <a:endParaRPr lang="it-IT" altLang="it-IT" sz="2000" b="1">
              <a:solidFill>
                <a:srgbClr val="33CC33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5116514" y="4819651"/>
            <a:ext cx="5018087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i="1">
                <a:solidFill>
                  <a:srgbClr val="000066"/>
                </a:solidFill>
                <a:latin typeface="Comic Sans MS" panose="030F0702030302020204" pitchFamily="66" charset="0"/>
              </a:rPr>
              <a:t>Esempio v = k[A][B] (oppure v = k[A] </a:t>
            </a:r>
            <a:r>
              <a:rPr lang="it-IT" altLang="it-IT" sz="2000" b="1" i="1" baseline="30000">
                <a:solidFill>
                  <a:srgbClr val="000066"/>
                </a:solidFill>
                <a:latin typeface="Comic Sans MS" panose="030F0702030302020204" pitchFamily="66" charset="0"/>
              </a:rPr>
              <a:t>2</a:t>
            </a:r>
            <a:r>
              <a:rPr lang="it-IT" altLang="it-IT" sz="2000" b="1" i="1">
                <a:solidFill>
                  <a:srgbClr val="000066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35" name="Text Box 37"/>
          <p:cNvSpPr txBox="1">
            <a:spLocks noChangeArrowheads="1"/>
          </p:cNvSpPr>
          <p:nvPr/>
        </p:nvSpPr>
        <p:spPr bwMode="auto">
          <a:xfrm>
            <a:off x="1550989" y="5446714"/>
            <a:ext cx="5118991" cy="36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000000"/>
                </a:solidFill>
                <a:latin typeface="Comic Sans MS" panose="030F0702030302020204" pitchFamily="66" charset="0"/>
              </a:rPr>
              <a:t>In questo caso  assumendo [A]</a:t>
            </a:r>
            <a:r>
              <a:rPr lang="it-IT" altLang="it-IT" sz="2000" baseline="-25000">
                <a:solidFill>
                  <a:srgbClr val="000000"/>
                </a:solidFill>
                <a:latin typeface="Comic Sans MS" panose="030F0702030302020204" pitchFamily="66" charset="0"/>
              </a:rPr>
              <a:t>0</a:t>
            </a:r>
            <a:r>
              <a:rPr lang="it-IT" altLang="it-IT" sz="2000">
                <a:solidFill>
                  <a:srgbClr val="000000"/>
                </a:solidFill>
                <a:latin typeface="Comic Sans MS" panose="030F0702030302020204" pitchFamily="66" charset="0"/>
              </a:rPr>
              <a:t> = [B]</a:t>
            </a:r>
            <a:r>
              <a:rPr lang="it-IT" altLang="it-IT" sz="2000" baseline="-25000">
                <a:solidFill>
                  <a:srgbClr val="000000"/>
                </a:solidFill>
                <a:latin typeface="Comic Sans MS" panose="030F0702030302020204" pitchFamily="66" charset="0"/>
              </a:rPr>
              <a:t>0</a:t>
            </a:r>
            <a:r>
              <a:rPr lang="it-IT" altLang="it-IT" sz="2000">
                <a:solidFill>
                  <a:srgbClr val="000000"/>
                </a:solidFill>
                <a:latin typeface="Comic Sans MS" panose="030F0702030302020204" pitchFamily="66" charset="0"/>
              </a:rPr>
              <a:t> = C</a:t>
            </a:r>
            <a:r>
              <a:rPr lang="it-IT" altLang="it-IT" sz="2000" baseline="-25000">
                <a:solidFill>
                  <a:srgbClr val="000000"/>
                </a:solidFill>
                <a:latin typeface="Comic Sans MS" panose="030F0702030302020204" pitchFamily="66" charset="0"/>
              </a:rPr>
              <a:t>0</a:t>
            </a:r>
            <a:endParaRPr lang="it-IT" altLang="it-IT" sz="20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80" name="Gruppo 79"/>
          <p:cNvGrpSpPr>
            <a:grpSpLocks/>
          </p:cNvGrpSpPr>
          <p:nvPr/>
        </p:nvGrpSpPr>
        <p:grpSpPr bwMode="auto">
          <a:xfrm>
            <a:off x="1674813" y="5791201"/>
            <a:ext cx="1917700" cy="830075"/>
            <a:chOff x="276225" y="5461967"/>
            <a:chExt cx="1917733" cy="830075"/>
          </a:xfrm>
        </p:grpSpPr>
        <p:sp>
          <p:nvSpPr>
            <p:cNvPr id="20523" name="Line 38"/>
            <p:cNvSpPr>
              <a:spLocks noChangeShapeType="1"/>
            </p:cNvSpPr>
            <p:nvPr/>
          </p:nvSpPr>
          <p:spPr bwMode="auto">
            <a:xfrm flipV="1">
              <a:off x="276225" y="5950917"/>
              <a:ext cx="862013" cy="0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24" name="Text Box 39"/>
            <p:cNvSpPr txBox="1">
              <a:spLocks noChangeArrowheads="1"/>
            </p:cNvSpPr>
            <p:nvPr/>
          </p:nvSpPr>
          <p:spPr bwMode="auto">
            <a:xfrm>
              <a:off x="571500" y="5461967"/>
              <a:ext cx="255484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00"/>
                  </a:solidFill>
                  <a:latin typeface="Comic Sans MS" panose="030F0702030302020204" pitchFamily="66" charset="0"/>
                </a:rPr>
                <a:t>x</a:t>
              </a:r>
            </a:p>
          </p:txBody>
        </p:sp>
        <p:sp>
          <p:nvSpPr>
            <p:cNvPr id="20525" name="Text Box 40"/>
            <p:cNvSpPr txBox="1">
              <a:spLocks noChangeArrowheads="1"/>
            </p:cNvSpPr>
            <p:nvPr/>
          </p:nvSpPr>
          <p:spPr bwMode="auto">
            <a:xfrm>
              <a:off x="280988" y="5931867"/>
              <a:ext cx="774866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00"/>
                  </a:solidFill>
                  <a:latin typeface="Comic Sans MS" panose="030F0702030302020204" pitchFamily="66" charset="0"/>
                </a:rPr>
                <a:t>C</a:t>
              </a:r>
              <a:r>
                <a:rPr lang="it-IT" altLang="it-IT" sz="2000" baseline="-25000">
                  <a:solidFill>
                    <a:srgbClr val="000000"/>
                  </a:solidFill>
                  <a:latin typeface="Comic Sans MS" panose="030F0702030302020204" pitchFamily="66" charset="0"/>
                </a:rPr>
                <a:t>0</a:t>
              </a:r>
              <a:r>
                <a:rPr lang="it-IT" altLang="it-IT" sz="2000">
                  <a:solidFill>
                    <a:srgbClr val="000000"/>
                  </a:solidFill>
                  <a:latin typeface="Comic Sans MS" panose="030F0702030302020204" pitchFamily="66" charset="0"/>
                </a:rPr>
                <a:t> - x</a:t>
              </a:r>
            </a:p>
          </p:txBody>
        </p:sp>
        <p:sp>
          <p:nvSpPr>
            <p:cNvPr id="20526" name="Text Box 41"/>
            <p:cNvSpPr txBox="1">
              <a:spLocks noChangeArrowheads="1"/>
            </p:cNvSpPr>
            <p:nvPr/>
          </p:nvSpPr>
          <p:spPr bwMode="auto">
            <a:xfrm>
              <a:off x="1103313" y="5762005"/>
              <a:ext cx="1090645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00"/>
                  </a:solidFill>
                  <a:latin typeface="Comic Sans MS" panose="030F0702030302020204" pitchFamily="66" charset="0"/>
                </a:rPr>
                <a:t>=  - C</a:t>
              </a:r>
              <a:r>
                <a:rPr lang="it-IT" altLang="it-IT" sz="2000" baseline="-25000">
                  <a:solidFill>
                    <a:srgbClr val="000000"/>
                  </a:solidFill>
                  <a:latin typeface="Comic Sans MS" panose="030F0702030302020204" pitchFamily="66" charset="0"/>
                </a:rPr>
                <a:t>0</a:t>
              </a:r>
              <a:r>
                <a:rPr lang="it-IT" altLang="it-IT" sz="2000" i="1">
                  <a:solidFill>
                    <a:srgbClr val="000000"/>
                  </a:solidFill>
                  <a:latin typeface="Comic Sans MS" panose="030F0702030302020204" pitchFamily="66" charset="0"/>
                </a:rPr>
                <a:t>k</a:t>
              </a:r>
              <a:r>
                <a:rPr lang="it-IT" altLang="it-IT" sz="2000">
                  <a:solidFill>
                    <a:srgbClr val="000000"/>
                  </a:solidFill>
                  <a:latin typeface="Comic Sans MS" panose="030F0702030302020204" pitchFamily="66" charset="0"/>
                </a:rPr>
                <a:t>t</a:t>
              </a:r>
            </a:p>
          </p:txBody>
        </p:sp>
      </p:grpSp>
      <p:grpSp>
        <p:nvGrpSpPr>
          <p:cNvPr id="81" name="Gruppo 80"/>
          <p:cNvGrpSpPr>
            <a:grpSpLocks/>
          </p:cNvGrpSpPr>
          <p:nvPr/>
        </p:nvGrpSpPr>
        <p:grpSpPr bwMode="auto">
          <a:xfrm>
            <a:off x="4033839" y="6053139"/>
            <a:ext cx="2111375" cy="414337"/>
            <a:chOff x="4260850" y="5569917"/>
            <a:chExt cx="2111375" cy="414338"/>
          </a:xfrm>
        </p:grpSpPr>
        <p:sp>
          <p:nvSpPr>
            <p:cNvPr id="20521" name="Rectangle 2"/>
            <p:cNvSpPr>
              <a:spLocks noChangeArrowheads="1"/>
            </p:cNvSpPr>
            <p:nvPr/>
          </p:nvSpPr>
          <p:spPr bwMode="auto">
            <a:xfrm>
              <a:off x="4260850" y="5569917"/>
              <a:ext cx="2111375" cy="41433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20522" name="Text Box 42"/>
            <p:cNvSpPr txBox="1">
              <a:spLocks noChangeArrowheads="1"/>
            </p:cNvSpPr>
            <p:nvPr/>
          </p:nvSpPr>
          <p:spPr bwMode="auto">
            <a:xfrm>
              <a:off x="4337050" y="5609605"/>
              <a:ext cx="1840850" cy="360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00"/>
                  </a:solidFill>
                  <a:latin typeface="Comic Sans MS" panose="030F0702030302020204" pitchFamily="66" charset="0"/>
                </a:rPr>
                <a:t>[k]=  moli</a:t>
              </a:r>
              <a:r>
                <a:rPr lang="it-IT" altLang="it-IT" sz="2000" baseline="30000">
                  <a:solidFill>
                    <a:srgbClr val="000000"/>
                  </a:solidFill>
                  <a:latin typeface="Comic Sans MS" panose="030F0702030302020204" pitchFamily="66" charset="0"/>
                </a:rPr>
                <a:t>-1</a:t>
              </a:r>
              <a:r>
                <a:rPr lang="it-IT" altLang="it-IT" sz="2000">
                  <a:solidFill>
                    <a:srgbClr val="000000"/>
                  </a:solidFill>
                  <a:latin typeface="Comic Sans MS" panose="030F0702030302020204" pitchFamily="66" charset="0"/>
                </a:rPr>
                <a:t> l s</a:t>
              </a:r>
              <a:r>
                <a:rPr lang="it-IT" altLang="it-IT" sz="2000" baseline="30000">
                  <a:solidFill>
                    <a:srgbClr val="000000"/>
                  </a:solidFill>
                  <a:latin typeface="Comic Sans MS" panose="030F0702030302020204" pitchFamily="66" charset="0"/>
                </a:rPr>
                <a:t>-1</a:t>
              </a:r>
              <a:endParaRPr lang="it-IT" altLang="it-IT" sz="20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1" name="Group 108"/>
          <p:cNvGrpSpPr>
            <a:grpSpLocks/>
          </p:cNvGrpSpPr>
          <p:nvPr/>
        </p:nvGrpSpPr>
        <p:grpSpPr bwMode="auto">
          <a:xfrm>
            <a:off x="7312025" y="5969001"/>
            <a:ext cx="1138238" cy="773113"/>
            <a:chOff x="3432" y="4038"/>
            <a:chExt cx="717" cy="487"/>
          </a:xfrm>
        </p:grpSpPr>
        <p:sp>
          <p:nvSpPr>
            <p:cNvPr id="20517" name="Text Box 43"/>
            <p:cNvSpPr txBox="1">
              <a:spLocks noChangeArrowheads="1"/>
            </p:cNvSpPr>
            <p:nvPr/>
          </p:nvSpPr>
          <p:spPr bwMode="auto">
            <a:xfrm>
              <a:off x="3432" y="4167"/>
              <a:ext cx="268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FF0000"/>
                  </a:solidFill>
                  <a:latin typeface="Symbol" panose="05050102010706020507" pitchFamily="18" charset="2"/>
                </a:rPr>
                <a:t>t</a:t>
              </a:r>
              <a:r>
                <a:rPr lang="it-IT" altLang="it-IT" sz="2000">
                  <a:solidFill>
                    <a:srgbClr val="FF0000"/>
                  </a:solidFill>
                  <a:latin typeface="Comic Sans MS" panose="030F0702030302020204" pitchFamily="66" charset="0"/>
                </a:rPr>
                <a:t> =</a:t>
              </a:r>
            </a:p>
          </p:txBody>
        </p:sp>
        <p:sp>
          <p:nvSpPr>
            <p:cNvPr id="20518" name="Line 44"/>
            <p:cNvSpPr>
              <a:spLocks noChangeShapeType="1"/>
            </p:cNvSpPr>
            <p:nvPr/>
          </p:nvSpPr>
          <p:spPr bwMode="auto">
            <a:xfrm flipV="1">
              <a:off x="3764" y="4274"/>
              <a:ext cx="385" cy="0"/>
            </a:xfrm>
            <a:prstGeom prst="line">
              <a:avLst/>
            </a:prstGeom>
            <a:noFill/>
            <a:ln w="476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19" name="Text Box 45"/>
            <p:cNvSpPr txBox="1">
              <a:spLocks noChangeArrowheads="1"/>
            </p:cNvSpPr>
            <p:nvPr/>
          </p:nvSpPr>
          <p:spPr bwMode="auto">
            <a:xfrm>
              <a:off x="3884" y="4038"/>
              <a:ext cx="13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FF00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20520" name="Text Box 46"/>
            <p:cNvSpPr txBox="1">
              <a:spLocks noChangeArrowheads="1"/>
            </p:cNvSpPr>
            <p:nvPr/>
          </p:nvSpPr>
          <p:spPr bwMode="auto">
            <a:xfrm>
              <a:off x="3785" y="4298"/>
              <a:ext cx="315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FF0000"/>
                  </a:solidFill>
                  <a:latin typeface="Comic Sans MS" panose="030F0702030302020204" pitchFamily="66" charset="0"/>
                </a:rPr>
                <a:t>C</a:t>
              </a:r>
              <a:r>
                <a:rPr lang="it-IT" altLang="it-IT" sz="2000" baseline="-25000">
                  <a:solidFill>
                    <a:srgbClr val="FF0000"/>
                  </a:solidFill>
                  <a:latin typeface="Comic Sans MS" panose="030F0702030302020204" pitchFamily="66" charset="0"/>
                </a:rPr>
                <a:t>0</a:t>
              </a:r>
              <a:r>
                <a:rPr lang="it-IT" altLang="it-IT" sz="2000" i="1">
                  <a:solidFill>
                    <a:srgbClr val="FF0000"/>
                  </a:solidFill>
                  <a:latin typeface="Comic Sans MS" panose="030F0702030302020204" pitchFamily="66" charset="0"/>
                </a:rPr>
                <a:t>k</a:t>
              </a:r>
            </a:p>
          </p:txBody>
        </p:sp>
      </p:grpSp>
      <p:grpSp>
        <p:nvGrpSpPr>
          <p:cNvPr id="84" name="Gruppo 83"/>
          <p:cNvGrpSpPr>
            <a:grpSpLocks/>
          </p:cNvGrpSpPr>
          <p:nvPr/>
        </p:nvGrpSpPr>
        <p:grpSpPr bwMode="auto">
          <a:xfrm>
            <a:off x="6869114" y="2119313"/>
            <a:ext cx="2168525" cy="2220854"/>
            <a:chOff x="5313565" y="1677342"/>
            <a:chExt cx="2168525" cy="2220854"/>
          </a:xfrm>
        </p:grpSpPr>
        <p:sp>
          <p:nvSpPr>
            <p:cNvPr id="20511" name="Line 50"/>
            <p:cNvSpPr>
              <a:spLocks noChangeShapeType="1"/>
            </p:cNvSpPr>
            <p:nvPr/>
          </p:nvSpPr>
          <p:spPr bwMode="auto">
            <a:xfrm rot="5400000" flipV="1">
              <a:off x="6560546" y="2619684"/>
              <a:ext cx="0" cy="1843088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20512" name="Gruppo 82"/>
            <p:cNvGrpSpPr>
              <a:grpSpLocks/>
            </p:cNvGrpSpPr>
            <p:nvPr/>
          </p:nvGrpSpPr>
          <p:grpSpPr bwMode="auto">
            <a:xfrm>
              <a:off x="5313565" y="1677342"/>
              <a:ext cx="2027021" cy="2220854"/>
              <a:chOff x="2417763" y="6748463"/>
              <a:chExt cx="2027021" cy="2220854"/>
            </a:xfrm>
          </p:grpSpPr>
          <p:sp>
            <p:nvSpPr>
              <p:cNvPr id="20513" name="Line 49"/>
              <p:cNvSpPr>
                <a:spLocks noChangeShapeType="1"/>
              </p:cNvSpPr>
              <p:nvPr/>
            </p:nvSpPr>
            <p:spPr bwMode="auto">
              <a:xfrm flipV="1">
                <a:off x="2751138" y="6748463"/>
                <a:ext cx="0" cy="1873250"/>
              </a:xfrm>
              <a:prstGeom prst="line">
                <a:avLst/>
              </a:prstGeom>
              <a:noFill/>
              <a:ln w="47625">
                <a:solidFill>
                  <a:srgbClr val="000066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514" name="Freeform 54"/>
              <p:cNvSpPr>
                <a:spLocks/>
              </p:cNvSpPr>
              <p:nvPr/>
            </p:nvSpPr>
            <p:spPr bwMode="auto">
              <a:xfrm>
                <a:off x="2743200" y="7010400"/>
                <a:ext cx="1582738" cy="1603375"/>
              </a:xfrm>
              <a:custGeom>
                <a:avLst/>
                <a:gdLst>
                  <a:gd name="T0" fmla="*/ 0 w 1773"/>
                  <a:gd name="T1" fmla="*/ 0 h 1768"/>
                  <a:gd name="T2" fmla="*/ 2147483646 w 1773"/>
                  <a:gd name="T3" fmla="*/ 2147483646 h 1768"/>
                  <a:gd name="T4" fmla="*/ 2147483646 w 1773"/>
                  <a:gd name="T5" fmla="*/ 2147483646 h 1768"/>
                  <a:gd name="T6" fmla="*/ 2147483646 w 1773"/>
                  <a:gd name="T7" fmla="*/ 2147483646 h 17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73" h="1768">
                    <a:moveTo>
                      <a:pt x="0" y="0"/>
                    </a:moveTo>
                    <a:cubicBezTo>
                      <a:pt x="29" y="170"/>
                      <a:pt x="64" y="753"/>
                      <a:pt x="173" y="1022"/>
                    </a:cubicBezTo>
                    <a:cubicBezTo>
                      <a:pt x="282" y="1291"/>
                      <a:pt x="388" y="1489"/>
                      <a:pt x="655" y="1613"/>
                    </a:cubicBezTo>
                    <a:cubicBezTo>
                      <a:pt x="922" y="1737"/>
                      <a:pt x="1540" y="1736"/>
                      <a:pt x="1773" y="1768"/>
                    </a:cubicBezTo>
                  </a:path>
                </a:pathLst>
              </a:custGeom>
              <a:noFill/>
              <a:ln w="4762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515" name="Text Box 61"/>
              <p:cNvSpPr txBox="1">
                <a:spLocks noChangeArrowheads="1"/>
              </p:cNvSpPr>
              <p:nvPr/>
            </p:nvSpPr>
            <p:spPr bwMode="auto">
              <a:xfrm>
                <a:off x="4200525" y="8562975"/>
                <a:ext cx="244259" cy="406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660066"/>
                    </a:solidFill>
                    <a:latin typeface="Comic Sans MS" panose="030F0702030302020204" pitchFamily="66" charset="0"/>
                  </a:rPr>
                  <a:t>t</a:t>
                </a:r>
              </a:p>
            </p:txBody>
          </p:sp>
          <p:sp>
            <p:nvSpPr>
              <p:cNvPr id="20516" name="Text Box 63"/>
              <p:cNvSpPr txBox="1">
                <a:spLocks noChangeArrowheads="1"/>
              </p:cNvSpPr>
              <p:nvPr/>
            </p:nvSpPr>
            <p:spPr bwMode="auto">
              <a:xfrm>
                <a:off x="2417763" y="6923088"/>
                <a:ext cx="282731" cy="406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660066"/>
                    </a:solidFill>
                    <a:latin typeface="Comic Sans MS" panose="030F0702030302020204" pitchFamily="66" charset="0"/>
                  </a:rPr>
                  <a:t>C</a:t>
                </a:r>
              </a:p>
            </p:txBody>
          </p:sp>
        </p:grpSp>
      </p:grpSp>
      <p:grpSp>
        <p:nvGrpSpPr>
          <p:cNvPr id="82" name="Gruppo 81"/>
          <p:cNvGrpSpPr>
            <a:grpSpLocks/>
          </p:cNvGrpSpPr>
          <p:nvPr/>
        </p:nvGrpSpPr>
        <p:grpSpPr bwMode="auto">
          <a:xfrm>
            <a:off x="7880351" y="260350"/>
            <a:ext cx="2320925" cy="2220854"/>
            <a:chOff x="38100" y="6754813"/>
            <a:chExt cx="2320925" cy="2220854"/>
          </a:xfrm>
        </p:grpSpPr>
        <p:sp>
          <p:nvSpPr>
            <p:cNvPr id="20506" name="Line 122"/>
            <p:cNvSpPr>
              <a:spLocks noChangeShapeType="1"/>
            </p:cNvSpPr>
            <p:nvPr/>
          </p:nvSpPr>
          <p:spPr bwMode="auto">
            <a:xfrm flipV="1">
              <a:off x="525463" y="6754813"/>
              <a:ext cx="0" cy="187325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07" name="Line 123"/>
            <p:cNvSpPr>
              <a:spLocks noChangeShapeType="1"/>
            </p:cNvSpPr>
            <p:nvPr/>
          </p:nvSpPr>
          <p:spPr bwMode="auto">
            <a:xfrm rot="5400000" flipV="1">
              <a:off x="1437482" y="7706519"/>
              <a:ext cx="0" cy="1843087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08" name="Line 124"/>
            <p:cNvSpPr>
              <a:spLocks noChangeShapeType="1"/>
            </p:cNvSpPr>
            <p:nvPr/>
          </p:nvSpPr>
          <p:spPr bwMode="auto">
            <a:xfrm>
              <a:off x="515938" y="7046913"/>
              <a:ext cx="938212" cy="1562100"/>
            </a:xfrm>
            <a:prstGeom prst="line">
              <a:avLst/>
            </a:prstGeom>
            <a:noFill/>
            <a:ln w="476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09" name="Text Box 126"/>
            <p:cNvSpPr txBox="1">
              <a:spLocks noChangeArrowheads="1"/>
            </p:cNvSpPr>
            <p:nvPr/>
          </p:nvSpPr>
          <p:spPr bwMode="auto">
            <a:xfrm>
              <a:off x="2016125" y="8569325"/>
              <a:ext cx="244259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Comic Sans MS" panose="030F0702030302020204" pitchFamily="66" charset="0"/>
                </a:rPr>
                <a:t>t</a:t>
              </a:r>
            </a:p>
          </p:txBody>
        </p:sp>
        <p:sp>
          <p:nvSpPr>
            <p:cNvPr id="20510" name="Text Box 133"/>
            <p:cNvSpPr txBox="1">
              <a:spLocks noChangeArrowheads="1"/>
            </p:cNvSpPr>
            <p:nvPr/>
          </p:nvSpPr>
          <p:spPr bwMode="auto">
            <a:xfrm>
              <a:off x="38100" y="6891338"/>
              <a:ext cx="516770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dirty="0" err="1">
                  <a:solidFill>
                    <a:srgbClr val="660066"/>
                  </a:solidFill>
                  <a:latin typeface="Comic Sans MS" panose="030F0702030302020204" pitchFamily="66" charset="0"/>
                </a:rPr>
                <a:t>lnC</a:t>
              </a:r>
              <a:endParaRPr lang="it-IT" altLang="it-IT" sz="2300" dirty="0">
                <a:solidFill>
                  <a:srgbClr val="660066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8" name="Gruppo 77"/>
          <p:cNvGrpSpPr>
            <a:grpSpLocks/>
          </p:cNvGrpSpPr>
          <p:nvPr/>
        </p:nvGrpSpPr>
        <p:grpSpPr bwMode="auto">
          <a:xfrm>
            <a:off x="2095501" y="3725863"/>
            <a:ext cx="1878013" cy="698312"/>
            <a:chOff x="-2412776" y="2525713"/>
            <a:chExt cx="1877272" cy="698312"/>
          </a:xfrm>
        </p:grpSpPr>
        <p:sp>
          <p:nvSpPr>
            <p:cNvPr id="20500" name="Text Box 24"/>
            <p:cNvSpPr txBox="1">
              <a:spLocks noChangeArrowheads="1"/>
            </p:cNvSpPr>
            <p:nvPr/>
          </p:nvSpPr>
          <p:spPr bwMode="auto">
            <a:xfrm>
              <a:off x="-2412776" y="2654300"/>
              <a:ext cx="305053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00"/>
                  </a:solidFill>
                  <a:latin typeface="Arial" panose="020B0604020202020204" pitchFamily="34" charset="0"/>
                </a:rPr>
                <a:t>ln</a:t>
              </a:r>
            </a:p>
          </p:txBody>
        </p:sp>
        <p:sp>
          <p:nvSpPr>
            <p:cNvPr id="20501" name="Line 25"/>
            <p:cNvSpPr>
              <a:spLocks noChangeShapeType="1"/>
            </p:cNvSpPr>
            <p:nvPr/>
          </p:nvSpPr>
          <p:spPr bwMode="auto">
            <a:xfrm flipV="1">
              <a:off x="-2090513" y="2841625"/>
              <a:ext cx="609600" cy="0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02" name="Text Box 26"/>
            <p:cNvSpPr txBox="1">
              <a:spLocks noChangeArrowheads="1"/>
            </p:cNvSpPr>
            <p:nvPr/>
          </p:nvSpPr>
          <p:spPr bwMode="auto">
            <a:xfrm>
              <a:off x="-1923826" y="2525713"/>
              <a:ext cx="290631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00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0503" name="Text Box 27"/>
            <p:cNvSpPr txBox="1">
              <a:spLocks noChangeArrowheads="1"/>
            </p:cNvSpPr>
            <p:nvPr/>
          </p:nvSpPr>
          <p:spPr bwMode="auto">
            <a:xfrm>
              <a:off x="-1982563" y="2863850"/>
              <a:ext cx="385172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00"/>
                  </a:solidFill>
                  <a:latin typeface="Arial" panose="020B0604020202020204" pitchFamily="34" charset="0"/>
                </a:rPr>
                <a:t>C</a:t>
              </a:r>
              <a:r>
                <a:rPr lang="it-IT" altLang="it-IT" sz="2000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  <a:endParaRPr lang="it-IT" altLang="it-IT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04" name="Text Box 110"/>
            <p:cNvSpPr txBox="1">
              <a:spLocks noChangeArrowheads="1"/>
            </p:cNvSpPr>
            <p:nvPr/>
          </p:nvSpPr>
          <p:spPr bwMode="auto">
            <a:xfrm>
              <a:off x="-1385663" y="2660650"/>
              <a:ext cx="253777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00"/>
                  </a:solidFill>
                  <a:latin typeface="Arial" panose="020B0604020202020204" pitchFamily="34" charset="0"/>
                </a:rPr>
                <a:t>=</a:t>
              </a:r>
              <a:endParaRPr lang="it-IT" altLang="it-IT" sz="200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endParaRPr>
            </a:p>
          </p:txBody>
        </p:sp>
        <p:sp>
          <p:nvSpPr>
            <p:cNvPr id="20505" name="Text Box 111"/>
            <p:cNvSpPr txBox="1">
              <a:spLocks noChangeArrowheads="1"/>
            </p:cNvSpPr>
            <p:nvPr/>
          </p:nvSpPr>
          <p:spPr bwMode="auto">
            <a:xfrm>
              <a:off x="-1053876" y="2628900"/>
              <a:ext cx="518372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- </a:t>
              </a:r>
              <a:r>
                <a:rPr lang="it-IT" altLang="it-IT" sz="2000" i="1">
                  <a:solidFill>
                    <a:srgbClr val="000000"/>
                  </a:solidFill>
                  <a:latin typeface="Comic Sans MS" panose="030F0702030302020204" pitchFamily="66" charset="0"/>
                  <a:sym typeface="Symbol" panose="05050102010706020507" pitchFamily="18" charset="2"/>
                </a:rPr>
                <a:t>k</a:t>
              </a:r>
              <a:r>
                <a:rPr lang="it-IT" altLang="it-IT" sz="2000">
                  <a:solidFill>
                    <a:srgbClr val="000000"/>
                  </a:solidFill>
                  <a:latin typeface="Comic Sans MS" panose="030F0702030302020204" pitchFamily="66" charset="0"/>
                  <a:sym typeface="Symbol" panose="05050102010706020507" pitchFamily="18" charset="2"/>
                </a:rPr>
                <a:t>t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417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598"/>
    </mc:Choice>
    <mc:Fallback xmlns="">
      <p:transition spd="slow" advTm="149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32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2"/>
          <p:cNvSpPr>
            <a:spLocks noChangeArrowheads="1" noChangeShapeType="1" noTextEdit="1"/>
          </p:cNvSpPr>
          <p:nvPr/>
        </p:nvSpPr>
        <p:spPr bwMode="auto">
          <a:xfrm>
            <a:off x="2138363" y="42864"/>
            <a:ext cx="7912100" cy="4333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99FFCC"/>
                  </a:outerShdw>
                </a:effectLst>
                <a:latin typeface="Eras Ultra ITC"/>
              </a:rPr>
              <a:t>MOLECOLARITA'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530600" y="771525"/>
            <a:ext cx="5130212" cy="45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>
                <a:solidFill>
                  <a:srgbClr val="99FFCC"/>
                </a:solidFill>
                <a:latin typeface="Comic Sans MS" panose="030F0702030302020204" pitchFamily="66" charset="0"/>
              </a:rPr>
              <a:t>Cu</a:t>
            </a:r>
            <a:r>
              <a:rPr lang="it-IT" altLang="it-IT" sz="2600" baseline="30000">
                <a:solidFill>
                  <a:srgbClr val="99FFCC"/>
                </a:solidFill>
                <a:latin typeface="Comic Sans MS" panose="030F0702030302020204" pitchFamily="66" charset="0"/>
              </a:rPr>
              <a:t>2+</a:t>
            </a:r>
            <a:r>
              <a:rPr lang="it-IT" altLang="it-IT" sz="2600">
                <a:solidFill>
                  <a:srgbClr val="99FFCC"/>
                </a:solidFill>
                <a:latin typeface="Comic Sans MS" panose="030F0702030302020204" pitchFamily="66" charset="0"/>
              </a:rPr>
              <a:t>  +  4NH</a:t>
            </a:r>
            <a:r>
              <a:rPr lang="it-IT" altLang="it-IT" sz="2600" baseline="-25000">
                <a:solidFill>
                  <a:srgbClr val="99FFCC"/>
                </a:solidFill>
                <a:latin typeface="Comic Sans MS" panose="030F0702030302020204" pitchFamily="66" charset="0"/>
              </a:rPr>
              <a:t>3</a:t>
            </a:r>
            <a:r>
              <a:rPr lang="it-IT" altLang="it-IT" sz="2600">
                <a:solidFill>
                  <a:srgbClr val="99FFCC"/>
                </a:solidFill>
                <a:latin typeface="Comic Sans MS" panose="030F0702030302020204" pitchFamily="66" charset="0"/>
              </a:rPr>
              <a:t>		     [Cu(NH</a:t>
            </a:r>
            <a:r>
              <a:rPr lang="it-IT" altLang="it-IT" sz="2600" baseline="-25000">
                <a:solidFill>
                  <a:srgbClr val="99FFCC"/>
                </a:solidFill>
                <a:latin typeface="Comic Sans MS" panose="030F0702030302020204" pitchFamily="66" charset="0"/>
              </a:rPr>
              <a:t>3</a:t>
            </a:r>
            <a:r>
              <a:rPr lang="it-IT" altLang="it-IT" sz="2600">
                <a:solidFill>
                  <a:srgbClr val="99FFCC"/>
                </a:solidFill>
                <a:latin typeface="Comic Sans MS" panose="030F0702030302020204" pitchFamily="66" charset="0"/>
              </a:rPr>
              <a:t>)</a:t>
            </a:r>
            <a:r>
              <a:rPr lang="it-IT" altLang="it-IT" sz="2600" baseline="-25000">
                <a:solidFill>
                  <a:srgbClr val="99FFCC"/>
                </a:solidFill>
                <a:latin typeface="Comic Sans MS" panose="030F0702030302020204" pitchFamily="66" charset="0"/>
              </a:rPr>
              <a:t>4</a:t>
            </a:r>
            <a:r>
              <a:rPr lang="it-IT" altLang="it-IT" sz="2600">
                <a:solidFill>
                  <a:srgbClr val="99FFCC"/>
                </a:solidFill>
                <a:latin typeface="Comic Sans MS" panose="030F0702030302020204" pitchFamily="66" charset="0"/>
              </a:rPr>
              <a:t>]</a:t>
            </a:r>
            <a:r>
              <a:rPr lang="it-IT" altLang="it-IT" sz="2600" baseline="30000">
                <a:solidFill>
                  <a:srgbClr val="99FFCC"/>
                </a:solidFill>
                <a:latin typeface="Comic Sans MS" panose="030F0702030302020204" pitchFamily="66" charset="0"/>
              </a:rPr>
              <a:t>2+</a:t>
            </a:r>
            <a:endParaRPr lang="it-IT" altLang="it-IT" sz="2600">
              <a:solidFill>
                <a:srgbClr val="99FFCC"/>
              </a:solidFill>
              <a:latin typeface="Comic Sans MS" panose="030F0702030302020204" pitchFamily="66" charset="0"/>
            </a:endParaRPr>
          </a:p>
        </p:txBody>
      </p:sp>
      <p:sp>
        <p:nvSpPr>
          <p:cNvPr id="20484" name="Oval 4"/>
          <p:cNvSpPr>
            <a:spLocks noChangeArrowheads="1"/>
          </p:cNvSpPr>
          <p:nvPr/>
        </p:nvSpPr>
        <p:spPr bwMode="auto">
          <a:xfrm>
            <a:off x="2514601" y="3086101"/>
            <a:ext cx="957263" cy="942975"/>
          </a:xfrm>
          <a:prstGeom prst="ellipse">
            <a:avLst/>
          </a:prstGeom>
          <a:noFill/>
          <a:ln w="47625">
            <a:solidFill>
              <a:srgbClr val="99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3810001" y="1865314"/>
            <a:ext cx="957263" cy="942975"/>
          </a:xfrm>
          <a:prstGeom prst="ellipse">
            <a:avLst/>
          </a:prstGeom>
          <a:noFill/>
          <a:ln w="47625">
            <a:solidFill>
              <a:srgbClr val="FF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0486" name="Oval 6"/>
          <p:cNvSpPr>
            <a:spLocks noChangeArrowheads="1"/>
          </p:cNvSpPr>
          <p:nvPr/>
        </p:nvSpPr>
        <p:spPr bwMode="auto">
          <a:xfrm>
            <a:off x="1643063" y="1757364"/>
            <a:ext cx="958850" cy="942975"/>
          </a:xfrm>
          <a:prstGeom prst="ellipse">
            <a:avLst/>
          </a:prstGeom>
          <a:noFill/>
          <a:ln w="47625">
            <a:solidFill>
              <a:srgbClr val="FF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0487" name="Oval 7"/>
          <p:cNvSpPr>
            <a:spLocks noChangeArrowheads="1"/>
          </p:cNvSpPr>
          <p:nvPr/>
        </p:nvSpPr>
        <p:spPr bwMode="auto">
          <a:xfrm>
            <a:off x="1611313" y="4543426"/>
            <a:ext cx="957262" cy="942975"/>
          </a:xfrm>
          <a:prstGeom prst="ellipse">
            <a:avLst/>
          </a:prstGeom>
          <a:noFill/>
          <a:ln w="47625">
            <a:solidFill>
              <a:srgbClr val="FF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0488" name="Oval 8"/>
          <p:cNvSpPr>
            <a:spLocks noChangeArrowheads="1"/>
          </p:cNvSpPr>
          <p:nvPr/>
        </p:nvSpPr>
        <p:spPr bwMode="auto">
          <a:xfrm>
            <a:off x="3832226" y="3975101"/>
            <a:ext cx="957263" cy="942975"/>
          </a:xfrm>
          <a:prstGeom prst="ellipse">
            <a:avLst/>
          </a:prstGeom>
          <a:noFill/>
          <a:ln w="47625">
            <a:solidFill>
              <a:srgbClr val="FF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1706563" y="5948363"/>
            <a:ext cx="4033758" cy="45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>
                <a:solidFill>
                  <a:srgbClr val="99FFCC"/>
                </a:solidFill>
                <a:latin typeface="Comic Sans MS" panose="030F0702030302020204" pitchFamily="66" charset="0"/>
              </a:rPr>
              <a:t>EVENTO IMPROBABILE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5230814" y="1744663"/>
            <a:ext cx="5526153" cy="226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3629025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3629025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36290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36290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36290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290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290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290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290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66FFFF"/>
                </a:solidFill>
                <a:latin typeface="Comic Sans MS" panose="030F0702030302020204" pitchFamily="66" charset="0"/>
              </a:rPr>
              <a:t>1) Cu</a:t>
            </a:r>
            <a:r>
              <a:rPr lang="it-IT" altLang="it-IT" sz="2400" baseline="30000">
                <a:solidFill>
                  <a:srgbClr val="66FFFF"/>
                </a:solidFill>
                <a:latin typeface="Comic Sans MS" panose="030F0702030302020204" pitchFamily="66" charset="0"/>
              </a:rPr>
              <a:t>2+</a:t>
            </a:r>
            <a:r>
              <a:rPr lang="it-IT" altLang="it-IT" sz="2400">
                <a:solidFill>
                  <a:srgbClr val="66FFFF"/>
                </a:solidFill>
                <a:latin typeface="Comic Sans MS" panose="030F0702030302020204" pitchFamily="66" charset="0"/>
              </a:rPr>
              <a:t> + NH</a:t>
            </a:r>
            <a:r>
              <a:rPr lang="it-IT" altLang="it-IT" sz="2400" baseline="-25000">
                <a:solidFill>
                  <a:srgbClr val="66FFFF"/>
                </a:solidFill>
                <a:latin typeface="Comic Sans MS" panose="030F0702030302020204" pitchFamily="66" charset="0"/>
              </a:rPr>
              <a:t>3</a:t>
            </a:r>
            <a:r>
              <a:rPr lang="it-IT" altLang="it-IT" sz="2400">
                <a:solidFill>
                  <a:srgbClr val="66FFFF"/>
                </a:solidFill>
                <a:latin typeface="Comic Sans MS" panose="030F0702030302020204" pitchFamily="66" charset="0"/>
              </a:rPr>
              <a:t>	[CuNH</a:t>
            </a:r>
            <a:r>
              <a:rPr lang="it-IT" altLang="it-IT" sz="2400" baseline="-25000">
                <a:solidFill>
                  <a:srgbClr val="66FFFF"/>
                </a:solidFill>
                <a:latin typeface="Comic Sans MS" panose="030F0702030302020204" pitchFamily="66" charset="0"/>
              </a:rPr>
              <a:t>3</a:t>
            </a:r>
            <a:r>
              <a:rPr lang="it-IT" altLang="it-IT" sz="2400">
                <a:solidFill>
                  <a:srgbClr val="66FFFF"/>
                </a:solidFill>
                <a:latin typeface="Comic Sans MS" panose="030F0702030302020204" pitchFamily="66" charset="0"/>
              </a:rPr>
              <a:t>]</a:t>
            </a:r>
            <a:r>
              <a:rPr lang="it-IT" altLang="it-IT" sz="2400" baseline="30000">
                <a:solidFill>
                  <a:srgbClr val="66FFFF"/>
                </a:solidFill>
                <a:latin typeface="Comic Sans MS" panose="030F0702030302020204" pitchFamily="66" charset="0"/>
              </a:rPr>
              <a:t>2+</a:t>
            </a:r>
            <a:endParaRPr lang="it-IT" altLang="it-IT" sz="2400">
              <a:solidFill>
                <a:srgbClr val="66FFFF"/>
              </a:solidFill>
              <a:latin typeface="Comic Sans MS" panose="030F0702030302020204" pitchFamily="66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66FFFF"/>
                </a:solidFill>
                <a:latin typeface="Comic Sans MS" panose="030F0702030302020204" pitchFamily="66" charset="0"/>
              </a:rPr>
              <a:t>2) [Cu(NH</a:t>
            </a:r>
            <a:r>
              <a:rPr lang="it-IT" altLang="it-IT" sz="2400" baseline="-25000">
                <a:solidFill>
                  <a:srgbClr val="66FFFF"/>
                </a:solidFill>
                <a:latin typeface="Comic Sans MS" panose="030F0702030302020204" pitchFamily="66" charset="0"/>
              </a:rPr>
              <a:t>3</a:t>
            </a:r>
            <a:r>
              <a:rPr lang="it-IT" altLang="it-IT" sz="2400">
                <a:solidFill>
                  <a:srgbClr val="66FFFF"/>
                </a:solidFill>
                <a:latin typeface="Comic Sans MS" panose="030F0702030302020204" pitchFamily="66" charset="0"/>
              </a:rPr>
              <a:t>)]</a:t>
            </a:r>
            <a:r>
              <a:rPr lang="it-IT" altLang="it-IT" sz="2400" baseline="30000">
                <a:solidFill>
                  <a:srgbClr val="66FFFF"/>
                </a:solidFill>
                <a:latin typeface="Comic Sans MS" panose="030F0702030302020204" pitchFamily="66" charset="0"/>
              </a:rPr>
              <a:t>2+</a:t>
            </a:r>
            <a:r>
              <a:rPr lang="it-IT" altLang="it-IT" sz="2400">
                <a:solidFill>
                  <a:srgbClr val="66FFFF"/>
                </a:solidFill>
                <a:latin typeface="Comic Sans MS" panose="030F0702030302020204" pitchFamily="66" charset="0"/>
              </a:rPr>
              <a:t> +NH</a:t>
            </a:r>
            <a:r>
              <a:rPr lang="it-IT" altLang="it-IT" sz="2400" baseline="-25000">
                <a:solidFill>
                  <a:srgbClr val="66FFFF"/>
                </a:solidFill>
                <a:latin typeface="Comic Sans MS" panose="030F0702030302020204" pitchFamily="66" charset="0"/>
              </a:rPr>
              <a:t>3</a:t>
            </a:r>
            <a:r>
              <a:rPr lang="it-IT" altLang="it-IT" sz="2400">
                <a:solidFill>
                  <a:srgbClr val="66FFFF"/>
                </a:solidFill>
                <a:latin typeface="Comic Sans MS" panose="030F0702030302020204" pitchFamily="66" charset="0"/>
              </a:rPr>
              <a:t>	[Cu(NH</a:t>
            </a:r>
            <a:r>
              <a:rPr lang="it-IT" altLang="it-IT" sz="2400" baseline="-25000">
                <a:solidFill>
                  <a:srgbClr val="66FFFF"/>
                </a:solidFill>
                <a:latin typeface="Comic Sans MS" panose="030F0702030302020204" pitchFamily="66" charset="0"/>
              </a:rPr>
              <a:t>3</a:t>
            </a:r>
            <a:r>
              <a:rPr lang="it-IT" altLang="it-IT" sz="2400">
                <a:solidFill>
                  <a:srgbClr val="66FFFF"/>
                </a:solidFill>
                <a:latin typeface="Comic Sans MS" panose="030F0702030302020204" pitchFamily="66" charset="0"/>
              </a:rPr>
              <a:t>)</a:t>
            </a:r>
            <a:r>
              <a:rPr lang="it-IT" altLang="it-IT" sz="2400" baseline="-25000">
                <a:solidFill>
                  <a:srgbClr val="66FFFF"/>
                </a:solidFill>
                <a:latin typeface="Comic Sans MS" panose="030F0702030302020204" pitchFamily="66" charset="0"/>
              </a:rPr>
              <a:t>2</a:t>
            </a:r>
            <a:r>
              <a:rPr lang="it-IT" altLang="it-IT" sz="2400">
                <a:solidFill>
                  <a:srgbClr val="66FFFF"/>
                </a:solidFill>
                <a:latin typeface="Comic Sans MS" panose="030F0702030302020204" pitchFamily="66" charset="0"/>
              </a:rPr>
              <a:t>]</a:t>
            </a:r>
            <a:r>
              <a:rPr lang="it-IT" altLang="it-IT" sz="2400" baseline="30000">
                <a:solidFill>
                  <a:srgbClr val="66FFFF"/>
                </a:solidFill>
                <a:latin typeface="Comic Sans MS" panose="030F0702030302020204" pitchFamily="66" charset="0"/>
              </a:rPr>
              <a:t>2+</a:t>
            </a:r>
            <a:endParaRPr lang="it-IT" altLang="it-IT" sz="2400">
              <a:solidFill>
                <a:srgbClr val="66FFFF"/>
              </a:solidFill>
              <a:latin typeface="Comic Sans MS" panose="030F0702030302020204" pitchFamily="66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66FFFF"/>
                </a:solidFill>
                <a:latin typeface="Comic Sans MS" panose="030F0702030302020204" pitchFamily="66" charset="0"/>
              </a:rPr>
              <a:t>3) [Cu(NH</a:t>
            </a:r>
            <a:r>
              <a:rPr lang="it-IT" altLang="it-IT" sz="2400" baseline="-25000">
                <a:solidFill>
                  <a:srgbClr val="66FFFF"/>
                </a:solidFill>
                <a:latin typeface="Comic Sans MS" panose="030F0702030302020204" pitchFamily="66" charset="0"/>
              </a:rPr>
              <a:t>3</a:t>
            </a:r>
            <a:r>
              <a:rPr lang="it-IT" altLang="it-IT" sz="2400">
                <a:solidFill>
                  <a:srgbClr val="66FFFF"/>
                </a:solidFill>
                <a:latin typeface="Comic Sans MS" panose="030F0702030302020204" pitchFamily="66" charset="0"/>
              </a:rPr>
              <a:t>)</a:t>
            </a:r>
            <a:r>
              <a:rPr lang="it-IT" altLang="it-IT" sz="2400" baseline="-25000">
                <a:solidFill>
                  <a:srgbClr val="66FFFF"/>
                </a:solidFill>
                <a:latin typeface="Comic Sans MS" panose="030F0702030302020204" pitchFamily="66" charset="0"/>
              </a:rPr>
              <a:t>2</a:t>
            </a:r>
            <a:r>
              <a:rPr lang="it-IT" altLang="it-IT" sz="2400">
                <a:solidFill>
                  <a:srgbClr val="66FFFF"/>
                </a:solidFill>
                <a:latin typeface="Comic Sans MS" panose="030F0702030302020204" pitchFamily="66" charset="0"/>
              </a:rPr>
              <a:t>]</a:t>
            </a:r>
            <a:r>
              <a:rPr lang="it-IT" altLang="it-IT" sz="2400" baseline="30000">
                <a:solidFill>
                  <a:srgbClr val="66FFFF"/>
                </a:solidFill>
                <a:latin typeface="Comic Sans MS" panose="030F0702030302020204" pitchFamily="66" charset="0"/>
              </a:rPr>
              <a:t>2+ </a:t>
            </a:r>
            <a:r>
              <a:rPr lang="it-IT" altLang="it-IT" sz="2400">
                <a:solidFill>
                  <a:srgbClr val="66FFFF"/>
                </a:solidFill>
                <a:latin typeface="Comic Sans MS" panose="030F0702030302020204" pitchFamily="66" charset="0"/>
              </a:rPr>
              <a:t>+NH</a:t>
            </a:r>
            <a:r>
              <a:rPr lang="it-IT" altLang="it-IT" sz="2400" baseline="-25000">
                <a:solidFill>
                  <a:srgbClr val="66FFFF"/>
                </a:solidFill>
                <a:latin typeface="Comic Sans MS" panose="030F0702030302020204" pitchFamily="66" charset="0"/>
              </a:rPr>
              <a:t>3</a:t>
            </a:r>
            <a:r>
              <a:rPr lang="it-IT" altLang="it-IT" sz="2400">
                <a:solidFill>
                  <a:srgbClr val="66FFFF"/>
                </a:solidFill>
                <a:latin typeface="Comic Sans MS" panose="030F0702030302020204" pitchFamily="66" charset="0"/>
              </a:rPr>
              <a:t>	[Cu(NH</a:t>
            </a:r>
            <a:r>
              <a:rPr lang="it-IT" altLang="it-IT" sz="2400" baseline="-25000">
                <a:solidFill>
                  <a:srgbClr val="66FFFF"/>
                </a:solidFill>
                <a:latin typeface="Comic Sans MS" panose="030F0702030302020204" pitchFamily="66" charset="0"/>
              </a:rPr>
              <a:t>3</a:t>
            </a:r>
            <a:r>
              <a:rPr lang="it-IT" altLang="it-IT" sz="2400">
                <a:solidFill>
                  <a:srgbClr val="66FFFF"/>
                </a:solidFill>
                <a:latin typeface="Comic Sans MS" panose="030F0702030302020204" pitchFamily="66" charset="0"/>
              </a:rPr>
              <a:t>)</a:t>
            </a:r>
            <a:r>
              <a:rPr lang="it-IT" altLang="it-IT" sz="2400" baseline="-25000">
                <a:solidFill>
                  <a:srgbClr val="66FFFF"/>
                </a:solidFill>
                <a:latin typeface="Comic Sans MS" panose="030F0702030302020204" pitchFamily="66" charset="0"/>
              </a:rPr>
              <a:t>3</a:t>
            </a:r>
            <a:r>
              <a:rPr lang="it-IT" altLang="it-IT" sz="2400">
                <a:solidFill>
                  <a:srgbClr val="66FFFF"/>
                </a:solidFill>
                <a:latin typeface="Comic Sans MS" panose="030F0702030302020204" pitchFamily="66" charset="0"/>
              </a:rPr>
              <a:t>]</a:t>
            </a:r>
            <a:r>
              <a:rPr lang="it-IT" altLang="it-IT" sz="2400" baseline="30000">
                <a:solidFill>
                  <a:srgbClr val="66FFFF"/>
                </a:solidFill>
                <a:latin typeface="Comic Sans MS" panose="030F0702030302020204" pitchFamily="66" charset="0"/>
              </a:rPr>
              <a:t>2+</a:t>
            </a:r>
            <a:endParaRPr lang="it-IT" altLang="it-IT" sz="2400">
              <a:solidFill>
                <a:srgbClr val="66FFFF"/>
              </a:solidFill>
              <a:latin typeface="Comic Sans MS" panose="030F0702030302020204" pitchFamily="66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66FFFF"/>
                </a:solidFill>
                <a:latin typeface="Comic Sans MS" panose="030F0702030302020204" pitchFamily="66" charset="0"/>
              </a:rPr>
              <a:t>4) [Cu(NH</a:t>
            </a:r>
            <a:r>
              <a:rPr lang="it-IT" altLang="it-IT" sz="2400" baseline="-25000">
                <a:solidFill>
                  <a:srgbClr val="66FFFF"/>
                </a:solidFill>
                <a:latin typeface="Comic Sans MS" panose="030F0702030302020204" pitchFamily="66" charset="0"/>
              </a:rPr>
              <a:t>3</a:t>
            </a:r>
            <a:r>
              <a:rPr lang="it-IT" altLang="it-IT" sz="2400">
                <a:solidFill>
                  <a:srgbClr val="66FFFF"/>
                </a:solidFill>
                <a:latin typeface="Comic Sans MS" panose="030F0702030302020204" pitchFamily="66" charset="0"/>
              </a:rPr>
              <a:t>)</a:t>
            </a:r>
            <a:r>
              <a:rPr lang="it-IT" altLang="it-IT" sz="2400" baseline="-25000">
                <a:solidFill>
                  <a:srgbClr val="66FFFF"/>
                </a:solidFill>
                <a:latin typeface="Comic Sans MS" panose="030F0702030302020204" pitchFamily="66" charset="0"/>
              </a:rPr>
              <a:t>3</a:t>
            </a:r>
            <a:r>
              <a:rPr lang="it-IT" altLang="it-IT" sz="2400">
                <a:solidFill>
                  <a:srgbClr val="66FFFF"/>
                </a:solidFill>
                <a:latin typeface="Comic Sans MS" panose="030F0702030302020204" pitchFamily="66" charset="0"/>
              </a:rPr>
              <a:t>]</a:t>
            </a:r>
            <a:r>
              <a:rPr lang="it-IT" altLang="it-IT" sz="2400" baseline="30000">
                <a:solidFill>
                  <a:srgbClr val="66FFFF"/>
                </a:solidFill>
                <a:latin typeface="Comic Sans MS" panose="030F0702030302020204" pitchFamily="66" charset="0"/>
              </a:rPr>
              <a:t>2+</a:t>
            </a:r>
            <a:r>
              <a:rPr lang="it-IT" altLang="it-IT" sz="2400">
                <a:solidFill>
                  <a:srgbClr val="66FFFF"/>
                </a:solidFill>
                <a:latin typeface="Comic Sans MS" panose="030F0702030302020204" pitchFamily="66" charset="0"/>
              </a:rPr>
              <a:t> +NH</a:t>
            </a:r>
            <a:r>
              <a:rPr lang="it-IT" altLang="it-IT" sz="2400" baseline="-25000">
                <a:solidFill>
                  <a:srgbClr val="66FFFF"/>
                </a:solidFill>
                <a:latin typeface="Comic Sans MS" panose="030F0702030302020204" pitchFamily="66" charset="0"/>
              </a:rPr>
              <a:t>3</a:t>
            </a:r>
            <a:r>
              <a:rPr lang="it-IT" altLang="it-IT" sz="2400">
                <a:solidFill>
                  <a:srgbClr val="66FFFF"/>
                </a:solidFill>
                <a:latin typeface="Comic Sans MS" panose="030F0702030302020204" pitchFamily="66" charset="0"/>
              </a:rPr>
              <a:t>	[Cu(NH</a:t>
            </a:r>
            <a:r>
              <a:rPr lang="it-IT" altLang="it-IT" sz="2400" baseline="-25000">
                <a:solidFill>
                  <a:srgbClr val="66FFFF"/>
                </a:solidFill>
                <a:latin typeface="Comic Sans MS" panose="030F0702030302020204" pitchFamily="66" charset="0"/>
              </a:rPr>
              <a:t>3</a:t>
            </a:r>
            <a:r>
              <a:rPr lang="it-IT" altLang="it-IT" sz="2400">
                <a:solidFill>
                  <a:srgbClr val="66FFFF"/>
                </a:solidFill>
                <a:latin typeface="Comic Sans MS" panose="030F0702030302020204" pitchFamily="66" charset="0"/>
              </a:rPr>
              <a:t>)</a:t>
            </a:r>
            <a:r>
              <a:rPr lang="it-IT" altLang="it-IT" sz="2400" baseline="-25000">
                <a:solidFill>
                  <a:srgbClr val="66FFFF"/>
                </a:solidFill>
                <a:latin typeface="Comic Sans MS" panose="030F0702030302020204" pitchFamily="66" charset="0"/>
              </a:rPr>
              <a:t>4</a:t>
            </a:r>
            <a:r>
              <a:rPr lang="it-IT" altLang="it-IT" sz="2400">
                <a:solidFill>
                  <a:srgbClr val="66FFFF"/>
                </a:solidFill>
                <a:latin typeface="Comic Sans MS" panose="030F0702030302020204" pitchFamily="66" charset="0"/>
              </a:rPr>
              <a:t>]</a:t>
            </a:r>
            <a:r>
              <a:rPr lang="it-IT" altLang="it-IT" sz="2400" baseline="30000">
                <a:solidFill>
                  <a:srgbClr val="66FFFF"/>
                </a:solidFill>
                <a:latin typeface="Comic Sans MS" panose="030F0702030302020204" pitchFamily="66" charset="0"/>
              </a:rPr>
              <a:t>2+</a:t>
            </a:r>
            <a:endParaRPr lang="it-IT" altLang="it-IT" sz="2400">
              <a:solidFill>
                <a:srgbClr val="66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>
            <a:off x="5192713" y="1371601"/>
            <a:ext cx="0" cy="4500563"/>
          </a:xfrm>
          <a:prstGeom prst="line">
            <a:avLst/>
          </a:prstGeom>
          <a:noFill/>
          <a:ln w="47625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5399088" y="4440238"/>
            <a:ext cx="5258452" cy="97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 b="1" u="sng">
                <a:solidFill>
                  <a:srgbClr val="FFFF00"/>
                </a:solidFill>
                <a:latin typeface="Comic Sans MS" panose="030F0702030302020204" pitchFamily="66" charset="0"/>
              </a:rPr>
              <a:t>Molecolarità:</a:t>
            </a:r>
            <a:r>
              <a:rPr lang="it-IT" altLang="it-IT" sz="2500">
                <a:solidFill>
                  <a:srgbClr val="FFFF00"/>
                </a:solidFill>
                <a:latin typeface="Comic Sans MS" panose="030F0702030302020204" pitchFamily="66" charset="0"/>
              </a:rPr>
              <a:t>   n° di molecole nello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FFFF00"/>
                </a:solidFill>
                <a:latin typeface="Comic Sans MS" panose="030F0702030302020204" pitchFamily="66" charset="0"/>
              </a:rPr>
              <a:t>stadio più lento</a:t>
            </a:r>
          </a:p>
        </p:txBody>
      </p:sp>
      <p:sp>
        <p:nvSpPr>
          <p:cNvPr id="46093" name="Text Box 13"/>
          <p:cNvSpPr txBox="1">
            <a:spLocks noChangeArrowheads="1"/>
          </p:cNvSpPr>
          <p:nvPr/>
        </p:nvSpPr>
        <p:spPr bwMode="auto">
          <a:xfrm>
            <a:off x="1609726" y="6418264"/>
            <a:ext cx="7727077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99FFCC"/>
                </a:solidFill>
                <a:latin typeface="Comic Sans MS" panose="030F0702030302020204" pitchFamily="66" charset="0"/>
              </a:rPr>
              <a:t>Ad esempio, se 1) è lo stadio lento, molecolarità = 2</a:t>
            </a:r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>
            <a:off x="8321675" y="2625725"/>
            <a:ext cx="566738" cy="0"/>
          </a:xfrm>
          <a:prstGeom prst="line">
            <a:avLst/>
          </a:prstGeom>
          <a:noFill/>
          <a:ln w="47625">
            <a:solidFill>
              <a:srgbClr val="66FFFF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>
            <a:off x="8321675" y="3171825"/>
            <a:ext cx="566738" cy="0"/>
          </a:xfrm>
          <a:prstGeom prst="line">
            <a:avLst/>
          </a:prstGeom>
          <a:noFill/>
          <a:ln w="47625">
            <a:solidFill>
              <a:srgbClr val="66FFFF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96" name="Line 16"/>
          <p:cNvSpPr>
            <a:spLocks noChangeShapeType="1"/>
          </p:cNvSpPr>
          <p:nvPr/>
        </p:nvSpPr>
        <p:spPr bwMode="auto">
          <a:xfrm>
            <a:off x="8321675" y="3708400"/>
            <a:ext cx="566738" cy="0"/>
          </a:xfrm>
          <a:prstGeom prst="line">
            <a:avLst/>
          </a:prstGeom>
          <a:noFill/>
          <a:ln w="47625">
            <a:solidFill>
              <a:srgbClr val="66FFFF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97" name="Line 17"/>
          <p:cNvSpPr>
            <a:spLocks noChangeShapeType="1"/>
          </p:cNvSpPr>
          <p:nvPr/>
        </p:nvSpPr>
        <p:spPr bwMode="auto">
          <a:xfrm>
            <a:off x="7794625" y="2089150"/>
            <a:ext cx="565150" cy="0"/>
          </a:xfrm>
          <a:prstGeom prst="line">
            <a:avLst/>
          </a:prstGeom>
          <a:noFill/>
          <a:ln w="47625">
            <a:solidFill>
              <a:srgbClr val="66FFFF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98" name="Line 18"/>
          <p:cNvSpPr>
            <a:spLocks noChangeShapeType="1"/>
          </p:cNvSpPr>
          <p:nvPr/>
        </p:nvSpPr>
        <p:spPr bwMode="auto">
          <a:xfrm flipH="1">
            <a:off x="3386139" y="2700339"/>
            <a:ext cx="477837" cy="471487"/>
          </a:xfrm>
          <a:prstGeom prst="line">
            <a:avLst/>
          </a:prstGeom>
          <a:noFill/>
          <a:ln w="47625">
            <a:solidFill>
              <a:srgbClr val="66FFFF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99" name="Line 19"/>
          <p:cNvSpPr>
            <a:spLocks noChangeShapeType="1"/>
          </p:cNvSpPr>
          <p:nvPr/>
        </p:nvSpPr>
        <p:spPr bwMode="auto">
          <a:xfrm>
            <a:off x="2438400" y="2657475"/>
            <a:ext cx="261938" cy="471488"/>
          </a:xfrm>
          <a:prstGeom prst="line">
            <a:avLst/>
          </a:prstGeom>
          <a:noFill/>
          <a:ln w="47625">
            <a:solidFill>
              <a:srgbClr val="66FFFF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00" name="Line 20"/>
          <p:cNvSpPr>
            <a:spLocks noChangeShapeType="1"/>
          </p:cNvSpPr>
          <p:nvPr/>
        </p:nvSpPr>
        <p:spPr bwMode="auto">
          <a:xfrm flipV="1">
            <a:off x="2351088" y="4071939"/>
            <a:ext cx="392112" cy="471487"/>
          </a:xfrm>
          <a:prstGeom prst="line">
            <a:avLst/>
          </a:prstGeom>
          <a:noFill/>
          <a:ln w="47625">
            <a:solidFill>
              <a:srgbClr val="66FFFF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01" name="Line 21"/>
          <p:cNvSpPr>
            <a:spLocks noChangeShapeType="1"/>
          </p:cNvSpPr>
          <p:nvPr/>
        </p:nvSpPr>
        <p:spPr bwMode="auto">
          <a:xfrm flipH="1" flipV="1">
            <a:off x="3417888" y="3868738"/>
            <a:ext cx="381000" cy="342900"/>
          </a:xfrm>
          <a:prstGeom prst="line">
            <a:avLst/>
          </a:prstGeom>
          <a:noFill/>
          <a:ln w="47625">
            <a:solidFill>
              <a:srgbClr val="66FFFF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02" name="Line 22"/>
          <p:cNvSpPr>
            <a:spLocks noChangeShapeType="1"/>
          </p:cNvSpPr>
          <p:nvPr/>
        </p:nvSpPr>
        <p:spPr bwMode="auto">
          <a:xfrm>
            <a:off x="5781675" y="968375"/>
            <a:ext cx="781050" cy="0"/>
          </a:xfrm>
          <a:prstGeom prst="line">
            <a:avLst/>
          </a:prstGeom>
          <a:noFill/>
          <a:ln w="47625">
            <a:solidFill>
              <a:srgbClr val="99FFCC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03" name="Text Box 23"/>
          <p:cNvSpPr txBox="1">
            <a:spLocks noChangeArrowheads="1"/>
          </p:cNvSpPr>
          <p:nvPr/>
        </p:nvSpPr>
        <p:spPr bwMode="auto">
          <a:xfrm>
            <a:off x="1741489" y="2014538"/>
            <a:ext cx="768441" cy="45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>
                <a:solidFill>
                  <a:srgbClr val="99FFCC"/>
                </a:solidFill>
                <a:latin typeface="Comic Sans MS" panose="030F0702030302020204" pitchFamily="66" charset="0"/>
              </a:rPr>
              <a:t>NH</a:t>
            </a:r>
            <a:r>
              <a:rPr lang="it-IT" altLang="it-IT" sz="2600" b="1" baseline="-25000">
                <a:solidFill>
                  <a:srgbClr val="99FFCC"/>
                </a:solidFill>
                <a:latin typeface="Comic Sans MS" panose="030F0702030302020204" pitchFamily="66" charset="0"/>
              </a:rPr>
              <a:t>3</a:t>
            </a:r>
            <a:endParaRPr lang="it-IT" altLang="it-IT" sz="2600" b="1">
              <a:solidFill>
                <a:srgbClr val="99FFCC"/>
              </a:solidFill>
              <a:latin typeface="Comic Sans MS" panose="030F0702030302020204" pitchFamily="66" charset="0"/>
            </a:endParaRPr>
          </a:p>
        </p:txBody>
      </p:sp>
      <p:sp>
        <p:nvSpPr>
          <p:cNvPr id="20504" name="Text Box 24"/>
          <p:cNvSpPr txBox="1">
            <a:spLocks noChangeArrowheads="1"/>
          </p:cNvSpPr>
          <p:nvPr/>
        </p:nvSpPr>
        <p:spPr bwMode="auto">
          <a:xfrm>
            <a:off x="4002089" y="2144713"/>
            <a:ext cx="768441" cy="45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>
                <a:solidFill>
                  <a:srgbClr val="99FFCC"/>
                </a:solidFill>
                <a:latin typeface="Comic Sans MS" panose="030F0702030302020204" pitchFamily="66" charset="0"/>
              </a:rPr>
              <a:t>NH</a:t>
            </a:r>
            <a:r>
              <a:rPr lang="it-IT" altLang="it-IT" sz="2600" b="1" baseline="-25000">
                <a:solidFill>
                  <a:srgbClr val="99FFCC"/>
                </a:solidFill>
                <a:latin typeface="Comic Sans MS" panose="030F0702030302020204" pitchFamily="66" charset="0"/>
              </a:rPr>
              <a:t>3</a:t>
            </a:r>
            <a:endParaRPr lang="it-IT" altLang="it-IT" sz="2600" b="1">
              <a:solidFill>
                <a:srgbClr val="99FFCC"/>
              </a:solidFill>
              <a:latin typeface="Comic Sans MS" panose="030F0702030302020204" pitchFamily="66" charset="0"/>
            </a:endParaRPr>
          </a:p>
        </p:txBody>
      </p:sp>
      <p:sp>
        <p:nvSpPr>
          <p:cNvPr id="20505" name="Text Box 25"/>
          <p:cNvSpPr txBox="1">
            <a:spLocks noChangeArrowheads="1"/>
          </p:cNvSpPr>
          <p:nvPr/>
        </p:nvSpPr>
        <p:spPr bwMode="auto">
          <a:xfrm>
            <a:off x="3970339" y="4270375"/>
            <a:ext cx="768441" cy="45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>
                <a:solidFill>
                  <a:srgbClr val="99FFCC"/>
                </a:solidFill>
                <a:latin typeface="Comic Sans MS" panose="030F0702030302020204" pitchFamily="66" charset="0"/>
              </a:rPr>
              <a:t>NH</a:t>
            </a:r>
            <a:r>
              <a:rPr lang="it-IT" altLang="it-IT" sz="2600" b="1" baseline="-25000">
                <a:solidFill>
                  <a:srgbClr val="99FFCC"/>
                </a:solidFill>
                <a:latin typeface="Comic Sans MS" panose="030F0702030302020204" pitchFamily="66" charset="0"/>
              </a:rPr>
              <a:t>3</a:t>
            </a:r>
            <a:endParaRPr lang="it-IT" altLang="it-IT" sz="2600" b="1">
              <a:solidFill>
                <a:srgbClr val="99FFCC"/>
              </a:solidFill>
              <a:latin typeface="Comic Sans MS" panose="030F0702030302020204" pitchFamily="66" charset="0"/>
            </a:endParaRPr>
          </a:p>
        </p:txBody>
      </p:sp>
      <p:sp>
        <p:nvSpPr>
          <p:cNvPr id="20506" name="Text Box 26"/>
          <p:cNvSpPr txBox="1">
            <a:spLocks noChangeArrowheads="1"/>
          </p:cNvSpPr>
          <p:nvPr/>
        </p:nvSpPr>
        <p:spPr bwMode="auto">
          <a:xfrm>
            <a:off x="1709739" y="4806950"/>
            <a:ext cx="768441" cy="45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>
                <a:solidFill>
                  <a:srgbClr val="99FFCC"/>
                </a:solidFill>
                <a:latin typeface="Comic Sans MS" panose="030F0702030302020204" pitchFamily="66" charset="0"/>
              </a:rPr>
              <a:t>NH</a:t>
            </a:r>
            <a:r>
              <a:rPr lang="it-IT" altLang="it-IT" sz="2600" b="1" baseline="-25000">
                <a:solidFill>
                  <a:srgbClr val="99FFCC"/>
                </a:solidFill>
                <a:latin typeface="Comic Sans MS" panose="030F0702030302020204" pitchFamily="66" charset="0"/>
              </a:rPr>
              <a:t>3</a:t>
            </a:r>
            <a:endParaRPr lang="it-IT" altLang="it-IT" sz="2600" b="1">
              <a:solidFill>
                <a:srgbClr val="99FFCC"/>
              </a:solidFill>
              <a:latin typeface="Comic Sans MS" panose="030F0702030302020204" pitchFamily="66" charset="0"/>
            </a:endParaRPr>
          </a:p>
        </p:txBody>
      </p:sp>
      <p:sp>
        <p:nvSpPr>
          <p:cNvPr id="20507" name="Text Box 27"/>
          <p:cNvSpPr txBox="1">
            <a:spLocks noChangeArrowheads="1"/>
          </p:cNvSpPr>
          <p:nvPr/>
        </p:nvSpPr>
        <p:spPr bwMode="auto">
          <a:xfrm>
            <a:off x="2654300" y="3346450"/>
            <a:ext cx="757220" cy="45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>
                <a:solidFill>
                  <a:srgbClr val="99FFCC"/>
                </a:solidFill>
                <a:latin typeface="Comic Sans MS" panose="030F0702030302020204" pitchFamily="66" charset="0"/>
              </a:rPr>
              <a:t>Cu</a:t>
            </a:r>
            <a:r>
              <a:rPr lang="it-IT" altLang="it-IT" sz="2600" b="1" baseline="30000">
                <a:solidFill>
                  <a:srgbClr val="99FFCC"/>
                </a:solidFill>
                <a:latin typeface="Comic Sans MS" panose="030F0702030302020204" pitchFamily="66" charset="0"/>
              </a:rPr>
              <a:t>2+</a:t>
            </a:r>
            <a:endParaRPr lang="it-IT" altLang="it-IT" sz="2600" b="1">
              <a:solidFill>
                <a:srgbClr val="99FF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24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391"/>
    </mc:Choice>
    <mc:Fallback>
      <p:transition spd="slow" advTm="294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089" grpId="0"/>
      <p:bldP spid="4609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1524001" y="549275"/>
            <a:ext cx="9224963" cy="958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19050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 panose="020B0806030902050204" pitchFamily="34" charset="0"/>
              </a:rPr>
              <a:t>Fattori che influenzano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19050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 panose="020B0806030902050204" pitchFamily="34" charset="0"/>
              </a:rPr>
              <a:t>la velocità di reazione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03389" y="1806576"/>
            <a:ext cx="90455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marL="457200" indent="-457200" defTabSz="5492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22350" indent="-457200" defTabSz="5492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36650" indent="-457200" defTabSz="5492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79525" indent="-457200" defTabSz="5492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554163" indent="-457200" defTabSz="5492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011363" indent="-4572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468563" indent="-4572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925763" indent="-4572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382963" indent="-4572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 b="1">
                <a:solidFill>
                  <a:srgbClr val="990099"/>
                </a:solidFill>
              </a:rPr>
              <a:t>1.</a:t>
            </a:r>
            <a:r>
              <a:rPr lang="it-IT" altLang="it-IT" sz="2800">
                <a:solidFill>
                  <a:srgbClr val="990099"/>
                </a:solidFill>
              </a:rPr>
              <a:t> Natura dei reattivi e tipo di reazione.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03389" y="2486026"/>
            <a:ext cx="90455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marL="457200" indent="-457200" defTabSz="5492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22350" indent="-457200" defTabSz="5492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36650" indent="-457200" defTabSz="5492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79525" indent="-457200" defTabSz="5492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554163" indent="-457200" defTabSz="5492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011363" indent="-4572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468563" indent="-4572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925763" indent="-4572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382963" indent="-4572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 b="1">
                <a:solidFill>
                  <a:srgbClr val="990099"/>
                </a:solidFill>
              </a:rPr>
              <a:t>2.</a:t>
            </a:r>
            <a:r>
              <a:rPr lang="it-IT" altLang="it-IT" sz="2800">
                <a:solidFill>
                  <a:srgbClr val="990099"/>
                </a:solidFill>
              </a:rPr>
              <a:t> Concentrazione (o pressione parziale dei reattivi).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708151" y="3052764"/>
            <a:ext cx="90455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marL="457200" indent="-457200" defTabSz="5492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22350" indent="-457200" defTabSz="5492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36650" indent="-457200" defTabSz="5492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79525" indent="-457200" defTabSz="5492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554163" indent="-457200" defTabSz="5492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011363" indent="-4572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468563" indent="-4572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925763" indent="-4572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382963" indent="-4572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 b="1">
                <a:solidFill>
                  <a:srgbClr val="990099"/>
                </a:solidFill>
              </a:rPr>
              <a:t>3.</a:t>
            </a:r>
            <a:r>
              <a:rPr lang="it-IT" altLang="it-IT" sz="2800">
                <a:solidFill>
                  <a:srgbClr val="990099"/>
                </a:solidFill>
              </a:rPr>
              <a:t> Temperatura.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727201" y="3627438"/>
            <a:ext cx="9045575" cy="117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marL="457200" indent="-457200" defTabSz="5492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22350" indent="-457200" defTabSz="5492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36650" indent="-457200" defTabSz="5492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79525" indent="-457200" defTabSz="5492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554163" indent="-457200" defTabSz="5492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011363" indent="-4572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468563" indent="-4572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925763" indent="-4572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382963" indent="-4572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 b="1">
                <a:solidFill>
                  <a:srgbClr val="990099"/>
                </a:solidFill>
              </a:rPr>
              <a:t>4.</a:t>
            </a:r>
            <a:r>
              <a:rPr lang="it-IT" altLang="it-IT" sz="2800">
                <a:solidFill>
                  <a:srgbClr val="990099"/>
                </a:solidFill>
              </a:rPr>
              <a:t> Presenza di sostanze diverse dai reattivi (catalizzatori positivi o negativi).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760539" y="4887913"/>
            <a:ext cx="9045575" cy="117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marL="457200" indent="-457200" defTabSz="5492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22350" indent="-457200" defTabSz="5492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36650" indent="-457200" defTabSz="5492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79525" indent="-457200" defTabSz="5492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554163" indent="-457200" defTabSz="5492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011363" indent="-4572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468563" indent="-4572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925763" indent="-4572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382963" indent="-4572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 b="1" dirty="0">
                <a:solidFill>
                  <a:srgbClr val="990099"/>
                </a:solidFill>
              </a:rPr>
              <a:t>5.</a:t>
            </a:r>
            <a:r>
              <a:rPr lang="it-IT" altLang="it-IT" sz="2800" dirty="0">
                <a:solidFill>
                  <a:srgbClr val="990099"/>
                </a:solidFill>
              </a:rPr>
              <a:t> In certi tipi di reazione, tipo ed intensità delle radiazioni (visibili, UV, </a:t>
            </a:r>
            <a:r>
              <a:rPr lang="it-IT" altLang="it-IT" sz="2800" dirty="0" err="1">
                <a:solidFill>
                  <a:srgbClr val="990099"/>
                </a:solidFill>
              </a:rPr>
              <a:t>ecc</a:t>
            </a:r>
            <a:r>
              <a:rPr lang="it-IT" altLang="it-IT" sz="2800" dirty="0">
                <a:solidFill>
                  <a:srgbClr val="990099"/>
                </a:solidFill>
              </a:rPr>
              <a:t>) che il  sistema assorbe.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979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80"/>
    </mc:Choice>
    <mc:Fallback xmlns="">
      <p:transition spd="slow" advTm="85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uppo 3"/>
          <p:cNvGrpSpPr>
            <a:grpSpLocks/>
          </p:cNvGrpSpPr>
          <p:nvPr/>
        </p:nvGrpSpPr>
        <p:grpSpPr bwMode="auto">
          <a:xfrm>
            <a:off x="1694143" y="1"/>
            <a:ext cx="7492721" cy="2773305"/>
            <a:chOff x="170142" y="0"/>
            <a:chExt cx="7492721" cy="2773305"/>
          </a:xfrm>
        </p:grpSpPr>
        <p:sp>
          <p:nvSpPr>
            <p:cNvPr id="10278" name="Oval 9"/>
            <p:cNvSpPr>
              <a:spLocks noChangeArrowheads="1"/>
            </p:cNvSpPr>
            <p:nvPr/>
          </p:nvSpPr>
          <p:spPr bwMode="auto">
            <a:xfrm>
              <a:off x="3460750" y="1466850"/>
              <a:ext cx="174625" cy="171450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rgbClr val="66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279" name="Oval 10"/>
            <p:cNvSpPr>
              <a:spLocks noChangeArrowheads="1"/>
            </p:cNvSpPr>
            <p:nvPr/>
          </p:nvSpPr>
          <p:spPr bwMode="auto">
            <a:xfrm>
              <a:off x="5127625" y="1766888"/>
              <a:ext cx="173038" cy="171450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rgbClr val="66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10280" name="Gruppo 2"/>
            <p:cNvGrpSpPr>
              <a:grpSpLocks/>
            </p:cNvGrpSpPr>
            <p:nvPr/>
          </p:nvGrpSpPr>
          <p:grpSpPr bwMode="auto">
            <a:xfrm>
              <a:off x="170142" y="0"/>
              <a:ext cx="7492721" cy="2773305"/>
              <a:chOff x="170142" y="0"/>
              <a:chExt cx="7492721" cy="2773305"/>
            </a:xfrm>
          </p:grpSpPr>
          <p:sp>
            <p:nvSpPr>
              <p:cNvPr id="10281" name="Line 3"/>
              <p:cNvSpPr>
                <a:spLocks noChangeShapeType="1"/>
              </p:cNvSpPr>
              <p:nvPr/>
            </p:nvSpPr>
            <p:spPr bwMode="auto">
              <a:xfrm flipH="1" flipV="1">
                <a:off x="2149475" y="1681163"/>
                <a:ext cx="0" cy="247650"/>
              </a:xfrm>
              <a:prstGeom prst="line">
                <a:avLst/>
              </a:prstGeom>
              <a:noFill/>
              <a:ln w="47625">
                <a:solidFill>
                  <a:srgbClr val="FF00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282" name="Line 11"/>
              <p:cNvSpPr>
                <a:spLocks noChangeShapeType="1"/>
              </p:cNvSpPr>
              <p:nvPr/>
            </p:nvSpPr>
            <p:spPr bwMode="auto">
              <a:xfrm flipH="1">
                <a:off x="2149475" y="1979613"/>
                <a:ext cx="0" cy="244475"/>
              </a:xfrm>
              <a:prstGeom prst="line">
                <a:avLst/>
              </a:prstGeom>
              <a:noFill/>
              <a:ln w="47625">
                <a:solidFill>
                  <a:srgbClr val="FF00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283" name="Line 12"/>
              <p:cNvSpPr>
                <a:spLocks noChangeShapeType="1"/>
              </p:cNvSpPr>
              <p:nvPr/>
            </p:nvSpPr>
            <p:spPr bwMode="auto">
              <a:xfrm flipH="1" flipV="1">
                <a:off x="3521075" y="1654175"/>
                <a:ext cx="0" cy="249238"/>
              </a:xfrm>
              <a:prstGeom prst="line">
                <a:avLst/>
              </a:prstGeom>
              <a:noFill/>
              <a:ln w="47625">
                <a:solidFill>
                  <a:srgbClr val="FF00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284" name="Line 13"/>
              <p:cNvSpPr>
                <a:spLocks noChangeShapeType="1"/>
              </p:cNvSpPr>
              <p:nvPr/>
            </p:nvSpPr>
            <p:spPr bwMode="auto">
              <a:xfrm flipH="1">
                <a:off x="3521075" y="2030413"/>
                <a:ext cx="0" cy="244475"/>
              </a:xfrm>
              <a:prstGeom prst="line">
                <a:avLst/>
              </a:prstGeom>
              <a:noFill/>
              <a:ln w="47625">
                <a:solidFill>
                  <a:srgbClr val="FF00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285" name="Line 14"/>
              <p:cNvSpPr>
                <a:spLocks noChangeShapeType="1"/>
              </p:cNvSpPr>
              <p:nvPr/>
            </p:nvSpPr>
            <p:spPr bwMode="auto">
              <a:xfrm flipH="1">
                <a:off x="5222875" y="1946275"/>
                <a:ext cx="0" cy="273050"/>
              </a:xfrm>
              <a:prstGeom prst="line">
                <a:avLst/>
              </a:prstGeom>
              <a:noFill/>
              <a:ln w="47625">
                <a:solidFill>
                  <a:srgbClr val="FF0000"/>
                </a:solidFill>
                <a:round/>
                <a:headEnd type="triangle" w="sm" len="med"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0286" name="Gruppo 1"/>
              <p:cNvGrpSpPr>
                <a:grpSpLocks/>
              </p:cNvGrpSpPr>
              <p:nvPr/>
            </p:nvGrpSpPr>
            <p:grpSpPr bwMode="auto">
              <a:xfrm>
                <a:off x="170142" y="0"/>
                <a:ext cx="7492721" cy="2773305"/>
                <a:chOff x="170142" y="0"/>
                <a:chExt cx="7492721" cy="2773305"/>
              </a:xfrm>
            </p:grpSpPr>
            <p:sp>
              <p:nvSpPr>
                <p:cNvPr id="10287" name="Freeform 2"/>
                <p:cNvSpPr>
                  <a:spLocks/>
                </p:cNvSpPr>
                <p:nvPr/>
              </p:nvSpPr>
              <p:spPr bwMode="auto">
                <a:xfrm>
                  <a:off x="2232025" y="1476375"/>
                  <a:ext cx="2982913" cy="407988"/>
                </a:xfrm>
                <a:custGeom>
                  <a:avLst/>
                  <a:gdLst>
                    <a:gd name="T0" fmla="*/ 0 w 3288"/>
                    <a:gd name="T1" fmla="*/ 2147483647 h 456"/>
                    <a:gd name="T2" fmla="*/ 2147483647 w 3288"/>
                    <a:gd name="T3" fmla="*/ 2147483647 h 456"/>
                    <a:gd name="T4" fmla="*/ 2147483647 w 3288"/>
                    <a:gd name="T5" fmla="*/ 2147483647 h 456"/>
                    <a:gd name="T6" fmla="*/ 2147483647 w 3288"/>
                    <a:gd name="T7" fmla="*/ 2147483647 h 456"/>
                    <a:gd name="T8" fmla="*/ 2147483647 w 3288"/>
                    <a:gd name="T9" fmla="*/ 2147483647 h 4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88" h="456">
                      <a:moveTo>
                        <a:pt x="0" y="120"/>
                      </a:moveTo>
                      <a:cubicBezTo>
                        <a:pt x="112" y="102"/>
                        <a:pt x="422" y="24"/>
                        <a:pt x="672" y="12"/>
                      </a:cubicBezTo>
                      <a:cubicBezTo>
                        <a:pt x="922" y="0"/>
                        <a:pt x="1210" y="16"/>
                        <a:pt x="1500" y="48"/>
                      </a:cubicBezTo>
                      <a:cubicBezTo>
                        <a:pt x="1790" y="80"/>
                        <a:pt x="2114" y="136"/>
                        <a:pt x="2412" y="204"/>
                      </a:cubicBezTo>
                      <a:cubicBezTo>
                        <a:pt x="2710" y="272"/>
                        <a:pt x="3106" y="404"/>
                        <a:pt x="3288" y="456"/>
                      </a:cubicBezTo>
                    </a:path>
                  </a:pathLst>
                </a:custGeom>
                <a:noFill/>
                <a:ln w="47625" cap="flat" cmpd="sng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0288" name="Line 4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4294188" y="-1012825"/>
                  <a:ext cx="0" cy="6737350"/>
                </a:xfrm>
                <a:prstGeom prst="line">
                  <a:avLst/>
                </a:prstGeom>
                <a:noFill/>
                <a:ln w="47625">
                  <a:solidFill>
                    <a:srgbClr val="000066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0289" name="Rectangle 5"/>
                <p:cNvSpPr>
                  <a:spLocks noChangeArrowheads="1"/>
                </p:cNvSpPr>
                <p:nvPr/>
              </p:nvSpPr>
              <p:spPr bwMode="auto">
                <a:xfrm>
                  <a:off x="1752600" y="952500"/>
                  <a:ext cx="784225" cy="1285875"/>
                </a:xfrm>
                <a:prstGeom prst="rect">
                  <a:avLst/>
                </a:prstGeom>
                <a:noFill/>
                <a:ln w="47625">
                  <a:solidFill>
                    <a:srgbClr val="660066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90" name="Rectangle 6"/>
                <p:cNvSpPr>
                  <a:spLocks noChangeArrowheads="1"/>
                </p:cNvSpPr>
                <p:nvPr/>
              </p:nvSpPr>
              <p:spPr bwMode="auto">
                <a:xfrm rot="1997062">
                  <a:off x="3155950" y="909638"/>
                  <a:ext cx="784225" cy="1285875"/>
                </a:xfrm>
                <a:prstGeom prst="rect">
                  <a:avLst/>
                </a:prstGeom>
                <a:noFill/>
                <a:ln w="47625">
                  <a:solidFill>
                    <a:srgbClr val="660066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91" name="Rectangle 7"/>
                <p:cNvSpPr>
                  <a:spLocks noChangeArrowheads="1"/>
                </p:cNvSpPr>
                <p:nvPr/>
              </p:nvSpPr>
              <p:spPr bwMode="auto">
                <a:xfrm rot="5400000">
                  <a:off x="4828381" y="1199357"/>
                  <a:ext cx="771525" cy="1306512"/>
                </a:xfrm>
                <a:prstGeom prst="rect">
                  <a:avLst/>
                </a:prstGeom>
                <a:noFill/>
                <a:ln w="47625">
                  <a:solidFill>
                    <a:srgbClr val="660066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92" name="Oval 8"/>
                <p:cNvSpPr>
                  <a:spLocks noChangeArrowheads="1"/>
                </p:cNvSpPr>
                <p:nvPr/>
              </p:nvSpPr>
              <p:spPr bwMode="auto">
                <a:xfrm>
                  <a:off x="2057400" y="1509713"/>
                  <a:ext cx="174625" cy="171450"/>
                </a:xfrm>
                <a:prstGeom prst="ellipse">
                  <a:avLst/>
                </a:prstGeom>
                <a:solidFill>
                  <a:srgbClr val="660066"/>
                </a:solidFill>
                <a:ln w="9525">
                  <a:solidFill>
                    <a:srgbClr val="660066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93" name="Line 15"/>
                <p:cNvSpPr>
                  <a:spLocks noChangeShapeType="1"/>
                </p:cNvSpPr>
                <p:nvPr/>
              </p:nvSpPr>
              <p:spPr bwMode="auto">
                <a:xfrm rot="10800000">
                  <a:off x="912813" y="107950"/>
                  <a:ext cx="1587" cy="2265363"/>
                </a:xfrm>
                <a:prstGeom prst="line">
                  <a:avLst/>
                </a:prstGeom>
                <a:noFill/>
                <a:ln w="47625">
                  <a:solidFill>
                    <a:srgbClr val="000066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0294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1927225" y="2366963"/>
                  <a:ext cx="321203" cy="4063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519113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519113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519113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519113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 b="1">
                      <a:solidFill>
                        <a:srgbClr val="000099"/>
                      </a:solidFill>
                      <a:latin typeface="Comic Sans MS" panose="030F0702030302020204" pitchFamily="66" charset="0"/>
                    </a:rPr>
                    <a:t>A</a:t>
                  </a:r>
                </a:p>
              </p:txBody>
            </p:sp>
            <p:sp>
              <p:nvSpPr>
                <p:cNvPr id="10295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3406775" y="2366963"/>
                  <a:ext cx="290746" cy="4063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519113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519113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519113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519113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 b="1">
                      <a:solidFill>
                        <a:srgbClr val="000099"/>
                      </a:solidFill>
                      <a:latin typeface="Comic Sans MS" panose="030F0702030302020204" pitchFamily="66" charset="0"/>
                    </a:rPr>
                    <a:t>B</a:t>
                  </a:r>
                </a:p>
              </p:txBody>
            </p:sp>
            <p:sp>
              <p:nvSpPr>
                <p:cNvPr id="10296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5159375" y="2366963"/>
                  <a:ext cx="287540" cy="4063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519113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519113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519113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519113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 b="1">
                      <a:solidFill>
                        <a:srgbClr val="000099"/>
                      </a:solidFill>
                      <a:latin typeface="Comic Sans MS" panose="030F0702030302020204" pitchFamily="66" charset="0"/>
                    </a:rPr>
                    <a:t>C</a:t>
                  </a:r>
                </a:p>
              </p:txBody>
            </p:sp>
            <p:sp>
              <p:nvSpPr>
                <p:cNvPr id="10297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170142" y="0"/>
                  <a:ext cx="701116" cy="76028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519113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519113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519113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519113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 b="1">
                      <a:solidFill>
                        <a:srgbClr val="000099"/>
                      </a:solidFill>
                      <a:latin typeface="Comic Sans MS" panose="030F0702030302020204" pitchFamily="66" charset="0"/>
                    </a:rPr>
                    <a:t>h</a:t>
                  </a:r>
                </a:p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 b="1">
                      <a:solidFill>
                        <a:srgbClr val="000099"/>
                      </a:solidFill>
                      <a:latin typeface="Comic Sans MS" panose="030F0702030302020204" pitchFamily="66" charset="0"/>
                    </a:rPr>
                    <a:t>(cm)</a:t>
                  </a:r>
                </a:p>
              </p:txBody>
            </p:sp>
            <p:sp>
              <p:nvSpPr>
                <p:cNvPr id="10298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630946" y="2143125"/>
                  <a:ext cx="284334" cy="4063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519113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519113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519113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519113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 b="1">
                      <a:solidFill>
                        <a:srgbClr val="000099"/>
                      </a:solidFill>
                      <a:latin typeface="Comic Sans MS" panose="030F0702030302020204" pitchFamily="66" charset="0"/>
                    </a:rPr>
                    <a:t>0</a:t>
                  </a:r>
                </a:p>
              </p:txBody>
            </p:sp>
            <p:sp>
              <p:nvSpPr>
                <p:cNvPr id="10299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154946" y="1746250"/>
                  <a:ext cx="284334" cy="4063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519113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519113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519113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519113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 b="1">
                      <a:solidFill>
                        <a:srgbClr val="003300"/>
                      </a:solidFill>
                      <a:latin typeface="Comic Sans MS" panose="030F0702030302020204" pitchFamily="66" charset="0"/>
                    </a:rPr>
                    <a:t>1</a:t>
                  </a:r>
                </a:p>
              </p:txBody>
            </p:sp>
            <p:sp>
              <p:nvSpPr>
                <p:cNvPr id="10300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3243971" y="1757363"/>
                  <a:ext cx="284334" cy="4063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519113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519113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519113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519113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 b="1">
                      <a:solidFill>
                        <a:srgbClr val="003300"/>
                      </a:solidFill>
                      <a:latin typeface="Comic Sans MS" panose="030F0702030302020204" pitchFamily="66" charset="0"/>
                    </a:rPr>
                    <a:t>2</a:t>
                  </a:r>
                </a:p>
              </p:txBody>
            </p:sp>
            <p:sp>
              <p:nvSpPr>
                <p:cNvPr id="10301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5236284" y="1865313"/>
                  <a:ext cx="284334" cy="4063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519113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519113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519113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519113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 b="1">
                      <a:solidFill>
                        <a:srgbClr val="003300"/>
                      </a:solidFill>
                      <a:latin typeface="Comic Sans MS" panose="030F0702030302020204" pitchFamily="66" charset="0"/>
                    </a:rPr>
                    <a:t>3</a:t>
                  </a:r>
                </a:p>
              </p:txBody>
            </p:sp>
          </p:grpSp>
        </p:grpSp>
      </p:grpSp>
      <p:grpSp>
        <p:nvGrpSpPr>
          <p:cNvPr id="12" name="Gruppo 11"/>
          <p:cNvGrpSpPr>
            <a:grpSpLocks/>
          </p:cNvGrpSpPr>
          <p:nvPr/>
        </p:nvGrpSpPr>
        <p:grpSpPr bwMode="auto">
          <a:xfrm>
            <a:off x="2030142" y="2728914"/>
            <a:ext cx="7178947" cy="2582805"/>
            <a:chOff x="506141" y="2511425"/>
            <a:chExt cx="7178947" cy="2582805"/>
          </a:xfrm>
        </p:grpSpPr>
        <p:sp>
          <p:nvSpPr>
            <p:cNvPr id="10260" name="Text Box 31"/>
            <p:cNvSpPr txBox="1">
              <a:spLocks noChangeArrowheads="1"/>
            </p:cNvSpPr>
            <p:nvPr/>
          </p:nvSpPr>
          <p:spPr bwMode="auto">
            <a:xfrm>
              <a:off x="653171" y="4687888"/>
              <a:ext cx="284334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99"/>
                  </a:solidFill>
                  <a:latin typeface="Comic Sans MS" panose="030F0702030302020204" pitchFamily="66" charset="0"/>
                </a:rPr>
                <a:t>0</a:t>
              </a:r>
            </a:p>
          </p:txBody>
        </p:sp>
        <p:grpSp>
          <p:nvGrpSpPr>
            <p:cNvPr id="10261" name="Gruppo 6"/>
            <p:cNvGrpSpPr>
              <a:grpSpLocks/>
            </p:cNvGrpSpPr>
            <p:nvPr/>
          </p:nvGrpSpPr>
          <p:grpSpPr bwMode="auto">
            <a:xfrm>
              <a:off x="506141" y="2511425"/>
              <a:ext cx="7178947" cy="2405063"/>
              <a:chOff x="506141" y="2511425"/>
              <a:chExt cx="7178947" cy="2405063"/>
            </a:xfrm>
          </p:grpSpPr>
          <p:sp>
            <p:nvSpPr>
              <p:cNvPr id="10262" name="Line 24"/>
              <p:cNvSpPr>
                <a:spLocks noChangeShapeType="1"/>
              </p:cNvSpPr>
              <p:nvPr/>
            </p:nvSpPr>
            <p:spPr bwMode="auto">
              <a:xfrm rot="5400000" flipV="1">
                <a:off x="4316413" y="1531938"/>
                <a:ext cx="0" cy="6737350"/>
              </a:xfrm>
              <a:prstGeom prst="line">
                <a:avLst/>
              </a:prstGeom>
              <a:noFill/>
              <a:ln w="47625">
                <a:solidFill>
                  <a:srgbClr val="000066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263" name="Line 26"/>
              <p:cNvSpPr>
                <a:spLocks noChangeShapeType="1"/>
              </p:cNvSpPr>
              <p:nvPr/>
            </p:nvSpPr>
            <p:spPr bwMode="auto">
              <a:xfrm rot="10800000">
                <a:off x="944563" y="2655888"/>
                <a:ext cx="3175" cy="2260600"/>
              </a:xfrm>
              <a:prstGeom prst="line">
                <a:avLst/>
              </a:prstGeom>
              <a:noFill/>
              <a:ln w="47625">
                <a:solidFill>
                  <a:srgbClr val="000066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264" name="Text Box 27"/>
              <p:cNvSpPr txBox="1">
                <a:spLocks noChangeArrowheads="1"/>
              </p:cNvSpPr>
              <p:nvPr/>
            </p:nvSpPr>
            <p:spPr bwMode="auto">
              <a:xfrm>
                <a:off x="2046288" y="3848100"/>
                <a:ext cx="321203" cy="406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>
                    <a:solidFill>
                      <a:srgbClr val="000099"/>
                    </a:solidFill>
                    <a:latin typeface="Comic Sans MS" panose="030F0702030302020204" pitchFamily="66" charset="0"/>
                  </a:rPr>
                  <a:t>A</a:t>
                </a:r>
              </a:p>
            </p:txBody>
          </p:sp>
          <p:sp>
            <p:nvSpPr>
              <p:cNvPr id="10265" name="Text Box 29"/>
              <p:cNvSpPr txBox="1">
                <a:spLocks noChangeArrowheads="1"/>
              </p:cNvSpPr>
              <p:nvPr/>
            </p:nvSpPr>
            <p:spPr bwMode="auto">
              <a:xfrm>
                <a:off x="5268913" y="4287838"/>
                <a:ext cx="287540" cy="406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>
                    <a:solidFill>
                      <a:srgbClr val="000099"/>
                    </a:solidFill>
                    <a:latin typeface="Comic Sans MS" panose="030F0702030302020204" pitchFamily="66" charset="0"/>
                  </a:rPr>
                  <a:t>C</a:t>
                </a:r>
              </a:p>
            </p:txBody>
          </p:sp>
          <p:sp>
            <p:nvSpPr>
              <p:cNvPr id="10266" name="Text Box 30"/>
              <p:cNvSpPr txBox="1">
                <a:spLocks noChangeArrowheads="1"/>
              </p:cNvSpPr>
              <p:nvPr/>
            </p:nvSpPr>
            <p:spPr bwMode="auto">
              <a:xfrm>
                <a:off x="506141" y="2511425"/>
                <a:ext cx="322806" cy="406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>
                    <a:solidFill>
                      <a:srgbClr val="000099"/>
                    </a:solidFill>
                    <a:latin typeface="Comic Sans MS" panose="030F0702030302020204" pitchFamily="66" charset="0"/>
                  </a:rPr>
                  <a:t>U</a:t>
                </a:r>
              </a:p>
            </p:txBody>
          </p:sp>
          <p:sp>
            <p:nvSpPr>
              <p:cNvPr id="10267" name="Text Box 32"/>
              <p:cNvSpPr txBox="1">
                <a:spLocks noChangeArrowheads="1"/>
              </p:cNvSpPr>
              <p:nvPr/>
            </p:nvSpPr>
            <p:spPr bwMode="auto">
              <a:xfrm>
                <a:off x="990600" y="2597150"/>
                <a:ext cx="1069805" cy="406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>
                    <a:solidFill>
                      <a:srgbClr val="000099"/>
                    </a:solidFill>
                    <a:latin typeface="Comic Sans MS" panose="030F0702030302020204" pitchFamily="66" charset="0"/>
                  </a:rPr>
                  <a:t>(Joule)</a:t>
                </a:r>
              </a:p>
            </p:txBody>
          </p:sp>
          <p:grpSp>
            <p:nvGrpSpPr>
              <p:cNvPr id="10268" name="Group 33"/>
              <p:cNvGrpSpPr>
                <a:grpSpLocks/>
              </p:cNvGrpSpPr>
              <p:nvPr/>
            </p:nvGrpSpPr>
            <p:grpSpPr bwMode="auto">
              <a:xfrm>
                <a:off x="1684338" y="4205288"/>
                <a:ext cx="1050925" cy="50800"/>
                <a:chOff x="1856" y="5104"/>
                <a:chExt cx="1160" cy="56"/>
              </a:xfrm>
            </p:grpSpPr>
            <p:sp>
              <p:nvSpPr>
                <p:cNvPr id="10276" name="Rectangle 34"/>
                <p:cNvSpPr>
                  <a:spLocks noChangeArrowheads="1"/>
                </p:cNvSpPr>
                <p:nvPr/>
              </p:nvSpPr>
              <p:spPr bwMode="auto">
                <a:xfrm>
                  <a:off x="1856" y="5104"/>
                  <a:ext cx="1160" cy="56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77" name="Line 35"/>
                <p:cNvSpPr>
                  <a:spLocks noChangeShapeType="1"/>
                </p:cNvSpPr>
                <p:nvPr/>
              </p:nvSpPr>
              <p:spPr bwMode="auto">
                <a:xfrm>
                  <a:off x="1880" y="5136"/>
                  <a:ext cx="1104" cy="0"/>
                </a:xfrm>
                <a:prstGeom prst="line">
                  <a:avLst/>
                </a:prstGeom>
                <a:noFill/>
                <a:ln w="47625">
                  <a:solidFill>
                    <a:srgbClr val="000066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269" name="Group 39"/>
              <p:cNvGrpSpPr>
                <a:grpSpLocks/>
              </p:cNvGrpSpPr>
              <p:nvPr/>
            </p:nvGrpSpPr>
            <p:grpSpPr bwMode="auto">
              <a:xfrm>
                <a:off x="4797425" y="4632325"/>
                <a:ext cx="1052513" cy="50800"/>
                <a:chOff x="1856" y="5104"/>
                <a:chExt cx="1160" cy="56"/>
              </a:xfrm>
            </p:grpSpPr>
            <p:sp>
              <p:nvSpPr>
                <p:cNvPr id="10274" name="Rectangle 40"/>
                <p:cNvSpPr>
                  <a:spLocks noChangeArrowheads="1"/>
                </p:cNvSpPr>
                <p:nvPr/>
              </p:nvSpPr>
              <p:spPr bwMode="auto">
                <a:xfrm>
                  <a:off x="1856" y="5104"/>
                  <a:ext cx="1160" cy="56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75" name="Line 41"/>
                <p:cNvSpPr>
                  <a:spLocks noChangeShapeType="1"/>
                </p:cNvSpPr>
                <p:nvPr/>
              </p:nvSpPr>
              <p:spPr bwMode="auto">
                <a:xfrm>
                  <a:off x="1880" y="5136"/>
                  <a:ext cx="1104" cy="0"/>
                </a:xfrm>
                <a:prstGeom prst="line">
                  <a:avLst/>
                </a:prstGeom>
                <a:noFill/>
                <a:ln w="47625">
                  <a:solidFill>
                    <a:srgbClr val="000066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0270" name="Oval 42"/>
              <p:cNvSpPr>
                <a:spLocks noChangeArrowheads="1"/>
              </p:cNvSpPr>
              <p:nvPr/>
            </p:nvSpPr>
            <p:spPr bwMode="auto">
              <a:xfrm>
                <a:off x="4354513" y="4470400"/>
                <a:ext cx="392112" cy="385763"/>
              </a:xfrm>
              <a:prstGeom prst="ellipse">
                <a:avLst/>
              </a:prstGeom>
              <a:solidFill>
                <a:srgbClr val="FF7C80"/>
              </a:solidFill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71" name="Text Box 43"/>
              <p:cNvSpPr txBox="1">
                <a:spLocks noChangeArrowheads="1"/>
              </p:cNvSpPr>
              <p:nvPr/>
            </p:nvSpPr>
            <p:spPr bwMode="auto">
              <a:xfrm>
                <a:off x="4407609" y="4467225"/>
                <a:ext cx="284334" cy="406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3</a:t>
                </a:r>
              </a:p>
            </p:txBody>
          </p:sp>
          <p:sp>
            <p:nvSpPr>
              <p:cNvPr id="10272" name="Oval 46"/>
              <p:cNvSpPr>
                <a:spLocks noChangeArrowheads="1"/>
              </p:cNvSpPr>
              <p:nvPr/>
            </p:nvSpPr>
            <p:spPr bwMode="auto">
              <a:xfrm>
                <a:off x="1255713" y="4037013"/>
                <a:ext cx="392112" cy="385762"/>
              </a:xfrm>
              <a:prstGeom prst="ellipse">
                <a:avLst/>
              </a:prstGeom>
              <a:solidFill>
                <a:srgbClr val="FF7C80"/>
              </a:solidFill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73" name="Text Box 47"/>
              <p:cNvSpPr txBox="1">
                <a:spLocks noChangeArrowheads="1"/>
              </p:cNvSpPr>
              <p:nvPr/>
            </p:nvSpPr>
            <p:spPr bwMode="auto">
              <a:xfrm>
                <a:off x="1308809" y="4032250"/>
                <a:ext cx="284334" cy="406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1</a:t>
                </a:r>
              </a:p>
            </p:txBody>
          </p:sp>
        </p:grpSp>
      </p:grpSp>
      <p:grpSp>
        <p:nvGrpSpPr>
          <p:cNvPr id="9" name="Gruppo 8"/>
          <p:cNvGrpSpPr>
            <a:grpSpLocks/>
          </p:cNvGrpSpPr>
          <p:nvPr/>
        </p:nvGrpSpPr>
        <p:grpSpPr bwMode="auto">
          <a:xfrm>
            <a:off x="4267200" y="3538538"/>
            <a:ext cx="2312988" cy="1262062"/>
            <a:chOff x="2743200" y="3319867"/>
            <a:chExt cx="2312988" cy="1263246"/>
          </a:xfrm>
        </p:grpSpPr>
        <p:sp>
          <p:nvSpPr>
            <p:cNvPr id="10253" name="Text Box 28"/>
            <p:cNvSpPr txBox="1">
              <a:spLocks noChangeArrowheads="1"/>
            </p:cNvSpPr>
            <p:nvPr/>
          </p:nvSpPr>
          <p:spPr bwMode="auto">
            <a:xfrm>
              <a:off x="3406775" y="3319867"/>
              <a:ext cx="290746" cy="4067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99"/>
                  </a:solidFill>
                  <a:latin typeface="Comic Sans MS" panose="030F0702030302020204" pitchFamily="66" charset="0"/>
                </a:rPr>
                <a:t>B</a:t>
              </a:r>
            </a:p>
          </p:txBody>
        </p:sp>
        <p:grpSp>
          <p:nvGrpSpPr>
            <p:cNvPr id="10254" name="Group 36"/>
            <p:cNvGrpSpPr>
              <a:grpSpLocks/>
            </p:cNvGrpSpPr>
            <p:nvPr/>
          </p:nvGrpSpPr>
          <p:grpSpPr bwMode="auto">
            <a:xfrm>
              <a:off x="3178175" y="3705225"/>
              <a:ext cx="1052513" cy="50800"/>
              <a:chOff x="1856" y="5104"/>
              <a:chExt cx="1160" cy="56"/>
            </a:xfrm>
          </p:grpSpPr>
          <p:sp>
            <p:nvSpPr>
              <p:cNvPr id="10258" name="Rectangle 37"/>
              <p:cNvSpPr>
                <a:spLocks noChangeArrowheads="1"/>
              </p:cNvSpPr>
              <p:nvPr/>
            </p:nvSpPr>
            <p:spPr bwMode="auto">
              <a:xfrm>
                <a:off x="1856" y="5104"/>
                <a:ext cx="1160" cy="56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9" name="Line 38"/>
              <p:cNvSpPr>
                <a:spLocks noChangeShapeType="1"/>
              </p:cNvSpPr>
              <p:nvPr/>
            </p:nvSpPr>
            <p:spPr bwMode="auto">
              <a:xfrm>
                <a:off x="1880" y="5136"/>
                <a:ext cx="1104" cy="0"/>
              </a:xfrm>
              <a:prstGeom prst="line">
                <a:avLst/>
              </a:prstGeom>
              <a:noFill/>
              <a:ln w="47625">
                <a:solidFill>
                  <a:srgbClr val="000066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0255" name="Oval 44"/>
            <p:cNvSpPr>
              <a:spLocks noChangeArrowheads="1"/>
            </p:cNvSpPr>
            <p:nvPr/>
          </p:nvSpPr>
          <p:spPr bwMode="auto">
            <a:xfrm>
              <a:off x="2743200" y="3530600"/>
              <a:ext cx="392113" cy="385763"/>
            </a:xfrm>
            <a:prstGeom prst="ellipse">
              <a:avLst/>
            </a:prstGeom>
            <a:solidFill>
              <a:srgbClr val="FF7C80"/>
            </a:solidFill>
            <a:ln w="38100">
              <a:solidFill>
                <a:srgbClr val="FF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256" name="Text Box 45"/>
            <p:cNvSpPr txBox="1">
              <a:spLocks noChangeArrowheads="1"/>
            </p:cNvSpPr>
            <p:nvPr/>
          </p:nvSpPr>
          <p:spPr bwMode="auto">
            <a:xfrm>
              <a:off x="2796296" y="3525838"/>
              <a:ext cx="284334" cy="4067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10257" name="Freeform 48"/>
            <p:cNvSpPr>
              <a:spLocks/>
            </p:cNvSpPr>
            <p:nvPr/>
          </p:nvSpPr>
          <p:spPr bwMode="auto">
            <a:xfrm>
              <a:off x="2786063" y="3775075"/>
              <a:ext cx="2270125" cy="808038"/>
            </a:xfrm>
            <a:custGeom>
              <a:avLst/>
              <a:gdLst>
                <a:gd name="T0" fmla="*/ 0 w 2501"/>
                <a:gd name="T1" fmla="*/ 2147483647 h 905"/>
                <a:gd name="T2" fmla="*/ 2147483647 w 2501"/>
                <a:gd name="T3" fmla="*/ 2147483647 h 905"/>
                <a:gd name="T4" fmla="*/ 2147483647 w 2501"/>
                <a:gd name="T5" fmla="*/ 2147483647 h 905"/>
                <a:gd name="T6" fmla="*/ 2147483647 w 2501"/>
                <a:gd name="T7" fmla="*/ 2147483647 h 905"/>
                <a:gd name="T8" fmla="*/ 2147483647 w 2501"/>
                <a:gd name="T9" fmla="*/ 2147483647 h 905"/>
                <a:gd name="T10" fmla="*/ 2147483647 w 2501"/>
                <a:gd name="T11" fmla="*/ 2147483647 h 9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01" h="905">
                  <a:moveTo>
                    <a:pt x="0" y="514"/>
                  </a:moveTo>
                  <a:cubicBezTo>
                    <a:pt x="57" y="457"/>
                    <a:pt x="232" y="255"/>
                    <a:pt x="344" y="170"/>
                  </a:cubicBezTo>
                  <a:cubicBezTo>
                    <a:pt x="456" y="85"/>
                    <a:pt x="517" y="10"/>
                    <a:pt x="673" y="5"/>
                  </a:cubicBezTo>
                  <a:cubicBezTo>
                    <a:pt x="829" y="0"/>
                    <a:pt x="1058" y="49"/>
                    <a:pt x="1282" y="141"/>
                  </a:cubicBezTo>
                  <a:cubicBezTo>
                    <a:pt x="1506" y="233"/>
                    <a:pt x="1816" y="433"/>
                    <a:pt x="2019" y="560"/>
                  </a:cubicBezTo>
                  <a:cubicBezTo>
                    <a:pt x="2222" y="687"/>
                    <a:pt x="2401" y="833"/>
                    <a:pt x="2501" y="905"/>
                  </a:cubicBezTo>
                </a:path>
              </a:pathLst>
            </a:custGeom>
            <a:noFill/>
            <a:ln w="47625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" name="Gruppo 9"/>
          <p:cNvGrpSpPr>
            <a:grpSpLocks/>
          </p:cNvGrpSpPr>
          <p:nvPr/>
        </p:nvGrpSpPr>
        <p:grpSpPr bwMode="auto">
          <a:xfrm>
            <a:off x="5943601" y="3765551"/>
            <a:ext cx="4839837" cy="574675"/>
            <a:chOff x="4419600" y="3548063"/>
            <a:chExt cx="4839837" cy="574675"/>
          </a:xfrm>
        </p:grpSpPr>
        <p:sp>
          <p:nvSpPr>
            <p:cNvPr id="10251" name="Line 25"/>
            <p:cNvSpPr>
              <a:spLocks noChangeShapeType="1"/>
            </p:cNvSpPr>
            <p:nvPr/>
          </p:nvSpPr>
          <p:spPr bwMode="auto">
            <a:xfrm>
              <a:off x="4419600" y="3724275"/>
              <a:ext cx="0" cy="398463"/>
            </a:xfrm>
            <a:prstGeom prst="line">
              <a:avLst/>
            </a:prstGeom>
            <a:noFill/>
            <a:ln w="47625">
              <a:solidFill>
                <a:srgbClr val="FF0000"/>
              </a:solidFill>
              <a:round/>
              <a:headEnd type="triangl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252" name="Text Box 49"/>
            <p:cNvSpPr txBox="1">
              <a:spLocks noChangeArrowheads="1"/>
            </p:cNvSpPr>
            <p:nvPr/>
          </p:nvSpPr>
          <p:spPr bwMode="auto">
            <a:xfrm>
              <a:off x="4443413" y="3548063"/>
              <a:ext cx="4816024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99"/>
                  </a:solidFill>
                  <a:latin typeface="Comic Sans MS" panose="030F0702030302020204" pitchFamily="66" charset="0"/>
                </a:rPr>
                <a:t>U</a:t>
              </a:r>
              <a:r>
                <a:rPr lang="it-IT" altLang="it-IT" sz="2300" b="1" baseline="-25000">
                  <a:solidFill>
                    <a:srgbClr val="000099"/>
                  </a:solidFill>
                  <a:latin typeface="Comic Sans MS" panose="030F0702030302020204" pitchFamily="66" charset="0"/>
                </a:rPr>
                <a:t>2</a:t>
              </a:r>
              <a:r>
                <a:rPr lang="it-IT" altLang="it-IT" sz="2300" b="1">
                  <a:solidFill>
                    <a:srgbClr val="000099"/>
                  </a:solidFill>
                  <a:latin typeface="Comic Sans MS" panose="030F0702030302020204" pitchFamily="66" charset="0"/>
                </a:rPr>
                <a:t> - U</a:t>
              </a:r>
              <a:r>
                <a:rPr lang="it-IT" altLang="it-IT" sz="2300" b="1" baseline="-25000">
                  <a:solidFill>
                    <a:srgbClr val="000099"/>
                  </a:solidFill>
                  <a:latin typeface="Comic Sans MS" panose="030F0702030302020204" pitchFamily="66" charset="0"/>
                </a:rPr>
                <a:t>1</a:t>
              </a:r>
              <a:r>
                <a:rPr lang="it-IT" altLang="it-IT" sz="2300" b="1">
                  <a:solidFill>
                    <a:srgbClr val="000099"/>
                  </a:solidFill>
                  <a:latin typeface="Comic Sans MS" panose="030F0702030302020204" pitchFamily="66" charset="0"/>
                </a:rPr>
                <a:t> = Energia di Attivazione</a:t>
              </a:r>
            </a:p>
          </p:txBody>
        </p:sp>
      </p:grpSp>
      <p:sp>
        <p:nvSpPr>
          <p:cNvPr id="48172" name="Text Box 50"/>
          <p:cNvSpPr txBox="1">
            <a:spLocks noChangeArrowheads="1"/>
          </p:cNvSpPr>
          <p:nvPr/>
        </p:nvSpPr>
        <p:spPr bwMode="auto">
          <a:xfrm>
            <a:off x="1625601" y="5589588"/>
            <a:ext cx="4596733" cy="111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 eaLnBrk="0" hangingPunct="0">
              <a:spcBef>
                <a:spcPct val="20000"/>
              </a:spcBef>
              <a:buChar char="•"/>
              <a:tabLst>
                <a:tab pos="541338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 eaLnBrk="0" hangingPunct="0">
              <a:spcBef>
                <a:spcPct val="20000"/>
              </a:spcBef>
              <a:buChar char="–"/>
              <a:tabLst>
                <a:tab pos="541338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 eaLnBrk="0" hangingPunct="0">
              <a:spcBef>
                <a:spcPct val="20000"/>
              </a:spcBef>
              <a:buChar char="•"/>
              <a:tabLst>
                <a:tab pos="5413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 eaLnBrk="0" hangingPunct="0">
              <a:spcBef>
                <a:spcPct val="20000"/>
              </a:spcBef>
              <a:buChar char="–"/>
              <a:tabLst>
                <a:tab pos="54133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 eaLnBrk="0" hangingPunct="0">
              <a:spcBef>
                <a:spcPct val="20000"/>
              </a:spcBef>
              <a:buChar char="»"/>
              <a:tabLst>
                <a:tab pos="54133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4133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4133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4133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4133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99"/>
                </a:solidFill>
                <a:latin typeface="Comic Sans MS" panose="030F0702030302020204" pitchFamily="66" charset="0"/>
              </a:rPr>
              <a:t>A	METASTABILE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99"/>
                </a:solidFill>
                <a:latin typeface="Comic Sans MS" panose="030F0702030302020204" pitchFamily="66" charset="0"/>
              </a:rPr>
              <a:t>B	STATO DI TRANSIZIONE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99"/>
                </a:solidFill>
                <a:latin typeface="Comic Sans MS" panose="030F0702030302020204" pitchFamily="66" charset="0"/>
              </a:rPr>
              <a:t>C	STABILE</a:t>
            </a:r>
          </a:p>
        </p:txBody>
      </p:sp>
      <p:sp>
        <p:nvSpPr>
          <p:cNvPr id="48174" name="Text Box 52"/>
          <p:cNvSpPr txBox="1">
            <a:spLocks noChangeArrowheads="1"/>
          </p:cNvSpPr>
          <p:nvPr/>
        </p:nvSpPr>
        <p:spPr bwMode="auto">
          <a:xfrm>
            <a:off x="6651625" y="6273800"/>
            <a:ext cx="3847810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 eaLnBrk="0" hangingPunct="0">
              <a:spcBef>
                <a:spcPct val="20000"/>
              </a:spcBef>
              <a:buChar char="•"/>
              <a:tabLst>
                <a:tab pos="541338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 eaLnBrk="0" hangingPunct="0">
              <a:spcBef>
                <a:spcPct val="20000"/>
              </a:spcBef>
              <a:buChar char="–"/>
              <a:tabLst>
                <a:tab pos="541338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 eaLnBrk="0" hangingPunct="0">
              <a:spcBef>
                <a:spcPct val="20000"/>
              </a:spcBef>
              <a:buChar char="•"/>
              <a:tabLst>
                <a:tab pos="5413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 eaLnBrk="0" hangingPunct="0">
              <a:spcBef>
                <a:spcPct val="20000"/>
              </a:spcBef>
              <a:buChar char="–"/>
              <a:tabLst>
                <a:tab pos="54133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 eaLnBrk="0" hangingPunct="0">
              <a:spcBef>
                <a:spcPct val="20000"/>
              </a:spcBef>
              <a:buChar char="»"/>
              <a:tabLst>
                <a:tab pos="54133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4133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4133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4133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4133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99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300" b="1">
                <a:solidFill>
                  <a:srgbClr val="000099"/>
                </a:solidFill>
                <a:latin typeface="Comic Sans MS" panose="030F0702030302020204" pitchFamily="66" charset="0"/>
              </a:rPr>
              <a:t>G = - 68,300  kcal/mole</a:t>
            </a:r>
          </a:p>
        </p:txBody>
      </p:sp>
      <p:grpSp>
        <p:nvGrpSpPr>
          <p:cNvPr id="11" name="Gruppo 10"/>
          <p:cNvGrpSpPr>
            <a:grpSpLocks/>
          </p:cNvGrpSpPr>
          <p:nvPr/>
        </p:nvGrpSpPr>
        <p:grpSpPr bwMode="auto">
          <a:xfrm>
            <a:off x="6772276" y="5535613"/>
            <a:ext cx="3507973" cy="406342"/>
            <a:chOff x="5247482" y="5391150"/>
            <a:chExt cx="3507973" cy="406343"/>
          </a:xfrm>
        </p:grpSpPr>
        <p:sp>
          <p:nvSpPr>
            <p:cNvPr id="10249" name="Text Box 51"/>
            <p:cNvSpPr txBox="1">
              <a:spLocks noChangeArrowheads="1"/>
            </p:cNvSpPr>
            <p:nvPr/>
          </p:nvSpPr>
          <p:spPr bwMode="auto">
            <a:xfrm>
              <a:off x="5247482" y="5391150"/>
              <a:ext cx="3507973" cy="406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 eaLnBrk="0" hangingPunct="0">
                <a:spcBef>
                  <a:spcPct val="20000"/>
                </a:spcBef>
                <a:buChar char="•"/>
                <a:tabLst>
                  <a:tab pos="54133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 eaLnBrk="0" hangingPunct="0">
                <a:spcBef>
                  <a:spcPct val="20000"/>
                </a:spcBef>
                <a:buChar char="–"/>
                <a:tabLst>
                  <a:tab pos="54133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 eaLnBrk="0" hangingPunct="0">
                <a:spcBef>
                  <a:spcPct val="20000"/>
                </a:spcBef>
                <a:buChar char="•"/>
                <a:tabLst>
                  <a:tab pos="54133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 eaLnBrk="0" hangingPunct="0">
                <a:spcBef>
                  <a:spcPct val="20000"/>
                </a:spcBef>
                <a:buChar char="–"/>
                <a:tabLst>
                  <a:tab pos="54133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 eaLnBrk="0" hangingPunct="0">
                <a:spcBef>
                  <a:spcPct val="20000"/>
                </a:spcBef>
                <a:buChar char="»"/>
                <a:tabLst>
                  <a:tab pos="54133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4133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99"/>
                  </a:solidFill>
                  <a:latin typeface="Comic Sans MS" panose="030F0702030302020204" pitchFamily="66" charset="0"/>
                </a:rPr>
                <a:t>H</a:t>
              </a:r>
              <a:r>
                <a:rPr lang="it-IT" altLang="it-IT" sz="2300" b="1" baseline="-25000">
                  <a:solidFill>
                    <a:srgbClr val="000099"/>
                  </a:solidFill>
                  <a:latin typeface="Comic Sans MS" panose="030F0702030302020204" pitchFamily="66" charset="0"/>
                </a:rPr>
                <a:t>2(g)</a:t>
              </a:r>
              <a:r>
                <a:rPr lang="it-IT" altLang="it-IT" sz="2300" b="1">
                  <a:solidFill>
                    <a:srgbClr val="000099"/>
                  </a:solidFill>
                  <a:latin typeface="Comic Sans MS" panose="030F0702030302020204" pitchFamily="66" charset="0"/>
                </a:rPr>
                <a:t> + ½ O</a:t>
              </a:r>
              <a:r>
                <a:rPr lang="it-IT" altLang="it-IT" sz="2300" b="1" baseline="-25000">
                  <a:solidFill>
                    <a:srgbClr val="000099"/>
                  </a:solidFill>
                  <a:latin typeface="Comic Sans MS" panose="030F0702030302020204" pitchFamily="66" charset="0"/>
                </a:rPr>
                <a:t>2(g)</a:t>
              </a:r>
              <a:r>
                <a:rPr lang="it-IT" altLang="it-IT" sz="2300" b="1">
                  <a:solidFill>
                    <a:srgbClr val="000099"/>
                  </a:solidFill>
                  <a:latin typeface="Comic Sans MS" panose="030F0702030302020204" pitchFamily="66" charset="0"/>
                </a:rPr>
                <a:t>		H</a:t>
              </a:r>
              <a:r>
                <a:rPr lang="it-IT" altLang="it-IT" sz="2300" b="1" baseline="-25000">
                  <a:solidFill>
                    <a:srgbClr val="000099"/>
                  </a:solidFill>
                  <a:latin typeface="Comic Sans MS" panose="030F0702030302020204" pitchFamily="66" charset="0"/>
                </a:rPr>
                <a:t>2</a:t>
              </a:r>
              <a:r>
                <a:rPr lang="it-IT" altLang="it-IT" sz="2300" b="1">
                  <a:solidFill>
                    <a:srgbClr val="000099"/>
                  </a:solidFill>
                  <a:latin typeface="Comic Sans MS" panose="030F0702030302020204" pitchFamily="66" charset="0"/>
                </a:rPr>
                <a:t>O</a:t>
              </a:r>
              <a:r>
                <a:rPr lang="it-IT" altLang="it-IT" sz="2300" b="1" baseline="-25000">
                  <a:solidFill>
                    <a:srgbClr val="000099"/>
                  </a:solidFill>
                  <a:latin typeface="Comic Sans MS" panose="030F0702030302020204" pitchFamily="66" charset="0"/>
                </a:rPr>
                <a:t>(l)</a:t>
              </a:r>
              <a:endParaRPr lang="it-IT" altLang="it-IT" sz="2300" b="1">
                <a:solidFill>
                  <a:srgbClr val="000099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50" name="Line 53"/>
            <p:cNvSpPr>
              <a:spLocks noChangeShapeType="1"/>
            </p:cNvSpPr>
            <p:nvPr/>
          </p:nvSpPr>
          <p:spPr bwMode="auto">
            <a:xfrm rot="5400000" flipV="1">
              <a:off x="7523634" y="5303426"/>
              <a:ext cx="0" cy="574675"/>
            </a:xfrm>
            <a:prstGeom prst="line">
              <a:avLst/>
            </a:prstGeom>
            <a:noFill/>
            <a:ln w="47625">
              <a:solidFill>
                <a:srgbClr val="0000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298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96"/>
    </mc:Choice>
    <mc:Fallback xmlns="">
      <p:transition spd="slow" advTm="204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8172" grpId="0"/>
      <p:bldP spid="4817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7" descr="E:\Documents and Settings\stefania\Desktop\12.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70" b="3758"/>
          <a:stretch>
            <a:fillRect/>
          </a:stretch>
        </p:blipFill>
        <p:spPr bwMode="auto">
          <a:xfrm>
            <a:off x="2133600" y="119063"/>
            <a:ext cx="8534400" cy="565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40"/>
          <p:cNvSpPr>
            <a:spLocks noChangeArrowheads="1"/>
          </p:cNvSpPr>
          <p:nvPr/>
        </p:nvSpPr>
        <p:spPr bwMode="auto">
          <a:xfrm>
            <a:off x="4843463" y="5197475"/>
            <a:ext cx="4462462" cy="88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2292" name="Text Box 2"/>
          <p:cNvSpPr txBox="1">
            <a:spLocks noChangeArrowheads="1"/>
          </p:cNvSpPr>
          <p:nvPr/>
        </p:nvSpPr>
        <p:spPr bwMode="auto">
          <a:xfrm rot="16200000">
            <a:off x="58738" y="2951163"/>
            <a:ext cx="3411538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FF5050"/>
                </a:solidFill>
                <a:latin typeface="Comic Sans MS" panose="030F0702030302020204" pitchFamily="66" charset="0"/>
              </a:rPr>
              <a:t>Energia potenziale (10-21 J)</a:t>
            </a:r>
          </a:p>
        </p:txBody>
      </p:sp>
      <p:sp>
        <p:nvSpPr>
          <p:cNvPr id="12293" name="Text Box 3"/>
          <p:cNvSpPr txBox="1">
            <a:spLocks noChangeArrowheads="1"/>
          </p:cNvSpPr>
          <p:nvPr/>
        </p:nvSpPr>
        <p:spPr bwMode="auto">
          <a:xfrm flipH="1">
            <a:off x="2668589" y="5853113"/>
            <a:ext cx="7583487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600" b="1">
                <a:solidFill>
                  <a:srgbClr val="FF5050"/>
                </a:solidFill>
                <a:latin typeface="Comic Sans MS" panose="030F0702030302020204" pitchFamily="66" charset="0"/>
              </a:rPr>
              <a:t>Coordinata di reazione (variazione delle lunghezze e degli angoli di legame)</a:t>
            </a:r>
          </a:p>
        </p:txBody>
      </p:sp>
      <p:sp>
        <p:nvSpPr>
          <p:cNvPr id="12294" name="Text Box 4"/>
          <p:cNvSpPr txBox="1">
            <a:spLocks noChangeArrowheads="1"/>
          </p:cNvSpPr>
          <p:nvPr/>
        </p:nvSpPr>
        <p:spPr bwMode="auto">
          <a:xfrm flipH="1">
            <a:off x="5748338" y="3343275"/>
            <a:ext cx="200025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600" b="1">
                <a:solidFill>
                  <a:srgbClr val="33CC33"/>
                </a:solidFill>
                <a:latin typeface="Comic Sans MS" panose="030F0702030302020204" pitchFamily="66" charset="0"/>
              </a:rPr>
              <a:t>E</a:t>
            </a:r>
            <a:r>
              <a:rPr lang="it-IT" altLang="it-IT" sz="1600" b="1" baseline="-25000">
                <a:solidFill>
                  <a:srgbClr val="33CC33"/>
                </a:solidFill>
                <a:latin typeface="Comic Sans MS" panose="030F0702030302020204" pitchFamily="66" charset="0"/>
              </a:rPr>
              <a:t>a</a:t>
            </a:r>
            <a:r>
              <a:rPr lang="it-IT" altLang="it-IT" sz="1600" b="1">
                <a:solidFill>
                  <a:srgbClr val="33CC33"/>
                </a:solidFill>
                <a:latin typeface="Comic Sans MS" panose="030F0702030302020204" pitchFamily="66" charset="0"/>
              </a:rPr>
              <a:t> = 126 x 10</a:t>
            </a:r>
            <a:r>
              <a:rPr lang="it-IT" altLang="it-IT" sz="1600" b="1" baseline="30000">
                <a:solidFill>
                  <a:srgbClr val="33CC33"/>
                </a:solidFill>
                <a:latin typeface="Comic Sans MS" panose="030F0702030302020204" pitchFamily="66" charset="0"/>
              </a:rPr>
              <a:t>-21</a:t>
            </a:r>
            <a:r>
              <a:rPr lang="it-IT" altLang="it-IT" sz="1600" b="1">
                <a:solidFill>
                  <a:srgbClr val="33CC33"/>
                </a:solidFill>
                <a:latin typeface="Comic Sans MS" panose="030F0702030302020204" pitchFamily="66" charset="0"/>
              </a:rPr>
              <a:t>J</a:t>
            </a:r>
          </a:p>
        </p:txBody>
      </p:sp>
      <p:sp>
        <p:nvSpPr>
          <p:cNvPr id="12295" name="Text Box 5"/>
          <p:cNvSpPr txBox="1">
            <a:spLocks noChangeArrowheads="1"/>
          </p:cNvSpPr>
          <p:nvPr/>
        </p:nvSpPr>
        <p:spPr bwMode="auto">
          <a:xfrm flipH="1">
            <a:off x="8229600" y="4194175"/>
            <a:ext cx="21844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600" b="1">
                <a:solidFill>
                  <a:srgbClr val="33CC33"/>
                </a:solidFill>
                <a:sym typeface="Symbol" panose="05050102010706020507" pitchFamily="18" charset="2"/>
              </a:rPr>
              <a:t></a:t>
            </a:r>
            <a:r>
              <a:rPr lang="it-IT" altLang="it-IT" sz="1600" b="1">
                <a:solidFill>
                  <a:srgbClr val="33CC33"/>
                </a:solidFill>
                <a:latin typeface="Comic Sans MS" panose="030F0702030302020204" pitchFamily="66" charset="0"/>
              </a:rPr>
              <a:t>E = 63 x 10</a:t>
            </a:r>
            <a:r>
              <a:rPr lang="it-IT" altLang="it-IT" sz="1600" b="1" baseline="30000">
                <a:solidFill>
                  <a:srgbClr val="33CC33"/>
                </a:solidFill>
                <a:latin typeface="Comic Sans MS" panose="030F0702030302020204" pitchFamily="66" charset="0"/>
              </a:rPr>
              <a:t>-21</a:t>
            </a:r>
            <a:r>
              <a:rPr lang="it-IT" altLang="it-IT" sz="1600" b="1">
                <a:solidFill>
                  <a:srgbClr val="33CC33"/>
                </a:solidFill>
                <a:latin typeface="Comic Sans MS" panose="030F0702030302020204" pitchFamily="66" charset="0"/>
              </a:rPr>
              <a:t>J</a:t>
            </a:r>
          </a:p>
        </p:txBody>
      </p:sp>
      <p:sp>
        <p:nvSpPr>
          <p:cNvPr id="12296" name="Line 6"/>
          <p:cNvSpPr>
            <a:spLocks noChangeShapeType="1"/>
          </p:cNvSpPr>
          <p:nvPr/>
        </p:nvSpPr>
        <p:spPr bwMode="auto">
          <a:xfrm flipV="1">
            <a:off x="2447925" y="71438"/>
            <a:ext cx="0" cy="5605462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/>
            </a:endParaRPr>
          </a:p>
        </p:txBody>
      </p:sp>
      <p:sp>
        <p:nvSpPr>
          <p:cNvPr id="12297" name="Line 7"/>
          <p:cNvSpPr>
            <a:spLocks noChangeShapeType="1"/>
          </p:cNvSpPr>
          <p:nvPr/>
        </p:nvSpPr>
        <p:spPr bwMode="auto">
          <a:xfrm>
            <a:off x="2438401" y="5667375"/>
            <a:ext cx="8181975" cy="0"/>
          </a:xfrm>
          <a:prstGeom prst="line">
            <a:avLst/>
          </a:prstGeom>
          <a:noFill/>
          <a:ln w="28575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/>
            </a:endParaRPr>
          </a:p>
        </p:txBody>
      </p:sp>
      <p:sp>
        <p:nvSpPr>
          <p:cNvPr id="12298" name="Rectangle 12"/>
          <p:cNvSpPr>
            <a:spLocks noChangeArrowheads="1"/>
          </p:cNvSpPr>
          <p:nvPr/>
        </p:nvSpPr>
        <p:spPr bwMode="auto">
          <a:xfrm>
            <a:off x="7670800" y="5202238"/>
            <a:ext cx="152400" cy="184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2299" name="Line 14"/>
          <p:cNvSpPr>
            <a:spLocks noChangeShapeType="1"/>
          </p:cNvSpPr>
          <p:nvPr/>
        </p:nvSpPr>
        <p:spPr bwMode="auto">
          <a:xfrm flipH="1" flipV="1">
            <a:off x="6569075" y="3611563"/>
            <a:ext cx="6350" cy="1573212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/>
            </a:endParaRPr>
          </a:p>
        </p:txBody>
      </p:sp>
      <p:sp>
        <p:nvSpPr>
          <p:cNvPr id="12300" name="Line 15"/>
          <p:cNvSpPr>
            <a:spLocks noChangeShapeType="1"/>
          </p:cNvSpPr>
          <p:nvPr/>
        </p:nvSpPr>
        <p:spPr bwMode="auto">
          <a:xfrm flipV="1">
            <a:off x="6570663" y="1233488"/>
            <a:ext cx="0" cy="215265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/>
            </a:endParaRPr>
          </a:p>
        </p:txBody>
      </p:sp>
      <p:sp>
        <p:nvSpPr>
          <p:cNvPr id="12301" name="Rectangle 16"/>
          <p:cNvSpPr>
            <a:spLocks noChangeArrowheads="1"/>
          </p:cNvSpPr>
          <p:nvPr/>
        </p:nvSpPr>
        <p:spPr bwMode="auto">
          <a:xfrm>
            <a:off x="2181225" y="1014413"/>
            <a:ext cx="228600" cy="4286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2302" name="Text Box 18"/>
          <p:cNvSpPr txBox="1">
            <a:spLocks noChangeArrowheads="1"/>
          </p:cNvSpPr>
          <p:nvPr/>
        </p:nvSpPr>
        <p:spPr bwMode="auto">
          <a:xfrm>
            <a:off x="1917700" y="1076325"/>
            <a:ext cx="508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66CC"/>
                </a:solidFill>
                <a:latin typeface="Comic Sans MS" panose="030F0702030302020204" pitchFamily="66" charset="0"/>
              </a:rPr>
              <a:t>120</a:t>
            </a:r>
          </a:p>
        </p:txBody>
      </p:sp>
      <p:sp>
        <p:nvSpPr>
          <p:cNvPr id="12303" name="Text Box 19"/>
          <p:cNvSpPr txBox="1">
            <a:spLocks noChangeArrowheads="1"/>
          </p:cNvSpPr>
          <p:nvPr/>
        </p:nvSpPr>
        <p:spPr bwMode="auto">
          <a:xfrm>
            <a:off x="2055813" y="2076450"/>
            <a:ext cx="400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33CC"/>
                </a:solidFill>
                <a:latin typeface="Comic Sans MS" panose="030F0702030302020204" pitchFamily="66" charset="0"/>
              </a:rPr>
              <a:t>90</a:t>
            </a:r>
          </a:p>
        </p:txBody>
      </p:sp>
      <p:sp>
        <p:nvSpPr>
          <p:cNvPr id="12304" name="Text Box 20"/>
          <p:cNvSpPr txBox="1">
            <a:spLocks noChangeArrowheads="1"/>
          </p:cNvSpPr>
          <p:nvPr/>
        </p:nvSpPr>
        <p:spPr bwMode="auto">
          <a:xfrm>
            <a:off x="2060575" y="4067175"/>
            <a:ext cx="6556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3333FF"/>
                </a:solidFill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12305" name="Text Box 21"/>
          <p:cNvSpPr txBox="1">
            <a:spLocks noChangeArrowheads="1"/>
          </p:cNvSpPr>
          <p:nvPr/>
        </p:nvSpPr>
        <p:spPr bwMode="auto">
          <a:xfrm>
            <a:off x="2012950" y="3076575"/>
            <a:ext cx="400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FF"/>
                </a:solidFill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12306" name="Text Box 22"/>
          <p:cNvSpPr txBox="1">
            <a:spLocks noChangeArrowheads="1"/>
          </p:cNvSpPr>
          <p:nvPr/>
        </p:nvSpPr>
        <p:spPr bwMode="auto">
          <a:xfrm>
            <a:off x="2187575" y="5091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333399"/>
                </a:solidFill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12307" name="Line 23"/>
          <p:cNvSpPr>
            <a:spLocks noChangeShapeType="1"/>
          </p:cNvSpPr>
          <p:nvPr/>
        </p:nvSpPr>
        <p:spPr bwMode="auto">
          <a:xfrm>
            <a:off x="2462214" y="1243013"/>
            <a:ext cx="104775" cy="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/>
            </a:endParaRPr>
          </a:p>
        </p:txBody>
      </p:sp>
      <p:sp>
        <p:nvSpPr>
          <p:cNvPr id="12308" name="Line 25"/>
          <p:cNvSpPr>
            <a:spLocks noChangeShapeType="1"/>
          </p:cNvSpPr>
          <p:nvPr/>
        </p:nvSpPr>
        <p:spPr bwMode="auto">
          <a:xfrm>
            <a:off x="2462213" y="2238375"/>
            <a:ext cx="100012" cy="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/>
            </a:endParaRPr>
          </a:p>
        </p:txBody>
      </p:sp>
      <p:sp>
        <p:nvSpPr>
          <p:cNvPr id="12309" name="Line 26"/>
          <p:cNvSpPr>
            <a:spLocks noChangeShapeType="1"/>
          </p:cNvSpPr>
          <p:nvPr/>
        </p:nvSpPr>
        <p:spPr bwMode="auto">
          <a:xfrm>
            <a:off x="2466975" y="3233738"/>
            <a:ext cx="95250" cy="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/>
            </a:endParaRPr>
          </a:p>
        </p:txBody>
      </p:sp>
      <p:sp>
        <p:nvSpPr>
          <p:cNvPr id="12310" name="Line 39"/>
          <p:cNvSpPr>
            <a:spLocks noChangeShapeType="1"/>
          </p:cNvSpPr>
          <p:nvPr/>
        </p:nvSpPr>
        <p:spPr bwMode="auto">
          <a:xfrm>
            <a:off x="4805364" y="5219700"/>
            <a:ext cx="4376737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/>
            </a:endParaRPr>
          </a:p>
        </p:txBody>
      </p:sp>
      <p:sp>
        <p:nvSpPr>
          <p:cNvPr id="12311" name="Line 27"/>
          <p:cNvSpPr>
            <a:spLocks noChangeShapeType="1"/>
          </p:cNvSpPr>
          <p:nvPr/>
        </p:nvSpPr>
        <p:spPr bwMode="auto">
          <a:xfrm>
            <a:off x="2449514" y="4222750"/>
            <a:ext cx="109537" cy="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/>
            </a:endParaRPr>
          </a:p>
        </p:txBody>
      </p:sp>
      <p:sp>
        <p:nvSpPr>
          <p:cNvPr id="12312" name="Line 38"/>
          <p:cNvSpPr>
            <a:spLocks noChangeShapeType="1"/>
          </p:cNvSpPr>
          <p:nvPr/>
        </p:nvSpPr>
        <p:spPr bwMode="auto">
          <a:xfrm>
            <a:off x="2449514" y="5224463"/>
            <a:ext cx="109537" cy="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/>
            </a:endParaRPr>
          </a:p>
        </p:txBody>
      </p:sp>
      <p:sp>
        <p:nvSpPr>
          <p:cNvPr id="12313" name="Line 41"/>
          <p:cNvSpPr>
            <a:spLocks noChangeShapeType="1"/>
          </p:cNvSpPr>
          <p:nvPr/>
        </p:nvSpPr>
        <p:spPr bwMode="auto">
          <a:xfrm>
            <a:off x="2890839" y="5219700"/>
            <a:ext cx="20097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/>
            </a:endParaRPr>
          </a:p>
        </p:txBody>
      </p:sp>
      <p:sp>
        <p:nvSpPr>
          <p:cNvPr id="12314" name="Line 43"/>
          <p:cNvSpPr>
            <a:spLocks noChangeShapeType="1"/>
          </p:cNvSpPr>
          <p:nvPr/>
        </p:nvSpPr>
        <p:spPr bwMode="auto">
          <a:xfrm flipH="1" flipV="1">
            <a:off x="8988426" y="4535489"/>
            <a:ext cx="3175" cy="649287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/>
            </a:endParaRPr>
          </a:p>
        </p:txBody>
      </p:sp>
      <p:sp>
        <p:nvSpPr>
          <p:cNvPr id="12315" name="Line 44"/>
          <p:cNvSpPr>
            <a:spLocks noChangeShapeType="1"/>
          </p:cNvSpPr>
          <p:nvPr/>
        </p:nvSpPr>
        <p:spPr bwMode="auto">
          <a:xfrm flipV="1">
            <a:off x="8994775" y="3290888"/>
            <a:ext cx="0" cy="900112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5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79"/>
    </mc:Choice>
    <mc:Fallback xmlns="">
      <p:transition spd="slow" advTm="76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703388" y="1778000"/>
            <a:ext cx="2913062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660066"/>
                </a:solidFill>
                <a:latin typeface="Arial" panose="020B0604020202020204" pitchFamily="34" charset="0"/>
              </a:rPr>
              <a:t>A </a:t>
            </a:r>
            <a:r>
              <a:rPr lang="it-IT" altLang="it-IT" sz="2300" b="1">
                <a:solidFill>
                  <a:srgbClr val="660066"/>
                </a:solidFill>
                <a:latin typeface="Arial" panose="020B0604020202020204" pitchFamily="34" charset="0"/>
              </a:rPr>
              <a:t>Volume Costante</a:t>
            </a:r>
            <a:r>
              <a:rPr lang="it-IT" altLang="it-IT" sz="2300">
                <a:solidFill>
                  <a:srgbClr val="660066"/>
                </a:solidFill>
                <a:latin typeface="Arial" panose="020B0604020202020204" pitchFamily="34" charset="0"/>
              </a:rPr>
              <a:t>: </a:t>
            </a:r>
          </a:p>
        </p:txBody>
      </p:sp>
      <p:grpSp>
        <p:nvGrpSpPr>
          <p:cNvPr id="30" name="Gruppo 29"/>
          <p:cNvGrpSpPr>
            <a:grpSpLocks/>
          </p:cNvGrpSpPr>
          <p:nvPr/>
        </p:nvGrpSpPr>
        <p:grpSpPr bwMode="auto">
          <a:xfrm>
            <a:off x="1774826" y="3171826"/>
            <a:ext cx="5616575" cy="815917"/>
            <a:chOff x="251520" y="2229962"/>
            <a:chExt cx="5616624" cy="815917"/>
          </a:xfrm>
        </p:grpSpPr>
        <p:grpSp>
          <p:nvGrpSpPr>
            <p:cNvPr id="14360" name="Gruppo 28"/>
            <p:cNvGrpSpPr>
              <a:grpSpLocks/>
            </p:cNvGrpSpPr>
            <p:nvPr/>
          </p:nvGrpSpPr>
          <p:grpSpPr bwMode="auto">
            <a:xfrm>
              <a:off x="251520" y="2229962"/>
              <a:ext cx="5616624" cy="815917"/>
              <a:chOff x="251520" y="2229962"/>
              <a:chExt cx="5616624" cy="815917"/>
            </a:xfrm>
          </p:grpSpPr>
          <p:sp>
            <p:nvSpPr>
              <p:cNvPr id="14362" name="Text Box 8"/>
              <p:cNvSpPr txBox="1">
                <a:spLocks noChangeArrowheads="1"/>
              </p:cNvSpPr>
              <p:nvPr/>
            </p:nvSpPr>
            <p:spPr bwMode="auto">
              <a:xfrm>
                <a:off x="251520" y="2439512"/>
                <a:ext cx="1470300" cy="406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>
                    <a:solidFill>
                      <a:srgbClr val="660066"/>
                    </a:solidFill>
                    <a:latin typeface="Arial" panose="020B0604020202020204" pitchFamily="34" charset="0"/>
                  </a:rPr>
                  <a:t>Velocità</a:t>
                </a:r>
                <a:r>
                  <a:rPr lang="it-IT" altLang="it-IT" sz="2300">
                    <a:solidFill>
                      <a:srgbClr val="660066"/>
                    </a:solidFill>
                    <a:latin typeface="Arial" panose="020B0604020202020204" pitchFamily="34" charset="0"/>
                  </a:rPr>
                  <a:t> =</a:t>
                </a:r>
              </a:p>
            </p:txBody>
          </p:sp>
          <p:sp>
            <p:nvSpPr>
              <p:cNvPr id="14363" name="Line 9"/>
              <p:cNvSpPr>
                <a:spLocks noChangeShapeType="1"/>
              </p:cNvSpPr>
              <p:nvPr/>
            </p:nvSpPr>
            <p:spPr bwMode="auto">
              <a:xfrm flipV="1">
                <a:off x="1817410" y="2639537"/>
                <a:ext cx="4050734" cy="0"/>
              </a:xfrm>
              <a:prstGeom prst="line">
                <a:avLst/>
              </a:prstGeom>
              <a:noFill/>
              <a:ln w="47625">
                <a:solidFill>
                  <a:srgbClr val="66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64" name="Text Box 10"/>
              <p:cNvSpPr txBox="1">
                <a:spLocks noChangeArrowheads="1"/>
              </p:cNvSpPr>
              <p:nvPr/>
            </p:nvSpPr>
            <p:spPr bwMode="auto">
              <a:xfrm>
                <a:off x="1980923" y="2229962"/>
                <a:ext cx="1691785" cy="406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660066"/>
                    </a:solidFill>
                    <a:latin typeface="Arial" panose="020B0604020202020204" pitchFamily="34" charset="0"/>
                  </a:rPr>
                  <a:t>aumento [P]</a:t>
                </a:r>
              </a:p>
            </p:txBody>
          </p:sp>
          <p:sp>
            <p:nvSpPr>
              <p:cNvPr id="14365" name="Text Box 11"/>
              <p:cNvSpPr txBox="1">
                <a:spLocks noChangeArrowheads="1"/>
              </p:cNvSpPr>
              <p:nvPr/>
            </p:nvSpPr>
            <p:spPr bwMode="auto">
              <a:xfrm>
                <a:off x="3252511" y="2639537"/>
                <a:ext cx="922337" cy="406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660066"/>
                    </a:solidFill>
                    <a:latin typeface="Arial" panose="020B0604020202020204" pitchFamily="34" charset="0"/>
                  </a:rPr>
                  <a:t>tempo</a:t>
                </a:r>
              </a:p>
            </p:txBody>
          </p:sp>
        </p:grpSp>
        <p:sp>
          <p:nvSpPr>
            <p:cNvPr id="14361" name="Text Box 12"/>
            <p:cNvSpPr txBox="1">
              <a:spLocks noChangeArrowheads="1"/>
            </p:cNvSpPr>
            <p:nvPr/>
          </p:nvSpPr>
          <p:spPr bwMode="auto">
            <a:xfrm>
              <a:off x="3603228" y="2239487"/>
              <a:ext cx="2182308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(o [Q], o [R], …)</a:t>
              </a:r>
            </a:p>
          </p:txBody>
        </p:sp>
      </p:grp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854201" y="4441825"/>
            <a:ext cx="4210089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660066"/>
                </a:solidFill>
                <a:latin typeface="Arial" panose="020B0604020202020204" pitchFamily="34" charset="0"/>
              </a:rPr>
              <a:t>Dimensioni di </a:t>
            </a:r>
            <a:r>
              <a:rPr lang="it-IT" altLang="it-IT" sz="2300" b="1">
                <a:solidFill>
                  <a:srgbClr val="660066"/>
                </a:solidFill>
                <a:latin typeface="Arial" panose="020B0604020202020204" pitchFamily="34" charset="0"/>
              </a:rPr>
              <a:t>v</a:t>
            </a:r>
            <a:r>
              <a:rPr lang="it-IT" altLang="it-IT" sz="2300">
                <a:solidFill>
                  <a:srgbClr val="660066"/>
                </a:solidFill>
                <a:latin typeface="Arial" panose="020B0604020202020204" pitchFamily="34" charset="0"/>
              </a:rPr>
              <a:t>: [</a:t>
            </a:r>
            <a:r>
              <a:rPr lang="it-IT" altLang="it-IT" sz="2300" b="1">
                <a:solidFill>
                  <a:srgbClr val="660066"/>
                </a:solidFill>
                <a:latin typeface="Arial" panose="020B0604020202020204" pitchFamily="34" charset="0"/>
              </a:rPr>
              <a:t>v</a:t>
            </a:r>
            <a:r>
              <a:rPr lang="it-IT" altLang="it-IT" sz="2300">
                <a:solidFill>
                  <a:srgbClr val="660066"/>
                </a:solidFill>
                <a:latin typeface="Arial" panose="020B0604020202020204" pitchFamily="34" charset="0"/>
              </a:rPr>
              <a:t>] = moli l</a:t>
            </a:r>
            <a:r>
              <a:rPr lang="it-IT" altLang="it-IT" sz="2300" baseline="30000">
                <a:solidFill>
                  <a:srgbClr val="660066"/>
                </a:solidFill>
                <a:latin typeface="Arial" panose="020B0604020202020204" pitchFamily="34" charset="0"/>
              </a:rPr>
              <a:t>-1</a:t>
            </a:r>
            <a:r>
              <a:rPr lang="it-IT" altLang="it-IT" sz="2300">
                <a:solidFill>
                  <a:srgbClr val="660066"/>
                </a:solidFill>
                <a:latin typeface="Arial" panose="020B0604020202020204" pitchFamily="34" charset="0"/>
              </a:rPr>
              <a:t> s</a:t>
            </a:r>
            <a:r>
              <a:rPr lang="it-IT" altLang="it-IT" sz="2300" baseline="30000">
                <a:solidFill>
                  <a:srgbClr val="660066"/>
                </a:solidFill>
                <a:latin typeface="Arial" panose="020B0604020202020204" pitchFamily="34" charset="0"/>
              </a:rPr>
              <a:t>-1</a:t>
            </a:r>
            <a:endParaRPr lang="it-IT" altLang="it-IT" sz="2300">
              <a:solidFill>
                <a:srgbClr val="660066"/>
              </a:solidFill>
              <a:latin typeface="Arial" panose="020B0604020202020204" pitchFamily="34" charset="0"/>
            </a:endParaRPr>
          </a:p>
        </p:txBody>
      </p:sp>
      <p:grpSp>
        <p:nvGrpSpPr>
          <p:cNvPr id="28" name="Gruppo 27"/>
          <p:cNvGrpSpPr>
            <a:grpSpLocks/>
          </p:cNvGrpSpPr>
          <p:nvPr/>
        </p:nvGrpSpPr>
        <p:grpSpPr bwMode="auto">
          <a:xfrm>
            <a:off x="1774826" y="2214564"/>
            <a:ext cx="5954713" cy="779405"/>
            <a:chOff x="251520" y="1273217"/>
            <a:chExt cx="5953784" cy="779405"/>
          </a:xfrm>
        </p:grpSpPr>
        <p:sp>
          <p:nvSpPr>
            <p:cNvPr id="14356" name="Line 5"/>
            <p:cNvSpPr>
              <a:spLocks noChangeShapeType="1"/>
            </p:cNvSpPr>
            <p:nvPr/>
          </p:nvSpPr>
          <p:spPr bwMode="auto">
            <a:xfrm>
              <a:off x="1847236" y="1703430"/>
              <a:ext cx="4171299" cy="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357" name="Text Box 6"/>
            <p:cNvSpPr txBox="1">
              <a:spLocks noChangeArrowheads="1"/>
            </p:cNvSpPr>
            <p:nvPr/>
          </p:nvSpPr>
          <p:spPr bwMode="auto">
            <a:xfrm>
              <a:off x="1959949" y="1273217"/>
              <a:ext cx="4245355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diminuzione [A] (o [B], o [C], …)</a:t>
              </a:r>
            </a:p>
          </p:txBody>
        </p:sp>
        <p:sp>
          <p:nvSpPr>
            <p:cNvPr id="14358" name="Text Box 7"/>
            <p:cNvSpPr txBox="1">
              <a:spLocks noChangeArrowheads="1"/>
            </p:cNvSpPr>
            <p:nvPr/>
          </p:nvSpPr>
          <p:spPr bwMode="auto">
            <a:xfrm>
              <a:off x="3150574" y="1646280"/>
              <a:ext cx="922185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tempo</a:t>
              </a:r>
            </a:p>
          </p:txBody>
        </p:sp>
        <p:sp>
          <p:nvSpPr>
            <p:cNvPr id="14359" name="Text Box 4"/>
            <p:cNvSpPr txBox="1">
              <a:spLocks noChangeArrowheads="1"/>
            </p:cNvSpPr>
            <p:nvPr/>
          </p:nvSpPr>
          <p:spPr bwMode="auto">
            <a:xfrm>
              <a:off x="251520" y="1412776"/>
              <a:ext cx="1470300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Velocità</a:t>
              </a: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 =</a:t>
              </a:r>
            </a:p>
          </p:txBody>
        </p:sp>
      </p:grpSp>
      <p:grpSp>
        <p:nvGrpSpPr>
          <p:cNvPr id="14342" name="Gruppo 18"/>
          <p:cNvGrpSpPr>
            <a:grpSpLocks/>
          </p:cNvGrpSpPr>
          <p:nvPr/>
        </p:nvGrpSpPr>
        <p:grpSpPr bwMode="auto">
          <a:xfrm>
            <a:off x="2703513" y="188913"/>
            <a:ext cx="6921500" cy="461962"/>
            <a:chOff x="1179580" y="189282"/>
            <a:chExt cx="6920812" cy="461665"/>
          </a:xfrm>
        </p:grpSpPr>
        <p:sp>
          <p:nvSpPr>
            <p:cNvPr id="14354" name="Rettangolo 15"/>
            <p:cNvSpPr>
              <a:spLocks noChangeArrowheads="1"/>
            </p:cNvSpPr>
            <p:nvPr/>
          </p:nvSpPr>
          <p:spPr bwMode="auto">
            <a:xfrm>
              <a:off x="1179580" y="189282"/>
              <a:ext cx="69208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pt-BR" altLang="it-IT" sz="2400" b="1">
                  <a:solidFill>
                    <a:srgbClr val="000000"/>
                  </a:solidFill>
                </a:rPr>
                <a:t>A + B + C + ……               P + Q + R + ……</a:t>
              </a:r>
              <a:endParaRPr lang="it-IT" altLang="it-IT" sz="2400">
                <a:solidFill>
                  <a:srgbClr val="000000"/>
                </a:solidFill>
              </a:endParaRPr>
            </a:p>
          </p:txBody>
        </p:sp>
        <p:cxnSp>
          <p:nvCxnSpPr>
            <p:cNvPr id="18" name="Connettore 2 17"/>
            <p:cNvCxnSpPr/>
            <p:nvPr/>
          </p:nvCxnSpPr>
          <p:spPr>
            <a:xfrm>
              <a:off x="3600276" y="416148"/>
              <a:ext cx="82224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po 21"/>
          <p:cNvGrpSpPr>
            <a:grpSpLocks/>
          </p:cNvGrpSpPr>
          <p:nvPr/>
        </p:nvGrpSpPr>
        <p:grpSpPr bwMode="auto">
          <a:xfrm>
            <a:off x="1703388" y="5081589"/>
            <a:ext cx="5905500" cy="746067"/>
            <a:chOff x="179512" y="4140318"/>
            <a:chExt cx="5904656" cy="746067"/>
          </a:xfrm>
        </p:grpSpPr>
        <p:sp>
          <p:nvSpPr>
            <p:cNvPr id="14350" name="Text Box 14"/>
            <p:cNvSpPr txBox="1">
              <a:spLocks noChangeArrowheads="1"/>
            </p:cNvSpPr>
            <p:nvPr/>
          </p:nvSpPr>
          <p:spPr bwMode="auto">
            <a:xfrm>
              <a:off x="179512" y="4326055"/>
              <a:ext cx="5348221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Se x è la conc. di uno dei reagenti </a:t>
              </a: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v</a:t>
              </a: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 =  -</a:t>
              </a:r>
            </a:p>
          </p:txBody>
        </p:sp>
        <p:sp>
          <p:nvSpPr>
            <p:cNvPr id="14351" name="Text Box 16"/>
            <p:cNvSpPr txBox="1">
              <a:spLocks noChangeArrowheads="1"/>
            </p:cNvSpPr>
            <p:nvPr/>
          </p:nvSpPr>
          <p:spPr bwMode="auto">
            <a:xfrm>
              <a:off x="5477743" y="4140318"/>
              <a:ext cx="415721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dx</a:t>
              </a:r>
            </a:p>
          </p:txBody>
        </p:sp>
        <p:sp>
          <p:nvSpPr>
            <p:cNvPr id="14352" name="Text Box 17"/>
            <p:cNvSpPr txBox="1">
              <a:spLocks noChangeArrowheads="1"/>
            </p:cNvSpPr>
            <p:nvPr/>
          </p:nvSpPr>
          <p:spPr bwMode="auto">
            <a:xfrm>
              <a:off x="5509493" y="4480043"/>
              <a:ext cx="350007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dt</a:t>
              </a:r>
            </a:p>
          </p:txBody>
        </p:sp>
        <p:sp>
          <p:nvSpPr>
            <p:cNvPr id="14353" name="Line 15"/>
            <p:cNvSpPr>
              <a:spLocks noChangeShapeType="1"/>
            </p:cNvSpPr>
            <p:nvPr/>
          </p:nvSpPr>
          <p:spPr bwMode="auto">
            <a:xfrm flipV="1">
              <a:off x="5509493" y="4541955"/>
              <a:ext cx="574675" cy="0"/>
            </a:xfrm>
            <a:prstGeom prst="line">
              <a:avLst/>
            </a:prstGeom>
            <a:noFill/>
            <a:ln w="47625">
              <a:solidFill>
                <a:srgbClr val="99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3" name="Gruppo 22"/>
          <p:cNvGrpSpPr>
            <a:grpSpLocks/>
          </p:cNvGrpSpPr>
          <p:nvPr/>
        </p:nvGrpSpPr>
        <p:grpSpPr bwMode="auto">
          <a:xfrm>
            <a:off x="1727200" y="5959476"/>
            <a:ext cx="5695950" cy="746067"/>
            <a:chOff x="179512" y="4140318"/>
            <a:chExt cx="5696001" cy="746066"/>
          </a:xfrm>
        </p:grpSpPr>
        <p:sp>
          <p:nvSpPr>
            <p:cNvPr id="14346" name="Text Box 14"/>
            <p:cNvSpPr txBox="1">
              <a:spLocks noChangeArrowheads="1"/>
            </p:cNvSpPr>
            <p:nvPr/>
          </p:nvSpPr>
          <p:spPr bwMode="auto">
            <a:xfrm>
              <a:off x="179512" y="4326055"/>
              <a:ext cx="5037238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Se x è la conc. di uno dei prodotti </a:t>
              </a: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v</a:t>
              </a: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 = </a:t>
              </a:r>
            </a:p>
          </p:txBody>
        </p:sp>
        <p:sp>
          <p:nvSpPr>
            <p:cNvPr id="14347" name="Text Box 16"/>
            <p:cNvSpPr txBox="1">
              <a:spLocks noChangeArrowheads="1"/>
            </p:cNvSpPr>
            <p:nvPr/>
          </p:nvSpPr>
          <p:spPr bwMode="auto">
            <a:xfrm>
              <a:off x="5269088" y="4140318"/>
              <a:ext cx="415784" cy="406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dx</a:t>
              </a:r>
            </a:p>
          </p:txBody>
        </p:sp>
        <p:sp>
          <p:nvSpPr>
            <p:cNvPr id="14348" name="Text Box 17"/>
            <p:cNvSpPr txBox="1">
              <a:spLocks noChangeArrowheads="1"/>
            </p:cNvSpPr>
            <p:nvPr/>
          </p:nvSpPr>
          <p:spPr bwMode="auto">
            <a:xfrm>
              <a:off x="5300838" y="4480043"/>
              <a:ext cx="350060" cy="406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dt</a:t>
              </a:r>
            </a:p>
          </p:txBody>
        </p:sp>
        <p:sp>
          <p:nvSpPr>
            <p:cNvPr id="14349" name="Line 15"/>
            <p:cNvSpPr>
              <a:spLocks noChangeShapeType="1"/>
            </p:cNvSpPr>
            <p:nvPr/>
          </p:nvSpPr>
          <p:spPr bwMode="auto">
            <a:xfrm flipV="1">
              <a:off x="5300838" y="4541955"/>
              <a:ext cx="574675" cy="0"/>
            </a:xfrm>
            <a:prstGeom prst="line">
              <a:avLst/>
            </a:prstGeom>
            <a:noFill/>
            <a:ln w="47625">
              <a:solidFill>
                <a:srgbClr val="99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1727201" y="908051"/>
            <a:ext cx="6291263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660066"/>
                </a:solidFill>
                <a:latin typeface="Arial" panose="020B0604020202020204" pitchFamily="34" charset="0"/>
              </a:rPr>
              <a:t>Nel tempo, diminuiscono le moli di A, B, C, etc.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660066"/>
                </a:solidFill>
                <a:latin typeface="Arial" panose="020B0604020202020204" pitchFamily="34" charset="0"/>
              </a:rPr>
              <a:t>ed aumentano le moli di P, Q, R, etc.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642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510"/>
    </mc:Choice>
    <mc:Fallback xmlns="">
      <p:transition spd="slow" advTm="116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1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1790700" y="1881188"/>
            <a:ext cx="549275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3300"/>
                </a:solidFill>
                <a:latin typeface="Arial" panose="020B0604020202020204" pitchFamily="34" charset="0"/>
              </a:rPr>
              <a:t>Vale la relazione:</a:t>
            </a:r>
            <a:r>
              <a:rPr lang="it-IT" altLang="it-IT" sz="2300">
                <a:solidFill>
                  <a:srgbClr val="000000"/>
                </a:solidFill>
                <a:latin typeface="Arial" panose="020B0604020202020204" pitchFamily="34" charset="0"/>
              </a:rPr>
              <a:t>      </a:t>
            </a:r>
            <a:r>
              <a:rPr lang="it-IT" altLang="it-IT" sz="2300">
                <a:solidFill>
                  <a:srgbClr val="006600"/>
                </a:solidFill>
                <a:latin typeface="Arial" panose="020B0604020202020204" pitchFamily="34" charset="0"/>
              </a:rPr>
              <a:t>v = </a:t>
            </a:r>
            <a:r>
              <a:rPr lang="it-IT" altLang="it-IT" sz="2300" i="1">
                <a:solidFill>
                  <a:srgbClr val="006600"/>
                </a:solidFill>
                <a:latin typeface="Arial" panose="020B0604020202020204" pitchFamily="34" charset="0"/>
              </a:rPr>
              <a:t>k</a:t>
            </a:r>
            <a:r>
              <a:rPr lang="it-IT" altLang="it-IT" sz="2300">
                <a:solidFill>
                  <a:srgbClr val="006600"/>
                </a:solidFill>
                <a:latin typeface="Arial" panose="020B0604020202020204" pitchFamily="34" charset="0"/>
              </a:rPr>
              <a:t> [A]</a:t>
            </a:r>
            <a:r>
              <a:rPr lang="it-IT" altLang="it-IT" sz="2300" baseline="30000">
                <a:solidFill>
                  <a:srgbClr val="006600"/>
                </a:solidFill>
                <a:latin typeface="Symbol" panose="05050102010706020507" pitchFamily="18" charset="2"/>
              </a:rPr>
              <a:t>a</a:t>
            </a:r>
            <a:r>
              <a:rPr lang="it-IT" altLang="it-IT" sz="2300">
                <a:solidFill>
                  <a:srgbClr val="006600"/>
                </a:solidFill>
                <a:latin typeface="Arial" panose="020B0604020202020204" pitchFamily="34" charset="0"/>
              </a:rPr>
              <a:t> [B]</a:t>
            </a:r>
            <a:r>
              <a:rPr lang="it-IT" altLang="it-IT" sz="2300" baseline="30000">
                <a:solidFill>
                  <a:srgbClr val="006600"/>
                </a:solidFill>
                <a:latin typeface="Symbol" panose="05050102010706020507" pitchFamily="18" charset="2"/>
              </a:rPr>
              <a:t>b</a:t>
            </a:r>
            <a:r>
              <a:rPr lang="it-IT" altLang="it-IT" sz="2300">
                <a:solidFill>
                  <a:srgbClr val="006600"/>
                </a:solidFill>
                <a:latin typeface="Arial" panose="020B0604020202020204" pitchFamily="34" charset="0"/>
              </a:rPr>
              <a:t> [C]</a:t>
            </a:r>
            <a:r>
              <a:rPr lang="it-IT" altLang="it-IT" sz="2300" baseline="30000">
                <a:solidFill>
                  <a:srgbClr val="006600"/>
                </a:solidFill>
                <a:latin typeface="Symbol" panose="05050102010706020507" pitchFamily="18" charset="2"/>
              </a:rPr>
              <a:t>g</a:t>
            </a:r>
            <a:r>
              <a:rPr lang="it-IT" altLang="it-IT" sz="2300">
                <a:solidFill>
                  <a:srgbClr val="006600"/>
                </a:solidFill>
                <a:latin typeface="Arial" panose="020B0604020202020204" pitchFamily="34" charset="0"/>
              </a:rPr>
              <a:t> …</a:t>
            </a:r>
            <a:endParaRPr lang="it-IT" altLang="it-IT" sz="2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1751014" y="3187700"/>
            <a:ext cx="4492217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CC"/>
                </a:solidFill>
                <a:latin typeface="Arial" panose="020B0604020202020204" pitchFamily="34" charset="0"/>
              </a:rPr>
              <a:t>N.B. : </a:t>
            </a:r>
            <a:r>
              <a:rPr lang="it-IT" altLang="it-IT" sz="2300">
                <a:solidFill>
                  <a:srgbClr val="0000CC"/>
                </a:solidFill>
                <a:latin typeface="Symbol" panose="05050102010706020507" pitchFamily="18" charset="2"/>
              </a:rPr>
              <a:t>a</a:t>
            </a:r>
            <a:r>
              <a:rPr lang="it-IT" altLang="it-IT" sz="23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300" b="1" u="sng">
                <a:solidFill>
                  <a:srgbClr val="0000CC"/>
                </a:solidFill>
                <a:latin typeface="Arial" panose="020B0604020202020204" pitchFamily="34" charset="0"/>
              </a:rPr>
              <a:t>non è</a:t>
            </a:r>
            <a:r>
              <a:rPr lang="it-IT" altLang="it-IT" sz="2300">
                <a:solidFill>
                  <a:srgbClr val="0000CC"/>
                </a:solidFill>
                <a:latin typeface="Arial" panose="020B0604020202020204" pitchFamily="34" charset="0"/>
              </a:rPr>
              <a:t>  a, </a:t>
            </a:r>
            <a:r>
              <a:rPr lang="it-IT" altLang="it-IT" sz="2300">
                <a:solidFill>
                  <a:srgbClr val="0000CC"/>
                </a:solidFill>
                <a:latin typeface="Symbol" panose="05050102010706020507" pitchFamily="18" charset="2"/>
              </a:rPr>
              <a:t>b</a:t>
            </a:r>
            <a:r>
              <a:rPr lang="it-IT" altLang="it-IT" sz="23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300" b="1">
                <a:solidFill>
                  <a:srgbClr val="0000CC"/>
                </a:solidFill>
                <a:latin typeface="Arial" panose="020B0604020202020204" pitchFamily="34" charset="0"/>
              </a:rPr>
              <a:t>non è</a:t>
            </a:r>
            <a:r>
              <a:rPr lang="it-IT" altLang="it-IT" sz="2300">
                <a:solidFill>
                  <a:srgbClr val="0000CC"/>
                </a:solidFill>
                <a:latin typeface="Arial" panose="020B0604020202020204" pitchFamily="34" charset="0"/>
              </a:rPr>
              <a:t> b, ……</a:t>
            </a: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1790700" y="2452689"/>
            <a:ext cx="5276850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i="1">
                <a:solidFill>
                  <a:srgbClr val="006600"/>
                </a:solidFill>
                <a:latin typeface="Arial" panose="020B0604020202020204" pitchFamily="34" charset="0"/>
              </a:rPr>
              <a:t>k</a:t>
            </a:r>
            <a:r>
              <a:rPr lang="it-IT" altLang="it-IT" sz="2300">
                <a:solidFill>
                  <a:srgbClr val="006600"/>
                </a:solidFill>
                <a:latin typeface="Arial" panose="020B0604020202020204" pitchFamily="34" charset="0"/>
              </a:rPr>
              <a:t> = costante cinetica</a:t>
            </a:r>
            <a:r>
              <a:rPr lang="it-IT" altLang="it-IT" sz="230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it-IT" altLang="it-IT" sz="2300">
                <a:solidFill>
                  <a:srgbClr val="003300"/>
                </a:solidFill>
                <a:latin typeface="Arial" panose="020B0604020202020204" pitchFamily="34" charset="0"/>
              </a:rPr>
              <a:t>dipende solo da T</a:t>
            </a:r>
          </a:p>
        </p:txBody>
      </p:sp>
      <p:grpSp>
        <p:nvGrpSpPr>
          <p:cNvPr id="20" name="Gruppo 19"/>
          <p:cNvGrpSpPr>
            <a:grpSpLocks/>
          </p:cNvGrpSpPr>
          <p:nvPr/>
        </p:nvGrpSpPr>
        <p:grpSpPr bwMode="auto">
          <a:xfrm>
            <a:off x="1576389" y="1169989"/>
            <a:ext cx="8878789" cy="406343"/>
            <a:chOff x="52213" y="1169726"/>
            <a:chExt cx="8878716" cy="406344"/>
          </a:xfrm>
        </p:grpSpPr>
        <p:sp>
          <p:nvSpPr>
            <p:cNvPr id="15371" name="Text Box 18"/>
            <p:cNvSpPr txBox="1">
              <a:spLocks noChangeArrowheads="1"/>
            </p:cNvSpPr>
            <p:nvPr/>
          </p:nvSpPr>
          <p:spPr bwMode="auto">
            <a:xfrm>
              <a:off x="52213" y="1169726"/>
              <a:ext cx="3842712" cy="406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3300"/>
                  </a:solidFill>
                  <a:latin typeface="Arial" panose="020B0604020202020204" pitchFamily="34" charset="0"/>
                </a:rPr>
                <a:t>A    t = cost    per la reazione</a:t>
              </a:r>
            </a:p>
          </p:txBody>
        </p:sp>
        <p:sp>
          <p:nvSpPr>
            <p:cNvPr id="15372" name="Line 37"/>
            <p:cNvSpPr>
              <a:spLocks noChangeShapeType="1"/>
            </p:cNvSpPr>
            <p:nvPr/>
          </p:nvSpPr>
          <p:spPr bwMode="auto">
            <a:xfrm flipV="1">
              <a:off x="6917565" y="1370545"/>
              <a:ext cx="831850" cy="0"/>
            </a:xfrm>
            <a:prstGeom prst="line">
              <a:avLst/>
            </a:prstGeom>
            <a:noFill/>
            <a:ln w="47625">
              <a:solidFill>
                <a:srgbClr val="0033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373" name="Text Box 19"/>
            <p:cNvSpPr txBox="1">
              <a:spLocks noChangeArrowheads="1"/>
            </p:cNvSpPr>
            <p:nvPr/>
          </p:nvSpPr>
          <p:spPr bwMode="auto">
            <a:xfrm>
              <a:off x="4139952" y="1169727"/>
              <a:ext cx="4790977" cy="406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3300"/>
                  </a:solidFill>
                  <a:latin typeface="Arial" panose="020B0604020202020204" pitchFamily="34" charset="0"/>
                </a:rPr>
                <a:t>aA + bB + cC + ……		Prodotti</a:t>
              </a:r>
            </a:p>
          </p:txBody>
        </p:sp>
      </p:grp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1811339" y="4319589"/>
            <a:ext cx="1971675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3300"/>
                </a:solidFill>
                <a:latin typeface="Symbol" panose="05050102010706020507" pitchFamily="18" charset="2"/>
              </a:rPr>
              <a:t>a</a:t>
            </a:r>
            <a:r>
              <a:rPr lang="it-IT" altLang="it-IT" sz="2300">
                <a:solidFill>
                  <a:srgbClr val="003300"/>
                </a:solidFill>
                <a:latin typeface="Arial" panose="020B0604020202020204" pitchFamily="34" charset="0"/>
              </a:rPr>
              <a:t>, </a:t>
            </a:r>
            <a:r>
              <a:rPr lang="it-IT" altLang="it-IT" sz="2300">
                <a:solidFill>
                  <a:srgbClr val="003300"/>
                </a:solidFill>
                <a:latin typeface="Symbol" panose="05050102010706020507" pitchFamily="18" charset="2"/>
              </a:rPr>
              <a:t>b</a:t>
            </a:r>
            <a:r>
              <a:rPr lang="it-IT" altLang="it-IT" sz="2300">
                <a:solidFill>
                  <a:srgbClr val="003300"/>
                </a:solidFill>
                <a:latin typeface="Arial" panose="020B0604020202020204" pitchFamily="34" charset="0"/>
              </a:rPr>
              <a:t>, </a:t>
            </a:r>
            <a:r>
              <a:rPr lang="it-IT" altLang="it-IT" sz="2300">
                <a:solidFill>
                  <a:srgbClr val="003300"/>
                </a:solidFill>
                <a:latin typeface="Symbol" panose="05050102010706020507" pitchFamily="18" charset="2"/>
              </a:rPr>
              <a:t>g</a:t>
            </a:r>
            <a:r>
              <a:rPr lang="it-IT" altLang="it-IT" sz="2300">
                <a:solidFill>
                  <a:srgbClr val="003300"/>
                </a:solidFill>
                <a:latin typeface="Arial" panose="020B0604020202020204" pitchFamily="34" charset="0"/>
              </a:rPr>
              <a:t> = 0       </a:t>
            </a: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3902076" y="4319588"/>
            <a:ext cx="2993409" cy="47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6600"/>
                </a:solidFill>
                <a:latin typeface="Arial" panose="020B0604020202020204" pitchFamily="34" charset="0"/>
              </a:rPr>
              <a:t>[A]</a:t>
            </a:r>
            <a:r>
              <a:rPr lang="it-IT" altLang="it-IT" sz="2300" baseline="30000">
                <a:solidFill>
                  <a:srgbClr val="006600"/>
                </a:solidFill>
                <a:latin typeface="Symbol" panose="05050102010706020507" pitchFamily="18" charset="2"/>
              </a:rPr>
              <a:t>a</a:t>
            </a:r>
            <a:r>
              <a:rPr lang="it-IT" altLang="it-IT" sz="2300">
                <a:solidFill>
                  <a:srgbClr val="003300"/>
                </a:solidFill>
                <a:latin typeface="Arial" panose="020B0604020202020204" pitchFamily="34" charset="0"/>
              </a:rPr>
              <a:t>,</a:t>
            </a:r>
            <a:r>
              <a:rPr lang="it-IT" altLang="it-IT" sz="2300">
                <a:solidFill>
                  <a:srgbClr val="006600"/>
                </a:solidFill>
                <a:latin typeface="Arial" panose="020B0604020202020204" pitchFamily="34" charset="0"/>
              </a:rPr>
              <a:t> [B]</a:t>
            </a:r>
            <a:r>
              <a:rPr lang="it-IT" altLang="it-IT" sz="2300" baseline="30000">
                <a:solidFill>
                  <a:srgbClr val="006600"/>
                </a:solidFill>
                <a:latin typeface="Symbol" panose="05050102010706020507" pitchFamily="18" charset="2"/>
              </a:rPr>
              <a:t>b</a:t>
            </a:r>
            <a:r>
              <a:rPr lang="it-IT" altLang="it-IT" sz="2300">
                <a:solidFill>
                  <a:srgbClr val="003300"/>
                </a:solidFill>
                <a:latin typeface="Arial" panose="020B0604020202020204" pitchFamily="34" charset="0"/>
              </a:rPr>
              <a:t> ,</a:t>
            </a:r>
            <a:r>
              <a:rPr lang="it-IT" altLang="it-IT" sz="2300">
                <a:solidFill>
                  <a:srgbClr val="006600"/>
                </a:solidFill>
                <a:latin typeface="Arial" panose="020B0604020202020204" pitchFamily="34" charset="0"/>
              </a:rPr>
              <a:t> [C]</a:t>
            </a:r>
            <a:r>
              <a:rPr lang="it-IT" altLang="it-IT" sz="2300" baseline="30000">
                <a:solidFill>
                  <a:srgbClr val="006600"/>
                </a:solidFill>
                <a:latin typeface="Symbol" panose="05050102010706020507" pitchFamily="18" charset="2"/>
              </a:rPr>
              <a:t>g</a:t>
            </a:r>
            <a:r>
              <a:rPr lang="it-IT" altLang="it-IT" sz="230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300">
                <a:solidFill>
                  <a:srgbClr val="003300"/>
                </a:solidFill>
                <a:latin typeface="Arial" panose="020B0604020202020204" pitchFamily="34" charset="0"/>
              </a:rPr>
              <a:t>= 1       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1862139" y="5235576"/>
            <a:ext cx="7024687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3300"/>
                </a:solidFill>
                <a:latin typeface="Arial" panose="020B0604020202020204" pitchFamily="34" charset="0"/>
              </a:rPr>
              <a:t>L’equazione cinetica dice da quali reattivi (o prodotti)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3300"/>
                </a:solidFill>
                <a:latin typeface="Arial" panose="020B0604020202020204" pitchFamily="34" charset="0"/>
              </a:rPr>
              <a:t>dipende la velocità di reazione ed in quale misura.</a:t>
            </a:r>
          </a:p>
        </p:txBody>
      </p:sp>
      <p:sp>
        <p:nvSpPr>
          <p:cNvPr id="15369" name="Text Box 18"/>
          <p:cNvSpPr txBox="1">
            <a:spLocks noChangeArrowheads="1"/>
          </p:cNvSpPr>
          <p:nvPr/>
        </p:nvSpPr>
        <p:spPr bwMode="auto">
          <a:xfrm>
            <a:off x="4216400" y="187326"/>
            <a:ext cx="3790950" cy="54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b="1">
                <a:solidFill>
                  <a:srgbClr val="003300"/>
                </a:solidFill>
                <a:latin typeface="Arial" panose="020B0604020202020204" pitchFamily="34" charset="0"/>
              </a:rPr>
              <a:t>Equazione cinetica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1744664" y="3716338"/>
            <a:ext cx="5131815" cy="47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3300"/>
                </a:solidFill>
                <a:latin typeface="Arial" panose="020B0604020202020204" pitchFamily="34" charset="0"/>
              </a:rPr>
              <a:t>ordine di reazione: </a:t>
            </a:r>
            <a:r>
              <a:rPr lang="it-IT" altLang="it-IT" sz="2300">
                <a:solidFill>
                  <a:srgbClr val="003300"/>
                </a:solidFill>
                <a:latin typeface="Symbol" panose="05050102010706020507" pitchFamily="18" charset="2"/>
              </a:rPr>
              <a:t>S</a:t>
            </a:r>
            <a:r>
              <a:rPr lang="it-IT" altLang="it-IT" sz="2300">
                <a:solidFill>
                  <a:srgbClr val="003300"/>
                </a:solidFill>
                <a:latin typeface="Arial" panose="020B0604020202020204" pitchFamily="34" charset="0"/>
              </a:rPr>
              <a:t> = </a:t>
            </a:r>
            <a:r>
              <a:rPr lang="it-IT" altLang="it-IT" sz="2300">
                <a:solidFill>
                  <a:srgbClr val="003300"/>
                </a:solidFill>
                <a:latin typeface="Symbol" panose="05050102010706020507" pitchFamily="18" charset="2"/>
              </a:rPr>
              <a:t>a</a:t>
            </a:r>
            <a:r>
              <a:rPr lang="it-IT" altLang="it-IT" sz="2300">
                <a:solidFill>
                  <a:srgbClr val="003300"/>
                </a:solidFill>
                <a:latin typeface="Arial" panose="020B0604020202020204" pitchFamily="34" charset="0"/>
              </a:rPr>
              <a:t> + </a:t>
            </a:r>
            <a:r>
              <a:rPr lang="it-IT" altLang="it-IT" sz="2300">
                <a:solidFill>
                  <a:srgbClr val="003300"/>
                </a:solidFill>
                <a:latin typeface="Symbol" panose="05050102010706020507" pitchFamily="18" charset="2"/>
              </a:rPr>
              <a:t>b</a:t>
            </a:r>
            <a:r>
              <a:rPr lang="it-IT" altLang="it-IT" sz="2300">
                <a:solidFill>
                  <a:srgbClr val="003300"/>
                </a:solidFill>
                <a:latin typeface="Arial" panose="020B0604020202020204" pitchFamily="34" charset="0"/>
              </a:rPr>
              <a:t> + </a:t>
            </a:r>
            <a:r>
              <a:rPr lang="it-IT" altLang="it-IT" sz="2300">
                <a:solidFill>
                  <a:srgbClr val="003300"/>
                </a:solidFill>
                <a:latin typeface="Symbol" panose="05050102010706020507" pitchFamily="18" charset="2"/>
              </a:rPr>
              <a:t>g</a:t>
            </a:r>
            <a:r>
              <a:rPr lang="it-IT" altLang="it-IT" sz="2300">
                <a:solidFill>
                  <a:srgbClr val="003300"/>
                </a:solidFill>
                <a:latin typeface="Arial" panose="020B0604020202020204" pitchFamily="34" charset="0"/>
              </a:rPr>
              <a:t> + …...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822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753"/>
    </mc:Choice>
    <mc:Fallback xmlns="">
      <p:transition spd="slow" advTm="217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16" grpId="0"/>
      <p:bldP spid="17" grpId="0"/>
      <p:bldP spid="18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3"/>
          <p:cNvSpPr txBox="1">
            <a:spLocks noChangeArrowheads="1"/>
          </p:cNvSpPr>
          <p:nvPr/>
        </p:nvSpPr>
        <p:spPr bwMode="auto">
          <a:xfrm>
            <a:off x="1765301" y="288925"/>
            <a:ext cx="4277415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660066"/>
                </a:solidFill>
                <a:latin typeface="Arial" panose="020B0604020202020204" pitchFamily="34" charset="0"/>
              </a:rPr>
              <a:t>1) </a:t>
            </a:r>
            <a:r>
              <a:rPr lang="it-IT" altLang="it-IT" sz="2300">
                <a:solidFill>
                  <a:srgbClr val="660066"/>
                </a:solidFill>
                <a:latin typeface="Symbol" panose="05050102010706020507" pitchFamily="18" charset="2"/>
              </a:rPr>
              <a:t>S</a:t>
            </a:r>
            <a:r>
              <a:rPr lang="it-IT" altLang="it-IT" sz="2300">
                <a:solidFill>
                  <a:srgbClr val="660066"/>
                </a:solidFill>
                <a:latin typeface="Arial" panose="020B0604020202020204" pitchFamily="34" charset="0"/>
              </a:rPr>
              <a:t> = 0, reazione di ordine zero</a:t>
            </a:r>
          </a:p>
        </p:txBody>
      </p:sp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1797050" y="1543050"/>
            <a:ext cx="3703638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CC"/>
                </a:solidFill>
                <a:latin typeface="Arial" panose="020B0604020202020204" pitchFamily="34" charset="0"/>
              </a:rPr>
              <a:t>Dimensioni di </a:t>
            </a:r>
            <a:r>
              <a:rPr lang="it-IT" altLang="it-IT" sz="2300" i="1">
                <a:solidFill>
                  <a:srgbClr val="0000CC"/>
                </a:solidFill>
                <a:latin typeface="Arial" panose="020B0604020202020204" pitchFamily="34" charset="0"/>
              </a:rPr>
              <a:t>k</a:t>
            </a:r>
            <a:r>
              <a:rPr lang="it-IT" altLang="it-IT" sz="2300">
                <a:solidFill>
                  <a:srgbClr val="0000CC"/>
                </a:solidFill>
                <a:latin typeface="Arial" panose="020B0604020202020204" pitchFamily="34" charset="0"/>
              </a:rPr>
              <a:t> = moli l</a:t>
            </a:r>
            <a:r>
              <a:rPr lang="it-IT" altLang="it-IT" sz="2300" baseline="30000">
                <a:solidFill>
                  <a:srgbClr val="0000CC"/>
                </a:solidFill>
                <a:latin typeface="Arial" panose="020B0604020202020204" pitchFamily="34" charset="0"/>
              </a:rPr>
              <a:t>-1</a:t>
            </a:r>
            <a:r>
              <a:rPr lang="it-IT" altLang="it-IT" sz="2300">
                <a:solidFill>
                  <a:srgbClr val="0000CC"/>
                </a:solidFill>
                <a:latin typeface="Arial" panose="020B0604020202020204" pitchFamily="34" charset="0"/>
              </a:rPr>
              <a:t> s</a:t>
            </a:r>
            <a:r>
              <a:rPr lang="it-IT" altLang="it-IT" sz="2300" baseline="30000">
                <a:solidFill>
                  <a:srgbClr val="0000CC"/>
                </a:solidFill>
                <a:latin typeface="Arial" panose="020B0604020202020204" pitchFamily="34" charset="0"/>
              </a:rPr>
              <a:t>-1</a:t>
            </a:r>
            <a:endParaRPr lang="it-IT" altLang="it-IT" sz="23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grpSp>
        <p:nvGrpSpPr>
          <p:cNvPr id="249" name="Gruppo 248"/>
          <p:cNvGrpSpPr>
            <a:grpSpLocks/>
          </p:cNvGrpSpPr>
          <p:nvPr/>
        </p:nvGrpSpPr>
        <p:grpSpPr bwMode="auto">
          <a:xfrm>
            <a:off x="2976563" y="679451"/>
            <a:ext cx="3662362" cy="747655"/>
            <a:chOff x="1453232" y="679549"/>
            <a:chExt cx="3662429" cy="747655"/>
          </a:xfrm>
        </p:grpSpPr>
        <p:sp>
          <p:nvSpPr>
            <p:cNvPr id="16525" name="Text Box 24"/>
            <p:cNvSpPr txBox="1">
              <a:spLocks noChangeArrowheads="1"/>
            </p:cNvSpPr>
            <p:nvPr/>
          </p:nvSpPr>
          <p:spPr bwMode="auto">
            <a:xfrm>
              <a:off x="2051720" y="836712"/>
              <a:ext cx="3063941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990099"/>
                  </a:solidFill>
                  <a:latin typeface="Arial" panose="020B0604020202020204" pitchFamily="34" charset="0"/>
                </a:rPr>
                <a:t>= </a:t>
              </a:r>
              <a:r>
                <a:rPr lang="it-IT" altLang="it-IT" sz="2300" i="1">
                  <a:solidFill>
                    <a:srgbClr val="990099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300">
                  <a:solidFill>
                    <a:srgbClr val="990099"/>
                  </a:solidFill>
                  <a:latin typeface="Arial" panose="020B0604020202020204" pitchFamily="34" charset="0"/>
                </a:rPr>
                <a:t> [A]° [B]° [C]° … = </a:t>
              </a:r>
              <a:r>
                <a:rPr lang="it-IT" altLang="it-IT" sz="2300" i="1">
                  <a:solidFill>
                    <a:srgbClr val="990099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16526" name="Line 33"/>
            <p:cNvSpPr>
              <a:spLocks noChangeShapeType="1"/>
            </p:cNvSpPr>
            <p:nvPr/>
          </p:nvSpPr>
          <p:spPr bwMode="auto">
            <a:xfrm flipV="1">
              <a:off x="1453232" y="1066899"/>
              <a:ext cx="576263" cy="0"/>
            </a:xfrm>
            <a:prstGeom prst="line">
              <a:avLst/>
            </a:prstGeom>
            <a:noFill/>
            <a:ln w="47625">
              <a:solidFill>
                <a:srgbClr val="99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527" name="Text Box 34"/>
            <p:cNvSpPr txBox="1">
              <a:spLocks noChangeArrowheads="1"/>
            </p:cNvSpPr>
            <p:nvPr/>
          </p:nvSpPr>
          <p:spPr bwMode="auto">
            <a:xfrm>
              <a:off x="1538957" y="679549"/>
              <a:ext cx="415788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990099"/>
                  </a:solidFill>
                  <a:latin typeface="Arial" panose="020B0604020202020204" pitchFamily="34" charset="0"/>
                </a:rPr>
                <a:t>dx</a:t>
              </a:r>
            </a:p>
          </p:txBody>
        </p:sp>
        <p:sp>
          <p:nvSpPr>
            <p:cNvPr id="16528" name="Text Box 35"/>
            <p:cNvSpPr txBox="1">
              <a:spLocks noChangeArrowheads="1"/>
            </p:cNvSpPr>
            <p:nvPr/>
          </p:nvSpPr>
          <p:spPr bwMode="auto">
            <a:xfrm>
              <a:off x="1570707" y="1020862"/>
              <a:ext cx="350063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990099"/>
                  </a:solidFill>
                  <a:latin typeface="Arial" panose="020B0604020202020204" pitchFamily="34" charset="0"/>
                </a:rPr>
                <a:t>dt</a:t>
              </a:r>
            </a:p>
          </p:txBody>
        </p:sp>
      </p:grpSp>
      <p:grpSp>
        <p:nvGrpSpPr>
          <p:cNvPr id="261" name="Gruppo 260"/>
          <p:cNvGrpSpPr>
            <a:grpSpLocks/>
          </p:cNvGrpSpPr>
          <p:nvPr/>
        </p:nvGrpSpPr>
        <p:grpSpPr bwMode="auto">
          <a:xfrm>
            <a:off x="6081713" y="2252663"/>
            <a:ext cx="4159250" cy="406400"/>
            <a:chOff x="4558393" y="2252374"/>
            <a:chExt cx="4158471" cy="406342"/>
          </a:xfrm>
        </p:grpSpPr>
        <p:sp>
          <p:nvSpPr>
            <p:cNvPr id="16523" name="Text Box 9"/>
            <p:cNvSpPr txBox="1">
              <a:spLocks noChangeArrowheads="1"/>
            </p:cNvSpPr>
            <p:nvPr/>
          </p:nvSpPr>
          <p:spPr bwMode="auto">
            <a:xfrm>
              <a:off x="4558393" y="2252374"/>
              <a:ext cx="4158471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Es. H</a:t>
              </a:r>
              <a:r>
                <a:rPr lang="it-IT" altLang="it-IT" sz="2300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300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		   H</a:t>
              </a:r>
              <a:r>
                <a:rPr lang="it-IT" altLang="it-IT" sz="2300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O + ½O</a:t>
              </a:r>
              <a:r>
                <a:rPr lang="it-IT" altLang="it-IT" sz="2300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2(g)</a:t>
              </a:r>
              <a:endParaRPr lang="it-IT" altLang="it-IT" sz="2300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524" name="Line 10"/>
            <p:cNvSpPr>
              <a:spLocks noChangeShapeType="1"/>
            </p:cNvSpPr>
            <p:nvPr/>
          </p:nvSpPr>
          <p:spPr bwMode="auto">
            <a:xfrm flipV="1">
              <a:off x="5877420" y="2458903"/>
              <a:ext cx="831850" cy="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51" name="Gruppo 250"/>
          <p:cNvGrpSpPr>
            <a:grpSpLocks/>
          </p:cNvGrpSpPr>
          <p:nvPr/>
        </p:nvGrpSpPr>
        <p:grpSpPr bwMode="auto">
          <a:xfrm>
            <a:off x="1689101" y="2805113"/>
            <a:ext cx="2821581" cy="2615398"/>
            <a:chOff x="4857650" y="2983185"/>
            <a:chExt cx="2821581" cy="2615398"/>
          </a:xfrm>
        </p:grpSpPr>
        <p:sp>
          <p:nvSpPr>
            <p:cNvPr id="16435" name="AutoShape 5"/>
            <p:cNvSpPr>
              <a:spLocks/>
            </p:cNvSpPr>
            <p:nvPr/>
          </p:nvSpPr>
          <p:spPr bwMode="auto">
            <a:xfrm rot="-5400000">
              <a:off x="6149875" y="4548460"/>
              <a:ext cx="644525" cy="822325"/>
            </a:xfrm>
            <a:prstGeom prst="leftBracket">
              <a:avLst>
                <a:gd name="adj" fmla="val 5487"/>
              </a:avLst>
            </a:prstGeom>
            <a:noFill/>
            <a:ln w="476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16436" name="AutoShape 6"/>
            <p:cNvSpPr>
              <a:spLocks noChangeArrowheads="1"/>
            </p:cNvSpPr>
            <p:nvPr/>
          </p:nvSpPr>
          <p:spPr bwMode="auto">
            <a:xfrm>
              <a:off x="6083200" y="4850085"/>
              <a:ext cx="782637" cy="422275"/>
            </a:xfrm>
            <a:prstGeom prst="roundRect">
              <a:avLst>
                <a:gd name="adj" fmla="val 10000"/>
              </a:avLst>
            </a:prstGeom>
            <a:solidFill>
              <a:srgbClr val="CCFFFF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16437" name="Freeform 7"/>
            <p:cNvSpPr>
              <a:spLocks/>
            </p:cNvSpPr>
            <p:nvPr/>
          </p:nvSpPr>
          <p:spPr bwMode="auto">
            <a:xfrm rot="-54524">
              <a:off x="6184800" y="4167460"/>
              <a:ext cx="611187" cy="949325"/>
            </a:xfrm>
            <a:custGeom>
              <a:avLst/>
              <a:gdLst>
                <a:gd name="T0" fmla="*/ 2147483646 w 1630"/>
                <a:gd name="T1" fmla="*/ 2147483646 h 2120"/>
                <a:gd name="T2" fmla="*/ 2147483646 w 1630"/>
                <a:gd name="T3" fmla="*/ 2147483646 h 2120"/>
                <a:gd name="T4" fmla="*/ 2147483646 w 1630"/>
                <a:gd name="T5" fmla="*/ 2147483646 h 2120"/>
                <a:gd name="T6" fmla="*/ 2147483646 w 1630"/>
                <a:gd name="T7" fmla="*/ 2147483646 h 2120"/>
                <a:gd name="T8" fmla="*/ 2147483646 w 1630"/>
                <a:gd name="T9" fmla="*/ 2147483646 h 2120"/>
                <a:gd name="T10" fmla="*/ 2147483646 w 1630"/>
                <a:gd name="T11" fmla="*/ 2147483646 h 2120"/>
                <a:gd name="T12" fmla="*/ 0 w 1630"/>
                <a:gd name="T13" fmla="*/ 2147483646 h 2120"/>
                <a:gd name="T14" fmla="*/ 2147483646 w 1630"/>
                <a:gd name="T15" fmla="*/ 2147483646 h 2120"/>
                <a:gd name="T16" fmla="*/ 2147483646 w 1630"/>
                <a:gd name="T17" fmla="*/ 2147483646 h 2120"/>
                <a:gd name="T18" fmla="*/ 2147483646 w 1630"/>
                <a:gd name="T19" fmla="*/ 2147483646 h 2120"/>
                <a:gd name="T20" fmla="*/ 2147483646 w 1630"/>
                <a:gd name="T21" fmla="*/ 2147483646 h 2120"/>
                <a:gd name="T22" fmla="*/ 2147483646 w 1630"/>
                <a:gd name="T23" fmla="*/ 2147483646 h 2120"/>
                <a:gd name="T24" fmla="*/ 2147483646 w 1630"/>
                <a:gd name="T25" fmla="*/ 2147483646 h 2120"/>
                <a:gd name="T26" fmla="*/ 2147483646 w 1630"/>
                <a:gd name="T27" fmla="*/ 2147483646 h 2120"/>
                <a:gd name="T28" fmla="*/ 2147483646 w 1630"/>
                <a:gd name="T29" fmla="*/ 2147483646 h 2120"/>
                <a:gd name="T30" fmla="*/ 2147483646 w 1630"/>
                <a:gd name="T31" fmla="*/ 2147483646 h 2120"/>
                <a:gd name="T32" fmla="*/ 2147483646 w 1630"/>
                <a:gd name="T33" fmla="*/ 2147483646 h 2120"/>
                <a:gd name="T34" fmla="*/ 2147483646 w 1630"/>
                <a:gd name="T35" fmla="*/ 2147483646 h 2120"/>
                <a:gd name="T36" fmla="*/ 2147483646 w 1630"/>
                <a:gd name="T37" fmla="*/ 2147483646 h 2120"/>
                <a:gd name="T38" fmla="*/ 2147483646 w 1630"/>
                <a:gd name="T39" fmla="*/ 2147483646 h 2120"/>
                <a:gd name="T40" fmla="*/ 2147483646 w 1630"/>
                <a:gd name="T41" fmla="*/ 2147483646 h 2120"/>
                <a:gd name="T42" fmla="*/ 2147483646 w 1630"/>
                <a:gd name="T43" fmla="*/ 2147483646 h 2120"/>
                <a:gd name="T44" fmla="*/ 2147483646 w 1630"/>
                <a:gd name="T45" fmla="*/ 2147483646 h 2120"/>
                <a:gd name="T46" fmla="*/ 2147483646 w 1630"/>
                <a:gd name="T47" fmla="*/ 2147483646 h 2120"/>
                <a:gd name="T48" fmla="*/ 2147483646 w 1630"/>
                <a:gd name="T49" fmla="*/ 2147483646 h 2120"/>
                <a:gd name="T50" fmla="*/ 2147483646 w 1630"/>
                <a:gd name="T51" fmla="*/ 2147483646 h 2120"/>
                <a:gd name="T52" fmla="*/ 2147483646 w 1630"/>
                <a:gd name="T53" fmla="*/ 2147483646 h 2120"/>
                <a:gd name="T54" fmla="*/ 2147483646 w 1630"/>
                <a:gd name="T55" fmla="*/ 2147483646 h 2120"/>
                <a:gd name="T56" fmla="*/ 2147483646 w 1630"/>
                <a:gd name="T57" fmla="*/ 2147483646 h 2120"/>
                <a:gd name="T58" fmla="*/ 2147483646 w 1630"/>
                <a:gd name="T59" fmla="*/ 2147483646 h 2120"/>
                <a:gd name="T60" fmla="*/ 2147483646 w 1630"/>
                <a:gd name="T61" fmla="*/ 2147483646 h 2120"/>
                <a:gd name="T62" fmla="*/ 2147483646 w 1630"/>
                <a:gd name="T63" fmla="*/ 2147483646 h 2120"/>
                <a:gd name="T64" fmla="*/ 2147483646 w 1630"/>
                <a:gd name="T65" fmla="*/ 2147483646 h 2120"/>
                <a:gd name="T66" fmla="*/ 2147483646 w 1630"/>
                <a:gd name="T67" fmla="*/ 2147483646 h 2120"/>
                <a:gd name="T68" fmla="*/ 2147483646 w 1630"/>
                <a:gd name="T69" fmla="*/ 2147483646 h 2120"/>
                <a:gd name="T70" fmla="*/ 2147483646 w 1630"/>
                <a:gd name="T71" fmla="*/ 2147483646 h 2120"/>
                <a:gd name="T72" fmla="*/ 2147483646 w 1630"/>
                <a:gd name="T73" fmla="*/ 2147483646 h 2120"/>
                <a:gd name="T74" fmla="*/ 2147483646 w 1630"/>
                <a:gd name="T75" fmla="*/ 2147483646 h 2120"/>
                <a:gd name="T76" fmla="*/ 2147483646 w 1630"/>
                <a:gd name="T77" fmla="*/ 2147483646 h 2120"/>
                <a:gd name="T78" fmla="*/ 2147483646 w 1630"/>
                <a:gd name="T79" fmla="*/ 2147483646 h 2120"/>
                <a:gd name="T80" fmla="*/ 2147483646 w 1630"/>
                <a:gd name="T81" fmla="*/ 2147483646 h 2120"/>
                <a:gd name="T82" fmla="*/ 2147483646 w 1630"/>
                <a:gd name="T83" fmla="*/ 2147483646 h 2120"/>
                <a:gd name="T84" fmla="*/ 2147483646 w 1630"/>
                <a:gd name="T85" fmla="*/ 2147483646 h 2120"/>
                <a:gd name="T86" fmla="*/ 2147483646 w 1630"/>
                <a:gd name="T87" fmla="*/ 2147483646 h 2120"/>
                <a:gd name="T88" fmla="*/ 2147483646 w 1630"/>
                <a:gd name="T89" fmla="*/ 2147483646 h 2120"/>
                <a:gd name="T90" fmla="*/ 2147483646 w 1630"/>
                <a:gd name="T91" fmla="*/ 2147483646 h 2120"/>
                <a:gd name="T92" fmla="*/ 2147483646 w 1630"/>
                <a:gd name="T93" fmla="*/ 2147483646 h 2120"/>
                <a:gd name="T94" fmla="*/ 2147483646 w 1630"/>
                <a:gd name="T95" fmla="*/ 0 h 2120"/>
                <a:gd name="T96" fmla="*/ 2147483646 w 1630"/>
                <a:gd name="T97" fmla="*/ 2147483646 h 21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30" h="2120">
                  <a:moveTo>
                    <a:pt x="584" y="2"/>
                  </a:moveTo>
                  <a:lnTo>
                    <a:pt x="584" y="477"/>
                  </a:lnTo>
                  <a:lnTo>
                    <a:pt x="148" y="1357"/>
                  </a:lnTo>
                  <a:lnTo>
                    <a:pt x="68" y="1561"/>
                  </a:lnTo>
                  <a:lnTo>
                    <a:pt x="33" y="1663"/>
                  </a:lnTo>
                  <a:lnTo>
                    <a:pt x="2" y="1773"/>
                  </a:lnTo>
                  <a:lnTo>
                    <a:pt x="0" y="1800"/>
                  </a:lnTo>
                  <a:lnTo>
                    <a:pt x="5" y="1828"/>
                  </a:lnTo>
                  <a:lnTo>
                    <a:pt x="14" y="1857"/>
                  </a:lnTo>
                  <a:lnTo>
                    <a:pt x="31" y="1882"/>
                  </a:lnTo>
                  <a:lnTo>
                    <a:pt x="67" y="1922"/>
                  </a:lnTo>
                  <a:lnTo>
                    <a:pt x="114" y="1960"/>
                  </a:lnTo>
                  <a:lnTo>
                    <a:pt x="159" y="1987"/>
                  </a:lnTo>
                  <a:lnTo>
                    <a:pt x="205" y="2012"/>
                  </a:lnTo>
                  <a:lnTo>
                    <a:pt x="256" y="2034"/>
                  </a:lnTo>
                  <a:lnTo>
                    <a:pt x="318" y="2053"/>
                  </a:lnTo>
                  <a:lnTo>
                    <a:pt x="372" y="2070"/>
                  </a:lnTo>
                  <a:lnTo>
                    <a:pt x="426" y="2083"/>
                  </a:lnTo>
                  <a:lnTo>
                    <a:pt x="491" y="2097"/>
                  </a:lnTo>
                  <a:lnTo>
                    <a:pt x="557" y="2106"/>
                  </a:lnTo>
                  <a:lnTo>
                    <a:pt x="627" y="2114"/>
                  </a:lnTo>
                  <a:lnTo>
                    <a:pt x="676" y="2117"/>
                  </a:lnTo>
                  <a:lnTo>
                    <a:pt x="741" y="2120"/>
                  </a:lnTo>
                  <a:lnTo>
                    <a:pt x="885" y="2120"/>
                  </a:lnTo>
                  <a:lnTo>
                    <a:pt x="949" y="2117"/>
                  </a:lnTo>
                  <a:lnTo>
                    <a:pt x="1009" y="2113"/>
                  </a:lnTo>
                  <a:lnTo>
                    <a:pt x="1073" y="2104"/>
                  </a:lnTo>
                  <a:lnTo>
                    <a:pt x="1133" y="2097"/>
                  </a:lnTo>
                  <a:lnTo>
                    <a:pt x="1186" y="2087"/>
                  </a:lnTo>
                  <a:lnTo>
                    <a:pt x="1239" y="2073"/>
                  </a:lnTo>
                  <a:lnTo>
                    <a:pt x="1303" y="2057"/>
                  </a:lnTo>
                  <a:lnTo>
                    <a:pt x="1359" y="2037"/>
                  </a:lnTo>
                  <a:lnTo>
                    <a:pt x="1413" y="2015"/>
                  </a:lnTo>
                  <a:lnTo>
                    <a:pt x="1469" y="1988"/>
                  </a:lnTo>
                  <a:lnTo>
                    <a:pt x="1508" y="1964"/>
                  </a:lnTo>
                  <a:lnTo>
                    <a:pt x="1544" y="1939"/>
                  </a:lnTo>
                  <a:lnTo>
                    <a:pt x="1580" y="1906"/>
                  </a:lnTo>
                  <a:lnTo>
                    <a:pt x="1603" y="1879"/>
                  </a:lnTo>
                  <a:lnTo>
                    <a:pt x="1616" y="1858"/>
                  </a:lnTo>
                  <a:lnTo>
                    <a:pt x="1625" y="1838"/>
                  </a:lnTo>
                  <a:lnTo>
                    <a:pt x="1629" y="1813"/>
                  </a:lnTo>
                  <a:lnTo>
                    <a:pt x="1630" y="1785"/>
                  </a:lnTo>
                  <a:lnTo>
                    <a:pt x="1615" y="1708"/>
                  </a:lnTo>
                  <a:lnTo>
                    <a:pt x="1590" y="1617"/>
                  </a:lnTo>
                  <a:lnTo>
                    <a:pt x="1551" y="1512"/>
                  </a:lnTo>
                  <a:lnTo>
                    <a:pt x="1466" y="1327"/>
                  </a:lnTo>
                  <a:lnTo>
                    <a:pt x="1051" y="477"/>
                  </a:lnTo>
                  <a:lnTo>
                    <a:pt x="1051" y="0"/>
                  </a:lnTo>
                  <a:lnTo>
                    <a:pt x="584" y="2"/>
                  </a:lnTo>
                  <a:close/>
                </a:path>
              </a:pathLst>
            </a:custGeom>
            <a:solidFill>
              <a:srgbClr val="FF6600"/>
            </a:solidFill>
            <a:ln w="57150" cmpd="sng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38" name="AutoShape 11"/>
            <p:cNvSpPr>
              <a:spLocks noChangeArrowheads="1"/>
            </p:cNvSpPr>
            <p:nvPr/>
          </p:nvSpPr>
          <p:spPr bwMode="auto">
            <a:xfrm>
              <a:off x="5171975" y="3153047"/>
              <a:ext cx="128587" cy="1044575"/>
            </a:xfrm>
            <a:prstGeom prst="roundRect">
              <a:avLst>
                <a:gd name="adj" fmla="val 50000"/>
              </a:avLst>
            </a:prstGeom>
            <a:solidFill>
              <a:srgbClr val="FF6600">
                <a:alpha val="50195"/>
              </a:srgbClr>
            </a:solidFill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16439" name="Line 12"/>
            <p:cNvSpPr>
              <a:spLocks noChangeShapeType="1"/>
            </p:cNvSpPr>
            <p:nvPr/>
          </p:nvSpPr>
          <p:spPr bwMode="auto">
            <a:xfrm flipV="1">
              <a:off x="5171975" y="3602310"/>
              <a:ext cx="444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40" name="Line 13"/>
            <p:cNvSpPr>
              <a:spLocks noChangeShapeType="1"/>
            </p:cNvSpPr>
            <p:nvPr/>
          </p:nvSpPr>
          <p:spPr bwMode="auto">
            <a:xfrm flipV="1">
              <a:off x="5171975" y="3495947"/>
              <a:ext cx="4445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41" name="Line 14"/>
            <p:cNvSpPr>
              <a:spLocks noChangeShapeType="1"/>
            </p:cNvSpPr>
            <p:nvPr/>
          </p:nvSpPr>
          <p:spPr bwMode="auto">
            <a:xfrm flipV="1">
              <a:off x="5171975" y="3391172"/>
              <a:ext cx="4445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42" name="Line 15"/>
            <p:cNvSpPr>
              <a:spLocks noChangeShapeType="1"/>
            </p:cNvSpPr>
            <p:nvPr/>
          </p:nvSpPr>
          <p:spPr bwMode="auto">
            <a:xfrm flipV="1">
              <a:off x="5171975" y="3286397"/>
              <a:ext cx="4445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43" name="Line 16"/>
            <p:cNvSpPr>
              <a:spLocks noChangeShapeType="1"/>
            </p:cNvSpPr>
            <p:nvPr/>
          </p:nvSpPr>
          <p:spPr bwMode="auto">
            <a:xfrm flipV="1">
              <a:off x="5171975" y="3707085"/>
              <a:ext cx="444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44" name="Line 17"/>
            <p:cNvSpPr>
              <a:spLocks noChangeShapeType="1"/>
            </p:cNvSpPr>
            <p:nvPr/>
          </p:nvSpPr>
          <p:spPr bwMode="auto">
            <a:xfrm flipV="1">
              <a:off x="5171975" y="3811860"/>
              <a:ext cx="44450" cy="15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45" name="Line 18"/>
            <p:cNvSpPr>
              <a:spLocks noChangeShapeType="1"/>
            </p:cNvSpPr>
            <p:nvPr/>
          </p:nvSpPr>
          <p:spPr bwMode="auto">
            <a:xfrm flipV="1">
              <a:off x="5171975" y="4022997"/>
              <a:ext cx="444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46" name="Line 19"/>
            <p:cNvSpPr>
              <a:spLocks noChangeShapeType="1"/>
            </p:cNvSpPr>
            <p:nvPr/>
          </p:nvSpPr>
          <p:spPr bwMode="auto">
            <a:xfrm flipV="1">
              <a:off x="5171975" y="3916635"/>
              <a:ext cx="44450" cy="15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47" name="Text Box 20"/>
            <p:cNvSpPr txBox="1">
              <a:spLocks noChangeArrowheads="1"/>
            </p:cNvSpPr>
            <p:nvPr/>
          </p:nvSpPr>
          <p:spPr bwMode="auto">
            <a:xfrm>
              <a:off x="5179912" y="3195910"/>
              <a:ext cx="159300" cy="160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700" b="1">
                  <a:solidFill>
                    <a:srgbClr val="0000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16448" name="Text Box 21"/>
            <p:cNvSpPr txBox="1">
              <a:spLocks noChangeArrowheads="1"/>
            </p:cNvSpPr>
            <p:nvPr/>
          </p:nvSpPr>
          <p:spPr bwMode="auto">
            <a:xfrm>
              <a:off x="5179912" y="3305447"/>
              <a:ext cx="159300" cy="160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700" b="1">
                  <a:solidFill>
                    <a:srgbClr val="00000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16449" name="Text Box 22"/>
            <p:cNvSpPr txBox="1">
              <a:spLocks noChangeArrowheads="1"/>
            </p:cNvSpPr>
            <p:nvPr/>
          </p:nvSpPr>
          <p:spPr bwMode="auto">
            <a:xfrm>
              <a:off x="5175150" y="3413397"/>
              <a:ext cx="157162" cy="160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700" b="1">
                  <a:solidFill>
                    <a:srgbClr val="000000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16450" name="Text Box 23"/>
            <p:cNvSpPr txBox="1">
              <a:spLocks noChangeArrowheads="1"/>
            </p:cNvSpPr>
            <p:nvPr/>
          </p:nvSpPr>
          <p:spPr bwMode="auto">
            <a:xfrm>
              <a:off x="5183087" y="3519760"/>
              <a:ext cx="159300" cy="160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700" b="1">
                  <a:solidFill>
                    <a:srgbClr val="000000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  <p:sp>
          <p:nvSpPr>
            <p:cNvPr id="16451" name="Text Box 24"/>
            <p:cNvSpPr txBox="1">
              <a:spLocks noChangeArrowheads="1"/>
            </p:cNvSpPr>
            <p:nvPr/>
          </p:nvSpPr>
          <p:spPr bwMode="auto">
            <a:xfrm>
              <a:off x="5183087" y="3621360"/>
              <a:ext cx="159300" cy="160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700" b="1">
                  <a:solidFill>
                    <a:srgbClr val="000000"/>
                  </a:solidFill>
                  <a:latin typeface="Comic Sans MS" panose="030F0702030302020204" pitchFamily="66" charset="0"/>
                </a:rPr>
                <a:t>5</a:t>
              </a:r>
            </a:p>
          </p:txBody>
        </p:sp>
        <p:sp>
          <p:nvSpPr>
            <p:cNvPr id="16452" name="Text Box 25"/>
            <p:cNvSpPr txBox="1">
              <a:spLocks noChangeArrowheads="1"/>
            </p:cNvSpPr>
            <p:nvPr/>
          </p:nvSpPr>
          <p:spPr bwMode="auto">
            <a:xfrm>
              <a:off x="5183087" y="3726135"/>
              <a:ext cx="159300" cy="160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700" b="1">
                  <a:solidFill>
                    <a:srgbClr val="000000"/>
                  </a:solidFill>
                  <a:latin typeface="Comic Sans MS" panose="030F0702030302020204" pitchFamily="66" charset="0"/>
                </a:rPr>
                <a:t>6</a:t>
              </a:r>
            </a:p>
          </p:txBody>
        </p:sp>
        <p:sp>
          <p:nvSpPr>
            <p:cNvPr id="16453" name="Text Box 26"/>
            <p:cNvSpPr txBox="1">
              <a:spLocks noChangeArrowheads="1"/>
            </p:cNvSpPr>
            <p:nvPr/>
          </p:nvSpPr>
          <p:spPr bwMode="auto">
            <a:xfrm>
              <a:off x="5179912" y="3849960"/>
              <a:ext cx="159300" cy="160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700" b="1">
                  <a:solidFill>
                    <a:srgbClr val="000000"/>
                  </a:solidFill>
                  <a:latin typeface="Comic Sans MS" panose="030F0702030302020204" pitchFamily="66" charset="0"/>
                </a:rPr>
                <a:t>7</a:t>
              </a:r>
            </a:p>
          </p:txBody>
        </p:sp>
        <p:sp>
          <p:nvSpPr>
            <p:cNvPr id="16454" name="Text Box 27"/>
            <p:cNvSpPr txBox="1">
              <a:spLocks noChangeArrowheads="1"/>
            </p:cNvSpPr>
            <p:nvPr/>
          </p:nvSpPr>
          <p:spPr bwMode="auto">
            <a:xfrm>
              <a:off x="5183087" y="3946797"/>
              <a:ext cx="159300" cy="160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700" b="1">
                  <a:solidFill>
                    <a:srgbClr val="000000"/>
                  </a:solidFill>
                  <a:latin typeface="Comic Sans MS" panose="030F0702030302020204" pitchFamily="66" charset="0"/>
                </a:rPr>
                <a:t>8</a:t>
              </a:r>
            </a:p>
          </p:txBody>
        </p:sp>
        <p:sp>
          <p:nvSpPr>
            <p:cNvPr id="16455" name="Line 28"/>
            <p:cNvSpPr>
              <a:spLocks noChangeShapeType="1"/>
            </p:cNvSpPr>
            <p:nvPr/>
          </p:nvSpPr>
          <p:spPr bwMode="auto">
            <a:xfrm flipV="1">
              <a:off x="5203725" y="4283347"/>
              <a:ext cx="4445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56" name="Line 29"/>
            <p:cNvSpPr>
              <a:spLocks noChangeShapeType="1"/>
            </p:cNvSpPr>
            <p:nvPr/>
          </p:nvSpPr>
          <p:spPr bwMode="auto">
            <a:xfrm flipV="1">
              <a:off x="5225950" y="4410347"/>
              <a:ext cx="42862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57" name="Line 30"/>
            <p:cNvSpPr>
              <a:spLocks noChangeShapeType="1"/>
            </p:cNvSpPr>
            <p:nvPr/>
          </p:nvSpPr>
          <p:spPr bwMode="auto">
            <a:xfrm flipV="1">
              <a:off x="5203725" y="4570685"/>
              <a:ext cx="444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58" name="Line 31"/>
            <p:cNvSpPr>
              <a:spLocks noChangeShapeType="1"/>
            </p:cNvSpPr>
            <p:nvPr/>
          </p:nvSpPr>
          <p:spPr bwMode="auto">
            <a:xfrm flipV="1">
              <a:off x="5237062" y="4694510"/>
              <a:ext cx="4286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59" name="Line 32"/>
            <p:cNvSpPr>
              <a:spLocks noChangeShapeType="1"/>
            </p:cNvSpPr>
            <p:nvPr/>
          </p:nvSpPr>
          <p:spPr bwMode="auto">
            <a:xfrm flipV="1">
              <a:off x="5200550" y="4831035"/>
              <a:ext cx="44450" cy="15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60" name="Line 33"/>
            <p:cNvSpPr>
              <a:spLocks noChangeShapeType="1"/>
            </p:cNvSpPr>
            <p:nvPr/>
          </p:nvSpPr>
          <p:spPr bwMode="auto">
            <a:xfrm flipV="1">
              <a:off x="5237062" y="4932635"/>
              <a:ext cx="42863" cy="15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61" name="Line 34"/>
            <p:cNvSpPr>
              <a:spLocks noChangeShapeType="1"/>
            </p:cNvSpPr>
            <p:nvPr/>
          </p:nvSpPr>
          <p:spPr bwMode="auto">
            <a:xfrm flipV="1">
              <a:off x="5208487" y="5056460"/>
              <a:ext cx="42863" cy="15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62" name="AutoShape 35"/>
            <p:cNvSpPr>
              <a:spLocks/>
            </p:cNvSpPr>
            <p:nvPr/>
          </p:nvSpPr>
          <p:spPr bwMode="auto">
            <a:xfrm rot="-5400000">
              <a:off x="5091013" y="4723084"/>
              <a:ext cx="304800" cy="771525"/>
            </a:xfrm>
            <a:prstGeom prst="leftBracket">
              <a:avLst>
                <a:gd name="adj" fmla="val 10887"/>
              </a:avLst>
            </a:prstGeom>
            <a:noFill/>
            <a:ln w="476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16463" name="AutoShape 36"/>
            <p:cNvSpPr>
              <a:spLocks noChangeArrowheads="1"/>
            </p:cNvSpPr>
            <p:nvPr/>
          </p:nvSpPr>
          <p:spPr bwMode="auto">
            <a:xfrm>
              <a:off x="4871937" y="5043760"/>
              <a:ext cx="739775" cy="206375"/>
            </a:xfrm>
            <a:prstGeom prst="roundRect">
              <a:avLst>
                <a:gd name="adj" fmla="val 10000"/>
              </a:avLst>
            </a:prstGeom>
            <a:solidFill>
              <a:srgbClr val="CCFFFF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grpSp>
          <p:nvGrpSpPr>
            <p:cNvPr id="16464" name="Group 37"/>
            <p:cNvGrpSpPr>
              <a:grpSpLocks/>
            </p:cNvGrpSpPr>
            <p:nvPr/>
          </p:nvGrpSpPr>
          <p:grpSpPr bwMode="auto">
            <a:xfrm>
              <a:off x="5151337" y="4100785"/>
              <a:ext cx="174625" cy="1058862"/>
              <a:chOff x="408" y="2102"/>
              <a:chExt cx="196" cy="1166"/>
            </a:xfrm>
          </p:grpSpPr>
          <p:grpSp>
            <p:nvGrpSpPr>
              <p:cNvPr id="16519" name="Group 38"/>
              <p:cNvGrpSpPr>
                <a:grpSpLocks/>
              </p:cNvGrpSpPr>
              <p:nvPr/>
            </p:nvGrpSpPr>
            <p:grpSpPr bwMode="auto">
              <a:xfrm>
                <a:off x="408" y="2102"/>
                <a:ext cx="196" cy="1166"/>
                <a:chOff x="408" y="2102"/>
                <a:chExt cx="196" cy="1166"/>
              </a:xfrm>
            </p:grpSpPr>
            <p:sp>
              <p:nvSpPr>
                <p:cNvPr id="16521" name="AutoShape 39"/>
                <p:cNvSpPr>
                  <a:spLocks noChangeArrowheads="1"/>
                </p:cNvSpPr>
                <p:nvPr/>
              </p:nvSpPr>
              <p:spPr bwMode="auto">
                <a:xfrm>
                  <a:off x="432" y="2102"/>
                  <a:ext cx="144" cy="1152"/>
                </a:xfrm>
                <a:prstGeom prst="roundRect">
                  <a:avLst>
                    <a:gd name="adj" fmla="val 50000"/>
                  </a:avLst>
                </a:prstGeom>
                <a:noFill/>
                <a:ln w="38100">
                  <a:solidFill>
                    <a:srgbClr val="0000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0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522" name="Rectangle 40"/>
                <p:cNvSpPr>
                  <a:spLocks noChangeArrowheads="1"/>
                </p:cNvSpPr>
                <p:nvPr/>
              </p:nvSpPr>
              <p:spPr bwMode="auto">
                <a:xfrm>
                  <a:off x="408" y="3196"/>
                  <a:ext cx="196" cy="72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solidFill>
                    <a:srgbClr val="CC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0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6520" name="Line 41"/>
              <p:cNvSpPr>
                <a:spLocks noChangeShapeType="1"/>
              </p:cNvSpPr>
              <p:nvPr/>
            </p:nvSpPr>
            <p:spPr bwMode="auto">
              <a:xfrm>
                <a:off x="443" y="3142"/>
                <a:ext cx="121" cy="1"/>
              </a:xfrm>
              <a:prstGeom prst="line">
                <a:avLst/>
              </a:prstGeom>
              <a:noFill/>
              <a:ln w="38100">
                <a:solidFill>
                  <a:srgbClr val="CC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6465" name="Line 42"/>
            <p:cNvSpPr>
              <a:spLocks noChangeShapeType="1"/>
            </p:cNvSpPr>
            <p:nvPr/>
          </p:nvSpPr>
          <p:spPr bwMode="auto">
            <a:xfrm flipV="1">
              <a:off x="4946550" y="5100910"/>
              <a:ext cx="444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66" name="Line 43"/>
            <p:cNvSpPr>
              <a:spLocks noChangeShapeType="1"/>
            </p:cNvSpPr>
            <p:nvPr/>
          </p:nvSpPr>
          <p:spPr bwMode="auto">
            <a:xfrm flipV="1">
              <a:off x="5129112" y="5154885"/>
              <a:ext cx="44450" cy="15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67" name="Line 44"/>
            <p:cNvSpPr>
              <a:spLocks noChangeShapeType="1"/>
            </p:cNvSpPr>
            <p:nvPr/>
          </p:nvSpPr>
          <p:spPr bwMode="auto">
            <a:xfrm flipV="1">
              <a:off x="4997350" y="5205685"/>
              <a:ext cx="428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68" name="Line 45"/>
            <p:cNvSpPr>
              <a:spLocks noChangeShapeType="1"/>
            </p:cNvSpPr>
            <p:nvPr/>
          </p:nvSpPr>
          <p:spPr bwMode="auto">
            <a:xfrm flipV="1">
              <a:off x="5225950" y="5158060"/>
              <a:ext cx="42862" cy="15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69" name="Line 46"/>
            <p:cNvSpPr>
              <a:spLocks noChangeShapeType="1"/>
            </p:cNvSpPr>
            <p:nvPr/>
          </p:nvSpPr>
          <p:spPr bwMode="auto">
            <a:xfrm flipV="1">
              <a:off x="5218012" y="5075510"/>
              <a:ext cx="444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70" name="Line 47"/>
            <p:cNvSpPr>
              <a:spLocks noChangeShapeType="1"/>
            </p:cNvSpPr>
            <p:nvPr/>
          </p:nvSpPr>
          <p:spPr bwMode="auto">
            <a:xfrm flipV="1">
              <a:off x="5425975" y="5110435"/>
              <a:ext cx="42862" cy="15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71" name="Line 48"/>
            <p:cNvSpPr>
              <a:spLocks noChangeShapeType="1"/>
            </p:cNvSpPr>
            <p:nvPr/>
          </p:nvSpPr>
          <p:spPr bwMode="auto">
            <a:xfrm flipV="1">
              <a:off x="5494237" y="5183460"/>
              <a:ext cx="42863" cy="15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72" name="Line 49"/>
            <p:cNvSpPr>
              <a:spLocks noChangeShapeType="1"/>
            </p:cNvSpPr>
            <p:nvPr/>
          </p:nvSpPr>
          <p:spPr bwMode="auto">
            <a:xfrm flipV="1">
              <a:off x="5346600" y="5197747"/>
              <a:ext cx="4445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73" name="Line 50"/>
            <p:cNvSpPr>
              <a:spLocks noChangeShapeType="1"/>
            </p:cNvSpPr>
            <p:nvPr/>
          </p:nvSpPr>
          <p:spPr bwMode="auto">
            <a:xfrm flipV="1">
              <a:off x="5040212" y="5143772"/>
              <a:ext cx="42863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6474" name="Group 51"/>
            <p:cNvGrpSpPr>
              <a:grpSpLocks/>
            </p:cNvGrpSpPr>
            <p:nvPr/>
          </p:nvGrpSpPr>
          <p:grpSpPr bwMode="auto">
            <a:xfrm>
              <a:off x="5200550" y="3718197"/>
              <a:ext cx="503237" cy="1481138"/>
              <a:chOff x="464" y="1680"/>
              <a:chExt cx="564" cy="1633"/>
            </a:xfrm>
          </p:grpSpPr>
          <p:grpSp>
            <p:nvGrpSpPr>
              <p:cNvPr id="16503" name="Group 52"/>
              <p:cNvGrpSpPr>
                <a:grpSpLocks/>
              </p:cNvGrpSpPr>
              <p:nvPr/>
            </p:nvGrpSpPr>
            <p:grpSpPr bwMode="auto">
              <a:xfrm rot="5400000" flipH="1">
                <a:off x="446" y="3084"/>
                <a:ext cx="238" cy="201"/>
                <a:chOff x="6000" y="2400"/>
                <a:chExt cx="1080" cy="371"/>
              </a:xfrm>
            </p:grpSpPr>
            <p:sp>
              <p:nvSpPr>
                <p:cNvPr id="16515" name="Freeform 53"/>
                <p:cNvSpPr>
                  <a:spLocks/>
                </p:cNvSpPr>
                <p:nvPr/>
              </p:nvSpPr>
              <p:spPr bwMode="auto">
                <a:xfrm flipV="1">
                  <a:off x="6000" y="2400"/>
                  <a:ext cx="855" cy="361"/>
                </a:xfrm>
                <a:custGeom>
                  <a:avLst/>
                  <a:gdLst>
                    <a:gd name="T0" fmla="*/ 855 w 855"/>
                    <a:gd name="T1" fmla="*/ 1 h 361"/>
                    <a:gd name="T2" fmla="*/ 794 w 855"/>
                    <a:gd name="T3" fmla="*/ 0 h 361"/>
                    <a:gd name="T4" fmla="*/ 705 w 855"/>
                    <a:gd name="T5" fmla="*/ 3 h 361"/>
                    <a:gd name="T6" fmla="*/ 630 w 855"/>
                    <a:gd name="T7" fmla="*/ 5 h 361"/>
                    <a:gd name="T8" fmla="*/ 547 w 855"/>
                    <a:gd name="T9" fmla="*/ 8 h 361"/>
                    <a:gd name="T10" fmla="*/ 481 w 855"/>
                    <a:gd name="T11" fmla="*/ 14 h 361"/>
                    <a:gd name="T12" fmla="*/ 427 w 855"/>
                    <a:gd name="T13" fmla="*/ 17 h 361"/>
                    <a:gd name="T14" fmla="*/ 380 w 855"/>
                    <a:gd name="T15" fmla="*/ 26 h 361"/>
                    <a:gd name="T16" fmla="*/ 337 w 855"/>
                    <a:gd name="T17" fmla="*/ 37 h 361"/>
                    <a:gd name="T18" fmla="*/ 288 w 855"/>
                    <a:gd name="T19" fmla="*/ 55 h 361"/>
                    <a:gd name="T20" fmla="*/ 242 w 855"/>
                    <a:gd name="T21" fmla="*/ 74 h 361"/>
                    <a:gd name="T22" fmla="*/ 204 w 855"/>
                    <a:gd name="T23" fmla="*/ 96 h 361"/>
                    <a:gd name="T24" fmla="*/ 165 w 855"/>
                    <a:gd name="T25" fmla="*/ 120 h 361"/>
                    <a:gd name="T26" fmla="*/ 133 w 855"/>
                    <a:gd name="T27" fmla="*/ 145 h 361"/>
                    <a:gd name="T28" fmla="*/ 107 w 855"/>
                    <a:gd name="T29" fmla="*/ 172 h 361"/>
                    <a:gd name="T30" fmla="*/ 84 w 855"/>
                    <a:gd name="T31" fmla="*/ 196 h 361"/>
                    <a:gd name="T32" fmla="*/ 61 w 855"/>
                    <a:gd name="T33" fmla="*/ 225 h 361"/>
                    <a:gd name="T34" fmla="*/ 43 w 855"/>
                    <a:gd name="T35" fmla="*/ 250 h 361"/>
                    <a:gd name="T36" fmla="*/ 25 w 855"/>
                    <a:gd name="T37" fmla="*/ 279 h 361"/>
                    <a:gd name="T38" fmla="*/ 13 w 855"/>
                    <a:gd name="T39" fmla="*/ 306 h 361"/>
                    <a:gd name="T40" fmla="*/ 3 w 855"/>
                    <a:gd name="T41" fmla="*/ 336 h 361"/>
                    <a:gd name="T42" fmla="*/ 0 w 855"/>
                    <a:gd name="T43" fmla="*/ 361 h 361"/>
                    <a:gd name="T44" fmla="*/ 108 w 855"/>
                    <a:gd name="T45" fmla="*/ 361 h 361"/>
                    <a:gd name="T46" fmla="*/ 114 w 855"/>
                    <a:gd name="T47" fmla="*/ 332 h 361"/>
                    <a:gd name="T48" fmla="*/ 125 w 855"/>
                    <a:gd name="T49" fmla="*/ 306 h 361"/>
                    <a:gd name="T50" fmla="*/ 142 w 855"/>
                    <a:gd name="T51" fmla="*/ 279 h 361"/>
                    <a:gd name="T52" fmla="*/ 163 w 855"/>
                    <a:gd name="T53" fmla="*/ 256 h 361"/>
                    <a:gd name="T54" fmla="*/ 188 w 855"/>
                    <a:gd name="T55" fmla="*/ 231 h 361"/>
                    <a:gd name="T56" fmla="*/ 222 w 855"/>
                    <a:gd name="T57" fmla="*/ 203 h 361"/>
                    <a:gd name="T58" fmla="*/ 265 w 855"/>
                    <a:gd name="T59" fmla="*/ 177 h 361"/>
                    <a:gd name="T60" fmla="*/ 304 w 855"/>
                    <a:gd name="T61" fmla="*/ 158 h 361"/>
                    <a:gd name="T62" fmla="*/ 349 w 855"/>
                    <a:gd name="T63" fmla="*/ 142 h 361"/>
                    <a:gd name="T64" fmla="*/ 398 w 855"/>
                    <a:gd name="T65" fmla="*/ 128 h 361"/>
                    <a:gd name="T66" fmla="*/ 452 w 855"/>
                    <a:gd name="T67" fmla="*/ 116 h 361"/>
                    <a:gd name="T68" fmla="*/ 508 w 855"/>
                    <a:gd name="T69" fmla="*/ 105 h 361"/>
                    <a:gd name="T70" fmla="*/ 588 w 855"/>
                    <a:gd name="T71" fmla="*/ 94 h 361"/>
                    <a:gd name="T72" fmla="*/ 668 w 855"/>
                    <a:gd name="T73" fmla="*/ 86 h 361"/>
                    <a:gd name="T74" fmla="*/ 770 w 855"/>
                    <a:gd name="T75" fmla="*/ 74 h 361"/>
                    <a:gd name="T76" fmla="*/ 855 w 855"/>
                    <a:gd name="T77" fmla="*/ 66 h 361"/>
                    <a:gd name="T78" fmla="*/ 855 w 855"/>
                    <a:gd name="T79" fmla="*/ 1 h 361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855" h="361">
                      <a:moveTo>
                        <a:pt x="855" y="1"/>
                      </a:moveTo>
                      <a:lnTo>
                        <a:pt x="794" y="0"/>
                      </a:lnTo>
                      <a:lnTo>
                        <a:pt x="705" y="3"/>
                      </a:lnTo>
                      <a:lnTo>
                        <a:pt x="630" y="5"/>
                      </a:lnTo>
                      <a:lnTo>
                        <a:pt x="547" y="8"/>
                      </a:lnTo>
                      <a:lnTo>
                        <a:pt x="481" y="14"/>
                      </a:lnTo>
                      <a:lnTo>
                        <a:pt x="427" y="17"/>
                      </a:lnTo>
                      <a:lnTo>
                        <a:pt x="380" y="26"/>
                      </a:lnTo>
                      <a:lnTo>
                        <a:pt x="337" y="37"/>
                      </a:lnTo>
                      <a:lnTo>
                        <a:pt x="288" y="55"/>
                      </a:lnTo>
                      <a:lnTo>
                        <a:pt x="242" y="74"/>
                      </a:lnTo>
                      <a:lnTo>
                        <a:pt x="204" y="96"/>
                      </a:lnTo>
                      <a:lnTo>
                        <a:pt x="165" y="120"/>
                      </a:lnTo>
                      <a:lnTo>
                        <a:pt x="133" y="145"/>
                      </a:lnTo>
                      <a:lnTo>
                        <a:pt x="107" y="172"/>
                      </a:lnTo>
                      <a:lnTo>
                        <a:pt x="84" y="196"/>
                      </a:lnTo>
                      <a:lnTo>
                        <a:pt x="61" y="225"/>
                      </a:lnTo>
                      <a:lnTo>
                        <a:pt x="43" y="250"/>
                      </a:lnTo>
                      <a:lnTo>
                        <a:pt x="25" y="279"/>
                      </a:lnTo>
                      <a:lnTo>
                        <a:pt x="13" y="306"/>
                      </a:lnTo>
                      <a:lnTo>
                        <a:pt x="3" y="336"/>
                      </a:lnTo>
                      <a:lnTo>
                        <a:pt x="0" y="361"/>
                      </a:lnTo>
                      <a:lnTo>
                        <a:pt x="108" y="361"/>
                      </a:lnTo>
                      <a:lnTo>
                        <a:pt x="114" y="332"/>
                      </a:lnTo>
                      <a:lnTo>
                        <a:pt x="125" y="306"/>
                      </a:lnTo>
                      <a:lnTo>
                        <a:pt x="142" y="279"/>
                      </a:lnTo>
                      <a:lnTo>
                        <a:pt x="163" y="256"/>
                      </a:lnTo>
                      <a:lnTo>
                        <a:pt x="188" y="231"/>
                      </a:lnTo>
                      <a:lnTo>
                        <a:pt x="222" y="203"/>
                      </a:lnTo>
                      <a:lnTo>
                        <a:pt x="265" y="177"/>
                      </a:lnTo>
                      <a:lnTo>
                        <a:pt x="304" y="158"/>
                      </a:lnTo>
                      <a:lnTo>
                        <a:pt x="349" y="142"/>
                      </a:lnTo>
                      <a:lnTo>
                        <a:pt x="398" y="128"/>
                      </a:lnTo>
                      <a:lnTo>
                        <a:pt x="452" y="116"/>
                      </a:lnTo>
                      <a:lnTo>
                        <a:pt x="508" y="105"/>
                      </a:lnTo>
                      <a:lnTo>
                        <a:pt x="588" y="94"/>
                      </a:lnTo>
                      <a:lnTo>
                        <a:pt x="668" y="86"/>
                      </a:lnTo>
                      <a:lnTo>
                        <a:pt x="770" y="74"/>
                      </a:lnTo>
                      <a:lnTo>
                        <a:pt x="855" y="66"/>
                      </a:lnTo>
                      <a:lnTo>
                        <a:pt x="855" y="1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 w="9525">
                  <a:solidFill>
                    <a:srgbClr val="00006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16516" name="Group 54"/>
                <p:cNvGrpSpPr>
                  <a:grpSpLocks/>
                </p:cNvGrpSpPr>
                <p:nvPr/>
              </p:nvGrpSpPr>
              <p:grpSpPr bwMode="auto">
                <a:xfrm flipV="1">
                  <a:off x="6852" y="2682"/>
                  <a:ext cx="228" cy="89"/>
                  <a:chOff x="5268" y="3410"/>
                  <a:chExt cx="228" cy="89"/>
                </a:xfrm>
              </p:grpSpPr>
              <p:sp>
                <p:nvSpPr>
                  <p:cNvPr id="16517" name="Freeform 55"/>
                  <p:cNvSpPr>
                    <a:spLocks/>
                  </p:cNvSpPr>
                  <p:nvPr/>
                </p:nvSpPr>
                <p:spPr bwMode="auto">
                  <a:xfrm>
                    <a:off x="5268" y="3411"/>
                    <a:ext cx="62" cy="82"/>
                  </a:xfrm>
                  <a:custGeom>
                    <a:avLst/>
                    <a:gdLst>
                      <a:gd name="T0" fmla="*/ 0 w 62"/>
                      <a:gd name="T1" fmla="*/ 9 h 82"/>
                      <a:gd name="T2" fmla="*/ 62 w 62"/>
                      <a:gd name="T3" fmla="*/ 0 h 82"/>
                      <a:gd name="T4" fmla="*/ 62 w 62"/>
                      <a:gd name="T5" fmla="*/ 82 h 82"/>
                      <a:gd name="T6" fmla="*/ 0 w 62"/>
                      <a:gd name="T7" fmla="*/ 73 h 82"/>
                      <a:gd name="T8" fmla="*/ 0 w 62"/>
                      <a:gd name="T9" fmla="*/ 9 h 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62" h="82">
                        <a:moveTo>
                          <a:pt x="0" y="9"/>
                        </a:moveTo>
                        <a:lnTo>
                          <a:pt x="62" y="0"/>
                        </a:lnTo>
                        <a:lnTo>
                          <a:pt x="62" y="82"/>
                        </a:lnTo>
                        <a:lnTo>
                          <a:pt x="0" y="73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FF6600"/>
                  </a:solidFill>
                  <a:ln w="9525">
                    <a:solidFill>
                      <a:srgbClr val="0000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518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5327" y="3410"/>
                    <a:ext cx="169" cy="89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rgbClr val="000066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00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grpSp>
            <p:nvGrpSpPr>
              <p:cNvPr id="16504" name="Group 57"/>
              <p:cNvGrpSpPr>
                <a:grpSpLocks/>
              </p:cNvGrpSpPr>
              <p:nvPr/>
            </p:nvGrpSpPr>
            <p:grpSpPr bwMode="auto">
              <a:xfrm>
                <a:off x="801" y="1776"/>
                <a:ext cx="25" cy="1414"/>
                <a:chOff x="4764" y="1080"/>
                <a:chExt cx="47" cy="2446"/>
              </a:xfrm>
            </p:grpSpPr>
            <p:sp>
              <p:nvSpPr>
                <p:cNvPr id="16513" name="AutoShape 58"/>
                <p:cNvSpPr>
                  <a:spLocks noChangeArrowheads="1"/>
                </p:cNvSpPr>
                <p:nvPr/>
              </p:nvSpPr>
              <p:spPr bwMode="auto">
                <a:xfrm>
                  <a:off x="4764" y="1080"/>
                  <a:ext cx="47" cy="244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6600"/>
                </a:solidFill>
                <a:ln w="9525">
                  <a:solidFill>
                    <a:srgbClr val="000066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0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514" name="Line 59"/>
                <p:cNvSpPr>
                  <a:spLocks noChangeShapeType="1"/>
                </p:cNvSpPr>
                <p:nvPr/>
              </p:nvSpPr>
              <p:spPr bwMode="auto">
                <a:xfrm>
                  <a:off x="4773" y="3526"/>
                  <a:ext cx="27" cy="0"/>
                </a:xfrm>
                <a:prstGeom prst="lin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505" name="Group 60"/>
              <p:cNvGrpSpPr>
                <a:grpSpLocks/>
              </p:cNvGrpSpPr>
              <p:nvPr/>
            </p:nvGrpSpPr>
            <p:grpSpPr bwMode="auto">
              <a:xfrm>
                <a:off x="661" y="3182"/>
                <a:ext cx="160" cy="131"/>
                <a:chOff x="4499" y="3513"/>
                <a:chExt cx="302" cy="226"/>
              </a:xfrm>
            </p:grpSpPr>
            <p:grpSp>
              <p:nvGrpSpPr>
                <p:cNvPr id="16509" name="Group 61"/>
                <p:cNvGrpSpPr>
                  <a:grpSpLocks/>
                </p:cNvGrpSpPr>
                <p:nvPr/>
              </p:nvGrpSpPr>
              <p:grpSpPr bwMode="auto">
                <a:xfrm>
                  <a:off x="4499" y="3513"/>
                  <a:ext cx="291" cy="226"/>
                  <a:chOff x="4499" y="3513"/>
                  <a:chExt cx="291" cy="226"/>
                </a:xfrm>
              </p:grpSpPr>
              <p:sp>
                <p:nvSpPr>
                  <p:cNvPr id="16511" name="Freeform 62"/>
                  <p:cNvSpPr>
                    <a:spLocks/>
                  </p:cNvSpPr>
                  <p:nvPr/>
                </p:nvSpPr>
                <p:spPr bwMode="auto">
                  <a:xfrm rot="403206" flipH="1" flipV="1">
                    <a:off x="4512" y="3513"/>
                    <a:ext cx="278" cy="226"/>
                  </a:xfrm>
                  <a:custGeom>
                    <a:avLst/>
                    <a:gdLst>
                      <a:gd name="T0" fmla="*/ 9 w 855"/>
                      <a:gd name="T1" fmla="*/ 1 h 361"/>
                      <a:gd name="T2" fmla="*/ 9 w 855"/>
                      <a:gd name="T3" fmla="*/ 0 h 361"/>
                      <a:gd name="T4" fmla="*/ 8 w 855"/>
                      <a:gd name="T5" fmla="*/ 1 h 361"/>
                      <a:gd name="T6" fmla="*/ 7 w 855"/>
                      <a:gd name="T7" fmla="*/ 1 h 361"/>
                      <a:gd name="T8" fmla="*/ 6 w 855"/>
                      <a:gd name="T9" fmla="*/ 1 h 361"/>
                      <a:gd name="T10" fmla="*/ 6 w 855"/>
                      <a:gd name="T11" fmla="*/ 3 h 361"/>
                      <a:gd name="T12" fmla="*/ 5 w 855"/>
                      <a:gd name="T13" fmla="*/ 3 h 361"/>
                      <a:gd name="T14" fmla="*/ 4 w 855"/>
                      <a:gd name="T15" fmla="*/ 4 h 361"/>
                      <a:gd name="T16" fmla="*/ 4 w 855"/>
                      <a:gd name="T17" fmla="*/ 6 h 361"/>
                      <a:gd name="T18" fmla="*/ 3 w 855"/>
                      <a:gd name="T19" fmla="*/ 8 h 361"/>
                      <a:gd name="T20" fmla="*/ 3 w 855"/>
                      <a:gd name="T21" fmla="*/ 11 h 361"/>
                      <a:gd name="T22" fmla="*/ 2 w 855"/>
                      <a:gd name="T23" fmla="*/ 15 h 361"/>
                      <a:gd name="T24" fmla="*/ 2 w 855"/>
                      <a:gd name="T25" fmla="*/ 18 h 361"/>
                      <a:gd name="T26" fmla="*/ 2 w 855"/>
                      <a:gd name="T27" fmla="*/ 23 h 361"/>
                      <a:gd name="T28" fmla="*/ 1 w 855"/>
                      <a:gd name="T29" fmla="*/ 27 h 361"/>
                      <a:gd name="T30" fmla="*/ 1 w 855"/>
                      <a:gd name="T31" fmla="*/ 30 h 361"/>
                      <a:gd name="T32" fmla="*/ 1 w 855"/>
                      <a:gd name="T33" fmla="*/ 34 h 361"/>
                      <a:gd name="T34" fmla="*/ 1 w 855"/>
                      <a:gd name="T35" fmla="*/ 38 h 361"/>
                      <a:gd name="T36" fmla="*/ 0 w 855"/>
                      <a:gd name="T37" fmla="*/ 43 h 361"/>
                      <a:gd name="T38" fmla="*/ 0 w 855"/>
                      <a:gd name="T39" fmla="*/ 47 h 361"/>
                      <a:gd name="T40" fmla="*/ 0 w 855"/>
                      <a:gd name="T41" fmla="*/ 51 h 361"/>
                      <a:gd name="T42" fmla="*/ 0 w 855"/>
                      <a:gd name="T43" fmla="*/ 55 h 361"/>
                      <a:gd name="T44" fmla="*/ 1 w 855"/>
                      <a:gd name="T45" fmla="*/ 55 h 361"/>
                      <a:gd name="T46" fmla="*/ 1 w 855"/>
                      <a:gd name="T47" fmla="*/ 51 h 361"/>
                      <a:gd name="T48" fmla="*/ 1 w 855"/>
                      <a:gd name="T49" fmla="*/ 47 h 361"/>
                      <a:gd name="T50" fmla="*/ 2 w 855"/>
                      <a:gd name="T51" fmla="*/ 43 h 361"/>
                      <a:gd name="T52" fmla="*/ 2 w 855"/>
                      <a:gd name="T53" fmla="*/ 39 h 361"/>
                      <a:gd name="T54" fmla="*/ 2 w 855"/>
                      <a:gd name="T55" fmla="*/ 36 h 361"/>
                      <a:gd name="T56" fmla="*/ 2 w 855"/>
                      <a:gd name="T57" fmla="*/ 31 h 361"/>
                      <a:gd name="T58" fmla="*/ 3 w 855"/>
                      <a:gd name="T59" fmla="*/ 27 h 361"/>
                      <a:gd name="T60" fmla="*/ 3 w 855"/>
                      <a:gd name="T61" fmla="*/ 24 h 361"/>
                      <a:gd name="T62" fmla="*/ 4 w 855"/>
                      <a:gd name="T63" fmla="*/ 22 h 361"/>
                      <a:gd name="T64" fmla="*/ 5 w 855"/>
                      <a:gd name="T65" fmla="*/ 19 h 361"/>
                      <a:gd name="T66" fmla="*/ 5 w 855"/>
                      <a:gd name="T67" fmla="*/ 18 h 361"/>
                      <a:gd name="T68" fmla="*/ 6 w 855"/>
                      <a:gd name="T69" fmla="*/ 16 h 361"/>
                      <a:gd name="T70" fmla="*/ 7 w 855"/>
                      <a:gd name="T71" fmla="*/ 14 h 361"/>
                      <a:gd name="T72" fmla="*/ 7 w 855"/>
                      <a:gd name="T73" fmla="*/ 13 h 361"/>
                      <a:gd name="T74" fmla="*/ 8 w 855"/>
                      <a:gd name="T75" fmla="*/ 11 h 361"/>
                      <a:gd name="T76" fmla="*/ 9 w 855"/>
                      <a:gd name="T77" fmla="*/ 10 h 361"/>
                      <a:gd name="T78" fmla="*/ 9 w 855"/>
                      <a:gd name="T79" fmla="*/ 1 h 361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0" t="0" r="r" b="b"/>
                    <a:pathLst>
                      <a:path w="855" h="361">
                        <a:moveTo>
                          <a:pt x="855" y="1"/>
                        </a:moveTo>
                        <a:lnTo>
                          <a:pt x="794" y="0"/>
                        </a:lnTo>
                        <a:lnTo>
                          <a:pt x="705" y="3"/>
                        </a:lnTo>
                        <a:lnTo>
                          <a:pt x="630" y="5"/>
                        </a:lnTo>
                        <a:lnTo>
                          <a:pt x="547" y="8"/>
                        </a:lnTo>
                        <a:lnTo>
                          <a:pt x="481" y="14"/>
                        </a:lnTo>
                        <a:lnTo>
                          <a:pt x="427" y="17"/>
                        </a:lnTo>
                        <a:lnTo>
                          <a:pt x="380" y="26"/>
                        </a:lnTo>
                        <a:lnTo>
                          <a:pt x="337" y="37"/>
                        </a:lnTo>
                        <a:lnTo>
                          <a:pt x="288" y="55"/>
                        </a:lnTo>
                        <a:lnTo>
                          <a:pt x="242" y="74"/>
                        </a:lnTo>
                        <a:lnTo>
                          <a:pt x="204" y="96"/>
                        </a:lnTo>
                        <a:lnTo>
                          <a:pt x="165" y="120"/>
                        </a:lnTo>
                        <a:lnTo>
                          <a:pt x="133" y="145"/>
                        </a:lnTo>
                        <a:lnTo>
                          <a:pt x="107" y="172"/>
                        </a:lnTo>
                        <a:lnTo>
                          <a:pt x="84" y="196"/>
                        </a:lnTo>
                        <a:lnTo>
                          <a:pt x="61" y="225"/>
                        </a:lnTo>
                        <a:lnTo>
                          <a:pt x="43" y="250"/>
                        </a:lnTo>
                        <a:lnTo>
                          <a:pt x="25" y="279"/>
                        </a:lnTo>
                        <a:lnTo>
                          <a:pt x="13" y="306"/>
                        </a:lnTo>
                        <a:lnTo>
                          <a:pt x="3" y="336"/>
                        </a:lnTo>
                        <a:lnTo>
                          <a:pt x="0" y="361"/>
                        </a:lnTo>
                        <a:lnTo>
                          <a:pt x="108" y="361"/>
                        </a:lnTo>
                        <a:lnTo>
                          <a:pt x="114" y="332"/>
                        </a:lnTo>
                        <a:lnTo>
                          <a:pt x="125" y="306"/>
                        </a:lnTo>
                        <a:lnTo>
                          <a:pt x="142" y="279"/>
                        </a:lnTo>
                        <a:lnTo>
                          <a:pt x="163" y="256"/>
                        </a:lnTo>
                        <a:lnTo>
                          <a:pt x="188" y="231"/>
                        </a:lnTo>
                        <a:lnTo>
                          <a:pt x="222" y="203"/>
                        </a:lnTo>
                        <a:lnTo>
                          <a:pt x="265" y="177"/>
                        </a:lnTo>
                        <a:lnTo>
                          <a:pt x="304" y="158"/>
                        </a:lnTo>
                        <a:lnTo>
                          <a:pt x="349" y="142"/>
                        </a:lnTo>
                        <a:lnTo>
                          <a:pt x="398" y="128"/>
                        </a:lnTo>
                        <a:lnTo>
                          <a:pt x="452" y="116"/>
                        </a:lnTo>
                        <a:lnTo>
                          <a:pt x="508" y="105"/>
                        </a:lnTo>
                        <a:lnTo>
                          <a:pt x="588" y="94"/>
                        </a:lnTo>
                        <a:lnTo>
                          <a:pt x="668" y="86"/>
                        </a:lnTo>
                        <a:lnTo>
                          <a:pt x="770" y="74"/>
                        </a:lnTo>
                        <a:lnTo>
                          <a:pt x="855" y="66"/>
                        </a:lnTo>
                        <a:lnTo>
                          <a:pt x="855" y="1"/>
                        </a:lnTo>
                        <a:close/>
                      </a:path>
                    </a:pathLst>
                  </a:custGeom>
                  <a:solidFill>
                    <a:srgbClr val="FF6600"/>
                  </a:solidFill>
                  <a:ln w="9525">
                    <a:solidFill>
                      <a:srgbClr val="0000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512" name="Line 6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99" y="3684"/>
                    <a:ext cx="3" cy="32"/>
                  </a:xfrm>
                  <a:prstGeom prst="line">
                    <a:avLst/>
                  </a:prstGeom>
                  <a:noFill/>
                  <a:ln w="19050">
                    <a:solidFill>
                      <a:srgbClr val="FF66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6510" name="Line 64"/>
                <p:cNvSpPr>
                  <a:spLocks noChangeShapeType="1"/>
                </p:cNvSpPr>
                <p:nvPr/>
              </p:nvSpPr>
              <p:spPr bwMode="auto">
                <a:xfrm>
                  <a:off x="4768" y="3526"/>
                  <a:ext cx="33" cy="0"/>
                </a:xfrm>
                <a:prstGeom prst="lin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506" name="Group 65"/>
              <p:cNvGrpSpPr>
                <a:grpSpLocks/>
              </p:cNvGrpSpPr>
              <p:nvPr/>
            </p:nvGrpSpPr>
            <p:grpSpPr bwMode="auto">
              <a:xfrm>
                <a:off x="802" y="1680"/>
                <a:ext cx="226" cy="119"/>
                <a:chOff x="4765" y="914"/>
                <a:chExt cx="427" cy="206"/>
              </a:xfrm>
            </p:grpSpPr>
            <p:sp>
              <p:nvSpPr>
                <p:cNvPr id="16507" name="Freeform 66"/>
                <p:cNvSpPr>
                  <a:spLocks/>
                </p:cNvSpPr>
                <p:nvPr/>
              </p:nvSpPr>
              <p:spPr bwMode="auto">
                <a:xfrm rot="403206">
                  <a:off x="4770" y="914"/>
                  <a:ext cx="422" cy="206"/>
                </a:xfrm>
                <a:custGeom>
                  <a:avLst/>
                  <a:gdLst>
                    <a:gd name="T0" fmla="*/ 51 w 855"/>
                    <a:gd name="T1" fmla="*/ 1 h 361"/>
                    <a:gd name="T2" fmla="*/ 47 w 855"/>
                    <a:gd name="T3" fmla="*/ 0 h 361"/>
                    <a:gd name="T4" fmla="*/ 42 w 855"/>
                    <a:gd name="T5" fmla="*/ 1 h 361"/>
                    <a:gd name="T6" fmla="*/ 38 w 855"/>
                    <a:gd name="T7" fmla="*/ 1 h 361"/>
                    <a:gd name="T8" fmla="*/ 33 w 855"/>
                    <a:gd name="T9" fmla="*/ 1 h 361"/>
                    <a:gd name="T10" fmla="*/ 29 w 855"/>
                    <a:gd name="T11" fmla="*/ 2 h 361"/>
                    <a:gd name="T12" fmla="*/ 25 w 855"/>
                    <a:gd name="T13" fmla="*/ 2 h 361"/>
                    <a:gd name="T14" fmla="*/ 23 w 855"/>
                    <a:gd name="T15" fmla="*/ 3 h 361"/>
                    <a:gd name="T16" fmla="*/ 20 w 855"/>
                    <a:gd name="T17" fmla="*/ 4 h 361"/>
                    <a:gd name="T18" fmla="*/ 17 w 855"/>
                    <a:gd name="T19" fmla="*/ 6 h 361"/>
                    <a:gd name="T20" fmla="*/ 14 w 855"/>
                    <a:gd name="T21" fmla="*/ 8 h 361"/>
                    <a:gd name="T22" fmla="*/ 12 w 855"/>
                    <a:gd name="T23" fmla="*/ 10 h 361"/>
                    <a:gd name="T24" fmla="*/ 10 w 855"/>
                    <a:gd name="T25" fmla="*/ 13 h 361"/>
                    <a:gd name="T26" fmla="*/ 8 w 855"/>
                    <a:gd name="T27" fmla="*/ 15 h 361"/>
                    <a:gd name="T28" fmla="*/ 6 w 855"/>
                    <a:gd name="T29" fmla="*/ 18 h 361"/>
                    <a:gd name="T30" fmla="*/ 5 w 855"/>
                    <a:gd name="T31" fmla="*/ 21 h 361"/>
                    <a:gd name="T32" fmla="*/ 3 w 855"/>
                    <a:gd name="T33" fmla="*/ 24 h 361"/>
                    <a:gd name="T34" fmla="*/ 2 w 855"/>
                    <a:gd name="T35" fmla="*/ 27 h 361"/>
                    <a:gd name="T36" fmla="*/ 1 w 855"/>
                    <a:gd name="T37" fmla="*/ 30 h 361"/>
                    <a:gd name="T38" fmla="*/ 0 w 855"/>
                    <a:gd name="T39" fmla="*/ 33 h 361"/>
                    <a:gd name="T40" fmla="*/ 0 w 855"/>
                    <a:gd name="T41" fmla="*/ 36 h 361"/>
                    <a:gd name="T42" fmla="*/ 0 w 855"/>
                    <a:gd name="T43" fmla="*/ 38 h 361"/>
                    <a:gd name="T44" fmla="*/ 6 w 855"/>
                    <a:gd name="T45" fmla="*/ 38 h 361"/>
                    <a:gd name="T46" fmla="*/ 7 w 855"/>
                    <a:gd name="T47" fmla="*/ 35 h 361"/>
                    <a:gd name="T48" fmla="*/ 7 w 855"/>
                    <a:gd name="T49" fmla="*/ 33 h 361"/>
                    <a:gd name="T50" fmla="*/ 8 w 855"/>
                    <a:gd name="T51" fmla="*/ 30 h 361"/>
                    <a:gd name="T52" fmla="*/ 9 w 855"/>
                    <a:gd name="T53" fmla="*/ 27 h 361"/>
                    <a:gd name="T54" fmla="*/ 11 w 855"/>
                    <a:gd name="T55" fmla="*/ 25 h 361"/>
                    <a:gd name="T56" fmla="*/ 13 w 855"/>
                    <a:gd name="T57" fmla="*/ 22 h 361"/>
                    <a:gd name="T58" fmla="*/ 16 w 855"/>
                    <a:gd name="T59" fmla="*/ 19 h 361"/>
                    <a:gd name="T60" fmla="*/ 18 w 855"/>
                    <a:gd name="T61" fmla="*/ 17 h 361"/>
                    <a:gd name="T62" fmla="*/ 21 w 855"/>
                    <a:gd name="T63" fmla="*/ 15 h 361"/>
                    <a:gd name="T64" fmla="*/ 24 w 855"/>
                    <a:gd name="T65" fmla="*/ 14 h 361"/>
                    <a:gd name="T66" fmla="*/ 27 w 855"/>
                    <a:gd name="T67" fmla="*/ 13 h 361"/>
                    <a:gd name="T68" fmla="*/ 30 w 855"/>
                    <a:gd name="T69" fmla="*/ 11 h 361"/>
                    <a:gd name="T70" fmla="*/ 35 w 855"/>
                    <a:gd name="T71" fmla="*/ 10 h 361"/>
                    <a:gd name="T72" fmla="*/ 39 w 855"/>
                    <a:gd name="T73" fmla="*/ 9 h 361"/>
                    <a:gd name="T74" fmla="*/ 46 w 855"/>
                    <a:gd name="T75" fmla="*/ 8 h 361"/>
                    <a:gd name="T76" fmla="*/ 51 w 855"/>
                    <a:gd name="T77" fmla="*/ 7 h 361"/>
                    <a:gd name="T78" fmla="*/ 51 w 855"/>
                    <a:gd name="T79" fmla="*/ 1 h 361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855" h="361">
                      <a:moveTo>
                        <a:pt x="855" y="1"/>
                      </a:moveTo>
                      <a:lnTo>
                        <a:pt x="794" y="0"/>
                      </a:lnTo>
                      <a:lnTo>
                        <a:pt x="705" y="3"/>
                      </a:lnTo>
                      <a:lnTo>
                        <a:pt x="630" y="5"/>
                      </a:lnTo>
                      <a:lnTo>
                        <a:pt x="547" y="8"/>
                      </a:lnTo>
                      <a:lnTo>
                        <a:pt x="481" y="14"/>
                      </a:lnTo>
                      <a:lnTo>
                        <a:pt x="427" y="17"/>
                      </a:lnTo>
                      <a:lnTo>
                        <a:pt x="380" y="26"/>
                      </a:lnTo>
                      <a:lnTo>
                        <a:pt x="337" y="37"/>
                      </a:lnTo>
                      <a:lnTo>
                        <a:pt x="288" y="55"/>
                      </a:lnTo>
                      <a:lnTo>
                        <a:pt x="242" y="74"/>
                      </a:lnTo>
                      <a:lnTo>
                        <a:pt x="204" y="96"/>
                      </a:lnTo>
                      <a:lnTo>
                        <a:pt x="165" y="120"/>
                      </a:lnTo>
                      <a:lnTo>
                        <a:pt x="133" y="145"/>
                      </a:lnTo>
                      <a:lnTo>
                        <a:pt x="107" y="172"/>
                      </a:lnTo>
                      <a:lnTo>
                        <a:pt x="84" y="196"/>
                      </a:lnTo>
                      <a:lnTo>
                        <a:pt x="61" y="225"/>
                      </a:lnTo>
                      <a:lnTo>
                        <a:pt x="43" y="250"/>
                      </a:lnTo>
                      <a:lnTo>
                        <a:pt x="25" y="279"/>
                      </a:lnTo>
                      <a:lnTo>
                        <a:pt x="13" y="306"/>
                      </a:lnTo>
                      <a:lnTo>
                        <a:pt x="3" y="336"/>
                      </a:lnTo>
                      <a:lnTo>
                        <a:pt x="0" y="361"/>
                      </a:lnTo>
                      <a:lnTo>
                        <a:pt x="108" y="361"/>
                      </a:lnTo>
                      <a:lnTo>
                        <a:pt x="114" y="332"/>
                      </a:lnTo>
                      <a:lnTo>
                        <a:pt x="125" y="306"/>
                      </a:lnTo>
                      <a:lnTo>
                        <a:pt x="142" y="279"/>
                      </a:lnTo>
                      <a:lnTo>
                        <a:pt x="163" y="256"/>
                      </a:lnTo>
                      <a:lnTo>
                        <a:pt x="188" y="231"/>
                      </a:lnTo>
                      <a:lnTo>
                        <a:pt x="222" y="203"/>
                      </a:lnTo>
                      <a:lnTo>
                        <a:pt x="265" y="177"/>
                      </a:lnTo>
                      <a:lnTo>
                        <a:pt x="304" y="158"/>
                      </a:lnTo>
                      <a:lnTo>
                        <a:pt x="349" y="142"/>
                      </a:lnTo>
                      <a:lnTo>
                        <a:pt x="398" y="128"/>
                      </a:lnTo>
                      <a:lnTo>
                        <a:pt x="452" y="116"/>
                      </a:lnTo>
                      <a:lnTo>
                        <a:pt x="508" y="105"/>
                      </a:lnTo>
                      <a:lnTo>
                        <a:pt x="588" y="94"/>
                      </a:lnTo>
                      <a:lnTo>
                        <a:pt x="668" y="86"/>
                      </a:lnTo>
                      <a:lnTo>
                        <a:pt x="770" y="74"/>
                      </a:lnTo>
                      <a:lnTo>
                        <a:pt x="855" y="66"/>
                      </a:lnTo>
                      <a:lnTo>
                        <a:pt x="855" y="1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 w="9525">
                  <a:solidFill>
                    <a:srgbClr val="00006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508" name="Line 67"/>
                <p:cNvSpPr>
                  <a:spLocks noChangeShapeType="1"/>
                </p:cNvSpPr>
                <p:nvPr/>
              </p:nvSpPr>
              <p:spPr bwMode="auto">
                <a:xfrm>
                  <a:off x="4765" y="1096"/>
                  <a:ext cx="45" cy="6"/>
                </a:xfrm>
                <a:prstGeom prst="lin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6475" name="Group 68"/>
            <p:cNvGrpSpPr>
              <a:grpSpLocks/>
            </p:cNvGrpSpPr>
            <p:nvPr/>
          </p:nvGrpSpPr>
          <p:grpSpPr bwMode="auto">
            <a:xfrm rot="5400000">
              <a:off x="6080025" y="3335610"/>
              <a:ext cx="22225" cy="809625"/>
              <a:chOff x="4764" y="1080"/>
              <a:chExt cx="47" cy="2446"/>
            </a:xfrm>
          </p:grpSpPr>
          <p:sp>
            <p:nvSpPr>
              <p:cNvPr id="16501" name="AutoShape 69"/>
              <p:cNvSpPr>
                <a:spLocks noChangeArrowheads="1"/>
              </p:cNvSpPr>
              <p:nvPr/>
            </p:nvSpPr>
            <p:spPr bwMode="auto">
              <a:xfrm>
                <a:off x="4764" y="1080"/>
                <a:ext cx="47" cy="2444"/>
              </a:xfrm>
              <a:prstGeom prst="roundRect">
                <a:avLst>
                  <a:gd name="adj" fmla="val 16667"/>
                </a:avLst>
              </a:prstGeom>
              <a:solidFill>
                <a:srgbClr val="FF66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02" name="Line 70"/>
              <p:cNvSpPr>
                <a:spLocks noChangeShapeType="1"/>
              </p:cNvSpPr>
              <p:nvPr/>
            </p:nvSpPr>
            <p:spPr bwMode="auto">
              <a:xfrm>
                <a:off x="4773" y="3526"/>
                <a:ext cx="27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6476" name="Group 71"/>
            <p:cNvGrpSpPr>
              <a:grpSpLocks/>
            </p:cNvGrpSpPr>
            <p:nvPr/>
          </p:nvGrpSpPr>
          <p:grpSpPr bwMode="auto">
            <a:xfrm>
              <a:off x="6203850" y="4746897"/>
              <a:ext cx="581025" cy="376238"/>
              <a:chOff x="1555" y="2813"/>
              <a:chExt cx="682" cy="407"/>
            </a:xfrm>
          </p:grpSpPr>
          <p:sp>
            <p:nvSpPr>
              <p:cNvPr id="16499" name="AutoShape 72"/>
              <p:cNvSpPr>
                <a:spLocks noChangeArrowheads="1"/>
              </p:cNvSpPr>
              <p:nvPr/>
            </p:nvSpPr>
            <p:spPr bwMode="auto">
              <a:xfrm flipV="1">
                <a:off x="1555" y="2813"/>
                <a:ext cx="682" cy="40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1231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8804" y="11629"/>
                    </a:moveTo>
                    <a:cubicBezTo>
                      <a:pt x="8695" y="11366"/>
                      <a:pt x="8639" y="11084"/>
                      <a:pt x="8639" y="10800"/>
                    </a:cubicBezTo>
                    <a:cubicBezTo>
                      <a:pt x="8639" y="9606"/>
                      <a:pt x="9606" y="8639"/>
                      <a:pt x="10800" y="8639"/>
                    </a:cubicBezTo>
                    <a:cubicBezTo>
                      <a:pt x="11993" y="8639"/>
                      <a:pt x="12961" y="9606"/>
                      <a:pt x="12961" y="10800"/>
                    </a:cubicBezTo>
                    <a:cubicBezTo>
                      <a:pt x="12961" y="11084"/>
                      <a:pt x="12904" y="11366"/>
                      <a:pt x="12795" y="11629"/>
                    </a:cubicBezTo>
                    <a:lnTo>
                      <a:pt x="20772" y="14946"/>
                    </a:lnTo>
                    <a:cubicBezTo>
                      <a:pt x="21318" y="13632"/>
                      <a:pt x="21600" y="12223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2223"/>
                      <a:pt x="281" y="13632"/>
                      <a:pt x="827" y="14946"/>
                    </a:cubicBezTo>
                    <a:lnTo>
                      <a:pt x="8804" y="11629"/>
                    </a:lnTo>
                    <a:close/>
                  </a:path>
                </a:pathLst>
              </a:cu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500" name="Oval 73"/>
              <p:cNvSpPr>
                <a:spLocks noChangeArrowheads="1"/>
              </p:cNvSpPr>
              <p:nvPr/>
            </p:nvSpPr>
            <p:spPr bwMode="auto">
              <a:xfrm>
                <a:off x="1579" y="2875"/>
                <a:ext cx="642" cy="188"/>
              </a:xfrm>
              <a:prstGeom prst="ellipse">
                <a:avLst/>
              </a:prstGeom>
              <a:gradFill rotWithShape="0">
                <a:gsLst>
                  <a:gs pos="0">
                    <a:srgbClr val="FF33CC"/>
                  </a:gs>
                  <a:gs pos="100000">
                    <a:srgbClr val="800080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800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 anchor="ctr"/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1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77" name="AutoShape 74" descr="Diagonali larghe verso l'alto"/>
            <p:cNvSpPr>
              <a:spLocks noChangeArrowheads="1"/>
            </p:cNvSpPr>
            <p:nvPr/>
          </p:nvSpPr>
          <p:spPr bwMode="auto">
            <a:xfrm>
              <a:off x="6403875" y="4100785"/>
              <a:ext cx="153987" cy="117475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 anchor="ctr"/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000000"/>
                </a:solidFill>
              </a:endParaRPr>
            </a:p>
          </p:txBody>
        </p:sp>
        <p:grpSp>
          <p:nvGrpSpPr>
            <p:cNvPr id="16478" name="Group 75"/>
            <p:cNvGrpSpPr>
              <a:grpSpLocks/>
            </p:cNvGrpSpPr>
            <p:nvPr/>
          </p:nvGrpSpPr>
          <p:grpSpPr bwMode="auto">
            <a:xfrm rot="10800000">
              <a:off x="6475312" y="3743597"/>
              <a:ext cx="22225" cy="514350"/>
              <a:chOff x="4764" y="1080"/>
              <a:chExt cx="47" cy="2446"/>
            </a:xfrm>
          </p:grpSpPr>
          <p:sp>
            <p:nvSpPr>
              <p:cNvPr id="16497" name="AutoShape 76"/>
              <p:cNvSpPr>
                <a:spLocks noChangeArrowheads="1"/>
              </p:cNvSpPr>
              <p:nvPr/>
            </p:nvSpPr>
            <p:spPr bwMode="auto">
              <a:xfrm>
                <a:off x="4764" y="1080"/>
                <a:ext cx="47" cy="2444"/>
              </a:xfrm>
              <a:prstGeom prst="roundRect">
                <a:avLst>
                  <a:gd name="adj" fmla="val 16667"/>
                </a:avLst>
              </a:prstGeom>
              <a:solidFill>
                <a:srgbClr val="FF66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8" name="Line 77"/>
              <p:cNvSpPr>
                <a:spLocks noChangeShapeType="1"/>
              </p:cNvSpPr>
              <p:nvPr/>
            </p:nvSpPr>
            <p:spPr bwMode="auto">
              <a:xfrm>
                <a:off x="4773" y="3526"/>
                <a:ext cx="27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6479" name="Oval 78"/>
            <p:cNvSpPr>
              <a:spLocks noChangeArrowheads="1"/>
            </p:cNvSpPr>
            <p:nvPr/>
          </p:nvSpPr>
          <p:spPr bwMode="auto">
            <a:xfrm>
              <a:off x="5214837" y="4807222"/>
              <a:ext cx="60325" cy="52388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16480" name="Oval 79"/>
            <p:cNvSpPr>
              <a:spLocks noChangeArrowheads="1"/>
            </p:cNvSpPr>
            <p:nvPr/>
          </p:nvSpPr>
          <p:spPr bwMode="auto">
            <a:xfrm>
              <a:off x="5194200" y="4599260"/>
              <a:ext cx="58737" cy="508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16481" name="Oval 80"/>
            <p:cNvSpPr>
              <a:spLocks noChangeArrowheads="1"/>
            </p:cNvSpPr>
            <p:nvPr/>
          </p:nvSpPr>
          <p:spPr bwMode="auto">
            <a:xfrm>
              <a:off x="5211662" y="4450035"/>
              <a:ext cx="58738" cy="52387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16482" name="Oval 81"/>
            <p:cNvSpPr>
              <a:spLocks noChangeArrowheads="1"/>
            </p:cNvSpPr>
            <p:nvPr/>
          </p:nvSpPr>
          <p:spPr bwMode="auto">
            <a:xfrm>
              <a:off x="5198962" y="4215085"/>
              <a:ext cx="60325" cy="508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16483" name="Text Box 82"/>
            <p:cNvSpPr txBox="1">
              <a:spLocks noChangeArrowheads="1"/>
            </p:cNvSpPr>
            <p:nvPr/>
          </p:nvSpPr>
          <p:spPr bwMode="auto">
            <a:xfrm>
              <a:off x="5986362" y="5269185"/>
              <a:ext cx="1066599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>
                  <a:solidFill>
                    <a:srgbClr val="000000"/>
                  </a:solidFill>
                  <a:latin typeface="Comic Sans MS" panose="030F0702030302020204" pitchFamily="66" charset="0"/>
                </a:rPr>
                <a:t>T = cost</a:t>
              </a:r>
            </a:p>
          </p:txBody>
        </p:sp>
        <p:sp>
          <p:nvSpPr>
            <p:cNvPr id="16484" name="Text Box 83"/>
            <p:cNvSpPr txBox="1">
              <a:spLocks noChangeArrowheads="1"/>
            </p:cNvSpPr>
            <p:nvPr/>
          </p:nvSpPr>
          <p:spPr bwMode="auto">
            <a:xfrm>
              <a:off x="7023000" y="4372247"/>
              <a:ext cx="656231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>
                  <a:solidFill>
                    <a:srgbClr val="000000"/>
                  </a:solidFill>
                  <a:latin typeface="Comic Sans MS" panose="030F0702030302020204" pitchFamily="66" charset="0"/>
                </a:rPr>
                <a:t>H</a:t>
              </a:r>
              <a:r>
                <a:rPr lang="it-IT" altLang="it-IT" sz="1800" b="1" baseline="-25000">
                  <a:solidFill>
                    <a:srgbClr val="000000"/>
                  </a:solidFill>
                  <a:latin typeface="Comic Sans MS" panose="030F0702030302020204" pitchFamily="66" charset="0"/>
                </a:rPr>
                <a:t>2</a:t>
              </a:r>
              <a:r>
                <a:rPr lang="it-IT" altLang="it-IT" sz="1800" b="1">
                  <a:solidFill>
                    <a:srgbClr val="000000"/>
                  </a:solidFill>
                  <a:latin typeface="Comic Sans MS" panose="030F0702030302020204" pitchFamily="66" charset="0"/>
                </a:rPr>
                <a:t>O</a:t>
              </a:r>
              <a:r>
                <a:rPr lang="it-IT" altLang="it-IT" sz="1800" b="1" baseline="-25000">
                  <a:solidFill>
                    <a:srgbClr val="000000"/>
                  </a:solidFill>
                  <a:latin typeface="Comic Sans MS" panose="030F0702030302020204" pitchFamily="66" charset="0"/>
                </a:rPr>
                <a:t>2</a:t>
              </a:r>
              <a:endParaRPr lang="it-IT" altLang="it-IT" sz="1800" b="1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485" name="Line 84"/>
            <p:cNvSpPr>
              <a:spLocks noChangeShapeType="1"/>
            </p:cNvSpPr>
            <p:nvPr/>
          </p:nvSpPr>
          <p:spPr bwMode="auto">
            <a:xfrm flipH="1">
              <a:off x="6672162" y="4545285"/>
              <a:ext cx="385763" cy="436562"/>
            </a:xfrm>
            <a:prstGeom prst="line">
              <a:avLst/>
            </a:prstGeom>
            <a:noFill/>
            <a:ln w="47625">
              <a:solidFill>
                <a:srgbClr val="FF66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86" name="Text Box 85"/>
            <p:cNvSpPr txBox="1">
              <a:spLocks noChangeArrowheads="1"/>
            </p:cNvSpPr>
            <p:nvPr/>
          </p:nvSpPr>
          <p:spPr bwMode="auto">
            <a:xfrm>
              <a:off x="5386287" y="2983185"/>
              <a:ext cx="1173163" cy="60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>
                  <a:solidFill>
                    <a:srgbClr val="000000"/>
                  </a:solidFill>
                  <a:latin typeface="Comic Sans MS" panose="030F0702030302020204" pitchFamily="66" charset="0"/>
                </a:rPr>
                <a:t>O</a:t>
              </a:r>
              <a:r>
                <a:rPr lang="it-IT" altLang="it-IT" sz="1800" b="1" baseline="-25000">
                  <a:solidFill>
                    <a:srgbClr val="000000"/>
                  </a:solidFill>
                  <a:latin typeface="Comic Sans MS" panose="030F0702030302020204" pitchFamily="66" charset="0"/>
                </a:rPr>
                <a:t>2</a:t>
              </a:r>
              <a:endParaRPr lang="it-IT" altLang="it-IT" sz="1800" b="1">
                <a:solidFill>
                  <a:srgbClr val="000000"/>
                </a:solidFill>
                <a:latin typeface="Comic Sans MS" panose="030F0702030302020204" pitchFamily="66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>
                  <a:solidFill>
                    <a:srgbClr val="000000"/>
                  </a:solidFill>
                  <a:latin typeface="Comic Sans MS" panose="030F0702030302020204" pitchFamily="66" charset="0"/>
                </a:rPr>
                <a:t>sviluppato</a:t>
              </a:r>
            </a:p>
          </p:txBody>
        </p:sp>
        <p:sp>
          <p:nvSpPr>
            <p:cNvPr id="16487" name="Freeform 86"/>
            <p:cNvSpPr>
              <a:spLocks/>
            </p:cNvSpPr>
            <p:nvPr/>
          </p:nvSpPr>
          <p:spPr bwMode="auto">
            <a:xfrm>
              <a:off x="5257700" y="3189560"/>
              <a:ext cx="550862" cy="434975"/>
            </a:xfrm>
            <a:custGeom>
              <a:avLst/>
              <a:gdLst>
                <a:gd name="T0" fmla="*/ 2147483646 w 616"/>
                <a:gd name="T1" fmla="*/ 0 h 480"/>
                <a:gd name="T2" fmla="*/ 2147483646 w 616"/>
                <a:gd name="T3" fmla="*/ 2147483646 h 480"/>
                <a:gd name="T4" fmla="*/ 0 w 616"/>
                <a:gd name="T5" fmla="*/ 2147483646 h 4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6" h="480">
                  <a:moveTo>
                    <a:pt x="616" y="0"/>
                  </a:moveTo>
                  <a:lnTo>
                    <a:pt x="184" y="8"/>
                  </a:lnTo>
                  <a:lnTo>
                    <a:pt x="0" y="480"/>
                  </a:lnTo>
                </a:path>
              </a:pathLst>
            </a:custGeom>
            <a:noFill/>
            <a:ln w="47625">
              <a:solidFill>
                <a:srgbClr val="FF6600"/>
              </a:solidFill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6488" name="Group 87"/>
            <p:cNvGrpSpPr>
              <a:grpSpLocks/>
            </p:cNvGrpSpPr>
            <p:nvPr/>
          </p:nvGrpSpPr>
          <p:grpSpPr bwMode="auto">
            <a:xfrm>
              <a:off x="5772050" y="3935685"/>
              <a:ext cx="342900" cy="428625"/>
              <a:chOff x="2832" y="1640"/>
              <a:chExt cx="384" cy="472"/>
            </a:xfrm>
          </p:grpSpPr>
          <p:sp>
            <p:nvSpPr>
              <p:cNvPr id="16489" name="Rectangle 88"/>
              <p:cNvSpPr>
                <a:spLocks noChangeArrowheads="1"/>
              </p:cNvSpPr>
              <p:nvPr/>
            </p:nvSpPr>
            <p:spPr bwMode="auto">
              <a:xfrm>
                <a:off x="2990" y="1686"/>
                <a:ext cx="63" cy="48"/>
              </a:xfrm>
              <a:prstGeom prst="rect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0" name="Oval 89"/>
              <p:cNvSpPr>
                <a:spLocks noChangeArrowheads="1"/>
              </p:cNvSpPr>
              <p:nvPr/>
            </p:nvSpPr>
            <p:spPr bwMode="auto">
              <a:xfrm>
                <a:off x="2832" y="1728"/>
                <a:ext cx="384" cy="384"/>
              </a:xfrm>
              <a:prstGeom prst="ellipse">
                <a:avLst/>
              </a:prstGeom>
              <a:solidFill>
                <a:srgbClr val="CCFFFF">
                  <a:alpha val="50195"/>
                </a:srgbClr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1" name="Line 90"/>
              <p:cNvSpPr>
                <a:spLocks noChangeShapeType="1"/>
              </p:cNvSpPr>
              <p:nvPr/>
            </p:nvSpPr>
            <p:spPr bwMode="auto">
              <a:xfrm flipV="1">
                <a:off x="2832" y="1918"/>
                <a:ext cx="49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492" name="Line 91"/>
              <p:cNvSpPr>
                <a:spLocks noChangeShapeType="1"/>
              </p:cNvSpPr>
              <p:nvPr/>
            </p:nvSpPr>
            <p:spPr bwMode="auto">
              <a:xfrm flipV="1">
                <a:off x="3162" y="1918"/>
                <a:ext cx="49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493" name="Line 92"/>
              <p:cNvSpPr>
                <a:spLocks noChangeShapeType="1"/>
              </p:cNvSpPr>
              <p:nvPr/>
            </p:nvSpPr>
            <p:spPr bwMode="auto">
              <a:xfrm rot="16200000" flipV="1">
                <a:off x="2998" y="1756"/>
                <a:ext cx="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494" name="Line 93"/>
              <p:cNvSpPr>
                <a:spLocks noChangeShapeType="1"/>
              </p:cNvSpPr>
              <p:nvPr/>
            </p:nvSpPr>
            <p:spPr bwMode="auto">
              <a:xfrm rot="16200000" flipV="1">
                <a:off x="3000" y="2079"/>
                <a:ext cx="49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495" name="AutoShape 94" descr="Diagonali larghe verso l'alto"/>
              <p:cNvSpPr>
                <a:spLocks noChangeArrowheads="1"/>
              </p:cNvSpPr>
              <p:nvPr/>
            </p:nvSpPr>
            <p:spPr bwMode="auto">
              <a:xfrm>
                <a:off x="2950" y="1640"/>
                <a:ext cx="144" cy="48"/>
              </a:xfrm>
              <a:prstGeom prst="roundRect">
                <a:avLst>
                  <a:gd name="adj" fmla="val 50000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6" name="Line 95"/>
              <p:cNvSpPr>
                <a:spLocks noChangeShapeType="1"/>
              </p:cNvSpPr>
              <p:nvPr/>
            </p:nvSpPr>
            <p:spPr bwMode="auto">
              <a:xfrm flipV="1">
                <a:off x="3021" y="1818"/>
                <a:ext cx="127" cy="115"/>
              </a:xfrm>
              <a:prstGeom prst="line">
                <a:avLst/>
              </a:prstGeom>
              <a:noFill/>
              <a:ln w="47625">
                <a:solidFill>
                  <a:srgbClr val="000066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216" name="Text Box 96"/>
          <p:cNvSpPr txBox="1">
            <a:spLocks noChangeArrowheads="1"/>
          </p:cNvSpPr>
          <p:nvPr/>
        </p:nvSpPr>
        <p:spPr bwMode="auto">
          <a:xfrm>
            <a:off x="4462463" y="2935288"/>
            <a:ext cx="64770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660066"/>
                </a:solidFill>
                <a:latin typeface="Arial" panose="020B0604020202020204" pitchFamily="34" charset="0"/>
              </a:rPr>
              <a:t>Detta </a:t>
            </a:r>
            <a:r>
              <a:rPr lang="it-IT" altLang="it-IT" sz="2300" b="1">
                <a:solidFill>
                  <a:srgbClr val="660066"/>
                </a:solidFill>
                <a:latin typeface="Arial" panose="020B0604020202020204" pitchFamily="34" charset="0"/>
              </a:rPr>
              <a:t>c</a:t>
            </a:r>
            <a:r>
              <a:rPr lang="it-IT" altLang="it-IT" sz="2300">
                <a:solidFill>
                  <a:srgbClr val="660066"/>
                </a:solidFill>
                <a:latin typeface="Arial" panose="020B0604020202020204" pitchFamily="34" charset="0"/>
              </a:rPr>
              <a:t> la concentrazione di H</a:t>
            </a:r>
            <a:r>
              <a:rPr lang="it-IT" altLang="it-IT" sz="2300" baseline="-25000">
                <a:solidFill>
                  <a:srgbClr val="660066"/>
                </a:solidFill>
                <a:latin typeface="Arial" panose="020B0604020202020204" pitchFamily="34" charset="0"/>
              </a:rPr>
              <a:t>2</a:t>
            </a:r>
            <a:r>
              <a:rPr lang="it-IT" altLang="it-IT" sz="2300">
                <a:solidFill>
                  <a:srgbClr val="660066"/>
                </a:solidFill>
                <a:latin typeface="Arial" panose="020B0604020202020204" pitchFamily="34" charset="0"/>
              </a:rPr>
              <a:t>O</a:t>
            </a:r>
            <a:r>
              <a:rPr lang="it-IT" altLang="it-IT" sz="2300" baseline="-25000">
                <a:solidFill>
                  <a:srgbClr val="660066"/>
                </a:solidFill>
                <a:latin typeface="Arial" panose="020B0604020202020204" pitchFamily="34" charset="0"/>
              </a:rPr>
              <a:t>2</a:t>
            </a:r>
            <a:r>
              <a:rPr lang="it-IT" altLang="it-IT" sz="2300">
                <a:solidFill>
                  <a:srgbClr val="660066"/>
                </a:solidFill>
                <a:latin typeface="Arial" panose="020B0604020202020204" pitchFamily="34" charset="0"/>
              </a:rPr>
              <a:t>, si ha:</a:t>
            </a:r>
          </a:p>
        </p:txBody>
      </p:sp>
      <p:grpSp>
        <p:nvGrpSpPr>
          <p:cNvPr id="252" name="Gruppo 251"/>
          <p:cNvGrpSpPr>
            <a:grpSpLocks/>
          </p:cNvGrpSpPr>
          <p:nvPr/>
        </p:nvGrpSpPr>
        <p:grpSpPr bwMode="auto">
          <a:xfrm>
            <a:off x="4902200" y="3533775"/>
            <a:ext cx="2921000" cy="788930"/>
            <a:chOff x="8062812" y="3762647"/>
            <a:chExt cx="2920626" cy="788930"/>
          </a:xfrm>
        </p:grpSpPr>
        <p:sp>
          <p:nvSpPr>
            <p:cNvPr id="16430" name="Line 97"/>
            <p:cNvSpPr>
              <a:spLocks noChangeShapeType="1"/>
            </p:cNvSpPr>
            <p:nvPr/>
          </p:nvSpPr>
          <p:spPr bwMode="auto">
            <a:xfrm flipV="1">
              <a:off x="8250137" y="4175397"/>
              <a:ext cx="1181100" cy="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31" name="Text Box 98"/>
            <p:cNvSpPr txBox="1">
              <a:spLocks noChangeArrowheads="1"/>
            </p:cNvSpPr>
            <p:nvPr/>
          </p:nvSpPr>
          <p:spPr bwMode="auto">
            <a:xfrm>
              <a:off x="8308875" y="3762647"/>
              <a:ext cx="1140191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d[H</a:t>
              </a:r>
              <a:r>
                <a:rPr lang="it-IT" altLang="it-IT" sz="2300" b="1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300" b="1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]</a:t>
              </a:r>
            </a:p>
          </p:txBody>
        </p:sp>
        <p:sp>
          <p:nvSpPr>
            <p:cNvPr id="16432" name="Text Box 99"/>
            <p:cNvSpPr txBox="1">
              <a:spLocks noChangeArrowheads="1"/>
            </p:cNvSpPr>
            <p:nvPr/>
          </p:nvSpPr>
          <p:spPr bwMode="auto">
            <a:xfrm>
              <a:off x="8062812" y="3964260"/>
              <a:ext cx="202555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-</a:t>
              </a:r>
            </a:p>
          </p:txBody>
        </p:sp>
        <p:sp>
          <p:nvSpPr>
            <p:cNvPr id="16433" name="Text Box 100"/>
            <p:cNvSpPr txBox="1">
              <a:spLocks noChangeArrowheads="1"/>
            </p:cNvSpPr>
            <p:nvPr/>
          </p:nvSpPr>
          <p:spPr bwMode="auto">
            <a:xfrm>
              <a:off x="8669237" y="4145235"/>
              <a:ext cx="382069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dt</a:t>
              </a:r>
            </a:p>
          </p:txBody>
        </p:sp>
        <p:sp>
          <p:nvSpPr>
            <p:cNvPr id="16434" name="Text Box 101"/>
            <p:cNvSpPr txBox="1">
              <a:spLocks noChangeArrowheads="1"/>
            </p:cNvSpPr>
            <p:nvPr/>
          </p:nvSpPr>
          <p:spPr bwMode="auto">
            <a:xfrm>
              <a:off x="9442350" y="3973785"/>
              <a:ext cx="1541088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=  </a:t>
              </a:r>
              <a:r>
                <a:rPr lang="it-IT" altLang="it-IT" sz="2300" b="1" i="1">
                  <a:solidFill>
                    <a:srgbClr val="660066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 [H</a:t>
              </a:r>
              <a:r>
                <a:rPr lang="it-IT" altLang="it-IT" sz="2300" b="1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300" b="1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]</a:t>
              </a:r>
            </a:p>
          </p:txBody>
        </p:sp>
      </p:grpSp>
      <p:sp>
        <p:nvSpPr>
          <p:cNvPr id="222" name="Text Box 102"/>
          <p:cNvSpPr txBox="1">
            <a:spLocks noChangeArrowheads="1"/>
          </p:cNvSpPr>
          <p:nvPr/>
        </p:nvSpPr>
        <p:spPr bwMode="auto">
          <a:xfrm>
            <a:off x="8261351" y="3757613"/>
            <a:ext cx="1743067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660066"/>
                </a:solidFill>
                <a:latin typeface="Arial" panose="020B0604020202020204" pitchFamily="34" charset="0"/>
              </a:rPr>
              <a:t>per cui </a:t>
            </a:r>
            <a:r>
              <a:rPr lang="it-IT" altLang="it-IT" sz="2300" b="1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</a:t>
            </a:r>
            <a:r>
              <a:rPr lang="it-IT" altLang="it-IT" sz="2300" b="1">
                <a:solidFill>
                  <a:srgbClr val="660066"/>
                </a:solidFill>
                <a:latin typeface="Arial" panose="020B0604020202020204" pitchFamily="34" charset="0"/>
              </a:rPr>
              <a:t> = 1</a:t>
            </a:r>
            <a:endParaRPr lang="it-IT" altLang="it-IT" sz="2300">
              <a:solidFill>
                <a:srgbClr val="660066"/>
              </a:solidFill>
              <a:latin typeface="Arial" panose="020B0604020202020204" pitchFamily="34" charset="0"/>
            </a:endParaRPr>
          </a:p>
        </p:txBody>
      </p:sp>
      <p:sp>
        <p:nvSpPr>
          <p:cNvPr id="223" name="Text Box 103"/>
          <p:cNvSpPr txBox="1">
            <a:spLocks noChangeArrowheads="1"/>
          </p:cNvSpPr>
          <p:nvPr/>
        </p:nvSpPr>
        <p:spPr bwMode="auto">
          <a:xfrm>
            <a:off x="5100639" y="4456113"/>
            <a:ext cx="4288635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660066"/>
                </a:solidFill>
                <a:latin typeface="Arial" panose="020B0604020202020204" pitchFamily="34" charset="0"/>
              </a:rPr>
              <a:t>Dimensioni della costante, </a:t>
            </a:r>
            <a:r>
              <a:rPr lang="it-IT" altLang="it-IT" sz="2300" b="1">
                <a:solidFill>
                  <a:srgbClr val="660066"/>
                </a:solidFill>
                <a:latin typeface="Arial" panose="020B0604020202020204" pitchFamily="34" charset="0"/>
              </a:rPr>
              <a:t>sec</a:t>
            </a:r>
            <a:r>
              <a:rPr lang="it-IT" altLang="it-IT" sz="2300" b="1" baseline="30000">
                <a:solidFill>
                  <a:srgbClr val="660066"/>
                </a:solidFill>
                <a:latin typeface="Arial" panose="020B0604020202020204" pitchFamily="34" charset="0"/>
              </a:rPr>
              <a:t>-1</a:t>
            </a:r>
            <a:endParaRPr lang="it-IT" altLang="it-IT" sz="2300">
              <a:solidFill>
                <a:srgbClr val="660066"/>
              </a:solidFill>
              <a:latin typeface="Arial" panose="020B0604020202020204" pitchFamily="34" charset="0"/>
            </a:endParaRPr>
          </a:p>
        </p:txBody>
      </p:sp>
      <p:grpSp>
        <p:nvGrpSpPr>
          <p:cNvPr id="255" name="Gruppo 254"/>
          <p:cNvGrpSpPr>
            <a:grpSpLocks/>
          </p:cNvGrpSpPr>
          <p:nvPr/>
        </p:nvGrpSpPr>
        <p:grpSpPr bwMode="auto">
          <a:xfrm>
            <a:off x="6662738" y="5049839"/>
            <a:ext cx="1554162" cy="788929"/>
            <a:chOff x="9682856" y="5199335"/>
            <a:chExt cx="1554080" cy="788929"/>
          </a:xfrm>
        </p:grpSpPr>
        <p:sp>
          <p:nvSpPr>
            <p:cNvPr id="16425" name="Line 109"/>
            <p:cNvSpPr>
              <a:spLocks noChangeShapeType="1"/>
            </p:cNvSpPr>
            <p:nvPr/>
          </p:nvSpPr>
          <p:spPr bwMode="auto">
            <a:xfrm flipV="1">
              <a:off x="9964637" y="5612085"/>
              <a:ext cx="450850" cy="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26" name="Text Box 110"/>
            <p:cNvSpPr txBox="1">
              <a:spLocks noChangeArrowheads="1"/>
            </p:cNvSpPr>
            <p:nvPr/>
          </p:nvSpPr>
          <p:spPr bwMode="auto">
            <a:xfrm>
              <a:off x="9986862" y="5199335"/>
              <a:ext cx="415758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dc</a:t>
              </a:r>
            </a:p>
          </p:txBody>
        </p:sp>
        <p:sp>
          <p:nvSpPr>
            <p:cNvPr id="16427" name="Text Box 111"/>
            <p:cNvSpPr txBox="1">
              <a:spLocks noChangeArrowheads="1"/>
            </p:cNvSpPr>
            <p:nvPr/>
          </p:nvSpPr>
          <p:spPr bwMode="auto">
            <a:xfrm>
              <a:off x="9682856" y="5381103"/>
              <a:ext cx="202581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-</a:t>
              </a:r>
            </a:p>
          </p:txBody>
        </p:sp>
        <p:sp>
          <p:nvSpPr>
            <p:cNvPr id="16428" name="Text Box 112"/>
            <p:cNvSpPr txBox="1">
              <a:spLocks noChangeArrowheads="1"/>
            </p:cNvSpPr>
            <p:nvPr/>
          </p:nvSpPr>
          <p:spPr bwMode="auto">
            <a:xfrm>
              <a:off x="10018612" y="5581922"/>
              <a:ext cx="252261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16429" name="Text Box 113"/>
            <p:cNvSpPr txBox="1">
              <a:spLocks noChangeArrowheads="1"/>
            </p:cNvSpPr>
            <p:nvPr/>
          </p:nvSpPr>
          <p:spPr bwMode="auto">
            <a:xfrm>
              <a:off x="10404375" y="5435872"/>
              <a:ext cx="832561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=  </a:t>
              </a:r>
              <a:r>
                <a:rPr lang="it-IT" altLang="it-IT" sz="2300" i="1">
                  <a:solidFill>
                    <a:srgbClr val="660066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dt</a:t>
              </a:r>
            </a:p>
          </p:txBody>
        </p:sp>
      </p:grpSp>
      <p:grpSp>
        <p:nvGrpSpPr>
          <p:cNvPr id="254" name="Gruppo 253"/>
          <p:cNvGrpSpPr>
            <a:grpSpLocks/>
          </p:cNvGrpSpPr>
          <p:nvPr/>
        </p:nvGrpSpPr>
        <p:grpSpPr bwMode="auto">
          <a:xfrm>
            <a:off x="4667251" y="5014914"/>
            <a:ext cx="1558925" cy="788929"/>
            <a:chOff x="3143150" y="5014288"/>
            <a:chExt cx="1558684" cy="788929"/>
          </a:xfrm>
        </p:grpSpPr>
        <p:sp>
          <p:nvSpPr>
            <p:cNvPr id="16418" name="Line 104"/>
            <p:cNvSpPr>
              <a:spLocks noChangeShapeType="1"/>
            </p:cNvSpPr>
            <p:nvPr/>
          </p:nvSpPr>
          <p:spPr bwMode="auto">
            <a:xfrm flipV="1">
              <a:off x="3354287" y="5473951"/>
              <a:ext cx="450850" cy="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6419" name="Gruppo 252"/>
            <p:cNvGrpSpPr>
              <a:grpSpLocks/>
            </p:cNvGrpSpPr>
            <p:nvPr/>
          </p:nvGrpSpPr>
          <p:grpSpPr bwMode="auto">
            <a:xfrm>
              <a:off x="3143150" y="5014288"/>
              <a:ext cx="1558684" cy="788929"/>
              <a:chOff x="8086625" y="5199335"/>
              <a:chExt cx="1558684" cy="788929"/>
            </a:xfrm>
          </p:grpSpPr>
          <p:sp>
            <p:nvSpPr>
              <p:cNvPr id="16420" name="Text Box 105"/>
              <p:cNvSpPr txBox="1">
                <a:spLocks noChangeArrowheads="1"/>
              </p:cNvSpPr>
              <p:nvPr/>
            </p:nvSpPr>
            <p:spPr bwMode="auto">
              <a:xfrm>
                <a:off x="8297762" y="5199335"/>
                <a:ext cx="415716" cy="406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660066"/>
                    </a:solidFill>
                    <a:latin typeface="Arial" panose="020B0604020202020204" pitchFamily="34" charset="0"/>
                  </a:rPr>
                  <a:t>dc</a:t>
                </a:r>
              </a:p>
            </p:txBody>
          </p:sp>
          <p:sp>
            <p:nvSpPr>
              <p:cNvPr id="16421" name="Text Box 106"/>
              <p:cNvSpPr txBox="1">
                <a:spLocks noChangeArrowheads="1"/>
              </p:cNvSpPr>
              <p:nvPr/>
            </p:nvSpPr>
            <p:spPr bwMode="auto">
              <a:xfrm>
                <a:off x="8091387" y="5402535"/>
                <a:ext cx="202581" cy="406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>
                    <a:solidFill>
                      <a:srgbClr val="660066"/>
                    </a:solidFill>
                    <a:latin typeface="Arial" panose="020B0604020202020204" pitchFamily="34" charset="0"/>
                  </a:rPr>
                  <a:t>-</a:t>
                </a:r>
              </a:p>
            </p:txBody>
          </p:sp>
          <p:sp>
            <p:nvSpPr>
              <p:cNvPr id="16422" name="Text Box 107"/>
              <p:cNvSpPr txBox="1">
                <a:spLocks noChangeArrowheads="1"/>
              </p:cNvSpPr>
              <p:nvPr/>
            </p:nvSpPr>
            <p:spPr bwMode="auto">
              <a:xfrm>
                <a:off x="8329512" y="5581922"/>
                <a:ext cx="350003" cy="406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660066"/>
                    </a:solidFill>
                    <a:latin typeface="Arial" panose="020B0604020202020204" pitchFamily="34" charset="0"/>
                  </a:rPr>
                  <a:t>dt</a:t>
                </a:r>
              </a:p>
            </p:txBody>
          </p:sp>
          <p:sp>
            <p:nvSpPr>
              <p:cNvPr id="16423" name="Text Box 108"/>
              <p:cNvSpPr txBox="1">
                <a:spLocks noChangeArrowheads="1"/>
              </p:cNvSpPr>
              <p:nvPr/>
            </p:nvSpPr>
            <p:spPr bwMode="auto">
              <a:xfrm>
                <a:off x="8747025" y="5437460"/>
                <a:ext cx="898284" cy="406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660066"/>
                    </a:solidFill>
                    <a:latin typeface="Arial" panose="020B0604020202020204" pitchFamily="34" charset="0"/>
                  </a:rPr>
                  <a:t>=  </a:t>
                </a:r>
                <a:r>
                  <a:rPr lang="it-IT" altLang="it-IT" sz="2300" i="1">
                    <a:solidFill>
                      <a:srgbClr val="660066"/>
                    </a:solidFill>
                    <a:latin typeface="Arial" panose="020B0604020202020204" pitchFamily="34" charset="0"/>
                  </a:rPr>
                  <a:t>k</a:t>
                </a:r>
                <a:r>
                  <a:rPr lang="it-IT" altLang="it-IT" sz="2300">
                    <a:solidFill>
                      <a:srgbClr val="660066"/>
                    </a:solidFill>
                    <a:latin typeface="Arial" panose="020B0604020202020204" pitchFamily="34" charset="0"/>
                  </a:rPr>
                  <a:t>c  </a:t>
                </a:r>
              </a:p>
            </p:txBody>
          </p:sp>
          <p:sp>
            <p:nvSpPr>
              <p:cNvPr id="16424" name="Rectangle 114"/>
              <p:cNvSpPr>
                <a:spLocks noChangeArrowheads="1"/>
              </p:cNvSpPr>
              <p:nvPr/>
            </p:nvSpPr>
            <p:spPr bwMode="auto">
              <a:xfrm>
                <a:off x="8086625" y="5242197"/>
                <a:ext cx="1371600" cy="696913"/>
              </a:xfrm>
              <a:prstGeom prst="rect">
                <a:avLst/>
              </a:prstGeom>
              <a:noFill/>
              <a:ln w="38100">
                <a:solidFill>
                  <a:srgbClr val="0000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5" name="Text Box 115"/>
          <p:cNvSpPr txBox="1">
            <a:spLocks noChangeArrowheads="1"/>
          </p:cNvSpPr>
          <p:nvPr/>
        </p:nvSpPr>
        <p:spPr bwMode="auto">
          <a:xfrm>
            <a:off x="1881189" y="6124575"/>
            <a:ext cx="2282825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660066"/>
                </a:solidFill>
                <a:latin typeface="Arial" panose="020B0604020202020204" pitchFamily="34" charset="0"/>
              </a:rPr>
              <a:t>ln c = lnc</a:t>
            </a:r>
            <a:r>
              <a:rPr lang="it-IT" altLang="it-IT" sz="2300" baseline="-25000">
                <a:solidFill>
                  <a:srgbClr val="660066"/>
                </a:solidFill>
                <a:latin typeface="Arial" panose="020B0604020202020204" pitchFamily="34" charset="0"/>
              </a:rPr>
              <a:t>0</a:t>
            </a:r>
            <a:r>
              <a:rPr lang="it-IT" altLang="it-IT" sz="2300">
                <a:solidFill>
                  <a:srgbClr val="660066"/>
                </a:solidFill>
                <a:latin typeface="Arial" panose="020B0604020202020204" pitchFamily="34" charset="0"/>
              </a:rPr>
              <a:t> - </a:t>
            </a:r>
            <a:r>
              <a:rPr lang="it-IT" altLang="it-IT" sz="2300" i="1">
                <a:solidFill>
                  <a:srgbClr val="660066"/>
                </a:solidFill>
                <a:latin typeface="Arial" panose="020B0604020202020204" pitchFamily="34" charset="0"/>
              </a:rPr>
              <a:t>k</a:t>
            </a:r>
            <a:r>
              <a:rPr lang="it-IT" altLang="it-IT" sz="2300">
                <a:solidFill>
                  <a:srgbClr val="660066"/>
                </a:solidFill>
                <a:latin typeface="Arial" panose="020B0604020202020204" pitchFamily="34" charset="0"/>
              </a:rPr>
              <a:t>t    </a:t>
            </a:r>
          </a:p>
        </p:txBody>
      </p:sp>
      <p:grpSp>
        <p:nvGrpSpPr>
          <p:cNvPr id="242" name="Gruppo 241"/>
          <p:cNvGrpSpPr>
            <a:grpSpLocks/>
          </p:cNvGrpSpPr>
          <p:nvPr/>
        </p:nvGrpSpPr>
        <p:grpSpPr bwMode="auto">
          <a:xfrm>
            <a:off x="6013451" y="1376364"/>
            <a:ext cx="4072225" cy="741305"/>
            <a:chOff x="65088" y="8359775"/>
            <a:chExt cx="4072224" cy="741305"/>
          </a:xfrm>
        </p:grpSpPr>
        <p:sp>
          <p:nvSpPr>
            <p:cNvPr id="16412" name="Text Box 26"/>
            <p:cNvSpPr txBox="1">
              <a:spLocks noChangeArrowheads="1"/>
            </p:cNvSpPr>
            <p:nvPr/>
          </p:nvSpPr>
          <p:spPr bwMode="auto">
            <a:xfrm>
              <a:off x="65088" y="8547100"/>
              <a:ext cx="1414451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Esempio: </a:t>
              </a:r>
            </a:p>
          </p:txBody>
        </p:sp>
        <p:sp>
          <p:nvSpPr>
            <p:cNvPr id="16413" name="Text Box 27"/>
            <p:cNvSpPr txBox="1">
              <a:spLocks noChangeArrowheads="1"/>
            </p:cNvSpPr>
            <p:nvPr/>
          </p:nvSpPr>
          <p:spPr bwMode="auto">
            <a:xfrm>
              <a:off x="1522413" y="8547100"/>
              <a:ext cx="645010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2 HI</a:t>
              </a:r>
            </a:p>
          </p:txBody>
        </p:sp>
        <p:sp>
          <p:nvSpPr>
            <p:cNvPr id="16414" name="Text Box 28"/>
            <p:cNvSpPr txBox="1">
              <a:spLocks noChangeArrowheads="1"/>
            </p:cNvSpPr>
            <p:nvPr/>
          </p:nvSpPr>
          <p:spPr bwMode="auto">
            <a:xfrm>
              <a:off x="2363788" y="8359775"/>
              <a:ext cx="645010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luce</a:t>
              </a:r>
            </a:p>
          </p:txBody>
        </p:sp>
        <p:sp>
          <p:nvSpPr>
            <p:cNvPr id="16415" name="Text Box 29"/>
            <p:cNvSpPr txBox="1">
              <a:spLocks noChangeArrowheads="1"/>
            </p:cNvSpPr>
            <p:nvPr/>
          </p:nvSpPr>
          <p:spPr bwMode="auto">
            <a:xfrm>
              <a:off x="2427288" y="8694738"/>
              <a:ext cx="422192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h</a:t>
              </a: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</a:t>
              </a:r>
              <a:endParaRPr lang="it-IT" altLang="it-IT" sz="2300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416" name="Text Box 30"/>
            <p:cNvSpPr txBox="1">
              <a:spLocks noChangeArrowheads="1"/>
            </p:cNvSpPr>
            <p:nvPr/>
          </p:nvSpPr>
          <p:spPr bwMode="auto">
            <a:xfrm>
              <a:off x="3184525" y="8547100"/>
              <a:ext cx="952787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H</a:t>
              </a:r>
              <a:r>
                <a:rPr lang="it-IT" altLang="it-IT" sz="2300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 + I</a:t>
              </a:r>
              <a:r>
                <a:rPr lang="it-IT" altLang="it-IT" sz="2300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2</a:t>
              </a:r>
              <a:endParaRPr lang="it-IT" altLang="it-IT" sz="2300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417" name="Line 36"/>
            <p:cNvSpPr>
              <a:spLocks noChangeShapeType="1"/>
            </p:cNvSpPr>
            <p:nvPr/>
          </p:nvSpPr>
          <p:spPr bwMode="auto">
            <a:xfrm flipV="1">
              <a:off x="2260600" y="8766175"/>
              <a:ext cx="833438" cy="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50" name="Text Box 8"/>
          <p:cNvSpPr txBox="1">
            <a:spLocks noChangeArrowheads="1"/>
          </p:cNvSpPr>
          <p:nvPr/>
        </p:nvSpPr>
        <p:spPr bwMode="auto">
          <a:xfrm>
            <a:off x="1733551" y="2228850"/>
            <a:ext cx="4151313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660066"/>
                </a:solidFill>
                <a:latin typeface="Arial" panose="020B0604020202020204" pitchFamily="34" charset="0"/>
              </a:rPr>
              <a:t>2</a:t>
            </a:r>
            <a:r>
              <a:rPr lang="it-IT" altLang="it-IT" sz="2300">
                <a:solidFill>
                  <a:srgbClr val="660066"/>
                </a:solidFill>
                <a:latin typeface="Arial" panose="020B0604020202020204" pitchFamily="34" charset="0"/>
              </a:rPr>
              <a:t>) </a:t>
            </a:r>
            <a:r>
              <a:rPr lang="it-IT" altLang="it-IT" sz="2300">
                <a:solidFill>
                  <a:srgbClr val="660066"/>
                </a:solidFill>
                <a:latin typeface="Symbol" panose="05050102010706020507" pitchFamily="18" charset="2"/>
              </a:rPr>
              <a:t>S</a:t>
            </a:r>
            <a:r>
              <a:rPr lang="it-IT" altLang="it-IT" sz="2300">
                <a:solidFill>
                  <a:srgbClr val="660066"/>
                </a:solidFill>
                <a:latin typeface="Arial" panose="020B0604020202020204" pitchFamily="34" charset="0"/>
              </a:rPr>
              <a:t> = 1, reazioni del 1° ordine</a:t>
            </a:r>
          </a:p>
        </p:txBody>
      </p:sp>
      <p:grpSp>
        <p:nvGrpSpPr>
          <p:cNvPr id="262" name="Gruppo 261"/>
          <p:cNvGrpSpPr>
            <a:grpSpLocks/>
          </p:cNvGrpSpPr>
          <p:nvPr/>
        </p:nvGrpSpPr>
        <p:grpSpPr bwMode="auto">
          <a:xfrm>
            <a:off x="4265614" y="6021388"/>
            <a:ext cx="2155825" cy="690562"/>
            <a:chOff x="2741738" y="6021288"/>
            <a:chExt cx="2155663" cy="690463"/>
          </a:xfrm>
        </p:grpSpPr>
        <p:sp>
          <p:nvSpPr>
            <p:cNvPr id="16404" name="Text Box 118"/>
            <p:cNvSpPr txBox="1">
              <a:spLocks noChangeArrowheads="1"/>
            </p:cNvSpPr>
            <p:nvPr/>
          </p:nvSpPr>
          <p:spPr bwMode="auto">
            <a:xfrm>
              <a:off x="3368386" y="6267251"/>
              <a:ext cx="361251" cy="406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c</a:t>
              </a:r>
              <a:r>
                <a:rPr lang="it-IT" altLang="it-IT" sz="2300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0</a:t>
              </a:r>
              <a:endParaRPr lang="it-IT" altLang="it-IT" sz="2300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6405" name="Gruppo 258"/>
            <p:cNvGrpSpPr>
              <a:grpSpLocks/>
            </p:cNvGrpSpPr>
            <p:nvPr/>
          </p:nvGrpSpPr>
          <p:grpSpPr bwMode="auto">
            <a:xfrm>
              <a:off x="2741738" y="6021288"/>
              <a:ext cx="2155663" cy="690463"/>
              <a:chOff x="2741738" y="6021288"/>
              <a:chExt cx="2155663" cy="690463"/>
            </a:xfrm>
          </p:grpSpPr>
          <p:grpSp>
            <p:nvGrpSpPr>
              <p:cNvPr id="16406" name="Gruppo 255"/>
              <p:cNvGrpSpPr>
                <a:grpSpLocks/>
              </p:cNvGrpSpPr>
              <p:nvPr/>
            </p:nvGrpSpPr>
            <p:grpSpPr bwMode="auto">
              <a:xfrm>
                <a:off x="3289060" y="6021288"/>
                <a:ext cx="450850" cy="406284"/>
                <a:chOff x="7229375" y="5972447"/>
                <a:chExt cx="450850" cy="406284"/>
              </a:xfrm>
            </p:grpSpPr>
            <p:sp>
              <p:nvSpPr>
                <p:cNvPr id="16410" name="Line 116"/>
                <p:cNvSpPr>
                  <a:spLocks noChangeShapeType="1"/>
                </p:cNvSpPr>
                <p:nvPr/>
              </p:nvSpPr>
              <p:spPr bwMode="auto">
                <a:xfrm flipV="1">
                  <a:off x="7229375" y="6308997"/>
                  <a:ext cx="450850" cy="0"/>
                </a:xfrm>
                <a:prstGeom prst="line">
                  <a:avLst/>
                </a:prstGeom>
                <a:noFill/>
                <a:ln w="47625">
                  <a:solidFill>
                    <a:srgbClr val="660066"/>
                  </a:solidFill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411" name="Text Box 117"/>
                <p:cNvSpPr txBox="1">
                  <a:spLocks noChangeArrowheads="1"/>
                </p:cNvSpPr>
                <p:nvPr/>
              </p:nvSpPr>
              <p:spPr bwMode="auto">
                <a:xfrm>
                  <a:off x="7330975" y="5972447"/>
                  <a:ext cx="252255" cy="4062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>
                      <a:solidFill>
                        <a:srgbClr val="660066"/>
                      </a:solidFill>
                      <a:latin typeface="Arial" panose="020B0604020202020204" pitchFamily="34" charset="0"/>
                    </a:rPr>
                    <a:t>c</a:t>
                  </a:r>
                </a:p>
              </p:txBody>
            </p:sp>
          </p:grpSp>
          <p:sp>
            <p:nvSpPr>
              <p:cNvPr id="16407" name="Text Box 119"/>
              <p:cNvSpPr txBox="1">
                <a:spLocks noChangeArrowheads="1"/>
              </p:cNvSpPr>
              <p:nvPr/>
            </p:nvSpPr>
            <p:spPr bwMode="auto">
              <a:xfrm>
                <a:off x="3803550" y="6131902"/>
                <a:ext cx="1093851" cy="406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660066"/>
                    </a:solidFill>
                    <a:latin typeface="Arial" panose="020B0604020202020204" pitchFamily="34" charset="0"/>
                  </a:rPr>
                  <a:t>=  - </a:t>
                </a:r>
                <a:r>
                  <a:rPr lang="it-IT" altLang="it-IT" sz="2300" i="1">
                    <a:solidFill>
                      <a:srgbClr val="660066"/>
                    </a:solidFill>
                    <a:latin typeface="Arial" panose="020B0604020202020204" pitchFamily="34" charset="0"/>
                  </a:rPr>
                  <a:t>k</a:t>
                </a:r>
                <a:r>
                  <a:rPr lang="it-IT" altLang="it-IT" sz="2300">
                    <a:solidFill>
                      <a:srgbClr val="660066"/>
                    </a:solidFill>
                    <a:latin typeface="Arial" panose="020B0604020202020204" pitchFamily="34" charset="0"/>
                  </a:rPr>
                  <a:t>t   </a:t>
                </a:r>
              </a:p>
            </p:txBody>
          </p:sp>
          <p:sp>
            <p:nvSpPr>
              <p:cNvPr id="16408" name="Rectangle 120"/>
              <p:cNvSpPr>
                <a:spLocks noChangeArrowheads="1"/>
              </p:cNvSpPr>
              <p:nvPr/>
            </p:nvSpPr>
            <p:spPr bwMode="auto">
              <a:xfrm>
                <a:off x="2741738" y="6102151"/>
                <a:ext cx="2026280" cy="60960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09" name="Text Box 115"/>
              <p:cNvSpPr txBox="1">
                <a:spLocks noChangeArrowheads="1"/>
              </p:cNvSpPr>
              <p:nvPr/>
            </p:nvSpPr>
            <p:spPr bwMode="auto">
              <a:xfrm>
                <a:off x="2869164" y="6128321"/>
                <a:ext cx="334027" cy="406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660066"/>
                    </a:solidFill>
                    <a:latin typeface="Arial" panose="020B0604020202020204" pitchFamily="34" charset="0"/>
                  </a:rPr>
                  <a:t>ln</a:t>
                </a:r>
              </a:p>
            </p:txBody>
          </p:sp>
        </p:grpSp>
      </p:grpSp>
      <p:grpSp>
        <p:nvGrpSpPr>
          <p:cNvPr id="260" name="Gruppo 259"/>
          <p:cNvGrpSpPr>
            <a:grpSpLocks/>
          </p:cNvGrpSpPr>
          <p:nvPr/>
        </p:nvGrpSpPr>
        <p:grpSpPr bwMode="auto">
          <a:xfrm>
            <a:off x="7296150" y="6124575"/>
            <a:ext cx="1360488" cy="609600"/>
            <a:chOff x="4959061" y="6102151"/>
            <a:chExt cx="1360488" cy="609600"/>
          </a:xfrm>
        </p:grpSpPr>
        <p:sp>
          <p:nvSpPr>
            <p:cNvPr id="16402" name="Rectangle 121"/>
            <p:cNvSpPr>
              <a:spLocks noChangeArrowheads="1"/>
            </p:cNvSpPr>
            <p:nvPr/>
          </p:nvSpPr>
          <p:spPr bwMode="auto">
            <a:xfrm>
              <a:off x="4959061" y="6102151"/>
              <a:ext cx="1360488" cy="609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16403" name="Text Box 119"/>
            <p:cNvSpPr txBox="1">
              <a:spLocks noChangeArrowheads="1"/>
            </p:cNvSpPr>
            <p:nvPr/>
          </p:nvSpPr>
          <p:spPr bwMode="auto">
            <a:xfrm>
              <a:off x="5026656" y="6154667"/>
              <a:ext cx="1225297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c = c</a:t>
              </a:r>
              <a:r>
                <a:rPr lang="it-IT" altLang="it-IT" sz="2300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0</a:t>
              </a: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e</a:t>
              </a:r>
              <a:r>
                <a:rPr lang="it-IT" altLang="it-IT" sz="2300" baseline="30000">
                  <a:solidFill>
                    <a:srgbClr val="660066"/>
                  </a:solidFill>
                  <a:latin typeface="Arial" panose="020B0604020202020204" pitchFamily="34" charset="0"/>
                </a:rPr>
                <a:t>-</a:t>
              </a:r>
              <a:r>
                <a:rPr lang="it-IT" altLang="it-IT" sz="2300" i="1" baseline="30000">
                  <a:solidFill>
                    <a:srgbClr val="660066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300" baseline="30000">
                  <a:solidFill>
                    <a:srgbClr val="660066"/>
                  </a:solidFill>
                  <a:latin typeface="Arial" panose="020B0604020202020204" pitchFamily="34" charset="0"/>
                </a:rPr>
                <a:t>t</a:t>
              </a:r>
              <a:endParaRPr lang="it-IT" altLang="it-IT" sz="2300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028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417"/>
    </mc:Choice>
    <mc:Fallback xmlns="">
      <p:transition spd="slow" advTm="259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216" grpId="0"/>
      <p:bldP spid="222" grpId="0"/>
      <p:bldP spid="223" grpId="0"/>
      <p:bldP spid="235" grpId="0"/>
      <p:bldP spid="2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uppo 77"/>
          <p:cNvGrpSpPr>
            <a:grpSpLocks/>
          </p:cNvGrpSpPr>
          <p:nvPr/>
        </p:nvGrpSpPr>
        <p:grpSpPr bwMode="auto">
          <a:xfrm>
            <a:off x="6289674" y="2401887"/>
            <a:ext cx="983817" cy="1449302"/>
            <a:chOff x="9468544" y="2357412"/>
            <a:chExt cx="983284" cy="1449203"/>
          </a:xfrm>
        </p:grpSpPr>
        <p:sp>
          <p:nvSpPr>
            <p:cNvPr id="17489" name="Oval 124"/>
            <p:cNvSpPr>
              <a:spLocks noChangeArrowheads="1"/>
            </p:cNvSpPr>
            <p:nvPr/>
          </p:nvSpPr>
          <p:spPr bwMode="auto">
            <a:xfrm>
              <a:off x="10272315" y="2589188"/>
              <a:ext cx="60325" cy="6032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grpSp>
          <p:nvGrpSpPr>
            <p:cNvPr id="17490" name="Gruppo 76"/>
            <p:cNvGrpSpPr>
              <a:grpSpLocks/>
            </p:cNvGrpSpPr>
            <p:nvPr/>
          </p:nvGrpSpPr>
          <p:grpSpPr bwMode="auto">
            <a:xfrm>
              <a:off x="9468544" y="2357412"/>
              <a:ext cx="983284" cy="1449203"/>
              <a:chOff x="4761584" y="2406625"/>
              <a:chExt cx="983284" cy="1449203"/>
            </a:xfrm>
          </p:grpSpPr>
          <p:sp>
            <p:nvSpPr>
              <p:cNvPr id="17491" name="Line 3"/>
              <p:cNvSpPr>
                <a:spLocks noChangeShapeType="1"/>
              </p:cNvSpPr>
              <p:nvPr/>
            </p:nvSpPr>
            <p:spPr bwMode="auto">
              <a:xfrm>
                <a:off x="5415634" y="2619350"/>
                <a:ext cx="22383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92" name="Line 4"/>
              <p:cNvSpPr>
                <a:spLocks noChangeShapeType="1"/>
              </p:cNvSpPr>
              <p:nvPr/>
            </p:nvSpPr>
            <p:spPr bwMode="auto">
              <a:xfrm flipV="1">
                <a:off x="5634709" y="2651461"/>
                <a:ext cx="0" cy="85407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93" name="Text Box 125"/>
              <p:cNvSpPr txBox="1">
                <a:spLocks noChangeArrowheads="1"/>
              </p:cNvSpPr>
              <p:nvPr/>
            </p:nvSpPr>
            <p:spPr bwMode="auto">
              <a:xfrm>
                <a:off x="4761584" y="2406625"/>
                <a:ext cx="687918" cy="406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660066"/>
                    </a:solidFill>
                    <a:latin typeface="Arial" panose="020B0604020202020204" pitchFamily="34" charset="0"/>
                  </a:rPr>
                  <a:t>½ c</a:t>
                </a:r>
                <a:r>
                  <a:rPr lang="it-IT" altLang="it-IT" sz="2300" baseline="-25000">
                    <a:solidFill>
                      <a:srgbClr val="660066"/>
                    </a:solidFill>
                    <a:latin typeface="Arial" panose="020B0604020202020204" pitchFamily="34" charset="0"/>
                  </a:rPr>
                  <a:t>0</a:t>
                </a:r>
                <a:endPara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94" name="Text Box 131"/>
              <p:cNvSpPr txBox="1">
                <a:spLocks noChangeArrowheads="1"/>
              </p:cNvSpPr>
              <p:nvPr/>
            </p:nvSpPr>
            <p:spPr bwMode="auto">
              <a:xfrm>
                <a:off x="5510354" y="3449514"/>
                <a:ext cx="234514" cy="406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660066"/>
                    </a:solidFill>
                    <a:latin typeface="Arial" panose="020B0604020202020204" pitchFamily="34" charset="0"/>
                    <a:sym typeface="Symbol" panose="05050102010706020507" pitchFamily="18" charset="2"/>
                  </a:rPr>
                  <a:t></a:t>
                </a:r>
                <a:endPara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81" name="Gruppo 80"/>
          <p:cNvGrpSpPr>
            <a:grpSpLocks/>
          </p:cNvGrpSpPr>
          <p:nvPr/>
        </p:nvGrpSpPr>
        <p:grpSpPr bwMode="auto">
          <a:xfrm>
            <a:off x="6605588" y="1225551"/>
            <a:ext cx="2571750" cy="2619429"/>
            <a:chOff x="5082259" y="1225525"/>
            <a:chExt cx="2571750" cy="2620162"/>
          </a:xfrm>
        </p:grpSpPr>
        <p:sp>
          <p:nvSpPr>
            <p:cNvPr id="17479" name="Freeform 123"/>
            <p:cNvSpPr>
              <a:spLocks/>
            </p:cNvSpPr>
            <p:nvPr/>
          </p:nvSpPr>
          <p:spPr bwMode="auto">
            <a:xfrm>
              <a:off x="5425159" y="1431900"/>
              <a:ext cx="1971675" cy="2043113"/>
            </a:xfrm>
            <a:custGeom>
              <a:avLst/>
              <a:gdLst>
                <a:gd name="T0" fmla="*/ 0 w 2208"/>
                <a:gd name="T1" fmla="*/ 0 h 2252"/>
                <a:gd name="T2" fmla="*/ 2147483646 w 2208"/>
                <a:gd name="T3" fmla="*/ 2147483646 h 2252"/>
                <a:gd name="T4" fmla="*/ 2147483646 w 2208"/>
                <a:gd name="T5" fmla="*/ 2147483646 h 2252"/>
                <a:gd name="T6" fmla="*/ 2147483646 w 2208"/>
                <a:gd name="T7" fmla="*/ 2147483646 h 2252"/>
                <a:gd name="T8" fmla="*/ 2147483646 w 2208"/>
                <a:gd name="T9" fmla="*/ 2147483646 h 2252"/>
                <a:gd name="T10" fmla="*/ 2147483646 w 2208"/>
                <a:gd name="T11" fmla="*/ 2147483646 h 22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8" h="2252">
                  <a:moveTo>
                    <a:pt x="0" y="0"/>
                  </a:moveTo>
                  <a:cubicBezTo>
                    <a:pt x="6" y="138"/>
                    <a:pt x="10" y="570"/>
                    <a:pt x="72" y="828"/>
                  </a:cubicBezTo>
                  <a:cubicBezTo>
                    <a:pt x="134" y="1086"/>
                    <a:pt x="224" y="1348"/>
                    <a:pt x="372" y="1548"/>
                  </a:cubicBezTo>
                  <a:cubicBezTo>
                    <a:pt x="520" y="1748"/>
                    <a:pt x="718" y="1916"/>
                    <a:pt x="960" y="2028"/>
                  </a:cubicBezTo>
                  <a:cubicBezTo>
                    <a:pt x="1202" y="2140"/>
                    <a:pt x="1616" y="2188"/>
                    <a:pt x="1824" y="2220"/>
                  </a:cubicBezTo>
                  <a:cubicBezTo>
                    <a:pt x="2032" y="2252"/>
                    <a:pt x="2112" y="2244"/>
                    <a:pt x="2208" y="2220"/>
                  </a:cubicBezTo>
                </a:path>
              </a:pathLst>
            </a:custGeom>
            <a:noFill/>
            <a:ln w="38100" cmpd="sng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480" name="Text Box 126"/>
            <p:cNvSpPr txBox="1">
              <a:spLocks noChangeArrowheads="1"/>
            </p:cNvSpPr>
            <p:nvPr/>
          </p:nvSpPr>
          <p:spPr bwMode="auto">
            <a:xfrm>
              <a:off x="5082259" y="1617638"/>
              <a:ext cx="252274" cy="406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17481" name="Line 127"/>
            <p:cNvSpPr>
              <a:spLocks noChangeShapeType="1"/>
            </p:cNvSpPr>
            <p:nvPr/>
          </p:nvSpPr>
          <p:spPr bwMode="auto">
            <a:xfrm flipV="1">
              <a:off x="5425159" y="1225525"/>
              <a:ext cx="0" cy="2263775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482" name="Line 128"/>
            <p:cNvSpPr>
              <a:spLocks noChangeShapeType="1"/>
            </p:cNvSpPr>
            <p:nvPr/>
          </p:nvSpPr>
          <p:spPr bwMode="auto">
            <a:xfrm flipH="1" flipV="1">
              <a:off x="5210846" y="1431900"/>
              <a:ext cx="0" cy="30480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483" name="Line 129"/>
            <p:cNvSpPr>
              <a:spLocks noChangeShapeType="1"/>
            </p:cNvSpPr>
            <p:nvPr/>
          </p:nvSpPr>
          <p:spPr bwMode="auto">
            <a:xfrm flipH="1" flipV="1">
              <a:off x="5210846" y="1954188"/>
              <a:ext cx="0" cy="30480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484" name="Text Box 130"/>
            <p:cNvSpPr txBox="1">
              <a:spLocks noChangeArrowheads="1"/>
            </p:cNvSpPr>
            <p:nvPr/>
          </p:nvSpPr>
          <p:spPr bwMode="auto">
            <a:xfrm>
              <a:off x="5163221" y="3268638"/>
              <a:ext cx="268304" cy="406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17485" name="Text Box 132"/>
            <p:cNvSpPr txBox="1">
              <a:spLocks noChangeArrowheads="1"/>
            </p:cNvSpPr>
            <p:nvPr/>
          </p:nvSpPr>
          <p:spPr bwMode="auto">
            <a:xfrm>
              <a:off x="6959147" y="3439231"/>
              <a:ext cx="186551" cy="406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t</a:t>
              </a:r>
            </a:p>
          </p:txBody>
        </p:sp>
        <p:sp>
          <p:nvSpPr>
            <p:cNvPr id="17486" name="Line 133"/>
            <p:cNvSpPr>
              <a:spLocks noChangeShapeType="1"/>
            </p:cNvSpPr>
            <p:nvPr/>
          </p:nvSpPr>
          <p:spPr bwMode="auto">
            <a:xfrm rot="5400000" flipH="1" flipV="1">
              <a:off x="7246815" y="3486919"/>
              <a:ext cx="0" cy="300038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487" name="Line 134"/>
            <p:cNvSpPr>
              <a:spLocks noChangeShapeType="1"/>
            </p:cNvSpPr>
            <p:nvPr/>
          </p:nvSpPr>
          <p:spPr bwMode="auto">
            <a:xfrm rot="5400000" flipH="1" flipV="1">
              <a:off x="6818190" y="3486919"/>
              <a:ext cx="0" cy="300038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488" name="Line 135"/>
            <p:cNvSpPr>
              <a:spLocks noChangeShapeType="1"/>
            </p:cNvSpPr>
            <p:nvPr/>
          </p:nvSpPr>
          <p:spPr bwMode="auto">
            <a:xfrm rot="5400000" flipV="1">
              <a:off x="6539584" y="2360588"/>
              <a:ext cx="0" cy="222885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9" name="Gruppo 78"/>
          <p:cNvGrpSpPr>
            <a:grpSpLocks/>
          </p:cNvGrpSpPr>
          <p:nvPr/>
        </p:nvGrpSpPr>
        <p:grpSpPr bwMode="auto">
          <a:xfrm>
            <a:off x="1662114" y="1360488"/>
            <a:ext cx="1396691" cy="2471680"/>
            <a:chOff x="-2556792" y="1186469"/>
            <a:chExt cx="1396691" cy="2471680"/>
          </a:xfrm>
        </p:grpSpPr>
        <p:sp>
          <p:nvSpPr>
            <p:cNvPr id="17468" name="Oval 139"/>
            <p:cNvSpPr>
              <a:spLocks noChangeArrowheads="1"/>
            </p:cNvSpPr>
            <p:nvPr/>
          </p:nvSpPr>
          <p:spPr bwMode="auto">
            <a:xfrm>
              <a:off x="-1320973" y="1556792"/>
              <a:ext cx="60325" cy="6032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grpSp>
          <p:nvGrpSpPr>
            <p:cNvPr id="17469" name="Gruppo 75"/>
            <p:cNvGrpSpPr>
              <a:grpSpLocks/>
            </p:cNvGrpSpPr>
            <p:nvPr/>
          </p:nvGrpSpPr>
          <p:grpSpPr bwMode="auto">
            <a:xfrm>
              <a:off x="-2556792" y="1186469"/>
              <a:ext cx="1396691" cy="2471680"/>
              <a:chOff x="-2556792" y="1186469"/>
              <a:chExt cx="1396691" cy="2471680"/>
            </a:xfrm>
          </p:grpSpPr>
          <p:sp>
            <p:nvSpPr>
              <p:cNvPr id="17470" name="Line 142"/>
              <p:cNvSpPr>
                <a:spLocks noChangeShapeType="1"/>
              </p:cNvSpPr>
              <p:nvPr/>
            </p:nvSpPr>
            <p:spPr bwMode="auto">
              <a:xfrm flipV="1">
                <a:off x="-2233736" y="1612148"/>
                <a:ext cx="330200" cy="0"/>
              </a:xfrm>
              <a:prstGeom prst="line">
                <a:avLst/>
              </a:prstGeom>
              <a:noFill/>
              <a:ln w="47625">
                <a:solidFill>
                  <a:srgbClr val="660066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7471" name="Gruppo 74"/>
              <p:cNvGrpSpPr>
                <a:grpSpLocks/>
              </p:cNvGrpSpPr>
              <p:nvPr/>
            </p:nvGrpSpPr>
            <p:grpSpPr bwMode="auto">
              <a:xfrm>
                <a:off x="-2556792" y="1186469"/>
                <a:ext cx="1396691" cy="2471680"/>
                <a:chOff x="75618" y="1349251"/>
                <a:chExt cx="1396691" cy="2471680"/>
              </a:xfrm>
            </p:grpSpPr>
            <p:sp>
              <p:nvSpPr>
                <p:cNvPr id="17472" name="Line 137"/>
                <p:cNvSpPr>
                  <a:spLocks noChangeShapeType="1"/>
                </p:cNvSpPr>
                <p:nvPr/>
              </p:nvSpPr>
              <p:spPr bwMode="auto">
                <a:xfrm>
                  <a:off x="1105905" y="1741364"/>
                  <a:ext cx="22225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7473" name="Line 138"/>
                <p:cNvSpPr>
                  <a:spLocks noChangeShapeType="1"/>
                </p:cNvSpPr>
                <p:nvPr/>
              </p:nvSpPr>
              <p:spPr bwMode="auto">
                <a:xfrm flipV="1">
                  <a:off x="1323393" y="1722314"/>
                  <a:ext cx="0" cy="177800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7474" name="Text Box 140"/>
                <p:cNvSpPr txBox="1">
                  <a:spLocks noChangeArrowheads="1"/>
                </p:cNvSpPr>
                <p:nvPr/>
              </p:nvSpPr>
              <p:spPr bwMode="auto">
                <a:xfrm>
                  <a:off x="75618" y="1509589"/>
                  <a:ext cx="334027" cy="4063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>
                      <a:solidFill>
                        <a:srgbClr val="660066"/>
                      </a:solidFill>
                      <a:latin typeface="Arial" panose="020B0604020202020204" pitchFamily="34" charset="0"/>
                    </a:rPr>
                    <a:t>ln</a:t>
                  </a:r>
                </a:p>
              </p:txBody>
            </p:sp>
            <p:sp>
              <p:nvSpPr>
                <p:cNvPr id="17475" name="Text Box 141"/>
                <p:cNvSpPr txBox="1">
                  <a:spLocks noChangeArrowheads="1"/>
                </p:cNvSpPr>
                <p:nvPr/>
              </p:nvSpPr>
              <p:spPr bwMode="auto">
                <a:xfrm>
                  <a:off x="386768" y="1349251"/>
                  <a:ext cx="361278" cy="4063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>
                      <a:solidFill>
                        <a:srgbClr val="660066"/>
                      </a:solidFill>
                      <a:latin typeface="Arial" panose="020B0604020202020204" pitchFamily="34" charset="0"/>
                    </a:rPr>
                    <a:t>c</a:t>
                  </a:r>
                  <a:r>
                    <a:rPr lang="it-IT" altLang="it-IT" sz="2300" baseline="-25000">
                      <a:solidFill>
                        <a:srgbClr val="660066"/>
                      </a:solidFill>
                      <a:latin typeface="Arial" panose="020B0604020202020204" pitchFamily="34" charset="0"/>
                    </a:rPr>
                    <a:t>0</a:t>
                  </a:r>
                  <a:endParaRPr lang="it-IT" altLang="it-IT" sz="2300">
                    <a:solidFill>
                      <a:srgbClr val="660066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476" name="Text Box 143"/>
                <p:cNvSpPr txBox="1">
                  <a:spLocks noChangeArrowheads="1"/>
                </p:cNvSpPr>
                <p:nvPr/>
              </p:nvSpPr>
              <p:spPr bwMode="auto">
                <a:xfrm>
                  <a:off x="431218" y="1695326"/>
                  <a:ext cx="268304" cy="4063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>
                      <a:solidFill>
                        <a:srgbClr val="660066"/>
                      </a:solidFill>
                      <a:latin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17477" name="Line 146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911437" y="1591345"/>
                  <a:ext cx="0" cy="300037"/>
                </a:xfrm>
                <a:prstGeom prst="line">
                  <a:avLst/>
                </a:prstGeom>
                <a:noFill/>
                <a:ln w="47625">
                  <a:solidFill>
                    <a:srgbClr val="000066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7478" name="Text Box 149"/>
                <p:cNvSpPr txBox="1">
                  <a:spLocks noChangeArrowheads="1"/>
                </p:cNvSpPr>
                <p:nvPr/>
              </p:nvSpPr>
              <p:spPr bwMode="auto">
                <a:xfrm>
                  <a:off x="1237668" y="3414589"/>
                  <a:ext cx="234641" cy="4063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>
                      <a:solidFill>
                        <a:srgbClr val="660066"/>
                      </a:solidFill>
                      <a:latin typeface="Arial" panose="020B0604020202020204" pitchFamily="34" charset="0"/>
                      <a:sym typeface="Symbol" panose="05050102010706020507" pitchFamily="18" charset="2"/>
                    </a:rPr>
                    <a:t></a:t>
                  </a:r>
                  <a:endParaRPr lang="it-IT" altLang="it-IT" sz="2300">
                    <a:solidFill>
                      <a:srgbClr val="660066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80" name="Gruppo 79"/>
          <p:cNvGrpSpPr>
            <a:grpSpLocks/>
          </p:cNvGrpSpPr>
          <p:nvPr/>
        </p:nvGrpSpPr>
        <p:grpSpPr bwMode="auto">
          <a:xfrm>
            <a:off x="2027238" y="1203326"/>
            <a:ext cx="3136900" cy="2652655"/>
            <a:chOff x="502655" y="1203201"/>
            <a:chExt cx="3136900" cy="2652655"/>
          </a:xfrm>
        </p:grpSpPr>
        <p:sp>
          <p:nvSpPr>
            <p:cNvPr id="17458" name="Line 122"/>
            <p:cNvSpPr>
              <a:spLocks noChangeShapeType="1"/>
            </p:cNvSpPr>
            <p:nvPr/>
          </p:nvSpPr>
          <p:spPr bwMode="auto">
            <a:xfrm flipH="1" flipV="1">
              <a:off x="1096380" y="1252414"/>
              <a:ext cx="0" cy="2249487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459" name="Line 136"/>
            <p:cNvSpPr>
              <a:spLocks noChangeShapeType="1"/>
            </p:cNvSpPr>
            <p:nvPr/>
          </p:nvSpPr>
          <p:spPr bwMode="auto">
            <a:xfrm>
              <a:off x="1104318" y="1500064"/>
              <a:ext cx="2074862" cy="198755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460" name="Text Box 144"/>
            <p:cNvSpPr txBox="1">
              <a:spLocks noChangeArrowheads="1"/>
            </p:cNvSpPr>
            <p:nvPr/>
          </p:nvSpPr>
          <p:spPr bwMode="auto">
            <a:xfrm>
              <a:off x="1523418" y="1203201"/>
              <a:ext cx="590508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lnc</a:t>
              </a:r>
              <a:r>
                <a:rPr lang="it-IT" altLang="it-IT" sz="2300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0</a:t>
              </a:r>
              <a:endParaRPr lang="it-IT" altLang="it-IT" sz="2300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1" name="Line 145"/>
            <p:cNvSpPr>
              <a:spLocks noChangeShapeType="1"/>
            </p:cNvSpPr>
            <p:nvPr/>
          </p:nvSpPr>
          <p:spPr bwMode="auto">
            <a:xfrm flipH="1">
              <a:off x="1142418" y="1419101"/>
              <a:ext cx="406400" cy="66675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462" name="Text Box 147"/>
            <p:cNvSpPr txBox="1">
              <a:spLocks noChangeArrowheads="1"/>
            </p:cNvSpPr>
            <p:nvPr/>
          </p:nvSpPr>
          <p:spPr bwMode="auto">
            <a:xfrm>
              <a:off x="502655" y="2395414"/>
              <a:ext cx="481504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lnc</a:t>
              </a:r>
            </a:p>
          </p:txBody>
        </p:sp>
        <p:sp>
          <p:nvSpPr>
            <p:cNvPr id="17463" name="Line 148"/>
            <p:cNvSpPr>
              <a:spLocks noChangeShapeType="1"/>
            </p:cNvSpPr>
            <p:nvPr/>
          </p:nvSpPr>
          <p:spPr bwMode="auto">
            <a:xfrm flipH="1" flipV="1">
              <a:off x="1018593" y="2327151"/>
              <a:ext cx="0" cy="534988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464" name="Text Box 150"/>
            <p:cNvSpPr txBox="1">
              <a:spLocks noChangeArrowheads="1"/>
            </p:cNvSpPr>
            <p:nvPr/>
          </p:nvSpPr>
          <p:spPr bwMode="auto">
            <a:xfrm>
              <a:off x="3095043" y="3449514"/>
              <a:ext cx="186551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t</a:t>
              </a:r>
            </a:p>
          </p:txBody>
        </p:sp>
        <p:sp>
          <p:nvSpPr>
            <p:cNvPr id="17465" name="Line 151"/>
            <p:cNvSpPr>
              <a:spLocks noChangeShapeType="1"/>
            </p:cNvSpPr>
            <p:nvPr/>
          </p:nvSpPr>
          <p:spPr bwMode="auto">
            <a:xfrm rot="5400000" flipH="1" flipV="1">
              <a:off x="3397462" y="3516982"/>
              <a:ext cx="0" cy="300037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466" name="Line 152"/>
            <p:cNvSpPr>
              <a:spLocks noChangeShapeType="1"/>
            </p:cNvSpPr>
            <p:nvPr/>
          </p:nvSpPr>
          <p:spPr bwMode="auto">
            <a:xfrm rot="5400000" flipH="1" flipV="1">
              <a:off x="2968837" y="3516982"/>
              <a:ext cx="0" cy="300037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467" name="Line 153"/>
            <p:cNvSpPr>
              <a:spLocks noChangeShapeType="1"/>
            </p:cNvSpPr>
            <p:nvPr/>
          </p:nvSpPr>
          <p:spPr bwMode="auto">
            <a:xfrm rot="5400000" flipV="1">
              <a:off x="2366380" y="2214439"/>
              <a:ext cx="0" cy="254635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7" name="Text Box 154"/>
          <p:cNvSpPr txBox="1">
            <a:spLocks noChangeArrowheads="1"/>
          </p:cNvSpPr>
          <p:nvPr/>
        </p:nvSpPr>
        <p:spPr bwMode="auto">
          <a:xfrm>
            <a:off x="1887539" y="4076701"/>
            <a:ext cx="5359441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 b="1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</a:t>
            </a:r>
            <a:r>
              <a:rPr lang="it-IT" altLang="it-IT" sz="2300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= tempo di dimezzamento (c</a:t>
            </a:r>
            <a:r>
              <a:rPr lang="it-IT" altLang="it-IT" sz="2300" baseline="-25000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it-IT" altLang="it-IT" sz="2300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 </a:t>
            </a:r>
            <a:r>
              <a:rPr lang="it-IT" altLang="it-IT" sz="2300" b="1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it-IT" altLang="it-IT" sz="2300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½ c</a:t>
            </a:r>
            <a:r>
              <a:rPr lang="it-IT" altLang="it-IT" sz="2300" baseline="-25000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it-IT" altLang="it-IT" sz="2300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)</a:t>
            </a:r>
            <a:endParaRPr lang="it-IT" altLang="it-IT" sz="2300">
              <a:solidFill>
                <a:srgbClr val="660066"/>
              </a:solidFill>
              <a:latin typeface="Arial" panose="020B0604020202020204" pitchFamily="34" charset="0"/>
            </a:endParaRPr>
          </a:p>
        </p:txBody>
      </p:sp>
      <p:grpSp>
        <p:nvGrpSpPr>
          <p:cNvPr id="86" name="Gruppo 85"/>
          <p:cNvGrpSpPr>
            <a:grpSpLocks/>
          </p:cNvGrpSpPr>
          <p:nvPr/>
        </p:nvGrpSpPr>
        <p:grpSpPr bwMode="auto">
          <a:xfrm>
            <a:off x="2216151" y="4767263"/>
            <a:ext cx="1712913" cy="658754"/>
            <a:chOff x="331997" y="4732393"/>
            <a:chExt cx="1712983" cy="658754"/>
          </a:xfrm>
        </p:grpSpPr>
        <p:sp>
          <p:nvSpPr>
            <p:cNvPr id="17453" name="Text Box 155"/>
            <p:cNvSpPr txBox="1">
              <a:spLocks noChangeArrowheads="1"/>
            </p:cNvSpPr>
            <p:nvPr/>
          </p:nvSpPr>
          <p:spPr bwMode="auto">
            <a:xfrm>
              <a:off x="331997" y="4864155"/>
              <a:ext cx="334041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ln</a:t>
              </a:r>
              <a:endParaRPr lang="it-IT" altLang="it-IT" sz="2300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4" name="Line 156"/>
            <p:cNvSpPr>
              <a:spLocks noChangeShapeType="1"/>
            </p:cNvSpPr>
            <p:nvPr/>
          </p:nvSpPr>
          <p:spPr bwMode="auto">
            <a:xfrm flipV="1">
              <a:off x="663785" y="5105548"/>
              <a:ext cx="450850" cy="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455" name="Text Box 157"/>
            <p:cNvSpPr txBox="1">
              <a:spLocks noChangeArrowheads="1"/>
            </p:cNvSpPr>
            <p:nvPr/>
          </p:nvSpPr>
          <p:spPr bwMode="auto">
            <a:xfrm>
              <a:off x="754272" y="4732393"/>
              <a:ext cx="252284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17456" name="Text Box 158"/>
            <p:cNvSpPr txBox="1">
              <a:spLocks noChangeArrowheads="1"/>
            </p:cNvSpPr>
            <p:nvPr/>
          </p:nvSpPr>
          <p:spPr bwMode="auto">
            <a:xfrm>
              <a:off x="701885" y="4984805"/>
              <a:ext cx="361293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c</a:t>
              </a:r>
              <a:r>
                <a:rPr lang="it-IT" altLang="it-IT" sz="2300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0</a:t>
              </a:r>
              <a:endParaRPr lang="it-IT" altLang="it-IT" sz="2300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7" name="Text Box 159"/>
            <p:cNvSpPr txBox="1">
              <a:spLocks noChangeArrowheads="1"/>
            </p:cNvSpPr>
            <p:nvPr/>
          </p:nvSpPr>
          <p:spPr bwMode="auto">
            <a:xfrm>
              <a:off x="1114635" y="4904306"/>
              <a:ext cx="930345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= - </a:t>
              </a:r>
              <a:r>
                <a:rPr lang="it-IT" altLang="it-IT" sz="2300" i="1">
                  <a:solidFill>
                    <a:srgbClr val="660066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k</a:t>
              </a: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t  </a:t>
              </a:r>
              <a:endParaRPr lang="it-IT" altLang="it-IT" sz="2300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8" name="Text Box 165"/>
          <p:cNvSpPr txBox="1">
            <a:spLocks noChangeArrowheads="1"/>
          </p:cNvSpPr>
          <p:nvPr/>
        </p:nvSpPr>
        <p:spPr bwMode="auto">
          <a:xfrm>
            <a:off x="2279650" y="5897563"/>
            <a:ext cx="163195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 ln2  =  - </a:t>
            </a:r>
            <a:r>
              <a:rPr lang="it-IT" altLang="it-IT" sz="2300" i="1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it-IT" altLang="it-IT" sz="2300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</a:t>
            </a:r>
          </a:p>
        </p:txBody>
      </p:sp>
      <p:grpSp>
        <p:nvGrpSpPr>
          <p:cNvPr id="90" name="Gruppo 89"/>
          <p:cNvGrpSpPr>
            <a:grpSpLocks/>
          </p:cNvGrpSpPr>
          <p:nvPr/>
        </p:nvGrpSpPr>
        <p:grpSpPr bwMode="auto">
          <a:xfrm>
            <a:off x="4532314" y="5795963"/>
            <a:ext cx="2037551" cy="742950"/>
            <a:chOff x="3648348" y="5942533"/>
            <a:chExt cx="2037551" cy="742892"/>
          </a:xfrm>
        </p:grpSpPr>
        <p:sp>
          <p:nvSpPr>
            <p:cNvPr id="17445" name="Line 166"/>
            <p:cNvSpPr>
              <a:spLocks noChangeShapeType="1"/>
            </p:cNvSpPr>
            <p:nvPr/>
          </p:nvSpPr>
          <p:spPr bwMode="auto">
            <a:xfrm flipV="1">
              <a:off x="4142060" y="6336233"/>
              <a:ext cx="450850" cy="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446" name="Text Box 167"/>
            <p:cNvSpPr txBox="1">
              <a:spLocks noChangeArrowheads="1"/>
            </p:cNvSpPr>
            <p:nvPr/>
          </p:nvSpPr>
          <p:spPr bwMode="auto">
            <a:xfrm>
              <a:off x="4119835" y="5983808"/>
              <a:ext cx="497534" cy="406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ln2</a:t>
              </a:r>
            </a:p>
          </p:txBody>
        </p:sp>
        <p:sp>
          <p:nvSpPr>
            <p:cNvPr id="17447" name="Text Box 168"/>
            <p:cNvSpPr txBox="1">
              <a:spLocks noChangeArrowheads="1"/>
            </p:cNvSpPr>
            <p:nvPr/>
          </p:nvSpPr>
          <p:spPr bwMode="auto">
            <a:xfrm>
              <a:off x="4245248" y="6279083"/>
              <a:ext cx="252274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i="1">
                  <a:solidFill>
                    <a:srgbClr val="660066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17448" name="Text Box 169"/>
            <p:cNvSpPr txBox="1">
              <a:spLocks noChangeArrowheads="1"/>
            </p:cNvSpPr>
            <p:nvPr/>
          </p:nvSpPr>
          <p:spPr bwMode="auto">
            <a:xfrm>
              <a:off x="3648348" y="6131445"/>
              <a:ext cx="487916" cy="406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 =</a:t>
              </a:r>
            </a:p>
          </p:txBody>
        </p:sp>
        <p:sp>
          <p:nvSpPr>
            <p:cNvPr id="17449" name="Text Box 170"/>
            <p:cNvSpPr txBox="1">
              <a:spLocks noChangeArrowheads="1"/>
            </p:cNvSpPr>
            <p:nvPr/>
          </p:nvSpPr>
          <p:spPr bwMode="auto">
            <a:xfrm>
              <a:off x="4578623" y="6136208"/>
              <a:ext cx="276319" cy="406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=</a:t>
              </a:r>
            </a:p>
          </p:txBody>
        </p:sp>
        <p:sp>
          <p:nvSpPr>
            <p:cNvPr id="17450" name="Line 171"/>
            <p:cNvSpPr>
              <a:spLocks noChangeShapeType="1"/>
            </p:cNvSpPr>
            <p:nvPr/>
          </p:nvSpPr>
          <p:spPr bwMode="auto">
            <a:xfrm flipV="1">
              <a:off x="4826273" y="6336233"/>
              <a:ext cx="855662" cy="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451" name="Text Box 172"/>
            <p:cNvSpPr txBox="1">
              <a:spLocks noChangeArrowheads="1"/>
            </p:cNvSpPr>
            <p:nvPr/>
          </p:nvSpPr>
          <p:spPr bwMode="auto">
            <a:xfrm>
              <a:off x="4845323" y="5942533"/>
              <a:ext cx="840576" cy="406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0,693</a:t>
              </a:r>
            </a:p>
          </p:txBody>
        </p:sp>
        <p:sp>
          <p:nvSpPr>
            <p:cNvPr id="17452" name="Text Box 173"/>
            <p:cNvSpPr txBox="1">
              <a:spLocks noChangeArrowheads="1"/>
            </p:cNvSpPr>
            <p:nvPr/>
          </p:nvSpPr>
          <p:spPr bwMode="auto">
            <a:xfrm>
              <a:off x="5131073" y="6277495"/>
              <a:ext cx="252274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i="1">
                  <a:solidFill>
                    <a:srgbClr val="660066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</p:grpSp>
      <p:grpSp>
        <p:nvGrpSpPr>
          <p:cNvPr id="91" name="Gruppo 90"/>
          <p:cNvGrpSpPr>
            <a:grpSpLocks/>
          </p:cNvGrpSpPr>
          <p:nvPr/>
        </p:nvGrpSpPr>
        <p:grpSpPr bwMode="auto">
          <a:xfrm>
            <a:off x="7397750" y="5818188"/>
            <a:ext cx="1671638" cy="766704"/>
            <a:chOff x="5908948" y="6339408"/>
            <a:chExt cx="1671637" cy="766704"/>
          </a:xfrm>
        </p:grpSpPr>
        <p:sp>
          <p:nvSpPr>
            <p:cNvPr id="17440" name="Rectangle 2"/>
            <p:cNvSpPr>
              <a:spLocks noChangeArrowheads="1"/>
            </p:cNvSpPr>
            <p:nvPr/>
          </p:nvSpPr>
          <p:spPr bwMode="auto">
            <a:xfrm>
              <a:off x="5908948" y="6339408"/>
              <a:ext cx="1671637" cy="750887"/>
            </a:xfrm>
            <a:prstGeom prst="rect">
              <a:avLst/>
            </a:prstGeom>
            <a:solidFill>
              <a:srgbClr val="FFFF66">
                <a:alpha val="50195"/>
              </a:srgbClr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17441" name="Text Box 174"/>
            <p:cNvSpPr txBox="1">
              <a:spLocks noChangeArrowheads="1"/>
            </p:cNvSpPr>
            <p:nvPr/>
          </p:nvSpPr>
          <p:spPr bwMode="auto">
            <a:xfrm>
              <a:off x="5975623" y="6561658"/>
              <a:ext cx="521578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i="1">
                  <a:solidFill>
                    <a:srgbClr val="660066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k</a:t>
              </a: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 =</a:t>
              </a:r>
            </a:p>
          </p:txBody>
        </p:sp>
        <p:sp>
          <p:nvSpPr>
            <p:cNvPr id="17442" name="Line 175"/>
            <p:cNvSpPr>
              <a:spLocks noChangeShapeType="1"/>
            </p:cNvSpPr>
            <p:nvPr/>
          </p:nvSpPr>
          <p:spPr bwMode="auto">
            <a:xfrm flipV="1">
              <a:off x="6521723" y="6761683"/>
              <a:ext cx="855662" cy="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443" name="Text Box 176"/>
            <p:cNvSpPr txBox="1">
              <a:spLocks noChangeArrowheads="1"/>
            </p:cNvSpPr>
            <p:nvPr/>
          </p:nvSpPr>
          <p:spPr bwMode="auto">
            <a:xfrm>
              <a:off x="6539185" y="6367983"/>
              <a:ext cx="840575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0,693</a:t>
              </a:r>
            </a:p>
          </p:txBody>
        </p:sp>
        <p:sp>
          <p:nvSpPr>
            <p:cNvPr id="17444" name="Text Box 177"/>
            <p:cNvSpPr txBox="1">
              <a:spLocks noChangeArrowheads="1"/>
            </p:cNvSpPr>
            <p:nvPr/>
          </p:nvSpPr>
          <p:spPr bwMode="auto">
            <a:xfrm>
              <a:off x="6824935" y="6699770"/>
              <a:ext cx="234641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</a:t>
              </a:r>
              <a:endParaRPr lang="it-IT" altLang="it-IT" sz="2300" b="1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7419" name="Gruppo 61"/>
          <p:cNvGrpSpPr>
            <a:grpSpLocks/>
          </p:cNvGrpSpPr>
          <p:nvPr/>
        </p:nvGrpSpPr>
        <p:grpSpPr bwMode="auto">
          <a:xfrm>
            <a:off x="2136776" y="115888"/>
            <a:ext cx="2155825" cy="690562"/>
            <a:chOff x="2741738" y="6021288"/>
            <a:chExt cx="2155663" cy="690463"/>
          </a:xfrm>
        </p:grpSpPr>
        <p:sp>
          <p:nvSpPr>
            <p:cNvPr id="17432" name="Text Box 118"/>
            <p:cNvSpPr txBox="1">
              <a:spLocks noChangeArrowheads="1"/>
            </p:cNvSpPr>
            <p:nvPr/>
          </p:nvSpPr>
          <p:spPr bwMode="auto">
            <a:xfrm>
              <a:off x="3368386" y="6267251"/>
              <a:ext cx="361251" cy="406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c</a:t>
              </a:r>
              <a:r>
                <a:rPr lang="it-IT" altLang="it-IT" sz="2300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0</a:t>
              </a:r>
              <a:endParaRPr lang="it-IT" altLang="it-IT" sz="2300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33" name="Gruppo 63"/>
            <p:cNvGrpSpPr>
              <a:grpSpLocks/>
            </p:cNvGrpSpPr>
            <p:nvPr/>
          </p:nvGrpSpPr>
          <p:grpSpPr bwMode="auto">
            <a:xfrm>
              <a:off x="2741738" y="6021288"/>
              <a:ext cx="2155663" cy="690463"/>
              <a:chOff x="2741738" y="6021288"/>
              <a:chExt cx="2155663" cy="690463"/>
            </a:xfrm>
          </p:grpSpPr>
          <p:grpSp>
            <p:nvGrpSpPr>
              <p:cNvPr id="17434" name="Gruppo 64"/>
              <p:cNvGrpSpPr>
                <a:grpSpLocks/>
              </p:cNvGrpSpPr>
              <p:nvPr/>
            </p:nvGrpSpPr>
            <p:grpSpPr bwMode="auto">
              <a:xfrm>
                <a:off x="3289060" y="6021288"/>
                <a:ext cx="450850" cy="406284"/>
                <a:chOff x="7229375" y="5972447"/>
                <a:chExt cx="450850" cy="406284"/>
              </a:xfrm>
            </p:grpSpPr>
            <p:sp>
              <p:nvSpPr>
                <p:cNvPr id="17438" name="Line 116"/>
                <p:cNvSpPr>
                  <a:spLocks noChangeShapeType="1"/>
                </p:cNvSpPr>
                <p:nvPr/>
              </p:nvSpPr>
              <p:spPr bwMode="auto">
                <a:xfrm flipV="1">
                  <a:off x="7229375" y="6308997"/>
                  <a:ext cx="450850" cy="0"/>
                </a:xfrm>
                <a:prstGeom prst="line">
                  <a:avLst/>
                </a:prstGeom>
                <a:noFill/>
                <a:ln w="47625">
                  <a:solidFill>
                    <a:srgbClr val="660066"/>
                  </a:solidFill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7439" name="Text Box 117"/>
                <p:cNvSpPr txBox="1">
                  <a:spLocks noChangeArrowheads="1"/>
                </p:cNvSpPr>
                <p:nvPr/>
              </p:nvSpPr>
              <p:spPr bwMode="auto">
                <a:xfrm>
                  <a:off x="7330975" y="5972447"/>
                  <a:ext cx="252255" cy="4062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>
                      <a:solidFill>
                        <a:srgbClr val="660066"/>
                      </a:solidFill>
                      <a:latin typeface="Arial" panose="020B0604020202020204" pitchFamily="34" charset="0"/>
                    </a:rPr>
                    <a:t>c</a:t>
                  </a:r>
                </a:p>
              </p:txBody>
            </p:sp>
          </p:grpSp>
          <p:sp>
            <p:nvSpPr>
              <p:cNvPr id="17435" name="Text Box 119"/>
              <p:cNvSpPr txBox="1">
                <a:spLocks noChangeArrowheads="1"/>
              </p:cNvSpPr>
              <p:nvPr/>
            </p:nvSpPr>
            <p:spPr bwMode="auto">
              <a:xfrm>
                <a:off x="3803550" y="6131902"/>
                <a:ext cx="1093851" cy="406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660066"/>
                    </a:solidFill>
                    <a:latin typeface="Arial" panose="020B0604020202020204" pitchFamily="34" charset="0"/>
                  </a:rPr>
                  <a:t>=  - </a:t>
                </a:r>
                <a:r>
                  <a:rPr lang="it-IT" altLang="it-IT" sz="2300" i="1">
                    <a:solidFill>
                      <a:srgbClr val="660066"/>
                    </a:solidFill>
                    <a:latin typeface="Arial" panose="020B0604020202020204" pitchFamily="34" charset="0"/>
                  </a:rPr>
                  <a:t>k</a:t>
                </a:r>
                <a:r>
                  <a:rPr lang="it-IT" altLang="it-IT" sz="2300">
                    <a:solidFill>
                      <a:srgbClr val="660066"/>
                    </a:solidFill>
                    <a:latin typeface="Arial" panose="020B0604020202020204" pitchFamily="34" charset="0"/>
                  </a:rPr>
                  <a:t>t   </a:t>
                </a:r>
              </a:p>
            </p:txBody>
          </p:sp>
          <p:sp>
            <p:nvSpPr>
              <p:cNvPr id="17436" name="Rectangle 120"/>
              <p:cNvSpPr>
                <a:spLocks noChangeArrowheads="1"/>
              </p:cNvSpPr>
              <p:nvPr/>
            </p:nvSpPr>
            <p:spPr bwMode="auto">
              <a:xfrm>
                <a:off x="2741738" y="6102151"/>
                <a:ext cx="2026280" cy="60960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37" name="Text Box 115"/>
              <p:cNvSpPr txBox="1">
                <a:spLocks noChangeArrowheads="1"/>
              </p:cNvSpPr>
              <p:nvPr/>
            </p:nvSpPr>
            <p:spPr bwMode="auto">
              <a:xfrm>
                <a:off x="2869164" y="6128321"/>
                <a:ext cx="334027" cy="406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660066"/>
                    </a:solidFill>
                    <a:latin typeface="Arial" panose="020B0604020202020204" pitchFamily="34" charset="0"/>
                  </a:rPr>
                  <a:t>ln</a:t>
                </a:r>
              </a:p>
            </p:txBody>
          </p:sp>
        </p:grpSp>
      </p:grpSp>
      <p:grpSp>
        <p:nvGrpSpPr>
          <p:cNvPr id="17420" name="Gruppo 70"/>
          <p:cNvGrpSpPr>
            <a:grpSpLocks/>
          </p:cNvGrpSpPr>
          <p:nvPr/>
        </p:nvGrpSpPr>
        <p:grpSpPr bwMode="auto">
          <a:xfrm>
            <a:off x="7073900" y="211138"/>
            <a:ext cx="1360488" cy="609600"/>
            <a:chOff x="4959061" y="6102151"/>
            <a:chExt cx="1360488" cy="609600"/>
          </a:xfrm>
        </p:grpSpPr>
        <p:sp>
          <p:nvSpPr>
            <p:cNvPr id="17430" name="Rectangle 121"/>
            <p:cNvSpPr>
              <a:spLocks noChangeArrowheads="1"/>
            </p:cNvSpPr>
            <p:nvPr/>
          </p:nvSpPr>
          <p:spPr bwMode="auto">
            <a:xfrm>
              <a:off x="4959061" y="6102151"/>
              <a:ext cx="1360488" cy="609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17431" name="Text Box 119"/>
            <p:cNvSpPr txBox="1">
              <a:spLocks noChangeArrowheads="1"/>
            </p:cNvSpPr>
            <p:nvPr/>
          </p:nvSpPr>
          <p:spPr bwMode="auto">
            <a:xfrm>
              <a:off x="5026656" y="6154667"/>
              <a:ext cx="1225297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c = c</a:t>
              </a:r>
              <a:r>
                <a:rPr lang="it-IT" altLang="it-IT" sz="2300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0</a:t>
              </a: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e</a:t>
              </a:r>
              <a:r>
                <a:rPr lang="it-IT" altLang="it-IT" sz="2300" baseline="30000">
                  <a:solidFill>
                    <a:srgbClr val="660066"/>
                  </a:solidFill>
                  <a:latin typeface="Arial" panose="020B0604020202020204" pitchFamily="34" charset="0"/>
                </a:rPr>
                <a:t>-</a:t>
              </a:r>
              <a:r>
                <a:rPr lang="it-IT" altLang="it-IT" sz="2300" i="1" baseline="30000">
                  <a:solidFill>
                    <a:srgbClr val="660066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300" baseline="30000">
                  <a:solidFill>
                    <a:srgbClr val="660066"/>
                  </a:solidFill>
                  <a:latin typeface="Arial" panose="020B0604020202020204" pitchFamily="34" charset="0"/>
                </a:rPr>
                <a:t>t</a:t>
              </a:r>
              <a:endParaRPr lang="it-IT" altLang="it-IT" sz="2300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89" name="Gruppo 88"/>
          <p:cNvGrpSpPr>
            <a:grpSpLocks/>
          </p:cNvGrpSpPr>
          <p:nvPr/>
        </p:nvGrpSpPr>
        <p:grpSpPr bwMode="auto">
          <a:xfrm>
            <a:off x="4343401" y="4716463"/>
            <a:ext cx="2206625" cy="709554"/>
            <a:chOff x="2818818" y="4716611"/>
            <a:chExt cx="2206433" cy="709554"/>
          </a:xfrm>
        </p:grpSpPr>
        <p:grpSp>
          <p:nvGrpSpPr>
            <p:cNvPr id="17423" name="Gruppo 86"/>
            <p:cNvGrpSpPr>
              <a:grpSpLocks/>
            </p:cNvGrpSpPr>
            <p:nvPr/>
          </p:nvGrpSpPr>
          <p:grpSpPr bwMode="auto">
            <a:xfrm>
              <a:off x="3356248" y="4716611"/>
              <a:ext cx="857250" cy="709554"/>
              <a:chOff x="3356248" y="4716611"/>
              <a:chExt cx="857250" cy="709554"/>
            </a:xfrm>
          </p:grpSpPr>
          <p:sp>
            <p:nvSpPr>
              <p:cNvPr id="17426" name="Line 160"/>
              <p:cNvSpPr>
                <a:spLocks noChangeShapeType="1"/>
              </p:cNvSpPr>
              <p:nvPr/>
            </p:nvSpPr>
            <p:spPr bwMode="auto">
              <a:xfrm flipV="1">
                <a:off x="3408635" y="5127773"/>
                <a:ext cx="750888" cy="0"/>
              </a:xfrm>
              <a:prstGeom prst="line">
                <a:avLst/>
              </a:prstGeom>
              <a:noFill/>
              <a:ln w="47625">
                <a:solidFill>
                  <a:srgbClr val="660066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27" name="Text Box 161"/>
              <p:cNvSpPr txBox="1">
                <a:spLocks noChangeArrowheads="1"/>
              </p:cNvSpPr>
              <p:nvPr/>
            </p:nvSpPr>
            <p:spPr bwMode="auto">
              <a:xfrm>
                <a:off x="3448323" y="4716611"/>
                <a:ext cx="688231" cy="406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660066"/>
                    </a:solidFill>
                    <a:latin typeface="Arial" panose="020B0604020202020204" pitchFamily="34" charset="0"/>
                    <a:sym typeface="Symbol" panose="05050102010706020507" pitchFamily="18" charset="2"/>
                  </a:rPr>
                  <a:t>½</a:t>
                </a:r>
                <a:r>
                  <a:rPr lang="it-IT" altLang="it-IT" sz="2300">
                    <a:solidFill>
                      <a:srgbClr val="660066"/>
                    </a:solidFill>
                    <a:latin typeface="Arial" panose="020B0604020202020204" pitchFamily="34" charset="0"/>
                  </a:rPr>
                  <a:t> c</a:t>
                </a:r>
                <a:r>
                  <a:rPr lang="it-IT" altLang="it-IT" sz="2300" baseline="-25000">
                    <a:solidFill>
                      <a:srgbClr val="660066"/>
                    </a:solidFill>
                    <a:latin typeface="Arial" panose="020B0604020202020204" pitchFamily="34" charset="0"/>
                  </a:rPr>
                  <a:t>0</a:t>
                </a:r>
                <a:endPara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28" name="Text Box 162"/>
              <p:cNvSpPr txBox="1">
                <a:spLocks noChangeArrowheads="1"/>
              </p:cNvSpPr>
              <p:nvPr/>
            </p:nvSpPr>
            <p:spPr bwMode="auto">
              <a:xfrm>
                <a:off x="3607073" y="5019823"/>
                <a:ext cx="361246" cy="406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660066"/>
                    </a:solidFill>
                    <a:latin typeface="Arial" panose="020B0604020202020204" pitchFamily="34" charset="0"/>
                  </a:rPr>
                  <a:t>c</a:t>
                </a:r>
                <a:r>
                  <a:rPr lang="it-IT" altLang="it-IT" sz="2300" baseline="-25000">
                    <a:solidFill>
                      <a:srgbClr val="660066"/>
                    </a:solidFill>
                    <a:latin typeface="Arial" panose="020B0604020202020204" pitchFamily="34" charset="0"/>
                  </a:rPr>
                  <a:t>0</a:t>
                </a:r>
                <a:endPara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29" name="AutoShape 163"/>
              <p:cNvSpPr>
                <a:spLocks noChangeArrowheads="1"/>
              </p:cNvSpPr>
              <p:nvPr/>
            </p:nvSpPr>
            <p:spPr bwMode="auto">
              <a:xfrm>
                <a:off x="3356248" y="4822973"/>
                <a:ext cx="857250" cy="565150"/>
              </a:xfrm>
              <a:prstGeom prst="bracketPair">
                <a:avLst>
                  <a:gd name="adj" fmla="val 16667"/>
                </a:avLst>
              </a:prstGeom>
              <a:noFill/>
              <a:ln w="38100">
                <a:solidFill>
                  <a:srgbClr val="66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24" name="Text Box 164"/>
            <p:cNvSpPr txBox="1">
              <a:spLocks noChangeArrowheads="1"/>
            </p:cNvSpPr>
            <p:nvPr/>
          </p:nvSpPr>
          <p:spPr bwMode="auto">
            <a:xfrm>
              <a:off x="4210323" y="4894411"/>
              <a:ext cx="814928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= - </a:t>
              </a:r>
              <a:r>
                <a:rPr lang="it-IT" altLang="it-IT" sz="2300" i="1">
                  <a:solidFill>
                    <a:srgbClr val="660066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k</a:t>
              </a: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</a:t>
              </a:r>
            </a:p>
          </p:txBody>
        </p:sp>
        <p:sp>
          <p:nvSpPr>
            <p:cNvPr id="17425" name="Text Box 159"/>
            <p:cNvSpPr txBox="1">
              <a:spLocks noChangeArrowheads="1"/>
            </p:cNvSpPr>
            <p:nvPr/>
          </p:nvSpPr>
          <p:spPr bwMode="auto">
            <a:xfrm>
              <a:off x="2818818" y="4904306"/>
              <a:ext cx="415780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ln </a:t>
              </a:r>
              <a:endParaRPr lang="it-IT" altLang="it-IT" sz="2300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88" name="Text Box 164"/>
          <p:cNvSpPr txBox="1">
            <a:spLocks noChangeArrowheads="1"/>
          </p:cNvSpPr>
          <p:nvPr/>
        </p:nvSpPr>
        <p:spPr bwMode="auto">
          <a:xfrm>
            <a:off x="7286626" y="4924425"/>
            <a:ext cx="1452563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ln ½ = - </a:t>
            </a:r>
            <a:r>
              <a:rPr lang="it-IT" altLang="it-IT" sz="2300" i="1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it-IT" altLang="it-IT" sz="2300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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214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583"/>
    </mc:Choice>
    <mc:Fallback xmlns="">
      <p:transition spd="slow" advTm="151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/>
      <p:bldP spid="48" grpId="0"/>
      <p:bldP spid="8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1524001" y="0"/>
            <a:ext cx="4151313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660066"/>
                </a:solidFill>
                <a:latin typeface="Arial" panose="020B0604020202020204" pitchFamily="34" charset="0"/>
              </a:rPr>
              <a:t>3</a:t>
            </a:r>
            <a:r>
              <a:rPr lang="it-IT" altLang="it-IT" sz="2300">
                <a:solidFill>
                  <a:srgbClr val="660066"/>
                </a:solidFill>
                <a:latin typeface="Arial" panose="020B0604020202020204" pitchFamily="34" charset="0"/>
              </a:rPr>
              <a:t>) </a:t>
            </a:r>
            <a:r>
              <a:rPr lang="it-IT" altLang="it-IT" sz="2300">
                <a:solidFill>
                  <a:srgbClr val="660066"/>
                </a:solidFill>
                <a:latin typeface="Symbol" panose="05050102010706020507" pitchFamily="18" charset="2"/>
              </a:rPr>
              <a:t>S</a:t>
            </a:r>
            <a:r>
              <a:rPr lang="it-IT" altLang="it-IT" sz="2300">
                <a:solidFill>
                  <a:srgbClr val="660066"/>
                </a:solidFill>
                <a:latin typeface="Arial" panose="020B0604020202020204" pitchFamily="34" charset="0"/>
              </a:rPr>
              <a:t> = 2, reazioni del 2° ordine</a:t>
            </a:r>
          </a:p>
        </p:txBody>
      </p:sp>
      <p:grpSp>
        <p:nvGrpSpPr>
          <p:cNvPr id="18435" name="Gruppo 35"/>
          <p:cNvGrpSpPr>
            <a:grpSpLocks/>
          </p:cNvGrpSpPr>
          <p:nvPr/>
        </p:nvGrpSpPr>
        <p:grpSpPr bwMode="auto">
          <a:xfrm>
            <a:off x="2168526" y="568325"/>
            <a:ext cx="3020019" cy="406342"/>
            <a:chOff x="1585913" y="300038"/>
            <a:chExt cx="3020019" cy="406342"/>
          </a:xfrm>
        </p:grpSpPr>
        <p:sp>
          <p:nvSpPr>
            <p:cNvPr id="18483" name="Text Box 5"/>
            <p:cNvSpPr txBox="1">
              <a:spLocks noChangeArrowheads="1"/>
            </p:cNvSpPr>
            <p:nvPr/>
          </p:nvSpPr>
          <p:spPr bwMode="auto">
            <a:xfrm>
              <a:off x="1585913" y="300038"/>
              <a:ext cx="3020019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A  +  B		    Prodotti</a:t>
              </a:r>
            </a:p>
          </p:txBody>
        </p:sp>
        <p:sp>
          <p:nvSpPr>
            <p:cNvPr id="18484" name="Line 6"/>
            <p:cNvSpPr>
              <a:spLocks noChangeShapeType="1"/>
            </p:cNvSpPr>
            <p:nvPr/>
          </p:nvSpPr>
          <p:spPr bwMode="auto">
            <a:xfrm flipV="1">
              <a:off x="2597150" y="495300"/>
              <a:ext cx="831850" cy="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7" name="Gruppo 36"/>
          <p:cNvGrpSpPr>
            <a:grpSpLocks/>
          </p:cNvGrpSpPr>
          <p:nvPr/>
        </p:nvGrpSpPr>
        <p:grpSpPr bwMode="auto">
          <a:xfrm>
            <a:off x="1916113" y="1131889"/>
            <a:ext cx="2570162" cy="788929"/>
            <a:chOff x="391319" y="1131545"/>
            <a:chExt cx="2570207" cy="788929"/>
          </a:xfrm>
        </p:grpSpPr>
        <p:sp>
          <p:nvSpPr>
            <p:cNvPr id="18478" name="Line 7"/>
            <p:cNvSpPr>
              <a:spLocks noChangeShapeType="1"/>
            </p:cNvSpPr>
            <p:nvPr/>
          </p:nvSpPr>
          <p:spPr bwMode="auto">
            <a:xfrm flipV="1">
              <a:off x="599281" y="1544295"/>
              <a:ext cx="750888" cy="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479" name="Text Box 8"/>
            <p:cNvSpPr txBox="1">
              <a:spLocks noChangeArrowheads="1"/>
            </p:cNvSpPr>
            <p:nvPr/>
          </p:nvSpPr>
          <p:spPr bwMode="auto">
            <a:xfrm>
              <a:off x="637381" y="1131545"/>
              <a:ext cx="693112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d[A]</a:t>
              </a:r>
            </a:p>
          </p:txBody>
        </p:sp>
        <p:sp>
          <p:nvSpPr>
            <p:cNvPr id="18480" name="Text Box 9"/>
            <p:cNvSpPr txBox="1">
              <a:spLocks noChangeArrowheads="1"/>
            </p:cNvSpPr>
            <p:nvPr/>
          </p:nvSpPr>
          <p:spPr bwMode="auto">
            <a:xfrm>
              <a:off x="391319" y="1331570"/>
              <a:ext cx="202585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-</a:t>
              </a:r>
            </a:p>
          </p:txBody>
        </p:sp>
        <p:sp>
          <p:nvSpPr>
            <p:cNvPr id="18481" name="Text Box 10"/>
            <p:cNvSpPr txBox="1">
              <a:spLocks noChangeArrowheads="1"/>
            </p:cNvSpPr>
            <p:nvPr/>
          </p:nvSpPr>
          <p:spPr bwMode="auto">
            <a:xfrm>
              <a:off x="788194" y="1514132"/>
              <a:ext cx="382125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dt</a:t>
              </a:r>
            </a:p>
          </p:txBody>
        </p:sp>
        <p:sp>
          <p:nvSpPr>
            <p:cNvPr id="18482" name="Text Box 11"/>
            <p:cNvSpPr txBox="1">
              <a:spLocks noChangeArrowheads="1"/>
            </p:cNvSpPr>
            <p:nvPr/>
          </p:nvSpPr>
          <p:spPr bwMode="auto">
            <a:xfrm>
              <a:off x="1377156" y="1342682"/>
              <a:ext cx="1584370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=  </a:t>
              </a:r>
              <a:r>
                <a:rPr lang="it-IT" altLang="it-IT" sz="2300" b="1" i="1">
                  <a:solidFill>
                    <a:srgbClr val="660066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 [A] [B]</a:t>
              </a:r>
            </a:p>
          </p:txBody>
        </p:sp>
      </p:grp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986339" y="1339850"/>
            <a:ext cx="1938633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</a:t>
            </a:r>
            <a:r>
              <a:rPr lang="it-IT" altLang="it-IT" sz="2300" b="1">
                <a:solidFill>
                  <a:srgbClr val="660066"/>
                </a:solidFill>
                <a:latin typeface="Arial" panose="020B0604020202020204" pitchFamily="34" charset="0"/>
              </a:rPr>
              <a:t>  =  1 + 1 = 2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679576" y="1978025"/>
            <a:ext cx="5527675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660066"/>
                </a:solidFill>
                <a:latin typeface="Arial" panose="020B0604020202020204" pitchFamily="34" charset="0"/>
              </a:rPr>
              <a:t>Dimensioni della costante </a:t>
            </a:r>
            <a:r>
              <a:rPr lang="it-IT" altLang="it-IT" sz="2300" i="1">
                <a:solidFill>
                  <a:srgbClr val="660066"/>
                </a:solidFill>
                <a:latin typeface="Arial" panose="020B0604020202020204" pitchFamily="34" charset="0"/>
              </a:rPr>
              <a:t>k</a:t>
            </a:r>
            <a:r>
              <a:rPr lang="it-IT" altLang="it-IT" sz="2300">
                <a:solidFill>
                  <a:srgbClr val="660066"/>
                </a:solidFill>
                <a:latin typeface="Arial" panose="020B0604020202020204" pitchFamily="34" charset="0"/>
              </a:rPr>
              <a:t>: moli</a:t>
            </a:r>
            <a:r>
              <a:rPr lang="it-IT" altLang="it-IT" sz="2300" baseline="30000">
                <a:solidFill>
                  <a:srgbClr val="660066"/>
                </a:solidFill>
                <a:latin typeface="Arial" panose="020B0604020202020204" pitchFamily="34" charset="0"/>
              </a:rPr>
              <a:t>-1</a:t>
            </a:r>
            <a:r>
              <a:rPr lang="it-IT" altLang="it-IT" sz="2300">
                <a:solidFill>
                  <a:srgbClr val="660066"/>
                </a:solidFill>
                <a:latin typeface="Arial" panose="020B0604020202020204" pitchFamily="34" charset="0"/>
              </a:rPr>
              <a:t> l sec</a:t>
            </a:r>
            <a:r>
              <a:rPr lang="it-IT" altLang="it-IT" sz="2300" baseline="30000">
                <a:solidFill>
                  <a:srgbClr val="660066"/>
                </a:solidFill>
                <a:latin typeface="Arial" panose="020B0604020202020204" pitchFamily="34" charset="0"/>
              </a:rPr>
              <a:t>-1</a:t>
            </a:r>
            <a:endParaRPr lang="it-IT" altLang="it-IT" sz="2300">
              <a:solidFill>
                <a:srgbClr val="660066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1679575" y="2565401"/>
            <a:ext cx="9240838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u="sng">
                <a:solidFill>
                  <a:srgbClr val="9900FF"/>
                </a:solidFill>
                <a:latin typeface="Arial" panose="020B0604020202020204" pitchFamily="34" charset="0"/>
              </a:rPr>
              <a:t>Nel caso particolare in cui, all'inizio </a:t>
            </a:r>
            <a:r>
              <a:rPr lang="it-IT" altLang="it-IT" sz="2200" b="1" u="sng">
                <a:solidFill>
                  <a:srgbClr val="9900FF"/>
                </a:solidFill>
                <a:latin typeface="Arial" panose="020B0604020202020204" pitchFamily="34" charset="0"/>
              </a:rPr>
              <a:t>[A] = [B] = C</a:t>
            </a:r>
            <a:r>
              <a:rPr lang="it-IT" altLang="it-IT" sz="2200" b="1" u="sng" baseline="-25000">
                <a:solidFill>
                  <a:srgbClr val="9900FF"/>
                </a:solidFill>
                <a:latin typeface="Arial" panose="020B0604020202020204" pitchFamily="34" charset="0"/>
              </a:rPr>
              <a:t>0</a:t>
            </a:r>
            <a:r>
              <a:rPr lang="it-IT" altLang="it-IT" sz="2200">
                <a:solidFill>
                  <a:srgbClr val="9900FF"/>
                </a:solidFill>
                <a:latin typeface="Arial" panose="020B0604020202020204" pitchFamily="34" charset="0"/>
              </a:rPr>
              <a:t>, indicando con </a:t>
            </a:r>
            <a:r>
              <a:rPr lang="it-IT" altLang="it-IT" sz="2200" b="1">
                <a:solidFill>
                  <a:srgbClr val="9900FF"/>
                </a:solidFill>
                <a:latin typeface="Arial" panose="020B0604020202020204" pitchFamily="34" charset="0"/>
              </a:rPr>
              <a:t>x</a:t>
            </a:r>
            <a:r>
              <a:rPr lang="it-IT" altLang="it-IT" sz="2200">
                <a:solidFill>
                  <a:srgbClr val="9900FF"/>
                </a:solidFill>
                <a:latin typeface="Arial" panose="020B0604020202020204" pitchFamily="34" charset="0"/>
              </a:rPr>
              <a:t> la diminuzione della concentrazione di </a:t>
            </a:r>
            <a:r>
              <a:rPr lang="it-IT" altLang="it-IT" sz="2200" b="1">
                <a:solidFill>
                  <a:srgbClr val="9900FF"/>
                </a:solidFill>
                <a:latin typeface="Arial" panose="020B0604020202020204" pitchFamily="34" charset="0"/>
              </a:rPr>
              <a:t>A</a:t>
            </a:r>
            <a:r>
              <a:rPr lang="it-IT" altLang="it-IT" sz="2200">
                <a:solidFill>
                  <a:srgbClr val="9900FF"/>
                </a:solidFill>
                <a:latin typeface="Arial" panose="020B0604020202020204" pitchFamily="34" charset="0"/>
              </a:rPr>
              <a:t> (e di </a:t>
            </a:r>
            <a:r>
              <a:rPr lang="it-IT" altLang="it-IT" sz="2200" b="1">
                <a:solidFill>
                  <a:srgbClr val="9900FF"/>
                </a:solidFill>
                <a:latin typeface="Arial" panose="020B0604020202020204" pitchFamily="34" charset="0"/>
              </a:rPr>
              <a:t>B</a:t>
            </a:r>
            <a:r>
              <a:rPr lang="it-IT" altLang="it-IT" sz="2200">
                <a:solidFill>
                  <a:srgbClr val="9900FF"/>
                </a:solidFill>
                <a:latin typeface="Arial" panose="020B0604020202020204" pitchFamily="34" charset="0"/>
              </a:rPr>
              <a:t>) al tempo t, si ha: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1803400" y="3429001"/>
            <a:ext cx="4835260" cy="39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9900FF"/>
                </a:solidFill>
                <a:latin typeface="Arial" panose="020B0604020202020204" pitchFamily="34" charset="0"/>
              </a:rPr>
              <a:t>Al tempo t: </a:t>
            </a:r>
            <a:r>
              <a:rPr lang="it-IT" altLang="it-IT" sz="2200" b="1">
                <a:solidFill>
                  <a:srgbClr val="9900FF"/>
                </a:solidFill>
                <a:latin typeface="Arial" panose="020B0604020202020204" pitchFamily="34" charset="0"/>
              </a:rPr>
              <a:t>[A]</a:t>
            </a:r>
            <a:r>
              <a:rPr lang="it-IT" altLang="it-IT" sz="2200">
                <a:solidFill>
                  <a:srgbClr val="9900FF"/>
                </a:solidFill>
                <a:latin typeface="Arial" panose="020B0604020202020204" pitchFamily="34" charset="0"/>
              </a:rPr>
              <a:t> = C</a:t>
            </a:r>
            <a:r>
              <a:rPr lang="it-IT" altLang="it-IT" sz="2200" baseline="-25000">
                <a:solidFill>
                  <a:srgbClr val="9900FF"/>
                </a:solidFill>
                <a:latin typeface="Arial" panose="020B0604020202020204" pitchFamily="34" charset="0"/>
              </a:rPr>
              <a:t>0</a:t>
            </a:r>
            <a:r>
              <a:rPr lang="it-IT" altLang="it-IT" sz="2200">
                <a:solidFill>
                  <a:srgbClr val="9900FF"/>
                </a:solidFill>
                <a:latin typeface="Arial" panose="020B0604020202020204" pitchFamily="34" charset="0"/>
              </a:rPr>
              <a:t> - x      </a:t>
            </a:r>
            <a:r>
              <a:rPr lang="it-IT" altLang="it-IT" sz="2200" b="1">
                <a:solidFill>
                  <a:srgbClr val="9900FF"/>
                </a:solidFill>
                <a:latin typeface="Arial" panose="020B0604020202020204" pitchFamily="34" charset="0"/>
              </a:rPr>
              <a:t>[B]</a:t>
            </a:r>
            <a:r>
              <a:rPr lang="it-IT" altLang="it-IT" sz="2200">
                <a:solidFill>
                  <a:srgbClr val="9900FF"/>
                </a:solidFill>
                <a:latin typeface="Arial" panose="020B0604020202020204" pitchFamily="34" charset="0"/>
              </a:rPr>
              <a:t> = C</a:t>
            </a:r>
            <a:r>
              <a:rPr lang="it-IT" altLang="it-IT" sz="2200" baseline="-25000">
                <a:solidFill>
                  <a:srgbClr val="9900FF"/>
                </a:solidFill>
                <a:latin typeface="Arial" panose="020B0604020202020204" pitchFamily="34" charset="0"/>
              </a:rPr>
              <a:t>0</a:t>
            </a:r>
            <a:r>
              <a:rPr lang="it-IT" altLang="it-IT" sz="2200">
                <a:solidFill>
                  <a:srgbClr val="9900FF"/>
                </a:solidFill>
                <a:latin typeface="Arial" panose="020B0604020202020204" pitchFamily="34" charset="0"/>
              </a:rPr>
              <a:t> - x</a:t>
            </a:r>
          </a:p>
        </p:txBody>
      </p:sp>
      <p:grpSp>
        <p:nvGrpSpPr>
          <p:cNvPr id="38" name="Gruppo 37"/>
          <p:cNvGrpSpPr>
            <a:grpSpLocks/>
          </p:cNvGrpSpPr>
          <p:nvPr/>
        </p:nvGrpSpPr>
        <p:grpSpPr bwMode="auto">
          <a:xfrm>
            <a:off x="1755776" y="3933826"/>
            <a:ext cx="2198001" cy="790517"/>
            <a:chOff x="231675" y="3933056"/>
            <a:chExt cx="2198100" cy="790516"/>
          </a:xfrm>
        </p:grpSpPr>
        <p:sp>
          <p:nvSpPr>
            <p:cNvPr id="18469" name="Line 16"/>
            <p:cNvSpPr>
              <a:spLocks noChangeShapeType="1"/>
            </p:cNvSpPr>
            <p:nvPr/>
          </p:nvSpPr>
          <p:spPr bwMode="auto">
            <a:xfrm flipV="1">
              <a:off x="439638" y="4348981"/>
              <a:ext cx="750888" cy="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470" name="Text Box 17"/>
            <p:cNvSpPr txBox="1">
              <a:spLocks noChangeArrowheads="1"/>
            </p:cNvSpPr>
            <p:nvPr/>
          </p:nvSpPr>
          <p:spPr bwMode="auto">
            <a:xfrm>
              <a:off x="477738" y="3934643"/>
              <a:ext cx="693131" cy="406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d[A]</a:t>
              </a:r>
            </a:p>
          </p:txBody>
        </p:sp>
        <p:sp>
          <p:nvSpPr>
            <p:cNvPr id="18471" name="Text Box 18"/>
            <p:cNvSpPr txBox="1">
              <a:spLocks noChangeArrowheads="1"/>
            </p:cNvSpPr>
            <p:nvPr/>
          </p:nvSpPr>
          <p:spPr bwMode="auto">
            <a:xfrm>
              <a:off x="231675" y="4136256"/>
              <a:ext cx="202590" cy="406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-</a:t>
              </a:r>
            </a:p>
          </p:txBody>
        </p:sp>
        <p:sp>
          <p:nvSpPr>
            <p:cNvPr id="18472" name="Text Box 19"/>
            <p:cNvSpPr txBox="1">
              <a:spLocks noChangeArrowheads="1"/>
            </p:cNvSpPr>
            <p:nvPr/>
          </p:nvSpPr>
          <p:spPr bwMode="auto">
            <a:xfrm>
              <a:off x="628551" y="4317231"/>
              <a:ext cx="382135" cy="406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dt</a:t>
              </a:r>
            </a:p>
          </p:txBody>
        </p:sp>
        <p:sp>
          <p:nvSpPr>
            <p:cNvPr id="18473" name="Text Box 20"/>
            <p:cNvSpPr txBox="1">
              <a:spLocks noChangeArrowheads="1"/>
            </p:cNvSpPr>
            <p:nvPr/>
          </p:nvSpPr>
          <p:spPr bwMode="auto">
            <a:xfrm>
              <a:off x="1201638" y="4129906"/>
              <a:ext cx="358088" cy="406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= </a:t>
              </a:r>
            </a:p>
          </p:txBody>
        </p:sp>
        <p:sp>
          <p:nvSpPr>
            <p:cNvPr id="18474" name="Line 21"/>
            <p:cNvSpPr>
              <a:spLocks noChangeShapeType="1"/>
            </p:cNvSpPr>
            <p:nvPr/>
          </p:nvSpPr>
          <p:spPr bwMode="auto">
            <a:xfrm flipV="1">
              <a:off x="1469926" y="4339456"/>
              <a:ext cx="550862" cy="635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475" name="Text Box 22"/>
            <p:cNvSpPr txBox="1">
              <a:spLocks noChangeArrowheads="1"/>
            </p:cNvSpPr>
            <p:nvPr/>
          </p:nvSpPr>
          <p:spPr bwMode="auto">
            <a:xfrm>
              <a:off x="1527076" y="3933056"/>
              <a:ext cx="447860" cy="406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dx</a:t>
              </a:r>
            </a:p>
          </p:txBody>
        </p:sp>
        <p:sp>
          <p:nvSpPr>
            <p:cNvPr id="18476" name="Text Box 23"/>
            <p:cNvSpPr txBox="1">
              <a:spLocks noChangeArrowheads="1"/>
            </p:cNvSpPr>
            <p:nvPr/>
          </p:nvSpPr>
          <p:spPr bwMode="auto">
            <a:xfrm>
              <a:off x="1558826" y="4315643"/>
              <a:ext cx="382135" cy="406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dt</a:t>
              </a:r>
            </a:p>
          </p:txBody>
        </p:sp>
        <p:sp>
          <p:nvSpPr>
            <p:cNvPr id="18477" name="Text Box 24"/>
            <p:cNvSpPr txBox="1">
              <a:spLocks noChangeArrowheads="1"/>
            </p:cNvSpPr>
            <p:nvPr/>
          </p:nvSpPr>
          <p:spPr bwMode="auto">
            <a:xfrm>
              <a:off x="2071687" y="4116412"/>
              <a:ext cx="358088" cy="406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= </a:t>
              </a:r>
            </a:p>
          </p:txBody>
        </p:sp>
      </p:grp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4046538" y="4133850"/>
            <a:ext cx="1249362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i="1">
                <a:solidFill>
                  <a:srgbClr val="660066"/>
                </a:solidFill>
                <a:latin typeface="Arial" panose="020B0604020202020204" pitchFamily="34" charset="0"/>
              </a:rPr>
              <a:t>k</a:t>
            </a:r>
            <a:r>
              <a:rPr lang="it-IT" altLang="it-IT" sz="2300" b="1">
                <a:solidFill>
                  <a:srgbClr val="660066"/>
                </a:solidFill>
                <a:latin typeface="Arial" panose="020B0604020202020204" pitchFamily="34" charset="0"/>
              </a:rPr>
              <a:t> [A] [B]</a:t>
            </a:r>
          </a:p>
        </p:txBody>
      </p:sp>
      <p:sp>
        <p:nvSpPr>
          <p:cNvPr id="39" name="Text Box 25"/>
          <p:cNvSpPr txBox="1">
            <a:spLocks noChangeArrowheads="1"/>
          </p:cNvSpPr>
          <p:nvPr/>
        </p:nvSpPr>
        <p:spPr bwMode="auto">
          <a:xfrm>
            <a:off x="5405438" y="4146551"/>
            <a:ext cx="240665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660066"/>
                </a:solidFill>
                <a:latin typeface="Arial" panose="020B0604020202020204" pitchFamily="34" charset="0"/>
              </a:rPr>
              <a:t>= </a:t>
            </a:r>
            <a:r>
              <a:rPr lang="it-IT" altLang="it-IT" sz="2300" b="1" i="1">
                <a:solidFill>
                  <a:srgbClr val="660066"/>
                </a:solidFill>
                <a:latin typeface="Arial" panose="020B0604020202020204" pitchFamily="34" charset="0"/>
              </a:rPr>
              <a:t>k</a:t>
            </a:r>
            <a:r>
              <a:rPr lang="it-IT" altLang="it-IT" sz="2300" b="1">
                <a:solidFill>
                  <a:srgbClr val="660066"/>
                </a:solidFill>
                <a:latin typeface="Arial" panose="020B0604020202020204" pitchFamily="34" charset="0"/>
              </a:rPr>
              <a:t>(C</a:t>
            </a:r>
            <a:r>
              <a:rPr lang="it-IT" altLang="it-IT" sz="2300" b="1" baseline="-25000">
                <a:solidFill>
                  <a:srgbClr val="660066"/>
                </a:solidFill>
                <a:latin typeface="Arial" panose="020B0604020202020204" pitchFamily="34" charset="0"/>
              </a:rPr>
              <a:t>0</a:t>
            </a:r>
            <a:r>
              <a:rPr lang="it-IT" altLang="it-IT" sz="2300" b="1">
                <a:solidFill>
                  <a:srgbClr val="660066"/>
                </a:solidFill>
                <a:latin typeface="Arial" panose="020B0604020202020204" pitchFamily="34" charset="0"/>
              </a:rPr>
              <a:t> -x) (C</a:t>
            </a:r>
            <a:r>
              <a:rPr lang="it-IT" altLang="it-IT" sz="2300" b="1" baseline="-25000">
                <a:solidFill>
                  <a:srgbClr val="660066"/>
                </a:solidFill>
                <a:latin typeface="Arial" panose="020B0604020202020204" pitchFamily="34" charset="0"/>
              </a:rPr>
              <a:t>0</a:t>
            </a:r>
            <a:r>
              <a:rPr lang="it-IT" altLang="it-IT" sz="2300" b="1">
                <a:solidFill>
                  <a:srgbClr val="660066"/>
                </a:solidFill>
                <a:latin typeface="Arial" panose="020B0604020202020204" pitchFamily="34" charset="0"/>
              </a:rPr>
              <a:t> - x)</a:t>
            </a:r>
          </a:p>
        </p:txBody>
      </p:sp>
      <p:sp>
        <p:nvSpPr>
          <p:cNvPr id="40" name="Text Box 25"/>
          <p:cNvSpPr txBox="1">
            <a:spLocks noChangeArrowheads="1"/>
          </p:cNvSpPr>
          <p:nvPr/>
        </p:nvSpPr>
        <p:spPr bwMode="auto">
          <a:xfrm>
            <a:off x="7896225" y="4148138"/>
            <a:ext cx="14097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660066"/>
                </a:solidFill>
                <a:latin typeface="Arial" panose="020B0604020202020204" pitchFamily="34" charset="0"/>
              </a:rPr>
              <a:t>= </a:t>
            </a:r>
            <a:r>
              <a:rPr lang="it-IT" altLang="it-IT" sz="2300" b="1" i="1">
                <a:solidFill>
                  <a:srgbClr val="660066"/>
                </a:solidFill>
                <a:latin typeface="Arial" panose="020B0604020202020204" pitchFamily="34" charset="0"/>
              </a:rPr>
              <a:t>k</a:t>
            </a:r>
            <a:r>
              <a:rPr lang="it-IT" altLang="it-IT" sz="2300" b="1">
                <a:solidFill>
                  <a:srgbClr val="660066"/>
                </a:solidFill>
                <a:latin typeface="Arial" panose="020B0604020202020204" pitchFamily="34" charset="0"/>
              </a:rPr>
              <a:t>(C</a:t>
            </a:r>
            <a:r>
              <a:rPr lang="it-IT" altLang="it-IT" sz="2300" b="1" baseline="-25000">
                <a:solidFill>
                  <a:srgbClr val="660066"/>
                </a:solidFill>
                <a:latin typeface="Arial" panose="020B0604020202020204" pitchFamily="34" charset="0"/>
              </a:rPr>
              <a:t>0</a:t>
            </a:r>
            <a:r>
              <a:rPr lang="it-IT" altLang="it-IT" sz="2300" b="1">
                <a:solidFill>
                  <a:srgbClr val="660066"/>
                </a:solidFill>
                <a:latin typeface="Arial" panose="020B0604020202020204" pitchFamily="34" charset="0"/>
              </a:rPr>
              <a:t>-x)</a:t>
            </a:r>
            <a:r>
              <a:rPr lang="it-IT" altLang="it-IT" sz="2300" b="1" baseline="30000">
                <a:solidFill>
                  <a:srgbClr val="660066"/>
                </a:solidFill>
                <a:latin typeface="Arial" panose="020B0604020202020204" pitchFamily="34" charset="0"/>
              </a:rPr>
              <a:t>2</a:t>
            </a:r>
            <a:endParaRPr lang="it-IT" altLang="it-IT" sz="2300" b="1">
              <a:solidFill>
                <a:srgbClr val="660066"/>
              </a:solidFill>
              <a:latin typeface="Arial" panose="020B0604020202020204" pitchFamily="34" charset="0"/>
            </a:endParaRPr>
          </a:p>
        </p:txBody>
      </p:sp>
      <p:grpSp>
        <p:nvGrpSpPr>
          <p:cNvPr id="55" name="Gruppo 54"/>
          <p:cNvGrpSpPr>
            <a:grpSpLocks/>
          </p:cNvGrpSpPr>
          <p:nvPr/>
        </p:nvGrpSpPr>
        <p:grpSpPr bwMode="auto">
          <a:xfrm>
            <a:off x="1938339" y="5013325"/>
            <a:ext cx="1800225" cy="847288"/>
            <a:chOff x="254000" y="5179119"/>
            <a:chExt cx="1801337" cy="846490"/>
          </a:xfrm>
        </p:grpSpPr>
        <p:sp>
          <p:nvSpPr>
            <p:cNvPr id="18464" name="Text Box 26"/>
            <p:cNvSpPr txBox="1">
              <a:spLocks noChangeArrowheads="1"/>
            </p:cNvSpPr>
            <p:nvPr/>
          </p:nvSpPr>
          <p:spPr bwMode="auto">
            <a:xfrm>
              <a:off x="537369" y="5179119"/>
              <a:ext cx="448117" cy="4059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dx</a:t>
              </a:r>
            </a:p>
          </p:txBody>
        </p:sp>
        <p:sp>
          <p:nvSpPr>
            <p:cNvPr id="18465" name="Line 27"/>
            <p:cNvSpPr>
              <a:spLocks noChangeShapeType="1"/>
            </p:cNvSpPr>
            <p:nvPr/>
          </p:nvSpPr>
          <p:spPr bwMode="auto">
            <a:xfrm flipV="1">
              <a:off x="254000" y="5626000"/>
              <a:ext cx="1011238" cy="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466" name="Rectangle 28"/>
            <p:cNvSpPr>
              <a:spLocks noChangeArrowheads="1"/>
            </p:cNvSpPr>
            <p:nvPr/>
          </p:nvSpPr>
          <p:spPr bwMode="auto">
            <a:xfrm>
              <a:off x="274638" y="5619650"/>
              <a:ext cx="993474" cy="4059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(C</a:t>
              </a:r>
              <a:r>
                <a:rPr lang="it-IT" altLang="it-IT" sz="2300" b="1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0</a:t>
              </a: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-x)</a:t>
              </a:r>
              <a:r>
                <a:rPr lang="it-IT" altLang="it-IT" sz="2300" b="1" baseline="30000">
                  <a:solidFill>
                    <a:srgbClr val="660066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8467" name="Text Box 29"/>
            <p:cNvSpPr txBox="1">
              <a:spLocks noChangeArrowheads="1"/>
            </p:cNvSpPr>
            <p:nvPr/>
          </p:nvSpPr>
          <p:spPr bwMode="auto">
            <a:xfrm>
              <a:off x="1243013" y="5414863"/>
              <a:ext cx="358293" cy="4059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= </a:t>
              </a:r>
            </a:p>
          </p:txBody>
        </p:sp>
        <p:sp>
          <p:nvSpPr>
            <p:cNvPr id="18468" name="Text Box 30"/>
            <p:cNvSpPr txBox="1">
              <a:spLocks noChangeArrowheads="1"/>
            </p:cNvSpPr>
            <p:nvPr/>
          </p:nvSpPr>
          <p:spPr bwMode="auto">
            <a:xfrm>
              <a:off x="1509713" y="5410100"/>
              <a:ext cx="545624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i="1">
                  <a:solidFill>
                    <a:srgbClr val="660066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dt</a:t>
              </a:r>
            </a:p>
          </p:txBody>
        </p:sp>
      </p:grpSp>
      <p:grpSp>
        <p:nvGrpSpPr>
          <p:cNvPr id="56" name="Gruppo 55"/>
          <p:cNvGrpSpPr>
            <a:grpSpLocks/>
          </p:cNvGrpSpPr>
          <p:nvPr/>
        </p:nvGrpSpPr>
        <p:grpSpPr bwMode="auto">
          <a:xfrm>
            <a:off x="4832351" y="5140325"/>
            <a:ext cx="2200275" cy="798454"/>
            <a:chOff x="3379788" y="5227538"/>
            <a:chExt cx="2199649" cy="798454"/>
          </a:xfrm>
        </p:grpSpPr>
        <p:sp>
          <p:nvSpPr>
            <p:cNvPr id="18455" name="Text Box 31"/>
            <p:cNvSpPr txBox="1">
              <a:spLocks noChangeArrowheads="1"/>
            </p:cNvSpPr>
            <p:nvPr/>
          </p:nvSpPr>
          <p:spPr bwMode="auto">
            <a:xfrm>
              <a:off x="3638550" y="5227538"/>
              <a:ext cx="268228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8456" name="Line 32"/>
            <p:cNvSpPr>
              <a:spLocks noChangeShapeType="1"/>
            </p:cNvSpPr>
            <p:nvPr/>
          </p:nvSpPr>
          <p:spPr bwMode="auto">
            <a:xfrm flipV="1">
              <a:off x="3379788" y="5626000"/>
              <a:ext cx="782637" cy="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457" name="Rectangle 33"/>
            <p:cNvSpPr>
              <a:spLocks noChangeArrowheads="1"/>
            </p:cNvSpPr>
            <p:nvPr/>
          </p:nvSpPr>
          <p:spPr bwMode="auto">
            <a:xfrm>
              <a:off x="3433763" y="5619650"/>
              <a:ext cx="688095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C</a:t>
              </a:r>
              <a:r>
                <a:rPr lang="it-IT" altLang="it-IT" sz="2300" b="1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0</a:t>
              </a: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-x</a:t>
              </a:r>
              <a:endParaRPr lang="it-IT" altLang="it-IT" sz="2300" b="1" baseline="30000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458" name="Text Box 34"/>
            <p:cNvSpPr txBox="1">
              <a:spLocks noChangeArrowheads="1"/>
            </p:cNvSpPr>
            <p:nvPr/>
          </p:nvSpPr>
          <p:spPr bwMode="auto">
            <a:xfrm>
              <a:off x="4181475" y="5379938"/>
              <a:ext cx="284253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- </a:t>
              </a:r>
            </a:p>
          </p:txBody>
        </p:sp>
        <p:sp>
          <p:nvSpPr>
            <p:cNvPr id="18459" name="Text Box 35"/>
            <p:cNvSpPr txBox="1">
              <a:spLocks noChangeArrowheads="1"/>
            </p:cNvSpPr>
            <p:nvPr/>
          </p:nvSpPr>
          <p:spPr bwMode="auto">
            <a:xfrm>
              <a:off x="4564063" y="5227538"/>
              <a:ext cx="268228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8460" name="Rectangle 36"/>
            <p:cNvSpPr>
              <a:spLocks noChangeArrowheads="1"/>
            </p:cNvSpPr>
            <p:nvPr/>
          </p:nvSpPr>
          <p:spPr bwMode="auto">
            <a:xfrm>
              <a:off x="4486275" y="5619650"/>
              <a:ext cx="426881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C</a:t>
              </a:r>
              <a:r>
                <a:rPr lang="it-IT" altLang="it-IT" sz="2300" b="1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0</a:t>
              </a:r>
              <a:endParaRPr lang="it-IT" altLang="it-IT" sz="2300" b="1" baseline="30000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461" name="Line 37"/>
            <p:cNvSpPr>
              <a:spLocks noChangeShapeType="1"/>
            </p:cNvSpPr>
            <p:nvPr/>
          </p:nvSpPr>
          <p:spPr bwMode="auto">
            <a:xfrm flipV="1">
              <a:off x="4418013" y="5626000"/>
              <a:ext cx="555625" cy="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462" name="Text Box 38"/>
            <p:cNvSpPr txBox="1">
              <a:spLocks noChangeArrowheads="1"/>
            </p:cNvSpPr>
            <p:nvPr/>
          </p:nvSpPr>
          <p:spPr bwMode="auto">
            <a:xfrm>
              <a:off x="4946650" y="5414863"/>
              <a:ext cx="357970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= </a:t>
              </a:r>
            </a:p>
          </p:txBody>
        </p:sp>
        <p:sp>
          <p:nvSpPr>
            <p:cNvPr id="18463" name="Text Box 39"/>
            <p:cNvSpPr txBox="1">
              <a:spLocks noChangeArrowheads="1"/>
            </p:cNvSpPr>
            <p:nvPr/>
          </p:nvSpPr>
          <p:spPr bwMode="auto">
            <a:xfrm>
              <a:off x="5213350" y="5410100"/>
              <a:ext cx="366087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i="1">
                  <a:solidFill>
                    <a:srgbClr val="660066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64" name="Gruppo 63"/>
          <p:cNvGrpSpPr>
            <a:grpSpLocks/>
          </p:cNvGrpSpPr>
          <p:nvPr/>
        </p:nvGrpSpPr>
        <p:grpSpPr bwMode="auto">
          <a:xfrm>
            <a:off x="7315200" y="5408614"/>
            <a:ext cx="2971800" cy="828675"/>
            <a:chOff x="5790952" y="5408637"/>
            <a:chExt cx="2972703" cy="828675"/>
          </a:xfrm>
        </p:grpSpPr>
        <p:sp>
          <p:nvSpPr>
            <p:cNvPr id="18448" name="AutoShape 3"/>
            <p:cNvSpPr>
              <a:spLocks noChangeArrowheads="1"/>
            </p:cNvSpPr>
            <p:nvPr/>
          </p:nvSpPr>
          <p:spPr bwMode="auto">
            <a:xfrm>
              <a:off x="6948239" y="5453087"/>
              <a:ext cx="1800225" cy="784225"/>
            </a:xfrm>
            <a:prstGeom prst="foldedCorner">
              <a:avLst>
                <a:gd name="adj" fmla="val 27977"/>
              </a:avLst>
            </a:prstGeom>
            <a:solidFill>
              <a:srgbClr val="FFFF00"/>
            </a:solidFill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18449" name="Text Box 41"/>
            <p:cNvSpPr txBox="1">
              <a:spLocks noChangeArrowheads="1"/>
            </p:cNvSpPr>
            <p:nvPr/>
          </p:nvSpPr>
          <p:spPr bwMode="auto">
            <a:xfrm>
              <a:off x="5790952" y="5648349"/>
              <a:ext cx="988353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Arial" panose="020B0604020202020204" pitchFamily="34" charset="0"/>
                </a:rPr>
                <a:t>ovvero</a:t>
              </a:r>
              <a:endParaRPr lang="it-IT" altLang="it-IT" sz="2300" b="1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450" name="Text Box 42"/>
            <p:cNvSpPr txBox="1">
              <a:spLocks noChangeArrowheads="1"/>
            </p:cNvSpPr>
            <p:nvPr/>
          </p:nvSpPr>
          <p:spPr bwMode="auto">
            <a:xfrm>
              <a:off x="7294314" y="5408637"/>
              <a:ext cx="268386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18451" name="Line 43"/>
            <p:cNvSpPr>
              <a:spLocks noChangeShapeType="1"/>
            </p:cNvSpPr>
            <p:nvPr/>
          </p:nvSpPr>
          <p:spPr bwMode="auto">
            <a:xfrm flipV="1">
              <a:off x="7033964" y="5791224"/>
              <a:ext cx="782638" cy="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452" name="Rectangle 44"/>
            <p:cNvSpPr>
              <a:spLocks noChangeArrowheads="1"/>
            </p:cNvSpPr>
            <p:nvPr/>
          </p:nvSpPr>
          <p:spPr bwMode="auto">
            <a:xfrm>
              <a:off x="7089527" y="5792812"/>
              <a:ext cx="688500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C</a:t>
              </a:r>
              <a:r>
                <a:rPr lang="it-IT" altLang="it-IT" sz="2300" b="1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0</a:t>
              </a: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-x</a:t>
              </a:r>
              <a:endParaRPr lang="it-IT" altLang="it-IT" sz="2300" b="1" baseline="30000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453" name="Text Box 45"/>
            <p:cNvSpPr txBox="1">
              <a:spLocks noChangeArrowheads="1"/>
            </p:cNvSpPr>
            <p:nvPr/>
          </p:nvSpPr>
          <p:spPr bwMode="auto">
            <a:xfrm>
              <a:off x="7808664" y="5588024"/>
              <a:ext cx="358181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= </a:t>
              </a:r>
            </a:p>
          </p:txBody>
        </p:sp>
        <p:sp>
          <p:nvSpPr>
            <p:cNvPr id="18454" name="Text Box 46"/>
            <p:cNvSpPr txBox="1">
              <a:spLocks noChangeArrowheads="1"/>
            </p:cNvSpPr>
            <p:nvPr/>
          </p:nvSpPr>
          <p:spPr bwMode="auto">
            <a:xfrm>
              <a:off x="8075364" y="5583262"/>
              <a:ext cx="688291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C</a:t>
              </a:r>
              <a:r>
                <a:rPr lang="it-IT" altLang="it-IT" sz="2300" b="1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0</a:t>
              </a:r>
              <a:r>
                <a:rPr lang="it-IT" altLang="it-IT" sz="2300" b="1" i="1">
                  <a:solidFill>
                    <a:srgbClr val="660066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t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890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61"/>
    </mc:Choice>
    <mc:Fallback xmlns="">
      <p:transition spd="slow" advTm="192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23" grpId="0"/>
      <p:bldP spid="39" grpId="0"/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4|11.4|10.4|13.9|34.9|5.7|25.8|1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4.6|13.3|5.8|5.5|2.4|10.7|16.3|8.2|17.3|14.7|6.8|16.3|7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3|9.1|14.3|2.9|19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1.4|23.4|10.5|3.4|6.9|1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4.3|15.5|20.9|22.9|18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9.3|29.9|27.5|21.7|11.6|9.7|14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12.4|14.4|31.8|4.5|15.3|37.3|5.2|20.2|25.2|25.7|12.2|2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7|17.6|11.1|20.6|27|2|3|13.5|5.6|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5.5|5.7|22.6|28.9|7.3|11.7|4.6|2.8|3|16.2|3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8.2|21.8|2.4|10.8"/>
</p:tagLst>
</file>

<file path=ppt/theme/theme1.xml><?xml version="1.0" encoding="utf-8"?>
<a:theme xmlns:a="http://schemas.openxmlformats.org/drawingml/2006/main" name="1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1045</Words>
  <Application>Microsoft Office PowerPoint</Application>
  <PresentationFormat>Widescreen</PresentationFormat>
  <Paragraphs>288</Paragraphs>
  <Slides>12</Slides>
  <Notes>0</Notes>
  <HiddenSlides>0</HiddenSlides>
  <MMClips>12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12</vt:i4>
      </vt:variant>
    </vt:vector>
  </HeadingPairs>
  <TitlesOfParts>
    <vt:vector size="25" baseType="lpstr">
      <vt:lpstr>Arial</vt:lpstr>
      <vt:lpstr>Arial Black</vt:lpstr>
      <vt:lpstr>Calibri</vt:lpstr>
      <vt:lpstr>Comic Sans MS</vt:lpstr>
      <vt:lpstr>Eras Bold ITC</vt:lpstr>
      <vt:lpstr>Eras Ultra ITC</vt:lpstr>
      <vt:lpstr>Impact</vt:lpstr>
      <vt:lpstr>Symbol</vt:lpstr>
      <vt:lpstr>Times New Roman</vt:lpstr>
      <vt:lpstr>1_Struttura predefinita</vt:lpstr>
      <vt:lpstr>2_Struttura predefinita</vt:lpstr>
      <vt:lpstr>3_Struttura predefinita</vt:lpstr>
      <vt:lpstr>7_Struttura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Sapienza Univ. di Roma - Dip. C.T.F.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Giacomello</dc:creator>
  <cp:lastModifiedBy>Pierluigi Giacomello</cp:lastModifiedBy>
  <cp:revision>6</cp:revision>
  <dcterms:created xsi:type="dcterms:W3CDTF">2020-04-20T09:40:10Z</dcterms:created>
  <dcterms:modified xsi:type="dcterms:W3CDTF">2020-04-22T08:42:08Z</dcterms:modified>
</cp:coreProperties>
</file>