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6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89" r:id="rId13"/>
    <p:sldId id="277" r:id="rId14"/>
    <p:sldId id="278" r:id="rId15"/>
    <p:sldId id="279" r:id="rId16"/>
    <p:sldId id="280" r:id="rId17"/>
    <p:sldId id="281" r:id="rId18"/>
    <p:sldId id="287" r:id="rId19"/>
    <p:sldId id="282" r:id="rId20"/>
    <p:sldId id="283" r:id="rId21"/>
    <p:sldId id="284" r:id="rId22"/>
    <p:sldId id="285" r:id="rId23"/>
    <p:sldId id="286" r:id="rId24"/>
    <p:sldId id="288" r:id="rId2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72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3C856-4926-49DD-A467-47E3860AFC6D}" type="datetimeFigureOut">
              <a:rPr lang="it-IT" smtClean="0"/>
              <a:t>10/10/2025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93DC84-95AA-475B-B4CA-0FCFF2DBA0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8799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93DC84-95AA-475B-B4CA-0FCFF2DBA0ED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347420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93DC84-95AA-475B-B4CA-0FCFF2DBA0ED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98679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76A3-9994-43ED-B090-DE4313C17E82}" type="datetimeFigureOut">
              <a:rPr lang="it-IT" smtClean="0"/>
              <a:t>10/10/2025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9A2EF-9B8A-4BA5-8147-5F4D65EC03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9205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76A3-9994-43ED-B090-DE4313C17E82}" type="datetimeFigureOut">
              <a:rPr lang="it-IT" smtClean="0"/>
              <a:t>10/10/2025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9A2EF-9B8A-4BA5-8147-5F4D65EC03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61014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76A3-9994-43ED-B090-DE4313C17E82}" type="datetimeFigureOut">
              <a:rPr lang="it-IT" smtClean="0"/>
              <a:t>10/10/2025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9A2EF-9B8A-4BA5-8147-5F4D65EC03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3464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76A3-9994-43ED-B090-DE4313C17E82}" type="datetimeFigureOut">
              <a:rPr lang="it-IT" smtClean="0"/>
              <a:t>10/10/2025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9A2EF-9B8A-4BA5-8147-5F4D65EC03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3359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76A3-9994-43ED-B090-DE4313C17E82}" type="datetimeFigureOut">
              <a:rPr lang="it-IT" smtClean="0"/>
              <a:t>10/10/2025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9A2EF-9B8A-4BA5-8147-5F4D65EC03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2975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76A3-9994-43ED-B090-DE4313C17E82}" type="datetimeFigureOut">
              <a:rPr lang="it-IT" smtClean="0"/>
              <a:t>10/10/2025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9A2EF-9B8A-4BA5-8147-5F4D65EC03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1732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76A3-9994-43ED-B090-DE4313C17E82}" type="datetimeFigureOut">
              <a:rPr lang="it-IT" smtClean="0"/>
              <a:t>10/10/2025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9A2EF-9B8A-4BA5-8147-5F4D65EC03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7183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76A3-9994-43ED-B090-DE4313C17E82}" type="datetimeFigureOut">
              <a:rPr lang="it-IT" smtClean="0"/>
              <a:t>10/10/2025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9A2EF-9B8A-4BA5-8147-5F4D65EC03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3663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76A3-9994-43ED-B090-DE4313C17E82}" type="datetimeFigureOut">
              <a:rPr lang="it-IT" smtClean="0"/>
              <a:t>10/10/2025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9A2EF-9B8A-4BA5-8147-5F4D65EC03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84674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76A3-9994-43ED-B090-DE4313C17E82}" type="datetimeFigureOut">
              <a:rPr lang="it-IT" smtClean="0"/>
              <a:t>10/10/2025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9A2EF-9B8A-4BA5-8147-5F4D65EC03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4430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876A3-9994-43ED-B090-DE4313C17E82}" type="datetimeFigureOut">
              <a:rPr lang="it-IT" smtClean="0"/>
              <a:t>10/10/2025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9A2EF-9B8A-4BA5-8147-5F4D65EC03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38456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7876A3-9994-43ED-B090-DE4313C17E82}" type="datetimeFigureOut">
              <a:rPr lang="it-IT" smtClean="0"/>
              <a:t>10/10/2025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9A2EF-9B8A-4BA5-8147-5F4D65EC036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3774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004935" y="319703"/>
            <a:ext cx="1039337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 err="1">
                <a:solidFill>
                  <a:srgbClr val="FF0000"/>
                </a:solidFill>
                <a:latin typeface="Times-Bold"/>
              </a:rPr>
              <a:t>Metallome</a:t>
            </a:r>
            <a:endParaRPr lang="it-IT" sz="2800" b="1" dirty="0">
              <a:solidFill>
                <a:srgbClr val="FF0000"/>
              </a:solidFill>
              <a:latin typeface="Times-Bold"/>
            </a:endParaRPr>
          </a:p>
          <a:p>
            <a:endParaRPr lang="en-US" dirty="0">
              <a:latin typeface="Times-Roman"/>
            </a:endParaRPr>
          </a:p>
          <a:p>
            <a:endParaRPr lang="en-US" dirty="0">
              <a:latin typeface="Times-Roman"/>
            </a:endParaRPr>
          </a:p>
          <a:p>
            <a:endParaRPr lang="en-US" dirty="0">
              <a:latin typeface="Times-Roman"/>
            </a:endParaRPr>
          </a:p>
          <a:p>
            <a:endParaRPr lang="en-US" dirty="0">
              <a:latin typeface="Times-Roman"/>
            </a:endParaRPr>
          </a:p>
          <a:p>
            <a:endParaRPr lang="en-US" dirty="0">
              <a:latin typeface="Times-Roman"/>
            </a:endParaRPr>
          </a:p>
          <a:p>
            <a:endParaRPr lang="en-US" dirty="0">
              <a:latin typeface="Times-Roman"/>
            </a:endParaRPr>
          </a:p>
          <a:p>
            <a:endParaRPr lang="en-US" dirty="0">
              <a:latin typeface="Times-Roman"/>
            </a:endParaRPr>
          </a:p>
          <a:p>
            <a:endParaRPr lang="en-US" dirty="0">
              <a:latin typeface="Times-Roman"/>
            </a:endParaRPr>
          </a:p>
          <a:p>
            <a:endParaRPr lang="en-US" dirty="0">
              <a:latin typeface="Times-Roman"/>
            </a:endParaRPr>
          </a:p>
          <a:p>
            <a:endParaRPr lang="en-US" dirty="0">
              <a:latin typeface="Times-Roman"/>
            </a:endParaRPr>
          </a:p>
          <a:p>
            <a:endParaRPr lang="en-US" dirty="0">
              <a:latin typeface="Times-Roman"/>
            </a:endParaRPr>
          </a:p>
          <a:p>
            <a:endParaRPr lang="en-US" dirty="0">
              <a:latin typeface="Times-Roman"/>
            </a:endParaRPr>
          </a:p>
          <a:p>
            <a:endParaRPr lang="en-US" dirty="0">
              <a:latin typeface="Times-Roman"/>
            </a:endParaRPr>
          </a:p>
          <a:p>
            <a:endParaRPr lang="en-US" dirty="0">
              <a:latin typeface="Times-Roman"/>
            </a:endParaRPr>
          </a:p>
          <a:p>
            <a:endParaRPr lang="en-US" dirty="0">
              <a:latin typeface="Times-Roman"/>
            </a:endParaRPr>
          </a:p>
          <a:p>
            <a:r>
              <a:rPr lang="en-US" dirty="0">
                <a:latin typeface="Times-Roman"/>
              </a:rPr>
              <a:t>The term “</a:t>
            </a:r>
            <a:r>
              <a:rPr lang="en-US" dirty="0" err="1">
                <a:latin typeface="Times-Roman"/>
              </a:rPr>
              <a:t>metallome</a:t>
            </a:r>
            <a:r>
              <a:rPr lang="en-US" dirty="0">
                <a:latin typeface="Times-Roman"/>
              </a:rPr>
              <a:t>” refers to the sum of individual metal species in a cell. </a:t>
            </a:r>
          </a:p>
          <a:p>
            <a:endParaRPr lang="en-US" dirty="0">
              <a:latin typeface="Times-Roman"/>
            </a:endParaRPr>
          </a:p>
          <a:p>
            <a:r>
              <a:rPr lang="en-US" dirty="0">
                <a:latin typeface="Times-Roman"/>
              </a:rPr>
              <a:t>This includes free as well as </a:t>
            </a:r>
            <a:r>
              <a:rPr lang="en-US" dirty="0" err="1">
                <a:latin typeface="Times-Roman"/>
              </a:rPr>
              <a:t>complexed</a:t>
            </a:r>
            <a:r>
              <a:rPr lang="en-US" dirty="0">
                <a:latin typeface="Times-Roman"/>
              </a:rPr>
              <a:t> metal ions and their ensembles with biomolecules. </a:t>
            </a: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482851" y="1119652"/>
            <a:ext cx="114375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rgbClr val="222222"/>
                </a:solidFill>
                <a:latin typeface="Arial" panose="020B0604020202020204" pitchFamily="34" charset="0"/>
              </a:rPr>
              <a:t>Omics</a:t>
            </a:r>
            <a:r>
              <a:rPr lang="en-US" dirty="0">
                <a:solidFill>
                  <a:srgbClr val="222222"/>
                </a:solidFill>
                <a:latin typeface="Arial" panose="020B0604020202020204" pitchFamily="34" charset="0"/>
              </a:rPr>
              <a:t> sciences aim at the collective characterization and quantification of pools of biological molecules that translate into the structure, function, and dynamics of an organism or organisms.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935" y="2028534"/>
            <a:ext cx="9349353" cy="2698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461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40913" y="399245"/>
            <a:ext cx="732807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</a:t>
            </a:r>
            <a:r>
              <a:rPr lang="it-IT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  <a:r>
              <a:rPr lang="it-IT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it-IT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</a:t>
            </a:r>
            <a:r>
              <a:rPr lang="it-IT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organisms</a:t>
            </a:r>
            <a:r>
              <a:rPr lang="it-IT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(human </a:t>
            </a:r>
            <a:r>
              <a:rPr lang="it-IT" sz="2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beings</a:t>
            </a:r>
            <a:r>
              <a:rPr lang="it-IT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193183" y="1917729"/>
            <a:ext cx="110629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First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issue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t-IT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Uptake</a:t>
            </a:r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iron</a:t>
            </a:r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</a:t>
            </a:r>
            <a:r>
              <a:rPr lang="it-IT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food</a:t>
            </a:r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</a:t>
            </a:r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be </a:t>
            </a:r>
            <a:r>
              <a:rPr lang="it-IT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effective</a:t>
            </a:r>
            <a:endParaRPr lang="it-IT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5827691" y="1717674"/>
            <a:ext cx="6096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potentially chelating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reductant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ascorbate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(vitamin C) enhances a rapid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resorption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iron</a:t>
            </a:r>
            <a:endParaRPr lang="it-IT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5827691" y="2933392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nonreducing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but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strongly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en-US" sz="20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3+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-binding phosphates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may counteract such 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resorption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from food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Connettore 2 6"/>
          <p:cNvCxnSpPr/>
          <p:nvPr/>
        </p:nvCxnSpPr>
        <p:spPr>
          <a:xfrm flipV="1">
            <a:off x="5267459" y="2425560"/>
            <a:ext cx="560232" cy="20173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2 7"/>
          <p:cNvCxnSpPr/>
          <p:nvPr/>
        </p:nvCxnSpPr>
        <p:spPr>
          <a:xfrm>
            <a:off x="5267459" y="2865657"/>
            <a:ext cx="560232" cy="18583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12"/>
          <p:cNvCxnSpPr/>
          <p:nvPr/>
        </p:nvCxnSpPr>
        <p:spPr>
          <a:xfrm>
            <a:off x="4124459" y="3148866"/>
            <a:ext cx="537693" cy="80018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tangolo 14"/>
          <p:cNvSpPr/>
          <p:nvPr/>
        </p:nvSpPr>
        <p:spPr>
          <a:xfrm>
            <a:off x="4393305" y="4027613"/>
            <a:ext cx="65263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Iron can also be absorbed as part of a protein such as </a:t>
            </a:r>
            <a:r>
              <a:rPr lang="en-US" sz="2000" b="1" dirty="0" err="1">
                <a:solidFill>
                  <a:srgbClr val="222222"/>
                </a:solidFill>
                <a:latin typeface="Arial" panose="020B0604020202020204" pitchFamily="34" charset="0"/>
              </a:rPr>
              <a:t>heme</a:t>
            </a:r>
            <a:r>
              <a:rPr lang="en-US" sz="2000" b="1" dirty="0">
                <a:solidFill>
                  <a:srgbClr val="222222"/>
                </a:solidFill>
                <a:latin typeface="Arial" panose="020B0604020202020204" pitchFamily="34" charset="0"/>
              </a:rPr>
              <a:t> protein</a:t>
            </a:r>
          </a:p>
          <a:p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(active transport by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Heme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Carrier Protein 1 (HCP1))</a:t>
            </a:r>
            <a:endParaRPr lang="it-IT" sz="2000" dirty="0"/>
          </a:p>
        </p:txBody>
      </p:sp>
      <p:cxnSp>
        <p:nvCxnSpPr>
          <p:cNvPr id="16" name="Connettore 2 15"/>
          <p:cNvCxnSpPr/>
          <p:nvPr/>
        </p:nvCxnSpPr>
        <p:spPr>
          <a:xfrm>
            <a:off x="1778357" y="3059612"/>
            <a:ext cx="320899" cy="191601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ttangolo 17"/>
          <p:cNvSpPr/>
          <p:nvPr/>
        </p:nvSpPr>
        <p:spPr>
          <a:xfrm>
            <a:off x="193183" y="5171194"/>
            <a:ext cx="460752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The </a:t>
            </a:r>
            <a:r>
              <a:rPr lang="en-US" sz="2000" b="1" dirty="0">
                <a:solidFill>
                  <a:srgbClr val="222222"/>
                </a:solidFill>
                <a:latin typeface="Arial" panose="020B0604020202020204" pitchFamily="34" charset="0"/>
              </a:rPr>
              <a:t>divalent metal transporter 1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 (DMT1) helps in the absorption of iron after reduction by duodenal enzymes</a:t>
            </a:r>
          </a:p>
          <a:p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(inhibited by other divalent </a:t>
            </a:r>
            <a:r>
              <a:rPr lang="en-US" sz="2000" dirty="0" err="1">
                <a:solidFill>
                  <a:srgbClr val="222222"/>
                </a:solidFill>
                <a:latin typeface="Arial" panose="020B0604020202020204" pitchFamily="34" charset="0"/>
              </a:rPr>
              <a:t>cations</a:t>
            </a:r>
            <a:r>
              <a:rPr lang="en-US" sz="2000" dirty="0">
                <a:solidFill>
                  <a:srgbClr val="222222"/>
                </a:solidFill>
                <a:latin typeface="Arial" panose="020B0604020202020204" pitchFamily="34" charset="0"/>
              </a:rPr>
              <a:t>) </a:t>
            </a:r>
            <a:endParaRPr lang="it-IT" sz="2000" dirty="0"/>
          </a:p>
        </p:txBody>
      </p:sp>
      <p:sp>
        <p:nvSpPr>
          <p:cNvPr id="20" name="CasellaDiTesto 19"/>
          <p:cNvSpPr txBox="1"/>
          <p:nvPr/>
        </p:nvSpPr>
        <p:spPr>
          <a:xfrm>
            <a:off x="6656767" y="5802136"/>
            <a:ext cx="42629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Still</a:t>
            </a:r>
            <a:r>
              <a:rPr lang="it-IT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the </a:t>
            </a:r>
            <a:r>
              <a:rPr lang="it-IT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absorption</a:t>
            </a:r>
            <a:r>
              <a:rPr lang="it-IT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range</a:t>
            </a:r>
            <a:r>
              <a:rPr lang="it-IT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between</a:t>
            </a:r>
            <a:r>
              <a:rPr lang="it-IT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 and 40%!</a:t>
            </a:r>
          </a:p>
        </p:txBody>
      </p:sp>
    </p:spTree>
    <p:extLst>
      <p:ext uri="{BB962C8B-B14F-4D97-AF65-F5344CB8AC3E}">
        <p14:creationId xmlns:p14="http://schemas.microsoft.com/office/powerpoint/2010/main" val="3669482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56822" y="971594"/>
            <a:ext cx="97879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presence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iron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must be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finely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regulated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due to the </a:t>
            </a:r>
            <a:r>
              <a:rPr lang="it-IT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toxicity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of the metal in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particular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in the </a:t>
            </a:r>
            <a:r>
              <a:rPr lang="it-IT" sz="2200" b="1" dirty="0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it-IT" sz="2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it-IT" sz="2200" b="1" dirty="0">
                <a:latin typeface="Arial" panose="020B0604020202020204" pitchFamily="34" charset="0"/>
                <a:cs typeface="Arial" panose="020B0604020202020204" pitchFamily="34" charset="0"/>
              </a:rPr>
              <a:t> high spin</a:t>
            </a:r>
            <a:r>
              <a:rPr lang="it-IT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latin typeface="Arial" panose="020B0604020202020204" pitchFamily="34" charset="0"/>
                <a:cs typeface="Arial" panose="020B0604020202020204" pitchFamily="34" charset="0"/>
              </a:rPr>
              <a:t>form</a:t>
            </a:r>
            <a:endParaRPr lang="it-IT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2529" y="3655214"/>
            <a:ext cx="5918135" cy="1363561"/>
          </a:xfrm>
          <a:prstGeom prst="rect">
            <a:avLst/>
          </a:prstGeom>
        </p:spPr>
      </p:pic>
      <p:cxnSp>
        <p:nvCxnSpPr>
          <p:cNvPr id="6" name="Connettore 2 5"/>
          <p:cNvCxnSpPr/>
          <p:nvPr/>
        </p:nvCxnSpPr>
        <p:spPr>
          <a:xfrm>
            <a:off x="5640946" y="1934219"/>
            <a:ext cx="0" cy="6286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asellaDiTesto 7"/>
          <p:cNvSpPr txBox="1"/>
          <p:nvPr/>
        </p:nvSpPr>
        <p:spPr>
          <a:xfrm>
            <a:off x="847857" y="2678807"/>
            <a:ext cx="97879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Radical generation</a:t>
            </a:r>
          </a:p>
        </p:txBody>
      </p:sp>
    </p:spTree>
    <p:extLst>
      <p:ext uri="{BB962C8B-B14F-4D97-AF65-F5344CB8AC3E}">
        <p14:creationId xmlns:p14="http://schemas.microsoft.com/office/powerpoint/2010/main" val="1529172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ransferrin - Chemistry LibreTexts">
            <a:extLst>
              <a:ext uri="{FF2B5EF4-FFF2-40B4-BE49-F238E27FC236}">
                <a16:creationId xmlns:a16="http://schemas.microsoft.com/office/drawing/2014/main" id="{933764A5-15C9-CD7F-3138-7F5B458EC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3360" y="487936"/>
            <a:ext cx="6299200" cy="588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A5B8A97-08E6-3A3B-63A9-FD8D3A204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95" y="1826895"/>
            <a:ext cx="4591050" cy="344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52540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6252" y="0"/>
            <a:ext cx="8751529" cy="6723080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155079" y="6322970"/>
            <a:ext cx="62183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Times-Roman"/>
              </a:rPr>
              <a:t>flow chart of the </a:t>
            </a:r>
            <a:r>
              <a:rPr lang="en-US" sz="2000" b="1" dirty="0">
                <a:solidFill>
                  <a:srgbClr val="FF0000"/>
                </a:solidFill>
                <a:latin typeface="Times-Roman"/>
              </a:rPr>
              <a:t>iron metabolism </a:t>
            </a:r>
            <a:r>
              <a:rPr lang="en-US" sz="2000" dirty="0">
                <a:solidFill>
                  <a:srgbClr val="FF0000"/>
                </a:solidFill>
                <a:latin typeface="Times-Roman"/>
              </a:rPr>
              <a:t>in the human body</a:t>
            </a:r>
            <a:endParaRPr lang="it-IT" sz="2000" dirty="0">
              <a:solidFill>
                <a:srgbClr val="FF000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5293217" y="566670"/>
            <a:ext cx="1828800" cy="2318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8691092" y="3024389"/>
            <a:ext cx="1921099" cy="2339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5778873" y="3044502"/>
            <a:ext cx="1189150" cy="213853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8665334" y="3956756"/>
            <a:ext cx="1189150" cy="213853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0161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9471" y="257578"/>
            <a:ext cx="117970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it-IT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it-IT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scavenging</a:t>
            </a:r>
            <a:r>
              <a:rPr lang="it-IT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transport</a:t>
            </a:r>
            <a:r>
              <a:rPr lang="it-IT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function</a:t>
            </a:r>
            <a:r>
              <a:rPr lang="it-IT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iron</a:t>
            </a:r>
            <a:r>
              <a:rPr lang="it-IT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effected</a:t>
            </a:r>
            <a:r>
              <a:rPr lang="it-IT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by large </a:t>
            </a:r>
            <a:r>
              <a:rPr lang="it-IT" sz="2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non-</a:t>
            </a:r>
            <a:r>
              <a:rPr lang="it-IT" sz="2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heme</a:t>
            </a:r>
            <a:r>
              <a:rPr lang="it-IT" sz="2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proteins</a:t>
            </a:r>
            <a:endParaRPr lang="it-IT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algn="ctr"/>
            <a:r>
              <a:rPr lang="it-IT" sz="2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transferrins</a:t>
            </a:r>
            <a:endParaRPr lang="it-IT" sz="2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031" y="1382509"/>
            <a:ext cx="7593672" cy="5492426"/>
          </a:xfrm>
          <a:prstGeom prst="rect">
            <a:avLst/>
          </a:prstGeom>
        </p:spPr>
      </p:pic>
      <p:sp>
        <p:nvSpPr>
          <p:cNvPr id="9" name="Rettangolo 8"/>
          <p:cNvSpPr/>
          <p:nvPr/>
        </p:nvSpPr>
        <p:spPr>
          <a:xfrm>
            <a:off x="7826702" y="1740468"/>
            <a:ext cx="42665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Times-Roman"/>
              </a:rPr>
              <a:t>Transferrins</a:t>
            </a:r>
            <a:r>
              <a:rPr lang="en-US" dirty="0">
                <a:latin typeface="Times-Roman"/>
              </a:rPr>
              <a:t> (</a:t>
            </a:r>
            <a:r>
              <a:rPr lang="en-US" dirty="0" err="1">
                <a:latin typeface="Times-Roman"/>
              </a:rPr>
              <a:t>ovotransferrin</a:t>
            </a:r>
            <a:r>
              <a:rPr lang="en-US" dirty="0">
                <a:latin typeface="Times-Roman"/>
              </a:rPr>
              <a:t>, serum transferrin and </a:t>
            </a:r>
            <a:r>
              <a:rPr lang="en-US" dirty="0" err="1">
                <a:latin typeface="Times-Roman"/>
              </a:rPr>
              <a:t>lactoferrin</a:t>
            </a:r>
            <a:r>
              <a:rPr lang="en-US" dirty="0">
                <a:latin typeface="Times-Roman"/>
              </a:rPr>
              <a:t>) are glycoproteins with molecular masses of about 80 </a:t>
            </a:r>
            <a:r>
              <a:rPr lang="en-US" dirty="0" err="1">
                <a:latin typeface="Times-Roman"/>
              </a:rPr>
              <a:t>kDa</a:t>
            </a:r>
            <a:r>
              <a:rPr lang="en-US" dirty="0">
                <a:latin typeface="Times-Roman"/>
              </a:rPr>
              <a:t>. </a:t>
            </a:r>
          </a:p>
          <a:p>
            <a:endParaRPr lang="en-US" dirty="0">
              <a:latin typeface="Times-Roman"/>
            </a:endParaRPr>
          </a:p>
          <a:p>
            <a:r>
              <a:rPr lang="en-US" dirty="0">
                <a:latin typeface="Times-Roman"/>
              </a:rPr>
              <a:t>It consists of </a:t>
            </a:r>
            <a:r>
              <a:rPr lang="en-US" b="1" dirty="0">
                <a:latin typeface="Times-Roman"/>
              </a:rPr>
              <a:t>two lobes</a:t>
            </a:r>
            <a:r>
              <a:rPr lang="en-US" dirty="0">
                <a:latin typeface="Times-Roman"/>
              </a:rPr>
              <a:t>, each of which contains one binding site for iron.</a:t>
            </a: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>
            <a:off x="7743914" y="4485242"/>
            <a:ext cx="444808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transferrins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can bind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two high-spin Fe</a:t>
            </a:r>
            <a:r>
              <a:rPr lang="en-US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3+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ions per molecule, as well as other metal ions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Cr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3+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Al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3+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Cu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Mn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Co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3+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Co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Cd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Zn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Sc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it-IT" baseline="30000" dirty="0">
                <a:latin typeface="Arial" panose="020B0604020202020204" pitchFamily="34" charset="0"/>
                <a:cs typeface="Arial" panose="020B0604020202020204" pitchFamily="34" charset="0"/>
              </a:rPr>
              <a:t>3+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, Ni</a:t>
            </a:r>
            <a:r>
              <a:rPr lang="it-IT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trivalent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lanthanide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ions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3" name="CasellaDiTesto 2"/>
          <p:cNvSpPr txBox="1"/>
          <p:nvPr/>
        </p:nvSpPr>
        <p:spPr>
          <a:xfrm>
            <a:off x="412124" y="1740468"/>
            <a:ext cx="1390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PDB: 1LFG</a:t>
            </a:r>
          </a:p>
        </p:txBody>
      </p:sp>
    </p:spTree>
    <p:extLst>
      <p:ext uri="{BB962C8B-B14F-4D97-AF65-F5344CB8AC3E}">
        <p14:creationId xmlns:p14="http://schemas.microsoft.com/office/powerpoint/2010/main" val="41085736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341291" y="558985"/>
            <a:ext cx="98072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Transferrin can tightly bind two Fe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3+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ions together with stoichiometric amounts of 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carbonate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and the release of three protons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9157515" y="1199192"/>
            <a:ext cx="255550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“synergistic anion”</a:t>
            </a:r>
            <a:endParaRPr lang="it-IT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Connettore 2 3"/>
          <p:cNvCxnSpPr/>
          <p:nvPr/>
        </p:nvCxnSpPr>
        <p:spPr>
          <a:xfrm>
            <a:off x="9607640" y="928317"/>
            <a:ext cx="360608" cy="27087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324" y="1199192"/>
            <a:ext cx="4979829" cy="5333426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663261" y="5824732"/>
            <a:ext cx="3367825" cy="707886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it-IT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approximately</a:t>
            </a:r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octahedrally</a:t>
            </a:r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configured</a:t>
            </a:r>
            <a:r>
              <a:rPr lang="it-IT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metal centers</a:t>
            </a:r>
          </a:p>
        </p:txBody>
      </p:sp>
      <p:sp>
        <p:nvSpPr>
          <p:cNvPr id="7" name="Rettangolo 6"/>
          <p:cNvSpPr/>
          <p:nvPr/>
        </p:nvSpPr>
        <p:spPr>
          <a:xfrm>
            <a:off x="7804597" y="2270286"/>
            <a:ext cx="3362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tyrosinate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residues are responsible for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the intense color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of 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the Fe</a:t>
            </a:r>
            <a:r>
              <a:rPr lang="it-IT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3+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form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ttangolo 8"/>
          <p:cNvSpPr/>
          <p:nvPr/>
        </p:nvSpPr>
        <p:spPr>
          <a:xfrm>
            <a:off x="6724757" y="4325675"/>
            <a:ext cx="525028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In vitro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studies have shown that both Fe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and Fe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3+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may be taken up by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transferrins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is less tightly bound and so has to be oxidized within the protein.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3+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forms very stable complexes with effective stability constants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baseline="-25000" dirty="0" err="1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 the range of 10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baseline="30000" dirty="0">
                <a:latin typeface="Arial" panose="020B0604020202020204" pitchFamily="34" charset="0"/>
                <a:cs typeface="Arial" panose="020B0604020202020204" pitchFamily="34" charset="0"/>
              </a:rPr>
              <a:t>−1</a:t>
            </a:r>
            <a:endParaRPr lang="it-IT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709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68947" y="386366"/>
            <a:ext cx="9968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it-IT" sz="24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bound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Fe</a:t>
            </a:r>
            <a:r>
              <a:rPr lang="it-IT" sz="2400" baseline="30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3+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carbonate to </a:t>
            </a:r>
            <a:r>
              <a:rPr lang="it-IT" sz="24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transferrin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sz="24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generates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it-IT" sz="24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reversible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transformation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it-IT" sz="24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lobe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a 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compact </a:t>
            </a:r>
            <a:r>
              <a:rPr lang="it-IT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01286"/>
            <a:ext cx="5588690" cy="5156714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38848" y="1571222"/>
            <a:ext cx="4795909" cy="5286777"/>
          </a:xfrm>
          <a:prstGeom prst="rect">
            <a:avLst/>
          </a:prstGeom>
        </p:spPr>
      </p:pic>
      <p:sp>
        <p:nvSpPr>
          <p:cNvPr id="5" name="Freccia a destra 4"/>
          <p:cNvSpPr/>
          <p:nvPr/>
        </p:nvSpPr>
        <p:spPr>
          <a:xfrm>
            <a:off x="5834129" y="3657601"/>
            <a:ext cx="1764405" cy="8242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/>
              <a:t>Fe</a:t>
            </a:r>
            <a:r>
              <a:rPr lang="it-IT" b="1" baseline="30000" dirty="0"/>
              <a:t>3+</a:t>
            </a:r>
            <a:r>
              <a:rPr lang="it-IT" b="1" dirty="0"/>
              <a:t> + CO</a:t>
            </a:r>
            <a:r>
              <a:rPr lang="it-IT" b="1" baseline="-25000" dirty="0"/>
              <a:t>3</a:t>
            </a:r>
            <a:r>
              <a:rPr lang="it-IT" b="1" baseline="30000" dirty="0"/>
              <a:t>2-</a:t>
            </a:r>
          </a:p>
        </p:txBody>
      </p:sp>
    </p:spTree>
    <p:extLst>
      <p:ext uri="{BB962C8B-B14F-4D97-AF65-F5344CB8AC3E}">
        <p14:creationId xmlns:p14="http://schemas.microsoft.com/office/powerpoint/2010/main" val="25462148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9696" y="693484"/>
            <a:ext cx="7942304" cy="5994877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386367" y="231819"/>
            <a:ext cx="9968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Iron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release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  <a:r>
              <a:rPr lang="it-IT" sz="24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transferrin</a:t>
            </a:r>
            <a:endParaRPr lang="it-IT" sz="24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86367" y="1199762"/>
            <a:ext cx="35803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it-IT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stability</a:t>
            </a:r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of the </a:t>
            </a:r>
            <a:r>
              <a:rPr lang="it-IT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complexes</a:t>
            </a:r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decreases</a:t>
            </a:r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greatly</a:t>
            </a:r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</a:t>
            </a:r>
            <a:r>
              <a:rPr lang="it-IT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decreasing</a:t>
            </a:r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it-IT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values</a:t>
            </a:r>
            <a:endParaRPr lang="it-IT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31821" y="2641866"/>
            <a:ext cx="41083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At pH 4.5, the stability constant is already lower than that of the corresponding citrate complex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ttangolo 6"/>
          <p:cNvSpPr/>
          <p:nvPr/>
        </p:nvSpPr>
        <p:spPr>
          <a:xfrm>
            <a:off x="128790" y="5765031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Other possible chelating agents include ATP, ADP and pyrophosphate, presumably making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up the “transit pool” which can control the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iron intake</a:t>
            </a: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reccia in giù 7"/>
          <p:cNvSpPr/>
          <p:nvPr/>
        </p:nvSpPr>
        <p:spPr>
          <a:xfrm>
            <a:off x="1609859" y="2123092"/>
            <a:ext cx="296214" cy="506278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95300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6252" y="0"/>
            <a:ext cx="8751529" cy="6723080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155079" y="6322970"/>
            <a:ext cx="62183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flow chart of the </a:t>
            </a:r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iron metabolism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the human body</a:t>
            </a:r>
            <a:endParaRPr lang="it-IT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5293217" y="566670"/>
            <a:ext cx="1828800" cy="23182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8691092" y="3024389"/>
            <a:ext cx="1921099" cy="23396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5778873" y="3044502"/>
            <a:ext cx="1189150" cy="213853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/>
          <p:cNvSpPr/>
          <p:nvPr/>
        </p:nvSpPr>
        <p:spPr>
          <a:xfrm>
            <a:off x="8665334" y="3956756"/>
            <a:ext cx="1189150" cy="213853"/>
          </a:xfrm>
          <a:prstGeom prst="rect">
            <a:avLst/>
          </a:prstGeom>
          <a:noFill/>
          <a:ln w="28575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123634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86367" y="231819"/>
            <a:ext cx="9968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Iron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it-IT" sz="24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ferritin</a:t>
            </a:r>
            <a:endParaRPr lang="it-IT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1245" y="75545"/>
            <a:ext cx="7096259" cy="6782455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53284" y="1318634"/>
            <a:ext cx="384219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13% of the iron in the human body is present as ferritin.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It is mainly found in the liver, spleen and bone marrow.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very large molecule (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apoferritin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= 440kDa)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consists of:</a:t>
            </a:r>
          </a:p>
          <a:p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</a:t>
            </a:r>
            <a:r>
              <a:rPr lang="en-US" sz="20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inorganic core</a:t>
            </a:r>
            <a:r>
              <a:rPr lang="en-US" sz="20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 nanoparticle of variable size and composition</a:t>
            </a:r>
          </a:p>
          <a:p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surrounded and held together by a 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complex protein shell.</a:t>
            </a:r>
            <a:endParaRPr lang="it-IT" sz="2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3187521" y="6349285"/>
            <a:ext cx="3567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Apoferritin</a:t>
            </a:r>
            <a:r>
              <a:rPr lang="it-IT" dirty="0"/>
              <a:t> X-</a:t>
            </a:r>
            <a:r>
              <a:rPr lang="it-IT" dirty="0" err="1"/>
              <a:t>ray</a:t>
            </a:r>
            <a:r>
              <a:rPr lang="it-IT" dirty="0"/>
              <a:t> </a:t>
            </a:r>
            <a:r>
              <a:rPr lang="it-IT" dirty="0" err="1"/>
              <a:t>resolved</a:t>
            </a:r>
            <a:r>
              <a:rPr lang="it-IT" dirty="0"/>
              <a:t> </a:t>
            </a:r>
            <a:r>
              <a:rPr lang="it-IT" dirty="0" err="1"/>
              <a:t>structure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4675032" y="393844"/>
            <a:ext cx="1390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PDB: 1FHA</a:t>
            </a:r>
          </a:p>
        </p:txBody>
      </p:sp>
    </p:spTree>
    <p:extLst>
      <p:ext uri="{BB962C8B-B14F-4D97-AF65-F5344CB8AC3E}">
        <p14:creationId xmlns:p14="http://schemas.microsoft.com/office/powerpoint/2010/main" val="398338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004935" y="313243"/>
            <a:ext cx="10320950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latin typeface="Times-Roman"/>
              </a:rPr>
              <a:t>Metallomics</a:t>
            </a:r>
            <a:endParaRPr lang="en-US" b="1" dirty="0">
              <a:latin typeface="Times-Roman"/>
            </a:endParaRPr>
          </a:p>
          <a:p>
            <a:endParaRPr lang="en-US" dirty="0">
              <a:latin typeface="Times-Roman"/>
            </a:endParaRPr>
          </a:p>
          <a:p>
            <a:r>
              <a:rPr lang="en-US" dirty="0">
                <a:latin typeface="Times-Roman"/>
              </a:rPr>
              <a:t>comprises all metal-assisted biological functions and can be divided into qualitative</a:t>
            </a:r>
          </a:p>
          <a:p>
            <a:r>
              <a:rPr lang="en-US" dirty="0">
                <a:latin typeface="Times-Roman"/>
              </a:rPr>
              <a:t>(speciation), quantitative and comparative </a:t>
            </a:r>
            <a:r>
              <a:rPr lang="en-US" dirty="0" err="1">
                <a:latin typeface="Times-Roman"/>
              </a:rPr>
              <a:t>metallomics</a:t>
            </a:r>
            <a:r>
              <a:rPr lang="en-US" dirty="0">
                <a:latin typeface="Times-Roman"/>
              </a:rPr>
              <a:t> (involving changes in the </a:t>
            </a:r>
            <a:r>
              <a:rPr lang="en-US" dirty="0" err="1">
                <a:latin typeface="Times-Roman"/>
              </a:rPr>
              <a:t>metallome</a:t>
            </a:r>
            <a:r>
              <a:rPr lang="en-US" dirty="0">
                <a:latin typeface="Times-Roman"/>
              </a:rPr>
              <a:t> due to changes in the outer conditions.</a:t>
            </a:r>
          </a:p>
          <a:p>
            <a:endParaRPr lang="en-US" dirty="0">
              <a:latin typeface="Times-Roman"/>
            </a:endParaRPr>
          </a:p>
          <a:p>
            <a:r>
              <a:rPr lang="en-US" dirty="0">
                <a:latin typeface="Times-Roman"/>
              </a:rPr>
              <a:t>Thus the following information is obtained in a </a:t>
            </a:r>
            <a:r>
              <a:rPr lang="en-US" dirty="0" err="1">
                <a:latin typeface="Times-Roman"/>
              </a:rPr>
              <a:t>metallome</a:t>
            </a:r>
            <a:r>
              <a:rPr lang="en-US" dirty="0">
                <a:latin typeface="Times-Roman"/>
              </a:rPr>
              <a:t>:</a:t>
            </a:r>
          </a:p>
          <a:p>
            <a:r>
              <a:rPr lang="en-US" sz="3200" dirty="0">
                <a:solidFill>
                  <a:srgbClr val="0070C0"/>
                </a:solidFill>
                <a:latin typeface="LCIRCLE10"/>
              </a:rPr>
              <a:t> </a:t>
            </a:r>
            <a:r>
              <a:rPr lang="en-US" dirty="0">
                <a:solidFill>
                  <a:srgbClr val="0070C0"/>
                </a:solidFill>
                <a:latin typeface="Times-Roman"/>
              </a:rPr>
              <a:t>how a metal is distributed inside a cell of a certain type;</a:t>
            </a:r>
          </a:p>
          <a:p>
            <a:r>
              <a:rPr lang="it-IT" sz="3200" dirty="0">
                <a:solidFill>
                  <a:srgbClr val="0070C0"/>
                </a:solidFill>
                <a:latin typeface="LCIRCLE10"/>
              </a:rPr>
              <a:t> </a:t>
            </a:r>
            <a:r>
              <a:rPr lang="it-IT" dirty="0" err="1">
                <a:solidFill>
                  <a:srgbClr val="0070C0"/>
                </a:solidFill>
                <a:latin typeface="Times-Roman"/>
              </a:rPr>
              <a:t>its</a:t>
            </a:r>
            <a:r>
              <a:rPr lang="it-IT" dirty="0">
                <a:solidFill>
                  <a:srgbClr val="0070C0"/>
                </a:solidFill>
                <a:latin typeface="Times-Roman"/>
              </a:rPr>
              <a:t> </a:t>
            </a:r>
            <a:r>
              <a:rPr lang="it-IT" dirty="0" err="1">
                <a:solidFill>
                  <a:srgbClr val="0070C0"/>
                </a:solidFill>
                <a:latin typeface="Times-Roman"/>
              </a:rPr>
              <a:t>coordination</a:t>
            </a:r>
            <a:r>
              <a:rPr lang="it-IT" dirty="0">
                <a:solidFill>
                  <a:srgbClr val="0070C0"/>
                </a:solidFill>
                <a:latin typeface="Times-Roman"/>
              </a:rPr>
              <a:t> </a:t>
            </a:r>
            <a:r>
              <a:rPr lang="it-IT" dirty="0" err="1">
                <a:solidFill>
                  <a:srgbClr val="0070C0"/>
                </a:solidFill>
                <a:latin typeface="Times-Roman"/>
              </a:rPr>
              <a:t>environment</a:t>
            </a:r>
            <a:r>
              <a:rPr lang="it-IT" dirty="0">
                <a:solidFill>
                  <a:srgbClr val="0070C0"/>
                </a:solidFill>
                <a:latin typeface="Times-Roman"/>
              </a:rPr>
              <a:t>;</a:t>
            </a:r>
          </a:p>
          <a:p>
            <a:r>
              <a:rPr lang="it-IT" sz="3200" dirty="0">
                <a:solidFill>
                  <a:srgbClr val="0070C0"/>
                </a:solidFill>
                <a:latin typeface="LCIRCLE10"/>
              </a:rPr>
              <a:t> </a:t>
            </a:r>
            <a:r>
              <a:rPr lang="it-IT" dirty="0" err="1">
                <a:solidFill>
                  <a:srgbClr val="0070C0"/>
                </a:solidFill>
                <a:latin typeface="Times-Roman"/>
              </a:rPr>
              <a:t>its</a:t>
            </a:r>
            <a:r>
              <a:rPr lang="it-IT" dirty="0">
                <a:solidFill>
                  <a:srgbClr val="0070C0"/>
                </a:solidFill>
                <a:latin typeface="Times-Roman"/>
              </a:rPr>
              <a:t> </a:t>
            </a:r>
            <a:r>
              <a:rPr lang="it-IT" dirty="0" err="1">
                <a:solidFill>
                  <a:srgbClr val="0070C0"/>
                </a:solidFill>
                <a:latin typeface="Times-Roman"/>
              </a:rPr>
              <a:t>concentration</a:t>
            </a:r>
            <a:r>
              <a:rPr lang="it-IT" dirty="0">
                <a:solidFill>
                  <a:srgbClr val="0070C0"/>
                </a:solidFill>
                <a:latin typeface="Times-Roman"/>
              </a:rPr>
              <a:t>.</a:t>
            </a:r>
          </a:p>
          <a:p>
            <a:endParaRPr lang="en-US" dirty="0">
              <a:latin typeface="Times-Roman"/>
            </a:endParaRPr>
          </a:p>
          <a:p>
            <a:r>
              <a:rPr lang="en-US" dirty="0">
                <a:latin typeface="Times-Roman"/>
              </a:rPr>
              <a:t>While the problems addressed by </a:t>
            </a:r>
            <a:r>
              <a:rPr lang="en-US" dirty="0" err="1">
                <a:latin typeface="Times-Roman"/>
              </a:rPr>
              <a:t>metallomics</a:t>
            </a:r>
            <a:r>
              <a:rPr lang="en-US" dirty="0">
                <a:latin typeface="Times-Roman"/>
              </a:rPr>
              <a:t> include:</a:t>
            </a:r>
          </a:p>
          <a:p>
            <a:r>
              <a:rPr lang="en-US" sz="3200" dirty="0">
                <a:solidFill>
                  <a:srgbClr val="FF0000"/>
                </a:solidFill>
                <a:latin typeface="LCIRCLE10"/>
              </a:rPr>
              <a:t> </a:t>
            </a:r>
            <a:r>
              <a:rPr lang="en-US" dirty="0">
                <a:solidFill>
                  <a:srgbClr val="FF0000"/>
                </a:solidFill>
                <a:latin typeface="Times-Roman"/>
              </a:rPr>
              <a:t>structural–functional analysis of </a:t>
            </a:r>
            <a:r>
              <a:rPr lang="en-US" dirty="0" err="1">
                <a:solidFill>
                  <a:srgbClr val="FF0000"/>
                </a:solidFill>
                <a:latin typeface="Times-Roman"/>
              </a:rPr>
              <a:t>metalloproteins</a:t>
            </a:r>
            <a:r>
              <a:rPr lang="en-US" dirty="0">
                <a:solidFill>
                  <a:srgbClr val="FF0000"/>
                </a:solidFill>
                <a:latin typeface="Times-Roman"/>
              </a:rPr>
              <a:t> and models thereof;</a:t>
            </a:r>
          </a:p>
          <a:p>
            <a:r>
              <a:rPr lang="en-US" sz="3200" dirty="0">
                <a:solidFill>
                  <a:srgbClr val="FF0000"/>
                </a:solidFill>
                <a:latin typeface="LCIRCLE10"/>
              </a:rPr>
              <a:t> </a:t>
            </a:r>
            <a:r>
              <a:rPr lang="en-US" dirty="0">
                <a:solidFill>
                  <a:srgbClr val="FF0000"/>
                </a:solidFill>
                <a:latin typeface="Times-Roman"/>
              </a:rPr>
              <a:t>regulation of the uptake, accumulation and metabolism of metals in biological</a:t>
            </a:r>
          </a:p>
          <a:p>
            <a:r>
              <a:rPr lang="it-IT" dirty="0" err="1">
                <a:solidFill>
                  <a:srgbClr val="FF0000"/>
                </a:solidFill>
                <a:latin typeface="Times-Roman"/>
              </a:rPr>
              <a:t>systems</a:t>
            </a:r>
            <a:r>
              <a:rPr lang="it-IT" dirty="0">
                <a:solidFill>
                  <a:srgbClr val="FF0000"/>
                </a:solidFill>
                <a:latin typeface="Times-Roman"/>
              </a:rPr>
              <a:t>;</a:t>
            </a:r>
          </a:p>
          <a:p>
            <a:r>
              <a:rPr lang="en-US" sz="3200" dirty="0">
                <a:solidFill>
                  <a:srgbClr val="FF0000"/>
                </a:solidFill>
                <a:latin typeface="LCIRCLE10"/>
              </a:rPr>
              <a:t> </a:t>
            </a:r>
            <a:r>
              <a:rPr lang="en-US" dirty="0">
                <a:solidFill>
                  <a:srgbClr val="FF0000"/>
                </a:solidFill>
                <a:latin typeface="Times-Roman"/>
              </a:rPr>
              <a:t>the state of the organism (health) with regard to the availability of required elements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13899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461" y="1110515"/>
            <a:ext cx="4606587" cy="4850170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5726806" y="903135"/>
            <a:ext cx="563236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protein part of ferritin is composed by 24 subunits</a:t>
            </a:r>
          </a:p>
          <a:p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(high symmetry! </a:t>
            </a:r>
            <a:r>
              <a:rPr lang="en-US" sz="2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Rombic</a:t>
            </a:r>
            <a:r>
              <a:rPr lang="en-US" sz="2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dodecahedral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Each subunit consists of four long  helices, forming a bundle, and a fifth short  helix arranged perpendicularly to these. Two of the long helices are connected by a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loop, and two of these loops from neighboring subunits arrange to form a  sheet. 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037048" y="4790941"/>
            <a:ext cx="67986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</a:rPr>
              <a:t>The </a:t>
            </a:r>
            <a:r>
              <a:rPr lang="it-IT" dirty="0" err="1">
                <a:solidFill>
                  <a:srgbClr val="FF0000"/>
                </a:solidFill>
              </a:rPr>
              <a:t>peculiar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dirty="0" err="1">
                <a:solidFill>
                  <a:srgbClr val="FF0000"/>
                </a:solidFill>
              </a:rPr>
              <a:t>structure</a:t>
            </a:r>
            <a:r>
              <a:rPr lang="it-IT" dirty="0">
                <a:solidFill>
                  <a:srgbClr val="FF0000"/>
                </a:solidFill>
              </a:rPr>
              <a:t> of </a:t>
            </a:r>
            <a:r>
              <a:rPr lang="it-IT" dirty="0" err="1">
                <a:solidFill>
                  <a:srgbClr val="FF0000"/>
                </a:solidFill>
              </a:rPr>
              <a:t>apoferritin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dirty="0" err="1">
                <a:solidFill>
                  <a:srgbClr val="FF0000"/>
                </a:solidFill>
              </a:rPr>
              <a:t>allows</a:t>
            </a:r>
            <a:r>
              <a:rPr lang="it-IT" dirty="0">
                <a:solidFill>
                  <a:srgbClr val="FF0000"/>
                </a:solidFill>
              </a:rPr>
              <a:t> the </a:t>
            </a:r>
            <a:r>
              <a:rPr lang="it-IT" dirty="0" err="1">
                <a:solidFill>
                  <a:srgbClr val="FF0000"/>
                </a:solidFill>
              </a:rPr>
              <a:t>arrangement</a:t>
            </a:r>
            <a:r>
              <a:rPr lang="it-IT" dirty="0">
                <a:solidFill>
                  <a:srgbClr val="FF0000"/>
                </a:solidFill>
              </a:rPr>
              <a:t> of the </a:t>
            </a:r>
            <a:r>
              <a:rPr lang="it-IT" dirty="0" err="1">
                <a:solidFill>
                  <a:srgbClr val="FF0000"/>
                </a:solidFill>
              </a:rPr>
              <a:t>subunits</a:t>
            </a:r>
            <a:r>
              <a:rPr lang="it-IT" dirty="0">
                <a:solidFill>
                  <a:srgbClr val="FF0000"/>
                </a:solidFill>
              </a:rPr>
              <a:t> in the </a:t>
            </a:r>
            <a:r>
              <a:rPr lang="it-IT" dirty="0" err="1">
                <a:solidFill>
                  <a:srgbClr val="FF0000"/>
                </a:solidFill>
              </a:rPr>
              <a:t>form</a:t>
            </a:r>
            <a:r>
              <a:rPr lang="it-IT" dirty="0">
                <a:solidFill>
                  <a:srgbClr val="FF0000"/>
                </a:solidFill>
              </a:rPr>
              <a:t> of </a:t>
            </a:r>
            <a:r>
              <a:rPr lang="it-IT" dirty="0" err="1">
                <a:solidFill>
                  <a:srgbClr val="FF0000"/>
                </a:solidFill>
              </a:rPr>
              <a:t>channels</a:t>
            </a:r>
            <a:r>
              <a:rPr lang="it-IT" dirty="0">
                <a:solidFill>
                  <a:srgbClr val="FF0000"/>
                </a:solidFill>
              </a:rPr>
              <a:t> </a:t>
            </a:r>
            <a:r>
              <a:rPr lang="it-IT" dirty="0" err="1">
                <a:solidFill>
                  <a:srgbClr val="FF0000"/>
                </a:solidFill>
              </a:rPr>
              <a:t>which</a:t>
            </a:r>
            <a:r>
              <a:rPr lang="it-IT" dirty="0">
                <a:solidFill>
                  <a:srgbClr val="FF0000"/>
                </a:solidFill>
              </a:rPr>
              <a:t> are </a:t>
            </a:r>
            <a:r>
              <a:rPr lang="it-IT" dirty="0" err="1">
                <a:solidFill>
                  <a:srgbClr val="FF0000"/>
                </a:solidFill>
              </a:rPr>
              <a:t>ivolved</a:t>
            </a:r>
            <a:r>
              <a:rPr lang="it-IT" dirty="0">
                <a:solidFill>
                  <a:srgbClr val="FF0000"/>
                </a:solidFill>
              </a:rPr>
              <a:t> in the </a:t>
            </a:r>
            <a:r>
              <a:rPr lang="it-IT" dirty="0" err="1">
                <a:solidFill>
                  <a:srgbClr val="FF0000"/>
                </a:solidFill>
              </a:rPr>
              <a:t>deposition</a:t>
            </a:r>
            <a:r>
              <a:rPr lang="it-IT" dirty="0">
                <a:solidFill>
                  <a:srgbClr val="FF0000"/>
                </a:solidFill>
              </a:rPr>
              <a:t> and release of </a:t>
            </a:r>
            <a:r>
              <a:rPr lang="it-IT" dirty="0" err="1">
                <a:solidFill>
                  <a:srgbClr val="FF0000"/>
                </a:solidFill>
              </a:rPr>
              <a:t>iron</a:t>
            </a:r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4267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838108" y="444022"/>
            <a:ext cx="106713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the center of the hollow sphere formed by mammalian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apoferritin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there is space for the inorganic core, which can contain a maximum of 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4500 iron centers in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oxidic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form (usually 1200)</a:t>
            </a:r>
            <a:endParaRPr lang="it-IT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7970" y="1371861"/>
            <a:ext cx="4200525" cy="5038725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314848" y="3568057"/>
            <a:ext cx="6096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polyphasic</a:t>
            </a:r>
            <a:r>
              <a:rPr lang="it-IT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</a:t>
            </a:r>
            <a:r>
              <a:rPr lang="it-IT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 </a:t>
            </a:r>
            <a:r>
              <a:rPr lang="it-IT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three</a:t>
            </a:r>
            <a:r>
              <a:rPr lang="it-IT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</a:t>
            </a:r>
            <a:r>
              <a:rPr lang="it-IT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mineral</a:t>
            </a:r>
            <a:r>
              <a:rPr lang="it-IT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phases</a:t>
            </a:r>
            <a:r>
              <a:rPr lang="it-IT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it-IT" sz="2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ferrihydrite</a:t>
            </a:r>
            <a:r>
              <a:rPr lang="it-IT" sz="22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magnetite and </a:t>
            </a:r>
            <a:r>
              <a:rPr lang="it-IT" sz="22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hematite</a:t>
            </a:r>
            <a:endParaRPr lang="it-IT" sz="22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Connettore 2 7"/>
          <p:cNvCxnSpPr/>
          <p:nvPr/>
        </p:nvCxnSpPr>
        <p:spPr>
          <a:xfrm>
            <a:off x="2250831" y="4337498"/>
            <a:ext cx="10048" cy="7268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314848" y="5265337"/>
            <a:ext cx="51296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most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labile,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involved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iron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000" dirty="0" err="1">
                <a:latin typeface="Arial" panose="020B0604020202020204" pitchFamily="34" charset="0"/>
                <a:cs typeface="Arial" panose="020B0604020202020204" pitchFamily="34" charset="0"/>
              </a:rPr>
              <a:t>mobilitation</a:t>
            </a:r>
            <a:r>
              <a:rPr lang="it-IT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042207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65572" y="439505"/>
            <a:ext cx="984682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formation of ferritin can be envisaged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as a redox process in which Fe</a:t>
            </a:r>
            <a:r>
              <a:rPr lang="en-US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is oxidized to Fe</a:t>
            </a:r>
            <a:r>
              <a:rPr lang="en-US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3+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in the presence of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apoferritin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and an electron acceptor (ultimately O</a:t>
            </a:r>
            <a:r>
              <a:rPr lang="en-US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endParaRPr lang="en-US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 </a:t>
            </a:r>
            <a:r>
              <a:rPr lang="en-US" sz="2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deposition into the </a:t>
            </a:r>
            <a:r>
              <a:rPr lang="en-US" sz="2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apoferritin</a:t>
            </a:r>
            <a:endParaRPr lang="it-IT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635" y="2535063"/>
            <a:ext cx="10829925" cy="561975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693335" y="4124087"/>
            <a:ext cx="110732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 is assumed that Fe</a:t>
            </a:r>
            <a:r>
              <a:rPr lang="en-US" sz="2000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ions (Fe</a:t>
            </a:r>
            <a:r>
              <a:rPr lang="en-US" sz="2000" baseline="30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3+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 inactive in this respect) can enter the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apoferritin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through the hydrophilic channels at a rate of about 3000 Fe/s and that they are then</a:t>
            </a:r>
          </a:p>
          <a:p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catalytically oxidized at active </a:t>
            </a:r>
            <a:r>
              <a:rPr lang="en-US" sz="2000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ferrioxidase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centers.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Carboxylate residues such as glutamate or aspartate are abundant at the inner surface of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apoferritin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Their complete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derivatization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in the form of esters 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blocks the iron loading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t-IT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9695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62707" y="4851571"/>
            <a:ext cx="11344589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lphaUcParenR"/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shows the hydrophilic channels with threefold symmetry for the transport of Fe</a:t>
            </a:r>
            <a:r>
              <a:rPr lang="en-US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out of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the ferritin and the hydrophobic channels with fourfold symmetry (shaded) for the </a:t>
            </a:r>
            <a:r>
              <a:rPr lang="en-US" sz="2000" i="1" dirty="0">
                <a:latin typeface="Arial" panose="020B0604020202020204" pitchFamily="34" charset="0"/>
                <a:cs typeface="Arial" panose="020B0604020202020204" pitchFamily="34" charset="0"/>
              </a:rPr>
              <a:t>import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of small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reductants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Fe</a:t>
            </a:r>
            <a:r>
              <a:rPr lang="en-US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chelators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can shift the equilibrium and thus simplify the release of iron.</a:t>
            </a:r>
          </a:p>
          <a:p>
            <a:pPr marL="342900" indent="-342900">
              <a:buAutoNum type="alphaUcParenR"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61950" indent="-361950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(B) is an electron transfer through the protein shell, with Fe</a:t>
            </a:r>
            <a:r>
              <a:rPr lang="en-US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3+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reduced and transported out through the hydrophilic channels as Fe</a:t>
            </a:r>
            <a:r>
              <a:rPr lang="en-US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170" y="915626"/>
            <a:ext cx="8515035" cy="3743512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386367" y="231819"/>
            <a:ext cx="9968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Iron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mobilization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</a:t>
            </a:r>
            <a:r>
              <a:rPr lang="it-IT" sz="24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ferritin</a:t>
            </a:r>
            <a:endParaRPr lang="it-IT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085222" y="1617785"/>
            <a:ext cx="964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A)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6653683" y="1617785"/>
            <a:ext cx="964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B)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077287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588135" y="1344596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Hemosiderin is another iron storage form found in organisms, particularly </a:t>
            </a:r>
            <a:r>
              <a:rPr lang="it-IT" dirty="0" err="1">
                <a:latin typeface="Arial" panose="020B0604020202020204" pitchFamily="34" charset="0"/>
                <a:cs typeface="Arial" panose="020B0604020202020204" pitchFamily="34" charset="0"/>
              </a:rPr>
              <a:t>during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iron</a:t>
            </a:r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dirty="0" err="1">
                <a:latin typeface="Arial" panose="020B0604020202020204" pitchFamily="34" charset="0"/>
                <a:cs typeface="Arial" panose="020B0604020202020204" pitchFamily="34" charset="0"/>
              </a:rPr>
              <a:t>overload</a:t>
            </a:r>
            <a:endParaRPr lang="it-IT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588135" y="2940327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approximately 35% Fe, the iron/protein ratio</a:t>
            </a:r>
          </a:p>
          <a:p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even higher in the extremely large hemosiderin (typically 4 </a:t>
            </a:r>
            <a:r>
              <a:rPr lang="en-US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MDa</a:t>
            </a:r>
            <a:r>
              <a:rPr lang="en-US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than in ferritin.</a:t>
            </a:r>
            <a:endParaRPr lang="it-IT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386367" y="453201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Hemosiderin is considered to form through lysosome degradation of the protein shell of ferritin. </a:t>
            </a: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thus released iron core dissociates and reforms as the </a:t>
            </a:r>
            <a:r>
              <a:rPr lang="it-IT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amorphous</a:t>
            </a:r>
            <a:r>
              <a:rPr lang="it-IT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hemosiderin</a:t>
            </a:r>
            <a:r>
              <a:rPr lang="it-IT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86367" y="231819"/>
            <a:ext cx="99682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Iron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  <a:r>
              <a:rPr lang="it-IT" sz="2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it-IT" sz="24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hemosiderin</a:t>
            </a:r>
            <a:endParaRPr lang="it-IT" sz="24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library.med.utah.edu/WebPath/jpeg1/LUNG1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014" y="1000513"/>
            <a:ext cx="48006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tangolo 5"/>
          <p:cNvSpPr/>
          <p:nvPr/>
        </p:nvSpPr>
        <p:spPr>
          <a:xfrm>
            <a:off x="7020014" y="4331145"/>
            <a:ext cx="51172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Leakage of blood into alveolar spaces leads to an increase in hemosiderin-loaded macrophages (in brown)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748576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51849" y="1294646"/>
            <a:ext cx="10846052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Iron is an essential trace element for almost all organisms</a:t>
            </a:r>
          </a:p>
          <a:p>
            <a:r>
              <a:rPr lang="en-US" sz="2400" dirty="0"/>
              <a:t>(exception: lactobacilli)</a:t>
            </a:r>
          </a:p>
          <a:p>
            <a:r>
              <a:rPr lang="en-US" sz="2400" dirty="0"/>
              <a:t>It participates in such diverse biological processes as photosynthesis and respiration, N</a:t>
            </a:r>
            <a:r>
              <a:rPr lang="en-US" sz="2400" baseline="-25000" dirty="0"/>
              <a:t>2</a:t>
            </a:r>
            <a:r>
              <a:rPr lang="en-US" sz="2400" dirty="0"/>
              <a:t> </a:t>
            </a:r>
            <a:r>
              <a:rPr lang="it-IT" sz="2400" dirty="0" err="1"/>
              <a:t>fixation</a:t>
            </a:r>
            <a:r>
              <a:rPr lang="it-IT" sz="2400" dirty="0"/>
              <a:t>, </a:t>
            </a:r>
            <a:r>
              <a:rPr lang="it-IT" sz="2400" dirty="0" err="1"/>
              <a:t>oxygen</a:t>
            </a:r>
            <a:r>
              <a:rPr lang="it-IT" sz="2400" dirty="0"/>
              <a:t> </a:t>
            </a:r>
            <a:r>
              <a:rPr lang="it-IT" sz="2400" dirty="0" err="1"/>
              <a:t>transport</a:t>
            </a:r>
            <a:r>
              <a:rPr lang="it-IT" sz="2400" dirty="0"/>
              <a:t>, DNA </a:t>
            </a:r>
            <a:r>
              <a:rPr lang="it-IT" sz="2400" dirty="0" err="1"/>
              <a:t>biosynthesis</a:t>
            </a:r>
            <a:r>
              <a:rPr lang="it-IT" sz="2400" dirty="0"/>
              <a:t>, etc.</a:t>
            </a:r>
          </a:p>
          <a:p>
            <a:endParaRPr lang="en-US" sz="2400" dirty="0"/>
          </a:p>
          <a:p>
            <a:r>
              <a:rPr lang="en-US" sz="2400" dirty="0">
                <a:solidFill>
                  <a:srgbClr val="0070C0"/>
                </a:solidFill>
              </a:rPr>
              <a:t>Complex regulatory</a:t>
            </a:r>
          </a:p>
          <a:p>
            <a:r>
              <a:rPr lang="en-US" sz="2400" dirty="0">
                <a:solidFill>
                  <a:srgbClr val="0070C0"/>
                </a:solidFill>
              </a:rPr>
              <a:t>mechanisms serve in the uptake, transport and storage of iron</a:t>
            </a:r>
          </a:p>
          <a:p>
            <a:endParaRPr lang="en-US" sz="2400" dirty="0">
              <a:solidFill>
                <a:srgbClr val="0070C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70C0"/>
                </a:solidFill>
              </a:rPr>
              <a:t>active or passive </a:t>
            </a:r>
            <a:r>
              <a:rPr lang="en-US" sz="2200" dirty="0" err="1">
                <a:solidFill>
                  <a:srgbClr val="0070C0"/>
                </a:solidFill>
              </a:rPr>
              <a:t>resorption</a:t>
            </a:r>
            <a:r>
              <a:rPr lang="en-US" sz="2200" dirty="0">
                <a:solidFill>
                  <a:srgbClr val="0070C0"/>
                </a:solidFill>
              </a:rPr>
              <a:t> during food ingestion, involving for example dissolution,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dirty="0">
                <a:solidFill>
                  <a:srgbClr val="0070C0"/>
                </a:solidFill>
              </a:rPr>
              <a:t>redox </a:t>
            </a:r>
            <a:r>
              <a:rPr lang="it-IT" sz="2200" dirty="0" err="1">
                <a:solidFill>
                  <a:srgbClr val="0070C0"/>
                </a:solidFill>
              </a:rPr>
              <a:t>reactions</a:t>
            </a:r>
            <a:r>
              <a:rPr lang="it-IT" sz="2200" dirty="0">
                <a:solidFill>
                  <a:srgbClr val="0070C0"/>
                </a:solidFill>
              </a:rPr>
              <a:t> or </a:t>
            </a:r>
            <a:r>
              <a:rPr lang="it-IT" sz="2200" dirty="0" err="1">
                <a:solidFill>
                  <a:srgbClr val="0070C0"/>
                </a:solidFill>
              </a:rPr>
              <a:t>complexation</a:t>
            </a:r>
            <a:r>
              <a:rPr lang="it-IT" sz="2200" dirty="0">
                <a:solidFill>
                  <a:srgbClr val="0070C0"/>
                </a:solidFill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70C0"/>
                </a:solidFill>
              </a:rPr>
              <a:t>selective transport of the iron ions through membranes into cells;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70C0"/>
                </a:solidFill>
              </a:rPr>
              <a:t>processes within the cells, such as incorporation into a protein;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70C0"/>
                </a:solidFill>
              </a:rPr>
              <a:t>elimination from the metabolism through either excretion or temporary storage.</a:t>
            </a:r>
            <a:endParaRPr lang="it-IT" sz="2200" b="1" dirty="0">
              <a:solidFill>
                <a:srgbClr val="0070C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977773" y="172016"/>
            <a:ext cx="94970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Metal </a:t>
            </a:r>
            <a:r>
              <a:rPr lang="it-IT" sz="2400" b="1" dirty="0" err="1"/>
              <a:t>trafficking</a:t>
            </a:r>
            <a:r>
              <a:rPr lang="it-IT" sz="2400" b="1" dirty="0"/>
              <a:t>		</a:t>
            </a:r>
            <a:r>
              <a:rPr lang="it-IT" sz="2400" b="1" dirty="0" err="1"/>
              <a:t>Uptake</a:t>
            </a:r>
            <a:r>
              <a:rPr lang="it-IT" sz="2400" b="1" dirty="0"/>
              <a:t> – </a:t>
            </a:r>
            <a:r>
              <a:rPr lang="it-IT" sz="2400" b="1" dirty="0" err="1"/>
              <a:t>distribution</a:t>
            </a:r>
            <a:r>
              <a:rPr lang="it-IT" sz="2400" b="1" dirty="0"/>
              <a:t> and </a:t>
            </a:r>
            <a:r>
              <a:rPr lang="it-IT" sz="2400" b="1" dirty="0" err="1"/>
              <a:t>storage</a:t>
            </a:r>
            <a:r>
              <a:rPr lang="it-IT" sz="2400" b="1" dirty="0"/>
              <a:t> of </a:t>
            </a:r>
            <a:r>
              <a:rPr lang="it-IT" sz="2400" b="1" dirty="0" err="1">
                <a:solidFill>
                  <a:srgbClr val="C00000"/>
                </a:solidFill>
              </a:rPr>
              <a:t>iron</a:t>
            </a:r>
            <a:endParaRPr lang="it-IT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454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60902" y="217283"/>
            <a:ext cx="71431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err="1">
                <a:solidFill>
                  <a:srgbClr val="0070C0"/>
                </a:solidFill>
              </a:rPr>
              <a:t>Iron</a:t>
            </a:r>
            <a:r>
              <a:rPr lang="it-IT" sz="2400" b="1" dirty="0">
                <a:solidFill>
                  <a:srgbClr val="0070C0"/>
                </a:solidFill>
              </a:rPr>
              <a:t> </a:t>
            </a:r>
            <a:r>
              <a:rPr lang="it-IT" sz="2400" b="1" dirty="0" err="1">
                <a:solidFill>
                  <a:srgbClr val="0070C0"/>
                </a:solidFill>
              </a:rPr>
              <a:t>Uptake</a:t>
            </a:r>
            <a:endParaRPr lang="it-IT" sz="2400" b="1" dirty="0">
              <a:solidFill>
                <a:srgbClr val="0070C0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497941" y="1127839"/>
            <a:ext cx="122583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-Roman"/>
              </a:rPr>
              <a:t>Although iron is the most abundant transition metal present in the biosphere, </a:t>
            </a:r>
            <a:r>
              <a:rPr lang="en-US" b="1" dirty="0">
                <a:latin typeface="Times-Roman"/>
              </a:rPr>
              <a:t>it is not </a:t>
            </a:r>
            <a:r>
              <a:rPr lang="it-IT" b="1" dirty="0" err="1">
                <a:latin typeface="Times-Roman"/>
              </a:rPr>
              <a:t>readily</a:t>
            </a:r>
            <a:r>
              <a:rPr lang="it-IT" b="1" dirty="0">
                <a:latin typeface="Times-Roman"/>
              </a:rPr>
              <a:t> </a:t>
            </a:r>
            <a:r>
              <a:rPr lang="it-IT" b="1" dirty="0" err="1">
                <a:latin typeface="Times-Roman"/>
              </a:rPr>
              <a:t>bioavailable</a:t>
            </a:r>
            <a:r>
              <a:rPr lang="it-IT" dirty="0">
                <a:latin typeface="Times-Roman"/>
              </a:rPr>
              <a:t>.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1282573" y="1962059"/>
            <a:ext cx="94638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B0F0"/>
                </a:solidFill>
                <a:latin typeface="Times-Roman"/>
              </a:rPr>
              <a:t>Microorganisms use low-molecular-weight compounds in</a:t>
            </a:r>
          </a:p>
          <a:p>
            <a:r>
              <a:rPr lang="en-US" dirty="0">
                <a:solidFill>
                  <a:srgbClr val="00B0F0"/>
                </a:solidFill>
                <a:latin typeface="Times-Roman"/>
              </a:rPr>
              <a:t>order to accumulate iron(III) from their environment; if necessary even from solid phases</a:t>
            </a:r>
          </a:p>
          <a:p>
            <a:endParaRPr lang="en-US" dirty="0">
              <a:solidFill>
                <a:srgbClr val="00B0F0"/>
              </a:solidFill>
              <a:latin typeface="Times-Roman"/>
            </a:endParaRPr>
          </a:p>
          <a:p>
            <a:r>
              <a:rPr lang="en-US" dirty="0">
                <a:solidFill>
                  <a:srgbClr val="00B0F0"/>
                </a:solidFill>
                <a:latin typeface="Times-Roman"/>
              </a:rPr>
              <a:t>these soluble chelating ligands have an</a:t>
            </a:r>
          </a:p>
          <a:p>
            <a:r>
              <a:rPr lang="en-US" dirty="0">
                <a:solidFill>
                  <a:srgbClr val="00B0F0"/>
                </a:solidFill>
                <a:latin typeface="Times-Roman"/>
              </a:rPr>
              <a:t>extremely high affinity for iron(III) and are referred to as “</a:t>
            </a:r>
            <a:r>
              <a:rPr lang="en-US" dirty="0" err="1">
                <a:solidFill>
                  <a:srgbClr val="00B0F0"/>
                </a:solidFill>
                <a:latin typeface="Times-Roman"/>
              </a:rPr>
              <a:t>siderophores</a:t>
            </a:r>
            <a:r>
              <a:rPr lang="en-US" dirty="0">
                <a:solidFill>
                  <a:srgbClr val="00B0F0"/>
                </a:solidFill>
                <a:latin typeface="Times-Roman"/>
              </a:rPr>
              <a:t>” (“iron carriers”).</a:t>
            </a:r>
            <a:endParaRPr lang="it-IT" dirty="0">
              <a:solidFill>
                <a:srgbClr val="00B0F0"/>
              </a:solidFill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431547" y="4076167"/>
            <a:ext cx="110301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B050"/>
                </a:solidFill>
                <a:latin typeface="Times-Roman"/>
              </a:rPr>
              <a:t>Iron-efficient plants are capable of extracting iron in sufficient amounts even from lime-rich soil with high pH values and thus very low concentrations of soluble iron using Iron-</a:t>
            </a:r>
            <a:r>
              <a:rPr lang="en-US" dirty="0" err="1">
                <a:solidFill>
                  <a:srgbClr val="00B050"/>
                </a:solidFill>
                <a:latin typeface="Times-Roman"/>
              </a:rPr>
              <a:t>complexing</a:t>
            </a:r>
            <a:r>
              <a:rPr lang="en-US" dirty="0">
                <a:solidFill>
                  <a:srgbClr val="00B050"/>
                </a:solidFill>
                <a:latin typeface="Times-Roman"/>
              </a:rPr>
              <a:t> </a:t>
            </a:r>
            <a:r>
              <a:rPr lang="en-US" b="1" dirty="0" err="1">
                <a:solidFill>
                  <a:srgbClr val="00B050"/>
                </a:solidFill>
                <a:latin typeface="Times-Roman"/>
              </a:rPr>
              <a:t>phytosiderophores</a:t>
            </a:r>
            <a:endParaRPr lang="it-IT" dirty="0">
              <a:solidFill>
                <a:srgbClr val="00B05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946495" y="5540721"/>
            <a:ext cx="9198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</a:rPr>
              <a:t>Human </a:t>
            </a:r>
            <a:r>
              <a:rPr lang="it-IT" sz="2000" b="1" dirty="0" err="1">
                <a:solidFill>
                  <a:srgbClr val="FF0000"/>
                </a:solidFill>
              </a:rPr>
              <a:t>beings</a:t>
            </a:r>
            <a:r>
              <a:rPr lang="it-IT" sz="2000" b="1" dirty="0">
                <a:solidFill>
                  <a:srgbClr val="FF0000"/>
                </a:solidFill>
              </a:rPr>
              <a:t>  </a:t>
            </a:r>
            <a:r>
              <a:rPr lang="it-IT" sz="2000" b="1" dirty="0" err="1">
                <a:solidFill>
                  <a:srgbClr val="FF0000"/>
                </a:solidFill>
              </a:rPr>
              <a:t>obtain</a:t>
            </a:r>
            <a:r>
              <a:rPr lang="it-IT" sz="2000" b="1" dirty="0">
                <a:solidFill>
                  <a:srgbClr val="FF0000"/>
                </a:solidFill>
              </a:rPr>
              <a:t> </a:t>
            </a:r>
            <a:r>
              <a:rPr lang="it-IT" sz="2000" b="1" dirty="0" err="1">
                <a:solidFill>
                  <a:srgbClr val="FF0000"/>
                </a:solidFill>
              </a:rPr>
              <a:t>iron</a:t>
            </a:r>
            <a:r>
              <a:rPr lang="it-IT" sz="2000" b="1" dirty="0">
                <a:solidFill>
                  <a:srgbClr val="FF0000"/>
                </a:solidFill>
              </a:rPr>
              <a:t> </a:t>
            </a:r>
            <a:r>
              <a:rPr lang="it-IT" sz="2000" b="1" dirty="0" err="1">
                <a:solidFill>
                  <a:srgbClr val="FF0000"/>
                </a:solidFill>
              </a:rPr>
              <a:t>mainly</a:t>
            </a:r>
            <a:r>
              <a:rPr lang="it-IT" sz="2000" b="1" dirty="0">
                <a:solidFill>
                  <a:srgbClr val="FF0000"/>
                </a:solidFill>
              </a:rPr>
              <a:t> from the </a:t>
            </a:r>
            <a:r>
              <a:rPr lang="it-IT" sz="2000" b="1" dirty="0" err="1">
                <a:solidFill>
                  <a:srgbClr val="FF0000"/>
                </a:solidFill>
              </a:rPr>
              <a:t>diet</a:t>
            </a:r>
            <a:endParaRPr lang="it-IT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063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200944" y="1019879"/>
            <a:ext cx="1163448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Siderophores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are naturally occurring chelate ligands with low molecular masses of between 500 and 1000 Da and a high affinity for iron(III).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siderophores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form very stable chelate complexes with approximately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octahedrally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coordinated high-spin 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Fe</a:t>
            </a:r>
            <a:r>
              <a:rPr lang="it-IT" sz="2200" baseline="30000" dirty="0">
                <a:latin typeface="Arial" panose="020B0604020202020204" pitchFamily="34" charset="0"/>
                <a:cs typeface="Arial" panose="020B0604020202020204" pitchFamily="34" charset="0"/>
              </a:rPr>
              <a:t>3+</a:t>
            </a:r>
          </a:p>
        </p:txBody>
      </p:sp>
      <p:sp>
        <p:nvSpPr>
          <p:cNvPr id="4" name="Rettangolo 3"/>
          <p:cNvSpPr/>
          <p:nvPr/>
        </p:nvSpPr>
        <p:spPr>
          <a:xfrm>
            <a:off x="701444" y="238583"/>
            <a:ext cx="21675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Siderophores</a:t>
            </a:r>
            <a:endParaRPr lang="it-IT" sz="2400" b="1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9011" y="2900612"/>
            <a:ext cx="4878357" cy="1993527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2970190" y="519179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Their stability is quantified by the </a:t>
            </a:r>
            <a:r>
              <a:rPr lang="en-US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siderophore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iron(III) complex formation constant, </a:t>
            </a:r>
            <a:r>
              <a:rPr lang="en-US" i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en-US" sz="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it-IT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6798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2789392" y="3343892"/>
            <a:ext cx="5634262" cy="1045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release mechanism for iron can be effected by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reduction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coupled to </a:t>
            </a:r>
            <a:r>
              <a:rPr lang="en-US" sz="2200" b="1" dirty="0">
                <a:latin typeface="Arial" panose="020B0604020202020204" pitchFamily="34" charset="0"/>
                <a:cs typeface="Arial" panose="020B0604020202020204" pitchFamily="34" charset="0"/>
              </a:rPr>
              <a:t>proton transfer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it-IT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161144" y="857587"/>
            <a:ext cx="722755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t-IT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Siderophores</a:t>
            </a:r>
            <a:r>
              <a:rPr lang="it-IT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it-IT" sz="2200" baseline="-25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it-IT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Fe</a:t>
            </a:r>
            <a:r>
              <a:rPr lang="it-IT" sz="2200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3+</a:t>
            </a:r>
            <a:r>
              <a:rPr lang="it-IT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it-IT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way </a:t>
            </a:r>
            <a:r>
              <a:rPr lang="it-IT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higher</a:t>
            </a:r>
            <a:r>
              <a:rPr lang="it-IT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</a:t>
            </a:r>
            <a:r>
              <a:rPr lang="it-IT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it-IT" sz="2200" baseline="-25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it-IT" sz="2200" baseline="-2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 Fe</a:t>
            </a:r>
            <a:r>
              <a:rPr lang="it-IT" sz="2200" baseline="30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2+</a:t>
            </a:r>
          </a:p>
        </p:txBody>
      </p:sp>
      <p:sp>
        <p:nvSpPr>
          <p:cNvPr id="5" name="Freccia in giù 4"/>
          <p:cNvSpPr/>
          <p:nvPr/>
        </p:nvSpPr>
        <p:spPr>
          <a:xfrm>
            <a:off x="5334342" y="1865672"/>
            <a:ext cx="544362" cy="1032591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96431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975608" y="363547"/>
            <a:ext cx="7734678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majority of effective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siderophores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can be divided into three groups:</a:t>
            </a:r>
          </a:p>
          <a:p>
            <a:r>
              <a:rPr lang="it-IT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hydroxycarboxylates</a:t>
            </a:r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it-IT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hydroxamates</a:t>
            </a:r>
            <a:r>
              <a:rPr lang="it-IT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it-IT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catecholates</a:t>
            </a:r>
            <a:endParaRPr lang="it-IT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3"/>
          <a:srcRect r="26247"/>
          <a:stretch/>
        </p:blipFill>
        <p:spPr>
          <a:xfrm>
            <a:off x="2933708" y="1385813"/>
            <a:ext cx="7047420" cy="5168495"/>
          </a:xfrm>
          <a:prstGeom prst="rect">
            <a:avLst/>
          </a:prstGeom>
        </p:spPr>
      </p:pic>
      <p:sp>
        <p:nvSpPr>
          <p:cNvPr id="4" name="Rettangolo 3"/>
          <p:cNvSpPr/>
          <p:nvPr/>
        </p:nvSpPr>
        <p:spPr>
          <a:xfrm>
            <a:off x="2627291" y="3567446"/>
            <a:ext cx="7650050" cy="29457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/>
          <p:cNvSpPr txBox="1"/>
          <p:nvPr/>
        </p:nvSpPr>
        <p:spPr>
          <a:xfrm>
            <a:off x="1067648" y="3105454"/>
            <a:ext cx="1815921" cy="769441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200" dirty="0" err="1"/>
              <a:t>Used</a:t>
            </a:r>
            <a:r>
              <a:rPr lang="it-IT" sz="2200" dirty="0"/>
              <a:t> for </a:t>
            </a:r>
            <a:r>
              <a:rPr lang="it-IT" sz="2200" dirty="0" err="1"/>
              <a:t>iron</a:t>
            </a:r>
            <a:r>
              <a:rPr lang="it-IT" sz="2200" dirty="0"/>
              <a:t> </a:t>
            </a:r>
            <a:r>
              <a:rPr lang="it-IT" sz="2200" dirty="0" err="1"/>
              <a:t>poisoning</a:t>
            </a:r>
            <a:endParaRPr lang="it-IT" sz="2200" dirty="0"/>
          </a:p>
        </p:txBody>
      </p:sp>
    </p:spTree>
    <p:extLst>
      <p:ext uri="{BB962C8B-B14F-4D97-AF65-F5344CB8AC3E}">
        <p14:creationId xmlns:p14="http://schemas.microsoft.com/office/powerpoint/2010/main" val="1336854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844" y="491419"/>
            <a:ext cx="5926341" cy="2122991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/>
          <a:srcRect t="27248"/>
          <a:stretch/>
        </p:blipFill>
        <p:spPr>
          <a:xfrm>
            <a:off x="6011415" y="2614410"/>
            <a:ext cx="6591408" cy="3968351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720" y="3655572"/>
            <a:ext cx="4695825" cy="2733675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6937407" y="1137082"/>
            <a:ext cx="493691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Ferrichromes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contain cyclic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hexapeptides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based on glycine and N-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hydroxy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-l-ornithine,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 which the three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hydroxamine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groups are </a:t>
            </a:r>
            <a:r>
              <a:rPr lang="en-US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derivatized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with acetyl functions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They can be synthesized by fungi and bacteria.</a:t>
            </a:r>
            <a:endParaRPr lang="it-I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52720" y="3167061"/>
            <a:ext cx="49936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 err="1">
                <a:solidFill>
                  <a:srgbClr val="00B050"/>
                </a:solidFill>
                <a:latin typeface="Times-Roman"/>
              </a:rPr>
              <a:t>Rhizoferrin</a:t>
            </a:r>
            <a:r>
              <a:rPr lang="it-IT" dirty="0">
                <a:solidFill>
                  <a:srgbClr val="00B050"/>
                </a:solidFill>
                <a:latin typeface="Times-Roman"/>
              </a:rPr>
              <a:t>, a </a:t>
            </a:r>
            <a:r>
              <a:rPr lang="it-IT" dirty="0" err="1">
                <a:solidFill>
                  <a:srgbClr val="00B050"/>
                </a:solidFill>
                <a:latin typeface="Times-Roman"/>
              </a:rPr>
              <a:t>hydroxycarboxylate</a:t>
            </a:r>
            <a:r>
              <a:rPr lang="it-IT" dirty="0">
                <a:solidFill>
                  <a:srgbClr val="00B050"/>
                </a:solidFill>
                <a:latin typeface="Times-Roman"/>
              </a:rPr>
              <a:t> </a:t>
            </a:r>
            <a:r>
              <a:rPr lang="it-IT" dirty="0" err="1">
                <a:solidFill>
                  <a:srgbClr val="00B050"/>
                </a:solidFill>
                <a:latin typeface="Times-Roman"/>
              </a:rPr>
              <a:t>siderophore</a:t>
            </a:r>
            <a:endParaRPr lang="it-IT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411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087" y="2503113"/>
            <a:ext cx="4439054" cy="3279854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2937116" y="2944291"/>
            <a:ext cx="13036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err="1"/>
              <a:t>K</a:t>
            </a:r>
            <a:r>
              <a:rPr lang="it-IT" baseline="-25000" dirty="0" err="1"/>
              <a:t>f</a:t>
            </a:r>
            <a:r>
              <a:rPr lang="it-IT" dirty="0"/>
              <a:t> </a:t>
            </a:r>
            <a:r>
              <a:rPr lang="it-IT" dirty="0" err="1"/>
              <a:t>ca</a:t>
            </a:r>
            <a:r>
              <a:rPr lang="it-IT" dirty="0"/>
              <a:t>. 10E49</a:t>
            </a:r>
            <a:endParaRPr lang="it-IT" baseline="-25000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8226" y="1711619"/>
            <a:ext cx="2714625" cy="2543175"/>
          </a:xfrm>
          <a:prstGeom prst="rect">
            <a:avLst/>
          </a:prstGeom>
        </p:spPr>
      </p:pic>
      <p:sp>
        <p:nvSpPr>
          <p:cNvPr id="5" name="Rettangolo 4"/>
          <p:cNvSpPr/>
          <p:nvPr/>
        </p:nvSpPr>
        <p:spPr>
          <a:xfrm>
            <a:off x="5777539" y="4564403"/>
            <a:ext cx="6096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extraordinarily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high stability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of the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enterobactin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complex is caused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inter alia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by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multiple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intramolecular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hydrogen bonds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between the </a:t>
            </a: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amide–NH groups and coordinating</a:t>
            </a:r>
          </a:p>
          <a:p>
            <a:r>
              <a:rPr lang="it-IT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catecholate</a:t>
            </a:r>
            <a:r>
              <a:rPr lang="it-IT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oxygen</a:t>
            </a:r>
            <a:r>
              <a:rPr lang="it-IT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atoms</a:t>
            </a:r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 rotWithShape="1">
          <a:blip r:embed="rId4"/>
          <a:srcRect b="71807"/>
          <a:stretch/>
        </p:blipFill>
        <p:spPr>
          <a:xfrm>
            <a:off x="1328730" y="173788"/>
            <a:ext cx="6591408" cy="1537831"/>
          </a:xfrm>
          <a:prstGeom prst="rect">
            <a:avLst/>
          </a:prstGeom>
        </p:spPr>
      </p:pic>
      <p:sp>
        <p:nvSpPr>
          <p:cNvPr id="7" name="Rettangolo 6"/>
          <p:cNvSpPr/>
          <p:nvPr/>
        </p:nvSpPr>
        <p:spPr>
          <a:xfrm>
            <a:off x="6273951" y="296372"/>
            <a:ext cx="45443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-Roman"/>
              </a:rPr>
              <a:t>The catecholate siderophores are synthesized mainly by </a:t>
            </a:r>
            <a:r>
              <a:rPr lang="en-US" b="1" dirty="0">
                <a:latin typeface="Times-Roman"/>
              </a:rPr>
              <a:t>bacteria</a:t>
            </a:r>
            <a:r>
              <a:rPr lang="en-US" dirty="0">
                <a:latin typeface="Times-Roman"/>
              </a:rPr>
              <a:t>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908100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730</TotalTime>
  <Words>1524</Words>
  <Application>Microsoft Office PowerPoint</Application>
  <PresentationFormat>Widescreen</PresentationFormat>
  <Paragraphs>160</Paragraphs>
  <Slides>24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LCIRCLE10</vt:lpstr>
      <vt:lpstr>Times-Bold</vt:lpstr>
      <vt:lpstr>Times-Roman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Davide Corinti</dc:creator>
  <cp:lastModifiedBy>Davide Corinti</cp:lastModifiedBy>
  <cp:revision>46</cp:revision>
  <dcterms:created xsi:type="dcterms:W3CDTF">2019-02-28T17:54:30Z</dcterms:created>
  <dcterms:modified xsi:type="dcterms:W3CDTF">2025-10-10T07:10:22Z</dcterms:modified>
</cp:coreProperties>
</file>