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8" r:id="rId3"/>
    <p:sldId id="259" r:id="rId4"/>
    <p:sldId id="260" r:id="rId5"/>
    <p:sldId id="261" r:id="rId6"/>
    <p:sldId id="262" r:id="rId7"/>
    <p:sldId id="263" r:id="rId8"/>
    <p:sldId id="264" r:id="rId9"/>
    <p:sldId id="283" r:id="rId10"/>
    <p:sldId id="265" r:id="rId11"/>
  </p:sldIdLst>
  <p:sldSz cx="12192000" cy="6858000"/>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CEAD"/>
    <a:srgbClr val="5AD6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5" autoAdjust="0"/>
    <p:restoredTop sz="96157" autoAdjust="0"/>
  </p:normalViewPr>
  <p:slideViewPr>
    <p:cSldViewPr snapToGrid="0">
      <p:cViewPr varScale="1">
        <p:scale>
          <a:sx n="78" d="100"/>
          <a:sy n="78" d="100"/>
        </p:scale>
        <p:origin x="92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it-IT"/>
          </a:p>
        </p:txBody>
      </p:sp>
      <p:sp>
        <p:nvSpPr>
          <p:cNvPr id="3" name="Segnaposto dat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E1D422AB-57B0-41DD-9D4C-BE7C9A1B13C3}" type="datetimeFigureOut">
              <a:rPr lang="it-IT" smtClean="0"/>
              <a:t>06/04/2024</a:t>
            </a:fld>
            <a:endParaRPr lang="it-IT"/>
          </a:p>
        </p:txBody>
      </p:sp>
      <p:sp>
        <p:nvSpPr>
          <p:cNvPr id="4" name="Segnaposto immagine diapositiva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it-IT"/>
          </a:p>
        </p:txBody>
      </p:sp>
      <p:sp>
        <p:nvSpPr>
          <p:cNvPr id="5" name="Segnaposto note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it-IT"/>
          </a:p>
        </p:txBody>
      </p:sp>
      <p:sp>
        <p:nvSpPr>
          <p:cNvPr id="7" name="Segnaposto numero diapositiva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090792C1-1ED0-4449-A404-E27025B4AE30}" type="slidenum">
              <a:rPr lang="it-IT" smtClean="0"/>
              <a:t>‹N›</a:t>
            </a:fld>
            <a:endParaRPr lang="it-IT"/>
          </a:p>
        </p:txBody>
      </p:sp>
    </p:spTree>
    <p:extLst>
      <p:ext uri="{BB962C8B-B14F-4D97-AF65-F5344CB8AC3E}">
        <p14:creationId xmlns:p14="http://schemas.microsoft.com/office/powerpoint/2010/main" val="286092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9700" y="768350"/>
            <a:ext cx="6819900" cy="3836988"/>
          </a:xfrm>
        </p:spPr>
      </p:sp>
      <p:sp>
        <p:nvSpPr>
          <p:cNvPr id="3" name="Segnaposto note 2"/>
          <p:cNvSpPr>
            <a:spLocks noGrp="1"/>
          </p:cNvSpPr>
          <p:nvPr>
            <p:ph type="body" idx="1"/>
          </p:nvPr>
        </p:nvSpPr>
        <p:spPr/>
        <p:txBody>
          <a:bodyPr/>
          <a:lstStyle/>
          <a:p>
            <a:r>
              <a:rPr lang="it-IT"/>
              <a:t>Arseniuro di gallio</a:t>
            </a:r>
          </a:p>
          <a:p>
            <a:r>
              <a:rPr lang="it-IT"/>
              <a:t>Fosfuro di gallio</a:t>
            </a:r>
          </a:p>
        </p:txBody>
      </p:sp>
      <p:sp>
        <p:nvSpPr>
          <p:cNvPr id="4" name="Segnaposto numero diapositiva 3"/>
          <p:cNvSpPr>
            <a:spLocks noGrp="1"/>
          </p:cNvSpPr>
          <p:nvPr>
            <p:ph type="sldNum" sz="quarter" idx="10"/>
          </p:nvPr>
        </p:nvSpPr>
        <p:spPr/>
        <p:txBody>
          <a:bodyPr/>
          <a:lstStyle/>
          <a:p>
            <a:fld id="{090792C1-1ED0-4449-A404-E27025B4AE30}" type="slidenum">
              <a:rPr lang="it-IT" smtClean="0"/>
              <a:t>1</a:t>
            </a:fld>
            <a:endParaRPr lang="it-IT"/>
          </a:p>
        </p:txBody>
      </p:sp>
    </p:spTree>
    <p:extLst>
      <p:ext uri="{BB962C8B-B14F-4D97-AF65-F5344CB8AC3E}">
        <p14:creationId xmlns:p14="http://schemas.microsoft.com/office/powerpoint/2010/main" val="3053516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05C8D2B6-7D37-45AC-990E-1ED27952F4DA}" type="datetimeFigureOut">
              <a:rPr lang="en-US" smtClean="0"/>
              <a:t>4/6/2024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4064044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05C8D2B6-7D37-45AC-990E-1ED27952F4DA}" type="datetimeFigureOut">
              <a:rPr lang="en-US" smtClean="0"/>
              <a:t>4/6/2024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2782220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1" y="365125"/>
            <a:ext cx="2628900"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838201"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05C8D2B6-7D37-45AC-990E-1ED27952F4DA}" type="datetimeFigureOut">
              <a:rPr lang="en-US" smtClean="0"/>
              <a:t>4/6/2024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64602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05C8D2B6-7D37-45AC-990E-1ED27952F4DA}" type="datetimeFigureOut">
              <a:rPr lang="en-US" smtClean="0"/>
              <a:t>4/6/2024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274632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1" y="1709740"/>
            <a:ext cx="105156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05C8D2B6-7D37-45AC-990E-1ED27952F4DA}" type="datetimeFigureOut">
              <a:rPr lang="en-US" smtClean="0"/>
              <a:t>4/6/2024</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77052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05C8D2B6-7D37-45AC-990E-1ED27952F4DA}" type="datetimeFigureOut">
              <a:rPr lang="en-US" smtClean="0"/>
              <a:t>4/6/2024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2860409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7"/>
            <a:ext cx="105156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9"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1"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05C8D2B6-7D37-45AC-990E-1ED27952F4DA}" type="datetimeFigureOut">
              <a:rPr lang="en-US" smtClean="0"/>
              <a:t>4/6/2024</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491978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05C8D2B6-7D37-45AC-990E-1ED27952F4DA}" type="datetimeFigureOut">
              <a:rPr lang="en-US" smtClean="0"/>
              <a:t>4/6/2024</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3185175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5C8D2B6-7D37-45AC-990E-1ED27952F4DA}" type="datetimeFigureOut">
              <a:rPr lang="en-US" smtClean="0"/>
              <a:t>4/6/2024</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2488621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5C8D2B6-7D37-45AC-990E-1ED27952F4DA}" type="datetimeFigureOut">
              <a:rPr lang="en-US" smtClean="0"/>
              <a:t>4/6/2024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1480491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5C8D2B6-7D37-45AC-990E-1ED27952F4DA}" type="datetimeFigureOut">
              <a:rPr lang="en-US" smtClean="0"/>
              <a:t>4/6/2024</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2393BE05-4C53-4F1D-8A62-91365E0DB9F2}" type="slidenum">
              <a:rPr lang="en-US" smtClean="0"/>
              <a:t>‹N›</a:t>
            </a:fld>
            <a:endParaRPr lang="en-US"/>
          </a:p>
        </p:txBody>
      </p:sp>
    </p:spTree>
    <p:extLst>
      <p:ext uri="{BB962C8B-B14F-4D97-AF65-F5344CB8AC3E}">
        <p14:creationId xmlns:p14="http://schemas.microsoft.com/office/powerpoint/2010/main" val="1621995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8D2B6-7D37-45AC-990E-1ED27952F4DA}" type="datetimeFigureOut">
              <a:rPr lang="en-US" smtClean="0"/>
              <a:t>4/6/2024</a:t>
            </a:fld>
            <a:endParaRPr lang="en-US"/>
          </a:p>
        </p:txBody>
      </p:sp>
      <p:sp>
        <p:nvSpPr>
          <p:cNvPr id="5" name="Segnaposto piè di pagina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3BE05-4C53-4F1D-8A62-91365E0DB9F2}" type="slidenum">
              <a:rPr lang="en-US" smtClean="0"/>
              <a:t>‹N›</a:t>
            </a:fld>
            <a:endParaRPr lang="en-US"/>
          </a:p>
        </p:txBody>
      </p:sp>
    </p:spTree>
    <p:extLst>
      <p:ext uri="{BB962C8B-B14F-4D97-AF65-F5344CB8AC3E}">
        <p14:creationId xmlns:p14="http://schemas.microsoft.com/office/powerpoint/2010/main" val="3368040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oleObject" Target="../embeddings/oleObject9.bin"/><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11.wmf"/><Relationship Id="rId7"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12.wmf"/><Relationship Id="rId4" Type="http://schemas.openxmlformats.org/officeDocument/2006/relationships/oleObject" Target="../embeddings/oleObject2.bin"/><Relationship Id="rId9" Type="http://schemas.openxmlformats.org/officeDocument/2006/relationships/image" Target="../media/image14.wmf"/></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embeddings/oleObject5.bin"/><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3" Type="http://schemas.openxmlformats.org/officeDocument/2006/relationships/image" Target="../media/image34.png"/><Relationship Id="rId3" Type="http://schemas.openxmlformats.org/officeDocument/2006/relationships/image" Target="../media/image26.wmf"/><Relationship Id="rId7" Type="http://schemas.openxmlformats.org/officeDocument/2006/relationships/image" Target="../media/image28.wmf"/><Relationship Id="rId12" Type="http://schemas.openxmlformats.org/officeDocument/2006/relationships/image" Target="../media/image33.png"/><Relationship Id="rId2" Type="http://schemas.openxmlformats.org/officeDocument/2006/relationships/oleObject" Target="../embeddings/oleObject6.bin"/><Relationship Id="rId1" Type="http://schemas.openxmlformats.org/officeDocument/2006/relationships/slideLayout" Target="../slideLayouts/slideLayout7.xml"/><Relationship Id="rId6" Type="http://schemas.openxmlformats.org/officeDocument/2006/relationships/oleObject" Target="../embeddings/oleObject8.bin"/><Relationship Id="rId11" Type="http://schemas.openxmlformats.org/officeDocument/2006/relationships/image" Target="../media/image32.png"/><Relationship Id="rId5" Type="http://schemas.openxmlformats.org/officeDocument/2006/relationships/image" Target="../media/image27.wmf"/><Relationship Id="rId10" Type="http://schemas.openxmlformats.org/officeDocument/2006/relationships/image" Target="../media/image31.png"/><Relationship Id="rId4" Type="http://schemas.openxmlformats.org/officeDocument/2006/relationships/oleObject" Target="../embeddings/oleObject7.bin"/><Relationship Id="rId9" Type="http://schemas.openxmlformats.org/officeDocument/2006/relationships/image" Target="../media/image30.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73141" y="147022"/>
            <a:ext cx="4447651" cy="461665"/>
          </a:xfrm>
          <a:prstGeom prst="rect">
            <a:avLst/>
          </a:prstGeom>
          <a:noFill/>
        </p:spPr>
        <p:txBody>
          <a:bodyPr wrap="square" rtlCol="0">
            <a:spAutoFit/>
          </a:bodyPr>
          <a:lstStyle/>
          <a:p>
            <a:r>
              <a:rPr lang="en-US" sz="2400" b="1" dirty="0">
                <a:solidFill>
                  <a:srgbClr val="0070C0"/>
                </a:solidFill>
              </a:rPr>
              <a:t>Numerical &amp; </a:t>
            </a:r>
            <a:r>
              <a:rPr lang="en-US" sz="2400" b="1">
                <a:solidFill>
                  <a:srgbClr val="0070C0"/>
                </a:solidFill>
              </a:rPr>
              <a:t>Digital instruments</a:t>
            </a:r>
            <a:endParaRPr lang="en-US" sz="2400" b="1" dirty="0">
              <a:solidFill>
                <a:srgbClr val="0070C0"/>
              </a:solidFill>
            </a:endParaRPr>
          </a:p>
        </p:txBody>
      </p:sp>
      <p:sp>
        <p:nvSpPr>
          <p:cNvPr id="5" name="CasellaDiTesto 4"/>
          <p:cNvSpPr txBox="1"/>
          <p:nvPr/>
        </p:nvSpPr>
        <p:spPr>
          <a:xfrm>
            <a:off x="96680" y="789708"/>
            <a:ext cx="11998640" cy="400110"/>
          </a:xfrm>
          <a:prstGeom prst="rect">
            <a:avLst/>
          </a:prstGeom>
          <a:noFill/>
        </p:spPr>
        <p:txBody>
          <a:bodyPr wrap="square" rtlCol="0">
            <a:spAutoFit/>
          </a:bodyPr>
          <a:lstStyle/>
          <a:p>
            <a:pPr algn="ctr"/>
            <a:r>
              <a:rPr lang="en-US" sz="2000" i="1" dirty="0"/>
              <a:t>Numerical</a:t>
            </a:r>
            <a:r>
              <a:rPr lang="en-US" sz="2000" dirty="0"/>
              <a:t> (and </a:t>
            </a:r>
            <a:r>
              <a:rPr lang="en-US" sz="2000" b="1" i="1" dirty="0"/>
              <a:t>digital</a:t>
            </a:r>
            <a:r>
              <a:rPr lang="en-US" sz="2000" dirty="0"/>
              <a:t>) </a:t>
            </a:r>
            <a:r>
              <a:rPr lang="en-US" sz="2000" i="1" dirty="0"/>
              <a:t>instruments</a:t>
            </a:r>
            <a:r>
              <a:rPr lang="en-US" sz="2000" dirty="0"/>
              <a:t> display </a:t>
            </a:r>
            <a:r>
              <a:rPr lang="en-US" sz="2000"/>
              <a:t>the </a:t>
            </a:r>
            <a:r>
              <a:rPr lang="en-US" sz="2000" i="1"/>
              <a:t>measurement</a:t>
            </a:r>
            <a:r>
              <a:rPr lang="en-US" sz="2000"/>
              <a:t> </a:t>
            </a:r>
            <a:r>
              <a:rPr lang="en-US" sz="2000" dirty="0"/>
              <a:t>information directly with </a:t>
            </a:r>
            <a:r>
              <a:rPr lang="en-US" sz="2000" i="1" dirty="0"/>
              <a:t>numbers</a:t>
            </a:r>
            <a:r>
              <a:rPr lang="en-US" sz="2000" dirty="0"/>
              <a:t> in </a:t>
            </a:r>
            <a:r>
              <a:rPr lang="en-US" sz="2000" b="1" i="1" dirty="0"/>
              <a:t>digit format !</a:t>
            </a:r>
          </a:p>
        </p:txBody>
      </p:sp>
      <p:pic>
        <p:nvPicPr>
          <p:cNvPr id="18" name="Immagine 17"/>
          <p:cNvPicPr>
            <a:picLocks noChangeAspect="1"/>
          </p:cNvPicPr>
          <p:nvPr/>
        </p:nvPicPr>
        <p:blipFill>
          <a:blip r:embed="rId3"/>
          <a:stretch>
            <a:fillRect/>
          </a:stretch>
        </p:blipFill>
        <p:spPr>
          <a:xfrm>
            <a:off x="142561" y="1189818"/>
            <a:ext cx="7528240" cy="1115188"/>
          </a:xfrm>
          <a:prstGeom prst="rect">
            <a:avLst/>
          </a:prstGeom>
        </p:spPr>
      </p:pic>
      <p:sp>
        <p:nvSpPr>
          <p:cNvPr id="19" name="CasellaDiTesto 18"/>
          <p:cNvSpPr txBox="1"/>
          <p:nvPr/>
        </p:nvSpPr>
        <p:spPr>
          <a:xfrm>
            <a:off x="8261509" y="1286834"/>
            <a:ext cx="3300495" cy="1091068"/>
          </a:xfrm>
          <a:prstGeom prst="rect">
            <a:avLst/>
          </a:prstGeom>
          <a:noFill/>
        </p:spPr>
        <p:txBody>
          <a:bodyPr wrap="square" rtlCol="0">
            <a:spAutoFit/>
          </a:bodyPr>
          <a:lstStyle/>
          <a:p>
            <a:pPr>
              <a:lnSpc>
                <a:spcPct val="110000"/>
              </a:lnSpc>
            </a:pPr>
            <a:r>
              <a:rPr lang="en-US" sz="2000" dirty="0"/>
              <a:t>No mechanical indicator; </a:t>
            </a:r>
          </a:p>
          <a:p>
            <a:pPr>
              <a:lnSpc>
                <a:spcPct val="110000"/>
              </a:lnSpc>
            </a:pPr>
            <a:r>
              <a:rPr lang="en-US" sz="2000" dirty="0"/>
              <a:t>No indication delay;  </a:t>
            </a:r>
          </a:p>
          <a:p>
            <a:pPr>
              <a:lnSpc>
                <a:spcPct val="110000"/>
              </a:lnSpc>
            </a:pPr>
            <a:r>
              <a:rPr lang="en-US" sz="2000" dirty="0"/>
              <a:t>No reading errors; …</a:t>
            </a:r>
          </a:p>
        </p:txBody>
      </p:sp>
      <p:sp>
        <p:nvSpPr>
          <p:cNvPr id="21" name="CasellaDiTesto 20"/>
          <p:cNvSpPr txBox="1"/>
          <p:nvPr/>
        </p:nvSpPr>
        <p:spPr>
          <a:xfrm>
            <a:off x="368037" y="2415230"/>
            <a:ext cx="11104293" cy="1862048"/>
          </a:xfrm>
          <a:prstGeom prst="rect">
            <a:avLst/>
          </a:prstGeom>
          <a:noFill/>
        </p:spPr>
        <p:txBody>
          <a:bodyPr wrap="square" rtlCol="0">
            <a:spAutoFit/>
          </a:bodyPr>
          <a:lstStyle/>
          <a:p>
            <a:pPr algn="just">
              <a:lnSpc>
                <a:spcPct val="110000"/>
              </a:lnSpc>
              <a:spcAft>
                <a:spcPts val="300"/>
              </a:spcAft>
            </a:pPr>
            <a:r>
              <a:rPr lang="en-US" sz="2000" dirty="0"/>
              <a:t>The first numerical indicators were </a:t>
            </a:r>
            <a:r>
              <a:rPr lang="en-US" sz="2000" b="1" i="1" dirty="0"/>
              <a:t>Light Emitting Diodes</a:t>
            </a:r>
            <a:r>
              <a:rPr lang="en-US" sz="2000" dirty="0"/>
              <a:t> (</a:t>
            </a:r>
            <a:r>
              <a:rPr lang="en-US" sz="2000" b="1" i="1"/>
              <a:t>LED</a:t>
            </a:r>
            <a:r>
              <a:rPr lang="en-US" sz="2000"/>
              <a:t>):  a semiconductor light source that emits light when current flows through it. </a:t>
            </a:r>
          </a:p>
          <a:p>
            <a:pPr algn="just">
              <a:lnSpc>
                <a:spcPct val="110000"/>
              </a:lnSpc>
              <a:spcAft>
                <a:spcPts val="300"/>
              </a:spcAft>
            </a:pPr>
            <a:r>
              <a:rPr lang="en-US" sz="2000"/>
              <a:t>Made </a:t>
            </a:r>
            <a:r>
              <a:rPr lang="en-US" sz="2000" dirty="0"/>
              <a:t>of </a:t>
            </a:r>
            <a:r>
              <a:rPr lang="en-US" sz="2000" i="1" dirty="0"/>
              <a:t>gallium arsenide</a:t>
            </a:r>
            <a:r>
              <a:rPr lang="en-US" sz="2000" dirty="0"/>
              <a:t> (</a:t>
            </a:r>
            <a:r>
              <a:rPr lang="en-US" sz="2000" dirty="0" err="1"/>
              <a:t>GaS</a:t>
            </a:r>
            <a:r>
              <a:rPr lang="en-US" sz="2000" dirty="0"/>
              <a:t>) and </a:t>
            </a:r>
            <a:r>
              <a:rPr lang="en-US" sz="2000" i="1" dirty="0"/>
              <a:t>gallium phosphide</a:t>
            </a:r>
            <a:r>
              <a:rPr lang="en-US" sz="2000" dirty="0"/>
              <a:t> (</a:t>
            </a:r>
            <a:r>
              <a:rPr lang="en-US" sz="2000" dirty="0" err="1"/>
              <a:t>GaP</a:t>
            </a:r>
            <a:r>
              <a:rPr lang="en-US" sz="2000" dirty="0"/>
              <a:t>) PN junctions directly polarized !</a:t>
            </a:r>
          </a:p>
          <a:p>
            <a:pPr algn="just">
              <a:lnSpc>
                <a:spcPct val="110000"/>
              </a:lnSpc>
              <a:spcAft>
                <a:spcPts val="300"/>
              </a:spcAft>
            </a:pPr>
            <a:r>
              <a:rPr lang="en-US" sz="2000" dirty="0"/>
              <a:t>They use current and, therefore, they heat up … they were highly miniaturized … </a:t>
            </a:r>
            <a:r>
              <a:rPr lang="en-US" sz="2000" u="sng" dirty="0"/>
              <a:t>each diode is one of the </a:t>
            </a:r>
            <a:r>
              <a:rPr lang="en-US" sz="2000" b="1" u="sng" dirty="0"/>
              <a:t>seven</a:t>
            </a:r>
            <a:r>
              <a:rPr lang="en-US" sz="2000" u="sng" dirty="0"/>
              <a:t> light emitting bar</a:t>
            </a:r>
            <a:r>
              <a:rPr lang="en-US" sz="2000" dirty="0"/>
              <a:t> !</a:t>
            </a:r>
          </a:p>
        </p:txBody>
      </p:sp>
      <p:sp>
        <p:nvSpPr>
          <p:cNvPr id="10" name="Rettangolo 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410" name="Picture 2" descr="Risultati immagini per led diode"/>
          <p:cNvPicPr>
            <a:picLocks noChangeAspect="1" noChangeArrowheads="1"/>
          </p:cNvPicPr>
          <p:nvPr/>
        </p:nvPicPr>
        <p:blipFill rotWithShape="1">
          <a:blip r:embed="rId4">
            <a:extLst>
              <a:ext uri="{28A0092B-C50C-407E-A947-70E740481C1C}">
                <a14:useLocalDpi xmlns:a14="http://schemas.microsoft.com/office/drawing/2010/main" val="0"/>
              </a:ext>
            </a:extLst>
          </a:blip>
          <a:srcRect l="51591" t="5588" r="4457" b="55206"/>
          <a:stretch/>
        </p:blipFill>
        <p:spPr bwMode="auto">
          <a:xfrm>
            <a:off x="5253141" y="5096933"/>
            <a:ext cx="1791283" cy="150053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s://www.imagesco.com/articles/photovoltaic/ledW.jpg"/>
          <p:cNvPicPr>
            <a:picLocks noChangeAspect="1" noChangeArrowheads="1"/>
          </p:cNvPicPr>
          <p:nvPr/>
        </p:nvPicPr>
        <p:blipFill rotWithShape="1">
          <a:blip r:embed="rId5">
            <a:extLst>
              <a:ext uri="{28A0092B-C50C-407E-A947-70E740481C1C}">
                <a14:useLocalDpi xmlns:a14="http://schemas.microsoft.com/office/drawing/2010/main" val="0"/>
              </a:ext>
            </a:extLst>
          </a:blip>
          <a:srcRect t="11244" r="26004"/>
          <a:stretch/>
        </p:blipFill>
        <p:spPr bwMode="auto">
          <a:xfrm>
            <a:off x="368037" y="4338863"/>
            <a:ext cx="3194627" cy="2426344"/>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4219" t="29407" r="16927" b="48518"/>
          <a:stretch/>
        </p:blipFill>
        <p:spPr bwMode="auto">
          <a:xfrm>
            <a:off x="3847414" y="4237265"/>
            <a:ext cx="1439333" cy="1261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5" name="Picture 7" descr="https://sc02.alicdn.com/kf/UT8k6zFXGRaXXagOFbXF/moving-led-display-boa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8733" y="4651503"/>
            <a:ext cx="3885499" cy="172389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nettore 2 2"/>
          <p:cNvCxnSpPr/>
          <p:nvPr/>
        </p:nvCxnSpPr>
        <p:spPr>
          <a:xfrm>
            <a:off x="3181350" y="4076700"/>
            <a:ext cx="925830" cy="369570"/>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58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4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4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734448" y="136297"/>
            <a:ext cx="4879913" cy="461665"/>
          </a:xfrm>
          <a:prstGeom prst="rect">
            <a:avLst/>
          </a:prstGeom>
          <a:noFill/>
        </p:spPr>
        <p:txBody>
          <a:bodyPr wrap="square" rtlCol="0">
            <a:spAutoFit/>
          </a:bodyPr>
          <a:lstStyle/>
          <a:p>
            <a:r>
              <a:rPr lang="en-US" sz="2400" b="1" dirty="0">
                <a:solidFill>
                  <a:srgbClr val="0070C0"/>
                </a:solidFill>
              </a:rPr>
              <a:t>Time and Frequency Measurement:</a:t>
            </a:r>
          </a:p>
        </p:txBody>
      </p:sp>
      <p:sp>
        <p:nvSpPr>
          <p:cNvPr id="3" name="CasellaDiTesto 2"/>
          <p:cNvSpPr txBox="1"/>
          <p:nvPr/>
        </p:nvSpPr>
        <p:spPr>
          <a:xfrm>
            <a:off x="321904" y="746189"/>
            <a:ext cx="5327782" cy="2123658"/>
          </a:xfrm>
          <a:prstGeom prst="rect">
            <a:avLst/>
          </a:prstGeom>
          <a:noFill/>
        </p:spPr>
        <p:txBody>
          <a:bodyPr wrap="square" rtlCol="0">
            <a:spAutoFit/>
          </a:bodyPr>
          <a:lstStyle/>
          <a:p>
            <a:pPr algn="just">
              <a:lnSpc>
                <a:spcPct val="110000"/>
              </a:lnSpc>
            </a:pPr>
            <a:r>
              <a:rPr lang="en-US" sz="2000" dirty="0"/>
              <a:t>If we connect to the </a:t>
            </a:r>
            <a:r>
              <a:rPr lang="en-US" sz="2000" i="1" dirty="0"/>
              <a:t>BCD </a:t>
            </a:r>
            <a:r>
              <a:rPr lang="en-US" sz="2000" i="1"/>
              <a:t>counter</a:t>
            </a:r>
            <a:r>
              <a:rPr lang="en-US" sz="2000"/>
              <a:t> </a:t>
            </a:r>
          </a:p>
          <a:p>
            <a:pPr marL="266700" indent="-179388" algn="just">
              <a:lnSpc>
                <a:spcPct val="110000"/>
              </a:lnSpc>
              <a:buSzPct val="80000"/>
              <a:buFont typeface="Arial" panose="020B0604020202020204" pitchFamily="34" charset="0"/>
              <a:buChar char="•"/>
            </a:pPr>
            <a:r>
              <a:rPr lang="en-US" sz="2000"/>
              <a:t> an </a:t>
            </a:r>
            <a:r>
              <a:rPr lang="en-US" sz="2000" u="sng" dirty="0"/>
              <a:t>electronic gate</a:t>
            </a:r>
            <a:r>
              <a:rPr lang="en-US" sz="2000"/>
              <a:t>, </a:t>
            </a:r>
          </a:p>
          <a:p>
            <a:pPr marL="266700" indent="-179388" algn="just">
              <a:lnSpc>
                <a:spcPct val="110000"/>
              </a:lnSpc>
              <a:buSzPct val="80000"/>
              <a:buFont typeface="Arial" panose="020B0604020202020204" pitchFamily="34" charset="0"/>
              <a:buChar char="•"/>
            </a:pPr>
            <a:r>
              <a:rPr lang="en-US" sz="2000"/>
              <a:t> a </a:t>
            </a:r>
            <a:r>
              <a:rPr lang="en-US" sz="2000" u="sng" dirty="0"/>
              <a:t>quartz clock</a:t>
            </a:r>
            <a:r>
              <a:rPr lang="en-US" sz="2000"/>
              <a:t>, </a:t>
            </a:r>
          </a:p>
          <a:p>
            <a:pPr marL="266700" indent="-179388" algn="just">
              <a:lnSpc>
                <a:spcPct val="110000"/>
              </a:lnSpc>
              <a:buSzPct val="80000"/>
              <a:buFont typeface="Arial" panose="020B0604020202020204" pitchFamily="34" charset="0"/>
              <a:buChar char="•"/>
            </a:pPr>
            <a:r>
              <a:rPr lang="en-US" sz="2000"/>
              <a:t> an </a:t>
            </a:r>
            <a:r>
              <a:rPr lang="en-US" sz="2000" u="sng" dirty="0"/>
              <a:t>event input amplifier with a </a:t>
            </a:r>
            <a:r>
              <a:rPr lang="en-US" sz="2000" u="sng"/>
              <a:t>gate control</a:t>
            </a:r>
            <a:r>
              <a:rPr lang="en-US" sz="2000"/>
              <a:t> </a:t>
            </a:r>
          </a:p>
          <a:p>
            <a:pPr algn="just">
              <a:lnSpc>
                <a:spcPct val="110000"/>
              </a:lnSpc>
            </a:pPr>
            <a:r>
              <a:rPr lang="en-US" sz="2000"/>
              <a:t>we </a:t>
            </a:r>
            <a:r>
              <a:rPr lang="en-US" sz="2000" dirty="0"/>
              <a:t>can measure with </a:t>
            </a:r>
            <a:r>
              <a:rPr lang="en-US" sz="2000" i="1" dirty="0">
                <a:solidFill>
                  <a:srgbClr val="FF0000"/>
                </a:solidFill>
              </a:rPr>
              <a:t>high resolution</a:t>
            </a:r>
            <a:r>
              <a:rPr lang="en-US" sz="2000" dirty="0">
                <a:solidFill>
                  <a:srgbClr val="FF0000"/>
                </a:solidFill>
              </a:rPr>
              <a:t> </a:t>
            </a:r>
            <a:r>
              <a:rPr lang="en-US" sz="2000" dirty="0"/>
              <a:t>the time between two events: </a:t>
            </a:r>
          </a:p>
        </p:txBody>
      </p:sp>
      <p:sp>
        <p:nvSpPr>
          <p:cNvPr id="4" name="CasellaDiTesto 3"/>
          <p:cNvSpPr txBox="1"/>
          <p:nvPr/>
        </p:nvSpPr>
        <p:spPr>
          <a:xfrm>
            <a:off x="361113" y="3320132"/>
            <a:ext cx="6594280" cy="2400657"/>
          </a:xfrm>
          <a:prstGeom prst="rect">
            <a:avLst/>
          </a:prstGeom>
          <a:noFill/>
        </p:spPr>
        <p:txBody>
          <a:bodyPr wrap="square" rtlCol="0">
            <a:spAutoFit/>
          </a:bodyPr>
          <a:lstStyle/>
          <a:p>
            <a:pPr marL="179388" indent="-179388" algn="just">
              <a:buSzPct val="80000"/>
              <a:buFont typeface="Arial" panose="020B0604020202020204" pitchFamily="34" charset="0"/>
              <a:buChar char="•"/>
            </a:pPr>
            <a:r>
              <a:rPr lang="en-US" sz="2000" dirty="0"/>
              <a:t>The </a:t>
            </a:r>
            <a:r>
              <a:rPr lang="en-US" sz="2000" u="sng" dirty="0"/>
              <a:t>clock</a:t>
            </a:r>
            <a:r>
              <a:rPr lang="en-US" sz="2000" dirty="0"/>
              <a:t> is an </a:t>
            </a:r>
            <a:r>
              <a:rPr lang="en-US" sz="2000" b="1" i="1" dirty="0"/>
              <a:t>electronic oscillator </a:t>
            </a:r>
            <a:r>
              <a:rPr lang="en-US" sz="2000" dirty="0"/>
              <a:t>with a “fairly high” frequency (100 MHz) and is always on.</a:t>
            </a:r>
          </a:p>
          <a:p>
            <a:pPr marL="179388" indent="-179388" algn="just">
              <a:lnSpc>
                <a:spcPct val="110000"/>
              </a:lnSpc>
              <a:buSzPct val="80000"/>
              <a:buFont typeface="Arial" panose="020B0604020202020204" pitchFamily="34" charset="0"/>
              <a:buChar char="•"/>
            </a:pPr>
            <a:r>
              <a:rPr lang="en-US" sz="2000" dirty="0"/>
              <a:t>The gate control opens and closes the gate depending on the input signal level</a:t>
            </a:r>
            <a:r>
              <a:rPr lang="en-US" sz="2000"/>
              <a:t>. </a:t>
            </a:r>
          </a:p>
          <a:p>
            <a:pPr marL="179388" indent="-179388" algn="just">
              <a:lnSpc>
                <a:spcPct val="110000"/>
              </a:lnSpc>
              <a:buSzPct val="80000"/>
              <a:buFont typeface="Arial" panose="020B0604020202020204" pitchFamily="34" charset="0"/>
              <a:buChar char="•"/>
            </a:pPr>
            <a:r>
              <a:rPr lang="en-US" sz="2000"/>
              <a:t>The </a:t>
            </a:r>
            <a:r>
              <a:rPr lang="en-US" sz="2000" dirty="0"/>
              <a:t>triggers produced by the clock pass through the gate and are counted (</a:t>
            </a:r>
            <a:r>
              <a:rPr lang="en-US" sz="2000" i="1" dirty="0"/>
              <a:t>n</a:t>
            </a:r>
            <a:r>
              <a:rPr lang="en-US" sz="2000" dirty="0"/>
              <a:t>) by the BCD counter only during the period of time (</a:t>
            </a:r>
            <a:r>
              <a:rPr lang="en-US" sz="2000" i="1" dirty="0"/>
              <a:t>t</a:t>
            </a:r>
            <a:r>
              <a:rPr lang="en-US" sz="2000" dirty="0"/>
              <a:t>) for which the gate is open:  </a:t>
            </a:r>
          </a:p>
        </p:txBody>
      </p:sp>
      <p:graphicFrame>
        <p:nvGraphicFramePr>
          <p:cNvPr id="6" name="Oggetto 5"/>
          <p:cNvGraphicFramePr>
            <a:graphicFrameLocks noChangeAspect="1"/>
          </p:cNvGraphicFramePr>
          <p:nvPr>
            <p:extLst>
              <p:ext uri="{D42A27DB-BD31-4B8C-83A1-F6EECF244321}">
                <p14:modId xmlns:p14="http://schemas.microsoft.com/office/powerpoint/2010/main" val="523544617"/>
              </p:ext>
            </p:extLst>
          </p:nvPr>
        </p:nvGraphicFramePr>
        <p:xfrm>
          <a:off x="2118044" y="5905499"/>
          <a:ext cx="3240000" cy="662728"/>
        </p:xfrm>
        <a:graphic>
          <a:graphicData uri="http://schemas.openxmlformats.org/presentationml/2006/ole">
            <mc:AlternateContent xmlns:mc="http://schemas.openxmlformats.org/markup-compatibility/2006">
              <mc:Choice xmlns:v="urn:schemas-microsoft-com:vml" Requires="v">
                <p:oleObj name="Equazione" r:id="rId2" imgW="2095500" imgH="431800" progId="Equation.3">
                  <p:embed/>
                </p:oleObj>
              </mc:Choice>
              <mc:Fallback>
                <p:oleObj name="Equazione" r:id="rId2" imgW="2095500" imgH="4318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044" y="5905499"/>
                        <a:ext cx="3240000" cy="662728"/>
                      </a:xfrm>
                      <a:prstGeom prst="rect">
                        <a:avLst/>
                      </a:prstGeom>
                      <a:noFill/>
                    </p:spPr>
                  </p:pic>
                </p:oleObj>
              </mc:Fallback>
            </mc:AlternateContent>
          </a:graphicData>
        </a:graphic>
      </p:graphicFrame>
      <p:cxnSp>
        <p:nvCxnSpPr>
          <p:cNvPr id="7" name="Connettore 1 6"/>
          <p:cNvCxnSpPr/>
          <p:nvPr/>
        </p:nvCxnSpPr>
        <p:spPr>
          <a:xfrm>
            <a:off x="4103911" y="6339720"/>
            <a:ext cx="1116000" cy="8467"/>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9041798" y="152803"/>
            <a:ext cx="2393669" cy="369332"/>
          </a:xfrm>
          <a:prstGeom prst="rect">
            <a:avLst/>
          </a:prstGeom>
          <a:noFill/>
        </p:spPr>
        <p:txBody>
          <a:bodyPr wrap="none" rtlCol="0">
            <a:spAutoFit/>
          </a:bodyPr>
          <a:lstStyle/>
          <a:p>
            <a:r>
              <a:rPr lang="it-IT" b="1" i="1"/>
              <a:t>Electronic chronometer</a:t>
            </a:r>
          </a:p>
        </p:txBody>
      </p:sp>
      <p:sp>
        <p:nvSpPr>
          <p:cNvPr id="10" name="Rettangolo 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43" name="Picture 3" descr="(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9378" y="2583167"/>
            <a:ext cx="4478695" cy="419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66" name="Gruppo 10265"/>
          <p:cNvGrpSpPr/>
          <p:nvPr/>
        </p:nvGrpSpPr>
        <p:grpSpPr>
          <a:xfrm>
            <a:off x="5780318" y="680873"/>
            <a:ext cx="6147590" cy="1963736"/>
            <a:chOff x="5780318" y="778847"/>
            <a:chExt cx="6147590" cy="1963736"/>
          </a:xfrm>
        </p:grpSpPr>
        <p:pic>
          <p:nvPicPr>
            <p:cNvPr id="10321" name="Picture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0318" y="778847"/>
              <a:ext cx="6147590" cy="1963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65" name="CasellaDiTesto 10264"/>
            <p:cNvSpPr txBox="1"/>
            <p:nvPr/>
          </p:nvSpPr>
          <p:spPr>
            <a:xfrm>
              <a:off x="9900564" y="1398812"/>
              <a:ext cx="164075" cy="215444"/>
            </a:xfrm>
            <a:prstGeom prst="rect">
              <a:avLst/>
            </a:prstGeom>
            <a:solidFill>
              <a:schemeClr val="bg1"/>
            </a:solidFill>
          </p:spPr>
          <p:txBody>
            <a:bodyPr wrap="none" lIns="36000" tIns="0" rIns="36000" bIns="0" rtlCol="0">
              <a:spAutoFit/>
            </a:bodyPr>
            <a:lstStyle/>
            <a:p>
              <a:r>
                <a:rPr lang="it-IT" sz="1400"/>
                <a:t>1</a:t>
              </a:r>
            </a:p>
          </p:txBody>
        </p:sp>
        <p:sp>
          <p:nvSpPr>
            <p:cNvPr id="96" name="CasellaDiTesto 95"/>
            <p:cNvSpPr txBox="1"/>
            <p:nvPr/>
          </p:nvSpPr>
          <p:spPr>
            <a:xfrm>
              <a:off x="10570049" y="1404251"/>
              <a:ext cx="164075" cy="215444"/>
            </a:xfrm>
            <a:prstGeom prst="rect">
              <a:avLst/>
            </a:prstGeom>
            <a:solidFill>
              <a:schemeClr val="bg1"/>
            </a:solidFill>
          </p:spPr>
          <p:txBody>
            <a:bodyPr wrap="none" lIns="36000" tIns="0" rIns="36000" bIns="0" rtlCol="0">
              <a:spAutoFit/>
            </a:bodyPr>
            <a:lstStyle/>
            <a:p>
              <a:r>
                <a:rPr lang="it-IT" sz="1400"/>
                <a:t>7</a:t>
              </a:r>
            </a:p>
          </p:txBody>
        </p:sp>
        <p:sp>
          <p:nvSpPr>
            <p:cNvPr id="97" name="CasellaDiTesto 96"/>
            <p:cNvSpPr txBox="1"/>
            <p:nvPr/>
          </p:nvSpPr>
          <p:spPr>
            <a:xfrm>
              <a:off x="10907490" y="1404255"/>
              <a:ext cx="164075" cy="215444"/>
            </a:xfrm>
            <a:prstGeom prst="rect">
              <a:avLst/>
            </a:prstGeom>
            <a:solidFill>
              <a:schemeClr val="bg1"/>
            </a:solidFill>
          </p:spPr>
          <p:txBody>
            <a:bodyPr wrap="none" lIns="36000" tIns="0" rIns="36000" bIns="0" rtlCol="0">
              <a:spAutoFit/>
            </a:bodyPr>
            <a:lstStyle/>
            <a:p>
              <a:r>
                <a:rPr lang="it-IT" sz="1400"/>
                <a:t>1</a:t>
              </a:r>
            </a:p>
          </p:txBody>
        </p:sp>
        <p:sp>
          <p:nvSpPr>
            <p:cNvPr id="98" name="CasellaDiTesto 97"/>
            <p:cNvSpPr txBox="1"/>
            <p:nvPr/>
          </p:nvSpPr>
          <p:spPr>
            <a:xfrm>
              <a:off x="11238734" y="1409199"/>
              <a:ext cx="164075" cy="215444"/>
            </a:xfrm>
            <a:prstGeom prst="rect">
              <a:avLst/>
            </a:prstGeom>
            <a:solidFill>
              <a:schemeClr val="bg1"/>
            </a:solidFill>
          </p:spPr>
          <p:txBody>
            <a:bodyPr wrap="none" lIns="36000" tIns="0" rIns="36000" bIns="0" rtlCol="0">
              <a:spAutoFit/>
            </a:bodyPr>
            <a:lstStyle/>
            <a:p>
              <a:r>
                <a:rPr lang="it-IT" sz="1400"/>
                <a:t>5</a:t>
              </a:r>
            </a:p>
          </p:txBody>
        </p:sp>
      </p:grpSp>
      <p:sp>
        <p:nvSpPr>
          <p:cNvPr id="5" name="CasellaDiTesto 4"/>
          <p:cNvSpPr txBox="1"/>
          <p:nvPr/>
        </p:nvSpPr>
        <p:spPr>
          <a:xfrm>
            <a:off x="7337874" y="3522506"/>
            <a:ext cx="579999" cy="369332"/>
          </a:xfrm>
          <a:prstGeom prst="rect">
            <a:avLst/>
          </a:prstGeom>
          <a:solidFill>
            <a:schemeClr val="bg1"/>
          </a:solidFill>
        </p:spPr>
        <p:txBody>
          <a:bodyPr wrap="square" lIns="36000" tIns="0" rIns="36000" bIns="0" rtlCol="0">
            <a:spAutoFit/>
          </a:bodyPr>
          <a:lstStyle/>
          <a:p>
            <a:pPr algn="ctr"/>
            <a:r>
              <a:rPr lang="it-IT" sz="1200"/>
              <a:t>Trigger level</a:t>
            </a:r>
          </a:p>
        </p:txBody>
      </p:sp>
      <p:sp>
        <p:nvSpPr>
          <p:cNvPr id="17" name="CasellaDiTesto 16"/>
          <p:cNvSpPr txBox="1"/>
          <p:nvPr/>
        </p:nvSpPr>
        <p:spPr>
          <a:xfrm>
            <a:off x="8300113" y="2950800"/>
            <a:ext cx="579999" cy="369332"/>
          </a:xfrm>
          <a:prstGeom prst="rect">
            <a:avLst/>
          </a:prstGeom>
          <a:solidFill>
            <a:schemeClr val="bg1"/>
          </a:solidFill>
        </p:spPr>
        <p:txBody>
          <a:bodyPr wrap="square" lIns="36000" tIns="0" rIns="36000" bIns="0" rtlCol="0">
            <a:spAutoFit/>
          </a:bodyPr>
          <a:lstStyle/>
          <a:p>
            <a:pPr algn="ctr"/>
            <a:r>
              <a:rPr lang="it-IT" sz="1200"/>
              <a:t>Signal</a:t>
            </a:r>
          </a:p>
          <a:p>
            <a:pPr algn="ctr"/>
            <a:endParaRPr lang="it-IT" sz="1200"/>
          </a:p>
        </p:txBody>
      </p:sp>
      <p:sp>
        <p:nvSpPr>
          <p:cNvPr id="18" name="CasellaDiTesto 17"/>
          <p:cNvSpPr txBox="1"/>
          <p:nvPr/>
        </p:nvSpPr>
        <p:spPr>
          <a:xfrm>
            <a:off x="9159100" y="5233337"/>
            <a:ext cx="1051704" cy="184666"/>
          </a:xfrm>
          <a:prstGeom prst="rect">
            <a:avLst/>
          </a:prstGeom>
          <a:solidFill>
            <a:schemeClr val="bg1"/>
          </a:solidFill>
        </p:spPr>
        <p:txBody>
          <a:bodyPr wrap="square" lIns="36000" tIns="0" rIns="36000" bIns="0" rtlCol="0">
            <a:spAutoFit/>
          </a:bodyPr>
          <a:lstStyle/>
          <a:p>
            <a:pPr algn="ctr"/>
            <a:r>
              <a:rPr lang="it-IT" sz="1200"/>
              <a:t>Counted puses</a:t>
            </a:r>
          </a:p>
        </p:txBody>
      </p:sp>
      <p:pic>
        <p:nvPicPr>
          <p:cNvPr id="10337" name="Picture 97"/>
          <p:cNvPicPr>
            <a:picLocks noChangeAspect="1" noChangeArrowheads="1"/>
          </p:cNvPicPr>
          <p:nvPr/>
        </p:nvPicPr>
        <p:blipFill rotWithShape="1">
          <a:blip r:embed="rId6">
            <a:extLst>
              <a:ext uri="{28A0092B-C50C-407E-A947-70E740481C1C}">
                <a14:useLocalDpi xmlns:a14="http://schemas.microsoft.com/office/drawing/2010/main" val="0"/>
              </a:ext>
            </a:extLst>
          </a:blip>
          <a:srcRect l="59703" t="14184" b="4247"/>
          <a:stretch/>
        </p:blipFill>
        <p:spPr bwMode="auto">
          <a:xfrm>
            <a:off x="9336869" y="6322206"/>
            <a:ext cx="720000" cy="300049"/>
          </a:xfrm>
          <a:prstGeom prst="rect">
            <a:avLst/>
          </a:prstGeom>
          <a:solidFill>
            <a:schemeClr val="bg1"/>
          </a:solidFill>
          <a:ln>
            <a:noFill/>
          </a:ln>
          <a:effectLst/>
        </p:spPr>
      </p:pic>
    </p:spTree>
    <p:extLst>
      <p:ext uri="{BB962C8B-B14F-4D97-AF65-F5344CB8AC3E}">
        <p14:creationId xmlns:p14="http://schemas.microsoft.com/office/powerpoint/2010/main" val="80051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displaytech-us.com/sites/all/themes/displaytech/images/custom-lc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908" y="1154940"/>
            <a:ext cx="3996563" cy="1781989"/>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90947" y="160909"/>
            <a:ext cx="6893623" cy="707886"/>
          </a:xfrm>
          <a:prstGeom prst="rect">
            <a:avLst/>
          </a:prstGeom>
          <a:noFill/>
        </p:spPr>
        <p:txBody>
          <a:bodyPr wrap="square" rtlCol="0">
            <a:spAutoFit/>
          </a:bodyPr>
          <a:lstStyle/>
          <a:p>
            <a:r>
              <a:rPr lang="en-US" sz="2000" b="1" i="1" dirty="0"/>
              <a:t>Liquid Cristal Display</a:t>
            </a:r>
            <a:r>
              <a:rPr lang="en-US" sz="2000" dirty="0"/>
              <a:t> (</a:t>
            </a:r>
            <a:r>
              <a:rPr lang="en-US" sz="2000" b="1"/>
              <a:t>LCD</a:t>
            </a:r>
            <a:r>
              <a:rPr lang="en-US" sz="2000"/>
              <a:t>) are based on nematic crystal:	 much </a:t>
            </a:r>
            <a:r>
              <a:rPr lang="en-US" sz="2000" dirty="0"/>
              <a:t>more efficient, because they DO NOT consume current … </a:t>
            </a:r>
          </a:p>
        </p:txBody>
      </p:sp>
      <p:sp>
        <p:nvSpPr>
          <p:cNvPr id="3" name="CasellaDiTesto 2"/>
          <p:cNvSpPr txBox="1"/>
          <p:nvPr/>
        </p:nvSpPr>
        <p:spPr>
          <a:xfrm>
            <a:off x="303171" y="4412061"/>
            <a:ext cx="11526879" cy="2260619"/>
          </a:xfrm>
          <a:prstGeom prst="rect">
            <a:avLst/>
          </a:prstGeom>
          <a:noFill/>
        </p:spPr>
        <p:txBody>
          <a:bodyPr wrap="square" rtlCol="0">
            <a:spAutoFit/>
          </a:bodyPr>
          <a:lstStyle/>
          <a:p>
            <a:pPr marL="179388" indent="-179388" algn="just">
              <a:lnSpc>
                <a:spcPct val="110000"/>
              </a:lnSpc>
              <a:spcAft>
                <a:spcPts val="600"/>
              </a:spcAft>
              <a:buFont typeface="Arial" panose="020B0604020202020204" pitchFamily="34" charset="0"/>
              <a:buChar char="•"/>
            </a:pPr>
            <a:r>
              <a:rPr lang="en-US" sz="2000"/>
              <a:t>The </a:t>
            </a:r>
            <a:r>
              <a:rPr lang="en-US" sz="2000" dirty="0"/>
              <a:t>liquid </a:t>
            </a:r>
            <a:r>
              <a:rPr lang="en-US" sz="2000"/>
              <a:t>crystal is placed between two polarising filters that are at 90° each other: together they form the part </a:t>
            </a:r>
            <a:r>
              <a:rPr lang="en-US" sz="2000" dirty="0"/>
              <a:t>of the system </a:t>
            </a:r>
            <a:r>
              <a:rPr lang="en-US" sz="2000"/>
              <a:t>that prevents </a:t>
            </a:r>
            <a:r>
              <a:rPr lang="en-US" sz="2000" dirty="0"/>
              <a:t>light from passing through it </a:t>
            </a:r>
            <a:r>
              <a:rPr lang="en-US" sz="2000"/>
              <a:t>or not.</a:t>
            </a:r>
            <a:endParaRPr lang="en-US" sz="2000" dirty="0"/>
          </a:p>
          <a:p>
            <a:pPr marL="179388" indent="-179388" algn="just">
              <a:lnSpc>
                <a:spcPct val="110000"/>
              </a:lnSpc>
              <a:spcAft>
                <a:spcPts val="600"/>
              </a:spcAft>
              <a:buFont typeface="Arial" panose="020B0604020202020204" pitchFamily="34" charset="0"/>
              <a:buChar char="•"/>
            </a:pPr>
            <a:r>
              <a:rPr lang="en-US" sz="2000" u="sng"/>
              <a:t>When </a:t>
            </a:r>
            <a:r>
              <a:rPr lang="en-US" sz="2000" u="sng" dirty="0"/>
              <a:t>there is no electric voltage applied to the crystal, it twists light by 90°, which allows the light to pass through the second </a:t>
            </a:r>
            <a:r>
              <a:rPr lang="en-US" sz="2000" u="sng" dirty="0" err="1"/>
              <a:t>polariser</a:t>
            </a:r>
            <a:r>
              <a:rPr lang="en-US" sz="2000" u="sng" dirty="0"/>
              <a:t> and be reflected back</a:t>
            </a:r>
            <a:r>
              <a:rPr lang="en-US" sz="2000" u="sng"/>
              <a:t>.</a:t>
            </a:r>
            <a:r>
              <a:rPr lang="en-US" sz="2000"/>
              <a:t> </a:t>
            </a:r>
          </a:p>
          <a:p>
            <a:pPr marL="179388" indent="-179388" algn="just">
              <a:lnSpc>
                <a:spcPct val="110000"/>
              </a:lnSpc>
              <a:spcAft>
                <a:spcPts val="600"/>
              </a:spcAft>
              <a:buFont typeface="Arial" panose="020B0604020202020204" pitchFamily="34" charset="0"/>
              <a:buChar char="•"/>
            </a:pPr>
            <a:r>
              <a:rPr lang="en-US" sz="2000"/>
              <a:t>When a voltage is applied, </a:t>
            </a:r>
            <a:r>
              <a:rPr lang="en-US" sz="2000" dirty="0"/>
              <a:t>the crystal molecules align themselves, </a:t>
            </a:r>
            <a:r>
              <a:rPr lang="en-US" sz="2000"/>
              <a:t>and the light </a:t>
            </a:r>
            <a:r>
              <a:rPr lang="en-US" sz="2000" dirty="0"/>
              <a:t>cannot pass through the </a:t>
            </a:r>
            <a:r>
              <a:rPr lang="en-US" sz="2000" dirty="0" err="1"/>
              <a:t>polariser</a:t>
            </a:r>
            <a:r>
              <a:rPr lang="en-US" sz="2000" dirty="0"/>
              <a:t>: the segment turns black.  </a:t>
            </a:r>
            <a:r>
              <a:rPr lang="en-US" sz="2000" u="sng" dirty="0"/>
              <a:t>Selective application of voltage to electrode segments creates </a:t>
            </a:r>
            <a:r>
              <a:rPr lang="en-US" sz="2000" u="sng"/>
              <a:t>the digits</a:t>
            </a:r>
            <a:r>
              <a:rPr lang="en-US" sz="2000"/>
              <a:t>.</a:t>
            </a:r>
            <a:endParaRPr lang="en-US" sz="2000" dirty="0"/>
          </a:p>
        </p:txBody>
      </p:sp>
      <p:sp>
        <p:nvSpPr>
          <p:cNvPr id="8" name="Rettangolo 7"/>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Picture 6" descr="http://www.lions-wing.net/lessons/hardware/LCD5.gif"/>
          <p:cNvPicPr>
            <a:picLocks noChangeAspect="1" noChangeArrowheads="1"/>
          </p:cNvPicPr>
          <p:nvPr/>
        </p:nvPicPr>
        <p:blipFill rotWithShape="1">
          <a:blip r:embed="rId3">
            <a:extLst>
              <a:ext uri="{28A0092B-C50C-407E-A947-70E740481C1C}">
                <a14:useLocalDpi xmlns:a14="http://schemas.microsoft.com/office/drawing/2010/main" val="0"/>
              </a:ext>
            </a:extLst>
          </a:blip>
          <a:srcRect l="25590" t="4373" r="41392"/>
          <a:stretch/>
        </p:blipFill>
        <p:spPr bwMode="auto">
          <a:xfrm>
            <a:off x="8908067" y="149676"/>
            <a:ext cx="1237418" cy="43371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www.fingerpointengg.com/wp-content/uploads/2017/09/1-LCD-16x2-162-2x16-Alphanumeric-DisplayJHD162A-MY-TechnoCare-www.mytechnocare.com-.jpg"/>
          <p:cNvPicPr>
            <a:picLocks noChangeAspect="1" noChangeArrowheads="1"/>
          </p:cNvPicPr>
          <p:nvPr/>
        </p:nvPicPr>
        <p:blipFill rotWithShape="1">
          <a:blip r:embed="rId4">
            <a:extLst>
              <a:ext uri="{28A0092B-C50C-407E-A947-70E740481C1C}">
                <a14:useLocalDpi xmlns:a14="http://schemas.microsoft.com/office/drawing/2010/main" val="0"/>
              </a:ext>
            </a:extLst>
          </a:blip>
          <a:srcRect t="22746" b="20017"/>
          <a:stretch/>
        </p:blipFill>
        <p:spPr bwMode="auto">
          <a:xfrm>
            <a:off x="4602387" y="1324755"/>
            <a:ext cx="3352733" cy="14423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lions-wing.net/lessons/hardware/LCD5.gif"/>
          <p:cNvPicPr>
            <a:picLocks noChangeAspect="1" noChangeArrowheads="1"/>
          </p:cNvPicPr>
          <p:nvPr/>
        </p:nvPicPr>
        <p:blipFill rotWithShape="1">
          <a:blip r:embed="rId3">
            <a:extLst>
              <a:ext uri="{28A0092B-C50C-407E-A947-70E740481C1C}">
                <a14:useLocalDpi xmlns:a14="http://schemas.microsoft.com/office/drawing/2010/main" val="0"/>
              </a:ext>
            </a:extLst>
          </a:blip>
          <a:srcRect l="65289" t="4493"/>
          <a:stretch/>
        </p:blipFill>
        <p:spPr bwMode="auto">
          <a:xfrm>
            <a:off x="10706097" y="149676"/>
            <a:ext cx="1300843" cy="4331662"/>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p:cNvSpPr/>
          <p:nvPr/>
        </p:nvSpPr>
        <p:spPr>
          <a:xfrm>
            <a:off x="402769" y="3173617"/>
            <a:ext cx="8142515" cy="1190967"/>
          </a:xfrm>
          <a:prstGeom prst="rect">
            <a:avLst/>
          </a:prstGeom>
        </p:spPr>
        <p:txBody>
          <a:bodyPr wrap="square">
            <a:spAutoFit/>
          </a:bodyPr>
          <a:lstStyle/>
          <a:p>
            <a:pPr algn="just">
              <a:lnSpc>
                <a:spcPct val="110000"/>
              </a:lnSpc>
            </a:pPr>
            <a:r>
              <a:rPr lang="en-US" sz="2200">
                <a:solidFill>
                  <a:srgbClr val="C00000"/>
                </a:solidFill>
              </a:rPr>
              <a:t>A simple black or white LCD display works by either allowing daylight to be reflected back out at the viewer or preventing it from doing so, in which case the viewer sees a black area. </a:t>
            </a:r>
            <a:endParaRPr lang="en-US" sz="2200" dirty="0">
              <a:solidFill>
                <a:srgbClr val="C00000"/>
              </a:solidFill>
            </a:endParaRPr>
          </a:p>
        </p:txBody>
      </p:sp>
      <p:sp>
        <p:nvSpPr>
          <p:cNvPr id="10" name="CasellaDiTesto 9"/>
          <p:cNvSpPr txBox="1"/>
          <p:nvPr/>
        </p:nvSpPr>
        <p:spPr>
          <a:xfrm>
            <a:off x="9960426" y="637319"/>
            <a:ext cx="794659" cy="276999"/>
          </a:xfrm>
          <a:prstGeom prst="rect">
            <a:avLst/>
          </a:prstGeom>
          <a:solidFill>
            <a:schemeClr val="bg1"/>
          </a:solidFill>
        </p:spPr>
        <p:txBody>
          <a:bodyPr wrap="square" lIns="0" tIns="0" rIns="0" bIns="0" rtlCol="0">
            <a:spAutoFit/>
          </a:bodyPr>
          <a:lstStyle/>
          <a:p>
            <a:pPr algn="ctr"/>
            <a:r>
              <a:rPr lang="it-IT" sz="900"/>
              <a:t>7 electrode      segments</a:t>
            </a:r>
          </a:p>
        </p:txBody>
      </p:sp>
      <p:sp>
        <p:nvSpPr>
          <p:cNvPr id="17" name="CasellaDiTesto 16"/>
          <p:cNvSpPr txBox="1"/>
          <p:nvPr/>
        </p:nvSpPr>
        <p:spPr>
          <a:xfrm>
            <a:off x="9982200" y="941743"/>
            <a:ext cx="658588" cy="276999"/>
          </a:xfrm>
          <a:prstGeom prst="rect">
            <a:avLst/>
          </a:prstGeom>
          <a:solidFill>
            <a:schemeClr val="bg1"/>
          </a:solidFill>
        </p:spPr>
        <p:txBody>
          <a:bodyPr wrap="square" lIns="0" tIns="0" rIns="0" bIns="0" rtlCol="0">
            <a:spAutoFit/>
          </a:bodyPr>
          <a:lstStyle/>
          <a:p>
            <a:pPr algn="ctr"/>
            <a:r>
              <a:rPr lang="it-IT" sz="900"/>
              <a:t>dark segments</a:t>
            </a:r>
          </a:p>
        </p:txBody>
      </p:sp>
      <p:sp>
        <p:nvSpPr>
          <p:cNvPr id="18" name="CasellaDiTesto 17"/>
          <p:cNvSpPr txBox="1"/>
          <p:nvPr/>
        </p:nvSpPr>
        <p:spPr>
          <a:xfrm>
            <a:off x="9941380" y="1289376"/>
            <a:ext cx="658588" cy="161583"/>
          </a:xfrm>
          <a:prstGeom prst="rect">
            <a:avLst/>
          </a:prstGeom>
          <a:solidFill>
            <a:schemeClr val="bg1"/>
          </a:solidFill>
        </p:spPr>
        <p:txBody>
          <a:bodyPr wrap="square" lIns="0" tIns="0" rIns="0" bIns="0" rtlCol="0">
            <a:spAutoFit/>
          </a:bodyPr>
          <a:lstStyle/>
          <a:p>
            <a:pPr algn="ctr"/>
            <a:r>
              <a:rPr lang="it-IT" sz="1050"/>
              <a:t>light</a:t>
            </a:r>
          </a:p>
        </p:txBody>
      </p:sp>
      <p:sp>
        <p:nvSpPr>
          <p:cNvPr id="19" name="CasellaDiTesto 18"/>
          <p:cNvSpPr txBox="1"/>
          <p:nvPr/>
        </p:nvSpPr>
        <p:spPr>
          <a:xfrm>
            <a:off x="9837963" y="1470076"/>
            <a:ext cx="740232" cy="323165"/>
          </a:xfrm>
          <a:prstGeom prst="rect">
            <a:avLst/>
          </a:prstGeom>
          <a:solidFill>
            <a:schemeClr val="bg1"/>
          </a:solidFill>
        </p:spPr>
        <p:txBody>
          <a:bodyPr wrap="square" lIns="0" tIns="0" rIns="0" bIns="0" rtlCol="0">
            <a:spAutoFit/>
          </a:bodyPr>
          <a:lstStyle/>
          <a:p>
            <a:pPr algn="ctr"/>
            <a:r>
              <a:rPr lang="it-IT" sz="1050"/>
              <a:t>polarising filter</a:t>
            </a:r>
          </a:p>
        </p:txBody>
      </p:sp>
      <p:sp>
        <p:nvSpPr>
          <p:cNvPr id="20" name="CasellaDiTesto 19"/>
          <p:cNvSpPr txBox="1"/>
          <p:nvPr/>
        </p:nvSpPr>
        <p:spPr>
          <a:xfrm>
            <a:off x="9780816" y="1799288"/>
            <a:ext cx="851807" cy="138499"/>
          </a:xfrm>
          <a:prstGeom prst="rect">
            <a:avLst/>
          </a:prstGeom>
          <a:solidFill>
            <a:schemeClr val="bg1"/>
          </a:solidFill>
        </p:spPr>
        <p:txBody>
          <a:bodyPr wrap="square" lIns="0" tIns="0" rIns="0" bIns="0" rtlCol="0">
            <a:spAutoFit/>
          </a:bodyPr>
          <a:lstStyle/>
          <a:p>
            <a:pPr algn="ctr"/>
            <a:r>
              <a:rPr lang="it-IT" sz="900"/>
              <a:t>glass screen</a:t>
            </a:r>
          </a:p>
        </p:txBody>
      </p:sp>
      <p:sp>
        <p:nvSpPr>
          <p:cNvPr id="21" name="CasellaDiTesto 20"/>
          <p:cNvSpPr txBox="1"/>
          <p:nvPr/>
        </p:nvSpPr>
        <p:spPr>
          <a:xfrm>
            <a:off x="9850209" y="2072701"/>
            <a:ext cx="785136" cy="197934"/>
          </a:xfrm>
          <a:prstGeom prst="rect">
            <a:avLst/>
          </a:prstGeom>
          <a:solidFill>
            <a:schemeClr val="bg1"/>
          </a:solidFill>
        </p:spPr>
        <p:txBody>
          <a:bodyPr wrap="square" lIns="0" tIns="0" rIns="0" bIns="36000" rtlCol="0">
            <a:spAutoFit/>
          </a:bodyPr>
          <a:lstStyle/>
          <a:p>
            <a:pPr algn="ctr"/>
            <a:r>
              <a:rPr lang="it-IT" sz="1050"/>
              <a:t>electrode</a:t>
            </a:r>
          </a:p>
        </p:txBody>
      </p:sp>
      <p:sp>
        <p:nvSpPr>
          <p:cNvPr id="22" name="CasellaDiTesto 21"/>
          <p:cNvSpPr txBox="1"/>
          <p:nvPr/>
        </p:nvSpPr>
        <p:spPr>
          <a:xfrm>
            <a:off x="9693731" y="2288714"/>
            <a:ext cx="1137556" cy="570720"/>
          </a:xfrm>
          <a:prstGeom prst="rect">
            <a:avLst/>
          </a:prstGeom>
          <a:solidFill>
            <a:schemeClr val="bg1"/>
          </a:solidFill>
        </p:spPr>
        <p:txBody>
          <a:bodyPr wrap="square" lIns="0" tIns="0" rIns="0" bIns="108000" rtlCol="0">
            <a:spAutoFit/>
          </a:bodyPr>
          <a:lstStyle/>
          <a:p>
            <a:pPr algn="ctr"/>
            <a:r>
              <a:rPr lang="it-IT" sz="1000"/>
              <a:t>liquid crystal molecules arragned in a spiral </a:t>
            </a:r>
          </a:p>
        </p:txBody>
      </p:sp>
      <p:sp>
        <p:nvSpPr>
          <p:cNvPr id="23" name="CasellaDiTesto 22"/>
          <p:cNvSpPr txBox="1"/>
          <p:nvPr/>
        </p:nvSpPr>
        <p:spPr>
          <a:xfrm>
            <a:off x="9740677" y="2840593"/>
            <a:ext cx="985150" cy="307777"/>
          </a:xfrm>
          <a:prstGeom prst="rect">
            <a:avLst/>
          </a:prstGeom>
          <a:solidFill>
            <a:schemeClr val="bg1"/>
          </a:solidFill>
        </p:spPr>
        <p:txBody>
          <a:bodyPr wrap="square" lIns="0" tIns="0" rIns="0" bIns="0" rtlCol="0">
            <a:spAutoFit/>
          </a:bodyPr>
          <a:lstStyle/>
          <a:p>
            <a:pPr algn="ctr"/>
            <a:r>
              <a:rPr lang="it-IT" sz="1000"/>
              <a:t>aligned liquid crystal molecules</a:t>
            </a:r>
          </a:p>
        </p:txBody>
      </p:sp>
      <p:sp>
        <p:nvSpPr>
          <p:cNvPr id="24" name="CasellaDiTesto 23"/>
          <p:cNvSpPr txBox="1"/>
          <p:nvPr/>
        </p:nvSpPr>
        <p:spPr>
          <a:xfrm>
            <a:off x="9839319" y="3204841"/>
            <a:ext cx="796026" cy="161583"/>
          </a:xfrm>
          <a:prstGeom prst="rect">
            <a:avLst/>
          </a:prstGeom>
          <a:solidFill>
            <a:schemeClr val="bg1"/>
          </a:solidFill>
        </p:spPr>
        <p:txBody>
          <a:bodyPr wrap="square" lIns="0" tIns="0" rIns="0" bIns="0" rtlCol="0">
            <a:spAutoFit/>
          </a:bodyPr>
          <a:lstStyle/>
          <a:p>
            <a:pPr algn="ctr"/>
            <a:r>
              <a:rPr lang="it-IT" sz="1050"/>
              <a:t>electrode</a:t>
            </a:r>
          </a:p>
        </p:txBody>
      </p:sp>
      <p:sp>
        <p:nvSpPr>
          <p:cNvPr id="25" name="CasellaDiTesto 24"/>
          <p:cNvSpPr txBox="1"/>
          <p:nvPr/>
        </p:nvSpPr>
        <p:spPr>
          <a:xfrm>
            <a:off x="9791698" y="3383197"/>
            <a:ext cx="851807" cy="138499"/>
          </a:xfrm>
          <a:prstGeom prst="rect">
            <a:avLst/>
          </a:prstGeom>
          <a:solidFill>
            <a:schemeClr val="bg1"/>
          </a:solidFill>
        </p:spPr>
        <p:txBody>
          <a:bodyPr wrap="square" lIns="0" tIns="0" rIns="0" bIns="0" rtlCol="0">
            <a:spAutoFit/>
          </a:bodyPr>
          <a:lstStyle/>
          <a:p>
            <a:pPr algn="ctr"/>
            <a:r>
              <a:rPr lang="it-IT" sz="900"/>
              <a:t>glass screen</a:t>
            </a:r>
          </a:p>
        </p:txBody>
      </p:sp>
      <p:sp>
        <p:nvSpPr>
          <p:cNvPr id="26" name="CasellaDiTesto 25"/>
          <p:cNvSpPr txBox="1"/>
          <p:nvPr/>
        </p:nvSpPr>
        <p:spPr>
          <a:xfrm>
            <a:off x="9695769" y="3585276"/>
            <a:ext cx="1026660" cy="161583"/>
          </a:xfrm>
          <a:prstGeom prst="rect">
            <a:avLst/>
          </a:prstGeom>
          <a:solidFill>
            <a:schemeClr val="bg1"/>
          </a:solidFill>
        </p:spPr>
        <p:txBody>
          <a:bodyPr wrap="square" lIns="0" tIns="0" rIns="0" bIns="0" rtlCol="0">
            <a:spAutoFit/>
          </a:bodyPr>
          <a:lstStyle/>
          <a:p>
            <a:pPr algn="ctr"/>
            <a:r>
              <a:rPr lang="it-IT" sz="1050"/>
              <a:t>polarising filter</a:t>
            </a:r>
          </a:p>
        </p:txBody>
      </p:sp>
      <p:sp>
        <p:nvSpPr>
          <p:cNvPr id="27" name="CasellaDiTesto 26"/>
          <p:cNvSpPr txBox="1"/>
          <p:nvPr/>
        </p:nvSpPr>
        <p:spPr>
          <a:xfrm>
            <a:off x="9693731" y="3859878"/>
            <a:ext cx="851807" cy="138499"/>
          </a:xfrm>
          <a:prstGeom prst="rect">
            <a:avLst/>
          </a:prstGeom>
          <a:solidFill>
            <a:schemeClr val="bg1"/>
          </a:solidFill>
        </p:spPr>
        <p:txBody>
          <a:bodyPr wrap="square" lIns="0" tIns="0" rIns="0" bIns="0" rtlCol="0">
            <a:spAutoFit/>
          </a:bodyPr>
          <a:lstStyle/>
          <a:p>
            <a:pPr algn="ctr"/>
            <a:r>
              <a:rPr lang="it-IT" sz="900"/>
              <a:t>reflected light</a:t>
            </a:r>
          </a:p>
        </p:txBody>
      </p:sp>
      <p:sp>
        <p:nvSpPr>
          <p:cNvPr id="28" name="CasellaDiTesto 27"/>
          <p:cNvSpPr txBox="1"/>
          <p:nvPr/>
        </p:nvSpPr>
        <p:spPr>
          <a:xfrm>
            <a:off x="9836605" y="4114185"/>
            <a:ext cx="851807" cy="138499"/>
          </a:xfrm>
          <a:prstGeom prst="rect">
            <a:avLst/>
          </a:prstGeom>
          <a:solidFill>
            <a:schemeClr val="bg1"/>
          </a:solidFill>
        </p:spPr>
        <p:txBody>
          <a:bodyPr wrap="square" lIns="0" tIns="0" rIns="0" bIns="0" rtlCol="0">
            <a:spAutoFit/>
          </a:bodyPr>
          <a:lstStyle/>
          <a:p>
            <a:pPr algn="ctr"/>
            <a:r>
              <a:rPr lang="it-IT" sz="900"/>
              <a:t>mirror</a:t>
            </a:r>
          </a:p>
        </p:txBody>
      </p:sp>
    </p:spTree>
    <p:extLst>
      <p:ext uri="{BB962C8B-B14F-4D97-AF65-F5344CB8AC3E}">
        <p14:creationId xmlns:p14="http://schemas.microsoft.com/office/powerpoint/2010/main" val="356112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48517" y="316299"/>
            <a:ext cx="2738122" cy="523220"/>
          </a:xfrm>
          <a:prstGeom prst="rect">
            <a:avLst/>
          </a:prstGeom>
        </p:spPr>
        <p:txBody>
          <a:bodyPr wrap="none">
            <a:spAutoFit/>
          </a:bodyPr>
          <a:lstStyle/>
          <a:p>
            <a:r>
              <a:rPr lang="en-US" sz="2800">
                <a:solidFill>
                  <a:srgbClr val="C00000"/>
                </a:solidFill>
                <a:sym typeface="Wingdings" panose="05000000000000000000" pitchFamily="2" charset="2"/>
              </a:rPr>
              <a:t>Need of backlight</a:t>
            </a:r>
          </a:p>
        </p:txBody>
      </p:sp>
      <p:sp>
        <p:nvSpPr>
          <p:cNvPr id="6" name="Rettangolo 5"/>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434" name="Picture 2" descr="Immagine correlata"/>
          <p:cNvPicPr>
            <a:picLocks noChangeAspect="1" noChangeArrowheads="1"/>
          </p:cNvPicPr>
          <p:nvPr/>
        </p:nvPicPr>
        <p:blipFill rotWithShape="1">
          <a:blip r:embed="rId2">
            <a:extLst>
              <a:ext uri="{28A0092B-C50C-407E-A947-70E740481C1C}">
                <a14:useLocalDpi xmlns:a14="http://schemas.microsoft.com/office/drawing/2010/main" val="0"/>
              </a:ext>
            </a:extLst>
          </a:blip>
          <a:srcRect b="10230"/>
          <a:stretch/>
        </p:blipFill>
        <p:spPr bwMode="auto">
          <a:xfrm>
            <a:off x="6302979" y="861589"/>
            <a:ext cx="5238750" cy="40615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dn.britannica.com/86/2386-004-E458CFD7/cell-state-assembly-field-light-absence-tw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68" y="1185333"/>
            <a:ext cx="5429250" cy="33813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CasellaDiTesto 8"/>
          <p:cNvSpPr txBox="1"/>
          <p:nvPr/>
        </p:nvSpPr>
        <p:spPr>
          <a:xfrm>
            <a:off x="516068" y="5063244"/>
            <a:ext cx="4750211" cy="461665"/>
          </a:xfrm>
          <a:prstGeom prst="rect">
            <a:avLst/>
          </a:prstGeom>
          <a:noFill/>
        </p:spPr>
        <p:txBody>
          <a:bodyPr wrap="none" rtlCol="0">
            <a:spAutoFit/>
          </a:bodyPr>
          <a:lstStyle/>
          <a:p>
            <a:r>
              <a:rPr lang="it-IT" sz="2400"/>
              <a:t>Each segment might be a single pixel</a:t>
            </a:r>
          </a:p>
        </p:txBody>
      </p:sp>
      <p:sp>
        <p:nvSpPr>
          <p:cNvPr id="10" name="Rettangolo 9"/>
          <p:cNvSpPr/>
          <p:nvPr/>
        </p:nvSpPr>
        <p:spPr>
          <a:xfrm>
            <a:off x="555242" y="5863967"/>
            <a:ext cx="7996805" cy="461665"/>
          </a:xfrm>
          <a:prstGeom prst="rect">
            <a:avLst/>
          </a:prstGeom>
        </p:spPr>
        <p:txBody>
          <a:bodyPr wrap="none">
            <a:spAutoFit/>
          </a:bodyPr>
          <a:lstStyle/>
          <a:p>
            <a:r>
              <a:rPr lang="en-US" sz="2400">
                <a:solidFill>
                  <a:srgbClr val="C00000"/>
                </a:solidFill>
                <a:sym typeface="Wingdings" panose="05000000000000000000" pitchFamily="2" charset="2"/>
              </a:rPr>
              <a:t>Advances in technology (miniaturization/low current)   </a:t>
            </a:r>
            <a:r>
              <a:rPr lang="en-US" sz="2400" b="1" i="1">
                <a:solidFill>
                  <a:srgbClr val="C00000"/>
                </a:solidFill>
              </a:rPr>
              <a:t>LED</a:t>
            </a:r>
            <a:endParaRPr lang="en-US" sz="2400" dirty="0">
              <a:solidFill>
                <a:srgbClr val="C00000"/>
              </a:solidFill>
            </a:endParaRPr>
          </a:p>
        </p:txBody>
      </p:sp>
    </p:spTree>
    <p:extLst>
      <p:ext uri="{BB962C8B-B14F-4D97-AF65-F5344CB8AC3E}">
        <p14:creationId xmlns:p14="http://schemas.microsoft.com/office/powerpoint/2010/main" val="294395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869965" y="159775"/>
            <a:ext cx="4100913" cy="461665"/>
          </a:xfrm>
          <a:prstGeom prst="rect">
            <a:avLst/>
          </a:prstGeom>
          <a:noFill/>
        </p:spPr>
        <p:txBody>
          <a:bodyPr wrap="square" rtlCol="0">
            <a:spAutoFit/>
          </a:bodyPr>
          <a:lstStyle/>
          <a:p>
            <a:r>
              <a:rPr lang="en-US" sz="2400" dirty="0">
                <a:solidFill>
                  <a:srgbClr val="0070C0"/>
                </a:solidFill>
                <a:effectLst>
                  <a:outerShdw blurRad="38100" dist="38100" dir="2700000" algn="tl">
                    <a:srgbClr val="000000">
                      <a:alpha val="43137"/>
                    </a:srgbClr>
                  </a:outerShdw>
                </a:effectLst>
              </a:rPr>
              <a:t>Electronic and Digital Counters:</a:t>
            </a:r>
          </a:p>
        </p:txBody>
      </p:sp>
      <p:graphicFrame>
        <p:nvGraphicFramePr>
          <p:cNvPr id="4" name="Oggetto 3"/>
          <p:cNvGraphicFramePr>
            <a:graphicFrameLocks noChangeAspect="1"/>
          </p:cNvGraphicFramePr>
          <p:nvPr>
            <p:extLst>
              <p:ext uri="{D42A27DB-BD31-4B8C-83A1-F6EECF244321}">
                <p14:modId xmlns:p14="http://schemas.microsoft.com/office/powerpoint/2010/main" val="2512807823"/>
              </p:ext>
            </p:extLst>
          </p:nvPr>
        </p:nvGraphicFramePr>
        <p:xfrm>
          <a:off x="305590" y="990590"/>
          <a:ext cx="4866679" cy="400221"/>
        </p:xfrm>
        <a:graphic>
          <a:graphicData uri="http://schemas.openxmlformats.org/presentationml/2006/ole">
            <mc:AlternateContent xmlns:mc="http://schemas.openxmlformats.org/markup-compatibility/2006">
              <mc:Choice xmlns:v="urn:schemas-microsoft-com:vml" Requires="v">
                <p:oleObj r:id="rId2" imgW="2895600" imgH="241300" progId="Equation.3">
                  <p:embed/>
                </p:oleObj>
              </mc:Choice>
              <mc:Fallback>
                <p:oleObj r:id="rId2" imgW="2895600" imgH="241300"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590" y="990590"/>
                        <a:ext cx="4866679" cy="400221"/>
                      </a:xfrm>
                      <a:prstGeom prst="rect">
                        <a:avLst/>
                      </a:prstGeom>
                      <a:noFill/>
                      <a:ln w="12700">
                        <a:solidFill>
                          <a:schemeClr val="accent1"/>
                        </a:solidFill>
                      </a:ln>
                    </p:spPr>
                  </p:pic>
                </p:oleObj>
              </mc:Fallback>
            </mc:AlternateContent>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val="860311025"/>
              </p:ext>
            </p:extLst>
          </p:nvPr>
        </p:nvGraphicFramePr>
        <p:xfrm>
          <a:off x="315233" y="1622424"/>
          <a:ext cx="4594225" cy="360363"/>
        </p:xfrm>
        <a:graphic>
          <a:graphicData uri="http://schemas.openxmlformats.org/presentationml/2006/ole">
            <mc:AlternateContent xmlns:mc="http://schemas.openxmlformats.org/markup-compatibility/2006">
              <mc:Choice xmlns:v="urn:schemas-microsoft-com:vml" Requires="v">
                <p:oleObj name="Equazione" r:id="rId4" imgW="2908080" imgH="228600" progId="Equation.3">
                  <p:embed/>
                </p:oleObj>
              </mc:Choice>
              <mc:Fallback>
                <p:oleObj name="Equazione" r:id="rId4" imgW="2908080" imgH="228600" progId="Equation.3">
                  <p:embed/>
                  <p:pic>
                    <p:nvPicPr>
                      <p:cNvPr id="0" name="Object 3"/>
                      <p:cNvPicPr>
                        <a:picLocks noChangeAspect="1" noChangeArrowheads="1"/>
                      </p:cNvPicPr>
                      <p:nvPr/>
                    </p:nvPicPr>
                    <p:blipFill>
                      <a:blip r:embed="rId5"/>
                      <a:srcRect/>
                      <a:stretch>
                        <a:fillRect/>
                      </a:stretch>
                    </p:blipFill>
                    <p:spPr bwMode="auto">
                      <a:xfrm>
                        <a:off x="315233" y="1622424"/>
                        <a:ext cx="4594225" cy="360363"/>
                      </a:xfrm>
                      <a:prstGeom prst="rect">
                        <a:avLst/>
                      </a:prstGeom>
                      <a:noFill/>
                    </p:spPr>
                  </p:pic>
                </p:oleObj>
              </mc:Fallback>
            </mc:AlternateContent>
          </a:graphicData>
        </a:graphic>
      </p:graphicFrame>
      <p:sp>
        <p:nvSpPr>
          <p:cNvPr id="7" name="CasellaDiTesto 6"/>
          <p:cNvSpPr txBox="1"/>
          <p:nvPr/>
        </p:nvSpPr>
        <p:spPr>
          <a:xfrm>
            <a:off x="5806549" y="1602941"/>
            <a:ext cx="6351592" cy="400110"/>
          </a:xfrm>
          <a:prstGeom prst="rect">
            <a:avLst/>
          </a:prstGeom>
          <a:noFill/>
        </p:spPr>
        <p:txBody>
          <a:bodyPr wrap="square" rtlCol="0">
            <a:spAutoFit/>
          </a:bodyPr>
          <a:lstStyle/>
          <a:p>
            <a:r>
              <a:rPr lang="en-US" sz="2000" dirty="0"/>
              <a:t>example of a number </a:t>
            </a:r>
            <a:r>
              <a:rPr lang="it-IT" sz="2000" i="1" dirty="0"/>
              <a:t>N </a:t>
            </a:r>
            <a:r>
              <a:rPr lang="it-IT" sz="2000" dirty="0"/>
              <a:t>= 8725,4 </a:t>
            </a:r>
            <a:r>
              <a:rPr lang="it-IT" sz="2000" dirty="0" err="1"/>
              <a:t>expressed</a:t>
            </a:r>
            <a:r>
              <a:rPr lang="it-IT" sz="2000" dirty="0"/>
              <a:t> in </a:t>
            </a:r>
            <a:r>
              <a:rPr lang="it-IT" sz="2000" b="1" i="1" dirty="0" err="1"/>
              <a:t>decadic</a:t>
            </a:r>
            <a:r>
              <a:rPr lang="it-IT" sz="2000" b="1" i="1" dirty="0"/>
              <a:t> base</a:t>
            </a:r>
            <a:endParaRPr lang="en-US" sz="2000" b="1" i="1" dirty="0"/>
          </a:p>
        </p:txBody>
      </p:sp>
      <p:graphicFrame>
        <p:nvGraphicFramePr>
          <p:cNvPr id="9" name="Oggetto 8"/>
          <p:cNvGraphicFramePr>
            <a:graphicFrameLocks noChangeAspect="1"/>
          </p:cNvGraphicFramePr>
          <p:nvPr>
            <p:extLst>
              <p:ext uri="{D42A27DB-BD31-4B8C-83A1-F6EECF244321}">
                <p14:modId xmlns:p14="http://schemas.microsoft.com/office/powerpoint/2010/main" val="3694688416"/>
              </p:ext>
            </p:extLst>
          </p:nvPr>
        </p:nvGraphicFramePr>
        <p:xfrm>
          <a:off x="305591" y="2047347"/>
          <a:ext cx="3756335" cy="335672"/>
        </p:xfrm>
        <a:graphic>
          <a:graphicData uri="http://schemas.openxmlformats.org/presentationml/2006/ole">
            <mc:AlternateContent xmlns:mc="http://schemas.openxmlformats.org/markup-compatibility/2006">
              <mc:Choice xmlns:v="urn:schemas-microsoft-com:vml" Requires="v">
                <p:oleObj name="Equazione" r:id="rId6" imgW="2235200" imgH="203200" progId="Equation.3">
                  <p:embed/>
                </p:oleObj>
              </mc:Choice>
              <mc:Fallback>
                <p:oleObj name="Equazione" r:id="rId6" imgW="2235200" imgH="2032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591" y="2047347"/>
                        <a:ext cx="3756335" cy="335672"/>
                      </a:xfrm>
                      <a:prstGeom prst="rect">
                        <a:avLst/>
                      </a:prstGeom>
                      <a:noFill/>
                    </p:spPr>
                  </p:pic>
                </p:oleObj>
              </mc:Fallback>
            </mc:AlternateContent>
          </a:graphicData>
        </a:graphic>
      </p:graphicFrame>
      <p:sp>
        <p:nvSpPr>
          <p:cNvPr id="10" name="CasellaDiTesto 9"/>
          <p:cNvSpPr txBox="1"/>
          <p:nvPr/>
        </p:nvSpPr>
        <p:spPr>
          <a:xfrm>
            <a:off x="5806549" y="2029076"/>
            <a:ext cx="5777736" cy="707886"/>
          </a:xfrm>
          <a:prstGeom prst="rect">
            <a:avLst/>
          </a:prstGeom>
          <a:noFill/>
        </p:spPr>
        <p:txBody>
          <a:bodyPr wrap="none" rtlCol="0">
            <a:spAutoFit/>
          </a:bodyPr>
          <a:lstStyle/>
          <a:p>
            <a:r>
              <a:rPr lang="en-US" sz="2000" dirty="0"/>
              <a:t>example of a number </a:t>
            </a:r>
            <a:r>
              <a:rPr lang="it-IT" sz="2000" i="1" dirty="0"/>
              <a:t>N </a:t>
            </a:r>
            <a:r>
              <a:rPr lang="it-IT" sz="2000" dirty="0"/>
              <a:t>= 19 </a:t>
            </a:r>
            <a:r>
              <a:rPr lang="it-IT" sz="2000" dirty="0" err="1"/>
              <a:t>expressed</a:t>
            </a:r>
            <a:r>
              <a:rPr lang="it-IT" sz="2000" dirty="0"/>
              <a:t> in </a:t>
            </a:r>
            <a:r>
              <a:rPr lang="it-IT" sz="2000" b="1" i="1" dirty="0" err="1"/>
              <a:t>binary</a:t>
            </a:r>
            <a:r>
              <a:rPr lang="it-IT" sz="2000" b="1" i="1" dirty="0"/>
              <a:t> base</a:t>
            </a:r>
          </a:p>
          <a:p>
            <a:r>
              <a:rPr lang="it-IT" sz="2000" dirty="0"/>
              <a:t>in </a:t>
            </a:r>
            <a:r>
              <a:rPr lang="it-IT" sz="2000" dirty="0" err="1"/>
              <a:t>summary</a:t>
            </a:r>
            <a:r>
              <a:rPr lang="it-IT" sz="2000" dirty="0"/>
              <a:t> </a:t>
            </a:r>
            <a:r>
              <a:rPr lang="it-IT" sz="2000" dirty="0" err="1"/>
              <a:t>form</a:t>
            </a:r>
            <a:r>
              <a:rPr lang="it-IT" sz="2000" dirty="0"/>
              <a:t>:  1 0 0 1 1 </a:t>
            </a:r>
            <a:endParaRPr lang="en-US" sz="2000" b="1" i="1" dirty="0"/>
          </a:p>
        </p:txBody>
      </p:sp>
      <p:sp>
        <p:nvSpPr>
          <p:cNvPr id="11" name="Rectangle 11"/>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ggetto 11"/>
          <p:cNvGraphicFramePr>
            <a:graphicFrameLocks noChangeAspect="1"/>
          </p:cNvGraphicFramePr>
          <p:nvPr>
            <p:extLst>
              <p:ext uri="{D42A27DB-BD31-4B8C-83A1-F6EECF244321}">
                <p14:modId xmlns:p14="http://schemas.microsoft.com/office/powerpoint/2010/main" val="3709146309"/>
              </p:ext>
            </p:extLst>
          </p:nvPr>
        </p:nvGraphicFramePr>
        <p:xfrm>
          <a:off x="305590" y="2894995"/>
          <a:ext cx="5571287" cy="311992"/>
        </p:xfrm>
        <a:graphic>
          <a:graphicData uri="http://schemas.openxmlformats.org/presentationml/2006/ole">
            <mc:AlternateContent xmlns:mc="http://schemas.openxmlformats.org/markup-compatibility/2006">
              <mc:Choice xmlns:v="urn:schemas-microsoft-com:vml" Requires="v">
                <p:oleObj name="Equazione" r:id="rId8" imgW="3568700" imgH="203200" progId="Equation.3">
                  <p:embed/>
                </p:oleObj>
              </mc:Choice>
              <mc:Fallback>
                <p:oleObj name="Equazione" r:id="rId8" imgW="3568700" imgH="203200" progId="Equation.3">
                  <p:embed/>
                  <p:pic>
                    <p:nvPicPr>
                      <p:cNvPr id="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5590" y="2894995"/>
                        <a:ext cx="5571287" cy="311992"/>
                      </a:xfrm>
                      <a:prstGeom prst="rect">
                        <a:avLst/>
                      </a:prstGeom>
                      <a:noFill/>
                    </p:spPr>
                  </p:pic>
                </p:oleObj>
              </mc:Fallback>
            </mc:AlternateContent>
          </a:graphicData>
        </a:graphic>
      </p:graphicFrame>
      <p:sp>
        <p:nvSpPr>
          <p:cNvPr id="13" name="CasellaDiTesto 12"/>
          <p:cNvSpPr txBox="1"/>
          <p:nvPr/>
        </p:nvSpPr>
        <p:spPr>
          <a:xfrm>
            <a:off x="6149649" y="2894995"/>
            <a:ext cx="6015136" cy="707886"/>
          </a:xfrm>
          <a:prstGeom prst="rect">
            <a:avLst/>
          </a:prstGeom>
          <a:noFill/>
        </p:spPr>
        <p:txBody>
          <a:bodyPr wrap="square" rtlCol="0">
            <a:spAutoFit/>
          </a:bodyPr>
          <a:lstStyle/>
          <a:p>
            <a:r>
              <a:rPr lang="en-US" sz="2000" dirty="0"/>
              <a:t>example of a number </a:t>
            </a:r>
            <a:r>
              <a:rPr lang="it-IT" sz="2000" i="1" dirty="0"/>
              <a:t>N </a:t>
            </a:r>
            <a:r>
              <a:rPr lang="it-IT" sz="2000" dirty="0"/>
              <a:t>= 147 </a:t>
            </a:r>
            <a:r>
              <a:rPr lang="it-IT" sz="2000" dirty="0" err="1"/>
              <a:t>expressed</a:t>
            </a:r>
            <a:r>
              <a:rPr lang="it-IT" sz="2000" dirty="0"/>
              <a:t> in </a:t>
            </a:r>
            <a:r>
              <a:rPr lang="it-IT" sz="2000" b="1" i="1" dirty="0" err="1"/>
              <a:t>binary</a:t>
            </a:r>
            <a:r>
              <a:rPr lang="it-IT" sz="2000" b="1" i="1" dirty="0"/>
              <a:t> base</a:t>
            </a:r>
          </a:p>
          <a:p>
            <a:r>
              <a:rPr lang="it-IT" sz="2000" dirty="0"/>
              <a:t>in </a:t>
            </a:r>
            <a:r>
              <a:rPr lang="it-IT" sz="2000" dirty="0" err="1"/>
              <a:t>summary</a:t>
            </a:r>
            <a:r>
              <a:rPr lang="it-IT" sz="2000" dirty="0"/>
              <a:t> </a:t>
            </a:r>
            <a:r>
              <a:rPr lang="it-IT" sz="2000" dirty="0" err="1"/>
              <a:t>form</a:t>
            </a:r>
            <a:r>
              <a:rPr lang="it-IT" sz="2000" dirty="0"/>
              <a:t>:  1 0 0 1 0 0 1 1 </a:t>
            </a:r>
            <a:endParaRPr lang="en-US" sz="2000" b="1" i="1" dirty="0"/>
          </a:p>
        </p:txBody>
      </p:sp>
      <p:sp>
        <p:nvSpPr>
          <p:cNvPr id="14" name="CasellaDiTesto 13"/>
          <p:cNvSpPr txBox="1"/>
          <p:nvPr/>
        </p:nvSpPr>
        <p:spPr>
          <a:xfrm>
            <a:off x="5747658" y="984349"/>
            <a:ext cx="6296339" cy="400110"/>
          </a:xfrm>
          <a:prstGeom prst="rect">
            <a:avLst/>
          </a:prstGeom>
          <a:noFill/>
        </p:spPr>
        <p:txBody>
          <a:bodyPr wrap="none" rtlCol="0">
            <a:spAutoFit/>
          </a:bodyPr>
          <a:lstStyle/>
          <a:p>
            <a:r>
              <a:rPr lang="en-US" sz="2000" dirty="0"/>
              <a:t>Generic way of </a:t>
            </a:r>
            <a:r>
              <a:rPr lang="en-US" sz="2000" u="sng" dirty="0"/>
              <a:t>exploding</a:t>
            </a:r>
            <a:r>
              <a:rPr lang="en-US" sz="2000" dirty="0"/>
              <a:t> the </a:t>
            </a:r>
            <a:r>
              <a:rPr lang="en-US" sz="2000" u="sng" dirty="0"/>
              <a:t>representation of a number</a:t>
            </a:r>
            <a:r>
              <a:rPr lang="en-US" sz="2000" dirty="0"/>
              <a:t> !</a:t>
            </a:r>
          </a:p>
        </p:txBody>
      </p:sp>
      <p:sp>
        <p:nvSpPr>
          <p:cNvPr id="15" name="CasellaDiTesto 14"/>
          <p:cNvSpPr txBox="1"/>
          <p:nvPr/>
        </p:nvSpPr>
        <p:spPr>
          <a:xfrm>
            <a:off x="267438" y="3782521"/>
            <a:ext cx="11753699" cy="2851550"/>
          </a:xfrm>
          <a:prstGeom prst="rect">
            <a:avLst/>
          </a:prstGeom>
          <a:noFill/>
        </p:spPr>
        <p:txBody>
          <a:bodyPr wrap="square" rtlCol="0">
            <a:spAutoFit/>
          </a:bodyPr>
          <a:lstStyle/>
          <a:p>
            <a:pPr algn="just">
              <a:lnSpc>
                <a:spcPct val="110000"/>
              </a:lnSpc>
            </a:pPr>
            <a:r>
              <a:rPr lang="en-US" sz="2000" dirty="0"/>
              <a:t>It is easily seen, that in </a:t>
            </a:r>
            <a:r>
              <a:rPr lang="en-US" sz="2000" i="1" dirty="0"/>
              <a:t>binary format</a:t>
            </a:r>
            <a:r>
              <a:rPr lang="en-US" sz="2000" dirty="0"/>
              <a:t> the “coefficients” that are needed (the </a:t>
            </a:r>
            <a:r>
              <a:rPr lang="en-US" sz="2000" u="sng" dirty="0"/>
              <a:t>b</a:t>
            </a:r>
            <a:r>
              <a:rPr lang="en-US" sz="2000" dirty="0"/>
              <a:t>inary dig</a:t>
            </a:r>
            <a:r>
              <a:rPr lang="en-US" sz="2000" u="sng" dirty="0"/>
              <a:t>it</a:t>
            </a:r>
            <a:r>
              <a:rPr lang="en-US" sz="2000" dirty="0"/>
              <a:t>s : </a:t>
            </a:r>
            <a:r>
              <a:rPr lang="en-US" sz="2000" b="1" i="1" dirty="0"/>
              <a:t>bit</a:t>
            </a:r>
            <a:r>
              <a:rPr lang="en-US" sz="2000" dirty="0"/>
              <a:t>) increase rapidly !</a:t>
            </a:r>
          </a:p>
          <a:p>
            <a:pPr algn="just">
              <a:lnSpc>
                <a:spcPct val="110000"/>
              </a:lnSpc>
            </a:pPr>
            <a:r>
              <a:rPr lang="en-US" sz="2000"/>
              <a:t>(shorter in the decadic base but with 10 tension levels)</a:t>
            </a:r>
          </a:p>
          <a:p>
            <a:pPr algn="just">
              <a:lnSpc>
                <a:spcPct val="110000"/>
              </a:lnSpc>
            </a:pPr>
            <a:r>
              <a:rPr lang="en-US" sz="2000"/>
              <a:t>A </a:t>
            </a:r>
            <a:r>
              <a:rPr lang="en-US" sz="2000" b="1" i="1" dirty="0"/>
              <a:t>bit</a:t>
            </a:r>
            <a:r>
              <a:rPr lang="en-US" sz="2000" dirty="0"/>
              <a:t> is an </a:t>
            </a:r>
            <a:r>
              <a:rPr lang="en-US" sz="2000" u="sng" dirty="0"/>
              <a:t>elementary information </a:t>
            </a:r>
            <a:r>
              <a:rPr lang="en-US" sz="2000" u="sng"/>
              <a:t>carrier</a:t>
            </a:r>
            <a:r>
              <a:rPr lang="en-US" sz="2000"/>
              <a:t> ! </a:t>
            </a:r>
          </a:p>
          <a:p>
            <a:pPr algn="just">
              <a:lnSpc>
                <a:spcPct val="110000"/>
              </a:lnSpc>
            </a:pPr>
            <a:endParaRPr lang="en-US" sz="1100" dirty="0"/>
          </a:p>
          <a:p>
            <a:pPr algn="just">
              <a:lnSpc>
                <a:spcPct val="110000"/>
              </a:lnSpc>
            </a:pPr>
            <a:r>
              <a:rPr lang="en-US" sz="2000" dirty="0"/>
              <a:t>However, in the </a:t>
            </a:r>
            <a:r>
              <a:rPr lang="en-US" sz="2000" i="1" dirty="0"/>
              <a:t>electronic measurement instrumentation</a:t>
            </a:r>
            <a:r>
              <a:rPr lang="en-US" sz="2000" dirty="0"/>
              <a:t> a special code system is employed: the </a:t>
            </a:r>
            <a:r>
              <a:rPr lang="en-US" sz="2000" b="1" i="1" u="sng" dirty="0"/>
              <a:t>BCD code </a:t>
            </a:r>
            <a:r>
              <a:rPr lang="en-US" sz="2000" dirty="0"/>
              <a:t>(</a:t>
            </a:r>
            <a:r>
              <a:rPr lang="en-US" sz="2000" b="1" i="1" dirty="0"/>
              <a:t>Binary Coded Decimal</a:t>
            </a:r>
            <a:r>
              <a:rPr lang="en-US" sz="2000" dirty="0"/>
              <a:t>) which encodes in binary the </a:t>
            </a:r>
            <a:r>
              <a:rPr lang="en-US" sz="2000" i="1" dirty="0"/>
              <a:t>individual decimal </a:t>
            </a:r>
            <a:r>
              <a:rPr lang="en-US" sz="2000" b="1" i="1" dirty="0"/>
              <a:t>digits</a:t>
            </a:r>
            <a:r>
              <a:rPr lang="en-US" sz="2000" i="1" dirty="0"/>
              <a:t> </a:t>
            </a:r>
            <a:r>
              <a:rPr lang="en-US" sz="2000" dirty="0"/>
              <a:t>!</a:t>
            </a:r>
          </a:p>
          <a:p>
            <a:pPr algn="just">
              <a:lnSpc>
                <a:spcPct val="110000"/>
              </a:lnSpc>
            </a:pPr>
            <a:endParaRPr lang="en-US" sz="1100" dirty="0"/>
          </a:p>
          <a:p>
            <a:pPr algn="just">
              <a:lnSpc>
                <a:spcPct val="110000"/>
              </a:lnSpc>
            </a:pPr>
            <a:r>
              <a:rPr lang="en-US" sz="2000" dirty="0"/>
              <a:t>This is a pure binary code that encodes the </a:t>
            </a:r>
            <a:r>
              <a:rPr lang="en-US" sz="2000" i="1" dirty="0"/>
              <a:t>ten digits from 0 to 9 </a:t>
            </a:r>
            <a:r>
              <a:rPr lang="en-US" sz="2000" dirty="0"/>
              <a:t>with a </a:t>
            </a:r>
            <a:r>
              <a:rPr lang="en-US" sz="2000" u="sng" dirty="0"/>
              <a:t>four bit</a:t>
            </a:r>
            <a:r>
              <a:rPr lang="en-US" sz="2000" dirty="0"/>
              <a:t> configuration …</a:t>
            </a:r>
          </a:p>
          <a:p>
            <a:pPr algn="just">
              <a:lnSpc>
                <a:spcPct val="110000"/>
              </a:lnSpc>
            </a:pPr>
            <a:r>
              <a:rPr lang="en-US" sz="2000" dirty="0"/>
              <a:t>Remember :  with “</a:t>
            </a:r>
            <a:r>
              <a:rPr lang="en-US" sz="2000" i="1" dirty="0"/>
              <a:t>n</a:t>
            </a:r>
            <a:r>
              <a:rPr lang="en-US" sz="2000" dirty="0"/>
              <a:t> bits” we can count in binary up to </a:t>
            </a:r>
            <a:r>
              <a:rPr lang="en-US" sz="2000" i="1" dirty="0"/>
              <a:t>2</a:t>
            </a:r>
            <a:r>
              <a:rPr lang="en-US" sz="2000" i="1" baseline="30000" dirty="0"/>
              <a:t>n</a:t>
            </a:r>
            <a:r>
              <a:rPr lang="en-US" sz="2000" i="1" dirty="0"/>
              <a:t> – 1</a:t>
            </a:r>
            <a:r>
              <a:rPr lang="en-US" sz="2000" dirty="0"/>
              <a:t>  </a:t>
            </a:r>
          </a:p>
        </p:txBody>
      </p:sp>
      <p:sp>
        <p:nvSpPr>
          <p:cNvPr id="16" name="Rettangolo 15"/>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0553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736540" y="461464"/>
            <a:ext cx="6346600" cy="3071610"/>
          </a:xfrm>
          <a:prstGeom prst="rect">
            <a:avLst/>
          </a:prstGeom>
          <a:noFill/>
        </p:spPr>
        <p:txBody>
          <a:bodyPr wrap="square" rtlCol="0">
            <a:spAutoFit/>
          </a:bodyPr>
          <a:lstStyle/>
          <a:p>
            <a:pPr>
              <a:lnSpc>
                <a:spcPct val="110000"/>
              </a:lnSpc>
            </a:pPr>
            <a:r>
              <a:rPr lang="en-US" sz="2000" dirty="0"/>
              <a:t>The fundamental basic element for the </a:t>
            </a:r>
            <a:r>
              <a:rPr lang="en-US" sz="2000" b="1" i="1" dirty="0"/>
              <a:t>electronic counting </a:t>
            </a:r>
            <a:r>
              <a:rPr lang="en-US" sz="2000" dirty="0"/>
              <a:t>is the </a:t>
            </a:r>
            <a:r>
              <a:rPr lang="en-US" sz="2000" i="1" u="sng" dirty="0" err="1"/>
              <a:t>astable</a:t>
            </a:r>
            <a:r>
              <a:rPr lang="en-US" sz="2000" i="1" u="sng" dirty="0"/>
              <a:t> electronic </a:t>
            </a:r>
            <a:r>
              <a:rPr lang="en-US" sz="2000" i="1" u="sng" dirty="0" err="1"/>
              <a:t>multivibrator</a:t>
            </a:r>
            <a:r>
              <a:rPr lang="en-US" sz="2000" i="1" dirty="0"/>
              <a:t> </a:t>
            </a:r>
            <a:r>
              <a:rPr lang="en-US" sz="2000" dirty="0"/>
              <a:t>(</a:t>
            </a:r>
            <a:r>
              <a:rPr lang="en-US" sz="2000" b="1" i="1" dirty="0"/>
              <a:t>FLIP – FLOP</a:t>
            </a:r>
            <a:r>
              <a:rPr lang="en-US" sz="2000" dirty="0"/>
              <a:t>)</a:t>
            </a:r>
          </a:p>
          <a:p>
            <a:pPr>
              <a:lnSpc>
                <a:spcPct val="110000"/>
              </a:lnSpc>
            </a:pPr>
            <a:endParaRPr lang="en-US" dirty="0"/>
          </a:p>
          <a:p>
            <a:pPr>
              <a:lnSpc>
                <a:spcPct val="110000"/>
              </a:lnSpc>
            </a:pPr>
            <a:r>
              <a:rPr lang="en-US" sz="2000" dirty="0"/>
              <a:t>The </a:t>
            </a:r>
            <a:r>
              <a:rPr lang="en-US" sz="2000" b="1" i="1" dirty="0"/>
              <a:t>FF</a:t>
            </a:r>
            <a:r>
              <a:rPr lang="en-US" sz="2000" dirty="0"/>
              <a:t> changes status when it receives a trigger at its input, and “keeps the new status” until a new trigger is received at the input of the device: </a:t>
            </a:r>
          </a:p>
          <a:p>
            <a:pPr>
              <a:lnSpc>
                <a:spcPct val="110000"/>
              </a:lnSpc>
            </a:pPr>
            <a:endParaRPr lang="en-US" dirty="0"/>
          </a:p>
          <a:p>
            <a:pPr>
              <a:lnSpc>
                <a:spcPct val="110000"/>
              </a:lnSpc>
            </a:pPr>
            <a:r>
              <a:rPr lang="en-US" sz="2000" dirty="0"/>
              <a:t>Note on the left table:  </a:t>
            </a:r>
          </a:p>
          <a:p>
            <a:pPr>
              <a:lnSpc>
                <a:spcPct val="110000"/>
              </a:lnSpc>
            </a:pPr>
            <a:r>
              <a:rPr lang="en-US" sz="2000" dirty="0"/>
              <a:t>4 bits = we count up to 2</a:t>
            </a:r>
            <a:r>
              <a:rPr lang="en-US" sz="2000" baseline="30000" dirty="0"/>
              <a:t>4</a:t>
            </a:r>
            <a:r>
              <a:rPr lang="en-US" sz="2000" dirty="0"/>
              <a:t> </a:t>
            </a:r>
            <a:r>
              <a:rPr lang="en-US" sz="2000"/>
              <a:t>– 1</a:t>
            </a:r>
            <a:endParaRPr lang="en-US" sz="2000" dirty="0"/>
          </a:p>
        </p:txBody>
      </p:sp>
      <p:pic>
        <p:nvPicPr>
          <p:cNvPr id="6149" name="Picture 5" descr="(17) In-out flip-fl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0350" y="4579903"/>
            <a:ext cx="4186335" cy="227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17) flip-flop blocc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0086" y="5187823"/>
            <a:ext cx="2313767" cy="110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17) flip-flop circuito ba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84915" y="2289808"/>
            <a:ext cx="2827176" cy="2456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4" name="Tabella 3"/>
          <p:cNvGraphicFramePr>
            <a:graphicFrameLocks noGrp="1"/>
          </p:cNvGraphicFramePr>
          <p:nvPr>
            <p:extLst>
              <p:ext uri="{D42A27DB-BD31-4B8C-83A1-F6EECF244321}">
                <p14:modId xmlns:p14="http://schemas.microsoft.com/office/powerpoint/2010/main" val="4054842923"/>
              </p:ext>
            </p:extLst>
          </p:nvPr>
        </p:nvGraphicFramePr>
        <p:xfrm>
          <a:off x="380768" y="432108"/>
          <a:ext cx="5186523" cy="5943600"/>
        </p:xfrm>
        <a:graphic>
          <a:graphicData uri="http://schemas.openxmlformats.org/drawingml/2006/table">
            <a:tbl>
              <a:tblPr firstRow="1" bandRow="1">
                <a:tableStyleId>{22838BEF-8BB2-4498-84A7-C5851F593DF1}</a:tableStyleId>
              </a:tblPr>
              <a:tblGrid>
                <a:gridCol w="1196467">
                  <a:extLst>
                    <a:ext uri="{9D8B030D-6E8A-4147-A177-3AD203B41FA5}">
                      <a16:colId xmlns:a16="http://schemas.microsoft.com/office/drawing/2014/main" val="20000"/>
                    </a:ext>
                  </a:extLst>
                </a:gridCol>
                <a:gridCol w="1856386">
                  <a:extLst>
                    <a:ext uri="{9D8B030D-6E8A-4147-A177-3AD203B41FA5}">
                      <a16:colId xmlns:a16="http://schemas.microsoft.com/office/drawing/2014/main" val="20001"/>
                    </a:ext>
                  </a:extLst>
                </a:gridCol>
                <a:gridCol w="2133670">
                  <a:extLst>
                    <a:ext uri="{9D8B030D-6E8A-4147-A177-3AD203B41FA5}">
                      <a16:colId xmlns:a16="http://schemas.microsoft.com/office/drawing/2014/main" val="20002"/>
                    </a:ext>
                  </a:extLst>
                </a:gridCol>
              </a:tblGrid>
              <a:tr h="465983">
                <a:tc>
                  <a:txBody>
                    <a:bodyPr/>
                    <a:lstStyle/>
                    <a:p>
                      <a:pPr algn="ctr"/>
                      <a:r>
                        <a:rPr lang="it-IT" sz="1600"/>
                        <a:t>Decimal </a:t>
                      </a:r>
                    </a:p>
                    <a:p>
                      <a:pPr algn="ctr"/>
                      <a:r>
                        <a:rPr lang="it-IT" sz="1600"/>
                        <a:t>Digit</a:t>
                      </a:r>
                    </a:p>
                  </a:txBody>
                  <a:tcPr>
                    <a:solidFill>
                      <a:schemeClr val="accent2">
                        <a:lumMod val="40000"/>
                        <a:lumOff val="60000"/>
                      </a:schemeClr>
                    </a:solidFill>
                  </a:tcPr>
                </a:tc>
                <a:tc>
                  <a:txBody>
                    <a:bodyPr/>
                    <a:lstStyle/>
                    <a:p>
                      <a:pPr algn="ctr"/>
                      <a:r>
                        <a:rPr lang="it-IT" sz="1600"/>
                        <a:t>Four-Bit Binary</a:t>
                      </a:r>
                    </a:p>
                    <a:p>
                      <a:pPr algn="ctr"/>
                      <a:r>
                        <a:rPr lang="it-IT" sz="1600"/>
                        <a:t>Equivalent</a:t>
                      </a:r>
                    </a:p>
                  </a:txBody>
                  <a:tcPr>
                    <a:solidFill>
                      <a:schemeClr val="accent2">
                        <a:lumMod val="40000"/>
                        <a:lumOff val="60000"/>
                      </a:schemeClr>
                    </a:solidFill>
                  </a:tcPr>
                </a:tc>
                <a:tc>
                  <a:txBody>
                    <a:bodyPr/>
                    <a:lstStyle/>
                    <a:p>
                      <a:pPr algn="ctr"/>
                      <a:r>
                        <a:rPr lang="it-IT" sz="1600"/>
                        <a:t>Binary-coded</a:t>
                      </a:r>
                    </a:p>
                    <a:p>
                      <a:pPr algn="ctr"/>
                      <a:r>
                        <a:rPr lang="it-IT" sz="1600"/>
                        <a:t>Decimal equivalent</a:t>
                      </a:r>
                    </a:p>
                  </a:txBody>
                  <a:tcPr>
                    <a:solidFill>
                      <a:schemeClr val="accent2">
                        <a:lumMod val="40000"/>
                        <a:lumOff val="60000"/>
                      </a:schemeClr>
                    </a:solidFill>
                  </a:tcPr>
                </a:tc>
                <a:extLst>
                  <a:ext uri="{0D108BD9-81ED-4DB2-BD59-A6C34878D82A}">
                    <a16:rowId xmlns:a16="http://schemas.microsoft.com/office/drawing/2014/main" val="10000"/>
                  </a:ext>
                </a:extLst>
              </a:tr>
              <a:tr h="298393">
                <a:tc>
                  <a:txBody>
                    <a:bodyPr/>
                    <a:lstStyle/>
                    <a:p>
                      <a:pPr algn="ctr"/>
                      <a:r>
                        <a:rPr lang="it-IT" sz="1600"/>
                        <a:t>0</a:t>
                      </a:r>
                    </a:p>
                  </a:txBody>
                  <a:tcPr/>
                </a:tc>
                <a:tc>
                  <a:txBody>
                    <a:bodyPr/>
                    <a:lstStyle/>
                    <a:p>
                      <a:pPr algn="ctr"/>
                      <a:r>
                        <a:rPr lang="it-IT" sz="1600"/>
                        <a:t>0000</a:t>
                      </a:r>
                    </a:p>
                  </a:txBody>
                  <a:tcPr/>
                </a:tc>
                <a:tc>
                  <a:txBody>
                    <a:bodyPr/>
                    <a:lstStyle/>
                    <a:p>
                      <a:pPr algn="ctr"/>
                      <a:r>
                        <a:rPr lang="it-IT" sz="1600"/>
                        <a:t>0000</a:t>
                      </a:r>
                    </a:p>
                  </a:txBody>
                  <a:tcPr/>
                </a:tc>
                <a:extLst>
                  <a:ext uri="{0D108BD9-81ED-4DB2-BD59-A6C34878D82A}">
                    <a16:rowId xmlns:a16="http://schemas.microsoft.com/office/drawing/2014/main" val="10001"/>
                  </a:ext>
                </a:extLst>
              </a:tr>
              <a:tr h="298393">
                <a:tc>
                  <a:txBody>
                    <a:bodyPr/>
                    <a:lstStyle/>
                    <a:p>
                      <a:pPr algn="ctr"/>
                      <a:r>
                        <a:rPr lang="it-IT" sz="1600"/>
                        <a:t>1</a:t>
                      </a:r>
                    </a:p>
                  </a:txBody>
                  <a:tcPr/>
                </a:tc>
                <a:tc>
                  <a:txBody>
                    <a:bodyPr/>
                    <a:lstStyle/>
                    <a:p>
                      <a:pPr algn="ctr"/>
                      <a:r>
                        <a:rPr lang="it-IT" sz="1600"/>
                        <a:t>0001</a:t>
                      </a:r>
                    </a:p>
                  </a:txBody>
                  <a:tcPr/>
                </a:tc>
                <a:tc>
                  <a:txBody>
                    <a:bodyPr/>
                    <a:lstStyle/>
                    <a:p>
                      <a:pPr algn="ctr"/>
                      <a:r>
                        <a:rPr lang="it-IT" sz="1600"/>
                        <a:t>0001</a:t>
                      </a:r>
                    </a:p>
                  </a:txBody>
                  <a:tcPr/>
                </a:tc>
                <a:extLst>
                  <a:ext uri="{0D108BD9-81ED-4DB2-BD59-A6C34878D82A}">
                    <a16:rowId xmlns:a16="http://schemas.microsoft.com/office/drawing/2014/main" val="10002"/>
                  </a:ext>
                </a:extLst>
              </a:tr>
              <a:tr h="298393">
                <a:tc>
                  <a:txBody>
                    <a:bodyPr/>
                    <a:lstStyle/>
                    <a:p>
                      <a:pPr algn="ctr"/>
                      <a:r>
                        <a:rPr lang="it-IT" sz="1600"/>
                        <a:t>2</a:t>
                      </a:r>
                    </a:p>
                  </a:txBody>
                  <a:tcPr/>
                </a:tc>
                <a:tc>
                  <a:txBody>
                    <a:bodyPr/>
                    <a:lstStyle/>
                    <a:p>
                      <a:pPr algn="ctr"/>
                      <a:r>
                        <a:rPr lang="it-IT" sz="1600"/>
                        <a:t>0010</a:t>
                      </a:r>
                    </a:p>
                  </a:txBody>
                  <a:tcPr/>
                </a:tc>
                <a:tc>
                  <a:txBody>
                    <a:bodyPr/>
                    <a:lstStyle/>
                    <a:p>
                      <a:pPr algn="ctr"/>
                      <a:r>
                        <a:rPr lang="it-IT" sz="1600"/>
                        <a:t>0010</a:t>
                      </a:r>
                    </a:p>
                  </a:txBody>
                  <a:tcPr/>
                </a:tc>
                <a:extLst>
                  <a:ext uri="{0D108BD9-81ED-4DB2-BD59-A6C34878D82A}">
                    <a16:rowId xmlns:a16="http://schemas.microsoft.com/office/drawing/2014/main" val="10003"/>
                  </a:ext>
                </a:extLst>
              </a:tr>
              <a:tr h="298393">
                <a:tc>
                  <a:txBody>
                    <a:bodyPr/>
                    <a:lstStyle/>
                    <a:p>
                      <a:pPr algn="ctr"/>
                      <a:r>
                        <a:rPr lang="it-IT" sz="1600"/>
                        <a:t>3</a:t>
                      </a:r>
                    </a:p>
                  </a:txBody>
                  <a:tcPr/>
                </a:tc>
                <a:tc>
                  <a:txBody>
                    <a:bodyPr/>
                    <a:lstStyle/>
                    <a:p>
                      <a:pPr algn="ctr"/>
                      <a:r>
                        <a:rPr lang="it-IT" sz="1600"/>
                        <a:t>0011</a:t>
                      </a:r>
                    </a:p>
                  </a:txBody>
                  <a:tcPr/>
                </a:tc>
                <a:tc>
                  <a:txBody>
                    <a:bodyPr/>
                    <a:lstStyle/>
                    <a:p>
                      <a:pPr algn="ctr"/>
                      <a:r>
                        <a:rPr lang="it-IT" sz="1600"/>
                        <a:t>0011</a:t>
                      </a:r>
                    </a:p>
                  </a:txBody>
                  <a:tcPr/>
                </a:tc>
                <a:extLst>
                  <a:ext uri="{0D108BD9-81ED-4DB2-BD59-A6C34878D82A}">
                    <a16:rowId xmlns:a16="http://schemas.microsoft.com/office/drawing/2014/main" val="10004"/>
                  </a:ext>
                </a:extLst>
              </a:tr>
              <a:tr h="298393">
                <a:tc>
                  <a:txBody>
                    <a:bodyPr/>
                    <a:lstStyle/>
                    <a:p>
                      <a:pPr algn="ctr"/>
                      <a:r>
                        <a:rPr lang="it-IT" sz="1600"/>
                        <a:t>4</a:t>
                      </a:r>
                    </a:p>
                  </a:txBody>
                  <a:tcPr/>
                </a:tc>
                <a:tc>
                  <a:txBody>
                    <a:bodyPr/>
                    <a:lstStyle/>
                    <a:p>
                      <a:pPr algn="ctr"/>
                      <a:r>
                        <a:rPr lang="it-IT" sz="1600"/>
                        <a:t>0100</a:t>
                      </a:r>
                    </a:p>
                  </a:txBody>
                  <a:tcPr/>
                </a:tc>
                <a:tc>
                  <a:txBody>
                    <a:bodyPr/>
                    <a:lstStyle/>
                    <a:p>
                      <a:pPr algn="ctr"/>
                      <a:r>
                        <a:rPr lang="it-IT" sz="1600"/>
                        <a:t>0100</a:t>
                      </a:r>
                    </a:p>
                  </a:txBody>
                  <a:tcPr/>
                </a:tc>
                <a:extLst>
                  <a:ext uri="{0D108BD9-81ED-4DB2-BD59-A6C34878D82A}">
                    <a16:rowId xmlns:a16="http://schemas.microsoft.com/office/drawing/2014/main" val="10005"/>
                  </a:ext>
                </a:extLst>
              </a:tr>
              <a:tr h="298393">
                <a:tc>
                  <a:txBody>
                    <a:bodyPr/>
                    <a:lstStyle/>
                    <a:p>
                      <a:pPr algn="ctr"/>
                      <a:r>
                        <a:rPr lang="it-IT" sz="1600"/>
                        <a:t>5</a:t>
                      </a:r>
                    </a:p>
                  </a:txBody>
                  <a:tcPr/>
                </a:tc>
                <a:tc>
                  <a:txBody>
                    <a:bodyPr/>
                    <a:lstStyle/>
                    <a:p>
                      <a:pPr algn="ctr"/>
                      <a:r>
                        <a:rPr lang="it-IT" sz="1600"/>
                        <a:t>0101</a:t>
                      </a:r>
                    </a:p>
                  </a:txBody>
                  <a:tcPr/>
                </a:tc>
                <a:tc>
                  <a:txBody>
                    <a:bodyPr/>
                    <a:lstStyle/>
                    <a:p>
                      <a:pPr algn="ctr"/>
                      <a:r>
                        <a:rPr lang="it-IT" sz="1600"/>
                        <a:t>0101</a:t>
                      </a:r>
                    </a:p>
                  </a:txBody>
                  <a:tcPr/>
                </a:tc>
                <a:extLst>
                  <a:ext uri="{0D108BD9-81ED-4DB2-BD59-A6C34878D82A}">
                    <a16:rowId xmlns:a16="http://schemas.microsoft.com/office/drawing/2014/main" val="10006"/>
                  </a:ext>
                </a:extLst>
              </a:tr>
              <a:tr h="298393">
                <a:tc>
                  <a:txBody>
                    <a:bodyPr/>
                    <a:lstStyle/>
                    <a:p>
                      <a:pPr algn="ctr"/>
                      <a:r>
                        <a:rPr lang="it-IT" sz="1600"/>
                        <a:t>6</a:t>
                      </a:r>
                    </a:p>
                  </a:txBody>
                  <a:tcPr/>
                </a:tc>
                <a:tc>
                  <a:txBody>
                    <a:bodyPr/>
                    <a:lstStyle/>
                    <a:p>
                      <a:pPr algn="ctr"/>
                      <a:r>
                        <a:rPr lang="it-IT" sz="1600"/>
                        <a:t>0110</a:t>
                      </a:r>
                    </a:p>
                  </a:txBody>
                  <a:tcPr/>
                </a:tc>
                <a:tc>
                  <a:txBody>
                    <a:bodyPr/>
                    <a:lstStyle/>
                    <a:p>
                      <a:pPr algn="ctr"/>
                      <a:r>
                        <a:rPr lang="it-IT" sz="1600"/>
                        <a:t>0110</a:t>
                      </a:r>
                    </a:p>
                  </a:txBody>
                  <a:tcPr/>
                </a:tc>
                <a:extLst>
                  <a:ext uri="{0D108BD9-81ED-4DB2-BD59-A6C34878D82A}">
                    <a16:rowId xmlns:a16="http://schemas.microsoft.com/office/drawing/2014/main" val="10007"/>
                  </a:ext>
                </a:extLst>
              </a:tr>
              <a:tr h="298393">
                <a:tc>
                  <a:txBody>
                    <a:bodyPr/>
                    <a:lstStyle/>
                    <a:p>
                      <a:pPr algn="ctr"/>
                      <a:r>
                        <a:rPr lang="it-IT" sz="1600"/>
                        <a:t>7</a:t>
                      </a:r>
                    </a:p>
                  </a:txBody>
                  <a:tcPr/>
                </a:tc>
                <a:tc>
                  <a:txBody>
                    <a:bodyPr/>
                    <a:lstStyle/>
                    <a:p>
                      <a:pPr algn="ctr"/>
                      <a:r>
                        <a:rPr lang="it-IT" sz="1600"/>
                        <a:t>0111</a:t>
                      </a:r>
                    </a:p>
                  </a:txBody>
                  <a:tcPr/>
                </a:tc>
                <a:tc>
                  <a:txBody>
                    <a:bodyPr/>
                    <a:lstStyle/>
                    <a:p>
                      <a:pPr algn="ctr"/>
                      <a:r>
                        <a:rPr lang="it-IT" sz="1600"/>
                        <a:t>0111</a:t>
                      </a:r>
                    </a:p>
                  </a:txBody>
                  <a:tcPr/>
                </a:tc>
                <a:extLst>
                  <a:ext uri="{0D108BD9-81ED-4DB2-BD59-A6C34878D82A}">
                    <a16:rowId xmlns:a16="http://schemas.microsoft.com/office/drawing/2014/main" val="10008"/>
                  </a:ext>
                </a:extLst>
              </a:tr>
              <a:tr h="298393">
                <a:tc>
                  <a:txBody>
                    <a:bodyPr/>
                    <a:lstStyle/>
                    <a:p>
                      <a:pPr algn="ctr"/>
                      <a:r>
                        <a:rPr lang="it-IT" sz="1600"/>
                        <a:t>8</a:t>
                      </a:r>
                    </a:p>
                  </a:txBody>
                  <a:tcPr/>
                </a:tc>
                <a:tc>
                  <a:txBody>
                    <a:bodyPr/>
                    <a:lstStyle/>
                    <a:p>
                      <a:pPr algn="ctr"/>
                      <a:r>
                        <a:rPr lang="it-IT" sz="1600"/>
                        <a:t>1000</a:t>
                      </a:r>
                    </a:p>
                  </a:txBody>
                  <a:tcPr/>
                </a:tc>
                <a:tc>
                  <a:txBody>
                    <a:bodyPr/>
                    <a:lstStyle/>
                    <a:p>
                      <a:pPr algn="ctr"/>
                      <a:r>
                        <a:rPr lang="it-IT" sz="1600"/>
                        <a:t>1000</a:t>
                      </a:r>
                    </a:p>
                  </a:txBody>
                  <a:tcPr/>
                </a:tc>
                <a:extLst>
                  <a:ext uri="{0D108BD9-81ED-4DB2-BD59-A6C34878D82A}">
                    <a16:rowId xmlns:a16="http://schemas.microsoft.com/office/drawing/2014/main" val="10009"/>
                  </a:ext>
                </a:extLst>
              </a:tr>
              <a:tr h="298393">
                <a:tc>
                  <a:txBody>
                    <a:bodyPr/>
                    <a:lstStyle/>
                    <a:p>
                      <a:pPr algn="ctr"/>
                      <a:r>
                        <a:rPr lang="it-IT" sz="1600"/>
                        <a:t>9</a:t>
                      </a:r>
                    </a:p>
                  </a:txBody>
                  <a:tcPr/>
                </a:tc>
                <a:tc>
                  <a:txBody>
                    <a:bodyPr/>
                    <a:lstStyle/>
                    <a:p>
                      <a:pPr algn="ctr"/>
                      <a:r>
                        <a:rPr lang="it-IT" sz="1600"/>
                        <a:t>1001</a:t>
                      </a:r>
                    </a:p>
                  </a:txBody>
                  <a:tcPr/>
                </a:tc>
                <a:tc>
                  <a:txBody>
                    <a:bodyPr/>
                    <a:lstStyle/>
                    <a:p>
                      <a:pPr algn="ctr"/>
                      <a:r>
                        <a:rPr lang="it-IT" sz="1600"/>
                        <a:t>1001</a:t>
                      </a:r>
                    </a:p>
                  </a:txBody>
                  <a:tcPr/>
                </a:tc>
                <a:extLst>
                  <a:ext uri="{0D108BD9-81ED-4DB2-BD59-A6C34878D82A}">
                    <a16:rowId xmlns:a16="http://schemas.microsoft.com/office/drawing/2014/main" val="10010"/>
                  </a:ext>
                </a:extLst>
              </a:tr>
              <a:tr h="298393">
                <a:tc>
                  <a:txBody>
                    <a:bodyPr/>
                    <a:lstStyle/>
                    <a:p>
                      <a:pPr algn="ctr"/>
                      <a:r>
                        <a:rPr lang="it-IT" sz="1600"/>
                        <a:t>10</a:t>
                      </a:r>
                    </a:p>
                  </a:txBody>
                  <a:tcPr/>
                </a:tc>
                <a:tc>
                  <a:txBody>
                    <a:bodyPr/>
                    <a:lstStyle/>
                    <a:p>
                      <a:pPr algn="ctr"/>
                      <a:r>
                        <a:rPr lang="it-IT" sz="1600"/>
                        <a:t>1010</a:t>
                      </a:r>
                    </a:p>
                  </a:txBody>
                  <a:tcPr/>
                </a:tc>
                <a:tc>
                  <a:txBody>
                    <a:bodyPr/>
                    <a:lstStyle/>
                    <a:p>
                      <a:pPr algn="ctr"/>
                      <a:r>
                        <a:rPr lang="it-IT" sz="1600"/>
                        <a:t>Illegal</a:t>
                      </a:r>
                    </a:p>
                  </a:txBody>
                  <a:tcPr/>
                </a:tc>
                <a:extLst>
                  <a:ext uri="{0D108BD9-81ED-4DB2-BD59-A6C34878D82A}">
                    <a16:rowId xmlns:a16="http://schemas.microsoft.com/office/drawing/2014/main" val="10011"/>
                  </a:ext>
                </a:extLst>
              </a:tr>
              <a:tr h="298393">
                <a:tc>
                  <a:txBody>
                    <a:bodyPr/>
                    <a:lstStyle/>
                    <a:p>
                      <a:pPr algn="ctr"/>
                      <a:r>
                        <a:rPr lang="it-IT" sz="1600"/>
                        <a:t>11</a:t>
                      </a:r>
                    </a:p>
                  </a:txBody>
                  <a:tcPr/>
                </a:tc>
                <a:tc>
                  <a:txBody>
                    <a:bodyPr/>
                    <a:lstStyle/>
                    <a:p>
                      <a:pPr algn="ctr"/>
                      <a:r>
                        <a:rPr lang="it-IT" sz="1600"/>
                        <a:t>1011</a:t>
                      </a:r>
                    </a:p>
                  </a:txBody>
                  <a:tcPr/>
                </a:tc>
                <a:tc>
                  <a:txBody>
                    <a:bodyPr/>
                    <a:lstStyle/>
                    <a:p>
                      <a:pPr algn="ctr"/>
                      <a:r>
                        <a:rPr lang="it-IT" sz="1600"/>
                        <a:t>Illegal</a:t>
                      </a:r>
                    </a:p>
                  </a:txBody>
                  <a:tcPr/>
                </a:tc>
                <a:extLst>
                  <a:ext uri="{0D108BD9-81ED-4DB2-BD59-A6C34878D82A}">
                    <a16:rowId xmlns:a16="http://schemas.microsoft.com/office/drawing/2014/main" val="10012"/>
                  </a:ext>
                </a:extLst>
              </a:tr>
              <a:tr h="298393">
                <a:tc>
                  <a:txBody>
                    <a:bodyPr/>
                    <a:lstStyle/>
                    <a:p>
                      <a:pPr algn="ctr"/>
                      <a:r>
                        <a:rPr lang="it-IT" sz="1600"/>
                        <a:t>12</a:t>
                      </a:r>
                    </a:p>
                  </a:txBody>
                  <a:tcPr/>
                </a:tc>
                <a:tc>
                  <a:txBody>
                    <a:bodyPr/>
                    <a:lstStyle/>
                    <a:p>
                      <a:pPr algn="ctr"/>
                      <a:r>
                        <a:rPr lang="it-IT" sz="1600"/>
                        <a:t>1100</a:t>
                      </a:r>
                    </a:p>
                  </a:txBody>
                  <a:tcPr/>
                </a:tc>
                <a:tc>
                  <a:txBody>
                    <a:bodyPr/>
                    <a:lstStyle/>
                    <a:p>
                      <a:pPr algn="ctr"/>
                      <a:r>
                        <a:rPr lang="it-IT" sz="1600"/>
                        <a:t>Illegal</a:t>
                      </a:r>
                    </a:p>
                  </a:txBody>
                  <a:tcPr/>
                </a:tc>
                <a:extLst>
                  <a:ext uri="{0D108BD9-81ED-4DB2-BD59-A6C34878D82A}">
                    <a16:rowId xmlns:a16="http://schemas.microsoft.com/office/drawing/2014/main" val="10013"/>
                  </a:ext>
                </a:extLst>
              </a:tr>
              <a:tr h="298393">
                <a:tc>
                  <a:txBody>
                    <a:bodyPr/>
                    <a:lstStyle/>
                    <a:p>
                      <a:pPr algn="ctr"/>
                      <a:r>
                        <a:rPr lang="it-IT" sz="1600"/>
                        <a:t>13</a:t>
                      </a:r>
                    </a:p>
                  </a:txBody>
                  <a:tcPr/>
                </a:tc>
                <a:tc>
                  <a:txBody>
                    <a:bodyPr/>
                    <a:lstStyle/>
                    <a:p>
                      <a:pPr algn="ctr"/>
                      <a:r>
                        <a:rPr lang="it-IT" sz="1600"/>
                        <a:t>1101</a:t>
                      </a:r>
                    </a:p>
                  </a:txBody>
                  <a:tcPr/>
                </a:tc>
                <a:tc>
                  <a:txBody>
                    <a:bodyPr/>
                    <a:lstStyle/>
                    <a:p>
                      <a:pPr algn="ctr"/>
                      <a:r>
                        <a:rPr lang="it-IT" sz="1600"/>
                        <a:t>Illegal</a:t>
                      </a:r>
                    </a:p>
                  </a:txBody>
                  <a:tcPr/>
                </a:tc>
                <a:extLst>
                  <a:ext uri="{0D108BD9-81ED-4DB2-BD59-A6C34878D82A}">
                    <a16:rowId xmlns:a16="http://schemas.microsoft.com/office/drawing/2014/main" val="10014"/>
                  </a:ext>
                </a:extLst>
              </a:tr>
              <a:tr h="298393">
                <a:tc>
                  <a:txBody>
                    <a:bodyPr/>
                    <a:lstStyle/>
                    <a:p>
                      <a:pPr algn="ctr"/>
                      <a:r>
                        <a:rPr lang="it-IT" sz="1600"/>
                        <a:t>14</a:t>
                      </a:r>
                    </a:p>
                  </a:txBody>
                  <a:tcPr/>
                </a:tc>
                <a:tc>
                  <a:txBody>
                    <a:bodyPr/>
                    <a:lstStyle/>
                    <a:p>
                      <a:pPr algn="ctr"/>
                      <a:r>
                        <a:rPr lang="it-IT" sz="1600"/>
                        <a:t>1110</a:t>
                      </a:r>
                    </a:p>
                  </a:txBody>
                  <a:tcPr/>
                </a:tc>
                <a:tc>
                  <a:txBody>
                    <a:bodyPr/>
                    <a:lstStyle/>
                    <a:p>
                      <a:pPr algn="ctr"/>
                      <a:r>
                        <a:rPr lang="it-IT" sz="1600"/>
                        <a:t>Illegal</a:t>
                      </a:r>
                    </a:p>
                  </a:txBody>
                  <a:tcPr/>
                </a:tc>
                <a:extLst>
                  <a:ext uri="{0D108BD9-81ED-4DB2-BD59-A6C34878D82A}">
                    <a16:rowId xmlns:a16="http://schemas.microsoft.com/office/drawing/2014/main" val="10015"/>
                  </a:ext>
                </a:extLst>
              </a:tr>
              <a:tr h="298393">
                <a:tc>
                  <a:txBody>
                    <a:bodyPr/>
                    <a:lstStyle/>
                    <a:p>
                      <a:pPr algn="ctr"/>
                      <a:r>
                        <a:rPr lang="it-IT" sz="1600"/>
                        <a:t>15</a:t>
                      </a:r>
                    </a:p>
                  </a:txBody>
                  <a:tcPr/>
                </a:tc>
                <a:tc>
                  <a:txBody>
                    <a:bodyPr/>
                    <a:lstStyle/>
                    <a:p>
                      <a:pPr algn="ctr"/>
                      <a:r>
                        <a:rPr lang="it-IT" sz="1600"/>
                        <a:t>1111</a:t>
                      </a:r>
                    </a:p>
                  </a:txBody>
                  <a:tcPr/>
                </a:tc>
                <a:tc>
                  <a:txBody>
                    <a:bodyPr/>
                    <a:lstStyle/>
                    <a:p>
                      <a:pPr algn="ctr"/>
                      <a:r>
                        <a:rPr lang="it-IT" sz="1600"/>
                        <a:t>Illegal</a:t>
                      </a:r>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25380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6572" y="596526"/>
            <a:ext cx="10993651" cy="400110"/>
          </a:xfrm>
          <a:prstGeom prst="rect">
            <a:avLst/>
          </a:prstGeom>
          <a:noFill/>
        </p:spPr>
        <p:txBody>
          <a:bodyPr wrap="none" rtlCol="0">
            <a:spAutoFit/>
          </a:bodyPr>
          <a:lstStyle/>
          <a:p>
            <a:r>
              <a:rPr lang="en-US" sz="2000"/>
              <a:t>The "elementary circuit" is composed of a </a:t>
            </a:r>
            <a:r>
              <a:rPr lang="en-US" sz="2000" b="1" i="1" dirty="0"/>
              <a:t>Flip – Flop</a:t>
            </a:r>
            <a:r>
              <a:rPr lang="en-US" sz="2000" dirty="0"/>
              <a:t> (</a:t>
            </a:r>
            <a:r>
              <a:rPr lang="en-US" sz="2000" b="1" i="1" dirty="0"/>
              <a:t>FF</a:t>
            </a:r>
            <a:r>
              <a:rPr lang="en-US" sz="2000" dirty="0"/>
              <a:t>) together with a </a:t>
            </a:r>
            <a:r>
              <a:rPr lang="en-US" sz="2000" b="1" i="1" dirty="0"/>
              <a:t>CR circuit</a:t>
            </a:r>
            <a:r>
              <a:rPr lang="en-US" sz="2000" dirty="0"/>
              <a:t> and a </a:t>
            </a:r>
            <a:r>
              <a:rPr lang="en-US" sz="2000" b="1" i="1"/>
              <a:t>rectifier diode</a:t>
            </a:r>
            <a:endParaRPr lang="en-US" sz="2000" b="1" i="1" dirty="0"/>
          </a:p>
        </p:txBody>
      </p:sp>
      <p:sp>
        <p:nvSpPr>
          <p:cNvPr id="3" name="CasellaDiTesto 2"/>
          <p:cNvSpPr txBox="1"/>
          <p:nvPr/>
        </p:nvSpPr>
        <p:spPr>
          <a:xfrm>
            <a:off x="8298994" y="1212414"/>
            <a:ext cx="3579847" cy="2145203"/>
          </a:xfrm>
          <a:prstGeom prst="rect">
            <a:avLst/>
          </a:prstGeom>
          <a:noFill/>
        </p:spPr>
        <p:txBody>
          <a:bodyPr wrap="square" rtlCol="0">
            <a:spAutoFit/>
          </a:bodyPr>
          <a:lstStyle/>
          <a:p>
            <a:pPr algn="just">
              <a:lnSpc>
                <a:spcPct val="110000"/>
              </a:lnSpc>
              <a:spcAft>
                <a:spcPts val="300"/>
              </a:spcAft>
            </a:pPr>
            <a:r>
              <a:rPr lang="en-US" sz="2000"/>
              <a:t>For every </a:t>
            </a:r>
            <a:r>
              <a:rPr lang="en-US" sz="2000" u="sng" dirty="0"/>
              <a:t>two triggers at the circuit input</a:t>
            </a:r>
            <a:r>
              <a:rPr lang="en-US" sz="2000" dirty="0"/>
              <a:t>, we have </a:t>
            </a:r>
            <a:r>
              <a:rPr lang="en-US" sz="2000" u="sng" dirty="0"/>
              <a:t>only one trigger at the output</a:t>
            </a:r>
            <a:r>
              <a:rPr lang="en-US" sz="2000" dirty="0"/>
              <a:t> ! </a:t>
            </a:r>
          </a:p>
          <a:p>
            <a:pPr algn="just">
              <a:lnSpc>
                <a:spcPct val="110000"/>
              </a:lnSpc>
              <a:spcAft>
                <a:spcPts val="300"/>
              </a:spcAft>
            </a:pPr>
            <a:r>
              <a:rPr lang="en-US" sz="2000" dirty="0"/>
              <a:t>The circuit </a:t>
            </a:r>
            <a:r>
              <a:rPr lang="en-US" sz="2000" i="1" u="sng" dirty="0"/>
              <a:t>divides by two </a:t>
            </a:r>
            <a:r>
              <a:rPr lang="en-US" sz="2000" dirty="0"/>
              <a:t>the electric triggers received at its input !</a:t>
            </a:r>
          </a:p>
        </p:txBody>
      </p:sp>
      <p:sp>
        <p:nvSpPr>
          <p:cNvPr id="4" name="CasellaDiTesto 3"/>
          <p:cNvSpPr txBox="1"/>
          <p:nvPr/>
        </p:nvSpPr>
        <p:spPr>
          <a:xfrm>
            <a:off x="326573" y="3629716"/>
            <a:ext cx="11632163" cy="752514"/>
          </a:xfrm>
          <a:prstGeom prst="rect">
            <a:avLst/>
          </a:prstGeom>
          <a:noFill/>
        </p:spPr>
        <p:txBody>
          <a:bodyPr wrap="square" rtlCol="0">
            <a:spAutoFit/>
          </a:bodyPr>
          <a:lstStyle/>
          <a:p>
            <a:pPr>
              <a:lnSpc>
                <a:spcPct val="110000"/>
              </a:lnSpc>
            </a:pPr>
            <a:r>
              <a:rPr lang="en-US" dirty="0"/>
              <a:t>If we </a:t>
            </a:r>
            <a:r>
              <a:rPr lang="en-US" sz="2000" dirty="0"/>
              <a:t>connect </a:t>
            </a:r>
            <a:r>
              <a:rPr lang="en-US" sz="2000" i="1" dirty="0"/>
              <a:t>four of these elementary cells</a:t>
            </a:r>
            <a:r>
              <a:rPr lang="en-US" sz="2000" dirty="0"/>
              <a:t> in series, we have designed the electronic circuit that </a:t>
            </a:r>
            <a:r>
              <a:rPr lang="en-US" sz="2000" i="1" u="sng" dirty="0"/>
              <a:t>counts in the BCD code a single digit</a:t>
            </a:r>
            <a:r>
              <a:rPr lang="en-US" sz="2000" dirty="0"/>
              <a:t>  (from 0 to 9) : </a:t>
            </a:r>
            <a:endParaRPr lang="en-US" dirty="0"/>
          </a:p>
        </p:txBody>
      </p:sp>
      <p:sp>
        <p:nvSpPr>
          <p:cNvPr id="5" name="CasellaDiTesto 4"/>
          <p:cNvSpPr txBox="1"/>
          <p:nvPr/>
        </p:nvSpPr>
        <p:spPr>
          <a:xfrm>
            <a:off x="8568806" y="4475044"/>
            <a:ext cx="3225284" cy="1768176"/>
          </a:xfrm>
          <a:prstGeom prst="rect">
            <a:avLst/>
          </a:prstGeom>
          <a:noFill/>
        </p:spPr>
        <p:txBody>
          <a:bodyPr wrap="square" rtlCol="0">
            <a:spAutoFit/>
          </a:bodyPr>
          <a:lstStyle/>
          <a:p>
            <a:pPr algn="just">
              <a:lnSpc>
                <a:spcPct val="110000"/>
              </a:lnSpc>
            </a:pPr>
            <a:r>
              <a:rPr lang="en-US" sz="2000" dirty="0"/>
              <a:t>Indicators L tell if the FF is in the </a:t>
            </a:r>
            <a:r>
              <a:rPr lang="en-US" sz="2000" i="1" dirty="0"/>
              <a:t>High</a:t>
            </a:r>
            <a:r>
              <a:rPr lang="en-US" sz="2000" dirty="0"/>
              <a:t> (X) or </a:t>
            </a:r>
            <a:r>
              <a:rPr lang="en-US" sz="2000" i="1" dirty="0"/>
              <a:t>Low (O)</a:t>
            </a:r>
            <a:r>
              <a:rPr lang="en-US" sz="2000" dirty="0"/>
              <a:t> status</a:t>
            </a:r>
          </a:p>
          <a:p>
            <a:pPr algn="just">
              <a:lnSpc>
                <a:spcPct val="110000"/>
              </a:lnSpc>
            </a:pPr>
            <a:endParaRPr lang="en-US" sz="2000" i="1" dirty="0"/>
          </a:p>
          <a:p>
            <a:pPr algn="just">
              <a:lnSpc>
                <a:spcPct val="110000"/>
              </a:lnSpc>
            </a:pPr>
            <a:r>
              <a:rPr lang="en-US" sz="2000" i="1" dirty="0"/>
              <a:t>n</a:t>
            </a:r>
            <a:r>
              <a:rPr lang="en-US" sz="2000" dirty="0"/>
              <a:t> is the number of triggers received at the input !</a:t>
            </a:r>
          </a:p>
        </p:txBody>
      </p:sp>
      <p:sp>
        <p:nvSpPr>
          <p:cNvPr id="8" name="Rettangolo 7"/>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309863" y="113089"/>
            <a:ext cx="7113742" cy="461665"/>
          </a:xfrm>
          <a:prstGeom prst="rect">
            <a:avLst/>
          </a:prstGeom>
        </p:spPr>
        <p:txBody>
          <a:bodyPr wrap="none">
            <a:spAutoFit/>
          </a:bodyPr>
          <a:lstStyle/>
          <a:p>
            <a:r>
              <a:rPr lang="en-US" sz="2400" b="1">
                <a:solidFill>
                  <a:srgbClr val="0070C0"/>
                </a:solidFill>
              </a:rPr>
              <a:t>Binary Coded Decimal (BCD) counter / Decade counter</a:t>
            </a:r>
            <a:endParaRPr lang="en-US" sz="2400" b="1" dirty="0"/>
          </a:p>
        </p:txBody>
      </p:sp>
      <p:pic>
        <p:nvPicPr>
          <p:cNvPr id="17410" name="Picture 2" descr="C:\Users\emanuele\Desktop\Lesson 7.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6103" y="1016854"/>
            <a:ext cx="7704000" cy="2335195"/>
          </a:xfrm>
          <a:prstGeom prst="rect">
            <a:avLst/>
          </a:prstGeom>
          <a:noFill/>
          <a:extLst>
            <a:ext uri="{909E8E84-426E-40DD-AFC4-6F175D3DCCD1}">
              <a14:hiddenFill xmlns:a14="http://schemas.microsoft.com/office/drawing/2010/main">
                <a:solidFill>
                  <a:srgbClr val="FFFFFF"/>
                </a:solidFill>
              </a14:hiddenFill>
            </a:ext>
          </a:extLst>
        </p:spPr>
      </p:pic>
      <p:grpSp>
        <p:nvGrpSpPr>
          <p:cNvPr id="7174" name="Gruppo 7173"/>
          <p:cNvGrpSpPr/>
          <p:nvPr/>
        </p:nvGrpSpPr>
        <p:grpSpPr>
          <a:xfrm>
            <a:off x="501650" y="4957549"/>
            <a:ext cx="7530180" cy="1118104"/>
            <a:chOff x="501650" y="4469869"/>
            <a:chExt cx="7530180" cy="1118104"/>
          </a:xfrm>
        </p:grpSpPr>
        <p:sp>
          <p:nvSpPr>
            <p:cNvPr id="7" name="Rettangolo 6"/>
            <p:cNvSpPr/>
            <p:nvPr/>
          </p:nvSpPr>
          <p:spPr>
            <a:xfrm>
              <a:off x="1387929" y="4506686"/>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1937657" y="4724469"/>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1880511" y="4630799"/>
              <a:ext cx="304892" cy="369332"/>
            </a:xfrm>
            <a:prstGeom prst="rect">
              <a:avLst/>
            </a:prstGeom>
            <a:noFill/>
          </p:spPr>
          <p:txBody>
            <a:bodyPr wrap="none" rtlCol="0">
              <a:spAutoFit/>
            </a:bodyPr>
            <a:lstStyle/>
            <a:p>
              <a:r>
                <a:rPr lang="it-IT"/>
                <a:t>X</a:t>
              </a:r>
            </a:p>
          </p:txBody>
        </p:sp>
        <p:sp>
          <p:nvSpPr>
            <p:cNvPr id="11" name="Ovale 10"/>
            <p:cNvSpPr/>
            <p:nvPr/>
          </p:nvSpPr>
          <p:spPr>
            <a:xfrm>
              <a:off x="584200" y="4748274"/>
              <a:ext cx="108000" cy="10954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1 12"/>
            <p:cNvCxnSpPr>
              <a:stCxn id="11" idx="6"/>
            </p:cNvCxnSpPr>
            <p:nvPr/>
          </p:nvCxnSpPr>
          <p:spPr>
            <a:xfrm>
              <a:off x="692200" y="4803047"/>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8" name="Rettangolo 17"/>
            <p:cNvSpPr/>
            <p:nvPr/>
          </p:nvSpPr>
          <p:spPr>
            <a:xfrm>
              <a:off x="3024365" y="4505888"/>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Ovale 18"/>
            <p:cNvSpPr/>
            <p:nvPr/>
          </p:nvSpPr>
          <p:spPr>
            <a:xfrm>
              <a:off x="3574093" y="4723671"/>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p:cNvSpPr txBox="1"/>
            <p:nvPr/>
          </p:nvSpPr>
          <p:spPr>
            <a:xfrm>
              <a:off x="3516947" y="4630001"/>
              <a:ext cx="304892" cy="369332"/>
            </a:xfrm>
            <a:prstGeom prst="rect">
              <a:avLst/>
            </a:prstGeom>
            <a:noFill/>
          </p:spPr>
          <p:txBody>
            <a:bodyPr wrap="none" rtlCol="0">
              <a:spAutoFit/>
            </a:bodyPr>
            <a:lstStyle/>
            <a:p>
              <a:r>
                <a:rPr lang="it-IT"/>
                <a:t>X</a:t>
              </a:r>
            </a:p>
          </p:txBody>
        </p:sp>
        <p:cxnSp>
          <p:nvCxnSpPr>
            <p:cNvPr id="21" name="Connettore 1 20"/>
            <p:cNvCxnSpPr/>
            <p:nvPr/>
          </p:nvCxnSpPr>
          <p:spPr>
            <a:xfrm>
              <a:off x="2334986" y="4808599"/>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7275830" y="4803046"/>
              <a:ext cx="756000" cy="0"/>
            </a:xfrm>
            <a:prstGeom prst="line">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Ovale 23"/>
            <p:cNvSpPr/>
            <p:nvPr/>
          </p:nvSpPr>
          <p:spPr>
            <a:xfrm>
              <a:off x="2689736" y="4753334"/>
              <a:ext cx="108000" cy="104486"/>
            </a:xfrm>
            <a:prstGeom prst="ellipse">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p:cNvSpPr/>
            <p:nvPr/>
          </p:nvSpPr>
          <p:spPr>
            <a:xfrm>
              <a:off x="4678540" y="4505888"/>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Ovale 30"/>
            <p:cNvSpPr/>
            <p:nvPr/>
          </p:nvSpPr>
          <p:spPr>
            <a:xfrm>
              <a:off x="5228268" y="4723671"/>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CasellaDiTesto 31"/>
            <p:cNvSpPr txBox="1"/>
            <p:nvPr/>
          </p:nvSpPr>
          <p:spPr>
            <a:xfrm>
              <a:off x="5171122" y="4630001"/>
              <a:ext cx="304892" cy="369332"/>
            </a:xfrm>
            <a:prstGeom prst="rect">
              <a:avLst/>
            </a:prstGeom>
            <a:noFill/>
          </p:spPr>
          <p:txBody>
            <a:bodyPr wrap="none" rtlCol="0">
              <a:spAutoFit/>
            </a:bodyPr>
            <a:lstStyle/>
            <a:p>
              <a:r>
                <a:rPr lang="it-IT"/>
                <a:t>X</a:t>
              </a:r>
            </a:p>
          </p:txBody>
        </p:sp>
        <p:cxnSp>
          <p:nvCxnSpPr>
            <p:cNvPr id="33" name="Connettore 1 32"/>
            <p:cNvCxnSpPr/>
            <p:nvPr/>
          </p:nvCxnSpPr>
          <p:spPr>
            <a:xfrm>
              <a:off x="3985986" y="4808599"/>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4" name="Ovale 33"/>
            <p:cNvSpPr/>
            <p:nvPr/>
          </p:nvSpPr>
          <p:spPr>
            <a:xfrm>
              <a:off x="4340736" y="4753333"/>
              <a:ext cx="108000" cy="109545"/>
            </a:xfrm>
            <a:prstGeom prst="ellipse">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p:cNvSpPr/>
            <p:nvPr/>
          </p:nvSpPr>
          <p:spPr>
            <a:xfrm>
              <a:off x="6323190" y="4506686"/>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Ovale 35"/>
            <p:cNvSpPr/>
            <p:nvPr/>
          </p:nvSpPr>
          <p:spPr>
            <a:xfrm>
              <a:off x="6872918" y="4724469"/>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CasellaDiTesto 36"/>
            <p:cNvSpPr txBox="1"/>
            <p:nvPr/>
          </p:nvSpPr>
          <p:spPr>
            <a:xfrm>
              <a:off x="6815772" y="4630799"/>
              <a:ext cx="304892" cy="369332"/>
            </a:xfrm>
            <a:prstGeom prst="rect">
              <a:avLst/>
            </a:prstGeom>
            <a:noFill/>
          </p:spPr>
          <p:txBody>
            <a:bodyPr wrap="none" rtlCol="0">
              <a:spAutoFit/>
            </a:bodyPr>
            <a:lstStyle/>
            <a:p>
              <a:r>
                <a:rPr lang="it-IT"/>
                <a:t>X</a:t>
              </a:r>
            </a:p>
          </p:txBody>
        </p:sp>
        <p:cxnSp>
          <p:nvCxnSpPr>
            <p:cNvPr id="38" name="Connettore 1 37"/>
            <p:cNvCxnSpPr/>
            <p:nvPr/>
          </p:nvCxnSpPr>
          <p:spPr>
            <a:xfrm>
              <a:off x="5630636" y="4809397"/>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9" name="Ovale 38"/>
            <p:cNvSpPr/>
            <p:nvPr/>
          </p:nvSpPr>
          <p:spPr>
            <a:xfrm>
              <a:off x="5985386" y="4754131"/>
              <a:ext cx="108000" cy="109545"/>
            </a:xfrm>
            <a:prstGeom prst="ellipse">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CasellaDiTesto 21"/>
            <p:cNvSpPr txBox="1"/>
            <p:nvPr/>
          </p:nvSpPr>
          <p:spPr>
            <a:xfrm>
              <a:off x="501650" y="4472049"/>
              <a:ext cx="288862" cy="307777"/>
            </a:xfrm>
            <a:prstGeom prst="rect">
              <a:avLst/>
            </a:prstGeom>
            <a:noFill/>
          </p:spPr>
          <p:txBody>
            <a:bodyPr wrap="none" rtlCol="0">
              <a:spAutoFit/>
            </a:bodyPr>
            <a:lstStyle/>
            <a:p>
              <a:r>
                <a:rPr lang="it-IT" sz="1400"/>
                <a:t>A</a:t>
              </a:r>
            </a:p>
          </p:txBody>
        </p:sp>
        <p:sp>
          <p:nvSpPr>
            <p:cNvPr id="44" name="CasellaDiTesto 43"/>
            <p:cNvSpPr txBox="1"/>
            <p:nvPr/>
          </p:nvSpPr>
          <p:spPr>
            <a:xfrm>
              <a:off x="2602505" y="4469869"/>
              <a:ext cx="288862" cy="307777"/>
            </a:xfrm>
            <a:prstGeom prst="rect">
              <a:avLst/>
            </a:prstGeom>
            <a:noFill/>
          </p:spPr>
          <p:txBody>
            <a:bodyPr wrap="none" rtlCol="0">
              <a:spAutoFit/>
            </a:bodyPr>
            <a:lstStyle/>
            <a:p>
              <a:r>
                <a:rPr lang="it-IT" sz="1400"/>
                <a:t>B</a:t>
              </a:r>
            </a:p>
          </p:txBody>
        </p:sp>
        <p:sp>
          <p:nvSpPr>
            <p:cNvPr id="45" name="CasellaDiTesto 44"/>
            <p:cNvSpPr txBox="1"/>
            <p:nvPr/>
          </p:nvSpPr>
          <p:spPr>
            <a:xfrm>
              <a:off x="4250305" y="4473698"/>
              <a:ext cx="288862" cy="307777"/>
            </a:xfrm>
            <a:prstGeom prst="rect">
              <a:avLst/>
            </a:prstGeom>
            <a:noFill/>
          </p:spPr>
          <p:txBody>
            <a:bodyPr wrap="none" rtlCol="0">
              <a:spAutoFit/>
            </a:bodyPr>
            <a:lstStyle/>
            <a:p>
              <a:r>
                <a:rPr lang="it-IT" sz="1400"/>
                <a:t>C</a:t>
              </a:r>
            </a:p>
          </p:txBody>
        </p:sp>
        <p:sp>
          <p:nvSpPr>
            <p:cNvPr id="46" name="CasellaDiTesto 45"/>
            <p:cNvSpPr txBox="1"/>
            <p:nvPr/>
          </p:nvSpPr>
          <p:spPr>
            <a:xfrm>
              <a:off x="5888605" y="4470956"/>
              <a:ext cx="295274" cy="307777"/>
            </a:xfrm>
            <a:prstGeom prst="rect">
              <a:avLst/>
            </a:prstGeom>
            <a:noFill/>
          </p:spPr>
          <p:txBody>
            <a:bodyPr wrap="none" rtlCol="0">
              <a:spAutoFit/>
            </a:bodyPr>
            <a:lstStyle/>
            <a:p>
              <a:r>
                <a:rPr lang="it-IT" sz="1400"/>
                <a:t>D</a:t>
              </a:r>
            </a:p>
          </p:txBody>
        </p:sp>
        <p:sp>
          <p:nvSpPr>
            <p:cNvPr id="47" name="CasellaDiTesto 46"/>
            <p:cNvSpPr txBox="1"/>
            <p:nvPr/>
          </p:nvSpPr>
          <p:spPr>
            <a:xfrm>
              <a:off x="7474125" y="4474516"/>
              <a:ext cx="272832" cy="307777"/>
            </a:xfrm>
            <a:prstGeom prst="rect">
              <a:avLst/>
            </a:prstGeom>
            <a:noFill/>
          </p:spPr>
          <p:txBody>
            <a:bodyPr wrap="none" rtlCol="0">
              <a:spAutoFit/>
            </a:bodyPr>
            <a:lstStyle/>
            <a:p>
              <a:r>
                <a:rPr lang="it-IT" sz="1400"/>
                <a:t>E</a:t>
              </a:r>
            </a:p>
          </p:txBody>
        </p:sp>
        <p:cxnSp>
          <p:nvCxnSpPr>
            <p:cNvPr id="7172" name="Connettore 2 7171"/>
            <p:cNvCxnSpPr/>
            <p:nvPr/>
          </p:nvCxnSpPr>
          <p:spPr>
            <a:xfrm flipV="1">
              <a:off x="996950" y="4803046"/>
              <a:ext cx="0" cy="32877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ttore 2 49"/>
            <p:cNvCxnSpPr/>
            <p:nvPr/>
          </p:nvCxnSpPr>
          <p:spPr>
            <a:xfrm flipV="1">
              <a:off x="2743736" y="4860994"/>
              <a:ext cx="0" cy="32877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ttore 2 50"/>
            <p:cNvCxnSpPr/>
            <p:nvPr/>
          </p:nvCxnSpPr>
          <p:spPr>
            <a:xfrm flipV="1">
              <a:off x="4394736" y="4871452"/>
              <a:ext cx="0" cy="32877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ttore 2 51"/>
            <p:cNvCxnSpPr/>
            <p:nvPr/>
          </p:nvCxnSpPr>
          <p:spPr>
            <a:xfrm flipV="1">
              <a:off x="6039386" y="4868277"/>
              <a:ext cx="0" cy="32877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ttore 2 52"/>
            <p:cNvCxnSpPr/>
            <p:nvPr/>
          </p:nvCxnSpPr>
          <p:spPr>
            <a:xfrm flipV="1">
              <a:off x="7572375" y="4803046"/>
              <a:ext cx="0" cy="32877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173" name="CasellaDiTesto 7172"/>
                <p:cNvSpPr txBox="1"/>
                <p:nvPr/>
              </p:nvSpPr>
              <p:spPr>
                <a:xfrm>
                  <a:off x="2587581" y="5169187"/>
                  <a:ext cx="310726" cy="40735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it-IT" sz="1200" i="1" smtClean="0">
                                <a:latin typeface="Cambria Math" panose="02040503050406030204" pitchFamily="18" charset="0"/>
                              </a:rPr>
                            </m:ctrlPr>
                          </m:fPr>
                          <m:num>
                            <m:r>
                              <a:rPr lang="it-IT" sz="1200" b="0" i="1" smtClean="0">
                                <a:latin typeface="Cambria Math"/>
                              </a:rPr>
                              <m:t>𝑛</m:t>
                            </m:r>
                          </m:num>
                          <m:den>
                            <m:r>
                              <a:rPr lang="it-IT" sz="1200" b="0" i="1" smtClean="0">
                                <a:latin typeface="Cambria Math"/>
                              </a:rPr>
                              <m:t>2</m:t>
                            </m:r>
                          </m:den>
                        </m:f>
                      </m:oMath>
                    </m:oMathPara>
                  </a14:m>
                  <a:endParaRPr lang="it-IT" sz="1200"/>
                </a:p>
              </p:txBody>
            </p:sp>
          </mc:Choice>
          <mc:Fallback xmlns="">
            <p:sp>
              <p:nvSpPr>
                <p:cNvPr id="7173" name="CasellaDiTesto 7172"/>
                <p:cNvSpPr txBox="1">
                  <a:spLocks noRot="1" noChangeAspect="1" noMove="1" noResize="1" noEditPoints="1" noAdjustHandles="1" noChangeArrowheads="1" noChangeShapeType="1" noTextEdit="1"/>
                </p:cNvSpPr>
                <p:nvPr/>
              </p:nvSpPr>
              <p:spPr>
                <a:xfrm>
                  <a:off x="2587581" y="5169187"/>
                  <a:ext cx="310726" cy="407356"/>
                </a:xfrm>
                <a:prstGeom prst="rect">
                  <a:avLst/>
                </a:prstGeom>
                <a:blipFill rotWithShape="1">
                  <a:blip r:embed="rId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7" name="CasellaDiTesto 56"/>
                <p:cNvSpPr txBox="1"/>
                <p:nvPr/>
              </p:nvSpPr>
              <p:spPr>
                <a:xfrm>
                  <a:off x="4238100" y="5180617"/>
                  <a:ext cx="310726" cy="40735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it-IT" sz="1200" i="1" smtClean="0">
                                <a:latin typeface="Cambria Math" panose="02040503050406030204" pitchFamily="18" charset="0"/>
                              </a:rPr>
                            </m:ctrlPr>
                          </m:fPr>
                          <m:num>
                            <m:r>
                              <a:rPr lang="it-IT" sz="1200" b="0" i="1" smtClean="0">
                                <a:latin typeface="Cambria Math"/>
                              </a:rPr>
                              <m:t>𝑛</m:t>
                            </m:r>
                          </m:num>
                          <m:den>
                            <m:r>
                              <a:rPr lang="it-IT" sz="1200" b="0" i="1" smtClean="0">
                                <a:latin typeface="Cambria Math"/>
                              </a:rPr>
                              <m:t>4</m:t>
                            </m:r>
                          </m:den>
                        </m:f>
                      </m:oMath>
                    </m:oMathPara>
                  </a14:m>
                  <a:endParaRPr lang="it-IT" sz="1200"/>
                </a:p>
              </p:txBody>
            </p:sp>
          </mc:Choice>
          <mc:Fallback xmlns="">
            <p:sp>
              <p:nvSpPr>
                <p:cNvPr id="57" name="CasellaDiTesto 56"/>
                <p:cNvSpPr txBox="1">
                  <a:spLocks noRot="1" noChangeAspect="1" noMove="1" noResize="1" noEditPoints="1" noAdjustHandles="1" noChangeArrowheads="1" noChangeShapeType="1" noTextEdit="1"/>
                </p:cNvSpPr>
                <p:nvPr/>
              </p:nvSpPr>
              <p:spPr>
                <a:xfrm>
                  <a:off x="4238100" y="5180617"/>
                  <a:ext cx="310726" cy="407356"/>
                </a:xfrm>
                <a:prstGeom prst="rect">
                  <a:avLst/>
                </a:prstGeom>
                <a:blipFill rotWithShape="1">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8" name="CasellaDiTesto 57"/>
                <p:cNvSpPr txBox="1"/>
                <p:nvPr/>
              </p:nvSpPr>
              <p:spPr>
                <a:xfrm>
                  <a:off x="5884583" y="5172997"/>
                  <a:ext cx="310726" cy="40735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it-IT" sz="1200" i="1" smtClean="0">
                                <a:latin typeface="Cambria Math" panose="02040503050406030204" pitchFamily="18" charset="0"/>
                              </a:rPr>
                            </m:ctrlPr>
                          </m:fPr>
                          <m:num>
                            <m:r>
                              <a:rPr lang="it-IT" sz="1200" b="0" i="1" smtClean="0">
                                <a:latin typeface="Cambria Math"/>
                              </a:rPr>
                              <m:t>𝑛</m:t>
                            </m:r>
                          </m:num>
                          <m:den>
                            <m:r>
                              <a:rPr lang="it-IT" sz="1200" b="0" i="1" smtClean="0">
                                <a:latin typeface="Cambria Math"/>
                              </a:rPr>
                              <m:t>8</m:t>
                            </m:r>
                          </m:den>
                        </m:f>
                      </m:oMath>
                    </m:oMathPara>
                  </a14:m>
                  <a:endParaRPr lang="it-IT" sz="1200"/>
                </a:p>
              </p:txBody>
            </p:sp>
          </mc:Choice>
          <mc:Fallback xmlns="">
            <p:sp>
              <p:nvSpPr>
                <p:cNvPr id="58" name="CasellaDiTesto 57"/>
                <p:cNvSpPr txBox="1">
                  <a:spLocks noRot="1" noChangeAspect="1" noMove="1" noResize="1" noEditPoints="1" noAdjustHandles="1" noChangeArrowheads="1" noChangeShapeType="1" noTextEdit="1"/>
                </p:cNvSpPr>
                <p:nvPr/>
              </p:nvSpPr>
              <p:spPr>
                <a:xfrm>
                  <a:off x="5884583" y="5172997"/>
                  <a:ext cx="310726" cy="407356"/>
                </a:xfrm>
                <a:prstGeom prst="rect">
                  <a:avLst/>
                </a:prstGeom>
                <a:blipFill rotWithShape="1">
                  <a:blip r:embed="rId5"/>
                  <a:stretch>
                    <a:fillRect b="-151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9" name="CasellaDiTesto 58"/>
                <p:cNvSpPr txBox="1"/>
                <p:nvPr/>
              </p:nvSpPr>
              <p:spPr>
                <a:xfrm>
                  <a:off x="7382722" y="5115847"/>
                  <a:ext cx="389850" cy="4085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it-IT" sz="1200" i="1" smtClean="0">
                                <a:latin typeface="Cambria Math" panose="02040503050406030204" pitchFamily="18" charset="0"/>
                              </a:rPr>
                            </m:ctrlPr>
                          </m:fPr>
                          <m:num>
                            <m:r>
                              <a:rPr lang="it-IT" sz="1200" b="0" i="1" smtClean="0">
                                <a:latin typeface="Cambria Math"/>
                              </a:rPr>
                              <m:t>𝑛</m:t>
                            </m:r>
                          </m:num>
                          <m:den>
                            <m:r>
                              <a:rPr lang="it-IT" sz="1200" b="0" i="1" smtClean="0">
                                <a:latin typeface="Cambria Math"/>
                              </a:rPr>
                              <m:t>16</m:t>
                            </m:r>
                          </m:den>
                        </m:f>
                      </m:oMath>
                    </m:oMathPara>
                  </a14:m>
                  <a:endParaRPr lang="it-IT" sz="1200"/>
                </a:p>
              </p:txBody>
            </p:sp>
          </mc:Choice>
          <mc:Fallback xmlns="">
            <p:sp>
              <p:nvSpPr>
                <p:cNvPr id="59" name="CasellaDiTesto 58"/>
                <p:cNvSpPr txBox="1">
                  <a:spLocks noRot="1" noChangeAspect="1" noMove="1" noResize="1" noEditPoints="1" noAdjustHandles="1" noChangeArrowheads="1" noChangeShapeType="1" noTextEdit="1"/>
                </p:cNvSpPr>
                <p:nvPr/>
              </p:nvSpPr>
              <p:spPr>
                <a:xfrm>
                  <a:off x="7382722" y="5115847"/>
                  <a:ext cx="389850" cy="408573"/>
                </a:xfrm>
                <a:prstGeom prst="rect">
                  <a:avLst/>
                </a:prstGeom>
                <a:blipFill rotWithShape="1">
                  <a:blip r:embed="rId6"/>
                  <a:stretch>
                    <a:fillRect/>
                  </a:stretch>
                </a:blipFill>
              </p:spPr>
              <p:txBody>
                <a:bodyPr/>
                <a:lstStyle/>
                <a:p>
                  <a:r>
                    <a:rPr lang="it-IT">
                      <a:noFill/>
                    </a:rPr>
                    <a:t> </a:t>
                  </a:r>
                </a:p>
              </p:txBody>
            </p:sp>
          </mc:Fallback>
        </mc:AlternateContent>
        <p:sp>
          <p:nvSpPr>
            <p:cNvPr id="60" name="CasellaDiTesto 59"/>
            <p:cNvSpPr txBox="1"/>
            <p:nvPr/>
          </p:nvSpPr>
          <p:spPr>
            <a:xfrm>
              <a:off x="860637" y="5071654"/>
              <a:ext cx="264816" cy="276999"/>
            </a:xfrm>
            <a:prstGeom prst="rect">
              <a:avLst/>
            </a:prstGeom>
            <a:noFill/>
          </p:spPr>
          <p:txBody>
            <a:bodyPr wrap="none" rtlCol="0">
              <a:spAutoFit/>
            </a:bodyPr>
            <a:lstStyle/>
            <a:p>
              <a:r>
                <a:rPr lang="it-IT" sz="1200" i="1"/>
                <a:t>n</a:t>
              </a:r>
            </a:p>
          </p:txBody>
        </p:sp>
      </p:grpSp>
      <p:sp>
        <p:nvSpPr>
          <p:cNvPr id="12" name="CasellaDiTesto 11"/>
          <p:cNvSpPr txBox="1"/>
          <p:nvPr/>
        </p:nvSpPr>
        <p:spPr>
          <a:xfrm>
            <a:off x="2012417" y="5301554"/>
            <a:ext cx="320922" cy="307777"/>
          </a:xfrm>
          <a:prstGeom prst="rect">
            <a:avLst/>
          </a:prstGeom>
          <a:noFill/>
        </p:spPr>
        <p:txBody>
          <a:bodyPr wrap="none" rtlCol="0">
            <a:spAutoFit/>
          </a:bodyPr>
          <a:lstStyle/>
          <a:p>
            <a:r>
              <a:rPr lang="it-IT" sz="1400"/>
              <a:t>L</a:t>
            </a:r>
            <a:r>
              <a:rPr lang="it-IT" sz="1400" baseline="-25000"/>
              <a:t>1</a:t>
            </a:r>
            <a:endParaRPr lang="it-IT" sz="1400"/>
          </a:p>
        </p:txBody>
      </p:sp>
      <p:sp>
        <p:nvSpPr>
          <p:cNvPr id="48" name="CasellaDiTesto 47"/>
          <p:cNvSpPr txBox="1"/>
          <p:nvPr/>
        </p:nvSpPr>
        <p:spPr>
          <a:xfrm>
            <a:off x="5318268" y="5307330"/>
            <a:ext cx="320922" cy="307777"/>
          </a:xfrm>
          <a:prstGeom prst="rect">
            <a:avLst/>
          </a:prstGeom>
          <a:noFill/>
        </p:spPr>
        <p:txBody>
          <a:bodyPr wrap="none" rtlCol="0">
            <a:spAutoFit/>
          </a:bodyPr>
          <a:lstStyle/>
          <a:p>
            <a:r>
              <a:rPr lang="it-IT" sz="1400"/>
              <a:t>L</a:t>
            </a:r>
            <a:r>
              <a:rPr lang="it-IT" sz="1400" baseline="-25000"/>
              <a:t>3</a:t>
            </a:r>
            <a:endParaRPr lang="it-IT" sz="1400"/>
          </a:p>
        </p:txBody>
      </p:sp>
      <p:sp>
        <p:nvSpPr>
          <p:cNvPr id="49" name="CasellaDiTesto 48"/>
          <p:cNvSpPr txBox="1"/>
          <p:nvPr/>
        </p:nvSpPr>
        <p:spPr>
          <a:xfrm>
            <a:off x="3669393" y="5307330"/>
            <a:ext cx="320922" cy="307777"/>
          </a:xfrm>
          <a:prstGeom prst="rect">
            <a:avLst/>
          </a:prstGeom>
          <a:noFill/>
        </p:spPr>
        <p:txBody>
          <a:bodyPr wrap="none" rtlCol="0">
            <a:spAutoFit/>
          </a:bodyPr>
          <a:lstStyle/>
          <a:p>
            <a:r>
              <a:rPr lang="it-IT" sz="1400"/>
              <a:t>L</a:t>
            </a:r>
            <a:r>
              <a:rPr lang="it-IT" sz="1400" baseline="-25000"/>
              <a:t>2</a:t>
            </a:r>
            <a:endParaRPr lang="it-IT" sz="1400"/>
          </a:p>
        </p:txBody>
      </p:sp>
      <p:sp>
        <p:nvSpPr>
          <p:cNvPr id="56" name="CasellaDiTesto 55"/>
          <p:cNvSpPr txBox="1"/>
          <p:nvPr/>
        </p:nvSpPr>
        <p:spPr>
          <a:xfrm>
            <a:off x="6951488" y="5314400"/>
            <a:ext cx="320922" cy="307777"/>
          </a:xfrm>
          <a:prstGeom prst="rect">
            <a:avLst/>
          </a:prstGeom>
          <a:noFill/>
        </p:spPr>
        <p:txBody>
          <a:bodyPr wrap="none" rtlCol="0">
            <a:spAutoFit/>
          </a:bodyPr>
          <a:lstStyle/>
          <a:p>
            <a:r>
              <a:rPr lang="it-IT" sz="1400"/>
              <a:t>L</a:t>
            </a:r>
            <a:r>
              <a:rPr lang="it-IT" sz="1400" baseline="-25000"/>
              <a:t>4</a:t>
            </a:r>
            <a:endParaRPr lang="it-IT" sz="1400"/>
          </a:p>
        </p:txBody>
      </p:sp>
    </p:spTree>
    <p:extLst>
      <p:ext uri="{BB962C8B-B14F-4D97-AF65-F5344CB8AC3E}">
        <p14:creationId xmlns:p14="http://schemas.microsoft.com/office/powerpoint/2010/main" val="297604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2" grpId="0"/>
      <p:bldP spid="48" grpId="0"/>
      <p:bldP spid="49" grpId="0"/>
      <p:bldP spid="5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ttangolo 28"/>
          <p:cNvSpPr/>
          <p:nvPr/>
        </p:nvSpPr>
        <p:spPr>
          <a:xfrm>
            <a:off x="184732" y="120231"/>
            <a:ext cx="5404538" cy="6612039"/>
          </a:xfrm>
          <a:prstGeom prst="rect">
            <a:avLst/>
          </a:prstGeom>
          <a:solidFill>
            <a:srgbClr val="62CEAD">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ctangle 4"/>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CasellaDiTesto 1"/>
          <p:cNvSpPr txBox="1"/>
          <p:nvPr/>
        </p:nvSpPr>
        <p:spPr>
          <a:xfrm>
            <a:off x="5715544" y="385359"/>
            <a:ext cx="6340929" cy="6472541"/>
          </a:xfrm>
          <a:prstGeom prst="rect">
            <a:avLst/>
          </a:prstGeom>
          <a:noFill/>
        </p:spPr>
        <p:txBody>
          <a:bodyPr wrap="square" rtlCol="0">
            <a:spAutoFit/>
          </a:bodyPr>
          <a:lstStyle/>
          <a:p>
            <a:pPr algn="just">
              <a:lnSpc>
                <a:spcPct val="110000"/>
              </a:lnSpc>
              <a:spcAft>
                <a:spcPts val="600"/>
              </a:spcAft>
            </a:pPr>
            <a:r>
              <a:rPr lang="en-US" sz="2000"/>
              <a:t>To </a:t>
            </a:r>
            <a:r>
              <a:rPr lang="en-US" sz="2000" dirty="0"/>
              <a:t>get one trigger at the output we need 16 </a:t>
            </a:r>
            <a:r>
              <a:rPr lang="en-US" sz="2000"/>
              <a:t>input triggers..  after </a:t>
            </a:r>
            <a:r>
              <a:rPr lang="en-US" sz="2000" dirty="0"/>
              <a:t>that, the counter resets to zero again.</a:t>
            </a:r>
          </a:p>
          <a:p>
            <a:pPr algn="just">
              <a:lnSpc>
                <a:spcPct val="110000"/>
              </a:lnSpc>
              <a:spcAft>
                <a:spcPts val="600"/>
              </a:spcAft>
            </a:pPr>
            <a:r>
              <a:rPr lang="en-US" sz="2000" dirty="0"/>
              <a:t>We recognize that the 4 Flip Flop </a:t>
            </a:r>
            <a:r>
              <a:rPr lang="it-IT" sz="2000" dirty="0"/>
              <a:t>(I</a:t>
            </a:r>
            <a:r>
              <a:rPr lang="it-IT" sz="2000" baseline="-25000" dirty="0"/>
              <a:t>1</a:t>
            </a:r>
            <a:r>
              <a:rPr lang="it-IT" sz="2000" dirty="0"/>
              <a:t>  I</a:t>
            </a:r>
            <a:r>
              <a:rPr lang="it-IT" sz="2000" baseline="-25000" dirty="0"/>
              <a:t>2</a:t>
            </a:r>
            <a:r>
              <a:rPr lang="it-IT" sz="2000" dirty="0"/>
              <a:t>  I</a:t>
            </a:r>
            <a:r>
              <a:rPr lang="it-IT" sz="2000" baseline="-25000" dirty="0"/>
              <a:t>4</a:t>
            </a:r>
            <a:r>
              <a:rPr lang="it-IT" sz="2000" dirty="0"/>
              <a:t>  I</a:t>
            </a:r>
            <a:r>
              <a:rPr lang="it-IT" sz="2000" baseline="-25000" dirty="0"/>
              <a:t>8</a:t>
            </a:r>
            <a:r>
              <a:rPr lang="it-IT" sz="2000" dirty="0"/>
              <a:t>) </a:t>
            </a:r>
            <a:r>
              <a:rPr lang="en-US" sz="2000" dirty="0"/>
              <a:t> are the </a:t>
            </a:r>
            <a:r>
              <a:rPr lang="en-US" sz="2000" i="1" dirty="0"/>
              <a:t>elementary (</a:t>
            </a:r>
            <a:r>
              <a:rPr lang="en-US" sz="2000" b="1" i="1" dirty="0"/>
              <a:t>digital</a:t>
            </a:r>
            <a:r>
              <a:rPr lang="en-US" sz="2000" i="1" dirty="0"/>
              <a:t>) memory cells</a:t>
            </a:r>
            <a:r>
              <a:rPr lang="en-US" sz="2000" dirty="0"/>
              <a:t> which change the “combination of their status” depending on how many triggers are inputted to the device.</a:t>
            </a:r>
          </a:p>
          <a:p>
            <a:pPr algn="just">
              <a:lnSpc>
                <a:spcPct val="110000"/>
              </a:lnSpc>
              <a:spcAft>
                <a:spcPts val="600"/>
              </a:spcAft>
            </a:pPr>
            <a:r>
              <a:rPr lang="en-US" sz="2000" dirty="0"/>
              <a:t>The four cells count in binary code:</a:t>
            </a:r>
          </a:p>
          <a:p>
            <a:pPr algn="just">
              <a:lnSpc>
                <a:spcPct val="110000"/>
              </a:lnSpc>
              <a:spcAft>
                <a:spcPts val="600"/>
              </a:spcAft>
            </a:pPr>
            <a:endParaRPr lang="en-US" sz="3600" dirty="0"/>
          </a:p>
          <a:p>
            <a:pPr algn="just">
              <a:lnSpc>
                <a:spcPct val="110000"/>
              </a:lnSpc>
              <a:spcAft>
                <a:spcPts val="600"/>
              </a:spcAft>
            </a:pPr>
            <a:r>
              <a:rPr lang="en-US" sz="2000"/>
              <a:t>              </a:t>
            </a:r>
            <a:r>
              <a:rPr lang="en-US" sz="2000" b="1" dirty="0"/>
              <a:t>LSB			</a:t>
            </a:r>
            <a:r>
              <a:rPr lang="en-US" sz="2000" b="1"/>
              <a:t>        </a:t>
            </a:r>
            <a:r>
              <a:rPr lang="en-US" sz="2000" b="1" dirty="0"/>
              <a:t>MSB </a:t>
            </a:r>
          </a:p>
          <a:p>
            <a:pPr algn="just">
              <a:lnSpc>
                <a:spcPct val="110000"/>
              </a:lnSpc>
              <a:spcAft>
                <a:spcPts val="600"/>
              </a:spcAft>
            </a:pPr>
            <a:endParaRPr lang="en-US" sz="1400" b="1" dirty="0"/>
          </a:p>
          <a:p>
            <a:pPr algn="just">
              <a:lnSpc>
                <a:spcPct val="110000"/>
              </a:lnSpc>
              <a:spcAft>
                <a:spcPts val="300"/>
              </a:spcAft>
            </a:pPr>
            <a:r>
              <a:rPr lang="en-US" sz="2000" b="1" dirty="0"/>
              <a:t>LSB</a:t>
            </a:r>
            <a:r>
              <a:rPr lang="en-US" sz="2000" dirty="0"/>
              <a:t> = Least Significant Bit</a:t>
            </a:r>
          </a:p>
          <a:p>
            <a:pPr algn="just">
              <a:lnSpc>
                <a:spcPct val="110000"/>
              </a:lnSpc>
              <a:spcAft>
                <a:spcPts val="600"/>
              </a:spcAft>
            </a:pPr>
            <a:r>
              <a:rPr lang="en-US" sz="2000" b="1" dirty="0"/>
              <a:t>MSB</a:t>
            </a:r>
            <a:r>
              <a:rPr lang="en-US" sz="2000" dirty="0"/>
              <a:t> = Most Significant Bit</a:t>
            </a:r>
          </a:p>
          <a:p>
            <a:pPr algn="just">
              <a:lnSpc>
                <a:spcPct val="110000"/>
              </a:lnSpc>
              <a:spcAft>
                <a:spcPts val="600"/>
              </a:spcAft>
            </a:pPr>
            <a:endParaRPr lang="en-US" sz="1600" dirty="0"/>
          </a:p>
          <a:p>
            <a:pPr algn="just">
              <a:lnSpc>
                <a:spcPct val="110000"/>
              </a:lnSpc>
            </a:pPr>
            <a:r>
              <a:rPr lang="en-US" sz="2000" dirty="0"/>
              <a:t>examples: 	6 = 0 1 1 0</a:t>
            </a:r>
          </a:p>
          <a:p>
            <a:pPr algn="just">
              <a:lnSpc>
                <a:spcPct val="110000"/>
              </a:lnSpc>
            </a:pPr>
            <a:r>
              <a:rPr lang="en-US" sz="2000" dirty="0"/>
              <a:t>		11 = 1 1 0 1 </a:t>
            </a:r>
          </a:p>
          <a:p>
            <a:pPr algn="just">
              <a:lnSpc>
                <a:spcPct val="110000"/>
              </a:lnSpc>
            </a:pPr>
            <a:r>
              <a:rPr lang="en-US" sz="2000" dirty="0"/>
              <a:t>		14 = 0 1 1 1</a:t>
            </a:r>
          </a:p>
        </p:txBody>
      </p:sp>
      <p:graphicFrame>
        <p:nvGraphicFramePr>
          <p:cNvPr id="4" name="Oggetto 3"/>
          <p:cNvGraphicFramePr>
            <a:graphicFrameLocks noChangeAspect="1"/>
          </p:cNvGraphicFramePr>
          <p:nvPr>
            <p:extLst>
              <p:ext uri="{D42A27DB-BD31-4B8C-83A1-F6EECF244321}">
                <p14:modId xmlns:p14="http://schemas.microsoft.com/office/powerpoint/2010/main" val="2244026628"/>
              </p:ext>
            </p:extLst>
          </p:nvPr>
        </p:nvGraphicFramePr>
        <p:xfrm>
          <a:off x="6556876" y="3165105"/>
          <a:ext cx="4195739" cy="417833"/>
        </p:xfrm>
        <a:graphic>
          <a:graphicData uri="http://schemas.openxmlformats.org/presentationml/2006/ole">
            <mc:AlternateContent xmlns:mc="http://schemas.openxmlformats.org/markup-compatibility/2006">
              <mc:Choice xmlns:v="urn:schemas-microsoft-com:vml" Requires="v">
                <p:oleObj name="Equazione" r:id="rId2" imgW="2298700" imgH="228600" progId="Equation.3">
                  <p:embed/>
                </p:oleObj>
              </mc:Choice>
              <mc:Fallback>
                <p:oleObj name="Equazione" r:id="rId2" imgW="2298700" imgH="2286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876" y="3165105"/>
                        <a:ext cx="4195739" cy="417833"/>
                      </a:xfrm>
                      <a:prstGeom prst="rect">
                        <a:avLst/>
                      </a:prstGeom>
                      <a:noFill/>
                      <a:ln w="12700">
                        <a:solidFill>
                          <a:srgbClr val="FF0000"/>
                        </a:solidFill>
                      </a:ln>
                    </p:spPr>
                  </p:pic>
                </p:oleObj>
              </mc:Fallback>
            </mc:AlternateContent>
          </a:graphicData>
        </a:graphic>
      </p:graphicFrame>
      <p:cxnSp>
        <p:nvCxnSpPr>
          <p:cNvPr id="6" name="Connettore 2 5"/>
          <p:cNvCxnSpPr/>
          <p:nvPr/>
        </p:nvCxnSpPr>
        <p:spPr>
          <a:xfrm flipV="1">
            <a:off x="7260094" y="3641254"/>
            <a:ext cx="0" cy="4219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ttangolo 1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92366" y="810986"/>
            <a:ext cx="473691" cy="5873403"/>
          </a:xfrm>
          <a:prstGeom prst="rect">
            <a:avLst/>
          </a:prstGeom>
          <a:noFill/>
        </p:spPr>
        <p:txBody>
          <a:bodyPr wrap="square" bIns="0" rtlCol="0">
            <a:spAutoFit/>
          </a:bodyPr>
          <a:lstStyle/>
          <a:p>
            <a:pPr algn="r">
              <a:spcAft>
                <a:spcPts val="800"/>
              </a:spcAft>
            </a:pPr>
            <a:r>
              <a:rPr lang="it-IT" sz="1600"/>
              <a:t>0</a:t>
            </a:r>
          </a:p>
          <a:p>
            <a:pPr algn="r">
              <a:spcAft>
                <a:spcPts val="800"/>
              </a:spcAft>
            </a:pPr>
            <a:r>
              <a:rPr lang="it-IT" sz="1600"/>
              <a:t>1</a:t>
            </a:r>
          </a:p>
          <a:p>
            <a:pPr algn="r">
              <a:spcAft>
                <a:spcPts val="800"/>
              </a:spcAft>
            </a:pPr>
            <a:r>
              <a:rPr lang="it-IT" sz="1600"/>
              <a:t>2</a:t>
            </a:r>
          </a:p>
          <a:p>
            <a:pPr algn="r">
              <a:spcAft>
                <a:spcPts val="800"/>
              </a:spcAft>
            </a:pPr>
            <a:r>
              <a:rPr lang="it-IT" sz="1600"/>
              <a:t>3</a:t>
            </a:r>
          </a:p>
          <a:p>
            <a:pPr algn="r">
              <a:spcAft>
                <a:spcPts val="800"/>
              </a:spcAft>
            </a:pPr>
            <a:r>
              <a:rPr lang="it-IT" sz="1600"/>
              <a:t>4</a:t>
            </a:r>
          </a:p>
          <a:p>
            <a:pPr algn="r">
              <a:spcAft>
                <a:spcPts val="800"/>
              </a:spcAft>
            </a:pPr>
            <a:r>
              <a:rPr lang="it-IT" sz="1600"/>
              <a:t>5</a:t>
            </a:r>
          </a:p>
          <a:p>
            <a:pPr algn="r">
              <a:spcAft>
                <a:spcPts val="800"/>
              </a:spcAft>
            </a:pPr>
            <a:r>
              <a:rPr lang="it-IT" sz="1600"/>
              <a:t>6</a:t>
            </a:r>
          </a:p>
          <a:p>
            <a:pPr algn="r">
              <a:spcAft>
                <a:spcPts val="800"/>
              </a:spcAft>
            </a:pPr>
            <a:r>
              <a:rPr lang="it-IT" sz="1600"/>
              <a:t>7</a:t>
            </a:r>
          </a:p>
          <a:p>
            <a:pPr algn="r">
              <a:spcAft>
                <a:spcPts val="800"/>
              </a:spcAft>
            </a:pPr>
            <a:r>
              <a:rPr lang="it-IT" sz="1600"/>
              <a:t>8</a:t>
            </a:r>
          </a:p>
          <a:p>
            <a:pPr algn="r">
              <a:spcAft>
                <a:spcPts val="800"/>
              </a:spcAft>
            </a:pPr>
            <a:r>
              <a:rPr lang="it-IT" sz="1600"/>
              <a:t>9</a:t>
            </a:r>
          </a:p>
          <a:p>
            <a:pPr algn="r">
              <a:spcAft>
                <a:spcPts val="800"/>
              </a:spcAft>
            </a:pPr>
            <a:r>
              <a:rPr lang="it-IT" sz="1600"/>
              <a:t>10</a:t>
            </a:r>
          </a:p>
          <a:p>
            <a:pPr algn="r">
              <a:spcAft>
                <a:spcPts val="800"/>
              </a:spcAft>
            </a:pPr>
            <a:r>
              <a:rPr lang="it-IT" sz="1600"/>
              <a:t>11</a:t>
            </a:r>
          </a:p>
          <a:p>
            <a:pPr algn="r">
              <a:spcAft>
                <a:spcPts val="800"/>
              </a:spcAft>
            </a:pPr>
            <a:r>
              <a:rPr lang="it-IT" sz="1600"/>
              <a:t>12</a:t>
            </a:r>
          </a:p>
          <a:p>
            <a:pPr algn="r">
              <a:spcAft>
                <a:spcPts val="800"/>
              </a:spcAft>
            </a:pPr>
            <a:r>
              <a:rPr lang="it-IT" sz="1600"/>
              <a:t>13</a:t>
            </a:r>
          </a:p>
          <a:p>
            <a:pPr algn="r">
              <a:spcAft>
                <a:spcPts val="800"/>
              </a:spcAft>
            </a:pPr>
            <a:r>
              <a:rPr lang="it-IT" sz="1600"/>
              <a:t>14</a:t>
            </a:r>
          </a:p>
          <a:p>
            <a:pPr algn="r">
              <a:spcAft>
                <a:spcPts val="800"/>
              </a:spcAft>
            </a:pPr>
            <a:r>
              <a:rPr lang="it-IT" sz="1600"/>
              <a:t>15</a:t>
            </a:r>
          </a:p>
          <a:p>
            <a:pPr algn="r">
              <a:spcAft>
                <a:spcPts val="800"/>
              </a:spcAft>
            </a:pPr>
            <a:r>
              <a:rPr lang="it-IT" sz="1600"/>
              <a:t>16</a:t>
            </a:r>
          </a:p>
        </p:txBody>
      </p:sp>
      <p:sp>
        <p:nvSpPr>
          <p:cNvPr id="13" name="CasellaDiTesto 12"/>
          <p:cNvSpPr txBox="1"/>
          <p:nvPr/>
        </p:nvSpPr>
        <p:spPr>
          <a:xfrm>
            <a:off x="1137561" y="120231"/>
            <a:ext cx="3401782" cy="615553"/>
          </a:xfrm>
          <a:prstGeom prst="rect">
            <a:avLst/>
          </a:prstGeom>
          <a:noFill/>
        </p:spPr>
        <p:txBody>
          <a:bodyPr wrap="square" bIns="0" rtlCol="0">
            <a:spAutoFit/>
          </a:bodyPr>
          <a:lstStyle/>
          <a:p>
            <a:pPr>
              <a:spcAft>
                <a:spcPts val="600"/>
              </a:spcAft>
            </a:pPr>
            <a:r>
              <a:rPr lang="it-IT" sz="1600" b="1"/>
              <a:t>l</a:t>
            </a:r>
            <a:r>
              <a:rPr lang="it-IT" sz="1600" b="1" baseline="-25000"/>
              <a:t>1</a:t>
            </a:r>
            <a:r>
              <a:rPr lang="it-IT" sz="1600" b="1"/>
              <a:t>                l</a:t>
            </a:r>
            <a:r>
              <a:rPr lang="it-IT" sz="1600" b="1" baseline="-25000"/>
              <a:t>2</a:t>
            </a:r>
            <a:r>
              <a:rPr lang="it-IT" sz="1600" b="1"/>
              <a:t>                l</a:t>
            </a:r>
            <a:r>
              <a:rPr lang="it-IT" sz="1600" b="1" baseline="-25000"/>
              <a:t>4</a:t>
            </a:r>
            <a:r>
              <a:rPr lang="it-IT" sz="1600" b="1"/>
              <a:t>                l</a:t>
            </a:r>
            <a:r>
              <a:rPr lang="it-IT" sz="1600" b="1" baseline="-25000"/>
              <a:t>8</a:t>
            </a:r>
            <a:endParaRPr lang="it-IT" sz="1600" b="1"/>
          </a:p>
          <a:p>
            <a:pPr>
              <a:spcAft>
                <a:spcPts val="800"/>
              </a:spcAft>
            </a:pPr>
            <a:r>
              <a:rPr lang="it-IT" sz="1600" b="1"/>
              <a:t>2</a:t>
            </a:r>
            <a:r>
              <a:rPr lang="it-IT" sz="1600" b="1" baseline="30000"/>
              <a:t>0</a:t>
            </a:r>
            <a:r>
              <a:rPr lang="it-IT" sz="1600" b="1"/>
              <a:t>              2</a:t>
            </a:r>
            <a:r>
              <a:rPr lang="it-IT" sz="1600" b="1" baseline="30000"/>
              <a:t>1</a:t>
            </a:r>
            <a:r>
              <a:rPr lang="it-IT" sz="1600" b="1"/>
              <a:t>               2</a:t>
            </a:r>
            <a:r>
              <a:rPr lang="it-IT" sz="1600" b="1" baseline="30000"/>
              <a:t>2</a:t>
            </a:r>
            <a:r>
              <a:rPr lang="it-IT" sz="1600" b="1"/>
              <a:t>                2</a:t>
            </a:r>
            <a:r>
              <a:rPr lang="it-IT" sz="1600" b="1" baseline="30000"/>
              <a:t>3</a:t>
            </a:r>
            <a:endParaRPr lang="it-IT" sz="1600" b="1"/>
          </a:p>
        </p:txBody>
      </p:sp>
      <p:sp>
        <p:nvSpPr>
          <p:cNvPr id="14" name="CasellaDiTesto 13"/>
          <p:cNvSpPr txBox="1"/>
          <p:nvPr/>
        </p:nvSpPr>
        <p:spPr>
          <a:xfrm>
            <a:off x="5205457" y="772884"/>
            <a:ext cx="309918" cy="641201"/>
          </a:xfrm>
          <a:prstGeom prst="rect">
            <a:avLst/>
          </a:prstGeom>
          <a:noFill/>
        </p:spPr>
        <p:txBody>
          <a:bodyPr wrap="square" bIns="0" rtlCol="0">
            <a:spAutoFit/>
          </a:bodyPr>
          <a:lstStyle/>
          <a:p>
            <a:pPr algn="r">
              <a:spcAft>
                <a:spcPts val="800"/>
              </a:spcAft>
            </a:pPr>
            <a:r>
              <a:rPr lang="it-IT" sz="1600"/>
              <a:t>0</a:t>
            </a:r>
          </a:p>
          <a:p>
            <a:pPr algn="r">
              <a:spcAft>
                <a:spcPts val="800"/>
              </a:spcAft>
            </a:pPr>
            <a:r>
              <a:rPr lang="it-IT" sz="1600"/>
              <a:t>1</a:t>
            </a:r>
          </a:p>
        </p:txBody>
      </p:sp>
      <p:pic>
        <p:nvPicPr>
          <p:cNvPr id="8293"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7911" y="1192152"/>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9941" y="858134"/>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8621" y="857589"/>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8452" y="857588"/>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0741" y="857587"/>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6120" y="85704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Connettore 2 26"/>
          <p:cNvCxnSpPr/>
          <p:nvPr/>
        </p:nvCxnSpPr>
        <p:spPr>
          <a:xfrm>
            <a:off x="670560" y="13874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a:off x="651510" y="17303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ttore 2 31"/>
          <p:cNvCxnSpPr/>
          <p:nvPr/>
        </p:nvCxnSpPr>
        <p:spPr>
          <a:xfrm>
            <a:off x="670560" y="208464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ttore 2 32"/>
          <p:cNvCxnSpPr/>
          <p:nvPr/>
        </p:nvCxnSpPr>
        <p:spPr>
          <a:xfrm>
            <a:off x="662940" y="24161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ttore 2 33"/>
          <p:cNvCxnSpPr/>
          <p:nvPr/>
        </p:nvCxnSpPr>
        <p:spPr>
          <a:xfrm>
            <a:off x="678180" y="27590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a:off x="659130" y="31019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a:off x="678180" y="344862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Connettore 2 36"/>
          <p:cNvCxnSpPr/>
          <p:nvPr/>
        </p:nvCxnSpPr>
        <p:spPr>
          <a:xfrm>
            <a:off x="655320" y="37877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Connettore 2 37"/>
          <p:cNvCxnSpPr/>
          <p:nvPr/>
        </p:nvCxnSpPr>
        <p:spPr>
          <a:xfrm>
            <a:off x="678180" y="410395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Connettore 2 38"/>
          <p:cNvCxnSpPr/>
          <p:nvPr/>
        </p:nvCxnSpPr>
        <p:spPr>
          <a:xfrm>
            <a:off x="651510" y="444685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p:nvPr/>
        </p:nvCxnSpPr>
        <p:spPr>
          <a:xfrm>
            <a:off x="678180" y="479356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ttore 2 40"/>
          <p:cNvCxnSpPr/>
          <p:nvPr/>
        </p:nvCxnSpPr>
        <p:spPr>
          <a:xfrm>
            <a:off x="655320" y="513265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ttore 2 45"/>
          <p:cNvCxnSpPr/>
          <p:nvPr/>
        </p:nvCxnSpPr>
        <p:spPr>
          <a:xfrm>
            <a:off x="678180" y="547935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ttore 2 46"/>
          <p:cNvCxnSpPr/>
          <p:nvPr/>
        </p:nvCxnSpPr>
        <p:spPr>
          <a:xfrm>
            <a:off x="651510" y="582225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Connettore 2 47"/>
          <p:cNvCxnSpPr/>
          <p:nvPr/>
        </p:nvCxnSpPr>
        <p:spPr>
          <a:xfrm>
            <a:off x="678180" y="617658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ttore 2 48"/>
          <p:cNvCxnSpPr/>
          <p:nvPr/>
        </p:nvCxnSpPr>
        <p:spPr>
          <a:xfrm>
            <a:off x="655320" y="650805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ttore 2 51"/>
          <p:cNvCxnSpPr/>
          <p:nvPr/>
        </p:nvCxnSpPr>
        <p:spPr>
          <a:xfrm>
            <a:off x="1583331" y="17303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ttore 2 52"/>
          <p:cNvCxnSpPr/>
          <p:nvPr/>
        </p:nvCxnSpPr>
        <p:spPr>
          <a:xfrm>
            <a:off x="1587141" y="241669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4" name="Connettore 2 53"/>
          <p:cNvCxnSpPr/>
          <p:nvPr/>
        </p:nvCxnSpPr>
        <p:spPr>
          <a:xfrm>
            <a:off x="1602381" y="309810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Connettore 2 54"/>
          <p:cNvCxnSpPr/>
          <p:nvPr/>
        </p:nvCxnSpPr>
        <p:spPr>
          <a:xfrm>
            <a:off x="1596390" y="378771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ttore 2 55"/>
          <p:cNvCxnSpPr/>
          <p:nvPr/>
        </p:nvCxnSpPr>
        <p:spPr>
          <a:xfrm>
            <a:off x="1583331" y="445066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ttore 2 56"/>
          <p:cNvCxnSpPr/>
          <p:nvPr/>
        </p:nvCxnSpPr>
        <p:spPr>
          <a:xfrm>
            <a:off x="1587141" y="514084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ttore 2 57"/>
          <p:cNvCxnSpPr/>
          <p:nvPr/>
        </p:nvCxnSpPr>
        <p:spPr>
          <a:xfrm>
            <a:off x="1596390" y="584569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Connettore 2 58"/>
          <p:cNvCxnSpPr/>
          <p:nvPr/>
        </p:nvCxnSpPr>
        <p:spPr>
          <a:xfrm>
            <a:off x="1596390" y="654996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Connettore 2 59"/>
          <p:cNvCxnSpPr/>
          <p:nvPr/>
        </p:nvCxnSpPr>
        <p:spPr>
          <a:xfrm>
            <a:off x="2407920" y="2413455"/>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Connettore 2 60"/>
          <p:cNvCxnSpPr/>
          <p:nvPr/>
        </p:nvCxnSpPr>
        <p:spPr>
          <a:xfrm>
            <a:off x="2430780" y="3782552"/>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ttore 2 61"/>
          <p:cNvCxnSpPr/>
          <p:nvPr/>
        </p:nvCxnSpPr>
        <p:spPr>
          <a:xfrm>
            <a:off x="3291840" y="3774932"/>
            <a:ext cx="350520" cy="0"/>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ttore 2 62"/>
          <p:cNvCxnSpPr/>
          <p:nvPr/>
        </p:nvCxnSpPr>
        <p:spPr>
          <a:xfrm>
            <a:off x="2419350" y="5132650"/>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ttore 2 63"/>
          <p:cNvCxnSpPr/>
          <p:nvPr/>
        </p:nvCxnSpPr>
        <p:spPr>
          <a:xfrm>
            <a:off x="2446020" y="6514897"/>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ttore 2 64"/>
          <p:cNvCxnSpPr/>
          <p:nvPr/>
        </p:nvCxnSpPr>
        <p:spPr>
          <a:xfrm>
            <a:off x="3291840" y="6536979"/>
            <a:ext cx="35052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ttore 2 65"/>
          <p:cNvCxnSpPr/>
          <p:nvPr/>
        </p:nvCxnSpPr>
        <p:spPr>
          <a:xfrm>
            <a:off x="4188823" y="6518707"/>
            <a:ext cx="350520" cy="0"/>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67"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7561" y="1195962"/>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8621" y="1197085"/>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96" y="119596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2924" y="1192166"/>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751" y="1539437"/>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9578" y="1539436"/>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048" y="1539438"/>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2527" y="1539437"/>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9486" y="188557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1775" y="1885571"/>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6291" y="1887575"/>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161" y="188557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9941" y="2222016"/>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8621" y="2221471"/>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3279" y="2225826"/>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9882" y="222458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4"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7561" y="2564632"/>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5"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4811" y="2561945"/>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6"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9246" y="255959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1736" y="2556903"/>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5334" y="2916849"/>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1161" y="2916848"/>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0789" y="2913241"/>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7089" y="2910554"/>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7561" y="3255363"/>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6241" y="3253358"/>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7996" y="3251100"/>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0789" y="3249854"/>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3751" y="3587551"/>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2431" y="3587006"/>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2262" y="3587005"/>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0741" y="3594624"/>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9498" y="3920117"/>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9128" y="3921240"/>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803" y="3920117"/>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536" y="3915617"/>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536" y="426328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2711" y="4591893"/>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4912" y="4958738"/>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087" y="5279731"/>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897" y="5649852"/>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9"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5452" y="5970845"/>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0"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7561" y="4267091"/>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7198" y="426709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048" y="426709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7106" y="460819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7721" y="4610195"/>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5"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8781" y="460819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0735" y="496667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7"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9415" y="4966127"/>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9246" y="4969236"/>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545" y="5309288"/>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5605" y="5306601"/>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1"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8610" y="5304246"/>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2"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8508" y="5661505"/>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4335" y="5661504"/>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343" y="5657897"/>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5"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8355" y="6000019"/>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6"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415" y="5998014"/>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7"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0153" y="5994510"/>
            <a:ext cx="34131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8"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6925" y="6332207"/>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9"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5605" y="6331662"/>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0"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1626" y="6331661"/>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2527" y="6353470"/>
            <a:ext cx="347663" cy="19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ettangolo 29"/>
          <p:cNvSpPr/>
          <p:nvPr/>
        </p:nvSpPr>
        <p:spPr>
          <a:xfrm>
            <a:off x="617220" y="772884"/>
            <a:ext cx="4061460" cy="59593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44" name="Connettore 2 143"/>
          <p:cNvCxnSpPr/>
          <p:nvPr/>
        </p:nvCxnSpPr>
        <p:spPr>
          <a:xfrm flipV="1">
            <a:off x="10529074" y="3656676"/>
            <a:ext cx="0" cy="4219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708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2879" y="174170"/>
            <a:ext cx="11546243" cy="1806648"/>
          </a:xfrm>
          <a:prstGeom prst="rect">
            <a:avLst/>
          </a:prstGeom>
          <a:noFill/>
        </p:spPr>
        <p:txBody>
          <a:bodyPr wrap="square" rtlCol="0">
            <a:spAutoFit/>
          </a:bodyPr>
          <a:lstStyle/>
          <a:p>
            <a:pPr algn="just">
              <a:lnSpc>
                <a:spcPct val="110000"/>
              </a:lnSpc>
              <a:spcAft>
                <a:spcPts val="300"/>
              </a:spcAft>
            </a:pPr>
            <a:r>
              <a:rPr lang="en-US" sz="2000" dirty="0"/>
              <a:t>However, to realize the </a:t>
            </a:r>
            <a:r>
              <a:rPr lang="en-US" sz="2000" b="1" i="1" u="sng" dirty="0"/>
              <a:t>BCD counter</a:t>
            </a:r>
            <a:r>
              <a:rPr lang="en-US" sz="2000" dirty="0"/>
              <a:t>, we need the counter to count only </a:t>
            </a:r>
            <a:r>
              <a:rPr lang="en-US" sz="2000"/>
              <a:t>up to 9: the </a:t>
            </a:r>
            <a:r>
              <a:rPr lang="en-US" sz="2000" dirty="0"/>
              <a:t>remaining numbers (10 to 15) must be assigned </a:t>
            </a:r>
            <a:r>
              <a:rPr lang="en-US" sz="2000" b="1" i="1" dirty="0"/>
              <a:t>illegal value</a:t>
            </a:r>
            <a:r>
              <a:rPr lang="en-US" sz="2000" dirty="0"/>
              <a:t> … and to realize a decimal counter, we need also </a:t>
            </a:r>
            <a:r>
              <a:rPr lang="en-US" sz="2000" u="sng" dirty="0"/>
              <a:t>one trigger</a:t>
            </a:r>
            <a:r>
              <a:rPr lang="en-US" sz="2000" dirty="0"/>
              <a:t> to be outputted </a:t>
            </a:r>
            <a:r>
              <a:rPr lang="en-US" sz="2000" u="sng" dirty="0"/>
              <a:t>every ten input triggers</a:t>
            </a:r>
            <a:r>
              <a:rPr lang="en-US" sz="2000" dirty="0"/>
              <a:t> !</a:t>
            </a:r>
          </a:p>
          <a:p>
            <a:pPr algn="just">
              <a:lnSpc>
                <a:spcPct val="110000"/>
              </a:lnSpc>
              <a:spcAft>
                <a:spcPts val="300"/>
              </a:spcAft>
            </a:pPr>
            <a:r>
              <a:rPr lang="en-US" sz="2000" dirty="0"/>
              <a:t>To obtain this result, we have to modify the electronic circuit, </a:t>
            </a:r>
            <a:r>
              <a:rPr lang="en-US" sz="2000" u="sng" dirty="0"/>
              <a:t>speeding up the trigger output</a:t>
            </a:r>
            <a:r>
              <a:rPr lang="en-US" sz="2000" dirty="0"/>
              <a:t> by “sending some extra triggers” at the input with a double feedback: </a:t>
            </a:r>
          </a:p>
        </p:txBody>
      </p:sp>
      <p:sp>
        <p:nvSpPr>
          <p:cNvPr id="3" name="CasellaDiTesto 2"/>
          <p:cNvSpPr txBox="1"/>
          <p:nvPr/>
        </p:nvSpPr>
        <p:spPr>
          <a:xfrm>
            <a:off x="332017" y="4023956"/>
            <a:ext cx="11402785" cy="1575816"/>
          </a:xfrm>
          <a:prstGeom prst="rect">
            <a:avLst/>
          </a:prstGeom>
          <a:noFill/>
        </p:spPr>
        <p:txBody>
          <a:bodyPr wrap="square" rtlCol="0">
            <a:spAutoFit/>
          </a:bodyPr>
          <a:lstStyle/>
          <a:p>
            <a:pPr algn="just">
              <a:lnSpc>
                <a:spcPct val="120000"/>
              </a:lnSpc>
            </a:pPr>
            <a:r>
              <a:rPr lang="en-US" sz="2000" dirty="0"/>
              <a:t>After the “double feedback” we have at the input A:  </a:t>
            </a:r>
            <a:r>
              <a:rPr lang="it-IT" sz="2000" i="1" dirty="0" err="1">
                <a:latin typeface="Times New Roman" panose="02020603050405020304" pitchFamily="18" charset="0"/>
                <a:cs typeface="Times New Roman" panose="02020603050405020304" pitchFamily="18" charset="0"/>
              </a:rPr>
              <a:t>n+x+y</a:t>
            </a:r>
            <a:r>
              <a:rPr lang="it-IT" sz="2000" dirty="0"/>
              <a:t>  </a:t>
            </a:r>
            <a:r>
              <a:rPr lang="it-IT" sz="2000" dirty="0" err="1"/>
              <a:t>triggers</a:t>
            </a:r>
            <a:r>
              <a:rPr lang="it-IT" sz="2000" dirty="0"/>
              <a:t> and </a:t>
            </a:r>
            <a:r>
              <a:rPr lang="it-IT" sz="2000" dirty="0" err="1"/>
              <a:t>at</a:t>
            </a:r>
            <a:r>
              <a:rPr lang="it-IT" sz="2000" dirty="0"/>
              <a:t> the feedback </a:t>
            </a:r>
            <a:r>
              <a:rPr lang="it-IT" sz="2000" dirty="0" err="1"/>
              <a:t>point</a:t>
            </a:r>
            <a:r>
              <a:rPr lang="it-IT" sz="2000" dirty="0"/>
              <a:t> C </a:t>
            </a:r>
            <a:r>
              <a:rPr lang="it-IT" sz="2000" dirty="0" err="1"/>
              <a:t>we</a:t>
            </a:r>
            <a:r>
              <a:rPr lang="it-IT" sz="2000" dirty="0"/>
              <a:t> </a:t>
            </a:r>
            <a:r>
              <a:rPr lang="it-IT" sz="2000" dirty="0" err="1"/>
              <a:t>have</a:t>
            </a:r>
            <a:r>
              <a:rPr lang="it-IT" sz="2000" dirty="0"/>
              <a:t> no more </a:t>
            </a:r>
            <a:r>
              <a:rPr lang="it-IT" sz="2000" i="1" dirty="0">
                <a:latin typeface="Times New Roman" panose="02020603050405020304" pitchFamily="18" charset="0"/>
                <a:cs typeface="Times New Roman" panose="02020603050405020304" pitchFamily="18" charset="0"/>
              </a:rPr>
              <a:t>n/4</a:t>
            </a:r>
            <a:r>
              <a:rPr lang="it-IT" sz="2000" dirty="0"/>
              <a:t> </a:t>
            </a:r>
            <a:r>
              <a:rPr lang="it-IT" sz="2000" dirty="0" err="1"/>
              <a:t>triggers</a:t>
            </a:r>
            <a:r>
              <a:rPr lang="it-IT" sz="2000" dirty="0"/>
              <a:t>, </a:t>
            </a:r>
            <a:r>
              <a:rPr lang="it-IT" sz="2000" dirty="0" err="1"/>
              <a:t>but</a:t>
            </a:r>
            <a:r>
              <a:rPr lang="it-IT" sz="2000" dirty="0"/>
              <a:t> </a:t>
            </a:r>
          </a:p>
          <a:p>
            <a:pPr algn="just">
              <a:lnSpc>
                <a:spcPct val="110000"/>
              </a:lnSpc>
            </a:pPr>
            <a:endParaRPr lang="it-IT" sz="2400" dirty="0"/>
          </a:p>
          <a:p>
            <a:pPr algn="just">
              <a:lnSpc>
                <a:spcPct val="110000"/>
              </a:lnSpc>
            </a:pPr>
            <a:r>
              <a:rPr lang="it-IT" sz="2000" dirty="0" err="1"/>
              <a:t>Because</a:t>
            </a:r>
            <a:r>
              <a:rPr lang="it-IT" sz="2000" dirty="0"/>
              <a:t> </a:t>
            </a:r>
            <a:r>
              <a:rPr lang="it-IT" sz="2000" dirty="0" err="1"/>
              <a:t>it</a:t>
            </a:r>
            <a:r>
              <a:rPr lang="it-IT" sz="2000" dirty="0"/>
              <a:t> </a:t>
            </a:r>
            <a:r>
              <a:rPr lang="it-IT" sz="2000" dirty="0" err="1"/>
              <a:t>is</a:t>
            </a:r>
            <a:r>
              <a:rPr lang="it-IT" sz="2000" dirty="0"/>
              <a:t> </a:t>
            </a:r>
            <a:r>
              <a:rPr lang="it-IT" sz="2000" dirty="0" err="1"/>
              <a:t>also</a:t>
            </a:r>
            <a:r>
              <a:rPr lang="it-IT" sz="2000" dirty="0"/>
              <a:t>  </a:t>
            </a:r>
            <a:r>
              <a:rPr lang="it-IT" sz="2000" i="1" dirty="0">
                <a:latin typeface="Times New Roman" panose="02020603050405020304" pitchFamily="18" charset="0"/>
                <a:cs typeface="Times New Roman" panose="02020603050405020304" pitchFamily="18" charset="0"/>
              </a:rPr>
              <a:t>y = x/2</a:t>
            </a:r>
            <a:r>
              <a:rPr lang="it-IT" sz="2000" dirty="0">
                <a:latin typeface="Times New Roman" panose="02020603050405020304" pitchFamily="18" charset="0"/>
                <a:cs typeface="Times New Roman" panose="02020603050405020304" pitchFamily="18" charset="0"/>
              </a:rPr>
              <a:t>  </a:t>
            </a:r>
            <a:r>
              <a:rPr lang="it-IT" sz="2000" dirty="0"/>
              <a:t>and  </a:t>
            </a:r>
            <a:r>
              <a:rPr lang="it-IT" sz="2000" i="1" dirty="0">
                <a:latin typeface="Times New Roman" panose="02020603050405020304" pitchFamily="18" charset="0"/>
                <a:cs typeface="Times New Roman" panose="02020603050405020304" pitchFamily="18" charset="0"/>
              </a:rPr>
              <a:t>z = y/2</a:t>
            </a:r>
            <a:endParaRPr lang="en-US" sz="2000" i="1" dirty="0">
              <a:latin typeface="Times New Roman" panose="02020603050405020304" pitchFamily="18" charset="0"/>
              <a:cs typeface="Times New Roman" panose="02020603050405020304" pitchFamily="18" charset="0"/>
            </a:endParaRPr>
          </a:p>
        </p:txBody>
      </p:sp>
      <p:sp>
        <p:nvSpPr>
          <p:cNvPr id="4" name="Rectangle 4"/>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ggetto 4"/>
          <p:cNvGraphicFramePr>
            <a:graphicFrameLocks noChangeAspect="1"/>
          </p:cNvGraphicFramePr>
          <p:nvPr>
            <p:extLst>
              <p:ext uri="{D42A27DB-BD31-4B8C-83A1-F6EECF244321}">
                <p14:modId xmlns:p14="http://schemas.microsoft.com/office/powerpoint/2010/main" val="2011836099"/>
              </p:ext>
            </p:extLst>
          </p:nvPr>
        </p:nvGraphicFramePr>
        <p:xfrm>
          <a:off x="2835242" y="4408047"/>
          <a:ext cx="1316103" cy="634826"/>
        </p:xfrm>
        <a:graphic>
          <a:graphicData uri="http://schemas.openxmlformats.org/presentationml/2006/ole">
            <mc:AlternateContent xmlns:mc="http://schemas.openxmlformats.org/markup-compatibility/2006">
              <mc:Choice xmlns:v="urn:schemas-microsoft-com:vml" Requires="v">
                <p:oleObj name="Equazione" r:id="rId2" imgW="812447" imgH="393529" progId="Equation.3">
                  <p:embed/>
                </p:oleObj>
              </mc:Choice>
              <mc:Fallback>
                <p:oleObj name="Equazione" r:id="rId2" imgW="812447" imgH="393529"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242" y="4408047"/>
                        <a:ext cx="1316103" cy="634826"/>
                      </a:xfrm>
                      <a:prstGeom prst="rect">
                        <a:avLst/>
                      </a:prstGeom>
                      <a:noFill/>
                    </p:spPr>
                  </p:pic>
                </p:oleObj>
              </mc:Fallback>
            </mc:AlternateContent>
          </a:graphicData>
        </a:graphic>
      </p:graphicFrame>
      <p:sp>
        <p:nvSpPr>
          <p:cNvPr id="6" name="CasellaDiTesto 5"/>
          <p:cNvSpPr txBox="1"/>
          <p:nvPr/>
        </p:nvSpPr>
        <p:spPr>
          <a:xfrm>
            <a:off x="279920" y="5882208"/>
            <a:ext cx="12060289" cy="400110"/>
          </a:xfrm>
          <a:prstGeom prst="rect">
            <a:avLst/>
          </a:prstGeom>
          <a:noFill/>
        </p:spPr>
        <p:txBody>
          <a:bodyPr wrap="none" rtlCol="0">
            <a:spAutoFit/>
          </a:bodyPr>
          <a:lstStyle/>
          <a:p>
            <a:r>
              <a:rPr lang="en-US" sz="2000" dirty="0"/>
              <a:t>we can write: 			and  </a:t>
            </a:r>
            <a:r>
              <a:rPr lang="en-US" sz="2000" i="1" dirty="0">
                <a:latin typeface="Times New Roman" panose="02020603050405020304" pitchFamily="18" charset="0"/>
                <a:cs typeface="Times New Roman" panose="02020603050405020304" pitchFamily="18" charset="0"/>
              </a:rPr>
              <a:t>n + 3y = 8y    n = </a:t>
            </a:r>
            <a:r>
              <a:rPr lang="en-US" sz="2000" i="1">
                <a:latin typeface="Times New Roman" panose="02020603050405020304" pitchFamily="18" charset="0"/>
                <a:cs typeface="Times New Roman" panose="02020603050405020304" pitchFamily="18" charset="0"/>
              </a:rPr>
              <a:t>5y</a:t>
            </a:r>
            <a:r>
              <a:rPr lang="en-US" sz="2000"/>
              <a:t>   or   </a:t>
            </a:r>
            <a:r>
              <a:rPr lang="en-US" sz="2000" i="1">
                <a:latin typeface="Times New Roman" panose="02020603050405020304" pitchFamily="18" charset="0"/>
                <a:cs typeface="Times New Roman" panose="02020603050405020304" pitchFamily="18" charset="0"/>
              </a:rPr>
              <a:t>y= n/5</a:t>
            </a:r>
            <a:r>
              <a:rPr lang="en-US" sz="2000"/>
              <a:t> : 	         and </a:t>
            </a:r>
            <a:r>
              <a:rPr lang="en-US" sz="2000" dirty="0"/>
              <a:t>we reached our result ! </a:t>
            </a:r>
          </a:p>
        </p:txBody>
      </p:sp>
      <p:sp>
        <p:nvSpPr>
          <p:cNvPr id="7" name="Rectangle 7"/>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ggetto 7"/>
          <p:cNvGraphicFramePr>
            <a:graphicFrameLocks noChangeAspect="1"/>
          </p:cNvGraphicFramePr>
          <p:nvPr>
            <p:extLst>
              <p:ext uri="{D42A27DB-BD31-4B8C-83A1-F6EECF244321}">
                <p14:modId xmlns:p14="http://schemas.microsoft.com/office/powerpoint/2010/main" val="1487003550"/>
              </p:ext>
            </p:extLst>
          </p:nvPr>
        </p:nvGraphicFramePr>
        <p:xfrm>
          <a:off x="2115644" y="5783591"/>
          <a:ext cx="1625931" cy="623020"/>
        </p:xfrm>
        <a:graphic>
          <a:graphicData uri="http://schemas.openxmlformats.org/presentationml/2006/ole">
            <mc:AlternateContent xmlns:mc="http://schemas.openxmlformats.org/markup-compatibility/2006">
              <mc:Choice xmlns:v="urn:schemas-microsoft-com:vml" Requires="v">
                <p:oleObj name="Equazione" r:id="rId4" imgW="1016000" imgH="393700" progId="Equation.3">
                  <p:embed/>
                </p:oleObj>
              </mc:Choice>
              <mc:Fallback>
                <p:oleObj name="Equazione" r:id="rId4" imgW="1016000" imgH="3937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5644" y="5783591"/>
                        <a:ext cx="1625931" cy="623020"/>
                      </a:xfrm>
                      <a:prstGeom prst="rect">
                        <a:avLst/>
                      </a:prstGeom>
                      <a:noFill/>
                    </p:spPr>
                  </p:pic>
                </p:oleObj>
              </mc:Fallback>
            </mc:AlternateContent>
          </a:graphicData>
        </a:graphic>
      </p:graphicFrame>
      <p:sp>
        <p:nvSpPr>
          <p:cNvPr id="9" name="Rectangle 9"/>
          <p:cNvSpPr>
            <a:spLocks noChangeArrowheads="1"/>
          </p:cNvSpPr>
          <p:nvPr/>
        </p:nvSpPr>
        <p:spPr bwMode="auto">
          <a:xfrm>
            <a:off x="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ggetto 9"/>
          <p:cNvGraphicFramePr>
            <a:graphicFrameLocks noChangeAspect="1"/>
          </p:cNvGraphicFramePr>
          <p:nvPr>
            <p:extLst>
              <p:ext uri="{D42A27DB-BD31-4B8C-83A1-F6EECF244321}">
                <p14:modId xmlns:p14="http://schemas.microsoft.com/office/powerpoint/2010/main" val="2707682982"/>
              </p:ext>
            </p:extLst>
          </p:nvPr>
        </p:nvGraphicFramePr>
        <p:xfrm>
          <a:off x="8197864" y="5743406"/>
          <a:ext cx="755780" cy="688600"/>
        </p:xfrm>
        <a:graphic>
          <a:graphicData uri="http://schemas.openxmlformats.org/presentationml/2006/ole">
            <mc:AlternateContent xmlns:mc="http://schemas.openxmlformats.org/markup-compatibility/2006">
              <mc:Choice xmlns:v="urn:schemas-microsoft-com:vml" Requires="v">
                <p:oleObj name="Equazione" r:id="rId6" imgW="431613" imgH="393529" progId="Equation.3">
                  <p:embed/>
                </p:oleObj>
              </mc:Choice>
              <mc:Fallback>
                <p:oleObj name="Equazione" r:id="rId6" imgW="431613" imgH="393529"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97864" y="5743406"/>
                        <a:ext cx="755780" cy="688600"/>
                      </a:xfrm>
                      <a:prstGeom prst="rect">
                        <a:avLst/>
                      </a:prstGeom>
                      <a:noFill/>
                      <a:ln w="12700">
                        <a:solidFill>
                          <a:srgbClr val="0070C0"/>
                        </a:solidFill>
                      </a:ln>
                    </p:spPr>
                  </p:pic>
                </p:oleObj>
              </mc:Fallback>
            </mc:AlternateContent>
          </a:graphicData>
        </a:graphic>
      </p:graphicFrame>
      <p:sp>
        <p:nvSpPr>
          <p:cNvPr id="14" name="Rettangolo 13"/>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uppo 10"/>
          <p:cNvGrpSpPr/>
          <p:nvPr/>
        </p:nvGrpSpPr>
        <p:grpSpPr>
          <a:xfrm>
            <a:off x="1351454" y="2273482"/>
            <a:ext cx="8079132" cy="1334450"/>
            <a:chOff x="1351454" y="2102032"/>
            <a:chExt cx="8079132" cy="1334450"/>
          </a:xfrm>
        </p:grpSpPr>
        <p:sp>
          <p:nvSpPr>
            <p:cNvPr id="52" name="Rettangolo 51"/>
            <p:cNvSpPr/>
            <p:nvPr/>
          </p:nvSpPr>
          <p:spPr>
            <a:xfrm>
              <a:off x="2591760" y="2308169"/>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Ovale 52"/>
            <p:cNvSpPr/>
            <p:nvPr/>
          </p:nvSpPr>
          <p:spPr>
            <a:xfrm>
              <a:off x="3141488" y="2525952"/>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CasellaDiTesto 53"/>
            <p:cNvSpPr txBox="1"/>
            <p:nvPr/>
          </p:nvSpPr>
          <p:spPr>
            <a:xfrm>
              <a:off x="3084342" y="2432282"/>
              <a:ext cx="304892" cy="369332"/>
            </a:xfrm>
            <a:prstGeom prst="rect">
              <a:avLst/>
            </a:prstGeom>
            <a:noFill/>
          </p:spPr>
          <p:txBody>
            <a:bodyPr wrap="none" rtlCol="0">
              <a:spAutoFit/>
            </a:bodyPr>
            <a:lstStyle/>
            <a:p>
              <a:r>
                <a:rPr lang="it-IT"/>
                <a:t>X</a:t>
              </a:r>
            </a:p>
          </p:txBody>
        </p:sp>
        <p:sp>
          <p:nvSpPr>
            <p:cNvPr id="55" name="Ovale 54"/>
            <p:cNvSpPr/>
            <p:nvPr/>
          </p:nvSpPr>
          <p:spPr>
            <a:xfrm>
              <a:off x="1788031" y="2549757"/>
              <a:ext cx="108000" cy="109545"/>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6" name="Connettore 1 55"/>
            <p:cNvCxnSpPr>
              <a:stCxn id="55" idx="6"/>
            </p:cNvCxnSpPr>
            <p:nvPr/>
          </p:nvCxnSpPr>
          <p:spPr>
            <a:xfrm>
              <a:off x="1896031" y="2604530"/>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7" name="Rettangolo 56"/>
            <p:cNvSpPr/>
            <p:nvPr/>
          </p:nvSpPr>
          <p:spPr>
            <a:xfrm>
              <a:off x="4228196" y="2307371"/>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Ovale 57"/>
            <p:cNvSpPr/>
            <p:nvPr/>
          </p:nvSpPr>
          <p:spPr>
            <a:xfrm>
              <a:off x="4777924" y="2525154"/>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CasellaDiTesto 58"/>
            <p:cNvSpPr txBox="1"/>
            <p:nvPr/>
          </p:nvSpPr>
          <p:spPr>
            <a:xfrm>
              <a:off x="4720778" y="2431484"/>
              <a:ext cx="304892" cy="369332"/>
            </a:xfrm>
            <a:prstGeom prst="rect">
              <a:avLst/>
            </a:prstGeom>
            <a:noFill/>
          </p:spPr>
          <p:txBody>
            <a:bodyPr wrap="none" rtlCol="0">
              <a:spAutoFit/>
            </a:bodyPr>
            <a:lstStyle/>
            <a:p>
              <a:r>
                <a:rPr lang="it-IT"/>
                <a:t>X</a:t>
              </a:r>
            </a:p>
          </p:txBody>
        </p:sp>
        <p:cxnSp>
          <p:nvCxnSpPr>
            <p:cNvPr id="60" name="Connettore 1 59"/>
            <p:cNvCxnSpPr/>
            <p:nvPr/>
          </p:nvCxnSpPr>
          <p:spPr>
            <a:xfrm>
              <a:off x="3538817" y="2610082"/>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1" name="Connettore 1 60"/>
            <p:cNvCxnSpPr/>
            <p:nvPr/>
          </p:nvCxnSpPr>
          <p:spPr>
            <a:xfrm>
              <a:off x="8479661" y="2604529"/>
              <a:ext cx="756000" cy="0"/>
            </a:xfrm>
            <a:prstGeom prst="line">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2" name="Ovale 61"/>
            <p:cNvSpPr/>
            <p:nvPr/>
          </p:nvSpPr>
          <p:spPr>
            <a:xfrm>
              <a:off x="3893567" y="2554816"/>
              <a:ext cx="108000" cy="109545"/>
            </a:xfrm>
            <a:prstGeom prst="ellipse">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p:cNvSpPr/>
            <p:nvPr/>
          </p:nvSpPr>
          <p:spPr>
            <a:xfrm>
              <a:off x="5882371" y="2307371"/>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Ovale 63"/>
            <p:cNvSpPr/>
            <p:nvPr/>
          </p:nvSpPr>
          <p:spPr>
            <a:xfrm>
              <a:off x="6432099" y="2525154"/>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CasellaDiTesto 64"/>
            <p:cNvSpPr txBox="1"/>
            <p:nvPr/>
          </p:nvSpPr>
          <p:spPr>
            <a:xfrm>
              <a:off x="6374953" y="2431484"/>
              <a:ext cx="304892" cy="369332"/>
            </a:xfrm>
            <a:prstGeom prst="rect">
              <a:avLst/>
            </a:prstGeom>
            <a:noFill/>
          </p:spPr>
          <p:txBody>
            <a:bodyPr wrap="none" rtlCol="0">
              <a:spAutoFit/>
            </a:bodyPr>
            <a:lstStyle/>
            <a:p>
              <a:r>
                <a:rPr lang="it-IT"/>
                <a:t>X</a:t>
              </a:r>
            </a:p>
          </p:txBody>
        </p:sp>
        <p:cxnSp>
          <p:nvCxnSpPr>
            <p:cNvPr id="66" name="Connettore 1 65"/>
            <p:cNvCxnSpPr/>
            <p:nvPr/>
          </p:nvCxnSpPr>
          <p:spPr>
            <a:xfrm>
              <a:off x="5189817" y="2610082"/>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7" name="Ovale 66"/>
            <p:cNvSpPr/>
            <p:nvPr/>
          </p:nvSpPr>
          <p:spPr>
            <a:xfrm>
              <a:off x="5544567" y="2554816"/>
              <a:ext cx="108000" cy="109545"/>
            </a:xfrm>
            <a:prstGeom prst="ellipse">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p:cNvSpPr/>
            <p:nvPr/>
          </p:nvSpPr>
          <p:spPr>
            <a:xfrm>
              <a:off x="7527021" y="2308169"/>
              <a:ext cx="947057" cy="625928"/>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Ovale 68"/>
            <p:cNvSpPr/>
            <p:nvPr/>
          </p:nvSpPr>
          <p:spPr>
            <a:xfrm>
              <a:off x="8076749" y="2525952"/>
              <a:ext cx="180000" cy="180000"/>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CasellaDiTesto 69"/>
            <p:cNvSpPr txBox="1"/>
            <p:nvPr/>
          </p:nvSpPr>
          <p:spPr>
            <a:xfrm>
              <a:off x="8019603" y="2432282"/>
              <a:ext cx="304892" cy="369332"/>
            </a:xfrm>
            <a:prstGeom prst="rect">
              <a:avLst/>
            </a:prstGeom>
            <a:noFill/>
          </p:spPr>
          <p:txBody>
            <a:bodyPr wrap="none" rtlCol="0">
              <a:spAutoFit/>
            </a:bodyPr>
            <a:lstStyle/>
            <a:p>
              <a:r>
                <a:rPr lang="it-IT"/>
                <a:t>X</a:t>
              </a:r>
            </a:p>
          </p:txBody>
        </p:sp>
        <p:cxnSp>
          <p:nvCxnSpPr>
            <p:cNvPr id="71" name="Connettore 1 70"/>
            <p:cNvCxnSpPr/>
            <p:nvPr/>
          </p:nvCxnSpPr>
          <p:spPr>
            <a:xfrm>
              <a:off x="6834467" y="2610880"/>
              <a:ext cx="684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2" name="Ovale 71"/>
            <p:cNvSpPr/>
            <p:nvPr/>
          </p:nvSpPr>
          <p:spPr>
            <a:xfrm>
              <a:off x="7189217" y="2555614"/>
              <a:ext cx="108000" cy="109545"/>
            </a:xfrm>
            <a:prstGeom prst="ellipse">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CasellaDiTesto 72"/>
            <p:cNvSpPr txBox="1"/>
            <p:nvPr/>
          </p:nvSpPr>
          <p:spPr>
            <a:xfrm>
              <a:off x="1705481" y="2104212"/>
              <a:ext cx="288862" cy="307777"/>
            </a:xfrm>
            <a:prstGeom prst="rect">
              <a:avLst/>
            </a:prstGeom>
            <a:noFill/>
          </p:spPr>
          <p:txBody>
            <a:bodyPr wrap="none" rtlCol="0">
              <a:spAutoFit/>
            </a:bodyPr>
            <a:lstStyle/>
            <a:p>
              <a:r>
                <a:rPr lang="it-IT" sz="1400"/>
                <a:t>A</a:t>
              </a:r>
            </a:p>
          </p:txBody>
        </p:sp>
        <p:sp>
          <p:nvSpPr>
            <p:cNvPr id="74" name="CasellaDiTesto 73"/>
            <p:cNvSpPr txBox="1"/>
            <p:nvPr/>
          </p:nvSpPr>
          <p:spPr>
            <a:xfrm>
              <a:off x="3806336" y="2102032"/>
              <a:ext cx="288862" cy="307777"/>
            </a:xfrm>
            <a:prstGeom prst="rect">
              <a:avLst/>
            </a:prstGeom>
            <a:noFill/>
          </p:spPr>
          <p:txBody>
            <a:bodyPr wrap="none" rtlCol="0">
              <a:spAutoFit/>
            </a:bodyPr>
            <a:lstStyle/>
            <a:p>
              <a:r>
                <a:rPr lang="it-IT" sz="1400"/>
                <a:t>B</a:t>
              </a:r>
            </a:p>
          </p:txBody>
        </p:sp>
        <p:sp>
          <p:nvSpPr>
            <p:cNvPr id="75" name="CasellaDiTesto 74"/>
            <p:cNvSpPr txBox="1"/>
            <p:nvPr/>
          </p:nvSpPr>
          <p:spPr>
            <a:xfrm>
              <a:off x="5454136" y="2105861"/>
              <a:ext cx="288862" cy="307777"/>
            </a:xfrm>
            <a:prstGeom prst="rect">
              <a:avLst/>
            </a:prstGeom>
            <a:noFill/>
          </p:spPr>
          <p:txBody>
            <a:bodyPr wrap="none" rtlCol="0">
              <a:spAutoFit/>
            </a:bodyPr>
            <a:lstStyle/>
            <a:p>
              <a:r>
                <a:rPr lang="it-IT" sz="1400"/>
                <a:t>C</a:t>
              </a:r>
            </a:p>
          </p:txBody>
        </p:sp>
        <p:sp>
          <p:nvSpPr>
            <p:cNvPr id="76" name="CasellaDiTesto 75"/>
            <p:cNvSpPr txBox="1"/>
            <p:nvPr/>
          </p:nvSpPr>
          <p:spPr>
            <a:xfrm>
              <a:off x="7092436" y="2103119"/>
              <a:ext cx="295274" cy="307777"/>
            </a:xfrm>
            <a:prstGeom prst="rect">
              <a:avLst/>
            </a:prstGeom>
            <a:noFill/>
          </p:spPr>
          <p:txBody>
            <a:bodyPr wrap="none" rtlCol="0">
              <a:spAutoFit/>
            </a:bodyPr>
            <a:lstStyle/>
            <a:p>
              <a:r>
                <a:rPr lang="it-IT" sz="1400"/>
                <a:t>D</a:t>
              </a:r>
            </a:p>
          </p:txBody>
        </p:sp>
        <p:sp>
          <p:nvSpPr>
            <p:cNvPr id="77" name="CasellaDiTesto 76"/>
            <p:cNvSpPr txBox="1"/>
            <p:nvPr/>
          </p:nvSpPr>
          <p:spPr>
            <a:xfrm>
              <a:off x="8677956" y="2106679"/>
              <a:ext cx="272832" cy="307777"/>
            </a:xfrm>
            <a:prstGeom prst="rect">
              <a:avLst/>
            </a:prstGeom>
            <a:noFill/>
          </p:spPr>
          <p:txBody>
            <a:bodyPr wrap="none" rtlCol="0">
              <a:spAutoFit/>
            </a:bodyPr>
            <a:lstStyle/>
            <a:p>
              <a:r>
                <a:rPr lang="it-IT" sz="1400"/>
                <a:t>E</a:t>
              </a:r>
            </a:p>
          </p:txBody>
        </p:sp>
        <p:cxnSp>
          <p:nvCxnSpPr>
            <p:cNvPr id="78" name="Connettore 2 77"/>
            <p:cNvCxnSpPr/>
            <p:nvPr/>
          </p:nvCxnSpPr>
          <p:spPr>
            <a:xfrm flipV="1">
              <a:off x="2140908" y="2608482"/>
              <a:ext cx="0" cy="8280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Connettore 2 79"/>
            <p:cNvCxnSpPr/>
            <p:nvPr/>
          </p:nvCxnSpPr>
          <p:spPr>
            <a:xfrm flipV="1">
              <a:off x="5598567" y="2672935"/>
              <a:ext cx="0" cy="54000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1" name="Connettore 2 80"/>
            <p:cNvCxnSpPr/>
            <p:nvPr/>
          </p:nvCxnSpPr>
          <p:spPr>
            <a:xfrm flipV="1">
              <a:off x="7239407" y="2673570"/>
              <a:ext cx="0" cy="75600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4" name="CasellaDiTesto 83"/>
                <p:cNvSpPr txBox="1"/>
                <p:nvPr/>
              </p:nvSpPr>
              <p:spPr>
                <a:xfrm>
                  <a:off x="5300953" y="2338953"/>
                  <a:ext cx="30636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it-IT" sz="1200" i="1" smtClean="0">
                            <a:latin typeface="Cambria Math"/>
                          </a:rPr>
                          <m:t>𝑥</m:t>
                        </m:r>
                      </m:oMath>
                    </m:oMathPara>
                  </a14:m>
                  <a:endParaRPr lang="it-IT" sz="1200"/>
                </a:p>
              </p:txBody>
            </p:sp>
          </mc:Choice>
          <mc:Fallback xmlns="">
            <p:sp>
              <p:nvSpPr>
                <p:cNvPr id="84" name="CasellaDiTesto 83"/>
                <p:cNvSpPr txBox="1">
                  <a:spLocks noRot="1" noChangeAspect="1" noMove="1" noResize="1" noEditPoints="1" noAdjustHandles="1" noChangeArrowheads="1" noChangeShapeType="1" noTextEdit="1"/>
                </p:cNvSpPr>
                <p:nvPr/>
              </p:nvSpPr>
              <p:spPr>
                <a:xfrm>
                  <a:off x="5300953" y="2338953"/>
                  <a:ext cx="306366" cy="276999"/>
                </a:xfrm>
                <a:prstGeom prst="rect">
                  <a:avLst/>
                </a:prstGeom>
                <a:blipFill rotWithShape="1">
                  <a:blip r:embed="rId9"/>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6" name="CasellaDiTesto 85"/>
                <p:cNvSpPr txBox="1"/>
                <p:nvPr/>
              </p:nvSpPr>
              <p:spPr>
                <a:xfrm>
                  <a:off x="9040736" y="2672935"/>
                  <a:ext cx="389850" cy="40857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it-IT" sz="1200" i="1" smtClean="0">
                                <a:latin typeface="Cambria Math" panose="02040503050406030204" pitchFamily="18" charset="0"/>
                              </a:rPr>
                            </m:ctrlPr>
                          </m:fPr>
                          <m:num>
                            <m:r>
                              <a:rPr lang="it-IT" sz="1200" b="0" i="1" smtClean="0">
                                <a:latin typeface="Cambria Math"/>
                              </a:rPr>
                              <m:t>𝑛</m:t>
                            </m:r>
                          </m:num>
                          <m:den>
                            <m:r>
                              <a:rPr lang="it-IT" sz="1200" b="0" i="1" smtClean="0">
                                <a:latin typeface="Cambria Math"/>
                              </a:rPr>
                              <m:t>10</m:t>
                            </m:r>
                          </m:den>
                        </m:f>
                      </m:oMath>
                    </m:oMathPara>
                  </a14:m>
                  <a:endParaRPr lang="it-IT" sz="1200"/>
                </a:p>
              </p:txBody>
            </p:sp>
          </mc:Choice>
          <mc:Fallback xmlns="">
            <p:sp>
              <p:nvSpPr>
                <p:cNvPr id="86" name="CasellaDiTesto 85"/>
                <p:cNvSpPr txBox="1">
                  <a:spLocks noRot="1" noChangeAspect="1" noMove="1" noResize="1" noEditPoints="1" noAdjustHandles="1" noChangeArrowheads="1" noChangeShapeType="1" noTextEdit="1"/>
                </p:cNvSpPr>
                <p:nvPr/>
              </p:nvSpPr>
              <p:spPr>
                <a:xfrm>
                  <a:off x="9040736" y="2672935"/>
                  <a:ext cx="389850" cy="408573"/>
                </a:xfrm>
                <a:prstGeom prst="rect">
                  <a:avLst/>
                </a:prstGeom>
                <a:blipFill rotWithShape="1">
                  <a:blip r:embed="rId10"/>
                  <a:stretch>
                    <a:fillRect/>
                  </a:stretch>
                </a:blipFill>
              </p:spPr>
              <p:txBody>
                <a:bodyPr/>
                <a:lstStyle/>
                <a:p>
                  <a:r>
                    <a:rPr lang="it-IT">
                      <a:noFill/>
                    </a:rPr>
                    <a:t> </a:t>
                  </a:r>
                </a:p>
              </p:txBody>
            </p:sp>
          </mc:Fallback>
        </mc:AlternateContent>
        <p:sp>
          <p:nvSpPr>
            <p:cNvPr id="87" name="CasellaDiTesto 86"/>
            <p:cNvSpPr txBox="1"/>
            <p:nvPr/>
          </p:nvSpPr>
          <p:spPr>
            <a:xfrm>
              <a:off x="1351454" y="2426877"/>
              <a:ext cx="264816" cy="276999"/>
            </a:xfrm>
            <a:prstGeom prst="rect">
              <a:avLst/>
            </a:prstGeom>
            <a:noFill/>
          </p:spPr>
          <p:txBody>
            <a:bodyPr wrap="none" rtlCol="0">
              <a:spAutoFit/>
            </a:bodyPr>
            <a:lstStyle/>
            <a:p>
              <a:r>
                <a:rPr lang="it-IT" sz="1200" i="1"/>
                <a:t>n</a:t>
              </a:r>
            </a:p>
          </p:txBody>
        </p:sp>
        <p:cxnSp>
          <p:nvCxnSpPr>
            <p:cNvPr id="88" name="Connettore 2 87"/>
            <p:cNvCxnSpPr/>
            <p:nvPr/>
          </p:nvCxnSpPr>
          <p:spPr>
            <a:xfrm flipV="1">
              <a:off x="2358624" y="2604525"/>
              <a:ext cx="0" cy="6120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9" name="CasellaDiTesto 88"/>
                <p:cNvSpPr txBox="1"/>
                <p:nvPr/>
              </p:nvSpPr>
              <p:spPr>
                <a:xfrm>
                  <a:off x="6942857" y="2343336"/>
                  <a:ext cx="30636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it-IT" sz="1200" b="0" i="1" smtClean="0">
                            <a:latin typeface="Cambria Math"/>
                          </a:rPr>
                          <m:t>𝑦</m:t>
                        </m:r>
                      </m:oMath>
                    </m:oMathPara>
                  </a14:m>
                  <a:endParaRPr lang="it-IT" sz="1200"/>
                </a:p>
              </p:txBody>
            </p:sp>
          </mc:Choice>
          <mc:Fallback xmlns="">
            <p:sp>
              <p:nvSpPr>
                <p:cNvPr id="89" name="CasellaDiTesto 88"/>
                <p:cNvSpPr txBox="1">
                  <a:spLocks noRot="1" noChangeAspect="1" noMove="1" noResize="1" noEditPoints="1" noAdjustHandles="1" noChangeArrowheads="1" noChangeShapeType="1" noTextEdit="1"/>
                </p:cNvSpPr>
                <p:nvPr/>
              </p:nvSpPr>
              <p:spPr>
                <a:xfrm>
                  <a:off x="6942857" y="2343336"/>
                  <a:ext cx="306366" cy="276999"/>
                </a:xfrm>
                <a:prstGeom prst="rect">
                  <a:avLst/>
                </a:prstGeom>
                <a:blipFill rotWithShape="1">
                  <a:blip r:embed="rId11"/>
                  <a:stretch>
                    <a:fillRect/>
                  </a:stretch>
                </a:blipFill>
              </p:spPr>
              <p:txBody>
                <a:bodyPr/>
                <a:lstStyle/>
                <a:p>
                  <a:r>
                    <a:rPr lang="it-IT">
                      <a:noFill/>
                    </a:rPr>
                    <a:t> </a:t>
                  </a:r>
                </a:p>
              </p:txBody>
            </p:sp>
          </mc:Fallback>
        </mc:AlternateContent>
        <p:cxnSp>
          <p:nvCxnSpPr>
            <p:cNvPr id="90" name="Connettore 1 89"/>
            <p:cNvCxnSpPr/>
            <p:nvPr/>
          </p:nvCxnSpPr>
          <p:spPr>
            <a:xfrm>
              <a:off x="2350158" y="3212292"/>
              <a:ext cx="3240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91" name="Connettore 1 90"/>
            <p:cNvCxnSpPr/>
            <p:nvPr/>
          </p:nvCxnSpPr>
          <p:spPr>
            <a:xfrm>
              <a:off x="2132442" y="3428865"/>
              <a:ext cx="5112000" cy="0"/>
            </a:xfrm>
            <a:prstGeom prst="line">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2" name="CasellaDiTesto 91"/>
                <p:cNvSpPr txBox="1"/>
                <p:nvPr/>
              </p:nvSpPr>
              <p:spPr>
                <a:xfrm>
                  <a:off x="8530925" y="2331740"/>
                  <a:ext cx="30636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it-IT" sz="1200" b="0" i="1" smtClean="0">
                            <a:latin typeface="Cambria Math"/>
                          </a:rPr>
                          <m:t>𝑧</m:t>
                        </m:r>
                      </m:oMath>
                    </m:oMathPara>
                  </a14:m>
                  <a:endParaRPr lang="it-IT" sz="1200"/>
                </a:p>
              </p:txBody>
            </p:sp>
          </mc:Choice>
          <mc:Fallback xmlns="">
            <p:sp>
              <p:nvSpPr>
                <p:cNvPr id="92" name="CasellaDiTesto 91"/>
                <p:cNvSpPr txBox="1">
                  <a:spLocks noRot="1" noChangeAspect="1" noMove="1" noResize="1" noEditPoints="1" noAdjustHandles="1" noChangeArrowheads="1" noChangeShapeType="1" noTextEdit="1"/>
                </p:cNvSpPr>
                <p:nvPr/>
              </p:nvSpPr>
              <p:spPr>
                <a:xfrm>
                  <a:off x="8530925" y="2331740"/>
                  <a:ext cx="306366" cy="276999"/>
                </a:xfrm>
                <a:prstGeom prst="rect">
                  <a:avLst/>
                </a:prstGeom>
                <a:blipFill rotWithShape="1">
                  <a:blip r:embed="rId1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3" name="CasellaDiTesto 92"/>
                <p:cNvSpPr txBox="1"/>
                <p:nvPr/>
              </p:nvSpPr>
              <p:spPr>
                <a:xfrm>
                  <a:off x="2309644" y="2646285"/>
                  <a:ext cx="30636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it-IT" sz="1200" i="1" smtClean="0">
                            <a:latin typeface="Cambria Math"/>
                          </a:rPr>
                          <m:t>𝑥</m:t>
                        </m:r>
                      </m:oMath>
                    </m:oMathPara>
                  </a14:m>
                  <a:endParaRPr lang="it-IT" sz="1200"/>
                </a:p>
              </p:txBody>
            </p:sp>
          </mc:Choice>
          <mc:Fallback xmlns="">
            <p:sp>
              <p:nvSpPr>
                <p:cNvPr id="93" name="CasellaDiTesto 92"/>
                <p:cNvSpPr txBox="1">
                  <a:spLocks noRot="1" noChangeAspect="1" noMove="1" noResize="1" noEditPoints="1" noAdjustHandles="1" noChangeArrowheads="1" noChangeShapeType="1" noTextEdit="1"/>
                </p:cNvSpPr>
                <p:nvPr/>
              </p:nvSpPr>
              <p:spPr>
                <a:xfrm>
                  <a:off x="2309644" y="2646285"/>
                  <a:ext cx="306366" cy="276999"/>
                </a:xfrm>
                <a:prstGeom prst="rect">
                  <a:avLst/>
                </a:prstGeom>
                <a:blipFill rotWithShape="1">
                  <a:blip r:embed="rId1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4" name="CasellaDiTesto 93"/>
                <p:cNvSpPr txBox="1"/>
                <p:nvPr/>
              </p:nvSpPr>
              <p:spPr>
                <a:xfrm>
                  <a:off x="1883332" y="2640381"/>
                  <a:ext cx="306366"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it-IT" sz="1200" b="0" i="1" smtClean="0">
                            <a:latin typeface="Cambria Math"/>
                          </a:rPr>
                          <m:t>𝑦</m:t>
                        </m:r>
                      </m:oMath>
                    </m:oMathPara>
                  </a14:m>
                  <a:endParaRPr lang="it-IT" sz="1200"/>
                </a:p>
              </p:txBody>
            </p:sp>
          </mc:Choice>
          <mc:Fallback xmlns="">
            <p:sp>
              <p:nvSpPr>
                <p:cNvPr id="94" name="CasellaDiTesto 93"/>
                <p:cNvSpPr txBox="1">
                  <a:spLocks noRot="1" noChangeAspect="1" noMove="1" noResize="1" noEditPoints="1" noAdjustHandles="1" noChangeArrowheads="1" noChangeShapeType="1" noTextEdit="1"/>
                </p:cNvSpPr>
                <p:nvPr/>
              </p:nvSpPr>
              <p:spPr>
                <a:xfrm>
                  <a:off x="1883332" y="2640381"/>
                  <a:ext cx="306366" cy="276999"/>
                </a:xfrm>
                <a:prstGeom prst="rect">
                  <a:avLst/>
                </a:prstGeom>
                <a:blipFill rotWithShape="1">
                  <a:blip r:embed="rId14"/>
                  <a:stretch>
                    <a:fillRect/>
                  </a:stretch>
                </a:blipFill>
              </p:spPr>
              <p:txBody>
                <a:bodyPr/>
                <a:lstStyle/>
                <a:p>
                  <a:r>
                    <a:rPr lang="it-IT">
                      <a:noFill/>
                    </a:rPr>
                    <a:t> </a:t>
                  </a:r>
                </a:p>
              </p:txBody>
            </p:sp>
          </mc:Fallback>
        </mc:AlternateContent>
      </p:grpSp>
    </p:spTree>
    <p:extLst>
      <p:ext uri="{BB962C8B-B14F-4D97-AF65-F5344CB8AC3E}">
        <p14:creationId xmlns:p14="http://schemas.microsoft.com/office/powerpoint/2010/main" val="10555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375552" y="480379"/>
            <a:ext cx="11419112" cy="1107996"/>
          </a:xfrm>
          <a:prstGeom prst="rect">
            <a:avLst/>
          </a:prstGeom>
          <a:noFill/>
        </p:spPr>
        <p:txBody>
          <a:bodyPr wrap="square" rtlCol="0">
            <a:spAutoFit/>
          </a:bodyPr>
          <a:lstStyle/>
          <a:p>
            <a:pPr>
              <a:lnSpc>
                <a:spcPct val="110000"/>
              </a:lnSpc>
              <a:spcAft>
                <a:spcPts val="300"/>
              </a:spcAft>
            </a:pPr>
            <a:r>
              <a:rPr lang="en-US" sz="2000" dirty="0"/>
              <a:t>BCD counters with feedback can be “connected in series” so to count decimal numbers but, to be consistent with the </a:t>
            </a:r>
            <a:r>
              <a:rPr lang="en-US" sz="2000" i="1" dirty="0"/>
              <a:t>way we read numbers</a:t>
            </a:r>
            <a:r>
              <a:rPr lang="en-US" sz="2000" dirty="0"/>
              <a:t> the </a:t>
            </a:r>
            <a:r>
              <a:rPr lang="en-US" sz="2000" u="sng" dirty="0"/>
              <a:t>circuits must be rotated 180°</a:t>
            </a:r>
            <a:r>
              <a:rPr lang="en-US" sz="2000" dirty="0"/>
              <a:t> and the triggers must be </a:t>
            </a:r>
            <a:r>
              <a:rPr lang="en-US" sz="2000" u="sng" dirty="0"/>
              <a:t>inputted from the right side</a:t>
            </a:r>
            <a:r>
              <a:rPr lang="en-US" sz="2000" dirty="0"/>
              <a:t> !</a:t>
            </a:r>
          </a:p>
        </p:txBody>
      </p:sp>
      <p:sp>
        <p:nvSpPr>
          <p:cNvPr id="14" name="Rettangolo 13"/>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436"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190" t="15047" r="38374" b="18286"/>
          <a:stretch/>
        </p:blipFill>
        <p:spPr bwMode="auto">
          <a:xfrm>
            <a:off x="3633107" y="2046512"/>
            <a:ext cx="4925786" cy="3810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424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5875">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1276</Words>
  <Application>Microsoft Office PowerPoint</Application>
  <PresentationFormat>Widescreen</PresentationFormat>
  <Paragraphs>206</Paragraphs>
  <Slides>10</Slides>
  <Notes>1</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2</vt:i4>
      </vt:variant>
      <vt:variant>
        <vt:lpstr>Titoli diapositive</vt:lpstr>
      </vt:variant>
      <vt:variant>
        <vt:i4>10</vt:i4>
      </vt:variant>
    </vt:vector>
  </HeadingPairs>
  <TitlesOfParts>
    <vt:vector size="19" baseType="lpstr">
      <vt:lpstr>Arial</vt:lpstr>
      <vt:lpstr>Calibri</vt:lpstr>
      <vt:lpstr>Calibri Light</vt:lpstr>
      <vt:lpstr>Cambria Math</vt:lpstr>
      <vt:lpstr>Times New Roman</vt:lpstr>
      <vt:lpstr>Wingdings</vt:lpstr>
      <vt:lpstr>Tema di Office</vt:lpstr>
      <vt:lpstr>Equation.3</vt:lpstr>
      <vt:lpstr>Equazione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Sapienza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Thermomechanical Measurements for Energy Systems (MENR)</dc:title>
  <dc:creator>Rino Del Prete</dc:creator>
  <cp:lastModifiedBy>Livio D'Alvia</cp:lastModifiedBy>
  <cp:revision>138</cp:revision>
  <cp:lastPrinted>2018-10-24T09:38:58Z</cp:lastPrinted>
  <dcterms:created xsi:type="dcterms:W3CDTF">2016-04-26T08:26:15Z</dcterms:created>
  <dcterms:modified xsi:type="dcterms:W3CDTF">2024-04-06T15:10:40Z</dcterms:modified>
</cp:coreProperties>
</file>