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19" r:id="rId2"/>
    <p:sldId id="354" r:id="rId3"/>
    <p:sldId id="336" r:id="rId4"/>
    <p:sldId id="351" r:id="rId5"/>
    <p:sldId id="304" r:id="rId6"/>
    <p:sldId id="348" r:id="rId7"/>
    <p:sldId id="346" r:id="rId8"/>
    <p:sldId id="347" r:id="rId9"/>
    <p:sldId id="345" r:id="rId10"/>
    <p:sldId id="341" r:id="rId11"/>
    <p:sldId id="331" r:id="rId12"/>
    <p:sldId id="342" r:id="rId13"/>
    <p:sldId id="353" r:id="rId14"/>
    <p:sldId id="343" r:id="rId15"/>
    <p:sldId id="344" r:id="rId16"/>
    <p:sldId id="352" r:id="rId17"/>
  </p:sldIdLst>
  <p:sldSz cx="9144000" cy="6858000" type="screen4x3"/>
  <p:notesSz cx="6858000" cy="9144000"/>
  <p:defaultTextStyle>
    <a:lvl1pPr marL="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83" d="100"/>
          <a:sy n="83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it-IT" sz="1200"/>
            </a:lvl1pPr>
            <a:extLst/>
          </a:lstStyle>
          <a:p>
            <a:endParaRPr lang="it-IT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it-IT" sz="1200"/>
            </a:lvl1pPr>
            <a:extLst/>
          </a:lstStyle>
          <a:p>
            <a:fld id="{68F88C59-319B-4332-9A1D-2A62CFCB00D8}" type="datetimeFigureOut">
              <a:rPr lang="it-IT" smtClean="0"/>
              <a:pPr/>
              <a:t>23/11/15</a:t>
            </a:fld>
            <a:endParaRPr lang="it-IT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it-IT" sz="1200"/>
            </a:lvl1pPr>
            <a:extLst/>
          </a:lstStyle>
          <a:p>
            <a:endParaRPr lang="it-IT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it-IT" sz="1200"/>
            </a:lvl1pPr>
            <a:extLst/>
          </a:lstStyle>
          <a:p>
            <a:fld id="{B16A41B8-7DC3-4DB6-84E4-E105629EAA36}" type="slidenum">
              <a:rPr lang="it-IT" smtClean="0"/>
              <a:pPr/>
              <a:t>‹n.›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298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it-IT" sz="1200"/>
            </a:lvl1pPr>
            <a:extLst/>
          </a:lstStyle>
          <a:p>
            <a:endParaRPr lang="it-IT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it-IT" sz="1200"/>
            </a:lvl1pPr>
            <a:extLst/>
          </a:lstStyle>
          <a:p>
            <a:fld id="{968B300D-05F0-4B43-940D-46DED5A791AD}" type="datetimeFigureOut">
              <a:rPr lang="it-IT"/>
              <a:pPr/>
              <a:t>23/11/15</a:t>
            </a:fld>
            <a:endParaRPr lang="it-IT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it-IT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it-IT" sz="1200"/>
            </a:lvl1pPr>
            <a:extLst/>
          </a:lstStyle>
          <a:p>
            <a:endParaRPr lang="it-IT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it-IT" sz="1200"/>
            </a:lvl1pPr>
            <a:extLst/>
          </a:lstStyle>
          <a:p>
            <a:fld id="{9B26CD33-4337-4529-948A-94F6960B2374}" type="slidenum">
              <a:rPr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98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</a:t>
            </a:fld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3</a:t>
            </a:fld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4</a:t>
            </a:fld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5</a:t>
            </a:fld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6</a:t>
            </a:fld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9</a:t>
            </a:fld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10</a:t>
            </a:fld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11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ertina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it-IT"/>
            </a:lvl1pPr>
            <a:extLst/>
          </a:lstStyle>
          <a:p>
            <a:r>
              <a:rPr kumimoji="0" lang="it-IT"/>
              <a:t>Fare clic per inserire il titolo dell'album di foto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/>
            </a:pPr>
            <a:endParaRPr kumimoji="0" lang="it-IT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la data e altri dettagli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: 1 verticale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24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: 1 verticale e 3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foto quadrat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quadrat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 foto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kumimoji="0" lang="x-none" smtClean="0"/>
              <a:t>Fare clic per modificare stile</a:t>
            </a:r>
            <a:endParaRPr kumimoji="0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kumimoji="0" lang="x-none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x-none" smtClean="0"/>
              <a:t>Secondo livello</a:t>
            </a:r>
          </a:p>
          <a:p>
            <a:pPr lvl="2" eaLnBrk="1" latinLnBrk="0" hangingPunct="1"/>
            <a:r>
              <a:rPr kumimoji="0" lang="x-none" smtClean="0"/>
              <a:t>Terzo livello</a:t>
            </a:r>
          </a:p>
          <a:p>
            <a:pPr lvl="3" eaLnBrk="1" latinLnBrk="0" hangingPunct="1"/>
            <a:r>
              <a:rPr kumimoji="0" lang="x-none" smtClean="0"/>
              <a:t>Quarto livello</a:t>
            </a:r>
          </a:p>
          <a:p>
            <a:pPr lvl="4" eaLnBrk="1" latinLnBrk="0" hangingPunct="1"/>
            <a:r>
              <a:rPr kumimoji="0" lang="x-none" smtClean="0"/>
              <a:t>Quinto livello</a:t>
            </a:r>
            <a:endParaRPr kumimoji="0"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 kumimoji="0"/>
              <a:pPr/>
              <a:t>‹n.›</a:t>
            </a:fld>
            <a:endParaRPr kumimoji="0"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1 foto vertic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 foto orizzontale (schermo inte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it-IT" i="0"/>
              <a:t>Fare clic sull'icona</a:t>
            </a:r>
            <a:r>
              <a:rPr kumimoji="0" lang="it-IT" i="0" baseline="0"/>
              <a:t> per inserire </a:t>
            </a:r>
            <a:r>
              <a:rPr kumimoji="0" lang="it-IT" i="0"/>
              <a:t>un'immagine a pagina intera</a:t>
            </a:r>
            <a:endParaRPr kumimoji="0" lang="it-IT" i="0" baseline="0"/>
          </a:p>
          <a:p>
            <a:pPr marL="0" marR="0" indent="0"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it-IT" baseline="0"/>
            </a:lvl1pPr>
            <a:extLst/>
          </a:lstStyle>
          <a:p>
            <a:r>
              <a:rPr kumimoji="0" lang="it-IT"/>
              <a:t>Fare clic per inserire il titolo di sezione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it-IT" sz="1800"/>
            </a:lvl1pPr>
            <a:extLst/>
          </a:lstStyle>
          <a:p>
            <a:pPr lvl="0"/>
            <a:r>
              <a:rPr kumimoji="0" lang="it-IT"/>
              <a:t>Fare clic per inserire il sottotitolo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orizzont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: 1 verticale e 1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 smtClean="0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x-none" smtClean="0"/>
              <a:t>Fare clic per modificare stile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x-none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x-none" smtClean="0"/>
              <a:t>Secondo livello</a:t>
            </a:r>
          </a:p>
          <a:p>
            <a:pPr lvl="2" eaLnBrk="1" latinLnBrk="0" hangingPunct="1"/>
            <a:r>
              <a:rPr kumimoji="0" lang="x-none" smtClean="0"/>
              <a:t>Terzo livello</a:t>
            </a:r>
          </a:p>
          <a:p>
            <a:pPr lvl="3" eaLnBrk="1" latinLnBrk="0" hangingPunct="1"/>
            <a:r>
              <a:rPr kumimoji="0" lang="x-none" smtClean="0"/>
              <a:t>Quarto livello</a:t>
            </a:r>
          </a:p>
          <a:p>
            <a:pPr lvl="4" eaLnBrk="1" latinLnBrk="0" hangingPunct="1"/>
            <a:r>
              <a:rPr kumimoji="0" lang="x-none" smtClean="0"/>
              <a:t>Quinto livello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endParaRPr kumimoji="0" lang="it-IT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it-IT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‹n.›</a:t>
            </a:fld>
            <a:endParaRPr kumimoji="0" lang="it-IT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lang="it-IT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it-IT">
          <a:solidFill>
            <a:schemeClr val="tx2"/>
          </a:solidFill>
        </a:defRPr>
      </a:lvl2pPr>
      <a:lvl3pPr eaLnBrk="1" latinLnBrk="0" hangingPunct="1">
        <a:defRPr kumimoji="0" lang="it-IT">
          <a:solidFill>
            <a:schemeClr val="tx2"/>
          </a:solidFill>
        </a:defRPr>
      </a:lvl3pPr>
      <a:lvl4pPr eaLnBrk="1" latinLnBrk="0" hangingPunct="1">
        <a:defRPr kumimoji="0" lang="it-IT">
          <a:solidFill>
            <a:schemeClr val="tx2"/>
          </a:solidFill>
        </a:defRPr>
      </a:lvl4pPr>
      <a:lvl5pPr eaLnBrk="1" latinLnBrk="0" hangingPunct="1">
        <a:defRPr kumimoji="0" lang="it-IT">
          <a:solidFill>
            <a:schemeClr val="tx2"/>
          </a:solidFill>
        </a:defRPr>
      </a:lvl5pPr>
      <a:lvl6pPr eaLnBrk="1" latinLnBrk="0" hangingPunct="1">
        <a:defRPr kumimoji="0" lang="it-IT">
          <a:solidFill>
            <a:schemeClr val="tx2"/>
          </a:solidFill>
        </a:defRPr>
      </a:lvl6pPr>
      <a:lvl7pPr eaLnBrk="1" latinLnBrk="0" hangingPunct="1">
        <a:defRPr kumimoji="0" lang="it-IT">
          <a:solidFill>
            <a:schemeClr val="tx2"/>
          </a:solidFill>
        </a:defRPr>
      </a:lvl7pPr>
      <a:lvl8pPr eaLnBrk="1" latinLnBrk="0" hangingPunct="1">
        <a:defRPr kumimoji="0" lang="it-IT">
          <a:solidFill>
            <a:schemeClr val="tx2"/>
          </a:solidFill>
        </a:defRPr>
      </a:lvl8pPr>
      <a:lvl9pPr eaLnBrk="1" latinLnBrk="0" hangingPunct="1">
        <a:defRPr kumimoji="0" lang="it-IT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it-IT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it-IT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8.jpeg"/><Relationship Id="rId3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gif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Relationship Id="rId3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1981200"/>
            <a:ext cx="8458200" cy="2438400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</a:rPr>
              <a:t/>
            </a:r>
            <a:br>
              <a:rPr lang="it-IT" dirty="0" smtClean="0">
                <a:solidFill>
                  <a:srgbClr val="0000FF"/>
                </a:solidFill>
              </a:rPr>
            </a:br>
            <a:r>
              <a:rPr lang="it-IT" dirty="0" smtClean="0">
                <a:solidFill>
                  <a:srgbClr val="0000FF"/>
                </a:solidFill>
              </a:rPr>
              <a:t/>
            </a:r>
            <a:br>
              <a:rPr lang="it-IT" dirty="0" smtClean="0">
                <a:solidFill>
                  <a:srgbClr val="0000FF"/>
                </a:solidFill>
              </a:rPr>
            </a:br>
            <a:r>
              <a:rPr lang="it-IT" dirty="0" smtClean="0">
                <a:solidFill>
                  <a:srgbClr val="0000FF"/>
                </a:solidFill>
              </a:rPr>
              <a:t>LE Immagini antiche e moderne della </a:t>
            </a:r>
            <a:r>
              <a:rPr lang="it-IT" i="1" dirty="0" err="1" smtClean="0">
                <a:solidFill>
                  <a:srgbClr val="0000FF"/>
                </a:solidFill>
              </a:rPr>
              <a:t>malinche</a:t>
            </a:r>
            <a:endParaRPr lang="it-IT" i="1" dirty="0">
              <a:solidFill>
                <a:srgbClr val="0000FF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</a:t>
            </a:fld>
            <a:endParaRPr kumimoji="0"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914400" y="4648200"/>
            <a:ext cx="7772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0000"/>
                </a:solidFill>
              </a:rPr>
              <a:t>Una donna intelligente, </a:t>
            </a:r>
          </a:p>
          <a:p>
            <a:r>
              <a:rPr lang="it-IT" sz="2400" dirty="0" smtClean="0">
                <a:solidFill>
                  <a:srgbClr val="000000"/>
                </a:solidFill>
              </a:rPr>
              <a:t>interprete indigena tra </a:t>
            </a:r>
            <a:r>
              <a:rPr lang="it-IT" sz="2400" dirty="0" smtClean="0">
                <a:solidFill>
                  <a:srgbClr val="000000"/>
                </a:solidFill>
              </a:rPr>
              <a:t>culture-lingue </a:t>
            </a:r>
          </a:p>
          <a:p>
            <a:r>
              <a:rPr lang="it-IT" sz="2400" dirty="0" smtClean="0">
                <a:solidFill>
                  <a:srgbClr val="000000"/>
                </a:solidFill>
              </a:rPr>
              <a:t>e giovane madre.</a:t>
            </a:r>
            <a:endParaRPr lang="it-IT" sz="2400" dirty="0">
              <a:solidFill>
                <a:srgbClr val="00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299176" y="5766707"/>
            <a:ext cx="354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>
                <a:solidFill>
                  <a:srgbClr val="000000"/>
                </a:solidFill>
              </a:rPr>
              <a:t>Roma, 23 novembre 2015</a:t>
            </a:r>
            <a:endParaRPr lang="it-IT" dirty="0"/>
          </a:p>
        </p:txBody>
      </p:sp>
      <p:pic>
        <p:nvPicPr>
          <p:cNvPr id="8" name="Immagine 7" descr="Malinche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609600"/>
            <a:ext cx="5380191" cy="24384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  <p:pic>
        <p:nvPicPr>
          <p:cNvPr id="4" name="Immagine 3" descr="Macintosh HD:private:var:folders:34:hkmfkrzs1v5_yzmvjqd0dqk40000gp:T:TemporaryItems:1521ago13-cuauhtemo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57959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ctangle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lum bright="20000" contrast="10000"/>
          </a:blip>
          <a:srcRect l="12936" r="12936"/>
          <a:stretch>
            <a:fillRect/>
          </a:stretch>
        </p:blipFill>
        <p:spPr>
          <a:xfrm>
            <a:off x="304800" y="304800"/>
            <a:ext cx="4186257" cy="5562600"/>
          </a:xfrm>
          <a:prstGeom prst="rect">
            <a:avLst/>
          </a:prstGeom>
          <a:noFill/>
          <a:ln w="76200" cap="sq" cmpd="sng" algn="ctr">
            <a:solidFill>
              <a:schemeClr val="tx1"/>
            </a:solidFill>
            <a:prstDash val="solid"/>
            <a:miter lim="800000"/>
          </a:ln>
          <a:effectLst/>
        </p:spPr>
      </p:pic>
      <p:pic>
        <p:nvPicPr>
          <p:cNvPr id="7" name="Immagine 6" descr="Macintosh HD:Users:pruba:Desktop:1-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4191000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11</a:t>
            </a:fld>
            <a:endParaRPr kumimoji="0" lang="it-IT"/>
          </a:p>
        </p:txBody>
      </p:sp>
      <p:pic>
        <p:nvPicPr>
          <p:cNvPr id="5" name="Segnaposto immagine 5" descr="tlaxcala_malinch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914400"/>
            <a:ext cx="4114800" cy="4572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Segnaposto testo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Macintosh HD:private:var:folders:34:hkmfkrzs1v5_yzmvjqd0dqk40000gp:T:TemporaryItems:4DPict-6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0772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12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67246302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LA MALINCHE - PASAJES DE LA HISTORIA CON JUAN ANTONIO CEBRIAN.p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4" b="-16714"/>
          <a:stretch>
            <a:fillRect/>
          </a:stretch>
        </p:blipFill>
        <p:spPr>
          <a:xfrm>
            <a:off x="1447800" y="457200"/>
            <a:ext cx="6629400" cy="6634113"/>
          </a:xfrm>
        </p:spPr>
      </p:pic>
      <p:sp>
        <p:nvSpPr>
          <p:cNvPr id="3" name="Segnaposto testo 2"/>
          <p:cNvSpPr>
            <a:spLocks noGrp="1"/>
          </p:cNvSpPr>
          <p:nvPr>
            <p:ph type="body" sz="quarter" idx="15"/>
          </p:nvPr>
        </p:nvSpPr>
        <p:spPr>
          <a:xfrm>
            <a:off x="2971800" y="5943600"/>
            <a:ext cx="3276600" cy="457200"/>
          </a:xfrm>
        </p:spPr>
        <p:txBody>
          <a:bodyPr>
            <a:normAutofit lnSpcReduction="10000"/>
          </a:bodyPr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13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60718947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Segnaposto testo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Macintosh HD:private:var:folders:34:hkmfkrzs1v5_yzmvjqd0dqk40000gp:T:TemporaryItems:Cortés y la Malinche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4953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14</a:t>
            </a:fld>
            <a:endParaRPr kumimoji="0" lang="it-IT"/>
          </a:p>
        </p:txBody>
      </p:sp>
      <p:pic>
        <p:nvPicPr>
          <p:cNvPr id="6" name="Segnaposto immagine 6" descr="s_Guadelupe_wThree_sisters_we.jpg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" b="1155"/>
          <a:stretch>
            <a:fillRect/>
          </a:stretch>
        </p:blipFill>
        <p:spPr>
          <a:xfrm>
            <a:off x="5295900" y="1143000"/>
            <a:ext cx="3886198" cy="5181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01777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 descr="marq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" b="1251"/>
          <a:stretch>
            <a:fillRect/>
          </a:stretch>
        </p:blipFill>
        <p:spPr/>
      </p:pic>
      <p:pic>
        <p:nvPicPr>
          <p:cNvPr id="9" name="Segnaposto immagine 8" descr="image.jpg"/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 r="19031"/>
          <a:stretch/>
        </p:blipFill>
        <p:spPr>
          <a:xfrm>
            <a:off x="4567238" y="1770063"/>
            <a:ext cx="1997075" cy="2282825"/>
          </a:xfrm>
        </p:spPr>
      </p:pic>
      <p:pic>
        <p:nvPicPr>
          <p:cNvPr id="8" name="Segnaposto immagine 7" descr="malinches.jpg"/>
          <p:cNvPicPr>
            <a:picLocks noGrp="1" noChangeAspect="1"/>
          </p:cNvPicPr>
          <p:nvPr>
            <p:ph type="pic" sz="quarter" idx="3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" r="4717"/>
          <a:stretch>
            <a:fillRect/>
          </a:stretch>
        </p:blipFill>
        <p:spPr/>
      </p:pic>
      <p:pic>
        <p:nvPicPr>
          <p:cNvPr id="10" name="Segnaposto immagine 9" descr="la-malinche-tenia-sus-rasones.gif"/>
          <p:cNvPicPr>
            <a:picLocks noGrp="1" noChangeAspect="1"/>
          </p:cNvPicPr>
          <p:nvPr>
            <p:ph type="pic" sz="quarter" idx="3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" r="1081"/>
          <a:stretch>
            <a:fillRect/>
          </a:stretch>
        </p:blipFill>
        <p:spPr/>
      </p:pic>
      <p:sp>
        <p:nvSpPr>
          <p:cNvPr id="2" name="Segnaposto numero diapositiva 1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15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29808710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2"/>
          </p:nvPr>
        </p:nvSpPr>
        <p:spPr>
          <a:xfrm>
            <a:off x="228600" y="304800"/>
            <a:ext cx="8915400" cy="6248400"/>
          </a:xfrm>
        </p:spPr>
        <p:txBody>
          <a:bodyPr>
            <a:normAutofit/>
          </a:bodyPr>
          <a:lstStyle/>
          <a:p>
            <a:r>
              <a:rPr lang="it-IT" sz="3500" i="1" dirty="0">
                <a:solidFill>
                  <a:schemeClr val="bg1"/>
                </a:solidFill>
                <a:latin typeface="American Typewriter"/>
                <a:cs typeface="American Typewriter"/>
              </a:rPr>
              <a:t> </a:t>
            </a:r>
            <a:endParaRPr lang="it-IT" sz="35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Come si è 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visto nell’iconografia </a:t>
            </a:r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indigena 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e meticcia del </a:t>
            </a:r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Cinquecento, la </a:t>
            </a:r>
            <a:r>
              <a:rPr lang="it-IT" sz="3500" dirty="0" err="1" smtClean="0">
                <a:solidFill>
                  <a:schemeClr val="bg1"/>
                </a:solidFill>
                <a:latin typeface="American Typewriter"/>
                <a:cs typeface="American Typewriter"/>
              </a:rPr>
              <a:t>Malin</a:t>
            </a:r>
            <a:r>
              <a:rPr lang="it-IT" sz="3500" smtClean="0">
                <a:solidFill>
                  <a:schemeClr val="bg1"/>
                </a:solidFill>
                <a:latin typeface="American Typewriter"/>
                <a:cs typeface="American Typewriter"/>
              </a:rPr>
              <a:t> che 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diventa protagonista </a:t>
            </a:r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d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egli </a:t>
            </a:r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scenari che narrano episodi di 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mediazione a volte non secondaria nel ruolo </a:t>
            </a:r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di 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traduttrice del conquistatore Cortés.</a:t>
            </a:r>
          </a:p>
          <a:p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Nelle ultime immagini la sua raffigurazione si trasforma verso un’icona popolare e leggendaria.</a:t>
            </a:r>
            <a:r>
              <a:rPr lang="it-IT" i="1" dirty="0" smtClean="0"/>
              <a:t> 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16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2233030722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2"/>
          </p:nvPr>
        </p:nvSpPr>
        <p:spPr>
          <a:xfrm>
            <a:off x="228600" y="304800"/>
            <a:ext cx="8915400" cy="6248400"/>
          </a:xfrm>
        </p:spPr>
        <p:txBody>
          <a:bodyPr>
            <a:normAutofit fontScale="92500"/>
          </a:bodyPr>
          <a:lstStyle/>
          <a:p>
            <a:r>
              <a:rPr lang="it-IT" sz="3500" i="1" dirty="0">
                <a:solidFill>
                  <a:schemeClr val="bg1"/>
                </a:solidFill>
                <a:latin typeface="American Typewriter"/>
                <a:cs typeface="American Typewriter"/>
              </a:rPr>
              <a:t> </a:t>
            </a:r>
            <a:endParaRPr lang="it-IT" sz="35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pPr marL="571500" indent="-571500">
              <a:buFont typeface="Wingdings" charset="2"/>
              <a:buChar char="ü"/>
            </a:pPr>
            <a:r>
              <a:rPr lang="it-IT" sz="3700" dirty="0">
                <a:solidFill>
                  <a:schemeClr val="bg1"/>
                </a:solidFill>
                <a:latin typeface="American Typewriter"/>
                <a:cs typeface="American Typewriter"/>
              </a:rPr>
              <a:t>Come </a:t>
            </a: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possiamo vedere nell’iconografia </a:t>
            </a:r>
            <a:r>
              <a:rPr lang="it-IT" sz="3700" dirty="0">
                <a:solidFill>
                  <a:schemeClr val="bg1"/>
                </a:solidFill>
                <a:latin typeface="American Typewriter"/>
                <a:cs typeface="American Typewriter"/>
              </a:rPr>
              <a:t>indigena </a:t>
            </a: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e meticcia del </a:t>
            </a:r>
            <a:r>
              <a:rPr lang="it-IT" sz="3700" dirty="0">
                <a:solidFill>
                  <a:schemeClr val="bg1"/>
                </a:solidFill>
                <a:latin typeface="American Typewriter"/>
                <a:cs typeface="American Typewriter"/>
              </a:rPr>
              <a:t>Cinquecento, la </a:t>
            </a:r>
            <a:r>
              <a:rPr lang="it-IT" sz="3700" dirty="0" err="1" smtClean="0">
                <a:solidFill>
                  <a:schemeClr val="bg1"/>
                </a:solidFill>
                <a:latin typeface="American Typewriter"/>
                <a:cs typeface="American Typewriter"/>
              </a:rPr>
              <a:t>Malinche</a:t>
            </a: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diventa protagonista di complessi episodi </a:t>
            </a:r>
            <a:r>
              <a:rPr lang="it-IT" sz="3700" dirty="0">
                <a:solidFill>
                  <a:schemeClr val="bg1"/>
                </a:solidFill>
                <a:latin typeface="American Typewriter"/>
                <a:cs typeface="American Typewriter"/>
              </a:rPr>
              <a:t>di </a:t>
            </a: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mediazione. </a:t>
            </a:r>
          </a:p>
          <a:p>
            <a:pPr marL="571500" indent="-571500">
              <a:buFont typeface="Wingdings" charset="2"/>
              <a:buChar char="ü"/>
            </a:pP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Proietta fatti non secondari nel ruolo </a:t>
            </a:r>
            <a:r>
              <a:rPr lang="it-IT" sz="3700" dirty="0">
                <a:solidFill>
                  <a:schemeClr val="bg1"/>
                </a:solidFill>
                <a:latin typeface="American Typewriter"/>
                <a:cs typeface="American Typewriter"/>
              </a:rPr>
              <a:t>di </a:t>
            </a: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traduttrice e </a:t>
            </a:r>
            <a:r>
              <a:rPr lang="it-IT" sz="3700" i="1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consigliera </a:t>
            </a: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del conquistatore Cortés.</a:t>
            </a:r>
          </a:p>
          <a:p>
            <a:pPr marL="571500" indent="-571500">
              <a:buFont typeface="Wingdings" charset="2"/>
              <a:buChar char="ü"/>
            </a:pPr>
            <a:r>
              <a:rPr lang="it-IT" sz="37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Nelle ultime immagini il suo sapere la trasforma in un’icona culturale anche se carica </a:t>
            </a:r>
            <a:r>
              <a:rPr lang="it-IT" sz="35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di </a:t>
            </a:r>
            <a:r>
              <a:rPr lang="it-IT" sz="3500" dirty="0">
                <a:solidFill>
                  <a:schemeClr val="bg1"/>
                </a:solidFill>
                <a:latin typeface="American Typewriter"/>
                <a:cs typeface="American Typewriter"/>
              </a:rPr>
              <a:t>leggenda popolare.</a:t>
            </a:r>
            <a:r>
              <a:rPr lang="it-IT" i="1" dirty="0" smtClean="0"/>
              <a:t> 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2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426670627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390471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 l="12974" r="12974"/>
          <a:stretch>
            <a:fillRect/>
          </a:stretch>
        </p:blipFill>
        <p:spPr>
          <a:xfrm>
            <a:off x="419100" y="381000"/>
            <a:ext cx="4640263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3" name="Immagine 2" descr="la-malinche-between-cortes-and-the-india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0" y="-1"/>
            <a:ext cx="5263897" cy="6705601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3</a:t>
            </a:fld>
            <a:endParaRPr kumimoji="0" lang="it-IT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390471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419100" y="381000"/>
            <a:ext cx="4640263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7" name="Immagine 6" descr="Macintosh HD:private:var:folders:34:hkmfkrzs1v5_yzmvjqd0dqk40000gp:T:TemporaryItems:malinche-corte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4648200" cy="61722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4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383201917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Macintosh HD:private:var:folders:34:hkmfkrzs1v5_yzmvjqd0dqk40000gp:T:TemporaryItems:a_heranca_de_cortes_2__2013-07-2517173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" y="1"/>
            <a:ext cx="8753925" cy="65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immagine 1"/>
          <p:cNvSpPr>
            <a:spLocks noGrp="1"/>
          </p:cNvSpPr>
          <p:nvPr>
            <p:ph type="pic" sz="quarter" idx="10"/>
          </p:nvPr>
        </p:nvSpPr>
        <p:spPr/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  <p:pic>
        <p:nvPicPr>
          <p:cNvPr id="4" name="Immagine 3" descr="350px-Malinche_Tlaxcal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56308" cy="905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333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malinchess.jpg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" b="933"/>
          <a:stretch>
            <a:fillRect/>
          </a:stretch>
        </p:blipFill>
        <p:spPr>
          <a:xfrm>
            <a:off x="438150" y="609600"/>
            <a:ext cx="4057650" cy="5410200"/>
          </a:xfrm>
        </p:spPr>
      </p:pic>
      <p:pic>
        <p:nvPicPr>
          <p:cNvPr id="10" name="Segnaposto immagine 9" descr="malinche.jp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2" b="9102"/>
          <a:stretch>
            <a:fillRect/>
          </a:stretch>
        </p:blipFill>
        <p:spPr>
          <a:xfrm>
            <a:off x="4722047" y="609600"/>
            <a:ext cx="4057647" cy="5410200"/>
          </a:xfr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7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8453372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cortez-marina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r="10932"/>
          <a:stretch>
            <a:fillRect/>
          </a:stretch>
        </p:blipFill>
        <p:spPr/>
      </p:pic>
      <p:pic>
        <p:nvPicPr>
          <p:cNvPr id="6" name="Segnaposto immagine 5" descr="malinchess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" b="933"/>
          <a:stretch>
            <a:fillRect/>
          </a:stretch>
        </p:blipFill>
        <p:spPr/>
      </p:pic>
      <p:sp>
        <p:nvSpPr>
          <p:cNvPr id="2" name="Segnaposto numero diapositiva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8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42555928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  <p:pic>
        <p:nvPicPr>
          <p:cNvPr id="2" name="Immagine 1" descr="La-Malinche-image-from-latinamericanstudies-org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61497"/>
            <a:ext cx="9525000" cy="805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0910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bum foto classico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Album foto classico.potx</Template>
  <TotalTime>0</TotalTime>
  <Words>39</Words>
  <Application>Microsoft Macintosh PowerPoint</Application>
  <PresentationFormat>Presentazione su schermo (4:3)</PresentationFormat>
  <Paragraphs>32</Paragraphs>
  <Slides>16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Album foto classico</vt:lpstr>
      <vt:lpstr>  LE Immagini antiche e moderne della malinche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2015-11-23T04:59:39Z</dcterms:modified>
</cp:coreProperties>
</file>