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474" r:id="rId3"/>
    <p:sldId id="473" r:id="rId4"/>
    <p:sldId id="492" r:id="rId5"/>
    <p:sldId id="425" r:id="rId6"/>
    <p:sldId id="427" r:id="rId7"/>
    <p:sldId id="428" r:id="rId8"/>
    <p:sldId id="433" r:id="rId9"/>
    <p:sldId id="426" r:id="rId10"/>
    <p:sldId id="434" r:id="rId11"/>
    <p:sldId id="435" r:id="rId12"/>
    <p:sldId id="436" r:id="rId13"/>
    <p:sldId id="438" r:id="rId14"/>
    <p:sldId id="439" r:id="rId15"/>
    <p:sldId id="440" r:id="rId16"/>
    <p:sldId id="441" r:id="rId17"/>
    <p:sldId id="442" r:id="rId18"/>
    <p:sldId id="443" r:id="rId19"/>
    <p:sldId id="450" r:id="rId20"/>
    <p:sldId id="476" r:id="rId21"/>
    <p:sldId id="451" r:id="rId22"/>
    <p:sldId id="456" r:id="rId23"/>
    <p:sldId id="267" r:id="rId24"/>
    <p:sldId id="455" r:id="rId25"/>
    <p:sldId id="468" r:id="rId26"/>
    <p:sldId id="452" r:id="rId27"/>
    <p:sldId id="454" r:id="rId28"/>
    <p:sldId id="458" r:id="rId29"/>
    <p:sldId id="459" r:id="rId30"/>
    <p:sldId id="471" r:id="rId31"/>
    <p:sldId id="472" r:id="rId32"/>
    <p:sldId id="464" r:id="rId33"/>
    <p:sldId id="465" r:id="rId34"/>
    <p:sldId id="466" r:id="rId35"/>
    <p:sldId id="475" r:id="rId36"/>
    <p:sldId id="467" r:id="rId37"/>
    <p:sldId id="460" r:id="rId38"/>
    <p:sldId id="461" r:id="rId39"/>
    <p:sldId id="481" r:id="rId40"/>
    <p:sldId id="448" r:id="rId41"/>
    <p:sldId id="449" r:id="rId42"/>
    <p:sldId id="482" r:id="rId43"/>
    <p:sldId id="483" r:id="rId44"/>
    <p:sldId id="484" r:id="rId45"/>
    <p:sldId id="485" r:id="rId46"/>
    <p:sldId id="486" r:id="rId47"/>
    <p:sldId id="487" r:id="rId48"/>
    <p:sldId id="488" r:id="rId49"/>
    <p:sldId id="506" r:id="rId50"/>
    <p:sldId id="507" r:id="rId51"/>
    <p:sldId id="494" r:id="rId52"/>
    <p:sldId id="489" r:id="rId53"/>
    <p:sldId id="490" r:id="rId54"/>
    <p:sldId id="493" r:id="rId55"/>
    <p:sldId id="495" r:id="rId56"/>
    <p:sldId id="496" r:id="rId57"/>
    <p:sldId id="497" r:id="rId58"/>
    <p:sldId id="498" r:id="rId59"/>
    <p:sldId id="499" r:id="rId60"/>
    <p:sldId id="500" r:id="rId61"/>
    <p:sldId id="501" r:id="rId62"/>
    <p:sldId id="502" r:id="rId63"/>
    <p:sldId id="504" r:id="rId64"/>
    <p:sldId id="505" r:id="rId6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91" autoAdjust="0"/>
    <p:restoredTop sz="97260" autoAdjust="0"/>
  </p:normalViewPr>
  <p:slideViewPr>
    <p:cSldViewPr>
      <p:cViewPr>
        <p:scale>
          <a:sx n="100" d="100"/>
          <a:sy n="100" d="100"/>
        </p:scale>
        <p:origin x="-304" y="-80"/>
      </p:cViewPr>
      <p:guideLst>
        <p:guide orient="horz" pos="2160"/>
        <p:guide pos="2880"/>
      </p:guideLst>
    </p:cSldViewPr>
  </p:slideViewPr>
  <p:outlineViewPr>
    <p:cViewPr>
      <p:scale>
        <a:sx n="33" d="100"/>
        <a:sy n="33" d="100"/>
      </p:scale>
      <p:origin x="0" y="55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6EFCA0-0CDA-4D2C-81E0-44B0EE9F55F7}" type="datetimeFigureOut">
              <a:rPr lang="it-IT" smtClean="0"/>
              <a:pPr/>
              <a:t>5/14/19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F966B5-00CD-4A32-9185-E9D6EC5D797E}" type="slidenum">
              <a:rPr lang="it-IT" smtClean="0"/>
              <a:pPr/>
              <a:t>‹#›</a:t>
            </a:fld>
            <a:endParaRPr lang="it-IT"/>
          </a:p>
        </p:txBody>
      </p:sp>
    </p:spTree>
    <p:extLst>
      <p:ext uri="{BB962C8B-B14F-4D97-AF65-F5344CB8AC3E}">
        <p14:creationId xmlns:p14="http://schemas.microsoft.com/office/powerpoint/2010/main" val="355527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3</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28</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29</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34</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35</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sz="1200" b="0" i="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EDF966B5-00CD-4A32-9185-E9D6EC5D797E}" type="slidenum">
              <a:rPr lang="it-IT" smtClean="0"/>
              <a:pPr/>
              <a:t>36</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45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48</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Cluster analysis or clustering is the task of grouping a set of objects in such a way that objects in the same group (called a cluster) are more similar (in some sense) to each other than to those in other groups (clusters). It is a main task of exploratory data mining, and a common technique for statistical data analysis</a:t>
            </a:r>
          </a:p>
          <a:p>
            <a:endParaRPr lang="en-US" dirty="0"/>
          </a:p>
        </p:txBody>
      </p:sp>
      <p:sp>
        <p:nvSpPr>
          <p:cNvPr id="4" name="Slide Number Placeholder 3"/>
          <p:cNvSpPr>
            <a:spLocks noGrp="1"/>
          </p:cNvSpPr>
          <p:nvPr>
            <p:ph type="sldNum" sz="quarter" idx="10"/>
          </p:nvPr>
        </p:nvSpPr>
        <p:spPr/>
        <p:txBody>
          <a:bodyPr/>
          <a:lstStyle/>
          <a:p>
            <a:fld id="{93BDE179-200D-284D-B6DA-2A816784E1FA}" type="slidenum">
              <a:rPr lang="en-US" smtClean="0"/>
              <a:t>49</a:t>
            </a:fld>
            <a:endParaRPr lang="en-US"/>
          </a:p>
        </p:txBody>
      </p:sp>
    </p:spTree>
    <p:extLst>
      <p:ext uri="{BB962C8B-B14F-4D97-AF65-F5344CB8AC3E}">
        <p14:creationId xmlns:p14="http://schemas.microsoft.com/office/powerpoint/2010/main" val="184493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Cluster analysis or clustering is the task of grouping a set of objects in such a way that objects in the same group (called a cluster) are more similar (in some sense) to each other than to those in other groups (clusters). It is a main task of exploratory data mining, and a common technique for statistical data analysis</a:t>
            </a:r>
          </a:p>
          <a:p>
            <a:endParaRPr lang="en-US" dirty="0"/>
          </a:p>
        </p:txBody>
      </p:sp>
      <p:sp>
        <p:nvSpPr>
          <p:cNvPr id="4" name="Slide Number Placeholder 3"/>
          <p:cNvSpPr>
            <a:spLocks noGrp="1"/>
          </p:cNvSpPr>
          <p:nvPr>
            <p:ph type="sldNum" sz="quarter" idx="10"/>
          </p:nvPr>
        </p:nvSpPr>
        <p:spPr/>
        <p:txBody>
          <a:bodyPr/>
          <a:lstStyle/>
          <a:p>
            <a:fld id="{93BDE179-200D-284D-B6DA-2A816784E1FA}" type="slidenum">
              <a:rPr lang="en-US" smtClean="0"/>
              <a:t>50</a:t>
            </a:fld>
            <a:endParaRPr lang="en-US"/>
          </a:p>
        </p:txBody>
      </p:sp>
    </p:spTree>
    <p:extLst>
      <p:ext uri="{BB962C8B-B14F-4D97-AF65-F5344CB8AC3E}">
        <p14:creationId xmlns:p14="http://schemas.microsoft.com/office/powerpoint/2010/main" val="4069192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English-language neologism </a:t>
            </a:r>
            <a:r>
              <a:rPr lang="en-US" dirty="0" err="1"/>
              <a:t>omics</a:t>
            </a:r>
            <a:r>
              <a:rPr lang="en-US" dirty="0"/>
              <a:t> informally refers to a field of study in biology ending in -</a:t>
            </a:r>
            <a:r>
              <a:rPr lang="en-US" dirty="0" err="1"/>
              <a:t>omics</a:t>
            </a:r>
            <a:r>
              <a:rPr lang="en-US" dirty="0"/>
              <a:t>, such as genomics, proteomics or metabolomics. The related suffix -</a:t>
            </a:r>
            <a:r>
              <a:rPr lang="en-US" dirty="0" err="1"/>
              <a:t>ome</a:t>
            </a:r>
            <a:r>
              <a:rPr lang="en-US" dirty="0"/>
              <a:t> is used to address the objects of study of such fields, such as the genome, proteome or </a:t>
            </a:r>
            <a:r>
              <a:rPr lang="en-US" dirty="0" err="1"/>
              <a:t>metabolome</a:t>
            </a:r>
            <a:r>
              <a:rPr lang="en-US" dirty="0"/>
              <a:t> respectively. </a:t>
            </a:r>
            <a:r>
              <a:rPr lang="en-US" dirty="0" err="1"/>
              <a:t>Omics</a:t>
            </a:r>
            <a:r>
              <a:rPr lang="en-US" dirty="0"/>
              <a:t> aims at the collective characterization and quantification of pools of biological molecules that translate into the structure, function, and dynamics of an organism or organisms.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One of the main challenges in the era of post-genomic research is to develop methods to extract information from the vast amount of data generated by Genome-wide experimental data yield information not only at the single gene level, but also at the ‘systems’ level, i.e. how genes, proteins and metabolites interact with each other to perform a specific function. In order to ‘read’ such information new methods coming from </a:t>
            </a:r>
            <a:r>
              <a:rPr lang="en-US" b="1" dirty="0"/>
              <a:t>quantitative sciences such as physics and engineering</a:t>
            </a:r>
            <a:r>
              <a:rPr lang="en-US" dirty="0"/>
              <a:t>, have to be used. This interdisciplinary approach is at the core of Systems Biology</a:t>
            </a:r>
          </a:p>
          <a:p>
            <a:endParaRPr lang="en-US" dirty="0"/>
          </a:p>
        </p:txBody>
      </p:sp>
      <p:sp>
        <p:nvSpPr>
          <p:cNvPr id="4" name="Slide Number Placeholder 3"/>
          <p:cNvSpPr>
            <a:spLocks noGrp="1"/>
          </p:cNvSpPr>
          <p:nvPr>
            <p:ph type="sldNum" sz="quarter" idx="10"/>
          </p:nvPr>
        </p:nvSpPr>
        <p:spPr/>
        <p:txBody>
          <a:bodyPr/>
          <a:lstStyle/>
          <a:p>
            <a:fld id="{93BDE179-200D-284D-B6DA-2A816784E1FA}" type="slidenum">
              <a:rPr lang="en-US" smtClean="0"/>
              <a:t>54</a:t>
            </a:fld>
            <a:endParaRPr lang="en-US"/>
          </a:p>
        </p:txBody>
      </p:sp>
    </p:spTree>
    <p:extLst>
      <p:ext uri="{BB962C8B-B14F-4D97-AF65-F5344CB8AC3E}">
        <p14:creationId xmlns:p14="http://schemas.microsoft.com/office/powerpoint/2010/main" val="48002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5</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reason it is unlikely that there is one “right” method that fits all different biological, technical and experimental design conditions best.</a:t>
            </a:r>
          </a:p>
          <a:p>
            <a:endParaRPr lang="en-US" dirty="0"/>
          </a:p>
          <a:p>
            <a:endParaRPr lang="en-US" dirty="0"/>
          </a:p>
        </p:txBody>
      </p:sp>
      <p:sp>
        <p:nvSpPr>
          <p:cNvPr id="4" name="Slide Number Placeholder 3"/>
          <p:cNvSpPr>
            <a:spLocks noGrp="1"/>
          </p:cNvSpPr>
          <p:nvPr>
            <p:ph type="sldNum" sz="quarter" idx="10"/>
          </p:nvPr>
        </p:nvSpPr>
        <p:spPr/>
        <p:txBody>
          <a:bodyPr/>
          <a:lstStyle/>
          <a:p>
            <a:fld id="{93BDE179-200D-284D-B6DA-2A816784E1FA}" type="slidenum">
              <a:rPr lang="en-US" smtClean="0"/>
              <a:t>57</a:t>
            </a:fld>
            <a:endParaRPr lang="en-US"/>
          </a:p>
        </p:txBody>
      </p:sp>
    </p:spTree>
    <p:extLst>
      <p:ext uri="{BB962C8B-B14F-4D97-AF65-F5344CB8AC3E}">
        <p14:creationId xmlns:p14="http://schemas.microsoft.com/office/powerpoint/2010/main" val="421781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Examples of the data processing inequality. (a) g1, g2, g3, and g4 are connected in a linear chain relationship. Although all six gene pairs will likely have enriched mutual information, the DPI will infer the most likely path of information flow. For example, g1 ↔g3 will be eliminated because I(g1, g2) &gt;I(g1, g3) and I(g2, g3) &gt;I(g1, g3). g2 ↔ g4 will be eliminated because I(g2, g3) &gt;I(g2, g4) and I(g3, g4) &gt;I(g2, g4). g1 ↔ g4 will be eliminated in two ways: first, because I(g1, g2) &gt;I(g1, g4) and I(g2, g4) &gt;I(g1, g4), and then because I(g1, g3) &gt;I(g1, g4) and I(g3, g4) &gt;I(g1, g4). (b) If the underlying interactions form a tree (and MI can be measured without errors), ARACNE will reconstruct the network exactly by removing all false candidate interactions (dashed blue lines) and retaining all true interactions (solid black lines).</a:t>
            </a:r>
          </a:p>
          <a:p>
            <a:endParaRPr lang="en-US" dirty="0"/>
          </a:p>
        </p:txBody>
      </p:sp>
      <p:sp>
        <p:nvSpPr>
          <p:cNvPr id="4" name="Slide Number Placeholder 3"/>
          <p:cNvSpPr>
            <a:spLocks noGrp="1"/>
          </p:cNvSpPr>
          <p:nvPr>
            <p:ph type="sldNum" sz="quarter" idx="10"/>
          </p:nvPr>
        </p:nvSpPr>
        <p:spPr/>
        <p:txBody>
          <a:bodyPr/>
          <a:lstStyle/>
          <a:p>
            <a:fld id="{93BDE179-200D-284D-B6DA-2A816784E1FA}" type="slidenum">
              <a:rPr lang="en-US" smtClean="0"/>
              <a:t>60</a:t>
            </a:fld>
            <a:endParaRPr lang="en-US"/>
          </a:p>
        </p:txBody>
      </p:sp>
    </p:spTree>
    <p:extLst>
      <p:ext uri="{BB962C8B-B14F-4D97-AF65-F5344CB8AC3E}">
        <p14:creationId xmlns:p14="http://schemas.microsoft.com/office/powerpoint/2010/main" val="82956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19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20</a:t>
            </a:fld>
            <a:endParaRPr lang="it-IT"/>
          </a:p>
        </p:txBody>
      </p:sp>
    </p:spTree>
    <p:extLst>
      <p:ext uri="{BB962C8B-B14F-4D97-AF65-F5344CB8AC3E}">
        <p14:creationId xmlns:p14="http://schemas.microsoft.com/office/powerpoint/2010/main" val="138813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21</a:t>
            </a:fld>
            <a:endParaRPr lang="it-IT"/>
          </a:p>
        </p:txBody>
      </p:sp>
    </p:spTree>
    <p:extLst>
      <p:ext uri="{BB962C8B-B14F-4D97-AF65-F5344CB8AC3E}">
        <p14:creationId xmlns:p14="http://schemas.microsoft.com/office/powerpoint/2010/main" val="16970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23</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25</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26</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DF966B5-00CD-4A32-9185-E9D6EC5D797E}" type="slidenum">
              <a:rPr lang="it-IT" smtClean="0"/>
              <a:pPr/>
              <a:t>27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7449BE0-0EE7-4160-9533-6527EA1472A8}" type="datetimeFigureOut">
              <a:rPr lang="it-IT" smtClean="0"/>
              <a:pPr/>
              <a:t>5/14/19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449BE0-0EE7-4160-9533-6527EA1472A8}" type="datetimeFigureOut">
              <a:rPr lang="it-IT" smtClean="0"/>
              <a:pPr/>
              <a:t>5/14/19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449BE0-0EE7-4160-9533-6527EA1472A8}" type="datetimeFigureOut">
              <a:rPr lang="it-IT" smtClean="0"/>
              <a:pPr/>
              <a:t>5/14/19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7449BE0-0EE7-4160-9533-6527EA1472A8}" type="datetimeFigureOut">
              <a:rPr lang="it-IT" smtClean="0"/>
              <a:pPr/>
              <a:t>5/14/19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7449BE0-0EE7-4160-9533-6527EA1472A8}" type="datetimeFigureOut">
              <a:rPr lang="it-IT" smtClean="0"/>
              <a:pPr/>
              <a:t>5/14/19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7449BE0-0EE7-4160-9533-6527EA1472A8}" type="datetimeFigureOut">
              <a:rPr lang="it-IT" smtClean="0"/>
              <a:pPr/>
              <a:t>5/14/19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7449BE0-0EE7-4160-9533-6527EA1472A8}" type="datetimeFigureOut">
              <a:rPr lang="it-IT" smtClean="0"/>
              <a:pPr/>
              <a:t>5/14/19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7449BE0-0EE7-4160-9533-6527EA1472A8}" type="datetimeFigureOut">
              <a:rPr lang="it-IT" smtClean="0"/>
              <a:pPr/>
              <a:t>5/14/19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7449BE0-0EE7-4160-9533-6527EA1472A8}" type="datetimeFigureOut">
              <a:rPr lang="it-IT" smtClean="0"/>
              <a:pPr/>
              <a:t>5/14/19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7449BE0-0EE7-4160-9533-6527EA1472A8}" type="datetimeFigureOut">
              <a:rPr lang="it-IT" smtClean="0"/>
              <a:pPr/>
              <a:t>5/14/19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7449BE0-0EE7-4160-9533-6527EA1472A8}" type="datetimeFigureOut">
              <a:rPr lang="it-IT" smtClean="0"/>
              <a:pPr/>
              <a:t>5/14/19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BE3BAC6-5C0C-447F-9766-9D50E8832672}"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49BE0-0EE7-4160-9533-6527EA1472A8}" type="datetimeFigureOut">
              <a:rPr lang="it-IT" smtClean="0"/>
              <a:pPr/>
              <a:t>5/14/19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BAC6-5C0C-447F-9766-9D50E8832672}"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hyperlink" Target="https://bioinfomagician.wordpress.com/2014/01/28/rna-seq-vs-microarray-what-is-the-take/comment-page-1/" TargetMode="Externa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1.wdp"/><Relationship Id="rId5" Type="http://schemas.openxmlformats.org/officeDocument/2006/relationships/image" Target="../media/image33.png"/><Relationship Id="rId6" Type="http://schemas.microsoft.com/office/2007/relationships/hdphoto" Target="../media/hdphoto2.wdp"/><Relationship Id="rId7" Type="http://schemas.openxmlformats.org/officeDocument/2006/relationships/image" Target="../media/image34.png"/><Relationship Id="rId8"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 Id="rId3"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gif"/><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hyperlink" Target="https://www.ncbi.nlm.nih.gov/pmc/articles/PMC4207011/%23B12" TargetMode="External"/><Relationship Id="rId4" Type="http://schemas.openxmlformats.org/officeDocument/2006/relationships/hyperlink" Target="https://www.ncbi.nlm.nih.gov/pmc/articles/PMC4207011/%23B48" TargetMode="External"/><Relationship Id="rId5" Type="http://schemas.openxmlformats.org/officeDocument/2006/relationships/hyperlink" Target="https://www.ncbi.nlm.nih.gov/pmc/articles/PMC4207011/%23B29" TargetMode="External"/><Relationship Id="rId6" Type="http://schemas.openxmlformats.org/officeDocument/2006/relationships/hyperlink" Target="https://www.ncbi.nlm.nih.gov/pmc/articles/PMC4207011/%23B2" TargetMode="External"/><Relationship Id="rId7" Type="http://schemas.openxmlformats.org/officeDocument/2006/relationships/hyperlink" Target="https://www.ncbi.nlm.nih.gov/pmc/articles/PMC4207011/%23B24" TargetMode="External"/><Relationship Id="rId8" Type="http://schemas.openxmlformats.org/officeDocument/2006/relationships/hyperlink" Target="https://www.ncbi.nlm.nih.gov/pmc/articles/PMC4207011/%23B38" TargetMode="External"/><Relationship Id="rId9" Type="http://schemas.openxmlformats.org/officeDocument/2006/relationships/hyperlink" Target="https://www.ncbi.nlm.nih.gov/pmc/articles/PMC4207011/%23B64" TargetMode="External"/><Relationship Id="rId10" Type="http://schemas.openxmlformats.org/officeDocument/2006/relationships/hyperlink" Target="https://www.ncbi.nlm.nih.gov/pmc/articles/PMC4207011/%23B50" TargetMode="External"/><Relationship Id="rId11" Type="http://schemas.openxmlformats.org/officeDocument/2006/relationships/hyperlink" Target="https://www.ncbi.nlm.nih.gov/pmc/articles/PMC4207011/%23B45"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sellaDiTesto 6"/>
          <p:cNvSpPr txBox="1"/>
          <p:nvPr/>
        </p:nvSpPr>
        <p:spPr>
          <a:xfrm>
            <a:off x="899592" y="476672"/>
            <a:ext cx="7866834" cy="523220"/>
          </a:xfrm>
          <a:prstGeom prst="rect">
            <a:avLst/>
          </a:prstGeom>
          <a:noFill/>
        </p:spPr>
        <p:txBody>
          <a:bodyPr wrap="none" rtlCol="0">
            <a:spAutoFit/>
          </a:bodyPr>
          <a:lstStyle/>
          <a:p>
            <a:r>
              <a:rPr lang="it-IT" sz="2800" dirty="0" err="1">
                <a:effectLst>
                  <a:outerShdw blurRad="38100" dist="38100" dir="2700000" algn="tl">
                    <a:srgbClr val="000000">
                      <a:alpha val="43137"/>
                    </a:srgbClr>
                  </a:outerShdw>
                </a:effectLst>
                <a:latin typeface="+mj-lt"/>
                <a:cs typeface="Arial" pitchFamily="34" charset="0"/>
              </a:rPr>
              <a:t>RNA-Seq</a:t>
            </a:r>
            <a:r>
              <a:rPr lang="it-IT" sz="2800" dirty="0">
                <a:effectLst>
                  <a:outerShdw blurRad="38100" dist="38100" dir="2700000" algn="tl">
                    <a:srgbClr val="000000">
                      <a:alpha val="43137"/>
                    </a:srgbClr>
                  </a:outerShdw>
                </a:effectLst>
                <a:latin typeface="+mj-lt"/>
                <a:cs typeface="Arial" pitchFamily="34" charset="0"/>
              </a:rPr>
              <a:t>: </a:t>
            </a:r>
            <a:r>
              <a:rPr lang="it-IT" sz="2800" dirty="0" err="1">
                <a:effectLst>
                  <a:outerShdw blurRad="38100" dist="38100" dir="2700000" algn="tl">
                    <a:srgbClr val="000000">
                      <a:alpha val="43137"/>
                    </a:srgbClr>
                  </a:outerShdw>
                </a:effectLst>
                <a:latin typeface="+mj-lt"/>
                <a:cs typeface="Arial" pitchFamily="34" charset="0"/>
              </a:rPr>
              <a:t>experimental</a:t>
            </a:r>
            <a:r>
              <a:rPr lang="it-IT" sz="2800" dirty="0">
                <a:effectLst>
                  <a:outerShdw blurRad="38100" dist="38100" dir="2700000" algn="tl">
                    <a:srgbClr val="000000">
                      <a:alpha val="43137"/>
                    </a:srgbClr>
                  </a:outerShdw>
                </a:effectLst>
                <a:latin typeface="+mj-lt"/>
                <a:cs typeface="Arial" pitchFamily="34" charset="0"/>
              </a:rPr>
              <a:t> </a:t>
            </a:r>
            <a:r>
              <a:rPr lang="it-IT" sz="2800" dirty="0" err="1">
                <a:effectLst>
                  <a:outerShdw blurRad="38100" dist="38100" dir="2700000" algn="tl">
                    <a:srgbClr val="000000">
                      <a:alpha val="43137"/>
                    </a:srgbClr>
                  </a:outerShdw>
                </a:effectLst>
                <a:latin typeface="+mj-lt"/>
                <a:cs typeface="Arial" pitchFamily="34" charset="0"/>
              </a:rPr>
              <a:t>procedures</a:t>
            </a:r>
            <a:r>
              <a:rPr lang="it-IT" sz="2800" dirty="0">
                <a:effectLst>
                  <a:outerShdw blurRad="38100" dist="38100" dir="2700000" algn="tl">
                    <a:srgbClr val="000000">
                      <a:alpha val="43137"/>
                    </a:srgbClr>
                  </a:outerShdw>
                </a:effectLst>
                <a:latin typeface="+mj-lt"/>
                <a:cs typeface="Arial" pitchFamily="34" charset="0"/>
              </a:rPr>
              <a:t> and data </a:t>
            </a:r>
            <a:r>
              <a:rPr lang="it-IT" sz="2800" dirty="0" err="1">
                <a:effectLst>
                  <a:outerShdw blurRad="38100" dist="38100" dir="2700000" algn="tl">
                    <a:srgbClr val="000000">
                      <a:alpha val="43137"/>
                    </a:srgbClr>
                  </a:outerShdw>
                </a:effectLst>
                <a:latin typeface="+mj-lt"/>
                <a:cs typeface="Arial" pitchFamily="34" charset="0"/>
              </a:rPr>
              <a:t>analysis</a:t>
            </a:r>
            <a:endParaRPr lang="it-IT" sz="2800" dirty="0">
              <a:effectLst>
                <a:outerShdw blurRad="38100" dist="38100" dir="2700000" algn="tl">
                  <a:srgbClr val="000000">
                    <a:alpha val="43137"/>
                  </a:srgbClr>
                </a:outerShdw>
              </a:effectLst>
              <a:latin typeface="+mj-lt"/>
              <a:cs typeface="Arial" pitchFamily="34" charset="0"/>
            </a:endParaRPr>
          </a:p>
        </p:txBody>
      </p:sp>
      <p:pic>
        <p:nvPicPr>
          <p:cNvPr id="5" name="Picture 4" descr="Screen Shot 2018-03-27 at 12.19.00 PM.png">
            <a:extLst>
              <a:ext uri="{FF2B5EF4-FFF2-40B4-BE49-F238E27FC236}">
                <a16:creationId xmlns:a16="http://schemas.microsoft.com/office/drawing/2014/main" xmlns="" id="{30C54A5F-FD76-4A3F-8A60-F648EE8F42B9}"/>
              </a:ext>
            </a:extLst>
          </p:cNvPr>
          <p:cNvPicPr>
            <a:picLocks noChangeAspect="1"/>
          </p:cNvPicPr>
          <p:nvPr/>
        </p:nvPicPr>
        <p:blipFill rotWithShape="1">
          <a:blip r:embed="rId2">
            <a:extLst>
              <a:ext uri="{28A0092B-C50C-407E-A947-70E740481C1C}">
                <a14:useLocalDpi xmlns:a14="http://schemas.microsoft.com/office/drawing/2010/main" val="0"/>
              </a:ext>
            </a:extLst>
          </a:blip>
          <a:srcRect r="1974" b="16390"/>
          <a:stretch/>
        </p:blipFill>
        <p:spPr>
          <a:xfrm>
            <a:off x="388749" y="1196752"/>
            <a:ext cx="6062247" cy="4784432"/>
          </a:xfrm>
          <a:prstGeom prst="rect">
            <a:avLst/>
          </a:prstGeom>
        </p:spPr>
      </p:pic>
      <p:sp>
        <p:nvSpPr>
          <p:cNvPr id="8" name="CasellaDiTesto 7"/>
          <p:cNvSpPr txBox="1"/>
          <p:nvPr/>
        </p:nvSpPr>
        <p:spPr>
          <a:xfrm>
            <a:off x="5724128" y="5517232"/>
            <a:ext cx="2439835" cy="646331"/>
          </a:xfrm>
          <a:prstGeom prst="rect">
            <a:avLst/>
          </a:prstGeom>
          <a:noFill/>
        </p:spPr>
        <p:txBody>
          <a:bodyPr wrap="none" rtlCol="0">
            <a:spAutoFit/>
          </a:bodyPr>
          <a:lstStyle/>
          <a:p>
            <a:r>
              <a:rPr lang="it-IT" b="1" dirty="0">
                <a:latin typeface="+mj-lt"/>
                <a:cs typeface="Arial" pitchFamily="34" charset="0"/>
              </a:rPr>
              <a:t>Beatrice Salvatori, </a:t>
            </a:r>
            <a:r>
              <a:rPr lang="it-IT" b="1" dirty="0" err="1">
                <a:latin typeface="+mj-lt"/>
                <a:cs typeface="Arial" pitchFamily="34" charset="0"/>
              </a:rPr>
              <a:t>PhD</a:t>
            </a:r>
            <a:endParaRPr lang="it-IT" b="1" dirty="0">
              <a:latin typeface="+mj-lt"/>
              <a:cs typeface="Arial" pitchFamily="34" charset="0"/>
            </a:endParaRPr>
          </a:p>
          <a:p>
            <a:r>
              <a:rPr lang="it-IT" b="1" dirty="0" err="1">
                <a:latin typeface="+mj-lt"/>
                <a:cs typeface="Arial" pitchFamily="34" charset="0"/>
              </a:rPr>
              <a:t>beatrice.salvatori@iit.it</a:t>
            </a:r>
            <a:endParaRPr lang="it-IT" b="1" dirty="0">
              <a:latin typeface="+mj-lt"/>
              <a:cs typeface="Arial" pitchFamily="34" charset="0"/>
            </a:endParaRPr>
          </a:p>
        </p:txBody>
      </p:sp>
      <p:sp>
        <p:nvSpPr>
          <p:cNvPr id="6" name="CasellaDiTesto 33"/>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6261458"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SANGER METHOD FOR DNA SEQUENCING</a:t>
            </a:r>
          </a:p>
        </p:txBody>
      </p:sp>
      <p:cxnSp>
        <p:nvCxnSpPr>
          <p:cNvPr id="8" name="Connettore 1 7"/>
          <p:cNvCxnSpPr/>
          <p:nvPr/>
        </p:nvCxnSpPr>
        <p:spPr>
          <a:xfrm>
            <a:off x="722330" y="3434810"/>
            <a:ext cx="1440160" cy="0"/>
          </a:xfrm>
          <a:prstGeom prst="line">
            <a:avLst/>
          </a:prstGeom>
          <a:ln w="50800">
            <a:tailEnd type="stealth" w="lg" len="lg"/>
          </a:ln>
          <a:effectLst/>
        </p:spPr>
        <p:style>
          <a:lnRef idx="1">
            <a:schemeClr val="accent1"/>
          </a:lnRef>
          <a:fillRef idx="0">
            <a:schemeClr val="accent1"/>
          </a:fillRef>
          <a:effectRef idx="0">
            <a:schemeClr val="accent1"/>
          </a:effectRef>
          <a:fontRef idx="minor">
            <a:schemeClr val="tx1"/>
          </a:fontRef>
        </p:style>
      </p:cxnSp>
      <p:pic>
        <p:nvPicPr>
          <p:cNvPr id="10" name="Picture 2" descr="http://openclipart.org/image/800px/svg_to_png/28394/olagosta_Eppendorf_%28opened%2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04" y="1566474"/>
            <a:ext cx="576064" cy="959293"/>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2321314" y="1340768"/>
            <a:ext cx="3499741" cy="1477328"/>
          </a:xfrm>
          <a:prstGeom prst="rect">
            <a:avLst/>
          </a:prstGeom>
          <a:noFill/>
        </p:spPr>
        <p:txBody>
          <a:bodyPr wrap="none" rtlCol="0">
            <a:spAutoFit/>
          </a:bodyPr>
          <a:lstStyle/>
          <a:p>
            <a:pPr marL="285750" indent="-285750">
              <a:buFontTx/>
              <a:buChar char="-"/>
            </a:pPr>
            <a:r>
              <a:rPr lang="en-US" dirty="0"/>
              <a:t>Template DNA</a:t>
            </a:r>
          </a:p>
          <a:p>
            <a:pPr marL="285750" indent="-285750">
              <a:buFontTx/>
              <a:buChar char="-"/>
            </a:pPr>
            <a:r>
              <a:rPr lang="en-US" dirty="0"/>
              <a:t>DNA Polymerase</a:t>
            </a:r>
            <a:endParaRPr lang="it-IT" dirty="0"/>
          </a:p>
          <a:p>
            <a:pPr marL="285750" indent="-285750">
              <a:buFontTx/>
              <a:buChar char="-"/>
            </a:pPr>
            <a:r>
              <a:rPr lang="en-US" dirty="0"/>
              <a:t>Primer</a:t>
            </a:r>
          </a:p>
          <a:p>
            <a:pPr marL="285750" indent="-285750">
              <a:buFontTx/>
              <a:buChar char="-"/>
            </a:pPr>
            <a:r>
              <a:rPr lang="en-US" dirty="0" err="1"/>
              <a:t>dATP</a:t>
            </a:r>
            <a:r>
              <a:rPr lang="en-US" dirty="0"/>
              <a:t>, </a:t>
            </a:r>
            <a:r>
              <a:rPr lang="en-US" dirty="0" err="1"/>
              <a:t>dCTP</a:t>
            </a:r>
            <a:r>
              <a:rPr lang="en-US" dirty="0"/>
              <a:t>, </a:t>
            </a:r>
            <a:r>
              <a:rPr lang="en-US" dirty="0" err="1"/>
              <a:t>dGTP</a:t>
            </a:r>
            <a:r>
              <a:rPr lang="en-US" dirty="0"/>
              <a:t>, </a:t>
            </a:r>
            <a:r>
              <a:rPr lang="en-US" dirty="0" err="1"/>
              <a:t>dTTP</a:t>
            </a:r>
            <a:endParaRPr lang="en-US" dirty="0"/>
          </a:p>
          <a:p>
            <a:pPr marL="285750" indent="-285750">
              <a:buFontTx/>
              <a:buChar char="-"/>
            </a:pPr>
            <a:r>
              <a:rPr lang="en-US" b="1" dirty="0" err="1">
                <a:solidFill>
                  <a:srgbClr val="FF0000"/>
                </a:solidFill>
              </a:rPr>
              <a:t>ddATP</a:t>
            </a:r>
            <a:r>
              <a:rPr lang="en-US" dirty="0"/>
              <a:t> (or </a:t>
            </a:r>
            <a:r>
              <a:rPr lang="en-US" dirty="0" err="1"/>
              <a:t>ddCTP</a:t>
            </a:r>
            <a:r>
              <a:rPr lang="en-US" dirty="0"/>
              <a:t>, </a:t>
            </a:r>
            <a:r>
              <a:rPr lang="en-US" dirty="0" err="1"/>
              <a:t>ddGTP</a:t>
            </a:r>
            <a:r>
              <a:rPr lang="en-US" dirty="0"/>
              <a:t>, </a:t>
            </a:r>
            <a:r>
              <a:rPr lang="en-US" dirty="0" err="1"/>
              <a:t>ddTTP</a:t>
            </a:r>
            <a:r>
              <a:rPr lang="en-US" dirty="0"/>
              <a:t>)</a:t>
            </a:r>
            <a:endParaRPr lang="it-IT" b="1" dirty="0">
              <a:solidFill>
                <a:srgbClr val="FF0000"/>
              </a:solidFill>
            </a:endParaRPr>
          </a:p>
        </p:txBody>
      </p:sp>
      <p:sp>
        <p:nvSpPr>
          <p:cNvPr id="12" name="Figura a mano libera 11"/>
          <p:cNvSpPr/>
          <p:nvPr/>
        </p:nvSpPr>
        <p:spPr>
          <a:xfrm>
            <a:off x="1102235" y="1135084"/>
            <a:ext cx="1184223" cy="861918"/>
          </a:xfrm>
          <a:custGeom>
            <a:avLst/>
            <a:gdLst>
              <a:gd name="connsiteX0" fmla="*/ 1184223 w 1184223"/>
              <a:gd name="connsiteY0" fmla="*/ 861918 h 861918"/>
              <a:gd name="connsiteX1" fmla="*/ 644577 w 1184223"/>
              <a:gd name="connsiteY1" fmla="*/ 7479 h 861918"/>
              <a:gd name="connsiteX2" fmla="*/ 0 w 1184223"/>
              <a:gd name="connsiteY2" fmla="*/ 517145 h 861918"/>
            </a:gdLst>
            <a:ahLst/>
            <a:cxnLst>
              <a:cxn ang="0">
                <a:pos x="connsiteX0" y="connsiteY0"/>
              </a:cxn>
              <a:cxn ang="0">
                <a:pos x="connsiteX1" y="connsiteY1"/>
              </a:cxn>
              <a:cxn ang="0">
                <a:pos x="connsiteX2" y="connsiteY2"/>
              </a:cxn>
            </a:cxnLst>
            <a:rect l="l" t="t" r="r" b="b"/>
            <a:pathLst>
              <a:path w="1184223" h="861918">
                <a:moveTo>
                  <a:pt x="1184223" y="861918"/>
                </a:moveTo>
                <a:cubicBezTo>
                  <a:pt x="1013085" y="463429"/>
                  <a:pt x="841948" y="64941"/>
                  <a:pt x="644577" y="7479"/>
                </a:cubicBezTo>
                <a:cubicBezTo>
                  <a:pt x="447206" y="-49983"/>
                  <a:pt x="223603" y="233581"/>
                  <a:pt x="0" y="517145"/>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p:nvPicPr>
        <p:blipFill>
          <a:blip r:embed="rId3" cstate="print"/>
          <a:stretch>
            <a:fillRect/>
          </a:stretch>
        </p:blipFill>
        <p:spPr>
          <a:xfrm>
            <a:off x="5787876" y="1665967"/>
            <a:ext cx="3260101" cy="4640713"/>
          </a:xfrm>
          <a:prstGeom prst="rect">
            <a:avLst/>
          </a:prstGeom>
        </p:spPr>
      </p:pic>
      <p:sp>
        <p:nvSpPr>
          <p:cNvPr id="14" name="Rettangolo 13"/>
          <p:cNvSpPr/>
          <p:nvPr/>
        </p:nvSpPr>
        <p:spPr>
          <a:xfrm>
            <a:off x="6008894" y="1665967"/>
            <a:ext cx="684000" cy="464071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6985986" y="1650172"/>
            <a:ext cx="360000" cy="464071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2078434" y="3250144"/>
            <a:ext cx="3631122" cy="369332"/>
          </a:xfrm>
          <a:prstGeom prst="rect">
            <a:avLst/>
          </a:prstGeom>
          <a:noFill/>
        </p:spPr>
        <p:txBody>
          <a:bodyPr wrap="none" rtlCol="0">
            <a:spAutoFit/>
          </a:bodyPr>
          <a:lstStyle/>
          <a:p>
            <a:r>
              <a:rPr lang="it-IT" b="1" dirty="0">
                <a:solidFill>
                  <a:srgbClr val="FF0000"/>
                </a:solidFill>
                <a:latin typeface="Courier New" pitchFamily="49" charset="0"/>
                <a:cs typeface="Courier New" pitchFamily="49" charset="0"/>
              </a:rPr>
              <a:t>A</a:t>
            </a:r>
            <a:r>
              <a:rPr lang="it-IT" dirty="0">
                <a:latin typeface="Courier New" pitchFamily="49" charset="0"/>
                <a:cs typeface="Courier New" pitchFamily="49" charset="0"/>
              </a:rPr>
              <a:t>T</a:t>
            </a:r>
            <a:r>
              <a:rPr lang="it-IT" b="1" dirty="0">
                <a:solidFill>
                  <a:srgbClr val="FF0000"/>
                </a:solidFill>
                <a:latin typeface="Courier New" pitchFamily="49" charset="0"/>
                <a:cs typeface="Courier New" pitchFamily="49" charset="0"/>
              </a:rPr>
              <a:t>AAAAAA</a:t>
            </a:r>
            <a:r>
              <a:rPr lang="it-IT" dirty="0">
                <a:latin typeface="Courier New" pitchFamily="49" charset="0"/>
                <a:cs typeface="Courier New" pitchFamily="49" charset="0"/>
              </a:rPr>
              <a:t>CTC</a:t>
            </a:r>
            <a:r>
              <a:rPr lang="it-IT" b="1" dirty="0">
                <a:solidFill>
                  <a:srgbClr val="FF0000"/>
                </a:solidFill>
                <a:latin typeface="Courier New" pitchFamily="49" charset="0"/>
                <a:cs typeface="Courier New" pitchFamily="49" charset="0"/>
              </a:rPr>
              <a:t>A</a:t>
            </a:r>
            <a:r>
              <a:rPr lang="it-IT" dirty="0">
                <a:latin typeface="Courier New" pitchFamily="49" charset="0"/>
                <a:cs typeface="Courier New" pitchFamily="49" charset="0"/>
              </a:rPr>
              <a:t>G</a:t>
            </a:r>
            <a:r>
              <a:rPr lang="it-IT" b="1" dirty="0">
                <a:solidFill>
                  <a:srgbClr val="FF0000"/>
                </a:solidFill>
                <a:latin typeface="Courier New" pitchFamily="49" charset="0"/>
                <a:cs typeface="Courier New" pitchFamily="49" charset="0"/>
              </a:rPr>
              <a:t>AA</a:t>
            </a:r>
            <a:r>
              <a:rPr lang="it-IT" dirty="0">
                <a:latin typeface="Courier New" pitchFamily="49" charset="0"/>
                <a:cs typeface="Courier New" pitchFamily="49" charset="0"/>
              </a:rPr>
              <a:t>CGGCTTCGT</a:t>
            </a:r>
            <a:r>
              <a:rPr lang="it-IT" b="1" dirty="0">
                <a:solidFill>
                  <a:srgbClr val="FF0000"/>
                </a:solidFill>
                <a:latin typeface="Courier New" pitchFamily="49" charset="0"/>
                <a:cs typeface="Courier New" pitchFamily="49" charset="0"/>
              </a:rPr>
              <a:t>A</a:t>
            </a:r>
          </a:p>
        </p:txBody>
      </p:sp>
      <p:sp>
        <p:nvSpPr>
          <p:cNvPr id="18" name="CasellaDiTesto 17"/>
          <p:cNvSpPr txBox="1"/>
          <p:nvPr/>
        </p:nvSpPr>
        <p:spPr>
          <a:xfrm>
            <a:off x="588289" y="3508196"/>
            <a:ext cx="5147563" cy="369332"/>
          </a:xfrm>
          <a:prstGeom prst="rect">
            <a:avLst/>
          </a:prstGeom>
          <a:noFill/>
        </p:spPr>
        <p:txBody>
          <a:bodyPr wrap="none" rtlCol="0">
            <a:spAutoFit/>
          </a:bodyPr>
          <a:lstStyle/>
          <a:p>
            <a:r>
              <a:rPr lang="it-IT" dirty="0">
                <a:latin typeface="Courier New" pitchFamily="49" charset="0"/>
                <a:cs typeface="Courier New" pitchFamily="49" charset="0"/>
              </a:rPr>
              <a:t>GACTGACTGACTATTTTTTGAGTCTTGCCGAAGCAT</a:t>
            </a:r>
          </a:p>
        </p:txBody>
      </p:sp>
      <p:sp>
        <p:nvSpPr>
          <p:cNvPr id="19" name="Rettangolo 18"/>
          <p:cNvSpPr/>
          <p:nvPr/>
        </p:nvSpPr>
        <p:spPr>
          <a:xfrm>
            <a:off x="7578080" y="1650171"/>
            <a:ext cx="1565920" cy="464071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7398080" y="1633767"/>
            <a:ext cx="180000" cy="464071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1" name="Gruppo 52"/>
          <p:cNvGrpSpPr/>
          <p:nvPr/>
        </p:nvGrpSpPr>
        <p:grpSpPr>
          <a:xfrm>
            <a:off x="722330" y="4546288"/>
            <a:ext cx="4839526" cy="1524000"/>
            <a:chOff x="524562" y="4797152"/>
            <a:chExt cx="4839526" cy="1524000"/>
          </a:xfrm>
        </p:grpSpPr>
        <p:cxnSp>
          <p:nvCxnSpPr>
            <p:cNvPr id="22" name="Connettore 1 21"/>
            <p:cNvCxnSpPr/>
            <p:nvPr/>
          </p:nvCxnSpPr>
          <p:spPr>
            <a:xfrm>
              <a:off x="524562" y="47971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1964722" y="4797152"/>
              <a:ext cx="180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524562" y="49495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1964722" y="4949552"/>
              <a:ext cx="396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24562" y="51019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1964722" y="5101952"/>
              <a:ext cx="540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524562" y="52543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1964722" y="5254352"/>
              <a:ext cx="684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524562" y="54067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1964722" y="5406752"/>
              <a:ext cx="828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524562" y="55591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1964722" y="5559152"/>
              <a:ext cx="972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524562" y="57115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1964722" y="5711552"/>
              <a:ext cx="1116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524562" y="58639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1964722" y="5863952"/>
              <a:ext cx="1599166"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524562" y="60163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1964722" y="6016352"/>
              <a:ext cx="1911098"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524562" y="61687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1964722" y="6168752"/>
              <a:ext cx="2088000"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524562" y="6321152"/>
              <a:ext cx="1440160" cy="0"/>
            </a:xfrm>
            <a:prstGeom prst="line">
              <a:avLst/>
            </a:prstGeom>
            <a:ln w="50800">
              <a:tailEnd type="none" w="lg" len="lg"/>
            </a:ln>
            <a:effectLst/>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a:off x="1964722" y="6321152"/>
              <a:ext cx="3399366" cy="0"/>
            </a:xfrm>
            <a:prstGeom prst="line">
              <a:avLst/>
            </a:prstGeom>
            <a:ln w="50800">
              <a:solidFill>
                <a:srgbClr val="FF0000"/>
              </a:solidFill>
              <a:tailEnd type="none" w="lg" len="lg"/>
            </a:ln>
            <a:effectLst/>
          </p:spPr>
          <p:style>
            <a:lnRef idx="1">
              <a:schemeClr val="accent1"/>
            </a:lnRef>
            <a:fillRef idx="0">
              <a:schemeClr val="accent1"/>
            </a:fillRef>
            <a:effectRef idx="0">
              <a:schemeClr val="accent1"/>
            </a:effectRef>
            <a:fontRef idx="minor">
              <a:schemeClr val="tx1"/>
            </a:fontRef>
          </p:style>
        </p:cxnSp>
      </p:grpSp>
      <p:sp>
        <p:nvSpPr>
          <p:cNvPr id="44" name="Rettangolo 43"/>
          <p:cNvSpPr/>
          <p:nvPr/>
        </p:nvSpPr>
        <p:spPr>
          <a:xfrm>
            <a:off x="5849888" y="1593960"/>
            <a:ext cx="180000" cy="464071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sellaDiTesto 44"/>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iterate type="lt">
                                    <p:tmPct val="10000"/>
                                  </p:iterate>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p:bldP spid="19" grpId="0" animBg="1"/>
      <p:bldP spid="20"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6261458"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SANGER METHOD FOR DNA SEQUENCING</a:t>
            </a:r>
          </a:p>
        </p:txBody>
      </p:sp>
      <p:pic>
        <p:nvPicPr>
          <p:cNvPr id="45" name="Segnaposto contenuto 3"/>
          <p:cNvPicPr>
            <a:picLocks noChangeAspect="1"/>
          </p:cNvPicPr>
          <p:nvPr/>
        </p:nvPicPr>
        <p:blipFill>
          <a:blip r:embed="rId2" cstate="print"/>
          <a:srcRect t="6060" b="6060"/>
          <a:stretch>
            <a:fillRect/>
          </a:stretch>
        </p:blipFill>
        <p:spPr>
          <a:xfrm>
            <a:off x="755576" y="1412776"/>
            <a:ext cx="8229600" cy="4525963"/>
          </a:xfrm>
          <a:prstGeom prst="rect">
            <a:avLst/>
          </a:prstGeom>
        </p:spPr>
      </p:pic>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6261458"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SANGER METHOD FOR DNA SEQUENCING</a:t>
            </a:r>
          </a:p>
        </p:txBody>
      </p:sp>
      <p:pic>
        <p:nvPicPr>
          <p:cNvPr id="6146" name="Picture 2"/>
          <p:cNvPicPr>
            <a:picLocks noChangeAspect="1" noChangeArrowheads="1"/>
          </p:cNvPicPr>
          <p:nvPr/>
        </p:nvPicPr>
        <p:blipFill>
          <a:blip r:embed="rId2" cstate="print"/>
          <a:srcRect/>
          <a:stretch>
            <a:fillRect/>
          </a:stretch>
        </p:blipFill>
        <p:spPr bwMode="auto">
          <a:xfrm>
            <a:off x="899592" y="1700808"/>
            <a:ext cx="7426941" cy="4680520"/>
          </a:xfrm>
          <a:prstGeom prst="rect">
            <a:avLst/>
          </a:prstGeom>
          <a:noFill/>
          <a:ln w="9525">
            <a:noFill/>
            <a:miter lim="800000"/>
            <a:headEnd/>
            <a:tailEnd/>
          </a:ln>
        </p:spPr>
      </p:pic>
      <p:sp>
        <p:nvSpPr>
          <p:cNvPr id="10" name="CasellaDiTesto 9"/>
          <p:cNvSpPr txBox="1"/>
          <p:nvPr/>
        </p:nvSpPr>
        <p:spPr>
          <a:xfrm>
            <a:off x="107504" y="1196752"/>
            <a:ext cx="9036496" cy="1508105"/>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Automated</a:t>
            </a:r>
            <a:r>
              <a:rPr lang="it-IT" sz="2400" b="1" dirty="0">
                <a:latin typeface="+mj-lt"/>
                <a:cs typeface="Arial" pitchFamily="34" charset="0"/>
              </a:rPr>
              <a:t> </a:t>
            </a:r>
            <a:r>
              <a:rPr lang="it-IT" sz="2400" b="1" dirty="0" err="1">
                <a:latin typeface="+mj-lt"/>
                <a:cs typeface="Arial" pitchFamily="34" charset="0"/>
              </a:rPr>
              <a:t>Sequencing</a:t>
            </a:r>
            <a:endParaRPr lang="it-IT" sz="2400" b="1" dirty="0">
              <a:latin typeface="+mj-lt"/>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sp>
        <p:nvSpPr>
          <p:cNvPr id="11" name="CasellaDiTesto 10"/>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4166975"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HUMAN GENOME PROJECT</a:t>
            </a:r>
          </a:p>
        </p:txBody>
      </p:sp>
      <p:pic>
        <p:nvPicPr>
          <p:cNvPr id="2052" name="Picture 4"/>
          <p:cNvPicPr>
            <a:picLocks noChangeAspect="1" noChangeArrowheads="1"/>
          </p:cNvPicPr>
          <p:nvPr/>
        </p:nvPicPr>
        <p:blipFill>
          <a:blip r:embed="rId2" cstate="print"/>
          <a:srcRect/>
          <a:stretch>
            <a:fillRect/>
          </a:stretch>
        </p:blipFill>
        <p:spPr bwMode="auto">
          <a:xfrm>
            <a:off x="876300" y="1203325"/>
            <a:ext cx="8016180" cy="4827614"/>
          </a:xfrm>
          <a:prstGeom prst="rect">
            <a:avLst/>
          </a:prstGeom>
          <a:noFill/>
          <a:ln w="9525">
            <a:noFill/>
            <a:miter lim="800000"/>
            <a:headEnd/>
            <a:tailEnd/>
          </a:ln>
        </p:spPr>
      </p:pic>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7766357"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HUMAN GENOME PROJECT: SHOTGUN SEQUENCING</a:t>
            </a:r>
          </a:p>
        </p:txBody>
      </p:sp>
      <p:pic>
        <p:nvPicPr>
          <p:cNvPr id="8" name="Picture 2" descr="Lecture-Schmitz-09-05-07009.jpg                                00000010 COCCHELLA                      00000000:"/>
          <p:cNvPicPr>
            <a:picLocks noChangeAspect="1" noChangeArrowheads="1"/>
          </p:cNvPicPr>
          <p:nvPr/>
        </p:nvPicPr>
        <p:blipFill>
          <a:blip r:embed="rId2" cstate="print"/>
          <a:srcRect l="2490" t="21296"/>
          <a:stretch>
            <a:fillRect/>
          </a:stretch>
        </p:blipFill>
        <p:spPr bwMode="auto">
          <a:xfrm>
            <a:off x="683568" y="1268760"/>
            <a:ext cx="8460432" cy="4825176"/>
          </a:xfrm>
          <a:prstGeom prst="rect">
            <a:avLst/>
          </a:prstGeom>
          <a:noFill/>
          <a:ln w="9525">
            <a:noFill/>
            <a:miter lim="800000"/>
            <a:headEnd/>
            <a:tailEnd/>
          </a:ln>
        </p:spPr>
      </p:pic>
      <p:sp>
        <p:nvSpPr>
          <p:cNvPr id="10" name="CasellaDiTesto 9"/>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7766357"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HUMAN GENOME PROJECT: SHOTGUN SEQUENCING</a:t>
            </a:r>
          </a:p>
        </p:txBody>
      </p:sp>
      <p:pic>
        <p:nvPicPr>
          <p:cNvPr id="10" name="Picture 2" descr="Lecture-Schmitz-09-05-07010.jpg                                00000010 COCCHELLA                      00000000:"/>
          <p:cNvPicPr>
            <a:picLocks noChangeAspect="1" noChangeArrowheads="1"/>
          </p:cNvPicPr>
          <p:nvPr/>
        </p:nvPicPr>
        <p:blipFill>
          <a:blip r:embed="rId2" cstate="print"/>
          <a:srcRect t="18944" b="5011"/>
          <a:stretch>
            <a:fillRect/>
          </a:stretch>
        </p:blipFill>
        <p:spPr bwMode="auto">
          <a:xfrm>
            <a:off x="793304" y="809600"/>
            <a:ext cx="7799685" cy="4191000"/>
          </a:xfrm>
          <a:prstGeom prst="rect">
            <a:avLst/>
          </a:prstGeom>
          <a:noFill/>
          <a:ln w="9525">
            <a:noFill/>
            <a:miter lim="800000"/>
            <a:headEnd/>
            <a:tailEnd/>
          </a:ln>
        </p:spPr>
      </p:pic>
      <p:sp>
        <p:nvSpPr>
          <p:cNvPr id="11" name="Rectangle 2"/>
          <p:cNvSpPr txBox="1">
            <a:spLocks noChangeArrowheads="1"/>
          </p:cNvSpPr>
          <p:nvPr/>
        </p:nvSpPr>
        <p:spPr>
          <a:xfrm>
            <a:off x="107504" y="5229200"/>
            <a:ext cx="9144000" cy="1219200"/>
          </a:xfrm>
          <a:prstGeom prst="rect">
            <a:avLst/>
          </a:prstGeom>
        </p:spPr>
        <p:txBody>
          <a:bodyPr vert="horz" lIns="91370" tIns="45687" rIns="91370" bIns="45687" rtlCol="0">
            <a:normAutofit lnSpcReduction="10000"/>
          </a:bodyPr>
          <a:lstStyle/>
          <a:p>
            <a:pPr marL="431487" indent="-323615">
              <a:spcBef>
                <a:spcPct val="20000"/>
              </a:spcBef>
              <a:spcAft>
                <a:spcPts val="1200"/>
              </a:spcAft>
              <a:buClr>
                <a:schemeClr val="accent1"/>
              </a:buClr>
              <a:buSzPct val="45000"/>
              <a:buFont typeface="Wingdings" pitchFamily="2" charset="2"/>
              <a:buChar char=""/>
              <a:tabLst>
                <a:tab pos="723375" algn="l"/>
                <a:tab pos="1446750" algn="l"/>
                <a:tab pos="2170125" algn="l"/>
                <a:tab pos="2893500" algn="l"/>
                <a:tab pos="3616874" algn="l"/>
                <a:tab pos="4340250" algn="l"/>
                <a:tab pos="5063624" algn="l"/>
                <a:tab pos="5786999" algn="l"/>
                <a:tab pos="6510375" algn="l"/>
                <a:tab pos="7233748" algn="l"/>
                <a:tab pos="7957122" algn="l"/>
                <a:tab pos="8680499" algn="l"/>
              </a:tabLst>
            </a:pPr>
            <a:r>
              <a:rPr lang="fi-FI" sz="1600" dirty="0" err="1"/>
              <a:t>Can</a:t>
            </a:r>
            <a:r>
              <a:rPr lang="fi-FI" sz="1600" dirty="0"/>
              <a:t> produce DNA fragments </a:t>
            </a:r>
            <a:r>
              <a:rPr lang="fi-FI" sz="1600" u="sng" dirty="0"/>
              <a:t>700-900bp long</a:t>
            </a:r>
            <a:r>
              <a:rPr lang="fi-FI" sz="1600" dirty="0"/>
              <a:t>, but </a:t>
            </a:r>
            <a:r>
              <a:rPr lang="fi-FI" sz="1600" u="sng" dirty="0"/>
              <a:t>it’s slow</a:t>
            </a:r>
          </a:p>
          <a:p>
            <a:pPr marL="431487" indent="-323615">
              <a:spcBef>
                <a:spcPct val="20000"/>
              </a:spcBef>
              <a:spcAft>
                <a:spcPts val="1200"/>
              </a:spcAft>
              <a:buClr>
                <a:schemeClr val="accent1"/>
              </a:buClr>
              <a:buSzPct val="45000"/>
              <a:buFont typeface="Wingdings" pitchFamily="2" charset="2"/>
              <a:buChar char=""/>
              <a:tabLst>
                <a:tab pos="723375" algn="l"/>
                <a:tab pos="1446750" algn="l"/>
                <a:tab pos="2170125" algn="l"/>
                <a:tab pos="2893500" algn="l"/>
                <a:tab pos="3616874" algn="l"/>
                <a:tab pos="4340250" algn="l"/>
                <a:tab pos="5063624" algn="l"/>
                <a:tab pos="5786999" algn="l"/>
                <a:tab pos="6510375" algn="l"/>
                <a:tab pos="7233748" algn="l"/>
                <a:tab pos="7957122" algn="l"/>
                <a:tab pos="8680499" algn="l"/>
              </a:tabLst>
            </a:pPr>
            <a:r>
              <a:rPr lang="fi-FI" sz="1600" dirty="0"/>
              <a:t>Lots of other problems including clone library generation and </a:t>
            </a:r>
            <a:r>
              <a:rPr lang="fi-FI" sz="1600" u="sng" dirty="0"/>
              <a:t>low-throughput</a:t>
            </a:r>
          </a:p>
          <a:p>
            <a:pPr marL="431487" indent="-323615">
              <a:spcBef>
                <a:spcPct val="20000"/>
              </a:spcBef>
              <a:spcAft>
                <a:spcPts val="1200"/>
              </a:spcAft>
              <a:buClr>
                <a:schemeClr val="accent1"/>
              </a:buClr>
              <a:buSzPct val="45000"/>
              <a:buFont typeface="Wingdings" pitchFamily="2" charset="2"/>
              <a:buChar char=""/>
              <a:tabLst>
                <a:tab pos="723375" algn="l"/>
                <a:tab pos="1446750" algn="l"/>
                <a:tab pos="2170125" algn="l"/>
                <a:tab pos="2893500" algn="l"/>
                <a:tab pos="3616874" algn="l"/>
                <a:tab pos="4340250" algn="l"/>
                <a:tab pos="5063624" algn="l"/>
                <a:tab pos="5786999" algn="l"/>
                <a:tab pos="6510375" algn="l"/>
                <a:tab pos="7233748" algn="l"/>
                <a:tab pos="7957122" algn="l"/>
                <a:tab pos="8680499" algn="l"/>
              </a:tabLst>
            </a:pPr>
            <a:r>
              <a:rPr lang="fi-FI" sz="1600" dirty="0"/>
              <a:t>The Human Genome Project used Sanger sequencing, completion took over 10 years</a:t>
            </a:r>
          </a:p>
        </p:txBody>
      </p:sp>
      <p:sp>
        <p:nvSpPr>
          <p:cNvPr id="12" name="CasellaDiTesto 11"/>
          <p:cNvSpPr txBox="1"/>
          <p:nvPr/>
        </p:nvSpPr>
        <p:spPr>
          <a:xfrm>
            <a:off x="251520" y="6381328"/>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7594515"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SEQUENCING A HUMAN GENOME (3,2 BILLION BP)</a:t>
            </a:r>
          </a:p>
        </p:txBody>
      </p:sp>
      <p:sp>
        <p:nvSpPr>
          <p:cNvPr id="12" name="CasellaDiTesto 11"/>
          <p:cNvSpPr txBox="1"/>
          <p:nvPr/>
        </p:nvSpPr>
        <p:spPr>
          <a:xfrm>
            <a:off x="683568" y="1268760"/>
            <a:ext cx="8208912" cy="3447098"/>
          </a:xfrm>
          <a:prstGeom prst="rect">
            <a:avLst/>
          </a:prstGeom>
          <a:noFill/>
        </p:spPr>
        <p:txBody>
          <a:bodyPr wrap="square" rtlCol="0">
            <a:spAutoFit/>
          </a:bodyPr>
          <a:lstStyle/>
          <a:p>
            <a:pPr algn="ctr"/>
            <a:r>
              <a:rPr lang="it-IT" sz="2000" b="1" dirty="0" err="1"/>
              <a:t>Costs</a:t>
            </a:r>
            <a:r>
              <a:rPr lang="it-IT" sz="2000" b="1" dirty="0"/>
              <a:t> and </a:t>
            </a:r>
            <a:r>
              <a:rPr lang="it-IT" sz="2000" b="1" dirty="0" err="1"/>
              <a:t>time</a:t>
            </a:r>
            <a:r>
              <a:rPr lang="it-IT" sz="2000" b="1" dirty="0"/>
              <a:t> </a:t>
            </a:r>
            <a:r>
              <a:rPr lang="it-IT" sz="2000" b="1" dirty="0" err="1"/>
              <a:t>for</a:t>
            </a:r>
            <a:r>
              <a:rPr lang="it-IT" sz="2000" b="1" dirty="0"/>
              <a:t> </a:t>
            </a:r>
            <a:r>
              <a:rPr lang="it-IT" sz="2000" b="1" dirty="0" err="1"/>
              <a:t>sequencing</a:t>
            </a:r>
            <a:r>
              <a:rPr lang="it-IT" sz="2000" b="1" dirty="0"/>
              <a:t> a </a:t>
            </a:r>
            <a:r>
              <a:rPr lang="it-IT" sz="2000" b="1" dirty="0" err="1"/>
              <a:t>human</a:t>
            </a:r>
            <a:r>
              <a:rPr lang="it-IT" sz="2000" b="1" dirty="0"/>
              <a:t> </a:t>
            </a:r>
            <a:r>
              <a:rPr lang="it-IT" sz="2000" b="1" dirty="0" err="1"/>
              <a:t>genome</a:t>
            </a:r>
            <a:r>
              <a:rPr lang="it-IT" sz="2000" b="1" dirty="0"/>
              <a:t> (3,2 </a:t>
            </a:r>
            <a:r>
              <a:rPr lang="it-IT" sz="2000" b="1" dirty="0" err="1"/>
              <a:t>billion</a:t>
            </a:r>
            <a:r>
              <a:rPr lang="it-IT" sz="2000" b="1" dirty="0"/>
              <a:t> </a:t>
            </a:r>
            <a:r>
              <a:rPr lang="it-IT" sz="2000" b="1" dirty="0" err="1"/>
              <a:t>bp</a:t>
            </a:r>
            <a:r>
              <a:rPr lang="it-IT" sz="2000" b="1" dirty="0"/>
              <a:t>)</a:t>
            </a:r>
          </a:p>
          <a:p>
            <a:endParaRPr lang="it-IT" dirty="0"/>
          </a:p>
          <a:p>
            <a:r>
              <a:rPr lang="it-IT" dirty="0"/>
              <a:t>2001 	First human </a:t>
            </a:r>
            <a:r>
              <a:rPr lang="it-IT" dirty="0" err="1"/>
              <a:t>genome</a:t>
            </a:r>
            <a:r>
              <a:rPr lang="it-IT" dirty="0"/>
              <a:t> 	13 </a:t>
            </a:r>
            <a:r>
              <a:rPr lang="it-IT" dirty="0" err="1"/>
              <a:t>years</a:t>
            </a:r>
            <a:r>
              <a:rPr lang="it-IT" dirty="0"/>
              <a:t> 		300 </a:t>
            </a:r>
            <a:r>
              <a:rPr lang="it-IT" dirty="0" err="1"/>
              <a:t>million</a:t>
            </a:r>
            <a:r>
              <a:rPr lang="it-IT" dirty="0"/>
              <a:t> $</a:t>
            </a:r>
          </a:p>
          <a:p>
            <a:endParaRPr lang="it-IT" dirty="0"/>
          </a:p>
          <a:p>
            <a:r>
              <a:rPr lang="it-IT" dirty="0"/>
              <a:t>2005 	Technology </a:t>
            </a:r>
            <a:r>
              <a:rPr lang="it-IT" dirty="0" err="1"/>
              <a:t>review</a:t>
            </a:r>
            <a:r>
              <a:rPr lang="it-IT" dirty="0"/>
              <a:t> 		6 </a:t>
            </a:r>
            <a:r>
              <a:rPr lang="it-IT" dirty="0" err="1"/>
              <a:t>months</a:t>
            </a:r>
            <a:r>
              <a:rPr lang="it-IT" dirty="0"/>
              <a:t>		20-30 </a:t>
            </a:r>
            <a:r>
              <a:rPr lang="it-IT" dirty="0" err="1"/>
              <a:t>million</a:t>
            </a:r>
            <a:r>
              <a:rPr lang="it-IT" dirty="0"/>
              <a:t> $</a:t>
            </a:r>
          </a:p>
          <a:p>
            <a:endParaRPr lang="it-IT" dirty="0"/>
          </a:p>
          <a:p>
            <a:r>
              <a:rPr lang="it-IT" dirty="0"/>
              <a:t>2005	454 			1 </a:t>
            </a:r>
            <a:r>
              <a:rPr lang="it-IT" dirty="0" err="1"/>
              <a:t>month</a:t>
            </a:r>
            <a:r>
              <a:rPr lang="it-IT" dirty="0"/>
              <a:t> 		900’000 $ (1X </a:t>
            </a:r>
            <a:r>
              <a:rPr lang="it-IT" dirty="0" err="1"/>
              <a:t>coverage</a:t>
            </a:r>
            <a:r>
              <a:rPr lang="it-IT" dirty="0"/>
              <a:t>)</a:t>
            </a:r>
          </a:p>
          <a:p>
            <a:endParaRPr lang="it-IT" dirty="0"/>
          </a:p>
          <a:p>
            <a:r>
              <a:rPr lang="it-IT" dirty="0"/>
              <a:t>2009	</a:t>
            </a:r>
            <a:r>
              <a:rPr lang="it-IT" dirty="0" err="1"/>
              <a:t>Solexa</a:t>
            </a:r>
            <a:r>
              <a:rPr lang="it-IT" dirty="0"/>
              <a:t> (Illumina)		6 </a:t>
            </a:r>
            <a:r>
              <a:rPr lang="it-IT" dirty="0" err="1"/>
              <a:t>months</a:t>
            </a:r>
            <a:r>
              <a:rPr lang="it-IT" dirty="0"/>
              <a:t>		50’000 $ (30X </a:t>
            </a:r>
            <a:r>
              <a:rPr lang="it-IT" dirty="0" err="1"/>
              <a:t>coverage</a:t>
            </a:r>
            <a:r>
              <a:rPr lang="it-IT" dirty="0"/>
              <a:t>)</a:t>
            </a:r>
          </a:p>
          <a:p>
            <a:endParaRPr lang="en-GB" dirty="0"/>
          </a:p>
          <a:p>
            <a:r>
              <a:rPr lang="en-GB" dirty="0"/>
              <a:t>2010	</a:t>
            </a:r>
            <a:r>
              <a:rPr lang="en-GB" dirty="0" err="1"/>
              <a:t>Illumina</a:t>
            </a:r>
            <a:r>
              <a:rPr lang="en-GB" dirty="0"/>
              <a:t>				</a:t>
            </a:r>
            <a:r>
              <a:rPr lang="it-IT" dirty="0"/>
              <a:t> </a:t>
            </a:r>
            <a:r>
              <a:rPr lang="en-GB" dirty="0"/>
              <a:t>	19’500 $ (30X coverage)</a:t>
            </a:r>
            <a:endParaRPr lang="it-IT" dirty="0"/>
          </a:p>
          <a:p>
            <a:endParaRPr lang="en-GB" dirty="0"/>
          </a:p>
        </p:txBody>
      </p:sp>
      <p:cxnSp>
        <p:nvCxnSpPr>
          <p:cNvPr id="13" name="Connettore 2 12"/>
          <p:cNvCxnSpPr/>
          <p:nvPr/>
        </p:nvCxnSpPr>
        <p:spPr>
          <a:xfrm>
            <a:off x="4788024" y="4581128"/>
            <a:ext cx="0" cy="648072"/>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683568" y="5445224"/>
            <a:ext cx="6539665" cy="369332"/>
          </a:xfrm>
          <a:prstGeom prst="rect">
            <a:avLst/>
          </a:prstGeom>
        </p:spPr>
        <p:txBody>
          <a:bodyPr wrap="square">
            <a:spAutoFit/>
          </a:bodyPr>
          <a:lstStyle/>
          <a:p>
            <a:r>
              <a:rPr lang="en-US" dirty="0"/>
              <a:t>2015	Personalized medicine	1000 $/genome</a:t>
            </a:r>
          </a:p>
        </p:txBody>
      </p:sp>
      <p:sp>
        <p:nvSpPr>
          <p:cNvPr id="10" name="CasellaDiTesto 9"/>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5910529"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NEXT GENERATION SEQUENCING (NGS)</a:t>
            </a:r>
          </a:p>
        </p:txBody>
      </p:sp>
      <p:sp>
        <p:nvSpPr>
          <p:cNvPr id="10" name="CasellaDiTesto 9"/>
          <p:cNvSpPr txBox="1"/>
          <p:nvPr/>
        </p:nvSpPr>
        <p:spPr>
          <a:xfrm>
            <a:off x="107504" y="1196752"/>
            <a:ext cx="9036496" cy="5139869"/>
          </a:xfrm>
          <a:prstGeom prst="rect">
            <a:avLst/>
          </a:prstGeom>
          <a:noFill/>
        </p:spPr>
        <p:txBody>
          <a:bodyPr wrap="square" rtlCol="0">
            <a:spAutoFit/>
          </a:bodyPr>
          <a:lstStyle/>
          <a:p>
            <a:r>
              <a:rPr lang="it-IT" sz="2400" b="1" dirty="0">
                <a:latin typeface="+mj-lt"/>
                <a:cs typeface="Arial" pitchFamily="34" charset="0"/>
              </a:rPr>
              <a:t>         </a:t>
            </a:r>
            <a:r>
              <a:rPr lang="it-IT" sz="2400" b="1" dirty="0" err="1"/>
              <a:t>What</a:t>
            </a:r>
            <a:r>
              <a:rPr lang="it-IT" sz="2400" b="1" dirty="0"/>
              <a:t> </a:t>
            </a:r>
            <a:r>
              <a:rPr lang="it-IT" sz="2400" b="1" dirty="0" err="1"/>
              <a:t>is</a:t>
            </a:r>
            <a:r>
              <a:rPr lang="it-IT" sz="2400" b="1" dirty="0"/>
              <a:t> </a:t>
            </a:r>
            <a:r>
              <a:rPr lang="it-IT" sz="2400" b="1" dirty="0" err="1"/>
              <a:t>it</a:t>
            </a:r>
            <a:r>
              <a:rPr lang="it-IT" sz="2400" b="1" dirty="0"/>
              <a:t>?</a:t>
            </a:r>
            <a:endParaRPr lang="it-IT" sz="2400" b="1" dirty="0">
              <a:latin typeface="+mj-lt"/>
              <a:cs typeface="Arial" pitchFamily="34" charset="0"/>
            </a:endParaRPr>
          </a:p>
          <a:p>
            <a:endParaRPr lang="it-IT" sz="2400" dirty="0">
              <a:latin typeface="+mj-lt"/>
              <a:cs typeface="Arial" pitchFamily="34" charset="0"/>
            </a:endParaRPr>
          </a:p>
          <a:p>
            <a:pPr>
              <a:buBlip>
                <a:blip r:embed="rId2"/>
              </a:buBlip>
            </a:pPr>
            <a:r>
              <a:rPr lang="it-IT" sz="2400" dirty="0">
                <a:latin typeface="+mj-lt"/>
              </a:rPr>
              <a:t>      </a:t>
            </a:r>
            <a:r>
              <a:rPr lang="en-US" sz="2400" b="1" dirty="0">
                <a:latin typeface="+mj-lt"/>
              </a:rPr>
              <a:t>Set</a:t>
            </a:r>
            <a:r>
              <a:rPr lang="en-US" sz="2400" dirty="0">
                <a:latin typeface="+mj-lt"/>
              </a:rPr>
              <a:t> of new high throughput technologies:</a:t>
            </a:r>
          </a:p>
          <a:p>
            <a:pPr marL="720000" lvl="1">
              <a:buFont typeface="Arial" pitchFamily="34" charset="0"/>
              <a:buChar char="•"/>
            </a:pPr>
            <a:r>
              <a:rPr lang="en-US" sz="2000" dirty="0"/>
              <a:t> Allow millions of short DNA sequences from a biological sample to be “read” or sequenced in a rapid manner</a:t>
            </a:r>
          </a:p>
          <a:p>
            <a:pPr marL="720000" lvl="1">
              <a:buFont typeface="Arial" pitchFamily="34" charset="0"/>
              <a:buChar char="•"/>
            </a:pPr>
            <a:r>
              <a:rPr lang="en-US" sz="2000" dirty="0"/>
              <a:t> Computational power is then used to assemble or align the “reads” to a reference genome, allowing biologists to make comparisons and interpret various biological phenomena</a:t>
            </a:r>
          </a:p>
          <a:p>
            <a:endParaRPr lang="en-US" sz="2000" dirty="0">
              <a:latin typeface="+mj-lt"/>
            </a:endParaRPr>
          </a:p>
          <a:p>
            <a:pPr>
              <a:buBlip>
                <a:blip r:embed="rId2"/>
              </a:buBlip>
            </a:pPr>
            <a:endParaRPr lang="it-IT" sz="800" dirty="0">
              <a:latin typeface="+mj-lt"/>
              <a:cs typeface="Arial" pitchFamily="34" charset="0"/>
            </a:endParaRPr>
          </a:p>
          <a:p>
            <a:pPr>
              <a:buBlip>
                <a:blip r:embed="rId2"/>
              </a:buBlip>
            </a:pPr>
            <a:r>
              <a:rPr lang="it-IT" sz="2000" dirty="0">
                <a:latin typeface="+mj-lt"/>
                <a:cs typeface="Arial" pitchFamily="34" charset="0"/>
              </a:rPr>
              <a:t>       </a:t>
            </a:r>
            <a:r>
              <a:rPr lang="en-US" sz="2400" dirty="0"/>
              <a:t>Due to high depth of coverage (30-100x), accurate sequencing is   </a:t>
            </a:r>
          </a:p>
          <a:p>
            <a:r>
              <a:rPr lang="en-US" sz="2400" dirty="0"/>
              <a:t>         obtained much faster and cheaper compared to traditional  </a:t>
            </a:r>
          </a:p>
          <a:p>
            <a:r>
              <a:rPr lang="en-US" sz="2400" dirty="0"/>
              <a:t>         Sanger/Shotgun sequencing</a:t>
            </a:r>
          </a:p>
          <a:p>
            <a:r>
              <a:rPr lang="it-IT" sz="2400" dirty="0">
                <a:latin typeface="Arial" pitchFamily="34" charset="0"/>
                <a:cs typeface="Arial" pitchFamily="34" charset="0"/>
              </a:rPr>
              <a:t>	</a:t>
            </a:r>
          </a:p>
          <a:p>
            <a:r>
              <a:rPr lang="it-IT" sz="2400" dirty="0"/>
              <a:t>          </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p:cNvSpPr txBox="1"/>
          <p:nvPr/>
        </p:nvSpPr>
        <p:spPr>
          <a:xfrm>
            <a:off x="0" y="116632"/>
            <a:ext cx="4987199"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NEXT GENERATION SEQUENCING</a:t>
            </a:r>
          </a:p>
        </p:txBody>
      </p:sp>
      <p:sp>
        <p:nvSpPr>
          <p:cNvPr id="8" name="ZoneTexte 1"/>
          <p:cNvSpPr txBox="1"/>
          <p:nvPr/>
        </p:nvSpPr>
        <p:spPr>
          <a:xfrm>
            <a:off x="728663" y="1052736"/>
            <a:ext cx="7879080" cy="3406061"/>
          </a:xfrm>
          <a:prstGeom prst="rect">
            <a:avLst/>
          </a:prstGeom>
          <a:noFill/>
        </p:spPr>
        <p:txBody>
          <a:bodyPr wrap="none">
            <a:spAutoFit/>
          </a:bodyPr>
          <a:lstStyle/>
          <a:p>
            <a:pPr marL="342900" indent="-342900">
              <a:lnSpc>
                <a:spcPct val="120000"/>
              </a:lnSpc>
              <a:buClr>
                <a:srgbClr val="FF6600"/>
              </a:buClr>
              <a:buSzPct val="50000"/>
              <a:buFont typeface="Wingdings" charset="2"/>
              <a:buChar char="u"/>
              <a:defRPr/>
            </a:pPr>
            <a:r>
              <a:rPr lang="en-US" sz="2000" dirty="0"/>
              <a:t>Mutation and SNP identification or analysis (genome re-sequencing)</a:t>
            </a:r>
          </a:p>
          <a:p>
            <a:pPr marL="342900" indent="-342900">
              <a:lnSpc>
                <a:spcPct val="120000"/>
              </a:lnSpc>
              <a:buClr>
                <a:srgbClr val="FF6600"/>
              </a:buClr>
              <a:buSzPct val="50000"/>
              <a:buFont typeface="Wingdings" charset="2"/>
              <a:buChar char="u"/>
              <a:defRPr/>
            </a:pPr>
            <a:r>
              <a:rPr lang="en-US" sz="2000" dirty="0"/>
              <a:t>Gene/Disease Linkage (genome re-sequencing)</a:t>
            </a:r>
          </a:p>
          <a:p>
            <a:pPr marL="342900" indent="-342900">
              <a:lnSpc>
                <a:spcPct val="120000"/>
              </a:lnSpc>
              <a:buClr>
                <a:srgbClr val="FF6600"/>
              </a:buClr>
              <a:buSzPct val="50000"/>
              <a:buFont typeface="Wingdings" charset="2"/>
              <a:buChar char="u"/>
              <a:defRPr/>
            </a:pPr>
            <a:r>
              <a:rPr lang="en-US" sz="2000" dirty="0"/>
              <a:t>Pathogen identification (</a:t>
            </a:r>
            <a:r>
              <a:rPr lang="en-US" sz="2000" i="1" dirty="0"/>
              <a:t>de novo </a:t>
            </a:r>
            <a:r>
              <a:rPr lang="en-US" sz="2000" dirty="0"/>
              <a:t>sequence assembly or re-sequencing)</a:t>
            </a:r>
          </a:p>
          <a:p>
            <a:pPr marL="342900" indent="-342900">
              <a:lnSpc>
                <a:spcPct val="120000"/>
              </a:lnSpc>
              <a:buClr>
                <a:srgbClr val="FF6600"/>
              </a:buClr>
              <a:buSzPct val="50000"/>
              <a:buFont typeface="Wingdings" charset="2"/>
              <a:buChar char="u"/>
              <a:defRPr/>
            </a:pPr>
            <a:r>
              <a:rPr lang="en-US" sz="2000" dirty="0" err="1"/>
              <a:t>Transcriptome</a:t>
            </a:r>
            <a:r>
              <a:rPr lang="en-US" sz="2000" dirty="0"/>
              <a:t> analysis (</a:t>
            </a:r>
            <a:r>
              <a:rPr lang="en-US" sz="2000" dirty="0" err="1"/>
              <a:t>RNAseq</a:t>
            </a:r>
            <a:r>
              <a:rPr lang="en-US" sz="2000" dirty="0"/>
              <a:t>)</a:t>
            </a:r>
          </a:p>
          <a:p>
            <a:pPr marL="342900" indent="-342900">
              <a:lnSpc>
                <a:spcPct val="120000"/>
              </a:lnSpc>
              <a:buClr>
                <a:srgbClr val="FF6600"/>
              </a:buClr>
              <a:buSzPct val="50000"/>
              <a:buFont typeface="Wingdings" charset="2"/>
              <a:buChar char="u"/>
              <a:defRPr/>
            </a:pPr>
            <a:r>
              <a:rPr lang="en-US" sz="2000" dirty="0"/>
              <a:t>DNA methylation study (Bisulfite-seq)</a:t>
            </a:r>
          </a:p>
          <a:p>
            <a:pPr marL="342900" indent="-342900">
              <a:lnSpc>
                <a:spcPct val="120000"/>
              </a:lnSpc>
              <a:buClr>
                <a:srgbClr val="FF6600"/>
              </a:buClr>
              <a:buSzPct val="50000"/>
              <a:buFont typeface="Wingdings" charset="2"/>
              <a:buChar char="u"/>
              <a:defRPr/>
            </a:pPr>
            <a:r>
              <a:rPr lang="en-US" sz="2000" dirty="0"/>
              <a:t>Chromatin study (</a:t>
            </a:r>
            <a:r>
              <a:rPr lang="en-US" sz="2000" dirty="0" err="1"/>
              <a:t>ChIPseq</a:t>
            </a:r>
            <a:r>
              <a:rPr lang="en-US" sz="2000" dirty="0"/>
              <a:t>)</a:t>
            </a:r>
          </a:p>
          <a:p>
            <a:pPr marL="342900" indent="-342900">
              <a:lnSpc>
                <a:spcPct val="120000"/>
              </a:lnSpc>
              <a:buClr>
                <a:srgbClr val="FF6600"/>
              </a:buClr>
              <a:buSzPct val="50000"/>
              <a:buFont typeface="Wingdings" charset="2"/>
              <a:buChar char="u"/>
              <a:defRPr/>
            </a:pPr>
            <a:r>
              <a:rPr lang="en-US" sz="2000" dirty="0"/>
              <a:t>Transcription factor study (</a:t>
            </a:r>
            <a:r>
              <a:rPr lang="en-US" sz="2000" dirty="0" err="1"/>
              <a:t>ChIPseq</a:t>
            </a:r>
            <a:r>
              <a:rPr lang="en-US" sz="2000" dirty="0"/>
              <a:t>)</a:t>
            </a:r>
          </a:p>
          <a:p>
            <a:pPr marL="342900" indent="-342900">
              <a:lnSpc>
                <a:spcPct val="120000"/>
              </a:lnSpc>
              <a:buClr>
                <a:srgbClr val="FF6600"/>
              </a:buClr>
              <a:buSzPct val="50000"/>
              <a:buFont typeface="Wingdings" charset="2"/>
              <a:buChar char="u"/>
              <a:defRPr/>
            </a:pPr>
            <a:r>
              <a:rPr lang="en-US" sz="2000" dirty="0"/>
              <a:t>miRNAs, siRNA, piRNA, </a:t>
            </a:r>
            <a:r>
              <a:rPr lang="en-US" sz="2000" dirty="0" err="1"/>
              <a:t>tRF</a:t>
            </a:r>
            <a:r>
              <a:rPr lang="en-US" sz="2000" dirty="0"/>
              <a:t>, etc... (small RNA </a:t>
            </a:r>
            <a:r>
              <a:rPr lang="en-US" sz="2000" dirty="0" err="1"/>
              <a:t>seq</a:t>
            </a:r>
            <a:r>
              <a:rPr lang="en-US" sz="2000" dirty="0"/>
              <a:t>)</a:t>
            </a:r>
          </a:p>
          <a:p>
            <a:pPr marL="342900" indent="-342900">
              <a:lnSpc>
                <a:spcPct val="120000"/>
              </a:lnSpc>
              <a:buClr>
                <a:srgbClr val="FF6600"/>
              </a:buClr>
              <a:buSzPct val="50000"/>
              <a:buFont typeface="Wingdings" charset="2"/>
              <a:buChar char="u"/>
              <a:defRPr/>
            </a:pPr>
            <a:r>
              <a:rPr lang="en-US" sz="2000" dirty="0"/>
              <a:t>Single cell transcriptome analysis</a:t>
            </a:r>
          </a:p>
        </p:txBody>
      </p:sp>
      <p:grpSp>
        <p:nvGrpSpPr>
          <p:cNvPr id="11" name="Grouper 10"/>
          <p:cNvGrpSpPr>
            <a:grpSpLocks/>
          </p:cNvGrpSpPr>
          <p:nvPr/>
        </p:nvGrpSpPr>
        <p:grpSpPr bwMode="auto">
          <a:xfrm>
            <a:off x="1115615" y="5085184"/>
            <a:ext cx="6358374" cy="1181482"/>
            <a:chOff x="2289049" y="5588605"/>
            <a:chExt cx="6357984" cy="1182161"/>
          </a:xfrm>
        </p:grpSpPr>
        <p:sp>
          <p:nvSpPr>
            <p:cNvPr id="12" name="ZoneTexte 2"/>
            <p:cNvSpPr txBox="1">
              <a:spLocks noChangeArrowheads="1"/>
            </p:cNvSpPr>
            <p:nvPr/>
          </p:nvSpPr>
          <p:spPr bwMode="auto">
            <a:xfrm>
              <a:off x="2289049" y="5804753"/>
              <a:ext cx="2313312" cy="46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eaLnBrk="1" hangingPunct="1"/>
              <a:r>
                <a:rPr lang="fr-FR" dirty="0" err="1"/>
                <a:t>Deep</a:t>
              </a:r>
              <a:r>
                <a:rPr lang="fr-FR" dirty="0"/>
                <a:t> </a:t>
              </a:r>
              <a:r>
                <a:rPr lang="fr-FR" dirty="0" err="1"/>
                <a:t>sequencing</a:t>
              </a:r>
              <a:endParaRPr lang="fr-FR" dirty="0"/>
            </a:p>
          </p:txBody>
        </p:sp>
        <p:sp>
          <p:nvSpPr>
            <p:cNvPr id="13" name="ZoneTexte 4"/>
            <p:cNvSpPr txBox="1">
              <a:spLocks noChangeArrowheads="1"/>
            </p:cNvSpPr>
            <p:nvPr/>
          </p:nvSpPr>
          <p:spPr bwMode="auto">
            <a:xfrm>
              <a:off x="5385203" y="6309101"/>
              <a:ext cx="3072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eaLnBrk="1" hangingPunct="1"/>
              <a:r>
                <a:rPr lang="fr-FR" dirty="0">
                  <a:solidFill>
                    <a:srgbClr val="FF0000"/>
                  </a:solidFill>
                </a:rPr>
                <a:t>Qualitative</a:t>
              </a:r>
              <a:r>
                <a:rPr lang="fr-FR" dirty="0"/>
                <a:t> information</a:t>
              </a:r>
            </a:p>
          </p:txBody>
        </p:sp>
        <p:sp>
          <p:nvSpPr>
            <p:cNvPr id="14" name="ZoneTexte 5"/>
            <p:cNvSpPr txBox="1">
              <a:spLocks noChangeArrowheads="1"/>
            </p:cNvSpPr>
            <p:nvPr/>
          </p:nvSpPr>
          <p:spPr bwMode="auto">
            <a:xfrm>
              <a:off x="5385203" y="5588605"/>
              <a:ext cx="3261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eaLnBrk="1" hangingPunct="1"/>
              <a:r>
                <a:rPr lang="fr-FR" dirty="0">
                  <a:solidFill>
                    <a:srgbClr val="FF0000"/>
                  </a:solidFill>
                </a:rPr>
                <a:t>Quantitative</a:t>
              </a:r>
              <a:r>
                <a:rPr lang="fr-FR" dirty="0"/>
                <a:t> information</a:t>
              </a:r>
            </a:p>
          </p:txBody>
        </p:sp>
        <p:cxnSp>
          <p:nvCxnSpPr>
            <p:cNvPr id="15" name="Connecteur droit avec flèche 7"/>
            <p:cNvCxnSpPr>
              <a:cxnSpLocks noChangeShapeType="1"/>
            </p:cNvCxnSpPr>
            <p:nvPr/>
          </p:nvCxnSpPr>
          <p:spPr bwMode="auto">
            <a:xfrm>
              <a:off x="4809175" y="6165000"/>
              <a:ext cx="638835" cy="36011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Connecteur droit avec flèche 9"/>
            <p:cNvCxnSpPr>
              <a:cxnSpLocks noChangeShapeType="1"/>
            </p:cNvCxnSpPr>
            <p:nvPr/>
          </p:nvCxnSpPr>
          <p:spPr bwMode="auto">
            <a:xfrm flipV="1">
              <a:off x="4809175" y="5804753"/>
              <a:ext cx="638834" cy="21627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8" name="CasellaDiTesto 1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1463862" cy="523220"/>
          </a:xfrm>
          <a:prstGeom prst="rect">
            <a:avLst/>
          </a:prstGeom>
          <a:noFill/>
        </p:spPr>
        <p:txBody>
          <a:bodyPr wrap="none" rtlCol="0">
            <a:spAutoFit/>
          </a:bodyPr>
          <a:lstStyle/>
          <a:p>
            <a:r>
              <a:rPr lang="it-IT" sz="2800" dirty="0" err="1"/>
              <a:t>RNA-Seq</a:t>
            </a:r>
            <a:endParaRPr lang="it-IT" sz="2800" dirty="0">
              <a:solidFill>
                <a:schemeClr val="tx1">
                  <a:lumMod val="65000"/>
                  <a:lumOff val="35000"/>
                </a:schemeClr>
              </a:solidFill>
              <a:cs typeface="Arial" pitchFamily="34" charset="0"/>
            </a:endParaRPr>
          </a:p>
        </p:txBody>
      </p:sp>
      <p:sp>
        <p:nvSpPr>
          <p:cNvPr id="18" name="CasellaDiTesto 17"/>
          <p:cNvSpPr txBox="1"/>
          <p:nvPr/>
        </p:nvSpPr>
        <p:spPr>
          <a:xfrm>
            <a:off x="107504" y="1196752"/>
            <a:ext cx="9036496" cy="5632311"/>
          </a:xfrm>
          <a:prstGeom prst="rect">
            <a:avLst/>
          </a:prstGeom>
          <a:noFill/>
        </p:spPr>
        <p:txBody>
          <a:bodyPr wrap="square" rtlCol="0">
            <a:spAutoFit/>
          </a:bodyPr>
          <a:lstStyle/>
          <a:p>
            <a:r>
              <a:rPr lang="it-IT" sz="2400" b="1" dirty="0">
                <a:latin typeface="+mj-lt"/>
                <a:cs typeface="Arial" pitchFamily="34" charset="0"/>
              </a:rPr>
              <a:t>         </a:t>
            </a:r>
            <a:r>
              <a:rPr lang="it-IT" sz="2400" b="1" dirty="0" err="1"/>
              <a:t>What</a:t>
            </a:r>
            <a:r>
              <a:rPr lang="it-IT" sz="2400" b="1" dirty="0"/>
              <a:t> </a:t>
            </a:r>
            <a:r>
              <a:rPr lang="it-IT" sz="2400" b="1" dirty="0" err="1"/>
              <a:t>is</a:t>
            </a:r>
            <a:r>
              <a:rPr lang="it-IT" sz="2400" b="1" dirty="0"/>
              <a:t> </a:t>
            </a:r>
            <a:r>
              <a:rPr lang="it-IT" sz="2400" b="1" dirty="0" err="1"/>
              <a:t>RNA‐seq</a:t>
            </a:r>
            <a:r>
              <a:rPr lang="it-IT" sz="2400" b="1" dirty="0"/>
              <a:t>?</a:t>
            </a:r>
            <a:endParaRPr lang="it-IT" sz="2400" b="1" dirty="0">
              <a:latin typeface="+mj-lt"/>
              <a:cs typeface="Arial" pitchFamily="34" charset="0"/>
            </a:endParaRPr>
          </a:p>
          <a:p>
            <a:endParaRPr lang="it-IT" sz="2400" dirty="0">
              <a:latin typeface="+mj-lt"/>
              <a:cs typeface="Arial" pitchFamily="34" charset="0"/>
            </a:endParaRPr>
          </a:p>
          <a:p>
            <a:pPr>
              <a:buBlip>
                <a:blip r:embed="rId3"/>
              </a:buBlip>
            </a:pPr>
            <a:r>
              <a:rPr lang="it-IT" sz="2000" dirty="0"/>
              <a:t>        </a:t>
            </a:r>
            <a:r>
              <a:rPr lang="it-IT" sz="2000" dirty="0" err="1"/>
              <a:t>RNA‐seq</a:t>
            </a:r>
            <a:r>
              <a:rPr lang="it-IT" sz="2000" dirty="0"/>
              <a:t> </a:t>
            </a:r>
            <a:r>
              <a:rPr lang="it-IT" sz="2000" dirty="0" err="1"/>
              <a:t>is</a:t>
            </a:r>
            <a:r>
              <a:rPr lang="it-IT" sz="2000" dirty="0"/>
              <a:t> </a:t>
            </a:r>
            <a:r>
              <a:rPr lang="it-IT" sz="2000" dirty="0" err="1"/>
              <a:t>essentially</a:t>
            </a:r>
            <a:r>
              <a:rPr lang="it-IT" sz="2000" dirty="0"/>
              <a:t> </a:t>
            </a:r>
            <a:r>
              <a:rPr lang="it-IT" sz="2000" b="1" dirty="0" err="1"/>
              <a:t>massively</a:t>
            </a:r>
            <a:r>
              <a:rPr lang="it-IT" sz="2000" b="1" dirty="0"/>
              <a:t> </a:t>
            </a:r>
            <a:r>
              <a:rPr lang="it-IT" sz="2000" b="1" dirty="0" err="1"/>
              <a:t>parallel</a:t>
            </a:r>
            <a:r>
              <a:rPr lang="it-IT" sz="2000" b="1" dirty="0"/>
              <a:t> </a:t>
            </a:r>
            <a:r>
              <a:rPr lang="it-IT" sz="2000" b="1" dirty="0" err="1"/>
              <a:t>sequencing</a:t>
            </a:r>
            <a:r>
              <a:rPr lang="it-IT" sz="2000" b="1" dirty="0"/>
              <a:t> </a:t>
            </a:r>
            <a:r>
              <a:rPr lang="it-IT" sz="2000" b="1" dirty="0" err="1"/>
              <a:t>of</a:t>
            </a:r>
            <a:r>
              <a:rPr lang="it-IT" sz="2000" b="1" dirty="0"/>
              <a:t> RNA </a:t>
            </a:r>
            <a:r>
              <a:rPr lang="it-IT" sz="2000" dirty="0"/>
              <a:t>(or, in </a:t>
            </a:r>
            <a:r>
              <a:rPr lang="it-IT" sz="2000" dirty="0" err="1"/>
              <a:t>fact</a:t>
            </a:r>
            <a:r>
              <a:rPr lang="it-IT" sz="2000" dirty="0"/>
              <a:t>, the</a:t>
            </a:r>
          </a:p>
          <a:p>
            <a:r>
              <a:rPr lang="it-IT" sz="2000" dirty="0"/>
              <a:t>           </a:t>
            </a:r>
            <a:r>
              <a:rPr lang="it-IT" sz="2000" dirty="0" err="1"/>
              <a:t>corresponding</a:t>
            </a:r>
            <a:r>
              <a:rPr lang="it-IT" sz="2000" dirty="0"/>
              <a:t> </a:t>
            </a:r>
            <a:r>
              <a:rPr lang="it-IT" sz="2000" dirty="0" err="1"/>
              <a:t>cDNA</a:t>
            </a:r>
            <a:r>
              <a:rPr lang="it-IT" sz="2000" dirty="0"/>
              <a:t>) and </a:t>
            </a:r>
            <a:r>
              <a:rPr lang="it-IT" sz="2000" dirty="0" err="1"/>
              <a:t>has</a:t>
            </a:r>
            <a:r>
              <a:rPr lang="it-IT" sz="2000" dirty="0"/>
              <a:t> </a:t>
            </a:r>
            <a:r>
              <a:rPr lang="it-IT" sz="2000" dirty="0" err="1"/>
              <a:t>heralded</a:t>
            </a:r>
            <a:r>
              <a:rPr lang="it-IT" sz="2000" dirty="0"/>
              <a:t> the </a:t>
            </a:r>
            <a:r>
              <a:rPr lang="it-IT" sz="2000" dirty="0" err="1"/>
              <a:t>second</a:t>
            </a:r>
            <a:r>
              <a:rPr lang="it-IT" sz="2000" dirty="0"/>
              <a:t> </a:t>
            </a:r>
            <a:r>
              <a:rPr lang="it-IT" sz="2000" dirty="0" err="1"/>
              <a:t>technical</a:t>
            </a:r>
            <a:r>
              <a:rPr lang="it-IT" sz="2000" dirty="0"/>
              <a:t> </a:t>
            </a:r>
            <a:r>
              <a:rPr lang="it-IT" sz="2000" dirty="0" err="1"/>
              <a:t>revolution</a:t>
            </a:r>
            <a:endParaRPr lang="it-IT" sz="2000" dirty="0"/>
          </a:p>
          <a:p>
            <a:r>
              <a:rPr lang="it-IT" sz="2000" dirty="0"/>
              <a:t>           in </a:t>
            </a:r>
            <a:r>
              <a:rPr lang="it-IT" sz="2000" dirty="0" err="1"/>
              <a:t>transcriptomics</a:t>
            </a:r>
            <a:r>
              <a:rPr lang="it-IT" sz="2000" dirty="0"/>
              <a:t>.</a:t>
            </a:r>
            <a:endParaRPr lang="it-IT" sz="2000" dirty="0">
              <a:latin typeface="+mj-lt"/>
              <a:cs typeface="Arial" pitchFamily="34" charset="0"/>
            </a:endParaRPr>
          </a:p>
          <a:p>
            <a:endParaRPr lang="it-IT" sz="800" dirty="0">
              <a:latin typeface="+mj-lt"/>
              <a:cs typeface="Arial" pitchFamily="34" charset="0"/>
            </a:endParaRPr>
          </a:p>
          <a:p>
            <a:pPr>
              <a:buBlip>
                <a:blip r:embed="rId3"/>
              </a:buBlip>
            </a:pPr>
            <a:r>
              <a:rPr lang="it-IT" sz="2000" b="1" dirty="0">
                <a:latin typeface="+mj-lt"/>
                <a:cs typeface="Arial" pitchFamily="34" charset="0"/>
              </a:rPr>
              <a:t>        </a:t>
            </a:r>
            <a:r>
              <a:rPr lang="it-IT" sz="2000" dirty="0" err="1"/>
              <a:t>It</a:t>
            </a:r>
            <a:r>
              <a:rPr lang="it-IT" sz="2000" dirty="0"/>
              <a:t> </a:t>
            </a:r>
            <a:r>
              <a:rPr lang="it-IT" sz="2000" dirty="0" err="1"/>
              <a:t>is</a:t>
            </a:r>
            <a:r>
              <a:rPr lang="it-IT" sz="2000" dirty="0"/>
              <a:t> </a:t>
            </a:r>
            <a:r>
              <a:rPr lang="it-IT" sz="2000" b="1" dirty="0" err="1"/>
              <a:t>based</a:t>
            </a:r>
            <a:r>
              <a:rPr lang="it-IT" sz="2000" b="1" dirty="0"/>
              <a:t> on </a:t>
            </a:r>
            <a:r>
              <a:rPr lang="it-IT" sz="2000" b="1" dirty="0" err="1"/>
              <a:t>next‐generation</a:t>
            </a:r>
            <a:r>
              <a:rPr lang="it-IT" sz="2000" b="1" dirty="0"/>
              <a:t> </a:t>
            </a:r>
            <a:r>
              <a:rPr lang="it-IT" sz="2000" b="1" dirty="0" err="1"/>
              <a:t>sequencing</a:t>
            </a:r>
            <a:r>
              <a:rPr lang="it-IT" sz="2000" b="1" dirty="0"/>
              <a:t> (NGS) </a:t>
            </a:r>
            <a:r>
              <a:rPr lang="it-IT" sz="2000" b="1" dirty="0" err="1"/>
              <a:t>platforms</a:t>
            </a:r>
            <a:r>
              <a:rPr lang="it-IT" sz="2000" b="1" dirty="0"/>
              <a:t> </a:t>
            </a:r>
            <a:r>
              <a:rPr lang="it-IT" sz="2000" dirty="0" err="1"/>
              <a:t>that</a:t>
            </a:r>
            <a:r>
              <a:rPr lang="it-IT" sz="2000" dirty="0"/>
              <a:t> </a:t>
            </a:r>
            <a:r>
              <a:rPr lang="it-IT" sz="2000" dirty="0" err="1"/>
              <a:t>were</a:t>
            </a:r>
            <a:r>
              <a:rPr lang="it-IT" sz="2000" dirty="0"/>
              <a:t> </a:t>
            </a:r>
            <a:r>
              <a:rPr lang="it-IT" sz="2000" dirty="0" err="1"/>
              <a:t>initially</a:t>
            </a:r>
            <a:endParaRPr lang="it-IT" sz="2000" dirty="0"/>
          </a:p>
          <a:p>
            <a:r>
              <a:rPr lang="it-IT" sz="2000" dirty="0"/>
              <a:t>           </a:t>
            </a:r>
            <a:r>
              <a:rPr lang="it-IT" sz="2000" dirty="0" err="1"/>
              <a:t>developed</a:t>
            </a:r>
            <a:r>
              <a:rPr lang="it-IT" sz="2000" dirty="0"/>
              <a:t> </a:t>
            </a:r>
            <a:r>
              <a:rPr lang="it-IT" sz="2000" dirty="0" err="1"/>
              <a:t>for</a:t>
            </a:r>
            <a:r>
              <a:rPr lang="it-IT" sz="2000" dirty="0"/>
              <a:t> </a:t>
            </a:r>
            <a:r>
              <a:rPr lang="it-IT" sz="2000" dirty="0" err="1"/>
              <a:t>high-throughput</a:t>
            </a:r>
            <a:r>
              <a:rPr lang="it-IT" sz="2000" dirty="0"/>
              <a:t> </a:t>
            </a:r>
            <a:r>
              <a:rPr lang="it-IT" sz="2000" dirty="0" err="1"/>
              <a:t>sequencing</a:t>
            </a:r>
            <a:r>
              <a:rPr lang="it-IT" sz="2000" dirty="0"/>
              <a:t> </a:t>
            </a:r>
            <a:r>
              <a:rPr lang="it-IT" sz="2000" dirty="0" err="1"/>
              <a:t>of</a:t>
            </a:r>
            <a:r>
              <a:rPr lang="it-IT" sz="2000" dirty="0"/>
              <a:t> </a:t>
            </a:r>
            <a:r>
              <a:rPr lang="it-IT" sz="2000" dirty="0" err="1"/>
              <a:t>genomic</a:t>
            </a:r>
            <a:r>
              <a:rPr lang="it-IT" sz="2000" dirty="0"/>
              <a:t> DNA.</a:t>
            </a:r>
            <a:endParaRPr lang="it-IT" sz="2000" dirty="0">
              <a:latin typeface="+mj-lt"/>
              <a:cs typeface="Arial" pitchFamily="34" charset="0"/>
            </a:endParaRPr>
          </a:p>
          <a:p>
            <a:endParaRPr lang="it-IT" sz="800" dirty="0">
              <a:latin typeface="+mj-lt"/>
              <a:cs typeface="Arial" pitchFamily="34" charset="0"/>
            </a:endParaRPr>
          </a:p>
          <a:p>
            <a:pPr>
              <a:buBlip>
                <a:blip r:embed="rId3"/>
              </a:buBlip>
            </a:pPr>
            <a:r>
              <a:rPr lang="it-IT" sz="2000" dirty="0">
                <a:cs typeface="Arial" pitchFamily="34" charset="0"/>
              </a:rPr>
              <a:t>        </a:t>
            </a:r>
            <a:r>
              <a:rPr lang="it-IT" sz="2000" dirty="0" err="1"/>
              <a:t>Typically</a:t>
            </a:r>
            <a:r>
              <a:rPr lang="it-IT" sz="2000" dirty="0"/>
              <a:t>, </a:t>
            </a:r>
            <a:r>
              <a:rPr lang="it-IT" sz="2000" b="1" dirty="0" err="1"/>
              <a:t>all</a:t>
            </a:r>
            <a:r>
              <a:rPr lang="it-IT" sz="2000" b="1" dirty="0"/>
              <a:t> the RNA </a:t>
            </a:r>
            <a:r>
              <a:rPr lang="it-IT" sz="2000" b="1" dirty="0" err="1"/>
              <a:t>molecules</a:t>
            </a:r>
            <a:r>
              <a:rPr lang="it-IT" sz="2000" b="1" dirty="0"/>
              <a:t> in a sample are reverse </a:t>
            </a:r>
            <a:r>
              <a:rPr lang="it-IT" sz="2000" b="1" dirty="0" err="1"/>
              <a:t>transcribed</a:t>
            </a:r>
            <a:r>
              <a:rPr lang="it-IT" sz="2000" b="1" dirty="0"/>
              <a:t> </a:t>
            </a:r>
            <a:r>
              <a:rPr lang="it-IT" sz="2000" b="1" dirty="0" err="1"/>
              <a:t>into</a:t>
            </a:r>
            <a:r>
              <a:rPr lang="it-IT" sz="2000" b="1" dirty="0"/>
              <a:t> </a:t>
            </a:r>
            <a:r>
              <a:rPr lang="it-IT" sz="2000" b="1" dirty="0" err="1"/>
              <a:t>cDNA</a:t>
            </a:r>
            <a:r>
              <a:rPr lang="it-IT" sz="2000" b="1" dirty="0"/>
              <a:t>,</a:t>
            </a:r>
          </a:p>
          <a:p>
            <a:r>
              <a:rPr lang="it-IT" sz="2000" dirty="0"/>
              <a:t>           and </a:t>
            </a:r>
            <a:r>
              <a:rPr lang="it-IT" sz="2000" dirty="0" err="1"/>
              <a:t>depending</a:t>
            </a:r>
            <a:r>
              <a:rPr lang="it-IT" sz="2000" dirty="0"/>
              <a:t> on the </a:t>
            </a:r>
            <a:r>
              <a:rPr lang="it-IT" sz="2000" dirty="0" err="1"/>
              <a:t>platform</a:t>
            </a:r>
            <a:r>
              <a:rPr lang="it-IT" sz="2000" dirty="0"/>
              <a:t> </a:t>
            </a:r>
            <a:r>
              <a:rPr lang="it-IT" sz="2000" dirty="0" err="1"/>
              <a:t>to</a:t>
            </a:r>
            <a:r>
              <a:rPr lang="it-IT" sz="2000" dirty="0"/>
              <a:t> </a:t>
            </a:r>
            <a:r>
              <a:rPr lang="it-IT" sz="2000" dirty="0" err="1"/>
              <a:t>be</a:t>
            </a:r>
            <a:r>
              <a:rPr lang="it-IT" sz="2000" dirty="0"/>
              <a:t> </a:t>
            </a:r>
            <a:r>
              <a:rPr lang="it-IT" sz="2000" dirty="0" err="1"/>
              <a:t>used</a:t>
            </a:r>
            <a:r>
              <a:rPr lang="it-IT" sz="2000" dirty="0"/>
              <a:t>, the </a:t>
            </a:r>
            <a:r>
              <a:rPr lang="it-IT" sz="2000" b="1" dirty="0" err="1"/>
              <a:t>cDNA</a:t>
            </a:r>
            <a:r>
              <a:rPr lang="it-IT" sz="2000" b="1" dirty="0"/>
              <a:t> </a:t>
            </a:r>
            <a:r>
              <a:rPr lang="it-IT" sz="2000" b="1" dirty="0" err="1"/>
              <a:t>molecules</a:t>
            </a:r>
            <a:r>
              <a:rPr lang="it-IT" sz="2000" b="1" dirty="0"/>
              <a:t> </a:t>
            </a:r>
            <a:r>
              <a:rPr lang="it-IT" sz="2000" b="1" dirty="0" err="1"/>
              <a:t>may</a:t>
            </a:r>
            <a:r>
              <a:rPr lang="it-IT" sz="2000" b="1" dirty="0"/>
              <a:t>  </a:t>
            </a:r>
          </a:p>
          <a:p>
            <a:r>
              <a:rPr lang="it-IT" sz="2000" b="1" dirty="0"/>
              <a:t>           (</a:t>
            </a:r>
            <a:r>
              <a:rPr lang="it-IT" sz="2000" b="1" dirty="0" err="1"/>
              <a:t>amplification-based</a:t>
            </a:r>
            <a:r>
              <a:rPr lang="it-IT" sz="2000" b="1" dirty="0"/>
              <a:t> </a:t>
            </a:r>
            <a:r>
              <a:rPr lang="it-IT" sz="2000" b="1" dirty="0" err="1"/>
              <a:t>sequencing</a:t>
            </a:r>
            <a:r>
              <a:rPr lang="it-IT" sz="2000" b="1" dirty="0"/>
              <a:t>) or </a:t>
            </a:r>
            <a:r>
              <a:rPr lang="it-IT" sz="2000" b="1" dirty="0" err="1"/>
              <a:t>may</a:t>
            </a:r>
            <a:r>
              <a:rPr lang="it-IT" sz="2000" b="1" dirty="0"/>
              <a:t> </a:t>
            </a:r>
            <a:r>
              <a:rPr lang="it-IT" sz="2000" b="1" dirty="0" err="1"/>
              <a:t>not</a:t>
            </a:r>
            <a:r>
              <a:rPr lang="it-IT" sz="2000" b="1" dirty="0"/>
              <a:t> (</a:t>
            </a:r>
            <a:r>
              <a:rPr lang="it-IT" sz="2000" b="1" dirty="0" err="1"/>
              <a:t>single‐molecule</a:t>
            </a:r>
            <a:r>
              <a:rPr lang="it-IT" sz="2000" b="1" dirty="0"/>
              <a:t> </a:t>
            </a:r>
            <a:r>
              <a:rPr lang="it-IT" sz="2000" b="1" dirty="0" err="1"/>
              <a:t>sequencing</a:t>
            </a:r>
            <a:endParaRPr lang="it-IT" sz="2000" b="1" dirty="0"/>
          </a:p>
          <a:p>
            <a:r>
              <a:rPr lang="it-IT" sz="2000" b="1" dirty="0"/>
              <a:t>           (SMS)) </a:t>
            </a:r>
            <a:r>
              <a:rPr lang="it-IT" sz="2000" b="1" dirty="0" err="1"/>
              <a:t>be</a:t>
            </a:r>
            <a:r>
              <a:rPr lang="it-IT" sz="2000" b="1" dirty="0"/>
              <a:t> </a:t>
            </a:r>
            <a:r>
              <a:rPr lang="it-IT" sz="2000" b="1" dirty="0" err="1"/>
              <a:t>amplified</a:t>
            </a:r>
            <a:r>
              <a:rPr lang="it-IT" sz="2000" b="1" dirty="0"/>
              <a:t> </a:t>
            </a:r>
            <a:r>
              <a:rPr lang="it-IT" sz="2000" b="1" dirty="0" err="1"/>
              <a:t>before</a:t>
            </a:r>
            <a:r>
              <a:rPr lang="it-IT" sz="2000" b="1" dirty="0"/>
              <a:t> </a:t>
            </a:r>
            <a:r>
              <a:rPr lang="it-IT" sz="2000" b="1" dirty="0" err="1"/>
              <a:t>deep</a:t>
            </a:r>
            <a:r>
              <a:rPr lang="it-IT" sz="2000" b="1" dirty="0"/>
              <a:t> </a:t>
            </a:r>
            <a:r>
              <a:rPr lang="it-IT" sz="2000" b="1" dirty="0" err="1"/>
              <a:t>sequencing</a:t>
            </a:r>
            <a:r>
              <a:rPr lang="it-IT" sz="2000" b="1" dirty="0"/>
              <a:t>.</a:t>
            </a:r>
          </a:p>
          <a:p>
            <a:endParaRPr lang="it-IT" sz="800" i="1" dirty="0">
              <a:cs typeface="Arial" pitchFamily="34" charset="0"/>
            </a:endParaRPr>
          </a:p>
          <a:p>
            <a:pPr>
              <a:buBlip>
                <a:blip r:embed="rId3"/>
              </a:buBlip>
            </a:pPr>
            <a:r>
              <a:rPr lang="it-IT" sz="2000" i="1" dirty="0">
                <a:cs typeface="Arial" pitchFamily="34" charset="0"/>
              </a:rPr>
              <a:t>        </a:t>
            </a:r>
            <a:r>
              <a:rPr lang="it-IT" sz="2000" dirty="0" err="1"/>
              <a:t>After</a:t>
            </a:r>
            <a:r>
              <a:rPr lang="it-IT" sz="2000" dirty="0"/>
              <a:t> the </a:t>
            </a:r>
            <a:r>
              <a:rPr lang="it-IT" sz="2000" dirty="0" err="1"/>
              <a:t>sequencing</a:t>
            </a:r>
            <a:r>
              <a:rPr lang="it-IT" sz="2000" dirty="0"/>
              <a:t> </a:t>
            </a:r>
            <a:r>
              <a:rPr lang="it-IT" sz="2000" dirty="0" err="1"/>
              <a:t>reaction</a:t>
            </a:r>
            <a:r>
              <a:rPr lang="it-IT" sz="2000" dirty="0"/>
              <a:t> </a:t>
            </a:r>
            <a:r>
              <a:rPr lang="it-IT" sz="2000" dirty="0" err="1"/>
              <a:t>has</a:t>
            </a:r>
            <a:r>
              <a:rPr lang="it-IT" sz="2000" dirty="0"/>
              <a:t> </a:t>
            </a:r>
            <a:r>
              <a:rPr lang="it-IT" sz="2000" dirty="0" err="1"/>
              <a:t>taken</a:t>
            </a:r>
            <a:r>
              <a:rPr lang="it-IT" sz="2000" dirty="0"/>
              <a:t> </a:t>
            </a:r>
            <a:r>
              <a:rPr lang="it-IT" sz="2000" dirty="0" err="1"/>
              <a:t>place</a:t>
            </a:r>
            <a:r>
              <a:rPr lang="it-IT" sz="2000" dirty="0"/>
              <a:t>, </a:t>
            </a:r>
            <a:r>
              <a:rPr lang="it-IT" sz="2000" b="1" dirty="0"/>
              <a:t>the </a:t>
            </a:r>
            <a:r>
              <a:rPr lang="it-IT" sz="2000" b="1" dirty="0" err="1"/>
              <a:t>obtained</a:t>
            </a:r>
            <a:r>
              <a:rPr lang="it-IT" sz="2000" b="1" dirty="0"/>
              <a:t> </a:t>
            </a:r>
            <a:r>
              <a:rPr lang="it-IT" sz="2000" b="1" dirty="0" err="1"/>
              <a:t>sequence</a:t>
            </a:r>
            <a:endParaRPr lang="it-IT" sz="2000" b="1" dirty="0"/>
          </a:p>
          <a:p>
            <a:r>
              <a:rPr lang="it-IT" sz="2000" b="1" dirty="0"/>
              <a:t>           </a:t>
            </a:r>
            <a:r>
              <a:rPr lang="it-IT" sz="2000" b="1" dirty="0" err="1"/>
              <a:t>stretches</a:t>
            </a:r>
            <a:r>
              <a:rPr lang="it-IT" sz="2000" b="1" dirty="0"/>
              <a:t> (</a:t>
            </a:r>
            <a:r>
              <a:rPr lang="it-IT" sz="2000" b="1" dirty="0" err="1"/>
              <a:t>reads</a:t>
            </a:r>
            <a:r>
              <a:rPr lang="it-IT" sz="2000" b="1" dirty="0"/>
              <a:t>) are </a:t>
            </a:r>
            <a:r>
              <a:rPr lang="it-IT" sz="2000" b="1" dirty="0" err="1"/>
              <a:t>mapped</a:t>
            </a:r>
            <a:r>
              <a:rPr lang="it-IT" sz="2000" b="1" dirty="0"/>
              <a:t> </a:t>
            </a:r>
            <a:r>
              <a:rPr lang="it-IT" sz="2000" b="1" dirty="0" err="1"/>
              <a:t>onto</a:t>
            </a:r>
            <a:r>
              <a:rPr lang="it-IT" sz="2000" b="1" dirty="0"/>
              <a:t> a </a:t>
            </a:r>
            <a:r>
              <a:rPr lang="it-IT" sz="2000" b="1" dirty="0" err="1"/>
              <a:t>reference</a:t>
            </a:r>
            <a:r>
              <a:rPr lang="it-IT" sz="2000" b="1" dirty="0"/>
              <a:t> </a:t>
            </a:r>
            <a:r>
              <a:rPr lang="it-IT" sz="2000" b="1" dirty="0" err="1"/>
              <a:t>genome</a:t>
            </a:r>
            <a:r>
              <a:rPr lang="it-IT" sz="2000" b="1" dirty="0"/>
              <a:t> </a:t>
            </a:r>
            <a:r>
              <a:rPr lang="it-IT" sz="2000" dirty="0" err="1"/>
              <a:t>to</a:t>
            </a:r>
            <a:r>
              <a:rPr lang="it-IT" sz="2000" dirty="0"/>
              <a:t> deduce the</a:t>
            </a:r>
          </a:p>
          <a:p>
            <a:r>
              <a:rPr lang="it-IT" sz="2000" dirty="0"/>
              <a:t>           </a:t>
            </a:r>
            <a:r>
              <a:rPr lang="it-IT" sz="2000" dirty="0" err="1"/>
              <a:t>structure</a:t>
            </a:r>
            <a:r>
              <a:rPr lang="it-IT" sz="2000" dirty="0"/>
              <a:t> and/or </a:t>
            </a:r>
            <a:r>
              <a:rPr lang="it-IT" sz="2000" dirty="0" err="1"/>
              <a:t>expression</a:t>
            </a:r>
            <a:r>
              <a:rPr lang="it-IT" sz="2000" dirty="0"/>
              <a:t> state </a:t>
            </a:r>
            <a:r>
              <a:rPr lang="it-IT" sz="2000" dirty="0" err="1"/>
              <a:t>of</a:t>
            </a:r>
            <a:r>
              <a:rPr lang="it-IT" sz="2000" dirty="0"/>
              <a:t> </a:t>
            </a:r>
            <a:r>
              <a:rPr lang="it-IT" sz="2000" dirty="0" err="1"/>
              <a:t>any</a:t>
            </a:r>
            <a:r>
              <a:rPr lang="it-IT" sz="2000" dirty="0"/>
              <a:t> </a:t>
            </a:r>
            <a:r>
              <a:rPr lang="it-IT" sz="2000" dirty="0" err="1"/>
              <a:t>given</a:t>
            </a:r>
            <a:r>
              <a:rPr lang="it-IT" sz="2000" dirty="0"/>
              <a:t> </a:t>
            </a:r>
            <a:r>
              <a:rPr lang="it-IT" sz="2000" dirty="0" err="1"/>
              <a:t>transcript</a:t>
            </a:r>
            <a:r>
              <a:rPr lang="it-IT" sz="2000" dirty="0"/>
              <a:t> in the sample.</a:t>
            </a:r>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107504" y="1196752"/>
            <a:ext cx="9036496" cy="1877437"/>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Pre-NGS</a:t>
            </a:r>
            <a:r>
              <a:rPr lang="it-IT" sz="2400" b="1" dirty="0">
                <a:latin typeface="+mj-lt"/>
                <a:cs typeface="Arial" pitchFamily="34" charset="0"/>
              </a:rPr>
              <a:t> era</a:t>
            </a:r>
          </a:p>
          <a:p>
            <a:endParaRPr lang="it-IT" sz="2400" dirty="0">
              <a:latin typeface="+mj-lt"/>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pic>
        <p:nvPicPr>
          <p:cNvPr id="2" name="Picture 2"/>
          <p:cNvPicPr>
            <a:picLocks noChangeAspect="1" noChangeArrowheads="1"/>
          </p:cNvPicPr>
          <p:nvPr/>
        </p:nvPicPr>
        <p:blipFill>
          <a:blip r:embed="rId2" cstate="print"/>
          <a:srcRect/>
          <a:stretch>
            <a:fillRect/>
          </a:stretch>
        </p:blipFill>
        <p:spPr bwMode="auto">
          <a:xfrm>
            <a:off x="1259631" y="1772816"/>
            <a:ext cx="7224731" cy="4464496"/>
          </a:xfrm>
          <a:prstGeom prst="rect">
            <a:avLst/>
          </a:prstGeom>
          <a:noFill/>
          <a:ln w="9525">
            <a:noFill/>
            <a:miter lim="800000"/>
            <a:headEnd/>
            <a:tailEnd/>
          </a:ln>
        </p:spPr>
      </p:pic>
      <p:sp>
        <p:nvSpPr>
          <p:cNvPr id="10" name="CasellaDiTesto 9"/>
          <p:cNvSpPr txBox="1"/>
          <p:nvPr/>
        </p:nvSpPr>
        <p:spPr>
          <a:xfrm>
            <a:off x="0" y="116632"/>
            <a:ext cx="8511048" cy="523220"/>
          </a:xfrm>
          <a:prstGeom prst="rect">
            <a:avLst/>
          </a:prstGeom>
          <a:noFill/>
        </p:spPr>
        <p:txBody>
          <a:bodyPr wrap="none" rtlCol="0">
            <a:spAutoFit/>
          </a:bodyPr>
          <a:lstStyle/>
          <a:p>
            <a:r>
              <a:rPr lang="it-IT" sz="2800" dirty="0"/>
              <a:t>DIFFERENT WAYS TO APPROACH BIOLOGICAL QUESTIONS</a:t>
            </a:r>
            <a:endParaRPr lang="it-IT" sz="2800" dirty="0">
              <a:solidFill>
                <a:schemeClr val="tx1">
                  <a:lumMod val="65000"/>
                  <a:lumOff val="35000"/>
                </a:schemeClr>
              </a:solidFill>
              <a:cs typeface="Arial" pitchFamily="34" charset="0"/>
            </a:endParaRPr>
          </a:p>
        </p:txBody>
      </p:sp>
      <p:sp>
        <p:nvSpPr>
          <p:cNvPr id="11" name="CasellaDiTesto 10"/>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1463862"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endParaRPr lang="it-IT" sz="2800" dirty="0">
              <a:solidFill>
                <a:schemeClr val="tx1">
                  <a:lumMod val="65000"/>
                  <a:lumOff val="35000"/>
                </a:schemeClr>
              </a:solidFill>
              <a:cs typeface="Arial" pitchFamily="34" charset="0"/>
            </a:endParaRPr>
          </a:p>
        </p:txBody>
      </p:sp>
      <p:sp>
        <p:nvSpPr>
          <p:cNvPr id="18" name="CasellaDiTesto 17"/>
          <p:cNvSpPr txBox="1"/>
          <p:nvPr/>
        </p:nvSpPr>
        <p:spPr>
          <a:xfrm>
            <a:off x="107504" y="1196752"/>
            <a:ext cx="9036496" cy="2185214"/>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RNA-Seq</a:t>
            </a:r>
            <a:r>
              <a:rPr lang="it-IT" sz="2400" b="1" dirty="0">
                <a:latin typeface="+mj-lt"/>
                <a:cs typeface="Arial" pitchFamily="34" charset="0"/>
              </a:rPr>
              <a:t> VS </a:t>
            </a:r>
            <a:r>
              <a:rPr lang="it-IT" sz="2400" b="1" dirty="0" err="1">
                <a:latin typeface="+mj-lt"/>
                <a:cs typeface="Arial" pitchFamily="34" charset="0"/>
              </a:rPr>
              <a:t>Microarray</a:t>
            </a:r>
            <a:r>
              <a:rPr lang="it-IT" sz="2400" b="1" dirty="0">
                <a:latin typeface="+mj-lt"/>
                <a:cs typeface="Arial" pitchFamily="34" charset="0"/>
              </a:rPr>
              <a:t> (</a:t>
            </a:r>
            <a:r>
              <a:rPr lang="it-IT" sz="2400" b="1" dirty="0" err="1">
                <a:latin typeface="+mj-lt"/>
                <a:cs typeface="Arial" pitchFamily="34" charset="0"/>
              </a:rPr>
              <a:t>what</a:t>
            </a:r>
            <a:r>
              <a:rPr lang="it-IT" sz="2400" b="1" dirty="0">
                <a:latin typeface="+mj-lt"/>
                <a:cs typeface="Arial" pitchFamily="34" charset="0"/>
              </a:rPr>
              <a:t> </a:t>
            </a:r>
            <a:r>
              <a:rPr lang="it-IT" sz="2400" b="1" dirty="0" err="1">
                <a:latin typeface="+mj-lt"/>
                <a:cs typeface="Arial" pitchFamily="34" charset="0"/>
              </a:rPr>
              <a:t>is</a:t>
            </a:r>
            <a:r>
              <a:rPr lang="it-IT" sz="2400" b="1" dirty="0">
                <a:latin typeface="+mj-lt"/>
                <a:cs typeface="Arial" pitchFamily="34" charset="0"/>
              </a:rPr>
              <a:t> </a:t>
            </a:r>
            <a:r>
              <a:rPr lang="it-IT" sz="2400" b="1" dirty="0" err="1">
                <a:latin typeface="+mj-lt"/>
                <a:cs typeface="Arial" pitchFamily="34" charset="0"/>
              </a:rPr>
              <a:t>it</a:t>
            </a:r>
            <a:r>
              <a:rPr lang="it-IT" sz="2400" b="1" dirty="0">
                <a:latin typeface="+mj-lt"/>
                <a:cs typeface="Arial" pitchFamily="34" charset="0"/>
              </a:rPr>
              <a:t>?)</a:t>
            </a:r>
          </a:p>
          <a:p>
            <a:endParaRPr lang="it-IT" sz="2400" dirty="0">
              <a:latin typeface="+mj-lt"/>
              <a:cs typeface="Arial" pitchFamily="34" charset="0"/>
            </a:endParaRPr>
          </a:p>
          <a:p>
            <a:endParaRPr lang="it-IT" sz="2000" i="1" dirty="0">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pic>
        <p:nvPicPr>
          <p:cNvPr id="2" name="Picture 2" descr="C:\Users\User\Pictures\microarray_med.jpeg"/>
          <p:cNvPicPr>
            <a:picLocks noChangeAspect="1" noChangeArrowheads="1"/>
          </p:cNvPicPr>
          <p:nvPr/>
        </p:nvPicPr>
        <p:blipFill>
          <a:blip r:embed="rId3" cstate="print"/>
          <a:srcRect/>
          <a:stretch>
            <a:fillRect/>
          </a:stretch>
        </p:blipFill>
        <p:spPr bwMode="auto">
          <a:xfrm>
            <a:off x="1619672" y="1700808"/>
            <a:ext cx="6533139" cy="4650110"/>
          </a:xfrm>
          <a:prstGeom prst="rect">
            <a:avLst/>
          </a:prstGeom>
          <a:noFill/>
        </p:spPr>
      </p:pic>
    </p:spTree>
    <p:extLst>
      <p:ext uri="{BB962C8B-B14F-4D97-AF65-F5344CB8AC3E}">
        <p14:creationId xmlns:p14="http://schemas.microsoft.com/office/powerpoint/2010/main" val="31498647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1463862"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endParaRPr lang="it-IT" sz="2800" dirty="0">
              <a:solidFill>
                <a:schemeClr val="tx1">
                  <a:lumMod val="65000"/>
                  <a:lumOff val="35000"/>
                </a:schemeClr>
              </a:solidFill>
              <a:cs typeface="Arial" pitchFamily="34" charset="0"/>
            </a:endParaRPr>
          </a:p>
        </p:txBody>
      </p:sp>
      <p:sp>
        <p:nvSpPr>
          <p:cNvPr id="18" name="CasellaDiTesto 17"/>
          <p:cNvSpPr txBox="1"/>
          <p:nvPr/>
        </p:nvSpPr>
        <p:spPr>
          <a:xfrm>
            <a:off x="107504" y="1196752"/>
            <a:ext cx="9036496" cy="6186309"/>
          </a:xfrm>
          <a:prstGeom prst="rect">
            <a:avLst/>
          </a:prstGeom>
          <a:noFill/>
        </p:spPr>
        <p:txBody>
          <a:bodyPr wrap="square" rtlCol="0">
            <a:spAutoFit/>
          </a:bodyPr>
          <a:lstStyle/>
          <a:p>
            <a:r>
              <a:rPr lang="it-IT" sz="2400" b="1" dirty="0">
                <a:latin typeface="+mj-lt"/>
                <a:cs typeface="Arial" pitchFamily="34" charset="0"/>
              </a:rPr>
              <a:t>        RNA-</a:t>
            </a:r>
            <a:r>
              <a:rPr lang="it-IT" sz="2400" b="1" dirty="0" err="1">
                <a:latin typeface="+mj-lt"/>
                <a:cs typeface="Arial" pitchFamily="34" charset="0"/>
              </a:rPr>
              <a:t>Seq</a:t>
            </a:r>
            <a:r>
              <a:rPr lang="it-IT" sz="2400" b="1" dirty="0">
                <a:latin typeface="+mj-lt"/>
                <a:cs typeface="Arial" pitchFamily="34" charset="0"/>
              </a:rPr>
              <a:t> VS </a:t>
            </a:r>
            <a:r>
              <a:rPr lang="it-IT" sz="2400" b="1" dirty="0" err="1">
                <a:latin typeface="+mj-lt"/>
                <a:cs typeface="Arial" pitchFamily="34" charset="0"/>
              </a:rPr>
              <a:t>Microarray</a:t>
            </a:r>
            <a:endParaRPr lang="it-IT" sz="2400" b="1" dirty="0">
              <a:latin typeface="+mj-lt"/>
              <a:cs typeface="Arial" pitchFamily="34" charset="0"/>
            </a:endParaRPr>
          </a:p>
          <a:p>
            <a:endParaRPr lang="it-IT" sz="2400" dirty="0">
              <a:latin typeface="+mj-lt"/>
              <a:cs typeface="Arial" pitchFamily="34" charset="0"/>
            </a:endParaRPr>
          </a:p>
          <a:p>
            <a:pPr>
              <a:buBlip>
                <a:blip r:embed="rId3"/>
              </a:buBlip>
            </a:pPr>
            <a:r>
              <a:rPr lang="it-IT" sz="2000" dirty="0">
                <a:latin typeface="+mj-lt"/>
                <a:cs typeface="Arial" pitchFamily="34" charset="0"/>
              </a:rPr>
              <a:t>         </a:t>
            </a:r>
            <a:r>
              <a:rPr lang="it-IT" sz="2000" b="1" dirty="0" err="1">
                <a:latin typeface="+mj-lt"/>
                <a:cs typeface="Arial" pitchFamily="34" charset="0"/>
              </a:rPr>
              <a:t>RNA-Seq</a:t>
            </a:r>
            <a:r>
              <a:rPr lang="it-IT" sz="2000" b="1" dirty="0">
                <a:latin typeface="+mj-lt"/>
                <a:cs typeface="Arial" pitchFamily="34" charset="0"/>
              </a:rPr>
              <a:t> </a:t>
            </a:r>
            <a:r>
              <a:rPr lang="it-IT" sz="2000" b="1" dirty="0" err="1">
                <a:latin typeface="+mj-lt"/>
                <a:cs typeface="Arial" pitchFamily="34" charset="0"/>
              </a:rPr>
              <a:t>has</a:t>
            </a:r>
            <a:r>
              <a:rPr lang="it-IT" sz="2000" b="1" dirty="0">
                <a:latin typeface="+mj-lt"/>
                <a:cs typeface="Arial" pitchFamily="34" charset="0"/>
              </a:rPr>
              <a:t> a </a:t>
            </a:r>
            <a:r>
              <a:rPr lang="it-IT" sz="2000" b="1" dirty="0" err="1">
                <a:latin typeface="+mj-lt"/>
                <a:cs typeface="Arial" pitchFamily="34" charset="0"/>
              </a:rPr>
              <a:t>wider</a:t>
            </a:r>
            <a:r>
              <a:rPr lang="it-IT" sz="2000" b="1" dirty="0">
                <a:latin typeface="+mj-lt"/>
                <a:cs typeface="Arial" pitchFamily="34" charset="0"/>
              </a:rPr>
              <a:t> </a:t>
            </a:r>
            <a:r>
              <a:rPr lang="it-IT" sz="2000" b="1" dirty="0" err="1">
                <a:latin typeface="+mj-lt"/>
                <a:cs typeface="Arial" pitchFamily="34" charset="0"/>
              </a:rPr>
              <a:t>dynamic</a:t>
            </a:r>
            <a:r>
              <a:rPr lang="it-IT" sz="2000" b="1" dirty="0">
                <a:latin typeface="+mj-lt"/>
                <a:cs typeface="Arial" pitchFamily="34" charset="0"/>
              </a:rPr>
              <a:t> </a:t>
            </a:r>
            <a:r>
              <a:rPr lang="it-IT" sz="2000" b="1" dirty="0" err="1">
                <a:latin typeface="+mj-lt"/>
                <a:cs typeface="Arial" pitchFamily="34" charset="0"/>
              </a:rPr>
              <a:t>range</a:t>
            </a:r>
            <a:r>
              <a:rPr lang="it-IT" sz="2000" dirty="0">
                <a:latin typeface="+mj-lt"/>
                <a:cs typeface="Arial" pitchFamily="34" charset="0"/>
              </a:rPr>
              <a:t>, </a:t>
            </a:r>
            <a:r>
              <a:rPr lang="it-IT" sz="2000" dirty="0" err="1">
                <a:latin typeface="+mj-lt"/>
                <a:cs typeface="Arial" pitchFamily="34" charset="0"/>
              </a:rPr>
              <a:t>which</a:t>
            </a:r>
            <a:r>
              <a:rPr lang="it-IT" sz="2000" dirty="0">
                <a:latin typeface="+mj-lt"/>
                <a:cs typeface="Arial" pitchFamily="34" charset="0"/>
              </a:rPr>
              <a:t> </a:t>
            </a:r>
            <a:r>
              <a:rPr lang="it-IT" sz="2000" dirty="0" err="1">
                <a:latin typeface="+mj-lt"/>
                <a:cs typeface="Arial" pitchFamily="34" charset="0"/>
              </a:rPr>
              <a:t>depends</a:t>
            </a:r>
            <a:r>
              <a:rPr lang="it-IT" sz="2000" dirty="0">
                <a:latin typeface="+mj-lt"/>
                <a:cs typeface="Arial" pitchFamily="34" charset="0"/>
              </a:rPr>
              <a:t> on the </a:t>
            </a:r>
            <a:r>
              <a:rPr lang="it-IT" sz="2000" dirty="0" err="1">
                <a:latin typeface="+mj-lt"/>
                <a:cs typeface="Arial" pitchFamily="34" charset="0"/>
              </a:rPr>
              <a:t>sequencing</a:t>
            </a:r>
            <a:r>
              <a:rPr lang="it-IT" sz="2000" dirty="0">
                <a:latin typeface="+mj-lt"/>
                <a:cs typeface="Arial" pitchFamily="34" charset="0"/>
              </a:rPr>
              <a:t>  </a:t>
            </a:r>
          </a:p>
          <a:p>
            <a:r>
              <a:rPr lang="it-IT" sz="2000" dirty="0">
                <a:latin typeface="+mj-lt"/>
                <a:cs typeface="Arial" pitchFamily="34" charset="0"/>
              </a:rPr>
              <a:t>            </a:t>
            </a:r>
            <a:r>
              <a:rPr lang="it-IT" sz="2000" dirty="0" err="1">
                <a:latin typeface="+mj-lt"/>
                <a:cs typeface="Arial" pitchFamily="34" charset="0"/>
              </a:rPr>
              <a:t>depth</a:t>
            </a:r>
            <a:r>
              <a:rPr lang="it-IT" sz="2000" dirty="0">
                <a:latin typeface="+mj-lt"/>
                <a:cs typeface="Arial" pitchFamily="34" charset="0"/>
              </a:rPr>
              <a:t>. </a:t>
            </a:r>
            <a:r>
              <a:rPr lang="it-IT" sz="2000" dirty="0" err="1">
                <a:latin typeface="+mj-lt"/>
                <a:cs typeface="Arial" pitchFamily="34" charset="0"/>
              </a:rPr>
              <a:t>Microarrays</a:t>
            </a:r>
            <a:r>
              <a:rPr lang="it-IT" sz="2000" dirty="0">
                <a:latin typeface="+mj-lt"/>
                <a:cs typeface="Arial" pitchFamily="34" charset="0"/>
              </a:rPr>
              <a:t> show </a:t>
            </a:r>
            <a:r>
              <a:rPr lang="it-IT" sz="2000" dirty="0" err="1">
                <a:latin typeface="+mj-lt"/>
                <a:cs typeface="Arial" pitchFamily="34" charset="0"/>
              </a:rPr>
              <a:t>saturation</a:t>
            </a:r>
            <a:r>
              <a:rPr lang="it-IT" sz="2000" dirty="0">
                <a:latin typeface="+mj-lt"/>
                <a:cs typeface="Arial" pitchFamily="34" charset="0"/>
              </a:rPr>
              <a:t> at high </a:t>
            </a:r>
            <a:r>
              <a:rPr lang="it-IT" sz="2000" dirty="0" err="1">
                <a:latin typeface="+mj-lt"/>
                <a:cs typeface="Arial" pitchFamily="34" charset="0"/>
              </a:rPr>
              <a:t>expression</a:t>
            </a:r>
            <a:r>
              <a:rPr lang="it-IT" sz="2000" dirty="0">
                <a:latin typeface="+mj-lt"/>
                <a:cs typeface="Arial" pitchFamily="34" charset="0"/>
              </a:rPr>
              <a:t> </a:t>
            </a:r>
            <a:r>
              <a:rPr lang="it-IT" sz="2000" dirty="0" err="1">
                <a:latin typeface="+mj-lt"/>
                <a:cs typeface="Arial" pitchFamily="34" charset="0"/>
              </a:rPr>
              <a:t>levels</a:t>
            </a:r>
            <a:r>
              <a:rPr lang="it-IT" sz="2000" dirty="0">
                <a:latin typeface="+mj-lt"/>
                <a:cs typeface="Arial" pitchFamily="34" charset="0"/>
              </a:rPr>
              <a:t> and loss </a:t>
            </a:r>
            <a:r>
              <a:rPr lang="it-IT" sz="2000" dirty="0" err="1">
                <a:latin typeface="+mj-lt"/>
                <a:cs typeface="Arial" pitchFamily="34" charset="0"/>
              </a:rPr>
              <a:t>of</a:t>
            </a:r>
            <a:r>
              <a:rPr lang="it-IT" sz="2000" dirty="0">
                <a:latin typeface="+mj-lt"/>
                <a:cs typeface="Arial" pitchFamily="34" charset="0"/>
              </a:rPr>
              <a:t> </a:t>
            </a:r>
            <a:r>
              <a:rPr lang="it-IT" sz="2000" dirty="0" err="1">
                <a:latin typeface="+mj-lt"/>
                <a:cs typeface="Arial" pitchFamily="34" charset="0"/>
              </a:rPr>
              <a:t>signal</a:t>
            </a:r>
            <a:r>
              <a:rPr lang="it-IT" sz="2000" dirty="0">
                <a:latin typeface="+mj-lt"/>
                <a:cs typeface="Arial" pitchFamily="34" charset="0"/>
              </a:rPr>
              <a:t>            </a:t>
            </a:r>
          </a:p>
          <a:p>
            <a:r>
              <a:rPr lang="it-IT" sz="2000" dirty="0">
                <a:latin typeface="+mj-lt"/>
                <a:cs typeface="Arial" pitchFamily="34" charset="0"/>
              </a:rPr>
              <a:t>            at low </a:t>
            </a:r>
            <a:r>
              <a:rPr lang="it-IT" sz="2000" dirty="0" err="1">
                <a:latin typeface="+mj-lt"/>
                <a:cs typeface="Arial" pitchFamily="34" charset="0"/>
              </a:rPr>
              <a:t>expression</a:t>
            </a:r>
            <a:r>
              <a:rPr lang="it-IT" sz="2000" dirty="0">
                <a:latin typeface="+mj-lt"/>
                <a:cs typeface="Arial" pitchFamily="34" charset="0"/>
              </a:rPr>
              <a:t> </a:t>
            </a:r>
            <a:r>
              <a:rPr lang="it-IT" sz="2000" dirty="0" err="1">
                <a:latin typeface="+mj-lt"/>
                <a:cs typeface="Arial" pitchFamily="34" charset="0"/>
              </a:rPr>
              <a:t>levels</a:t>
            </a:r>
            <a:r>
              <a:rPr lang="it-IT" sz="2000" dirty="0">
                <a:latin typeface="+mj-lt"/>
                <a:cs typeface="Arial" pitchFamily="34" charset="0"/>
              </a:rPr>
              <a:t>.</a:t>
            </a:r>
          </a:p>
          <a:p>
            <a:endParaRPr lang="it-IT" sz="800" dirty="0">
              <a:latin typeface="+mj-lt"/>
              <a:cs typeface="Arial" pitchFamily="34" charset="0"/>
            </a:endParaRPr>
          </a:p>
          <a:p>
            <a:pPr>
              <a:buBlip>
                <a:blip r:embed="rId3"/>
              </a:buBlip>
            </a:pPr>
            <a:r>
              <a:rPr lang="it-IT" sz="2000" dirty="0">
                <a:latin typeface="+mj-lt"/>
                <a:cs typeface="Arial" pitchFamily="34" charset="0"/>
              </a:rPr>
              <a:t>         </a:t>
            </a:r>
            <a:r>
              <a:rPr lang="it-IT" sz="2000" b="1" dirty="0" err="1">
                <a:latin typeface="+mj-lt"/>
                <a:cs typeface="Arial" pitchFamily="34" charset="0"/>
              </a:rPr>
              <a:t>RNA-Seq</a:t>
            </a:r>
            <a:r>
              <a:rPr lang="it-IT" sz="2000" b="1" dirty="0">
                <a:latin typeface="+mj-lt"/>
                <a:cs typeface="Arial" pitchFamily="34" charset="0"/>
              </a:rPr>
              <a:t> </a:t>
            </a:r>
            <a:r>
              <a:rPr lang="it-IT" sz="2000" b="1" dirty="0" err="1">
                <a:latin typeface="+mj-lt"/>
                <a:cs typeface="Arial" pitchFamily="34" charset="0"/>
              </a:rPr>
              <a:t>is</a:t>
            </a:r>
            <a:r>
              <a:rPr lang="it-IT" sz="2000" b="1" dirty="0">
                <a:latin typeface="+mj-lt"/>
                <a:cs typeface="Arial" pitchFamily="34" charset="0"/>
              </a:rPr>
              <a:t> more sensitive </a:t>
            </a:r>
            <a:r>
              <a:rPr lang="it-IT" sz="2000" b="1" dirty="0" err="1">
                <a:latin typeface="+mj-lt"/>
                <a:cs typeface="Arial" pitchFamily="34" charset="0"/>
              </a:rPr>
              <a:t>than</a:t>
            </a:r>
            <a:r>
              <a:rPr lang="it-IT" sz="2000" b="1" dirty="0">
                <a:latin typeface="+mj-lt"/>
                <a:cs typeface="Arial" pitchFamily="34" charset="0"/>
              </a:rPr>
              <a:t> </a:t>
            </a:r>
            <a:r>
              <a:rPr lang="it-IT" sz="2000" b="1" dirty="0" err="1">
                <a:latin typeface="+mj-lt"/>
                <a:cs typeface="Arial" pitchFamily="34" charset="0"/>
              </a:rPr>
              <a:t>microarrays</a:t>
            </a:r>
            <a:r>
              <a:rPr lang="it-IT" sz="2000" dirty="0">
                <a:latin typeface="+mj-lt"/>
                <a:cs typeface="Arial" pitchFamily="34" charset="0"/>
              </a:rPr>
              <a:t>: </a:t>
            </a:r>
            <a:r>
              <a:rPr lang="it-IT" sz="2000" dirty="0" err="1">
                <a:latin typeface="+mj-lt"/>
                <a:cs typeface="Arial" pitchFamily="34" charset="0"/>
              </a:rPr>
              <a:t>it</a:t>
            </a:r>
            <a:r>
              <a:rPr lang="it-IT" sz="2000" dirty="0">
                <a:latin typeface="+mj-lt"/>
                <a:cs typeface="Arial" pitchFamily="34" charset="0"/>
              </a:rPr>
              <a:t> </a:t>
            </a:r>
            <a:r>
              <a:rPr lang="it-IT" sz="2000" dirty="0" err="1">
                <a:latin typeface="+mj-lt"/>
                <a:cs typeface="Arial" pitchFamily="34" charset="0"/>
              </a:rPr>
              <a:t>is</a:t>
            </a:r>
            <a:r>
              <a:rPr lang="it-IT" sz="2000" dirty="0">
                <a:latin typeface="+mj-lt"/>
                <a:cs typeface="Arial" pitchFamily="34" charset="0"/>
              </a:rPr>
              <a:t> </a:t>
            </a:r>
            <a:r>
              <a:rPr lang="it-IT" sz="2000" dirty="0" err="1">
                <a:latin typeface="+mj-lt"/>
                <a:cs typeface="Arial" pitchFamily="34" charset="0"/>
              </a:rPr>
              <a:t>able</a:t>
            </a:r>
            <a:r>
              <a:rPr lang="it-IT" sz="2000" dirty="0">
                <a:latin typeface="+mj-lt"/>
                <a:cs typeface="Arial" pitchFamily="34" charset="0"/>
              </a:rPr>
              <a:t> </a:t>
            </a:r>
            <a:r>
              <a:rPr lang="it-IT" sz="2000" dirty="0" err="1">
                <a:latin typeface="+mj-lt"/>
                <a:cs typeface="Arial" pitchFamily="34" charset="0"/>
              </a:rPr>
              <a:t>to</a:t>
            </a:r>
            <a:r>
              <a:rPr lang="it-IT" sz="2000" dirty="0">
                <a:latin typeface="+mj-lt"/>
                <a:cs typeface="Arial" pitchFamily="34" charset="0"/>
              </a:rPr>
              <a:t> </a:t>
            </a:r>
            <a:r>
              <a:rPr lang="it-IT" sz="2000" dirty="0" err="1">
                <a:latin typeface="+mj-lt"/>
                <a:cs typeface="Arial" pitchFamily="34" charset="0"/>
              </a:rPr>
              <a:t>identify</a:t>
            </a:r>
            <a:r>
              <a:rPr lang="it-IT" sz="2000" dirty="0">
                <a:latin typeface="+mj-lt"/>
                <a:cs typeface="Arial" pitchFamily="34" charset="0"/>
              </a:rPr>
              <a:t> more </a:t>
            </a:r>
            <a:r>
              <a:rPr lang="it-IT" sz="2000" dirty="0" err="1">
                <a:latin typeface="+mj-lt"/>
                <a:cs typeface="Arial" pitchFamily="34" charset="0"/>
              </a:rPr>
              <a:t>genes</a:t>
            </a:r>
            <a:r>
              <a:rPr lang="it-IT" sz="2000" dirty="0">
                <a:latin typeface="+mj-lt"/>
                <a:cs typeface="Arial" pitchFamily="34" charset="0"/>
              </a:rPr>
              <a:t>.</a:t>
            </a:r>
          </a:p>
          <a:p>
            <a:endParaRPr lang="it-IT" sz="800" dirty="0">
              <a:latin typeface="+mj-lt"/>
              <a:cs typeface="Arial" pitchFamily="34" charset="0"/>
            </a:endParaRPr>
          </a:p>
          <a:p>
            <a:pPr>
              <a:buBlip>
                <a:blip r:embed="rId3"/>
              </a:buBlip>
            </a:pPr>
            <a:r>
              <a:rPr lang="it-IT" sz="2000" dirty="0">
                <a:latin typeface="+mj-lt"/>
                <a:cs typeface="Arial" pitchFamily="34" charset="0"/>
              </a:rPr>
              <a:t>         </a:t>
            </a:r>
            <a:r>
              <a:rPr lang="it-IT" sz="2000" dirty="0" err="1">
                <a:latin typeface="+mj-lt"/>
                <a:cs typeface="Arial" pitchFamily="34" charset="0"/>
              </a:rPr>
              <a:t>RNA-Seq</a:t>
            </a:r>
            <a:r>
              <a:rPr lang="it-IT" sz="2000" dirty="0">
                <a:latin typeface="+mj-lt"/>
                <a:cs typeface="Arial" pitchFamily="34" charset="0"/>
              </a:rPr>
              <a:t> </a:t>
            </a:r>
            <a:r>
              <a:rPr lang="it-IT" sz="2000" dirty="0" err="1">
                <a:latin typeface="+mj-lt"/>
                <a:cs typeface="Arial" pitchFamily="34" charset="0"/>
              </a:rPr>
              <a:t>is</a:t>
            </a:r>
            <a:r>
              <a:rPr lang="it-IT" sz="2000" dirty="0">
                <a:latin typeface="+mj-lt"/>
                <a:cs typeface="Arial" pitchFamily="34" charset="0"/>
              </a:rPr>
              <a:t> </a:t>
            </a:r>
            <a:r>
              <a:rPr lang="it-IT" sz="2000" dirty="0" err="1">
                <a:latin typeface="+mj-lt"/>
                <a:cs typeface="Arial" pitchFamily="34" charset="0"/>
              </a:rPr>
              <a:t>able</a:t>
            </a:r>
            <a:r>
              <a:rPr lang="it-IT" sz="2000" dirty="0">
                <a:latin typeface="+mj-lt"/>
                <a:cs typeface="Arial" pitchFamily="34" charset="0"/>
              </a:rPr>
              <a:t> </a:t>
            </a:r>
            <a:r>
              <a:rPr lang="it-IT" sz="2000" dirty="0" err="1">
                <a:latin typeface="+mj-lt"/>
                <a:cs typeface="Arial" pitchFamily="34" charset="0"/>
              </a:rPr>
              <a:t>to</a:t>
            </a:r>
            <a:r>
              <a:rPr lang="it-IT" sz="2000" dirty="0">
                <a:latin typeface="+mj-lt"/>
                <a:cs typeface="Arial" pitchFamily="34" charset="0"/>
              </a:rPr>
              <a:t> </a:t>
            </a:r>
            <a:r>
              <a:rPr lang="it-IT" sz="2000" b="1" dirty="0" err="1">
                <a:latin typeface="+mj-lt"/>
                <a:cs typeface="Arial" pitchFamily="34" charset="0"/>
              </a:rPr>
              <a:t>identify</a:t>
            </a:r>
            <a:r>
              <a:rPr lang="it-IT" sz="2000" b="1" dirty="0">
                <a:latin typeface="+mj-lt"/>
                <a:cs typeface="Arial" pitchFamily="34" charset="0"/>
              </a:rPr>
              <a:t> and </a:t>
            </a:r>
            <a:r>
              <a:rPr lang="it-IT" sz="2000" b="1" dirty="0" err="1">
                <a:latin typeface="+mj-lt"/>
                <a:cs typeface="Arial" pitchFamily="34" charset="0"/>
              </a:rPr>
              <a:t>quantify</a:t>
            </a:r>
            <a:r>
              <a:rPr lang="it-IT" sz="2000" b="1" dirty="0">
                <a:latin typeface="+mj-lt"/>
                <a:cs typeface="Arial" pitchFamily="34" charset="0"/>
              </a:rPr>
              <a:t> </a:t>
            </a:r>
            <a:r>
              <a:rPr lang="it-IT" sz="2000" b="1" dirty="0" err="1">
                <a:latin typeface="+mj-lt"/>
                <a:cs typeface="Arial" pitchFamily="34" charset="0"/>
              </a:rPr>
              <a:t>novel</a:t>
            </a:r>
            <a:r>
              <a:rPr lang="it-IT" sz="2000" b="1" dirty="0">
                <a:latin typeface="+mj-lt"/>
                <a:cs typeface="Arial" pitchFamily="34" charset="0"/>
              </a:rPr>
              <a:t> </a:t>
            </a:r>
            <a:r>
              <a:rPr lang="it-IT" sz="2000" b="1" dirty="0" err="1">
                <a:latin typeface="+mj-lt"/>
                <a:cs typeface="Arial" pitchFamily="34" charset="0"/>
              </a:rPr>
              <a:t>splicing</a:t>
            </a:r>
            <a:r>
              <a:rPr lang="it-IT" sz="2000" b="1" dirty="0">
                <a:latin typeface="+mj-lt"/>
                <a:cs typeface="Arial" pitchFamily="34" charset="0"/>
              </a:rPr>
              <a:t> </a:t>
            </a:r>
            <a:r>
              <a:rPr lang="it-IT" sz="2000" b="1" dirty="0" err="1">
                <a:latin typeface="+mj-lt"/>
                <a:cs typeface="Arial" pitchFamily="34" charset="0"/>
              </a:rPr>
              <a:t>variants</a:t>
            </a:r>
            <a:r>
              <a:rPr lang="it-IT" sz="2000" dirty="0">
                <a:latin typeface="+mj-lt"/>
                <a:cs typeface="Arial" pitchFamily="34" charset="0"/>
              </a:rPr>
              <a:t>.</a:t>
            </a:r>
          </a:p>
          <a:p>
            <a:endParaRPr lang="it-IT" sz="800" dirty="0">
              <a:latin typeface="+mj-lt"/>
              <a:cs typeface="Arial" pitchFamily="34" charset="0"/>
            </a:endParaRPr>
          </a:p>
          <a:p>
            <a:pPr>
              <a:buBlip>
                <a:blip r:embed="rId3"/>
              </a:buBlip>
            </a:pPr>
            <a:r>
              <a:rPr lang="it-IT" sz="2000" dirty="0">
                <a:cs typeface="Arial" pitchFamily="34" charset="0"/>
              </a:rPr>
              <a:t>         </a:t>
            </a:r>
            <a:r>
              <a:rPr lang="it-IT" sz="2000" dirty="0" err="1">
                <a:cs typeface="Arial" pitchFamily="34" charset="0"/>
              </a:rPr>
              <a:t>RNA-Seq</a:t>
            </a:r>
            <a:r>
              <a:rPr lang="it-IT" sz="2000" dirty="0">
                <a:cs typeface="Arial" pitchFamily="34" charset="0"/>
              </a:rPr>
              <a:t> </a:t>
            </a:r>
            <a:r>
              <a:rPr lang="it-IT" sz="2000" dirty="0" err="1">
                <a:cs typeface="Arial" pitchFamily="34" charset="0"/>
              </a:rPr>
              <a:t>allows</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b="1" dirty="0" err="1">
                <a:cs typeface="Arial" pitchFamily="34" charset="0"/>
              </a:rPr>
              <a:t>identifiy</a:t>
            </a:r>
            <a:r>
              <a:rPr lang="it-IT" sz="2000" b="1" dirty="0">
                <a:cs typeface="Arial" pitchFamily="34" charset="0"/>
              </a:rPr>
              <a:t> </a:t>
            </a:r>
            <a:r>
              <a:rPr lang="it-IT" sz="2000" b="1" dirty="0" err="1">
                <a:cs typeface="Arial" pitchFamily="34" charset="0"/>
              </a:rPr>
              <a:t>new</a:t>
            </a:r>
            <a:r>
              <a:rPr lang="it-IT" sz="2000" b="1" dirty="0">
                <a:cs typeface="Arial" pitchFamily="34" charset="0"/>
              </a:rPr>
              <a:t> </a:t>
            </a:r>
            <a:r>
              <a:rPr lang="it-IT" sz="2000" b="1" dirty="0" err="1">
                <a:cs typeface="Arial" pitchFamily="34" charset="0"/>
              </a:rPr>
              <a:t>SNPs</a:t>
            </a:r>
            <a:r>
              <a:rPr lang="it-IT" sz="2000" b="1" dirty="0">
                <a:cs typeface="Arial" pitchFamily="34" charset="0"/>
              </a:rPr>
              <a:t> and editing.</a:t>
            </a:r>
          </a:p>
          <a:p>
            <a:endParaRPr lang="it-IT" sz="800" dirty="0">
              <a:cs typeface="Arial" pitchFamily="34" charset="0"/>
            </a:endParaRPr>
          </a:p>
          <a:p>
            <a:pPr>
              <a:buBlip>
                <a:blip r:embed="rId3"/>
              </a:buBlip>
            </a:pPr>
            <a:r>
              <a:rPr lang="it-IT" sz="2000" dirty="0">
                <a:cs typeface="Arial" pitchFamily="34" charset="0"/>
              </a:rPr>
              <a:t>         </a:t>
            </a:r>
            <a:r>
              <a:rPr lang="it-IT" sz="2000" dirty="0" err="1">
                <a:cs typeface="Arial" pitchFamily="34" charset="0"/>
              </a:rPr>
              <a:t>Microarray</a:t>
            </a:r>
            <a:r>
              <a:rPr lang="it-IT" sz="2000" dirty="0">
                <a:cs typeface="Arial" pitchFamily="34" charset="0"/>
              </a:rPr>
              <a:t> are </a:t>
            </a:r>
            <a:r>
              <a:rPr lang="it-IT" sz="2000" dirty="0" err="1">
                <a:cs typeface="Arial" pitchFamily="34" charset="0"/>
              </a:rPr>
              <a:t>cheaper</a:t>
            </a:r>
            <a:r>
              <a:rPr lang="it-IT" sz="2000" dirty="0">
                <a:cs typeface="Arial" pitchFamily="34" charset="0"/>
              </a:rPr>
              <a:t> and </a:t>
            </a:r>
            <a:r>
              <a:rPr lang="it-IT" sz="2000" dirty="0" err="1">
                <a:cs typeface="Arial" pitchFamily="34" charset="0"/>
              </a:rPr>
              <a:t>easier</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analyze</a:t>
            </a:r>
            <a:r>
              <a:rPr lang="it-IT" sz="2000" dirty="0">
                <a:cs typeface="Arial" pitchFamily="34" charset="0"/>
              </a:rPr>
              <a:t>.</a:t>
            </a:r>
          </a:p>
          <a:p>
            <a:endParaRPr lang="it-IT" sz="800" dirty="0"/>
          </a:p>
          <a:p>
            <a:pPr>
              <a:buBlip>
                <a:blip r:embed="rId3"/>
              </a:buBlip>
            </a:pPr>
            <a:r>
              <a:rPr lang="it-IT" sz="2000" dirty="0"/>
              <a:t>         </a:t>
            </a:r>
            <a:r>
              <a:rPr lang="it-IT" sz="2000" dirty="0" err="1"/>
              <a:t>Arrays</a:t>
            </a:r>
            <a:r>
              <a:rPr lang="it-IT" sz="2000" dirty="0"/>
              <a:t> </a:t>
            </a:r>
            <a:r>
              <a:rPr lang="it-IT" sz="2000" dirty="0" err="1"/>
              <a:t>still</a:t>
            </a:r>
            <a:r>
              <a:rPr lang="it-IT" sz="2000" dirty="0"/>
              <a:t> </a:t>
            </a:r>
            <a:r>
              <a:rPr lang="it-IT" sz="2000" dirty="0" err="1"/>
              <a:t>have</a:t>
            </a:r>
            <a:r>
              <a:rPr lang="it-IT" sz="2000" dirty="0"/>
              <a:t> a </a:t>
            </a:r>
            <a:r>
              <a:rPr lang="it-IT" sz="2000" dirty="0" err="1"/>
              <a:t>place</a:t>
            </a:r>
            <a:r>
              <a:rPr lang="it-IT" sz="2000" dirty="0"/>
              <a:t> </a:t>
            </a:r>
            <a:r>
              <a:rPr lang="it-IT" sz="2000" dirty="0" err="1"/>
              <a:t>for</a:t>
            </a:r>
            <a:r>
              <a:rPr lang="it-IT" sz="2000" dirty="0"/>
              <a:t> </a:t>
            </a:r>
            <a:r>
              <a:rPr lang="it-IT" sz="2000" dirty="0" err="1"/>
              <a:t>targeted</a:t>
            </a:r>
            <a:r>
              <a:rPr lang="it-IT" sz="2000" dirty="0"/>
              <a:t> </a:t>
            </a:r>
            <a:r>
              <a:rPr lang="it-IT" sz="2000" dirty="0" err="1"/>
              <a:t>identification</a:t>
            </a:r>
            <a:r>
              <a:rPr lang="it-IT" sz="2000" dirty="0"/>
              <a:t> </a:t>
            </a:r>
            <a:r>
              <a:rPr lang="it-IT" sz="2000" dirty="0" err="1"/>
              <a:t>of</a:t>
            </a:r>
            <a:r>
              <a:rPr lang="it-IT" sz="2000" dirty="0"/>
              <a:t> </a:t>
            </a:r>
            <a:r>
              <a:rPr lang="it-IT" sz="2000" dirty="0" err="1"/>
              <a:t>already</a:t>
            </a:r>
            <a:r>
              <a:rPr lang="it-IT" sz="2000" dirty="0"/>
              <a:t> </a:t>
            </a:r>
            <a:r>
              <a:rPr lang="it-IT" sz="2000" dirty="0" err="1"/>
              <a:t>known</a:t>
            </a:r>
            <a:endParaRPr lang="it-IT" sz="2000" dirty="0"/>
          </a:p>
          <a:p>
            <a:r>
              <a:rPr lang="it-IT" sz="2000" dirty="0"/>
              <a:t>            common allele </a:t>
            </a:r>
            <a:r>
              <a:rPr lang="it-IT" sz="2000" dirty="0" err="1"/>
              <a:t>variants</a:t>
            </a:r>
            <a:r>
              <a:rPr lang="it-IT" sz="2000" dirty="0"/>
              <a:t>, </a:t>
            </a:r>
            <a:r>
              <a:rPr lang="it-IT" sz="2000" dirty="0" err="1"/>
              <a:t>making</a:t>
            </a:r>
            <a:r>
              <a:rPr lang="it-IT" sz="2000" dirty="0"/>
              <a:t> </a:t>
            </a:r>
            <a:r>
              <a:rPr lang="it-IT" sz="2000" dirty="0" err="1"/>
              <a:t>them</a:t>
            </a:r>
            <a:r>
              <a:rPr lang="it-IT" sz="2000" dirty="0"/>
              <a:t> </a:t>
            </a:r>
            <a:r>
              <a:rPr lang="it-IT" sz="2000" dirty="0" err="1"/>
              <a:t>ideal</a:t>
            </a:r>
            <a:r>
              <a:rPr lang="it-IT" sz="2000" dirty="0"/>
              <a:t> </a:t>
            </a:r>
            <a:r>
              <a:rPr lang="it-IT" sz="2000" dirty="0" err="1"/>
              <a:t>for</a:t>
            </a:r>
            <a:r>
              <a:rPr lang="it-IT" sz="2000" dirty="0"/>
              <a:t> </a:t>
            </a:r>
            <a:r>
              <a:rPr lang="it-IT" sz="2000" dirty="0" err="1"/>
              <a:t>regulatory</a:t>
            </a:r>
            <a:r>
              <a:rPr lang="it-IT" sz="2000" dirty="0"/>
              <a:t> </a:t>
            </a:r>
            <a:r>
              <a:rPr lang="it-IT" sz="2000" dirty="0" err="1"/>
              <a:t>diagnostics</a:t>
            </a:r>
            <a:r>
              <a:rPr lang="it-IT" sz="2000" i="1" dirty="0">
                <a:cs typeface="Arial" pitchFamily="34" charset="0"/>
              </a:rPr>
              <a:t>.       </a:t>
            </a:r>
            <a:endParaRPr lang="it-IT" sz="2000" dirty="0">
              <a:latin typeface="+mj-lt"/>
              <a:cs typeface="Arial" pitchFamily="34" charset="0"/>
            </a:endParaRPr>
          </a:p>
          <a:p>
            <a:endParaRPr lang="it-IT" sz="800" dirty="0">
              <a:latin typeface="+mj-lt"/>
              <a:cs typeface="Arial" pitchFamily="34" charset="0"/>
            </a:endParaRPr>
          </a:p>
          <a:p>
            <a:pPr>
              <a:buBlip>
                <a:blip r:embed="rId3"/>
              </a:buBlip>
            </a:pPr>
            <a:r>
              <a:rPr lang="it-IT" sz="2000" dirty="0">
                <a:latin typeface="+mj-lt"/>
                <a:cs typeface="Arial" pitchFamily="34" charset="0"/>
              </a:rPr>
              <a:t>         </a:t>
            </a:r>
            <a:r>
              <a:rPr lang="it-IT" sz="1400" dirty="0">
                <a:latin typeface="+mj-lt"/>
                <a:cs typeface="Arial" pitchFamily="34" charset="0"/>
                <a:hlinkClick r:id="rId4"/>
              </a:rPr>
              <a:t>https://bioinfomagician.wordpress.com/2014/01/28/rna-seq-vs-microarray-what-is-the-take/comment-page-1/</a:t>
            </a:r>
            <a:r>
              <a:rPr lang="it-IT" sz="1400" dirty="0">
                <a:latin typeface="+mj-lt"/>
                <a:cs typeface="Arial" pitchFamily="34" charset="0"/>
              </a:rPr>
              <a:t> </a:t>
            </a:r>
          </a:p>
          <a:p>
            <a:endParaRPr lang="it-IT" sz="2000" i="1" dirty="0">
              <a:cs typeface="Arial" pitchFamily="34" charset="0"/>
            </a:endParaRPr>
          </a:p>
          <a:p>
            <a:r>
              <a:rPr lang="it-IT" sz="2000" i="1" dirty="0">
                <a:cs typeface="Arial" pitchFamily="34" charset="0"/>
              </a:rPr>
              <a:t>           </a:t>
            </a:r>
          </a:p>
          <a:p>
            <a:endParaRPr lang="it-IT" sz="2400" dirty="0">
              <a:latin typeface="Arial" pitchFamily="34" charset="0"/>
              <a:cs typeface="Arial" pitchFamily="34" charset="0"/>
            </a:endParaRPr>
          </a:p>
          <a:p>
            <a:r>
              <a:rPr lang="it-IT" sz="2400" dirty="0"/>
              <a:t>          </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8346997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107504" y="1196752"/>
            <a:ext cx="9036496" cy="1877437"/>
          </a:xfrm>
          <a:prstGeom prst="rect">
            <a:avLst/>
          </a:prstGeom>
          <a:noFill/>
        </p:spPr>
        <p:txBody>
          <a:bodyPr wrap="square" rtlCol="0">
            <a:spAutoFit/>
          </a:bodyPr>
          <a:lstStyle/>
          <a:p>
            <a:r>
              <a:rPr lang="it-IT" sz="2400" b="1" dirty="0">
                <a:latin typeface="+mj-lt"/>
                <a:cs typeface="Arial" pitchFamily="34" charset="0"/>
              </a:rPr>
              <a:t>         The </a:t>
            </a:r>
            <a:r>
              <a:rPr lang="it-IT" sz="2400" b="1" dirty="0" err="1">
                <a:latin typeface="+mj-lt"/>
                <a:cs typeface="Arial" pitchFamily="34" charset="0"/>
              </a:rPr>
              <a:t>method</a:t>
            </a:r>
            <a:endParaRPr lang="it-IT" sz="2400" b="1" dirty="0">
              <a:latin typeface="+mj-lt"/>
              <a:cs typeface="Arial" pitchFamily="34" charset="0"/>
            </a:endParaRPr>
          </a:p>
          <a:p>
            <a:endParaRPr lang="it-IT" sz="2400" dirty="0">
              <a:latin typeface="+mj-lt"/>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pic>
        <p:nvPicPr>
          <p:cNvPr id="2" name="Picture 2"/>
          <p:cNvPicPr>
            <a:picLocks noChangeAspect="1" noChangeArrowheads="1"/>
          </p:cNvPicPr>
          <p:nvPr/>
        </p:nvPicPr>
        <p:blipFill>
          <a:blip r:embed="rId2" cstate="print"/>
          <a:srcRect/>
          <a:stretch>
            <a:fillRect/>
          </a:stretch>
        </p:blipFill>
        <p:spPr bwMode="auto">
          <a:xfrm>
            <a:off x="683568" y="1916832"/>
            <a:ext cx="6264696" cy="3970662"/>
          </a:xfrm>
          <a:prstGeom prst="rect">
            <a:avLst/>
          </a:prstGeom>
          <a:noFill/>
          <a:ln w="9525">
            <a:noFill/>
            <a:miter lim="800000"/>
            <a:headEnd/>
            <a:tailEnd/>
          </a:ln>
        </p:spPr>
      </p:pic>
      <p:sp>
        <p:nvSpPr>
          <p:cNvPr id="9" name="CasellaDiTesto 8"/>
          <p:cNvSpPr txBox="1"/>
          <p:nvPr/>
        </p:nvSpPr>
        <p:spPr>
          <a:xfrm>
            <a:off x="6876256" y="2204864"/>
            <a:ext cx="1985800" cy="369332"/>
          </a:xfrm>
          <a:prstGeom prst="rect">
            <a:avLst/>
          </a:prstGeom>
          <a:noFill/>
        </p:spPr>
        <p:txBody>
          <a:bodyPr wrap="none" rtlCol="0">
            <a:spAutoFit/>
          </a:bodyPr>
          <a:lstStyle/>
          <a:p>
            <a:r>
              <a:rPr lang="it-IT" dirty="0" err="1"/>
              <a:t>Library</a:t>
            </a:r>
            <a:r>
              <a:rPr lang="it-IT" dirty="0"/>
              <a:t> </a:t>
            </a:r>
            <a:r>
              <a:rPr lang="it-IT" dirty="0" err="1"/>
              <a:t>preparation</a:t>
            </a:r>
            <a:endParaRPr lang="it-IT" dirty="0"/>
          </a:p>
        </p:txBody>
      </p:sp>
      <p:sp>
        <p:nvSpPr>
          <p:cNvPr id="10" name="CasellaDiTesto 9"/>
          <p:cNvSpPr txBox="1"/>
          <p:nvPr/>
        </p:nvSpPr>
        <p:spPr>
          <a:xfrm>
            <a:off x="0" y="116632"/>
            <a:ext cx="1463862"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endParaRPr lang="it-IT" sz="2800" dirty="0">
              <a:solidFill>
                <a:schemeClr val="tx1">
                  <a:lumMod val="65000"/>
                  <a:lumOff val="35000"/>
                </a:schemeClr>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asellaDiTesto 14"/>
          <p:cNvSpPr txBox="1"/>
          <p:nvPr/>
        </p:nvSpPr>
        <p:spPr>
          <a:xfrm>
            <a:off x="0" y="116632"/>
            <a:ext cx="1463862"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endParaRPr lang="it-IT" sz="2800" dirty="0">
              <a:solidFill>
                <a:schemeClr val="tx1">
                  <a:lumMod val="65000"/>
                  <a:lumOff val="35000"/>
                </a:schemeClr>
              </a:solidFill>
              <a:cs typeface="Arial" pitchFamily="34" charset="0"/>
            </a:endParaRPr>
          </a:p>
        </p:txBody>
      </p:sp>
      <p:sp>
        <p:nvSpPr>
          <p:cNvPr id="18" name="CasellaDiTesto 17"/>
          <p:cNvSpPr txBox="1"/>
          <p:nvPr/>
        </p:nvSpPr>
        <p:spPr>
          <a:xfrm>
            <a:off x="107504" y="1196752"/>
            <a:ext cx="9036496" cy="5016758"/>
          </a:xfrm>
          <a:prstGeom prst="rect">
            <a:avLst/>
          </a:prstGeom>
          <a:noFill/>
        </p:spPr>
        <p:txBody>
          <a:bodyPr wrap="square" rtlCol="0">
            <a:spAutoFit/>
          </a:bodyPr>
          <a:lstStyle/>
          <a:p>
            <a:endParaRPr lang="it-IT" sz="2400" dirty="0">
              <a:latin typeface="+mj-lt"/>
              <a:cs typeface="Arial" pitchFamily="34" charset="0"/>
            </a:endParaRPr>
          </a:p>
          <a:p>
            <a:endParaRPr lang="it-IT" sz="800" dirty="0">
              <a:latin typeface="+mj-lt"/>
              <a:cs typeface="Arial" pitchFamily="34" charset="0"/>
            </a:endParaRPr>
          </a:p>
          <a:p>
            <a:pPr>
              <a:buBlip>
                <a:blip r:embed="rId3"/>
              </a:buBlip>
            </a:pPr>
            <a:r>
              <a:rPr lang="it-IT" sz="2000" dirty="0">
                <a:latin typeface="+mj-lt"/>
                <a:cs typeface="Arial" pitchFamily="34" charset="0"/>
              </a:rPr>
              <a:t>         </a:t>
            </a:r>
            <a:r>
              <a:rPr lang="it-IT" sz="2000" dirty="0" err="1"/>
              <a:t>RNA-Seq</a:t>
            </a:r>
            <a:r>
              <a:rPr lang="it-IT" sz="2000" dirty="0"/>
              <a:t> </a:t>
            </a:r>
            <a:r>
              <a:rPr lang="it-IT" sz="2000" dirty="0" err="1"/>
              <a:t>provides</a:t>
            </a:r>
            <a:r>
              <a:rPr lang="it-IT" sz="2000" dirty="0"/>
              <a:t> the </a:t>
            </a:r>
            <a:r>
              <a:rPr lang="it-IT" sz="2000" dirty="0" err="1"/>
              <a:t>ability</a:t>
            </a:r>
            <a:r>
              <a:rPr lang="it-IT" sz="2000" dirty="0"/>
              <a:t> </a:t>
            </a:r>
            <a:r>
              <a:rPr lang="it-IT" sz="2000" dirty="0" err="1"/>
              <a:t>to</a:t>
            </a:r>
            <a:r>
              <a:rPr lang="it-IT" sz="2000" dirty="0"/>
              <a:t> look at:</a:t>
            </a:r>
          </a:p>
          <a:p>
            <a:endParaRPr lang="it-IT" sz="2000" dirty="0"/>
          </a:p>
          <a:p>
            <a:r>
              <a:rPr lang="it-IT" sz="2000" dirty="0"/>
              <a:t>            - </a:t>
            </a:r>
            <a:r>
              <a:rPr lang="it-IT" sz="2000" dirty="0" err="1"/>
              <a:t>changes</a:t>
            </a:r>
            <a:r>
              <a:rPr lang="it-IT" sz="2000" dirty="0"/>
              <a:t> in gene </a:t>
            </a:r>
            <a:r>
              <a:rPr lang="it-IT" sz="2000" dirty="0" err="1"/>
              <a:t>expression</a:t>
            </a:r>
            <a:endParaRPr lang="it-IT" sz="2000" dirty="0"/>
          </a:p>
          <a:p>
            <a:r>
              <a:rPr lang="it-IT" sz="2000" dirty="0"/>
              <a:t>            ‐ </a:t>
            </a:r>
            <a:r>
              <a:rPr lang="it-IT" sz="2000" dirty="0" err="1"/>
              <a:t>alternatively</a:t>
            </a:r>
            <a:r>
              <a:rPr lang="it-IT" sz="2000" dirty="0"/>
              <a:t> </a:t>
            </a:r>
            <a:r>
              <a:rPr lang="it-IT" sz="2000" dirty="0" err="1"/>
              <a:t>spliced</a:t>
            </a:r>
            <a:r>
              <a:rPr lang="it-IT" sz="2000" dirty="0"/>
              <a:t> </a:t>
            </a:r>
            <a:r>
              <a:rPr lang="it-IT" sz="2000" dirty="0" err="1"/>
              <a:t>transcripts</a:t>
            </a:r>
            <a:r>
              <a:rPr lang="it-IT" sz="2000" dirty="0"/>
              <a:t>, alternative </a:t>
            </a:r>
            <a:r>
              <a:rPr lang="it-IT" sz="2000" dirty="0" err="1"/>
              <a:t>promoters</a:t>
            </a:r>
            <a:r>
              <a:rPr lang="it-IT" sz="2000" dirty="0"/>
              <a:t> and </a:t>
            </a:r>
            <a:r>
              <a:rPr lang="it-IT" sz="2000" dirty="0" err="1"/>
              <a:t>polyA</a:t>
            </a:r>
            <a:r>
              <a:rPr lang="it-IT" sz="2000" dirty="0"/>
              <a:t> </a:t>
            </a:r>
            <a:r>
              <a:rPr lang="it-IT" sz="2000" dirty="0" err="1"/>
              <a:t>sites</a:t>
            </a:r>
            <a:endParaRPr lang="it-IT" sz="2000" dirty="0"/>
          </a:p>
          <a:p>
            <a:r>
              <a:rPr lang="it-IT" sz="2000" dirty="0"/>
              <a:t>            - </a:t>
            </a:r>
            <a:r>
              <a:rPr lang="it-IT" sz="2000" dirty="0" err="1"/>
              <a:t>post‐transcriptional</a:t>
            </a:r>
            <a:r>
              <a:rPr lang="it-IT" sz="2000" dirty="0"/>
              <a:t> </a:t>
            </a:r>
            <a:r>
              <a:rPr lang="it-IT" sz="2000" dirty="0" err="1"/>
              <a:t>changes</a:t>
            </a:r>
            <a:r>
              <a:rPr lang="it-IT" sz="2000" dirty="0"/>
              <a:t> </a:t>
            </a:r>
          </a:p>
          <a:p>
            <a:r>
              <a:rPr lang="it-IT" sz="2000" dirty="0"/>
              <a:t>            ‐ gene </a:t>
            </a:r>
            <a:r>
              <a:rPr lang="it-IT" sz="2000" dirty="0" err="1"/>
              <a:t>fusions</a:t>
            </a:r>
            <a:endParaRPr lang="it-IT" sz="2000" dirty="0"/>
          </a:p>
          <a:p>
            <a:r>
              <a:rPr lang="it-IT" sz="2000" dirty="0"/>
              <a:t>            - In </a:t>
            </a:r>
            <a:r>
              <a:rPr lang="it-IT" sz="2000" dirty="0" err="1"/>
              <a:t>addition</a:t>
            </a:r>
            <a:r>
              <a:rPr lang="it-IT" sz="2000" dirty="0"/>
              <a:t> </a:t>
            </a:r>
            <a:r>
              <a:rPr lang="it-IT" sz="2000" dirty="0" err="1"/>
              <a:t>to</a:t>
            </a:r>
            <a:r>
              <a:rPr lang="it-IT" sz="2000" dirty="0"/>
              <a:t> </a:t>
            </a:r>
            <a:r>
              <a:rPr lang="it-IT" sz="2000" dirty="0" err="1"/>
              <a:t>mRNA</a:t>
            </a:r>
            <a:r>
              <a:rPr lang="it-IT" sz="2000" dirty="0"/>
              <a:t> </a:t>
            </a:r>
            <a:r>
              <a:rPr lang="it-IT" sz="2000" dirty="0" err="1"/>
              <a:t>transcripts</a:t>
            </a:r>
            <a:r>
              <a:rPr lang="it-IT" sz="2000" dirty="0"/>
              <a:t>, </a:t>
            </a:r>
            <a:r>
              <a:rPr lang="it-IT" sz="2000" dirty="0" err="1"/>
              <a:t>RNA-Seq</a:t>
            </a:r>
            <a:r>
              <a:rPr lang="it-IT" sz="2000" dirty="0"/>
              <a:t> can look at </a:t>
            </a:r>
            <a:r>
              <a:rPr lang="it-IT" sz="2000" dirty="0" err="1"/>
              <a:t>different</a:t>
            </a:r>
            <a:r>
              <a:rPr lang="it-IT" sz="2000" dirty="0"/>
              <a:t> </a:t>
            </a:r>
            <a:r>
              <a:rPr lang="it-IT" sz="2000" dirty="0" err="1"/>
              <a:t>populations</a:t>
            </a:r>
            <a:endParaRPr lang="it-IT" sz="2000" dirty="0"/>
          </a:p>
          <a:p>
            <a:r>
              <a:rPr lang="it-IT" sz="2000" dirty="0"/>
              <a:t>            </a:t>
            </a:r>
            <a:r>
              <a:rPr lang="it-IT" sz="2000" dirty="0" err="1"/>
              <a:t>of</a:t>
            </a:r>
            <a:r>
              <a:rPr lang="it-IT" sz="2000" dirty="0"/>
              <a:t> RNA (</a:t>
            </a:r>
            <a:r>
              <a:rPr lang="it-IT" sz="2000" dirty="0" err="1"/>
              <a:t>tRNA</a:t>
            </a:r>
            <a:r>
              <a:rPr lang="it-IT" sz="2000" dirty="0"/>
              <a:t>, </a:t>
            </a:r>
            <a:r>
              <a:rPr lang="it-IT" sz="2000" dirty="0" err="1"/>
              <a:t>miRNA</a:t>
            </a:r>
            <a:r>
              <a:rPr lang="it-IT" sz="2000" dirty="0"/>
              <a:t>)</a:t>
            </a:r>
          </a:p>
          <a:p>
            <a:r>
              <a:rPr lang="it-IT" sz="2000" dirty="0"/>
              <a:t>            - </a:t>
            </a:r>
            <a:r>
              <a:rPr lang="it-IT" sz="2000" dirty="0" err="1"/>
              <a:t>exon</a:t>
            </a:r>
            <a:r>
              <a:rPr lang="it-IT" sz="2000" dirty="0"/>
              <a:t>/</a:t>
            </a:r>
            <a:r>
              <a:rPr lang="it-IT" sz="2000" dirty="0" err="1"/>
              <a:t>intron</a:t>
            </a:r>
            <a:r>
              <a:rPr lang="it-IT" sz="2000" dirty="0"/>
              <a:t> </a:t>
            </a:r>
            <a:r>
              <a:rPr lang="it-IT" sz="2000" dirty="0" err="1"/>
              <a:t>boundaries</a:t>
            </a:r>
            <a:endParaRPr lang="it-IT" sz="2000" dirty="0"/>
          </a:p>
          <a:p>
            <a:r>
              <a:rPr lang="it-IT" sz="2000" dirty="0"/>
              <a:t>            ‐ </a:t>
            </a:r>
            <a:r>
              <a:rPr lang="it-IT" sz="2000" dirty="0" err="1"/>
              <a:t>verify</a:t>
            </a:r>
            <a:r>
              <a:rPr lang="it-IT" sz="2000" dirty="0"/>
              <a:t> or </a:t>
            </a:r>
            <a:r>
              <a:rPr lang="it-IT" sz="2000" dirty="0" err="1"/>
              <a:t>amend</a:t>
            </a:r>
            <a:r>
              <a:rPr lang="it-IT" sz="2000" dirty="0"/>
              <a:t> </a:t>
            </a:r>
            <a:r>
              <a:rPr lang="it-IT" sz="2000" dirty="0" err="1"/>
              <a:t>previously</a:t>
            </a:r>
            <a:r>
              <a:rPr lang="it-IT" sz="2000" dirty="0"/>
              <a:t> </a:t>
            </a:r>
            <a:r>
              <a:rPr lang="it-IT" sz="2000" dirty="0" err="1"/>
              <a:t>annotated</a:t>
            </a:r>
            <a:r>
              <a:rPr lang="it-IT" sz="2000" dirty="0"/>
              <a:t> 5’ and 3’ gene </a:t>
            </a:r>
            <a:r>
              <a:rPr lang="it-IT" sz="2000" dirty="0" err="1"/>
              <a:t>boundaries</a:t>
            </a:r>
            <a:r>
              <a:rPr lang="it-IT" sz="2000" dirty="0"/>
              <a:t>.</a:t>
            </a:r>
          </a:p>
          <a:p>
            <a:endParaRPr lang="it-IT" sz="2000" i="1" dirty="0">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107504" y="1196752"/>
            <a:ext cx="9036496" cy="1877437"/>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Example</a:t>
            </a:r>
            <a:r>
              <a:rPr lang="it-IT" sz="2400" b="1" dirty="0">
                <a:latin typeface="+mj-lt"/>
                <a:cs typeface="Arial" pitchFamily="34" charset="0"/>
              </a:rPr>
              <a:t> </a:t>
            </a:r>
            <a:r>
              <a:rPr lang="it-IT" sz="2400" b="1" dirty="0" err="1">
                <a:latin typeface="+mj-lt"/>
                <a:cs typeface="Arial" pitchFamily="34" charset="0"/>
              </a:rPr>
              <a:t>of</a:t>
            </a:r>
            <a:r>
              <a:rPr lang="it-IT" sz="2400" b="1" dirty="0">
                <a:latin typeface="+mj-lt"/>
                <a:cs typeface="Arial" pitchFamily="34" charset="0"/>
              </a:rPr>
              <a:t> </a:t>
            </a:r>
            <a:r>
              <a:rPr lang="it-IT" sz="2400" b="1" dirty="0" err="1">
                <a:latin typeface="+mj-lt"/>
                <a:cs typeface="Arial" pitchFamily="34" charset="0"/>
              </a:rPr>
              <a:t>library</a:t>
            </a:r>
            <a:r>
              <a:rPr lang="it-IT" sz="2400" b="1" dirty="0">
                <a:latin typeface="+mj-lt"/>
                <a:cs typeface="Arial" pitchFamily="34" charset="0"/>
              </a:rPr>
              <a:t> </a:t>
            </a:r>
            <a:r>
              <a:rPr lang="it-IT" sz="2400" b="1" dirty="0" err="1">
                <a:latin typeface="+mj-lt"/>
                <a:cs typeface="Arial" pitchFamily="34" charset="0"/>
              </a:rPr>
              <a:t>preparation</a:t>
            </a:r>
            <a:r>
              <a:rPr lang="it-IT" sz="2400" b="1" dirty="0">
                <a:latin typeface="+mj-lt"/>
                <a:cs typeface="Arial" pitchFamily="34" charset="0"/>
              </a:rPr>
              <a:t>: Illumina </a:t>
            </a:r>
            <a:r>
              <a:rPr lang="it-IT" sz="2400" b="1" dirty="0" err="1">
                <a:latin typeface="+mj-lt"/>
                <a:cs typeface="Arial" pitchFamily="34" charset="0"/>
              </a:rPr>
              <a:t>Truseq</a:t>
            </a:r>
            <a:endParaRPr lang="it-IT" sz="2400" b="1" dirty="0">
              <a:latin typeface="+mj-lt"/>
              <a:cs typeface="Arial" pitchFamily="34" charset="0"/>
            </a:endParaRPr>
          </a:p>
          <a:p>
            <a:endParaRPr lang="it-IT" sz="2400" dirty="0">
              <a:latin typeface="+mj-lt"/>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pic>
        <p:nvPicPr>
          <p:cNvPr id="2" name="Picture 2"/>
          <p:cNvPicPr>
            <a:picLocks noChangeAspect="1" noChangeArrowheads="1"/>
          </p:cNvPicPr>
          <p:nvPr/>
        </p:nvPicPr>
        <p:blipFill>
          <a:blip r:embed="rId2" cstate="print"/>
          <a:srcRect/>
          <a:stretch>
            <a:fillRect/>
          </a:stretch>
        </p:blipFill>
        <p:spPr bwMode="auto">
          <a:xfrm>
            <a:off x="1907704" y="1772816"/>
            <a:ext cx="5256584" cy="4459346"/>
          </a:xfrm>
          <a:prstGeom prst="rect">
            <a:avLst/>
          </a:prstGeom>
          <a:noFill/>
          <a:ln w="9525">
            <a:noFill/>
            <a:miter lim="800000"/>
            <a:headEnd/>
            <a:tailEnd/>
          </a:ln>
        </p:spPr>
      </p:pic>
      <p:sp>
        <p:nvSpPr>
          <p:cNvPr id="10" name="CasellaDiTesto 9"/>
          <p:cNvSpPr txBox="1"/>
          <p:nvPr/>
        </p:nvSpPr>
        <p:spPr>
          <a:xfrm>
            <a:off x="0"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sp>
        <p:nvSpPr>
          <p:cNvPr id="6" name="CasellaDiTesto 33"/>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6536598" cy="523220"/>
          </a:xfrm>
          <a:prstGeom prst="rect">
            <a:avLst/>
          </a:prstGeom>
          <a:noFill/>
        </p:spPr>
        <p:txBody>
          <a:bodyPr wrap="none" rtlCol="0">
            <a:spAutoFit/>
          </a:bodyPr>
          <a:lstStyle/>
          <a:p>
            <a:r>
              <a:rPr lang="it-IT" sz="2800" dirty="0"/>
              <a:t>TRANSCRIPTOME ANALYSIS USING </a:t>
            </a:r>
            <a:r>
              <a:rPr lang="it-IT" sz="2800" dirty="0" err="1"/>
              <a:t>RNA-Seq</a:t>
            </a:r>
            <a:endParaRPr lang="it-IT" sz="2800" dirty="0">
              <a:solidFill>
                <a:schemeClr val="tx1">
                  <a:lumMod val="65000"/>
                  <a:lumOff val="35000"/>
                </a:schemeClr>
              </a:solidFill>
              <a:cs typeface="Arial" pitchFamily="34" charset="0"/>
            </a:endParaRPr>
          </a:p>
        </p:txBody>
      </p:sp>
      <p:sp>
        <p:nvSpPr>
          <p:cNvPr id="18" name="CasellaDiTesto 17"/>
          <p:cNvSpPr txBox="1"/>
          <p:nvPr/>
        </p:nvSpPr>
        <p:spPr>
          <a:xfrm>
            <a:off x="107504" y="1196752"/>
            <a:ext cx="9036496" cy="4862870"/>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Variants</a:t>
            </a:r>
            <a:r>
              <a:rPr lang="it-IT" sz="2400" b="1" dirty="0">
                <a:latin typeface="+mj-lt"/>
                <a:cs typeface="Arial" pitchFamily="34" charset="0"/>
              </a:rPr>
              <a:t> </a:t>
            </a:r>
            <a:r>
              <a:rPr lang="it-IT" sz="2400" b="1" dirty="0" err="1">
                <a:latin typeface="+mj-lt"/>
                <a:cs typeface="Arial" pitchFamily="34" charset="0"/>
              </a:rPr>
              <a:t>of</a:t>
            </a:r>
            <a:r>
              <a:rPr lang="it-IT" sz="2400" b="1" dirty="0">
                <a:latin typeface="+mj-lt"/>
                <a:cs typeface="Arial" pitchFamily="34" charset="0"/>
              </a:rPr>
              <a:t> </a:t>
            </a:r>
            <a:r>
              <a:rPr lang="it-IT" sz="2400" b="1" dirty="0" err="1">
                <a:latin typeface="+mj-lt"/>
                <a:cs typeface="Arial" pitchFamily="34" charset="0"/>
              </a:rPr>
              <a:t>RNA-Sequencing</a:t>
            </a:r>
            <a:endParaRPr lang="it-IT" sz="2400" b="1" dirty="0">
              <a:latin typeface="+mj-lt"/>
              <a:cs typeface="Arial" pitchFamily="34" charset="0"/>
            </a:endParaRPr>
          </a:p>
          <a:p>
            <a:endParaRPr lang="it-IT" sz="800" dirty="0">
              <a:latin typeface="+mj-lt"/>
              <a:cs typeface="Arial" pitchFamily="34" charset="0"/>
            </a:endParaRPr>
          </a:p>
          <a:p>
            <a:pPr>
              <a:buBlip>
                <a:blip r:embed="rId3"/>
              </a:buBlip>
            </a:pPr>
            <a:r>
              <a:rPr lang="it-IT" sz="2000" b="1" dirty="0">
                <a:cs typeface="Arial" pitchFamily="34" charset="0"/>
              </a:rPr>
              <a:t>        </a:t>
            </a:r>
            <a:r>
              <a:rPr lang="it-IT" sz="2000" b="1" dirty="0" err="1">
                <a:cs typeface="Arial" pitchFamily="34" charset="0"/>
              </a:rPr>
              <a:t>Traditional</a:t>
            </a:r>
            <a:r>
              <a:rPr lang="it-IT" sz="2000" b="1" dirty="0">
                <a:cs typeface="Arial" pitchFamily="34" charset="0"/>
              </a:rPr>
              <a:t> </a:t>
            </a:r>
            <a:r>
              <a:rPr lang="it-IT" sz="2000" b="1" dirty="0" err="1">
                <a:cs typeface="Arial" pitchFamily="34" charset="0"/>
              </a:rPr>
              <a:t>RNA-Seq</a:t>
            </a:r>
            <a:endParaRPr lang="it-IT" sz="2000" b="1" dirty="0">
              <a:cs typeface="Arial" pitchFamily="34" charset="0"/>
            </a:endParaRPr>
          </a:p>
          <a:p>
            <a:r>
              <a:rPr lang="it-IT" sz="2000" b="1" dirty="0">
                <a:cs typeface="Arial" pitchFamily="34" charset="0"/>
              </a:rPr>
              <a:t>           </a:t>
            </a:r>
            <a:r>
              <a:rPr lang="it-IT" sz="2000" dirty="0" err="1">
                <a:cs typeface="Arial" pitchFamily="34" charset="0"/>
              </a:rPr>
              <a:t>It</a:t>
            </a:r>
            <a:r>
              <a:rPr lang="it-IT" sz="2000" dirty="0">
                <a:cs typeface="Arial" pitchFamily="34" charset="0"/>
              </a:rPr>
              <a:t> </a:t>
            </a:r>
            <a:r>
              <a:rPr lang="it-IT" sz="2000" dirty="0" err="1">
                <a:cs typeface="Arial" pitchFamily="34" charset="0"/>
              </a:rPr>
              <a:t>allows</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quantify</a:t>
            </a:r>
            <a:r>
              <a:rPr lang="it-IT" sz="2000" dirty="0">
                <a:cs typeface="Arial" pitchFamily="34" charset="0"/>
              </a:rPr>
              <a:t> the </a:t>
            </a:r>
            <a:r>
              <a:rPr lang="it-IT" sz="2000" dirty="0" err="1">
                <a:cs typeface="Arial" pitchFamily="34" charset="0"/>
              </a:rPr>
              <a:t>expression</a:t>
            </a:r>
            <a:r>
              <a:rPr lang="it-IT" sz="2000" dirty="0">
                <a:cs typeface="Arial" pitchFamily="34" charset="0"/>
              </a:rPr>
              <a:t> </a:t>
            </a:r>
            <a:r>
              <a:rPr lang="it-IT" sz="2000" dirty="0" err="1">
                <a:cs typeface="Arial" pitchFamily="34" charset="0"/>
              </a:rPr>
              <a:t>of</a:t>
            </a:r>
            <a:r>
              <a:rPr lang="it-IT" sz="2000" dirty="0">
                <a:cs typeface="Arial" pitchFamily="34" charset="0"/>
              </a:rPr>
              <a:t>:</a:t>
            </a:r>
          </a:p>
          <a:p>
            <a:r>
              <a:rPr lang="it-IT" sz="2000" dirty="0">
                <a:cs typeface="Arial" pitchFamily="34" charset="0"/>
              </a:rPr>
              <a:t>            - </a:t>
            </a:r>
            <a:r>
              <a:rPr lang="it-IT" sz="2000" dirty="0" err="1">
                <a:cs typeface="Arial" pitchFamily="34" charset="0"/>
              </a:rPr>
              <a:t>mRNAs</a:t>
            </a:r>
            <a:r>
              <a:rPr lang="it-IT" sz="2000" dirty="0">
                <a:cs typeface="Arial" pitchFamily="34" charset="0"/>
              </a:rPr>
              <a:t> and </a:t>
            </a:r>
            <a:r>
              <a:rPr lang="it-IT" sz="2000" dirty="0" err="1">
                <a:cs typeface="Arial" pitchFamily="34" charset="0"/>
              </a:rPr>
              <a:t>other</a:t>
            </a:r>
            <a:r>
              <a:rPr lang="it-IT" sz="2000" dirty="0">
                <a:cs typeface="Arial" pitchFamily="34" charset="0"/>
              </a:rPr>
              <a:t> </a:t>
            </a:r>
            <a:r>
              <a:rPr lang="it-IT" sz="2000" dirty="0" err="1">
                <a:cs typeface="Arial" pitchFamily="34" charset="0"/>
              </a:rPr>
              <a:t>polyadenilated</a:t>
            </a:r>
            <a:r>
              <a:rPr lang="it-IT" sz="2000" dirty="0">
                <a:cs typeface="Arial" pitchFamily="34" charset="0"/>
              </a:rPr>
              <a:t> </a:t>
            </a:r>
            <a:r>
              <a:rPr lang="it-IT" sz="2000" dirty="0" err="1">
                <a:cs typeface="Arial" pitchFamily="34" charset="0"/>
              </a:rPr>
              <a:t>RNAs</a:t>
            </a:r>
            <a:r>
              <a:rPr lang="it-IT" sz="2000" dirty="0">
                <a:cs typeface="Arial" pitchFamily="34" charset="0"/>
              </a:rPr>
              <a:t> (</a:t>
            </a:r>
            <a:r>
              <a:rPr lang="it-IT" sz="2000" dirty="0" err="1">
                <a:cs typeface="Arial" pitchFamily="34" charset="0"/>
              </a:rPr>
              <a:t>polyA+</a:t>
            </a:r>
            <a:r>
              <a:rPr lang="it-IT" sz="2000" dirty="0">
                <a:cs typeface="Arial" pitchFamily="34" charset="0"/>
              </a:rPr>
              <a:t>)</a:t>
            </a:r>
            <a:endParaRPr lang="it-IT" sz="2000" b="1" dirty="0">
              <a:cs typeface="Arial" pitchFamily="34" charset="0"/>
            </a:endParaRPr>
          </a:p>
          <a:p>
            <a:r>
              <a:rPr lang="it-IT" sz="2000" dirty="0">
                <a:cs typeface="Arial" pitchFamily="34" charset="0"/>
              </a:rPr>
              <a:t>            - </a:t>
            </a:r>
            <a:r>
              <a:rPr lang="it-IT" sz="2000" dirty="0" err="1">
                <a:cs typeface="Arial" pitchFamily="34" charset="0"/>
              </a:rPr>
              <a:t>all</a:t>
            </a:r>
            <a:r>
              <a:rPr lang="it-IT" sz="2000" dirty="0">
                <a:cs typeface="Arial" pitchFamily="34" charset="0"/>
              </a:rPr>
              <a:t> RNA </a:t>
            </a:r>
            <a:r>
              <a:rPr lang="it-IT" sz="2000" dirty="0" err="1">
                <a:cs typeface="Arial" pitchFamily="34" charset="0"/>
              </a:rPr>
              <a:t>species</a:t>
            </a:r>
            <a:r>
              <a:rPr lang="it-IT" sz="2000" dirty="0">
                <a:cs typeface="Arial" pitchFamily="34" charset="0"/>
              </a:rPr>
              <a:t> </a:t>
            </a:r>
            <a:r>
              <a:rPr lang="it-IT" sz="2000" dirty="0" err="1">
                <a:cs typeface="Arial" pitchFamily="34" charset="0"/>
              </a:rPr>
              <a:t>except</a:t>
            </a:r>
            <a:r>
              <a:rPr lang="it-IT" sz="2000" dirty="0">
                <a:cs typeface="Arial" pitchFamily="34" charset="0"/>
              </a:rPr>
              <a:t> </a:t>
            </a:r>
            <a:r>
              <a:rPr lang="it-IT" sz="2000" dirty="0" err="1">
                <a:cs typeface="Arial" pitchFamily="34" charset="0"/>
              </a:rPr>
              <a:t>for</a:t>
            </a:r>
            <a:r>
              <a:rPr lang="it-IT" sz="2000" dirty="0">
                <a:cs typeface="Arial" pitchFamily="34" charset="0"/>
              </a:rPr>
              <a:t> </a:t>
            </a:r>
            <a:r>
              <a:rPr lang="it-IT" sz="2000" dirty="0" err="1">
                <a:cs typeface="Arial" pitchFamily="34" charset="0"/>
              </a:rPr>
              <a:t>rRNAs</a:t>
            </a:r>
            <a:r>
              <a:rPr lang="it-IT" sz="2000" dirty="0">
                <a:cs typeface="Arial" pitchFamily="34" charset="0"/>
              </a:rPr>
              <a:t> </a:t>
            </a:r>
            <a:r>
              <a:rPr lang="it-IT" sz="2000" dirty="0">
                <a:latin typeface="+mj-lt"/>
                <a:cs typeface="Arial" pitchFamily="34" charset="0"/>
              </a:rPr>
              <a:t>(</a:t>
            </a:r>
            <a:r>
              <a:rPr lang="it-IT" sz="2000" dirty="0" err="1">
                <a:latin typeface="+mj-lt"/>
                <a:cs typeface="Arial" pitchFamily="34" charset="0"/>
              </a:rPr>
              <a:t>RiboMinus</a:t>
            </a:r>
            <a:r>
              <a:rPr lang="it-IT" sz="2000" dirty="0">
                <a:latin typeface="+mj-lt"/>
                <a:cs typeface="Arial" pitchFamily="34" charset="0"/>
              </a:rPr>
              <a:t>, </a:t>
            </a:r>
            <a:r>
              <a:rPr lang="it-IT" sz="2000" dirty="0" err="1">
                <a:latin typeface="+mj-lt"/>
                <a:cs typeface="Arial" pitchFamily="34" charset="0"/>
              </a:rPr>
              <a:t>Ribo-Zero</a:t>
            </a:r>
            <a:r>
              <a:rPr lang="it-IT" sz="2000" dirty="0">
                <a:latin typeface="+mj-lt"/>
                <a:cs typeface="Arial" pitchFamily="34" charset="0"/>
              </a:rPr>
              <a:t>).</a:t>
            </a:r>
          </a:p>
          <a:p>
            <a:pPr>
              <a:buBlip>
                <a:blip r:embed="rId3"/>
              </a:buBlip>
            </a:pPr>
            <a:r>
              <a:rPr lang="it-IT" sz="2000" dirty="0">
                <a:latin typeface="+mj-lt"/>
                <a:cs typeface="Arial" pitchFamily="34" charset="0"/>
              </a:rPr>
              <a:t>        </a:t>
            </a:r>
            <a:r>
              <a:rPr lang="it-IT" sz="2000" b="1" dirty="0" err="1">
                <a:cs typeface="Arial" pitchFamily="34" charset="0"/>
              </a:rPr>
              <a:t>Small</a:t>
            </a:r>
            <a:r>
              <a:rPr lang="it-IT" sz="2000" b="1" dirty="0">
                <a:cs typeface="Arial" pitchFamily="34" charset="0"/>
              </a:rPr>
              <a:t> </a:t>
            </a:r>
            <a:r>
              <a:rPr lang="it-IT" sz="2000" b="1" dirty="0" err="1">
                <a:cs typeface="Arial" pitchFamily="34" charset="0"/>
              </a:rPr>
              <a:t>RNA-Seq</a:t>
            </a:r>
            <a:r>
              <a:rPr lang="it-IT" sz="2000" b="1" dirty="0">
                <a:cs typeface="Arial" pitchFamily="34" charset="0"/>
              </a:rPr>
              <a:t> (Illumina)</a:t>
            </a:r>
          </a:p>
          <a:p>
            <a:r>
              <a:rPr lang="it-IT" sz="2000" b="1" dirty="0">
                <a:latin typeface="+mj-lt"/>
                <a:cs typeface="Arial" pitchFamily="34" charset="0"/>
              </a:rPr>
              <a:t>           </a:t>
            </a:r>
            <a:r>
              <a:rPr lang="it-IT" sz="2000" dirty="0" err="1">
                <a:cs typeface="Arial" pitchFamily="34" charset="0"/>
              </a:rPr>
              <a:t>Adapters</a:t>
            </a:r>
            <a:r>
              <a:rPr lang="it-IT" sz="2000" dirty="0">
                <a:cs typeface="Arial" pitchFamily="34" charset="0"/>
              </a:rPr>
              <a:t> are </a:t>
            </a:r>
            <a:r>
              <a:rPr lang="it-IT" sz="2000" dirty="0" err="1">
                <a:cs typeface="Arial" pitchFamily="34" charset="0"/>
              </a:rPr>
              <a:t>designed</a:t>
            </a:r>
            <a:r>
              <a:rPr lang="it-IT" sz="2000" dirty="0">
                <a:cs typeface="Arial" pitchFamily="34" charset="0"/>
              </a:rPr>
              <a:t> so </a:t>
            </a:r>
            <a:r>
              <a:rPr lang="it-IT" sz="2000" dirty="0" err="1">
                <a:cs typeface="Arial" pitchFamily="34" charset="0"/>
              </a:rPr>
              <a:t>that</a:t>
            </a:r>
            <a:r>
              <a:rPr lang="it-IT" sz="2000" dirty="0">
                <a:cs typeface="Arial" pitchFamily="34" charset="0"/>
              </a:rPr>
              <a:t> </a:t>
            </a:r>
            <a:r>
              <a:rPr lang="it-IT" sz="2000" dirty="0" err="1">
                <a:cs typeface="Arial" pitchFamily="34" charset="0"/>
              </a:rPr>
              <a:t>they</a:t>
            </a:r>
            <a:r>
              <a:rPr lang="it-IT" sz="2000" dirty="0">
                <a:cs typeface="Arial" pitchFamily="34" charset="0"/>
              </a:rPr>
              <a:t> can </a:t>
            </a:r>
            <a:r>
              <a:rPr lang="it-IT" sz="2000" dirty="0" err="1">
                <a:cs typeface="Arial" pitchFamily="34" charset="0"/>
              </a:rPr>
              <a:t>bind</a:t>
            </a:r>
            <a:r>
              <a:rPr lang="it-IT" sz="2000" dirty="0">
                <a:cs typeface="Arial" pitchFamily="34" charset="0"/>
              </a:rPr>
              <a:t> </a:t>
            </a:r>
            <a:r>
              <a:rPr lang="it-IT" sz="2000" dirty="0" err="1">
                <a:cs typeface="Arial" pitchFamily="34" charset="0"/>
              </a:rPr>
              <a:t>microRNA</a:t>
            </a:r>
            <a:r>
              <a:rPr lang="it-IT" sz="2000" dirty="0">
                <a:cs typeface="Arial" pitchFamily="34" charset="0"/>
              </a:rPr>
              <a:t> and </a:t>
            </a:r>
            <a:r>
              <a:rPr lang="it-IT" sz="2000" dirty="0" err="1">
                <a:cs typeface="Arial" pitchFamily="34" charset="0"/>
              </a:rPr>
              <a:t>other</a:t>
            </a:r>
            <a:r>
              <a:rPr lang="it-IT" sz="2000" dirty="0">
                <a:cs typeface="Arial" pitchFamily="34" charset="0"/>
              </a:rPr>
              <a:t> </a:t>
            </a:r>
            <a:r>
              <a:rPr lang="it-IT" sz="2000" dirty="0" err="1">
                <a:cs typeface="Arial" pitchFamily="34" charset="0"/>
              </a:rPr>
              <a:t>small</a:t>
            </a:r>
            <a:r>
              <a:rPr lang="it-IT" sz="2000" dirty="0">
                <a:cs typeface="Arial" pitchFamily="34" charset="0"/>
              </a:rPr>
              <a:t> </a:t>
            </a:r>
            <a:r>
              <a:rPr lang="it-IT" sz="2000" dirty="0" err="1">
                <a:cs typeface="Arial" pitchFamily="34" charset="0"/>
              </a:rPr>
              <a:t>RNAs</a:t>
            </a:r>
            <a:r>
              <a:rPr lang="it-IT" sz="2000" dirty="0">
                <a:cs typeface="Arial" pitchFamily="34" charset="0"/>
              </a:rPr>
              <a:t>  </a:t>
            </a:r>
          </a:p>
          <a:p>
            <a:r>
              <a:rPr lang="it-IT" sz="2000" dirty="0">
                <a:cs typeface="Arial" pitchFamily="34" charset="0"/>
              </a:rPr>
              <a:t>           </a:t>
            </a:r>
            <a:r>
              <a:rPr lang="it-IT" sz="2000" dirty="0" err="1">
                <a:cs typeface="Arial" pitchFamily="34" charset="0"/>
              </a:rPr>
              <a:t>which</a:t>
            </a:r>
            <a:r>
              <a:rPr lang="it-IT" sz="2000" dirty="0">
                <a:cs typeface="Arial" pitchFamily="34" charset="0"/>
              </a:rPr>
              <a:t> </a:t>
            </a:r>
            <a:r>
              <a:rPr lang="it-IT" sz="2000" dirty="0" err="1">
                <a:cs typeface="Arial" pitchFamily="34" charset="0"/>
              </a:rPr>
              <a:t>have</a:t>
            </a:r>
            <a:r>
              <a:rPr lang="it-IT" sz="2000" dirty="0">
                <a:cs typeface="Arial" pitchFamily="34" charset="0"/>
              </a:rPr>
              <a:t> a 3’ </a:t>
            </a:r>
            <a:r>
              <a:rPr lang="it-IT" sz="2000" dirty="0" err="1">
                <a:cs typeface="Arial" pitchFamily="34" charset="0"/>
              </a:rPr>
              <a:t>hydroxyl</a:t>
            </a:r>
            <a:r>
              <a:rPr lang="it-IT" sz="2000" dirty="0">
                <a:cs typeface="Arial" pitchFamily="34" charset="0"/>
              </a:rPr>
              <a:t> </a:t>
            </a:r>
            <a:r>
              <a:rPr lang="it-IT" sz="2000" dirty="0" err="1">
                <a:cs typeface="Arial" pitchFamily="34" charset="0"/>
              </a:rPr>
              <a:t>group</a:t>
            </a:r>
            <a:r>
              <a:rPr lang="it-IT" sz="2000" dirty="0">
                <a:cs typeface="Arial" pitchFamily="34" charset="0"/>
              </a:rPr>
              <a:t> </a:t>
            </a:r>
            <a:r>
              <a:rPr lang="it-IT" sz="2000" dirty="0" err="1">
                <a:cs typeface="Arial" pitchFamily="34" charset="0"/>
              </a:rPr>
              <a:t>that</a:t>
            </a:r>
            <a:r>
              <a:rPr lang="it-IT" sz="2000" dirty="0">
                <a:cs typeface="Arial" pitchFamily="34" charset="0"/>
              </a:rPr>
              <a:t> </a:t>
            </a:r>
            <a:r>
              <a:rPr lang="it-IT" sz="2000" dirty="0" err="1">
                <a:cs typeface="Arial" pitchFamily="34" charset="0"/>
              </a:rPr>
              <a:t>is</a:t>
            </a:r>
            <a:r>
              <a:rPr lang="it-IT" sz="2000" dirty="0">
                <a:cs typeface="Arial" pitchFamily="34" charset="0"/>
              </a:rPr>
              <a:t> the </a:t>
            </a:r>
            <a:r>
              <a:rPr lang="it-IT" sz="2000" dirty="0" err="1">
                <a:cs typeface="Arial" pitchFamily="34" charset="0"/>
              </a:rPr>
              <a:t>result</a:t>
            </a:r>
            <a:r>
              <a:rPr lang="it-IT" sz="2000" dirty="0">
                <a:cs typeface="Arial" pitchFamily="34" charset="0"/>
              </a:rPr>
              <a:t> </a:t>
            </a:r>
            <a:r>
              <a:rPr lang="it-IT" sz="2000" dirty="0" err="1">
                <a:cs typeface="Arial" pitchFamily="34" charset="0"/>
              </a:rPr>
              <a:t>of</a:t>
            </a:r>
            <a:r>
              <a:rPr lang="it-IT" sz="2000" dirty="0">
                <a:cs typeface="Arial" pitchFamily="34" charset="0"/>
              </a:rPr>
              <a:t> the </a:t>
            </a:r>
            <a:r>
              <a:rPr lang="it-IT" sz="2000" dirty="0" err="1">
                <a:cs typeface="Arial" pitchFamily="34" charset="0"/>
              </a:rPr>
              <a:t>cleavage</a:t>
            </a:r>
            <a:r>
              <a:rPr lang="it-IT" sz="2000" dirty="0">
                <a:cs typeface="Arial" pitchFamily="34" charset="0"/>
              </a:rPr>
              <a:t> </a:t>
            </a:r>
            <a:r>
              <a:rPr lang="it-IT" sz="2000" dirty="0" err="1">
                <a:cs typeface="Arial" pitchFamily="34" charset="0"/>
              </a:rPr>
              <a:t>by</a:t>
            </a:r>
            <a:r>
              <a:rPr lang="it-IT" sz="2000" dirty="0">
                <a:cs typeface="Arial" pitchFamily="34" charset="0"/>
              </a:rPr>
              <a:t> </a:t>
            </a:r>
            <a:r>
              <a:rPr lang="it-IT" sz="2000" dirty="0" err="1">
                <a:cs typeface="Arial" pitchFamily="34" charset="0"/>
              </a:rPr>
              <a:t>Dicer</a:t>
            </a:r>
            <a:r>
              <a:rPr lang="it-IT" sz="2000" dirty="0">
                <a:cs typeface="Arial" pitchFamily="34" charset="0"/>
              </a:rPr>
              <a:t> or  </a:t>
            </a:r>
          </a:p>
          <a:p>
            <a:r>
              <a:rPr lang="it-IT" sz="2000" dirty="0">
                <a:cs typeface="Arial" pitchFamily="34" charset="0"/>
              </a:rPr>
              <a:t>           </a:t>
            </a:r>
            <a:r>
              <a:rPr lang="it-IT" sz="2000" dirty="0" err="1">
                <a:cs typeface="Arial" pitchFamily="34" charset="0"/>
              </a:rPr>
              <a:t>other</a:t>
            </a:r>
            <a:r>
              <a:rPr lang="it-IT" sz="2000" dirty="0">
                <a:cs typeface="Arial" pitchFamily="34" charset="0"/>
              </a:rPr>
              <a:t> RNA processing </a:t>
            </a:r>
            <a:r>
              <a:rPr lang="it-IT" sz="2000" dirty="0" err="1">
                <a:cs typeface="Arial" pitchFamily="34" charset="0"/>
              </a:rPr>
              <a:t>enzymes</a:t>
            </a:r>
            <a:r>
              <a:rPr lang="it-IT" sz="2000" dirty="0">
                <a:cs typeface="Arial" pitchFamily="34" charset="0"/>
              </a:rPr>
              <a:t>. </a:t>
            </a:r>
          </a:p>
          <a:p>
            <a:pPr>
              <a:buBlip>
                <a:blip r:embed="rId3"/>
              </a:buBlip>
            </a:pPr>
            <a:r>
              <a:rPr lang="it-IT" sz="2000" b="1" dirty="0">
                <a:cs typeface="Arial" pitchFamily="34" charset="0"/>
              </a:rPr>
              <a:t>        </a:t>
            </a:r>
            <a:r>
              <a:rPr lang="it-IT" sz="2000" b="1" dirty="0" err="1">
                <a:cs typeface="Arial" pitchFamily="34" charset="0"/>
              </a:rPr>
              <a:t>RIP-Seq</a:t>
            </a:r>
            <a:r>
              <a:rPr lang="it-IT" sz="2000" b="1" dirty="0">
                <a:cs typeface="Arial" pitchFamily="34" charset="0"/>
              </a:rPr>
              <a:t> and </a:t>
            </a:r>
            <a:r>
              <a:rPr lang="it-IT" sz="2000" b="1" dirty="0" err="1">
                <a:cs typeface="Arial" pitchFamily="34" charset="0"/>
              </a:rPr>
              <a:t>CLIP-Seq</a:t>
            </a:r>
            <a:endParaRPr lang="it-IT" sz="2000" b="1" dirty="0">
              <a:cs typeface="Arial" pitchFamily="34" charset="0"/>
            </a:endParaRPr>
          </a:p>
          <a:p>
            <a:r>
              <a:rPr lang="it-IT" sz="2000" b="1" dirty="0">
                <a:cs typeface="Arial" pitchFamily="34" charset="0"/>
              </a:rPr>
              <a:t>           </a:t>
            </a:r>
            <a:r>
              <a:rPr lang="it-IT" sz="2000" dirty="0" err="1">
                <a:cs typeface="Arial" pitchFamily="34" charset="0"/>
              </a:rPr>
              <a:t>All</a:t>
            </a:r>
            <a:r>
              <a:rPr lang="it-IT" sz="2000" dirty="0">
                <a:cs typeface="Arial" pitchFamily="34" charset="0"/>
              </a:rPr>
              <a:t> the </a:t>
            </a:r>
            <a:r>
              <a:rPr lang="it-IT" sz="2000" dirty="0" err="1">
                <a:cs typeface="Arial" pitchFamily="34" charset="0"/>
              </a:rPr>
              <a:t>RNAs</a:t>
            </a:r>
            <a:r>
              <a:rPr lang="it-IT" sz="2000" dirty="0">
                <a:cs typeface="Arial" pitchFamily="34" charset="0"/>
              </a:rPr>
              <a:t> </a:t>
            </a:r>
            <a:r>
              <a:rPr lang="it-IT" sz="2000" dirty="0" err="1">
                <a:cs typeface="Arial" pitchFamily="34" charset="0"/>
              </a:rPr>
              <a:t>which</a:t>
            </a:r>
            <a:r>
              <a:rPr lang="it-IT" sz="2000" dirty="0">
                <a:cs typeface="Arial" pitchFamily="34" charset="0"/>
              </a:rPr>
              <a:t> are </a:t>
            </a:r>
            <a:r>
              <a:rPr lang="it-IT" sz="2000" dirty="0" err="1">
                <a:cs typeface="Arial" pitchFamily="34" charset="0"/>
              </a:rPr>
              <a:t>bound</a:t>
            </a:r>
            <a:r>
              <a:rPr lang="it-IT" sz="2000" dirty="0">
                <a:cs typeface="Arial" pitchFamily="34" charset="0"/>
              </a:rPr>
              <a:t> </a:t>
            </a:r>
            <a:r>
              <a:rPr lang="it-IT" sz="2000" dirty="0" err="1">
                <a:cs typeface="Arial" pitchFamily="34" charset="0"/>
              </a:rPr>
              <a:t>by</a:t>
            </a:r>
            <a:r>
              <a:rPr lang="it-IT" sz="2000" dirty="0">
                <a:cs typeface="Arial" pitchFamily="34" charset="0"/>
              </a:rPr>
              <a:t> a </a:t>
            </a:r>
            <a:r>
              <a:rPr lang="it-IT" sz="2000" dirty="0" err="1">
                <a:cs typeface="Arial" pitchFamily="34" charset="0"/>
              </a:rPr>
              <a:t>protein</a:t>
            </a:r>
            <a:r>
              <a:rPr lang="it-IT" sz="2000" dirty="0">
                <a:cs typeface="Arial" pitchFamily="34" charset="0"/>
              </a:rPr>
              <a:t> are </a:t>
            </a:r>
            <a:r>
              <a:rPr lang="it-IT" sz="2000" dirty="0" err="1">
                <a:cs typeface="Arial" pitchFamily="34" charset="0"/>
              </a:rPr>
              <a:t>sequenced</a:t>
            </a:r>
            <a:r>
              <a:rPr lang="it-IT" sz="2000" dirty="0">
                <a:cs typeface="Arial" pitchFamily="34" charset="0"/>
              </a:rPr>
              <a:t> (</a:t>
            </a:r>
            <a:r>
              <a:rPr lang="it-IT" sz="2000" dirty="0" err="1">
                <a:cs typeface="Arial" pitchFamily="34" charset="0"/>
              </a:rPr>
              <a:t>using</a:t>
            </a:r>
            <a:r>
              <a:rPr lang="it-IT" sz="2000" dirty="0">
                <a:cs typeface="Arial" pitchFamily="34" charset="0"/>
              </a:rPr>
              <a:t> a standard  </a:t>
            </a:r>
          </a:p>
          <a:p>
            <a:r>
              <a:rPr lang="it-IT" sz="2000" dirty="0">
                <a:cs typeface="Arial" pitchFamily="34" charset="0"/>
              </a:rPr>
              <a:t>           </a:t>
            </a:r>
            <a:r>
              <a:rPr lang="it-IT" sz="2000" dirty="0" err="1">
                <a:cs typeface="Arial" pitchFamily="34" charset="0"/>
              </a:rPr>
              <a:t>protocol</a:t>
            </a:r>
            <a:r>
              <a:rPr lang="it-IT" sz="2000" dirty="0">
                <a:cs typeface="Arial" pitchFamily="34" charset="0"/>
              </a:rPr>
              <a:t>), so </a:t>
            </a:r>
            <a:r>
              <a:rPr lang="it-IT" sz="2000" dirty="0" err="1">
                <a:cs typeface="Arial" pitchFamily="34" charset="0"/>
              </a:rPr>
              <a:t>that</a:t>
            </a:r>
            <a:r>
              <a:rPr lang="it-IT" sz="2000" dirty="0">
                <a:cs typeface="Arial" pitchFamily="34" charset="0"/>
              </a:rPr>
              <a:t> </a:t>
            </a:r>
            <a:r>
              <a:rPr lang="it-IT" sz="2000" dirty="0" err="1">
                <a:cs typeface="Arial" pitchFamily="34" charset="0"/>
              </a:rPr>
              <a:t>they</a:t>
            </a:r>
            <a:r>
              <a:rPr lang="it-IT" sz="2000" dirty="0">
                <a:cs typeface="Arial" pitchFamily="34" charset="0"/>
              </a:rPr>
              <a:t> can </a:t>
            </a:r>
            <a:r>
              <a:rPr lang="it-IT" sz="2000" dirty="0" err="1">
                <a:cs typeface="Arial" pitchFamily="34" charset="0"/>
              </a:rPr>
              <a:t>be</a:t>
            </a:r>
            <a:r>
              <a:rPr lang="it-IT" sz="2000" dirty="0">
                <a:cs typeface="Arial" pitchFamily="34" charset="0"/>
              </a:rPr>
              <a:t>  </a:t>
            </a:r>
            <a:r>
              <a:rPr lang="it-IT" sz="2000" dirty="0" err="1">
                <a:cs typeface="Arial" pitchFamily="34" charset="0"/>
              </a:rPr>
              <a:t>identified</a:t>
            </a:r>
            <a:r>
              <a:rPr lang="it-IT" sz="2000" dirty="0">
                <a:cs typeface="Arial" pitchFamily="34" charset="0"/>
              </a:rPr>
              <a:t>. </a:t>
            </a:r>
            <a:r>
              <a:rPr lang="it-IT" sz="2000" dirty="0" err="1">
                <a:cs typeface="Arial" pitchFamily="34" charset="0"/>
              </a:rPr>
              <a:t>CLIP-Seq</a:t>
            </a:r>
            <a:r>
              <a:rPr lang="it-IT" sz="2000" dirty="0">
                <a:cs typeface="Arial" pitchFamily="34" charset="0"/>
              </a:rPr>
              <a:t> </a:t>
            </a:r>
            <a:r>
              <a:rPr lang="it-IT" sz="2000" dirty="0" err="1">
                <a:cs typeface="Arial" pitchFamily="34" charset="0"/>
              </a:rPr>
              <a:t>also</a:t>
            </a:r>
            <a:r>
              <a:rPr lang="it-IT" sz="2000" dirty="0">
                <a:cs typeface="Arial" pitchFamily="34" charset="0"/>
              </a:rPr>
              <a:t> </a:t>
            </a:r>
            <a:r>
              <a:rPr lang="it-IT" sz="2000" dirty="0" err="1">
                <a:cs typeface="Arial" pitchFamily="34" charset="0"/>
              </a:rPr>
              <a:t>allows</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find</a:t>
            </a:r>
            <a:r>
              <a:rPr lang="it-IT" sz="2000" dirty="0">
                <a:cs typeface="Arial" pitchFamily="34" charset="0"/>
              </a:rPr>
              <a:t> the </a:t>
            </a:r>
          </a:p>
          <a:p>
            <a:r>
              <a:rPr lang="it-IT" sz="2000" dirty="0">
                <a:cs typeface="Arial" pitchFamily="34" charset="0"/>
              </a:rPr>
              <a:t>           </a:t>
            </a:r>
            <a:r>
              <a:rPr lang="it-IT" sz="2000" dirty="0" err="1">
                <a:cs typeface="Arial" pitchFamily="34" charset="0"/>
              </a:rPr>
              <a:t>localization</a:t>
            </a:r>
            <a:r>
              <a:rPr lang="it-IT" sz="2000" dirty="0">
                <a:cs typeface="Arial" pitchFamily="34" charset="0"/>
              </a:rPr>
              <a:t> </a:t>
            </a:r>
            <a:r>
              <a:rPr lang="it-IT" sz="2000" dirty="0" err="1">
                <a:cs typeface="Arial" pitchFamily="34" charset="0"/>
              </a:rPr>
              <a:t>of</a:t>
            </a:r>
            <a:r>
              <a:rPr lang="it-IT" sz="2000" dirty="0">
                <a:cs typeface="Arial" pitchFamily="34" charset="0"/>
              </a:rPr>
              <a:t> the </a:t>
            </a:r>
            <a:r>
              <a:rPr lang="it-IT" sz="2000" dirty="0" err="1">
                <a:cs typeface="Arial" pitchFamily="34" charset="0"/>
              </a:rPr>
              <a:t>binding</a:t>
            </a:r>
            <a:r>
              <a:rPr lang="it-IT" sz="2000" dirty="0">
                <a:cs typeface="Arial" pitchFamily="34" charset="0"/>
              </a:rPr>
              <a:t> site.  </a:t>
            </a:r>
          </a:p>
          <a:p>
            <a:pPr>
              <a:buBlip>
                <a:blip r:embed="rId3"/>
              </a:buBlip>
            </a:pPr>
            <a:r>
              <a:rPr lang="it-IT" sz="2000" dirty="0">
                <a:cs typeface="Arial" pitchFamily="34" charset="0"/>
              </a:rPr>
              <a:t> </a:t>
            </a:r>
            <a:r>
              <a:rPr lang="it-IT" sz="2000" b="1" dirty="0">
                <a:cs typeface="Arial" pitchFamily="34" charset="0"/>
              </a:rPr>
              <a:t>       </a:t>
            </a:r>
            <a:r>
              <a:rPr lang="it-IT" sz="2000" b="1" dirty="0" err="1">
                <a:cs typeface="Arial" pitchFamily="34" charset="0"/>
              </a:rPr>
              <a:t>GRO-Seq</a:t>
            </a:r>
            <a:endParaRPr lang="it-IT" sz="2000" b="1" dirty="0">
              <a:cs typeface="Arial" pitchFamily="34" charset="0"/>
            </a:endParaRPr>
          </a:p>
          <a:p>
            <a:r>
              <a:rPr lang="it-IT" sz="2000" i="1" dirty="0">
                <a:cs typeface="Arial" pitchFamily="34" charset="0"/>
              </a:rPr>
              <a:t>           </a:t>
            </a:r>
            <a:r>
              <a:rPr lang="it-IT" sz="2000" dirty="0" err="1">
                <a:cs typeface="Arial" pitchFamily="34" charset="0"/>
              </a:rPr>
              <a:t>It</a:t>
            </a:r>
            <a:r>
              <a:rPr lang="it-IT" sz="2000" dirty="0">
                <a:cs typeface="Arial" pitchFamily="34" charset="0"/>
              </a:rPr>
              <a:t> </a:t>
            </a:r>
            <a:r>
              <a:rPr lang="it-IT" sz="2000" dirty="0" err="1">
                <a:cs typeface="Arial" pitchFamily="34" charset="0"/>
              </a:rPr>
              <a:t>allows</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directly</a:t>
            </a:r>
            <a:r>
              <a:rPr lang="it-IT" sz="2000" dirty="0">
                <a:cs typeface="Arial" pitchFamily="34" charset="0"/>
              </a:rPr>
              <a:t> </a:t>
            </a:r>
            <a:r>
              <a:rPr lang="it-IT" sz="2000" dirty="0" err="1">
                <a:cs typeface="Arial" pitchFamily="34" charset="0"/>
              </a:rPr>
              <a:t>measure</a:t>
            </a:r>
            <a:r>
              <a:rPr lang="it-IT" sz="2000" dirty="0">
                <a:cs typeface="Arial" pitchFamily="34" charset="0"/>
              </a:rPr>
              <a:t> </a:t>
            </a:r>
            <a:r>
              <a:rPr lang="it-IT" sz="2000" dirty="0" err="1">
                <a:cs typeface="Arial" pitchFamily="34" charset="0"/>
              </a:rPr>
              <a:t>nascent</a:t>
            </a:r>
            <a:r>
              <a:rPr lang="it-IT" sz="2000" dirty="0">
                <a:cs typeface="Arial" pitchFamily="34" charset="0"/>
              </a:rPr>
              <a:t> RNA production.</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asellaDiTesto 14"/>
          <p:cNvSpPr txBox="1"/>
          <p:nvPr/>
        </p:nvSpPr>
        <p:spPr>
          <a:xfrm>
            <a:off x="0"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sp>
        <p:nvSpPr>
          <p:cNvPr id="8" name="Rectangle 7"/>
          <p:cNvSpPr>
            <a:spLocks noChangeArrowheads="1"/>
          </p:cNvSpPr>
          <p:nvPr/>
        </p:nvSpPr>
        <p:spPr bwMode="auto">
          <a:xfrm>
            <a:off x="690387" y="3074663"/>
            <a:ext cx="2880000" cy="576000"/>
          </a:xfrm>
          <a:prstGeom prst="rect">
            <a:avLst/>
          </a:prstGeom>
          <a:solidFill>
            <a:srgbClr val="0BF3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noAutofit/>
          </a:bodyPr>
          <a:lstStyle/>
          <a:p>
            <a:pPr algn="ctr"/>
            <a:r>
              <a:rPr lang="en-US" sz="2800" dirty="0">
                <a:latin typeface="Calibri"/>
                <a:cs typeface="Calibri"/>
              </a:rPr>
              <a:t>non-coding </a:t>
            </a:r>
            <a:r>
              <a:rPr lang="en-US" sz="2800" dirty="0" err="1">
                <a:latin typeface="Calibri"/>
                <a:cs typeface="Calibri"/>
              </a:rPr>
              <a:t>RNAs</a:t>
            </a:r>
            <a:endParaRPr lang="it-IT" sz="2800" dirty="0">
              <a:latin typeface="Calibri"/>
              <a:cs typeface="Calibri"/>
            </a:endParaRPr>
          </a:p>
        </p:txBody>
      </p:sp>
      <p:sp>
        <p:nvSpPr>
          <p:cNvPr id="9" name="Rectangle 8"/>
          <p:cNvSpPr>
            <a:spLocks noChangeArrowheads="1"/>
          </p:cNvSpPr>
          <p:nvPr/>
        </p:nvSpPr>
        <p:spPr bwMode="auto">
          <a:xfrm>
            <a:off x="690387" y="848671"/>
            <a:ext cx="2880000" cy="576000"/>
          </a:xfrm>
          <a:prstGeom prst="rect">
            <a:avLst/>
          </a:prstGeom>
          <a:solidFill>
            <a:srgbClr val="F8F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noAutofit/>
          </a:bodyPr>
          <a:lstStyle/>
          <a:p>
            <a:pPr algn="ctr"/>
            <a:r>
              <a:rPr lang="en-US" sz="2800" dirty="0">
                <a:latin typeface="Calibri"/>
                <a:cs typeface="Calibri"/>
              </a:rPr>
              <a:t>coding RNAs</a:t>
            </a:r>
            <a:endParaRPr lang="it-IT" sz="2800" dirty="0">
              <a:latin typeface="Calibri"/>
              <a:cs typeface="Calibri"/>
            </a:endParaRPr>
          </a:p>
        </p:txBody>
      </p:sp>
      <p:sp>
        <p:nvSpPr>
          <p:cNvPr id="10" name="Rectangle 9"/>
          <p:cNvSpPr>
            <a:spLocks noChangeArrowheads="1"/>
          </p:cNvSpPr>
          <p:nvPr/>
        </p:nvSpPr>
        <p:spPr bwMode="auto">
          <a:xfrm>
            <a:off x="3995936" y="1772816"/>
            <a:ext cx="41687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u="sng" dirty="0">
                <a:solidFill>
                  <a:schemeClr val="accent2"/>
                </a:solidFill>
                <a:latin typeface="Calibri"/>
                <a:cs typeface="Calibri"/>
              </a:rPr>
              <a:t>large</a:t>
            </a:r>
            <a:r>
              <a:rPr lang="en-US" sz="1600" dirty="0">
                <a:solidFill>
                  <a:srgbClr val="AB19B3"/>
                </a:solidFill>
                <a:latin typeface="Calibri"/>
                <a:cs typeface="Calibri"/>
              </a:rPr>
              <a:t> </a:t>
            </a:r>
            <a:r>
              <a:rPr lang="en-US" sz="1600" dirty="0">
                <a:solidFill>
                  <a:schemeClr val="accent2"/>
                </a:solidFill>
                <a:latin typeface="Calibri"/>
                <a:cs typeface="Calibri"/>
              </a:rPr>
              <a:t> 	</a:t>
            </a:r>
            <a:r>
              <a:rPr lang="en-US" sz="1600" b="1" dirty="0" err="1">
                <a:solidFill>
                  <a:schemeClr val="accent2"/>
                </a:solidFill>
                <a:latin typeface="Calibri"/>
                <a:cs typeface="Calibri"/>
              </a:rPr>
              <a:t>rRNA</a:t>
            </a:r>
            <a:endParaRPr lang="en-US" sz="1600" b="1" dirty="0">
              <a:solidFill>
                <a:schemeClr val="accent2"/>
              </a:solidFill>
              <a:latin typeface="Calibri"/>
              <a:cs typeface="Calibri"/>
            </a:endParaRPr>
          </a:p>
          <a:p>
            <a:r>
              <a:rPr lang="en-US" sz="1600" dirty="0">
                <a:solidFill>
                  <a:schemeClr val="accent2"/>
                </a:solidFill>
                <a:latin typeface="Calibri"/>
                <a:cs typeface="Calibri"/>
              </a:rPr>
              <a:t>	</a:t>
            </a:r>
            <a:r>
              <a:rPr lang="en-US" sz="1600" dirty="0" err="1">
                <a:solidFill>
                  <a:schemeClr val="accent2"/>
                </a:solidFill>
                <a:latin typeface="Calibri"/>
                <a:cs typeface="Calibri"/>
              </a:rPr>
              <a:t>Xist</a:t>
            </a:r>
            <a:endParaRPr lang="en-US" sz="1600" dirty="0">
              <a:solidFill>
                <a:schemeClr val="accent2"/>
              </a:solidFill>
              <a:latin typeface="Calibri"/>
              <a:cs typeface="Calibri"/>
            </a:endParaRPr>
          </a:p>
          <a:p>
            <a:r>
              <a:rPr lang="en-US" sz="1600" dirty="0">
                <a:solidFill>
                  <a:schemeClr val="accent2"/>
                </a:solidFill>
                <a:latin typeface="Calibri"/>
                <a:cs typeface="Calibri"/>
              </a:rPr>
              <a:t>	</a:t>
            </a:r>
            <a:r>
              <a:rPr lang="en-US" sz="1600" dirty="0" err="1">
                <a:solidFill>
                  <a:schemeClr val="accent2"/>
                </a:solidFill>
                <a:latin typeface="Calibri"/>
                <a:cs typeface="Calibri"/>
              </a:rPr>
              <a:t>lincRNA</a:t>
            </a:r>
            <a:endParaRPr lang="en-US" sz="1600" dirty="0">
              <a:solidFill>
                <a:schemeClr val="accent2"/>
              </a:solidFill>
              <a:latin typeface="Calibri"/>
              <a:cs typeface="Calibri"/>
            </a:endParaRPr>
          </a:p>
          <a:p>
            <a:r>
              <a:rPr lang="en-US" sz="1600" dirty="0">
                <a:solidFill>
                  <a:schemeClr val="accent2"/>
                </a:solidFill>
                <a:latin typeface="Calibri"/>
                <a:cs typeface="Calibri"/>
              </a:rPr>
              <a:t>	</a:t>
            </a:r>
            <a:r>
              <a:rPr lang="en-US" sz="1600" dirty="0" err="1">
                <a:solidFill>
                  <a:schemeClr val="accent2"/>
                </a:solidFill>
                <a:latin typeface="Calibri"/>
                <a:cs typeface="Calibri"/>
              </a:rPr>
              <a:t>Pseudogenes</a:t>
            </a:r>
            <a:endParaRPr lang="en-US" sz="1600" dirty="0">
              <a:solidFill>
                <a:schemeClr val="accent2"/>
              </a:solidFill>
              <a:latin typeface="Calibri"/>
              <a:cs typeface="Calibri"/>
            </a:endParaRPr>
          </a:p>
          <a:p>
            <a:r>
              <a:rPr lang="en-US" sz="1600" dirty="0">
                <a:solidFill>
                  <a:schemeClr val="accent2"/>
                </a:solidFill>
                <a:latin typeface="Calibri"/>
                <a:cs typeface="Calibri"/>
              </a:rPr>
              <a:t>	circular RNAs</a:t>
            </a:r>
          </a:p>
          <a:p>
            <a:r>
              <a:rPr lang="en-US" sz="1600" dirty="0">
                <a:solidFill>
                  <a:schemeClr val="accent2"/>
                </a:solidFill>
                <a:latin typeface="Calibri"/>
                <a:cs typeface="Calibri"/>
              </a:rPr>
              <a:t>	……………</a:t>
            </a:r>
            <a:endParaRPr lang="it-IT" sz="1600" dirty="0">
              <a:solidFill>
                <a:srgbClr val="AB19B3"/>
              </a:solidFill>
              <a:latin typeface="Calibri"/>
              <a:cs typeface="Calibri"/>
            </a:endParaRPr>
          </a:p>
        </p:txBody>
      </p:sp>
      <p:sp>
        <p:nvSpPr>
          <p:cNvPr id="11" name="Rectangle 13"/>
          <p:cNvSpPr>
            <a:spLocks noChangeArrowheads="1"/>
          </p:cNvSpPr>
          <p:nvPr/>
        </p:nvSpPr>
        <p:spPr bwMode="auto">
          <a:xfrm>
            <a:off x="3995936" y="3264772"/>
            <a:ext cx="416870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u="sng" dirty="0">
                <a:solidFill>
                  <a:srgbClr val="AB19B3"/>
                </a:solidFill>
                <a:latin typeface="Calibri"/>
                <a:cs typeface="Calibri"/>
              </a:rPr>
              <a:t>small</a:t>
            </a:r>
            <a:r>
              <a:rPr lang="en-US" sz="1600" dirty="0">
                <a:solidFill>
                  <a:srgbClr val="AB19B3"/>
                </a:solidFill>
                <a:latin typeface="Calibri"/>
                <a:cs typeface="Calibri"/>
              </a:rPr>
              <a:t>	</a:t>
            </a:r>
            <a:r>
              <a:rPr lang="en-US" sz="1600" b="1" dirty="0" err="1">
                <a:solidFill>
                  <a:srgbClr val="AB19B3"/>
                </a:solidFill>
                <a:latin typeface="Calibri"/>
                <a:cs typeface="Calibri"/>
              </a:rPr>
              <a:t>tRNA</a:t>
            </a:r>
            <a:r>
              <a:rPr lang="en-US" sz="1600" dirty="0">
                <a:solidFill>
                  <a:srgbClr val="AB19B3"/>
                </a:solidFill>
                <a:latin typeface="Calibri"/>
                <a:cs typeface="Calibri"/>
              </a:rPr>
              <a:t>	</a:t>
            </a:r>
            <a:r>
              <a:rPr lang="en-US" sz="1600" dirty="0">
                <a:latin typeface="Calibri"/>
                <a:cs typeface="Calibri"/>
              </a:rPr>
              <a:t>translation</a:t>
            </a:r>
          </a:p>
          <a:p>
            <a:r>
              <a:rPr lang="en-US" sz="1600" dirty="0">
                <a:solidFill>
                  <a:srgbClr val="AB19B3"/>
                </a:solidFill>
                <a:latin typeface="Calibri"/>
                <a:cs typeface="Calibri"/>
              </a:rPr>
              <a:t>	</a:t>
            </a:r>
            <a:r>
              <a:rPr lang="en-US" sz="1600" dirty="0" err="1">
                <a:solidFill>
                  <a:srgbClr val="AB19B3"/>
                </a:solidFill>
                <a:latin typeface="Calibri"/>
                <a:cs typeface="Calibri"/>
              </a:rPr>
              <a:t>snRNAs</a:t>
            </a:r>
            <a:r>
              <a:rPr lang="en-US" sz="1600" dirty="0">
                <a:solidFill>
                  <a:srgbClr val="AB19B3"/>
                </a:solidFill>
                <a:latin typeface="Calibri"/>
                <a:cs typeface="Calibri"/>
              </a:rPr>
              <a:t>	</a:t>
            </a:r>
            <a:r>
              <a:rPr lang="en-US" sz="1600" dirty="0">
                <a:latin typeface="Calibri"/>
                <a:cs typeface="Calibri"/>
              </a:rPr>
              <a:t>splicing</a:t>
            </a:r>
          </a:p>
          <a:p>
            <a:r>
              <a:rPr lang="en-US" sz="1600" dirty="0">
                <a:solidFill>
                  <a:srgbClr val="AB19B3"/>
                </a:solidFill>
                <a:latin typeface="Calibri"/>
                <a:cs typeface="Calibri"/>
              </a:rPr>
              <a:t>	</a:t>
            </a:r>
            <a:r>
              <a:rPr lang="en-US" sz="1600" dirty="0" err="1">
                <a:solidFill>
                  <a:srgbClr val="AB19B3"/>
                </a:solidFill>
                <a:latin typeface="Calibri"/>
                <a:cs typeface="Calibri"/>
              </a:rPr>
              <a:t>snoRNAs</a:t>
            </a:r>
            <a:r>
              <a:rPr lang="en-US" sz="1600" dirty="0">
                <a:solidFill>
                  <a:srgbClr val="AB19B3"/>
                </a:solidFill>
                <a:latin typeface="Calibri"/>
                <a:cs typeface="Calibri"/>
              </a:rPr>
              <a:t>	</a:t>
            </a:r>
            <a:r>
              <a:rPr lang="en-US" sz="1600" dirty="0">
                <a:latin typeface="Calibri"/>
                <a:cs typeface="Calibri"/>
              </a:rPr>
              <a:t>modification</a:t>
            </a:r>
            <a:endParaRPr lang="en-US" sz="1600" dirty="0">
              <a:solidFill>
                <a:srgbClr val="AB19B3"/>
              </a:solidFill>
              <a:latin typeface="Calibri"/>
              <a:cs typeface="Calibri"/>
            </a:endParaRPr>
          </a:p>
          <a:p>
            <a:r>
              <a:rPr lang="en-US" sz="1600" dirty="0">
                <a:solidFill>
                  <a:srgbClr val="AB19B3"/>
                </a:solidFill>
                <a:latin typeface="Calibri"/>
                <a:cs typeface="Calibri"/>
              </a:rPr>
              <a:t>	</a:t>
            </a:r>
            <a:r>
              <a:rPr lang="en-US" sz="1600" dirty="0" err="1">
                <a:solidFill>
                  <a:srgbClr val="AB19B3"/>
                </a:solidFill>
                <a:latin typeface="Calibri"/>
                <a:cs typeface="Calibri"/>
              </a:rPr>
              <a:t>scRNAs</a:t>
            </a:r>
            <a:r>
              <a:rPr lang="en-US" sz="1600" dirty="0">
                <a:solidFill>
                  <a:srgbClr val="AB19B3"/>
                </a:solidFill>
                <a:latin typeface="Calibri"/>
                <a:cs typeface="Calibri"/>
              </a:rPr>
              <a:t>	</a:t>
            </a:r>
            <a:r>
              <a:rPr lang="en-US" sz="1600" dirty="0">
                <a:latin typeface="Calibri"/>
                <a:cs typeface="Calibri"/>
              </a:rPr>
              <a:t>transl. control</a:t>
            </a:r>
            <a:endParaRPr lang="en-US" sz="1600" dirty="0">
              <a:solidFill>
                <a:srgbClr val="AB19B3"/>
              </a:solidFill>
              <a:latin typeface="Calibri"/>
              <a:cs typeface="Calibri"/>
            </a:endParaRPr>
          </a:p>
          <a:p>
            <a:r>
              <a:rPr lang="en-US" sz="1600" dirty="0">
                <a:solidFill>
                  <a:srgbClr val="AB19B3"/>
                </a:solidFill>
                <a:latin typeface="Calibri"/>
                <a:cs typeface="Calibri"/>
              </a:rPr>
              <a:t>	</a:t>
            </a:r>
            <a:r>
              <a:rPr lang="en-US" sz="1600" dirty="0" err="1">
                <a:solidFill>
                  <a:srgbClr val="AB19B3"/>
                </a:solidFill>
                <a:latin typeface="Calibri"/>
                <a:cs typeface="Calibri"/>
              </a:rPr>
              <a:t>gRNAs</a:t>
            </a:r>
            <a:r>
              <a:rPr lang="en-US" sz="1600" dirty="0">
                <a:solidFill>
                  <a:srgbClr val="AB19B3"/>
                </a:solidFill>
                <a:latin typeface="Calibri"/>
                <a:cs typeface="Calibri"/>
              </a:rPr>
              <a:t>	</a:t>
            </a:r>
            <a:r>
              <a:rPr lang="en-US" sz="1600" dirty="0">
                <a:latin typeface="Calibri"/>
                <a:cs typeface="Calibri"/>
              </a:rPr>
              <a:t>editing</a:t>
            </a:r>
            <a:endParaRPr lang="en-US" sz="1600" dirty="0">
              <a:solidFill>
                <a:srgbClr val="AB19B3"/>
              </a:solidFill>
              <a:latin typeface="Calibri"/>
              <a:cs typeface="Calibri"/>
            </a:endParaRPr>
          </a:p>
          <a:p>
            <a:r>
              <a:rPr lang="en-US" sz="1600" dirty="0">
                <a:solidFill>
                  <a:srgbClr val="AB19B3"/>
                </a:solidFill>
                <a:latin typeface="Calibri"/>
                <a:cs typeface="Calibri"/>
              </a:rPr>
              <a:t>	</a:t>
            </a:r>
            <a:r>
              <a:rPr lang="en-US" sz="1600" b="1" dirty="0">
                <a:solidFill>
                  <a:srgbClr val="AB19B3"/>
                </a:solidFill>
                <a:latin typeface="Calibri"/>
                <a:cs typeface="Calibri"/>
              </a:rPr>
              <a:t>miRNAs</a:t>
            </a:r>
            <a:r>
              <a:rPr lang="en-US" sz="1600" dirty="0">
                <a:solidFill>
                  <a:srgbClr val="AB19B3"/>
                </a:solidFill>
                <a:latin typeface="Calibri"/>
                <a:cs typeface="Calibri"/>
              </a:rPr>
              <a:t>	</a:t>
            </a:r>
            <a:r>
              <a:rPr lang="en-US" sz="1600" dirty="0">
                <a:latin typeface="Calibri"/>
                <a:cs typeface="Calibri"/>
              </a:rPr>
              <a:t>transl. control</a:t>
            </a:r>
            <a:endParaRPr lang="en-US" sz="1600" dirty="0">
              <a:solidFill>
                <a:srgbClr val="AB19B3"/>
              </a:solidFill>
              <a:latin typeface="Calibri"/>
              <a:cs typeface="Calibri"/>
            </a:endParaRPr>
          </a:p>
          <a:p>
            <a:r>
              <a:rPr lang="en-US" sz="1600" dirty="0">
                <a:solidFill>
                  <a:srgbClr val="AB19B3"/>
                </a:solidFill>
                <a:latin typeface="Calibri"/>
                <a:cs typeface="Calibri"/>
              </a:rPr>
              <a:t>	</a:t>
            </a:r>
            <a:r>
              <a:rPr lang="en-US" sz="1600" dirty="0" err="1">
                <a:solidFill>
                  <a:srgbClr val="AB19B3"/>
                </a:solidFill>
                <a:latin typeface="Calibri"/>
                <a:cs typeface="Calibri"/>
              </a:rPr>
              <a:t>siRNAs</a:t>
            </a:r>
            <a:r>
              <a:rPr lang="en-US" sz="1600" dirty="0">
                <a:solidFill>
                  <a:srgbClr val="AB19B3"/>
                </a:solidFill>
                <a:latin typeface="Calibri"/>
                <a:cs typeface="Calibri"/>
              </a:rPr>
              <a:t>	</a:t>
            </a:r>
            <a:r>
              <a:rPr lang="en-US" sz="1600" dirty="0">
                <a:latin typeface="Calibri"/>
                <a:cs typeface="Calibri"/>
              </a:rPr>
              <a:t>RNA stability</a:t>
            </a:r>
            <a:endParaRPr lang="en-US" sz="1600" dirty="0">
              <a:solidFill>
                <a:srgbClr val="AB19B3"/>
              </a:solidFill>
              <a:latin typeface="Calibri"/>
              <a:cs typeface="Calibri"/>
            </a:endParaRPr>
          </a:p>
          <a:p>
            <a:r>
              <a:rPr lang="en-US" sz="1600" dirty="0">
                <a:solidFill>
                  <a:srgbClr val="AB19B3"/>
                </a:solidFill>
                <a:latin typeface="Calibri"/>
                <a:cs typeface="Calibri"/>
              </a:rPr>
              <a:t>	</a:t>
            </a:r>
            <a:r>
              <a:rPr lang="en-US" sz="1600" dirty="0" err="1">
                <a:solidFill>
                  <a:srgbClr val="AB19B3"/>
                </a:solidFill>
                <a:latin typeface="Calibri"/>
                <a:cs typeface="Calibri"/>
              </a:rPr>
              <a:t>rasiRNAs</a:t>
            </a:r>
            <a:r>
              <a:rPr lang="en-US" sz="1600" dirty="0">
                <a:solidFill>
                  <a:srgbClr val="AB19B3"/>
                </a:solidFill>
                <a:latin typeface="Calibri"/>
                <a:cs typeface="Calibri"/>
              </a:rPr>
              <a:t>	</a:t>
            </a:r>
            <a:r>
              <a:rPr lang="en-US" sz="1600" dirty="0">
                <a:latin typeface="Calibri"/>
                <a:cs typeface="Calibri"/>
              </a:rPr>
              <a:t>chromatin</a:t>
            </a:r>
          </a:p>
          <a:p>
            <a:r>
              <a:rPr lang="en-US" sz="1600" dirty="0">
                <a:solidFill>
                  <a:srgbClr val="AB19B3"/>
                </a:solidFill>
                <a:latin typeface="Calibri"/>
                <a:cs typeface="Calibri"/>
              </a:rPr>
              <a:t>	</a:t>
            </a:r>
            <a:r>
              <a:rPr lang="en-US" sz="1600" dirty="0" err="1">
                <a:solidFill>
                  <a:srgbClr val="AB19B3"/>
                </a:solidFill>
                <a:latin typeface="Calibri"/>
                <a:cs typeface="Calibri"/>
              </a:rPr>
              <a:t>piRNAs</a:t>
            </a:r>
            <a:r>
              <a:rPr lang="en-US" sz="1600" dirty="0">
                <a:solidFill>
                  <a:srgbClr val="AB19B3"/>
                </a:solidFill>
                <a:latin typeface="Calibri"/>
                <a:cs typeface="Calibri"/>
              </a:rPr>
              <a:t>	</a:t>
            </a:r>
            <a:r>
              <a:rPr lang="en-US" sz="1600" dirty="0">
                <a:latin typeface="Calibri"/>
                <a:cs typeface="Calibri"/>
              </a:rPr>
              <a:t>genome stability</a:t>
            </a:r>
          </a:p>
          <a:p>
            <a:r>
              <a:rPr lang="en-US" sz="1600" dirty="0">
                <a:solidFill>
                  <a:srgbClr val="AB19B3"/>
                </a:solidFill>
                <a:latin typeface="Calibri"/>
                <a:cs typeface="Calibri"/>
              </a:rPr>
              <a:t>	……………</a:t>
            </a:r>
          </a:p>
        </p:txBody>
      </p:sp>
      <p:sp>
        <p:nvSpPr>
          <p:cNvPr id="12" name="Parentesi graffa aperta 11"/>
          <p:cNvSpPr/>
          <p:nvPr/>
        </p:nvSpPr>
        <p:spPr>
          <a:xfrm>
            <a:off x="3628140" y="1777675"/>
            <a:ext cx="504056" cy="4039549"/>
          </a:xfrm>
          <a:prstGeom prst="leftBrace">
            <a:avLst>
              <a:gd name="adj1" fmla="val 8333"/>
              <a:gd name="adj2" fmla="val 3935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latin typeface="Calibri"/>
              <a:cs typeface="Calibri"/>
            </a:endParaRPr>
          </a:p>
        </p:txBody>
      </p:sp>
      <p:sp>
        <p:nvSpPr>
          <p:cNvPr id="13" name="CasellaDiTesto 12"/>
          <p:cNvSpPr txBox="1"/>
          <p:nvPr/>
        </p:nvSpPr>
        <p:spPr>
          <a:xfrm>
            <a:off x="4427985" y="5877273"/>
            <a:ext cx="3240360" cy="504056"/>
          </a:xfrm>
          <a:prstGeom prst="rect">
            <a:avLst/>
          </a:prstGeom>
          <a:noFill/>
          <a:ln>
            <a:solidFill>
              <a:srgbClr val="FF0000"/>
            </a:solidFill>
          </a:ln>
        </p:spPr>
        <p:txBody>
          <a:bodyPr wrap="square" rtlCol="0" anchor="ctr" anchorCtr="1">
            <a:noAutofit/>
          </a:bodyPr>
          <a:lstStyle/>
          <a:p>
            <a:r>
              <a:rPr lang="it-IT" sz="2400" b="1" dirty="0">
                <a:latin typeface="Calibri"/>
                <a:cs typeface="Calibri"/>
              </a:rPr>
              <a:t>rRNA + tRNA </a:t>
            </a:r>
            <a:r>
              <a:rPr lang="it-IT" sz="2400" b="1" dirty="0">
                <a:latin typeface="Calibri"/>
                <a:cs typeface="Calibri"/>
                <a:sym typeface="Wingdings" pitchFamily="2" charset="2"/>
              </a:rPr>
              <a:t> </a:t>
            </a:r>
            <a:r>
              <a:rPr lang="it-IT" sz="2400" b="1" dirty="0">
                <a:latin typeface="Cambria"/>
                <a:cs typeface="Cambria"/>
              </a:rPr>
              <a:t>~</a:t>
            </a:r>
            <a:r>
              <a:rPr lang="it-IT" sz="2400" b="1" dirty="0">
                <a:latin typeface="Calibri"/>
                <a:cs typeface="Calibri"/>
              </a:rPr>
              <a:t> 95%</a:t>
            </a:r>
          </a:p>
        </p:txBody>
      </p:sp>
      <p:sp>
        <p:nvSpPr>
          <p:cNvPr id="14" name="Rettangolo 13"/>
          <p:cNvSpPr/>
          <p:nvPr/>
        </p:nvSpPr>
        <p:spPr>
          <a:xfrm>
            <a:off x="3995936" y="952005"/>
            <a:ext cx="793807" cy="369332"/>
          </a:xfrm>
          <a:prstGeom prst="rect">
            <a:avLst/>
          </a:prstGeom>
        </p:spPr>
        <p:txBody>
          <a:bodyPr wrap="none">
            <a:spAutoFit/>
          </a:bodyPr>
          <a:lstStyle/>
          <a:p>
            <a:r>
              <a:rPr lang="en-US" b="1" dirty="0">
                <a:solidFill>
                  <a:schemeClr val="accent2"/>
                </a:solidFill>
                <a:latin typeface="Calibri"/>
                <a:cs typeface="Calibri"/>
              </a:rPr>
              <a:t>mRNA</a:t>
            </a:r>
          </a:p>
        </p:txBody>
      </p:sp>
      <p:sp>
        <p:nvSpPr>
          <p:cNvPr id="16" name="CasellaDiTesto 15"/>
          <p:cNvSpPr txBox="1"/>
          <p:nvPr/>
        </p:nvSpPr>
        <p:spPr>
          <a:xfrm>
            <a:off x="7561040" y="980728"/>
            <a:ext cx="1006556" cy="369332"/>
          </a:xfrm>
          <a:prstGeom prst="rect">
            <a:avLst/>
          </a:prstGeom>
          <a:noFill/>
        </p:spPr>
        <p:txBody>
          <a:bodyPr wrap="none" rtlCol="0">
            <a:spAutoFit/>
          </a:bodyPr>
          <a:lstStyle/>
          <a:p>
            <a:r>
              <a:rPr lang="it-IT" b="1" u="sng" dirty="0" err="1"/>
              <a:t>RNA-seq</a:t>
            </a:r>
            <a:endParaRPr lang="it-IT" b="1" u="sng" dirty="0"/>
          </a:p>
        </p:txBody>
      </p:sp>
      <p:sp>
        <p:nvSpPr>
          <p:cNvPr id="17" name="CasellaDiTesto 16"/>
          <p:cNvSpPr txBox="1"/>
          <p:nvPr/>
        </p:nvSpPr>
        <p:spPr>
          <a:xfrm>
            <a:off x="7561040" y="4491221"/>
            <a:ext cx="1582960" cy="369332"/>
          </a:xfrm>
          <a:prstGeom prst="rect">
            <a:avLst/>
          </a:prstGeom>
          <a:noFill/>
        </p:spPr>
        <p:txBody>
          <a:bodyPr wrap="none" rtlCol="0">
            <a:spAutoFit/>
          </a:bodyPr>
          <a:lstStyle/>
          <a:p>
            <a:r>
              <a:rPr lang="it-IT" b="1" u="sng" dirty="0" err="1"/>
              <a:t>Small</a:t>
            </a:r>
            <a:r>
              <a:rPr lang="it-IT" b="1" u="sng" dirty="0"/>
              <a:t> </a:t>
            </a:r>
            <a:r>
              <a:rPr lang="it-IT" b="1" u="sng" dirty="0" err="1"/>
              <a:t>RNA-seq</a:t>
            </a:r>
            <a:endParaRPr lang="it-IT" b="1" u="sng" dirty="0"/>
          </a:p>
        </p:txBody>
      </p:sp>
      <p:sp>
        <p:nvSpPr>
          <p:cNvPr id="18" name="CasellaDiTesto 33"/>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asellaDiTesto 14"/>
          <p:cNvSpPr txBox="1"/>
          <p:nvPr/>
        </p:nvSpPr>
        <p:spPr>
          <a:xfrm>
            <a:off x="1187624"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sp>
        <p:nvSpPr>
          <p:cNvPr id="18" name="Content Placeholder 2"/>
          <p:cNvSpPr txBox="1">
            <a:spLocks/>
          </p:cNvSpPr>
          <p:nvPr/>
        </p:nvSpPr>
        <p:spPr>
          <a:xfrm>
            <a:off x="611560" y="980728"/>
            <a:ext cx="7848600" cy="285784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noProof="0" dirty="0">
                <a:ln>
                  <a:noFill/>
                </a:ln>
                <a:effectLst/>
                <a:uLnTx/>
                <a:uFillTx/>
                <a:latin typeface="+mn-lt"/>
                <a:ea typeface="+mn-ea"/>
                <a:cs typeface="+mn-cs"/>
              </a:rPr>
              <a:t> </a:t>
            </a:r>
            <a:r>
              <a:rPr kumimoji="0" lang="en-US" sz="2800" b="0" i="0" u="none" strike="noStrike" kern="1200" cap="none" spc="0" normalizeH="0" noProof="0" dirty="0">
                <a:ln>
                  <a:noFill/>
                </a:ln>
                <a:effectLst/>
                <a:uLnTx/>
                <a:uFillTx/>
                <a:latin typeface="+mn-lt"/>
                <a:ea typeface="+mn-ea"/>
                <a:cs typeface="+mn-cs"/>
              </a:rPr>
              <a:t>Two ways to isolate long RNA molecules: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0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0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0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45720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22" name="CasellaDiTesto 21"/>
          <p:cNvSpPr txBox="1"/>
          <p:nvPr/>
        </p:nvSpPr>
        <p:spPr>
          <a:xfrm>
            <a:off x="107504" y="1196752"/>
            <a:ext cx="9036496" cy="5386090"/>
          </a:xfrm>
          <a:prstGeom prst="rect">
            <a:avLst/>
          </a:prstGeom>
          <a:noFill/>
        </p:spPr>
        <p:txBody>
          <a:bodyPr wrap="square" rtlCol="0">
            <a:spAutoFit/>
          </a:bodyPr>
          <a:lstStyle/>
          <a:p>
            <a:endParaRPr lang="it-IT" sz="2400" dirty="0">
              <a:latin typeface="+mj-lt"/>
              <a:cs typeface="Arial" pitchFamily="34" charset="0"/>
            </a:endParaRPr>
          </a:p>
          <a:p>
            <a:endParaRPr lang="it-IT" sz="2400" dirty="0">
              <a:latin typeface="+mj-lt"/>
              <a:cs typeface="Arial" pitchFamily="34" charset="0"/>
            </a:endParaRPr>
          </a:p>
          <a:p>
            <a:pPr>
              <a:buBlip>
                <a:blip r:embed="rId3"/>
              </a:buBlip>
            </a:pPr>
            <a:r>
              <a:rPr lang="it-IT" sz="2000" dirty="0">
                <a:latin typeface="+mj-lt"/>
                <a:cs typeface="Arial" pitchFamily="34" charset="0"/>
              </a:rPr>
              <a:t>         </a:t>
            </a:r>
            <a:r>
              <a:rPr lang="it-IT" sz="2000" b="1" dirty="0"/>
              <a:t>1a - </a:t>
            </a:r>
            <a:r>
              <a:rPr lang="it-IT" sz="2000" b="1" dirty="0" err="1"/>
              <a:t>Purify</a:t>
            </a:r>
            <a:r>
              <a:rPr lang="it-IT" sz="2000" b="1" dirty="0"/>
              <a:t> and </a:t>
            </a:r>
            <a:r>
              <a:rPr lang="it-IT" sz="2000" b="1" dirty="0" err="1"/>
              <a:t>Fragment</a:t>
            </a:r>
            <a:r>
              <a:rPr lang="it-IT" sz="2000" b="1" dirty="0"/>
              <a:t> </a:t>
            </a:r>
            <a:r>
              <a:rPr lang="it-IT" sz="2000" b="1" dirty="0" err="1"/>
              <a:t>mRNA</a:t>
            </a:r>
            <a:r>
              <a:rPr lang="it-IT" sz="2000" dirty="0"/>
              <a:t/>
            </a:r>
            <a:br>
              <a:rPr lang="it-IT" sz="2000" dirty="0"/>
            </a:br>
            <a:r>
              <a:rPr lang="it-IT" sz="2000" dirty="0"/>
              <a:t>            </a:t>
            </a:r>
            <a:r>
              <a:rPr lang="it-IT" sz="2000" dirty="0" err="1"/>
              <a:t>This</a:t>
            </a:r>
            <a:r>
              <a:rPr lang="it-IT" sz="2000" dirty="0"/>
              <a:t> </a:t>
            </a:r>
            <a:r>
              <a:rPr lang="it-IT" sz="2000" dirty="0" err="1"/>
              <a:t>process</a:t>
            </a:r>
            <a:r>
              <a:rPr lang="it-IT" sz="2000" dirty="0"/>
              <a:t> </a:t>
            </a:r>
            <a:r>
              <a:rPr lang="it-IT" sz="2000" dirty="0" err="1"/>
              <a:t>purifies</a:t>
            </a:r>
            <a:r>
              <a:rPr lang="it-IT" sz="2000" dirty="0"/>
              <a:t> the </a:t>
            </a:r>
            <a:r>
              <a:rPr lang="it-IT" sz="2000" dirty="0" err="1"/>
              <a:t>poly-A</a:t>
            </a:r>
            <a:r>
              <a:rPr lang="it-IT" sz="2000" dirty="0"/>
              <a:t> </a:t>
            </a:r>
            <a:r>
              <a:rPr lang="it-IT" sz="2000" dirty="0" err="1"/>
              <a:t>containing</a:t>
            </a:r>
            <a:r>
              <a:rPr lang="it-IT" sz="2000" dirty="0"/>
              <a:t> RNA </a:t>
            </a:r>
            <a:r>
              <a:rPr lang="it-IT" sz="2000" dirty="0" err="1"/>
              <a:t>molecules</a:t>
            </a:r>
            <a:r>
              <a:rPr lang="it-IT" sz="2000" dirty="0"/>
              <a:t> (</a:t>
            </a:r>
            <a:r>
              <a:rPr lang="it-IT" sz="2000" dirty="0" err="1"/>
              <a:t>mainly</a:t>
            </a:r>
            <a:r>
              <a:rPr lang="it-IT" sz="2000" dirty="0"/>
              <a:t> </a:t>
            </a:r>
            <a:r>
              <a:rPr lang="it-IT" sz="2000" dirty="0" err="1"/>
              <a:t>mRNA</a:t>
            </a:r>
            <a:r>
              <a:rPr lang="it-IT" sz="2000" dirty="0"/>
              <a:t>)   </a:t>
            </a:r>
          </a:p>
          <a:p>
            <a:r>
              <a:rPr lang="it-IT" sz="2000" dirty="0"/>
              <a:t>            </a:t>
            </a:r>
            <a:r>
              <a:rPr lang="it-IT" sz="2000" dirty="0" err="1"/>
              <a:t>using</a:t>
            </a:r>
            <a:r>
              <a:rPr lang="it-IT" sz="2000" dirty="0"/>
              <a:t> </a:t>
            </a:r>
            <a:r>
              <a:rPr lang="it-IT" sz="2000" dirty="0" err="1"/>
              <a:t>poly-T</a:t>
            </a:r>
            <a:r>
              <a:rPr lang="it-IT" sz="2000" dirty="0"/>
              <a:t> </a:t>
            </a:r>
            <a:r>
              <a:rPr lang="it-IT" sz="2000" dirty="0" err="1"/>
              <a:t>oligo-attached</a:t>
            </a:r>
            <a:r>
              <a:rPr lang="it-IT" sz="2000" dirty="0"/>
              <a:t> </a:t>
            </a:r>
            <a:r>
              <a:rPr lang="it-IT" sz="2000" dirty="0" err="1"/>
              <a:t>magnetic</a:t>
            </a:r>
            <a:r>
              <a:rPr lang="it-IT" sz="2000" dirty="0"/>
              <a:t> </a:t>
            </a:r>
            <a:r>
              <a:rPr lang="it-IT" sz="2000" dirty="0" err="1"/>
              <a:t>beads</a:t>
            </a:r>
            <a:r>
              <a:rPr lang="it-IT" sz="2000" dirty="0"/>
              <a:t>.</a:t>
            </a:r>
          </a:p>
          <a:p>
            <a:endParaRPr lang="it-IT" sz="2000" dirty="0"/>
          </a:p>
          <a:p>
            <a:endParaRPr lang="it-IT" sz="2000" dirty="0"/>
          </a:p>
          <a:p>
            <a:pPr>
              <a:buBlip>
                <a:blip r:embed="rId3"/>
              </a:buBlip>
            </a:pPr>
            <a:r>
              <a:rPr lang="it-IT" sz="2000" dirty="0">
                <a:cs typeface="Arial" pitchFamily="34" charset="0"/>
              </a:rPr>
              <a:t> </a:t>
            </a:r>
            <a:r>
              <a:rPr lang="it-IT" sz="2000" b="1" dirty="0"/>
              <a:t>        1b - </a:t>
            </a:r>
            <a:r>
              <a:rPr lang="it-IT" sz="2000" b="1" dirty="0" err="1"/>
              <a:t>Remove</a:t>
            </a:r>
            <a:r>
              <a:rPr lang="it-IT" sz="2000" b="1" dirty="0"/>
              <a:t> </a:t>
            </a:r>
            <a:r>
              <a:rPr lang="it-IT" sz="2000" b="1" dirty="0" err="1"/>
              <a:t>rRNA</a:t>
            </a:r>
            <a:r>
              <a:rPr lang="it-IT" sz="2000" dirty="0"/>
              <a:t/>
            </a:r>
            <a:br>
              <a:rPr lang="it-IT" sz="2000" dirty="0"/>
            </a:br>
            <a:r>
              <a:rPr lang="it-IT" sz="2000" dirty="0"/>
              <a:t>            </a:t>
            </a:r>
            <a:r>
              <a:rPr lang="it-IT" sz="2000" dirty="0" err="1"/>
              <a:t>After</a:t>
            </a:r>
            <a:r>
              <a:rPr lang="it-IT" sz="2000" dirty="0"/>
              <a:t> the </a:t>
            </a:r>
            <a:r>
              <a:rPr lang="it-IT" sz="2000" dirty="0" err="1"/>
              <a:t>ribosomal</a:t>
            </a:r>
            <a:r>
              <a:rPr lang="it-IT" sz="2000" dirty="0"/>
              <a:t> RNA </a:t>
            </a:r>
            <a:r>
              <a:rPr lang="it-IT" sz="2000" dirty="0" err="1"/>
              <a:t>is</a:t>
            </a:r>
            <a:r>
              <a:rPr lang="it-IT" sz="2000" dirty="0"/>
              <a:t> </a:t>
            </a:r>
            <a:r>
              <a:rPr lang="it-IT" sz="2000" dirty="0" err="1"/>
              <a:t>depleted</a:t>
            </a:r>
            <a:r>
              <a:rPr lang="it-IT" sz="2000" dirty="0"/>
              <a:t>, the </a:t>
            </a:r>
            <a:r>
              <a:rPr lang="it-IT" sz="2000" dirty="0" err="1"/>
              <a:t>remaining</a:t>
            </a:r>
            <a:r>
              <a:rPr lang="it-IT" sz="2000" dirty="0"/>
              <a:t> RNA (</a:t>
            </a:r>
            <a:r>
              <a:rPr lang="it-IT" sz="2000" dirty="0" err="1"/>
              <a:t>not</a:t>
            </a:r>
            <a:r>
              <a:rPr lang="it-IT" sz="2000" dirty="0"/>
              <a:t> </a:t>
            </a:r>
            <a:r>
              <a:rPr lang="it-IT" sz="2000" dirty="0" err="1"/>
              <a:t>only</a:t>
            </a:r>
            <a:r>
              <a:rPr lang="it-IT" sz="2000" dirty="0"/>
              <a:t> </a:t>
            </a:r>
            <a:r>
              <a:rPr lang="it-IT" sz="2000" dirty="0" err="1"/>
              <a:t>mRNA</a:t>
            </a:r>
            <a:r>
              <a:rPr lang="it-IT" sz="2000" dirty="0"/>
              <a:t>) </a:t>
            </a:r>
            <a:r>
              <a:rPr lang="it-IT" sz="2000" dirty="0" err="1"/>
              <a:t>is</a:t>
            </a:r>
            <a:r>
              <a:rPr lang="it-IT" sz="2000" dirty="0"/>
              <a:t>  </a:t>
            </a:r>
          </a:p>
          <a:p>
            <a:r>
              <a:rPr lang="it-IT" sz="2000" dirty="0"/>
              <a:t>            </a:t>
            </a:r>
            <a:r>
              <a:rPr lang="it-IT" sz="2000" dirty="0" err="1"/>
              <a:t>purified</a:t>
            </a:r>
            <a:r>
              <a:rPr lang="it-IT" sz="2000" dirty="0"/>
              <a:t>, </a:t>
            </a:r>
            <a:r>
              <a:rPr lang="it-IT" sz="2000" dirty="0" err="1"/>
              <a:t>fragmented</a:t>
            </a:r>
            <a:r>
              <a:rPr lang="it-IT" sz="2000" dirty="0"/>
              <a:t> and </a:t>
            </a:r>
            <a:r>
              <a:rPr lang="it-IT" sz="2000" dirty="0" err="1"/>
              <a:t>primed</a:t>
            </a:r>
            <a:r>
              <a:rPr lang="it-IT" sz="2000" dirty="0"/>
              <a:t> </a:t>
            </a:r>
            <a:r>
              <a:rPr lang="it-IT" sz="2000" dirty="0" err="1"/>
              <a:t>for</a:t>
            </a:r>
            <a:r>
              <a:rPr lang="it-IT" sz="2000" dirty="0"/>
              <a:t> </a:t>
            </a:r>
            <a:r>
              <a:rPr lang="it-IT" sz="2000" dirty="0" err="1"/>
              <a:t>cDNA</a:t>
            </a:r>
            <a:r>
              <a:rPr lang="it-IT" sz="2000" dirty="0"/>
              <a:t> </a:t>
            </a:r>
            <a:r>
              <a:rPr lang="it-IT" sz="2000" dirty="0" err="1"/>
              <a:t>synthesis</a:t>
            </a:r>
            <a:r>
              <a:rPr lang="it-IT" sz="2000" dirty="0"/>
              <a:t>. </a:t>
            </a:r>
            <a:r>
              <a:rPr lang="it-IT" sz="2000" dirty="0" err="1"/>
              <a:t>rRNA</a:t>
            </a:r>
            <a:r>
              <a:rPr lang="it-IT" sz="2000" dirty="0"/>
              <a:t> </a:t>
            </a:r>
            <a:r>
              <a:rPr lang="it-IT" sz="2000" dirty="0" err="1"/>
              <a:t>is</a:t>
            </a:r>
            <a:r>
              <a:rPr lang="it-IT" sz="2000" dirty="0"/>
              <a:t> </a:t>
            </a:r>
            <a:r>
              <a:rPr lang="it-IT" sz="2000" dirty="0" err="1"/>
              <a:t>removed</a:t>
            </a:r>
            <a:r>
              <a:rPr lang="it-IT" sz="2000" dirty="0"/>
              <a:t> </a:t>
            </a:r>
            <a:r>
              <a:rPr lang="it-IT" sz="2000" dirty="0" err="1"/>
              <a:t>using</a:t>
            </a:r>
            <a:r>
              <a:rPr lang="it-IT" sz="2000" dirty="0"/>
              <a:t> a  </a:t>
            </a:r>
          </a:p>
          <a:p>
            <a:r>
              <a:rPr lang="it-IT" sz="2000" dirty="0"/>
              <a:t>            </a:t>
            </a:r>
            <a:r>
              <a:rPr lang="it-IT" sz="2000" dirty="0" err="1"/>
              <a:t>hybridization-based</a:t>
            </a:r>
            <a:r>
              <a:rPr lang="it-IT" sz="2000" dirty="0"/>
              <a:t> </a:t>
            </a:r>
            <a:r>
              <a:rPr lang="it-IT" sz="2000" dirty="0" err="1"/>
              <a:t>technique</a:t>
            </a:r>
            <a:r>
              <a:rPr lang="it-IT" sz="2000" dirty="0"/>
              <a:t>.</a:t>
            </a:r>
          </a:p>
          <a:p>
            <a:endParaRPr lang="it-IT" sz="2000" dirty="0">
              <a:latin typeface="+mj-lt"/>
              <a:cs typeface="Arial" pitchFamily="34" charset="0"/>
            </a:endParaRPr>
          </a:p>
          <a:p>
            <a:endParaRPr lang="it-IT" sz="800" dirty="0">
              <a:latin typeface="+mj-lt"/>
              <a:cs typeface="Arial" pitchFamily="34" charset="0"/>
            </a:endParaRPr>
          </a:p>
          <a:p>
            <a:endParaRPr lang="it-IT" sz="2000" i="1" dirty="0">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sp>
        <p:nvSpPr>
          <p:cNvPr id="9" name="CasellaDiTesto 8"/>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asellaDiTesto 14"/>
          <p:cNvSpPr txBox="1"/>
          <p:nvPr/>
        </p:nvSpPr>
        <p:spPr>
          <a:xfrm>
            <a:off x="0"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cxnSp>
        <p:nvCxnSpPr>
          <p:cNvPr id="9" name="Connettore 1 8"/>
          <p:cNvCxnSpPr/>
          <p:nvPr/>
        </p:nvCxnSpPr>
        <p:spPr>
          <a:xfrm>
            <a:off x="1855480" y="4653136"/>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2826412" y="4653136"/>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797344" y="4653136"/>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4768276" y="4653136"/>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5739208" y="4653136"/>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710142" y="4653136"/>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2051720" y="5189130"/>
            <a:ext cx="5369310" cy="400110"/>
          </a:xfrm>
          <a:prstGeom prst="rect">
            <a:avLst/>
          </a:prstGeom>
        </p:spPr>
        <p:txBody>
          <a:bodyPr wrap="square">
            <a:spAutoFit/>
          </a:bodyPr>
          <a:lstStyle/>
          <a:p>
            <a:pPr algn="ctr"/>
            <a:r>
              <a:rPr lang="it-IT" sz="2000" dirty="0" err="1"/>
              <a:t>Range</a:t>
            </a:r>
            <a:r>
              <a:rPr lang="it-IT" sz="2000" dirty="0"/>
              <a:t> of </a:t>
            </a:r>
            <a:r>
              <a:rPr lang="it-IT" sz="2000" dirty="0" err="1"/>
              <a:t>fragments</a:t>
            </a:r>
            <a:r>
              <a:rPr lang="it-IT" sz="2000" dirty="0"/>
              <a:t> </a:t>
            </a:r>
            <a:r>
              <a:rPr lang="it-IT" sz="2000" dirty="0" err="1"/>
              <a:t>length</a:t>
            </a:r>
            <a:r>
              <a:rPr lang="it-IT" sz="2000" dirty="0"/>
              <a:t>: </a:t>
            </a:r>
            <a:r>
              <a:rPr lang="it-IT" sz="2000" b="1" dirty="0"/>
              <a:t>120-225 </a:t>
            </a:r>
            <a:r>
              <a:rPr lang="it-IT" sz="2000" b="1" dirty="0" err="1"/>
              <a:t>bp</a:t>
            </a:r>
            <a:endParaRPr lang="it-IT" sz="2000" dirty="0"/>
          </a:p>
        </p:txBody>
      </p:sp>
      <p:sp>
        <p:nvSpPr>
          <p:cNvPr id="17" name="CasellaDiTesto 16"/>
          <p:cNvSpPr txBox="1"/>
          <p:nvPr/>
        </p:nvSpPr>
        <p:spPr>
          <a:xfrm>
            <a:off x="1476440" y="4468470"/>
            <a:ext cx="359256" cy="369332"/>
          </a:xfrm>
          <a:prstGeom prst="rect">
            <a:avLst/>
          </a:prstGeom>
          <a:noFill/>
        </p:spPr>
        <p:txBody>
          <a:bodyPr wrap="none" rtlCol="0">
            <a:spAutoFit/>
          </a:bodyPr>
          <a:lstStyle/>
          <a:p>
            <a:r>
              <a:rPr lang="it-IT" dirty="0"/>
              <a:t>5’</a:t>
            </a:r>
          </a:p>
        </p:txBody>
      </p:sp>
      <p:sp>
        <p:nvSpPr>
          <p:cNvPr id="20" name="CasellaDiTesto 19"/>
          <p:cNvSpPr txBox="1"/>
          <p:nvPr/>
        </p:nvSpPr>
        <p:spPr>
          <a:xfrm>
            <a:off x="7669128" y="4468470"/>
            <a:ext cx="359256" cy="369332"/>
          </a:xfrm>
          <a:prstGeom prst="rect">
            <a:avLst/>
          </a:prstGeom>
          <a:noFill/>
        </p:spPr>
        <p:txBody>
          <a:bodyPr wrap="none" rtlCol="0">
            <a:spAutoFit/>
          </a:bodyPr>
          <a:lstStyle/>
          <a:p>
            <a:r>
              <a:rPr lang="it-IT" dirty="0"/>
              <a:t>3’</a:t>
            </a:r>
          </a:p>
        </p:txBody>
      </p:sp>
      <p:sp>
        <p:nvSpPr>
          <p:cNvPr id="21" name="CasellaDiTesto 20"/>
          <p:cNvSpPr txBox="1"/>
          <p:nvPr/>
        </p:nvSpPr>
        <p:spPr>
          <a:xfrm>
            <a:off x="1115616" y="1484784"/>
            <a:ext cx="6801862" cy="923330"/>
          </a:xfrm>
          <a:prstGeom prst="rect">
            <a:avLst/>
          </a:prstGeom>
          <a:noFill/>
        </p:spPr>
        <p:txBody>
          <a:bodyPr wrap="none" rtlCol="0">
            <a:spAutoFit/>
          </a:bodyPr>
          <a:lstStyle/>
          <a:p>
            <a:r>
              <a:rPr lang="it-IT" b="1" dirty="0"/>
              <a:t>2 - RNA </a:t>
            </a:r>
            <a:r>
              <a:rPr lang="it-IT" b="1" dirty="0" err="1"/>
              <a:t>fragmentation</a:t>
            </a:r>
            <a:endParaRPr lang="it-IT" b="1" dirty="0"/>
          </a:p>
          <a:p>
            <a:r>
              <a:rPr lang="it-IT" dirty="0"/>
              <a:t>RNA </a:t>
            </a:r>
            <a:r>
              <a:rPr lang="it-IT" dirty="0" err="1"/>
              <a:t>molecules</a:t>
            </a:r>
            <a:r>
              <a:rPr lang="it-IT" dirty="0"/>
              <a:t> are </a:t>
            </a:r>
            <a:r>
              <a:rPr lang="it-IT" dirty="0" err="1"/>
              <a:t>fragmented</a:t>
            </a:r>
            <a:r>
              <a:rPr lang="it-IT" dirty="0"/>
              <a:t> </a:t>
            </a:r>
            <a:r>
              <a:rPr lang="it-IT" dirty="0" err="1"/>
              <a:t>into</a:t>
            </a:r>
            <a:r>
              <a:rPr lang="it-IT" dirty="0"/>
              <a:t> small </a:t>
            </a:r>
            <a:r>
              <a:rPr lang="it-IT" dirty="0" err="1"/>
              <a:t>pieces</a:t>
            </a:r>
            <a:r>
              <a:rPr lang="it-IT" dirty="0"/>
              <a:t> </a:t>
            </a:r>
            <a:r>
              <a:rPr lang="it-IT" dirty="0" err="1"/>
              <a:t>using</a:t>
            </a:r>
            <a:r>
              <a:rPr lang="it-IT" dirty="0"/>
              <a:t> </a:t>
            </a:r>
            <a:r>
              <a:rPr lang="it-IT" dirty="0" err="1"/>
              <a:t>divalent</a:t>
            </a:r>
            <a:r>
              <a:rPr lang="it-IT" dirty="0"/>
              <a:t> </a:t>
            </a:r>
            <a:r>
              <a:rPr lang="it-IT" dirty="0" err="1"/>
              <a:t>cations</a:t>
            </a:r>
            <a:r>
              <a:rPr lang="it-IT" dirty="0"/>
              <a:t> </a:t>
            </a:r>
          </a:p>
          <a:p>
            <a:r>
              <a:rPr lang="it-IT" dirty="0"/>
              <a:t>under </a:t>
            </a:r>
            <a:r>
              <a:rPr lang="it-IT" dirty="0" err="1"/>
              <a:t>elevated</a:t>
            </a:r>
            <a:r>
              <a:rPr lang="it-IT" dirty="0"/>
              <a:t> temperature</a:t>
            </a:r>
          </a:p>
        </p:txBody>
      </p:sp>
      <p:cxnSp>
        <p:nvCxnSpPr>
          <p:cNvPr id="23" name="Connettore 1 22"/>
          <p:cNvCxnSpPr/>
          <p:nvPr/>
        </p:nvCxnSpPr>
        <p:spPr>
          <a:xfrm>
            <a:off x="1854696" y="3212976"/>
            <a:ext cx="5669632"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1475656" y="3028310"/>
            <a:ext cx="359256" cy="369332"/>
          </a:xfrm>
          <a:prstGeom prst="rect">
            <a:avLst/>
          </a:prstGeom>
          <a:noFill/>
        </p:spPr>
        <p:txBody>
          <a:bodyPr wrap="none" rtlCol="0">
            <a:spAutoFit/>
          </a:bodyPr>
          <a:lstStyle/>
          <a:p>
            <a:r>
              <a:rPr lang="it-IT" dirty="0"/>
              <a:t>5’</a:t>
            </a:r>
          </a:p>
        </p:txBody>
      </p:sp>
      <p:sp>
        <p:nvSpPr>
          <p:cNvPr id="25" name="CasellaDiTesto 24"/>
          <p:cNvSpPr txBox="1"/>
          <p:nvPr/>
        </p:nvSpPr>
        <p:spPr>
          <a:xfrm>
            <a:off x="7668344" y="3028310"/>
            <a:ext cx="359256" cy="369332"/>
          </a:xfrm>
          <a:prstGeom prst="rect">
            <a:avLst/>
          </a:prstGeom>
          <a:noFill/>
        </p:spPr>
        <p:txBody>
          <a:bodyPr wrap="none" rtlCol="0">
            <a:spAutoFit/>
          </a:bodyPr>
          <a:lstStyle/>
          <a:p>
            <a:r>
              <a:rPr lang="it-IT" dirty="0"/>
              <a:t>3’</a:t>
            </a:r>
          </a:p>
        </p:txBody>
      </p:sp>
      <p:cxnSp>
        <p:nvCxnSpPr>
          <p:cNvPr id="26" name="Connettore 2 25"/>
          <p:cNvCxnSpPr/>
          <p:nvPr/>
        </p:nvCxnSpPr>
        <p:spPr>
          <a:xfrm>
            <a:off x="4716016" y="3645024"/>
            <a:ext cx="0" cy="720080"/>
          </a:xfrm>
          <a:prstGeom prst="straightConnector1">
            <a:avLst/>
          </a:prstGeom>
          <a:ln w="38100">
            <a:solidFill>
              <a:srgbClr val="008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CasellaDiTesto 47">
            <a:extLst>
              <a:ext uri="{FF2B5EF4-FFF2-40B4-BE49-F238E27FC236}">
                <a16:creationId xmlns:a16="http://schemas.microsoft.com/office/drawing/2014/main" xmlns="" id="{F8ACF6A2-166C-41F7-8B2E-C76F88A10C0B}"/>
              </a:ext>
            </a:extLst>
          </p:cNvPr>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asellaDiTesto 14"/>
          <p:cNvSpPr txBox="1"/>
          <p:nvPr/>
        </p:nvSpPr>
        <p:spPr>
          <a:xfrm>
            <a:off x="0"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cxnSp>
        <p:nvCxnSpPr>
          <p:cNvPr id="66" name="Connettore 1 65"/>
          <p:cNvCxnSpPr/>
          <p:nvPr/>
        </p:nvCxnSpPr>
        <p:spPr>
          <a:xfrm>
            <a:off x="2230328" y="2317522"/>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3201260" y="2317522"/>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4172192" y="2317522"/>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5143124" y="2317522"/>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6114056" y="2317522"/>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7084990" y="2317522"/>
            <a:ext cx="792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2" name="CasellaDiTesto 71"/>
          <p:cNvSpPr txBox="1"/>
          <p:nvPr/>
        </p:nvSpPr>
        <p:spPr>
          <a:xfrm>
            <a:off x="1851288" y="2132856"/>
            <a:ext cx="359256" cy="369332"/>
          </a:xfrm>
          <a:prstGeom prst="rect">
            <a:avLst/>
          </a:prstGeom>
          <a:noFill/>
        </p:spPr>
        <p:txBody>
          <a:bodyPr wrap="none" rtlCol="0">
            <a:spAutoFit/>
          </a:bodyPr>
          <a:lstStyle/>
          <a:p>
            <a:r>
              <a:rPr lang="it-IT" dirty="0"/>
              <a:t>5’</a:t>
            </a:r>
          </a:p>
        </p:txBody>
      </p:sp>
      <p:sp>
        <p:nvSpPr>
          <p:cNvPr id="73" name="CasellaDiTesto 72"/>
          <p:cNvSpPr txBox="1"/>
          <p:nvPr/>
        </p:nvSpPr>
        <p:spPr>
          <a:xfrm>
            <a:off x="8043976" y="2132856"/>
            <a:ext cx="359256" cy="369332"/>
          </a:xfrm>
          <a:prstGeom prst="rect">
            <a:avLst/>
          </a:prstGeom>
          <a:noFill/>
        </p:spPr>
        <p:txBody>
          <a:bodyPr wrap="none" rtlCol="0">
            <a:spAutoFit/>
          </a:bodyPr>
          <a:lstStyle/>
          <a:p>
            <a:r>
              <a:rPr lang="it-IT" dirty="0"/>
              <a:t>3’</a:t>
            </a:r>
          </a:p>
        </p:txBody>
      </p:sp>
      <p:sp>
        <p:nvSpPr>
          <p:cNvPr id="74" name="Rettangolo 73"/>
          <p:cNvSpPr/>
          <p:nvPr/>
        </p:nvSpPr>
        <p:spPr>
          <a:xfrm>
            <a:off x="914400" y="764704"/>
            <a:ext cx="8229600" cy="800219"/>
          </a:xfrm>
          <a:prstGeom prst="rect">
            <a:avLst/>
          </a:prstGeom>
        </p:spPr>
        <p:txBody>
          <a:bodyPr wrap="square">
            <a:spAutoFit/>
          </a:bodyPr>
          <a:lstStyle/>
          <a:p>
            <a:pPr algn="just"/>
            <a:r>
              <a:rPr lang="it-IT" b="1" dirty="0"/>
              <a:t>3 - </a:t>
            </a:r>
            <a:r>
              <a:rPr lang="it-IT" b="1" dirty="0" err="1"/>
              <a:t>Synthesize</a:t>
            </a:r>
            <a:r>
              <a:rPr lang="it-IT" b="1" dirty="0"/>
              <a:t> First </a:t>
            </a:r>
            <a:r>
              <a:rPr lang="it-IT" b="1" dirty="0" err="1"/>
              <a:t>Strand</a:t>
            </a:r>
            <a:r>
              <a:rPr lang="it-IT" b="1" dirty="0"/>
              <a:t> </a:t>
            </a:r>
            <a:r>
              <a:rPr lang="it-IT" b="1" dirty="0" err="1"/>
              <a:t>cDNA</a:t>
            </a:r>
            <a:r>
              <a:rPr lang="it-IT" b="1" dirty="0"/>
              <a:t> </a:t>
            </a:r>
          </a:p>
          <a:p>
            <a:pPr algn="just"/>
            <a:r>
              <a:rPr lang="it-IT" sz="1400" dirty="0" err="1"/>
              <a:t>This</a:t>
            </a:r>
            <a:r>
              <a:rPr lang="it-IT" sz="1400" dirty="0"/>
              <a:t> </a:t>
            </a:r>
            <a:r>
              <a:rPr lang="it-IT" sz="1400" dirty="0" err="1"/>
              <a:t>process</a:t>
            </a:r>
            <a:r>
              <a:rPr lang="it-IT" sz="1400" dirty="0"/>
              <a:t> reverse </a:t>
            </a:r>
            <a:r>
              <a:rPr lang="it-IT" sz="1400" dirty="0" err="1"/>
              <a:t>transcribes</a:t>
            </a:r>
            <a:r>
              <a:rPr lang="it-IT" sz="1400" dirty="0"/>
              <a:t> the </a:t>
            </a:r>
            <a:r>
              <a:rPr lang="it-IT" sz="1400" dirty="0" err="1"/>
              <a:t>cleaved</a:t>
            </a:r>
            <a:r>
              <a:rPr lang="it-IT" sz="1400" dirty="0"/>
              <a:t> RNA </a:t>
            </a:r>
            <a:r>
              <a:rPr lang="it-IT" sz="1400" dirty="0" err="1"/>
              <a:t>fragments</a:t>
            </a:r>
            <a:r>
              <a:rPr lang="it-IT" sz="1400" dirty="0"/>
              <a:t> </a:t>
            </a:r>
            <a:r>
              <a:rPr lang="it-IT" sz="1400" dirty="0" err="1"/>
              <a:t>that</a:t>
            </a:r>
            <a:r>
              <a:rPr lang="it-IT" sz="1400" dirty="0"/>
              <a:t> </a:t>
            </a:r>
            <a:r>
              <a:rPr lang="it-IT" sz="1400" dirty="0" err="1"/>
              <a:t>were</a:t>
            </a:r>
            <a:r>
              <a:rPr lang="it-IT" sz="1400" dirty="0"/>
              <a:t> </a:t>
            </a:r>
            <a:r>
              <a:rPr lang="it-IT" sz="1400" dirty="0" err="1"/>
              <a:t>primed</a:t>
            </a:r>
            <a:r>
              <a:rPr lang="it-IT" sz="1400" dirty="0"/>
              <a:t> with random </a:t>
            </a:r>
            <a:r>
              <a:rPr lang="it-IT" sz="1400" dirty="0" err="1"/>
              <a:t>hexamers</a:t>
            </a:r>
            <a:r>
              <a:rPr lang="it-IT" sz="1400" dirty="0"/>
              <a:t> </a:t>
            </a:r>
            <a:r>
              <a:rPr lang="it-IT" sz="1400" dirty="0" err="1"/>
              <a:t>into</a:t>
            </a:r>
            <a:r>
              <a:rPr lang="it-IT" sz="1400" dirty="0"/>
              <a:t> first </a:t>
            </a:r>
            <a:r>
              <a:rPr lang="it-IT" sz="1400" dirty="0" err="1"/>
              <a:t>strand</a:t>
            </a:r>
            <a:r>
              <a:rPr lang="it-IT" sz="1400" dirty="0"/>
              <a:t> </a:t>
            </a:r>
            <a:r>
              <a:rPr lang="it-IT" sz="1400" dirty="0" err="1"/>
              <a:t>cDNA</a:t>
            </a:r>
            <a:r>
              <a:rPr lang="it-IT" sz="1400" dirty="0"/>
              <a:t> </a:t>
            </a:r>
            <a:r>
              <a:rPr lang="it-IT" sz="1400" dirty="0" err="1"/>
              <a:t>using</a:t>
            </a:r>
            <a:r>
              <a:rPr lang="it-IT" sz="1400" dirty="0"/>
              <a:t> reverse </a:t>
            </a:r>
            <a:r>
              <a:rPr lang="it-IT" sz="1400" dirty="0" err="1"/>
              <a:t>transcriptase</a:t>
            </a:r>
            <a:r>
              <a:rPr lang="it-IT" sz="1400" dirty="0"/>
              <a:t> and random </a:t>
            </a:r>
            <a:r>
              <a:rPr lang="it-IT" sz="1400" dirty="0" err="1"/>
              <a:t>primers</a:t>
            </a:r>
            <a:r>
              <a:rPr lang="it-IT" sz="1400" dirty="0"/>
              <a:t>.</a:t>
            </a:r>
          </a:p>
        </p:txBody>
      </p:sp>
      <p:cxnSp>
        <p:nvCxnSpPr>
          <p:cNvPr id="75" name="Connettore 1 74"/>
          <p:cNvCxnSpPr/>
          <p:nvPr/>
        </p:nvCxnSpPr>
        <p:spPr>
          <a:xfrm>
            <a:off x="2826818" y="2462332"/>
            <a:ext cx="180000" cy="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rot="10800000">
            <a:off x="2377419" y="2461538"/>
            <a:ext cx="429599" cy="1588"/>
          </a:xfrm>
          <a:prstGeom prst="straightConnector1">
            <a:avLst/>
          </a:prstGeom>
          <a:ln w="381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7" name="Connettore 1 76"/>
          <p:cNvCxnSpPr/>
          <p:nvPr/>
        </p:nvCxnSpPr>
        <p:spPr>
          <a:xfrm>
            <a:off x="3769586" y="2462332"/>
            <a:ext cx="180000" cy="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78" name="Connettore 2 77"/>
          <p:cNvCxnSpPr/>
          <p:nvPr/>
        </p:nvCxnSpPr>
        <p:spPr>
          <a:xfrm rot="10800000">
            <a:off x="3320187" y="2461538"/>
            <a:ext cx="429599" cy="1588"/>
          </a:xfrm>
          <a:prstGeom prst="straightConnector1">
            <a:avLst/>
          </a:prstGeom>
          <a:ln w="381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9" name="Connettore 1 78"/>
          <p:cNvCxnSpPr/>
          <p:nvPr/>
        </p:nvCxnSpPr>
        <p:spPr>
          <a:xfrm>
            <a:off x="4744750" y="2462332"/>
            <a:ext cx="180000" cy="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80" name="Connettore 2 79"/>
          <p:cNvCxnSpPr/>
          <p:nvPr/>
        </p:nvCxnSpPr>
        <p:spPr>
          <a:xfrm rot="10800000">
            <a:off x="4295351" y="2461538"/>
            <a:ext cx="429599" cy="1588"/>
          </a:xfrm>
          <a:prstGeom prst="straightConnector1">
            <a:avLst/>
          </a:prstGeom>
          <a:ln w="381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1" name="Connettore 1 80"/>
          <p:cNvCxnSpPr/>
          <p:nvPr/>
        </p:nvCxnSpPr>
        <p:spPr>
          <a:xfrm>
            <a:off x="5734189" y="2462332"/>
            <a:ext cx="180000" cy="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82" name="Connettore 2 81"/>
          <p:cNvCxnSpPr/>
          <p:nvPr/>
        </p:nvCxnSpPr>
        <p:spPr>
          <a:xfrm rot="10800000">
            <a:off x="5284790" y="2461538"/>
            <a:ext cx="429599" cy="1588"/>
          </a:xfrm>
          <a:prstGeom prst="straightConnector1">
            <a:avLst/>
          </a:prstGeom>
          <a:ln w="381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3" name="Connettore 1 82"/>
          <p:cNvCxnSpPr/>
          <p:nvPr/>
        </p:nvCxnSpPr>
        <p:spPr>
          <a:xfrm>
            <a:off x="6708584" y="2462332"/>
            <a:ext cx="180000" cy="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84" name="Connettore 2 83"/>
          <p:cNvCxnSpPr/>
          <p:nvPr/>
        </p:nvCxnSpPr>
        <p:spPr>
          <a:xfrm rot="10800000">
            <a:off x="6254611" y="2461539"/>
            <a:ext cx="429599" cy="1588"/>
          </a:xfrm>
          <a:prstGeom prst="straightConnector1">
            <a:avLst/>
          </a:prstGeom>
          <a:ln w="381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Connettore 1 84"/>
          <p:cNvCxnSpPr/>
          <p:nvPr/>
        </p:nvCxnSpPr>
        <p:spPr>
          <a:xfrm>
            <a:off x="7674600" y="2462332"/>
            <a:ext cx="180000" cy="0"/>
          </a:xfrm>
          <a:prstGeom prst="line">
            <a:avLst/>
          </a:prstGeom>
          <a:ln w="57150">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86" name="Connettore 2 85"/>
          <p:cNvCxnSpPr/>
          <p:nvPr/>
        </p:nvCxnSpPr>
        <p:spPr>
          <a:xfrm rot="10800000">
            <a:off x="7225201" y="2461538"/>
            <a:ext cx="429599" cy="1588"/>
          </a:xfrm>
          <a:prstGeom prst="straightConnector1">
            <a:avLst/>
          </a:prstGeom>
          <a:ln w="381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7" name="Connettore 2 86"/>
          <p:cNvCxnSpPr/>
          <p:nvPr/>
        </p:nvCxnSpPr>
        <p:spPr>
          <a:xfrm>
            <a:off x="4996758" y="3068960"/>
            <a:ext cx="0" cy="720080"/>
          </a:xfrm>
          <a:prstGeom prst="straightConnector1">
            <a:avLst/>
          </a:prstGeom>
          <a:ln w="38100">
            <a:solidFill>
              <a:srgbClr val="008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88" name="Connettore 1 87"/>
          <p:cNvCxnSpPr/>
          <p:nvPr/>
        </p:nvCxnSpPr>
        <p:spPr>
          <a:xfrm>
            <a:off x="4658816" y="6100642"/>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89" name="Connettore 1 88"/>
          <p:cNvCxnSpPr/>
          <p:nvPr/>
        </p:nvCxnSpPr>
        <p:spPr>
          <a:xfrm>
            <a:off x="2642592" y="4208332"/>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0" name="Connettore 1 89"/>
          <p:cNvCxnSpPr/>
          <p:nvPr/>
        </p:nvCxnSpPr>
        <p:spPr>
          <a:xfrm>
            <a:off x="3613524" y="4208332"/>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1" name="Connettore 1 90"/>
          <p:cNvCxnSpPr/>
          <p:nvPr/>
        </p:nvCxnSpPr>
        <p:spPr>
          <a:xfrm>
            <a:off x="4584456" y="4208332"/>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2" name="Connettore 1 91"/>
          <p:cNvCxnSpPr/>
          <p:nvPr/>
        </p:nvCxnSpPr>
        <p:spPr>
          <a:xfrm>
            <a:off x="5555388" y="4208332"/>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3" name="Connettore 1 92"/>
          <p:cNvCxnSpPr/>
          <p:nvPr/>
        </p:nvCxnSpPr>
        <p:spPr>
          <a:xfrm>
            <a:off x="6526322" y="4208332"/>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4" name="Connettore 1 93"/>
          <p:cNvCxnSpPr/>
          <p:nvPr/>
        </p:nvCxnSpPr>
        <p:spPr>
          <a:xfrm>
            <a:off x="4658816" y="6183888"/>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5" name="Connettore 1 94"/>
          <p:cNvCxnSpPr/>
          <p:nvPr/>
        </p:nvCxnSpPr>
        <p:spPr>
          <a:xfrm>
            <a:off x="2642592" y="4291578"/>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6" name="Connettore 1 95"/>
          <p:cNvCxnSpPr/>
          <p:nvPr/>
        </p:nvCxnSpPr>
        <p:spPr>
          <a:xfrm>
            <a:off x="3613524" y="4291578"/>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7" name="Connettore 1 96"/>
          <p:cNvCxnSpPr/>
          <p:nvPr/>
        </p:nvCxnSpPr>
        <p:spPr>
          <a:xfrm>
            <a:off x="4584456" y="4291578"/>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8" name="Connettore 1 97"/>
          <p:cNvCxnSpPr/>
          <p:nvPr/>
        </p:nvCxnSpPr>
        <p:spPr>
          <a:xfrm>
            <a:off x="5555388" y="4291578"/>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99" name="Connettore 1 98"/>
          <p:cNvCxnSpPr/>
          <p:nvPr/>
        </p:nvCxnSpPr>
        <p:spPr>
          <a:xfrm>
            <a:off x="6526322" y="4291578"/>
            <a:ext cx="792000" cy="0"/>
          </a:xfrm>
          <a:prstGeom prst="line">
            <a:avLst/>
          </a:prstGeom>
          <a:ln w="38100" cmpd="sng">
            <a:solidFill>
              <a:srgbClr val="3366FF"/>
            </a:solidFill>
          </a:ln>
        </p:spPr>
        <p:style>
          <a:lnRef idx="1">
            <a:schemeClr val="accent1"/>
          </a:lnRef>
          <a:fillRef idx="0">
            <a:schemeClr val="accent1"/>
          </a:fillRef>
          <a:effectRef idx="0">
            <a:schemeClr val="accent1"/>
          </a:effectRef>
          <a:fontRef idx="minor">
            <a:schemeClr val="tx1"/>
          </a:fontRef>
        </p:style>
      </p:cxnSp>
      <p:sp>
        <p:nvSpPr>
          <p:cNvPr id="100" name="CasellaDiTesto 99"/>
          <p:cNvSpPr txBox="1"/>
          <p:nvPr/>
        </p:nvSpPr>
        <p:spPr>
          <a:xfrm>
            <a:off x="805519" y="3985900"/>
            <a:ext cx="1290375" cy="523220"/>
          </a:xfrm>
          <a:prstGeom prst="rect">
            <a:avLst/>
          </a:prstGeom>
          <a:noFill/>
        </p:spPr>
        <p:txBody>
          <a:bodyPr wrap="none" rtlCol="0">
            <a:spAutoFit/>
          </a:bodyPr>
          <a:lstStyle/>
          <a:p>
            <a:pPr algn="ctr"/>
            <a:r>
              <a:rPr lang="it-IT" sz="1400" dirty="0"/>
              <a:t>double </a:t>
            </a:r>
            <a:r>
              <a:rPr lang="it-IT" sz="1400" dirty="0" err="1"/>
              <a:t>straded</a:t>
            </a:r>
            <a:r>
              <a:rPr lang="it-IT" sz="1400" dirty="0"/>
              <a:t> </a:t>
            </a:r>
          </a:p>
          <a:p>
            <a:pPr algn="ctr"/>
            <a:r>
              <a:rPr lang="it-IT" sz="1400" dirty="0" err="1"/>
              <a:t>cDNA</a:t>
            </a:r>
            <a:endParaRPr lang="it-IT" sz="1400" dirty="0"/>
          </a:p>
        </p:txBody>
      </p:sp>
      <p:cxnSp>
        <p:nvCxnSpPr>
          <p:cNvPr id="101" name="Connettore 2 100"/>
          <p:cNvCxnSpPr/>
          <p:nvPr/>
        </p:nvCxnSpPr>
        <p:spPr>
          <a:xfrm>
            <a:off x="4996758" y="4869160"/>
            <a:ext cx="0" cy="720080"/>
          </a:xfrm>
          <a:prstGeom prst="straightConnector1">
            <a:avLst/>
          </a:prstGeom>
          <a:ln w="38100">
            <a:solidFill>
              <a:srgbClr val="008000"/>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02" name="Connettore 1 101"/>
          <p:cNvCxnSpPr/>
          <p:nvPr/>
        </p:nvCxnSpPr>
        <p:spPr>
          <a:xfrm>
            <a:off x="3873393" y="6100642"/>
            <a:ext cx="792000" cy="0"/>
          </a:xfrm>
          <a:prstGeom prst="line">
            <a:avLst/>
          </a:prstGeom>
          <a:ln w="38100" cmpd="sng">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3" name="Connettore 1 102"/>
          <p:cNvCxnSpPr/>
          <p:nvPr/>
        </p:nvCxnSpPr>
        <p:spPr>
          <a:xfrm>
            <a:off x="3873393" y="6183888"/>
            <a:ext cx="792000" cy="0"/>
          </a:xfrm>
          <a:prstGeom prst="line">
            <a:avLst/>
          </a:prstGeom>
          <a:ln w="38100" cmpd="sng">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a:off x="5450992" y="6100642"/>
            <a:ext cx="792000" cy="0"/>
          </a:xfrm>
          <a:prstGeom prst="line">
            <a:avLst/>
          </a:prstGeom>
          <a:ln w="38100"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Connettore 1 104"/>
          <p:cNvCxnSpPr/>
          <p:nvPr/>
        </p:nvCxnSpPr>
        <p:spPr>
          <a:xfrm>
            <a:off x="5450992" y="6183888"/>
            <a:ext cx="792000" cy="0"/>
          </a:xfrm>
          <a:prstGeom prst="line">
            <a:avLst/>
          </a:prstGeom>
          <a:ln w="38100"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CasellaDiTesto 105"/>
          <p:cNvSpPr txBox="1"/>
          <p:nvPr/>
        </p:nvSpPr>
        <p:spPr>
          <a:xfrm>
            <a:off x="755576" y="5949280"/>
            <a:ext cx="1339149" cy="307777"/>
          </a:xfrm>
          <a:prstGeom prst="rect">
            <a:avLst/>
          </a:prstGeom>
          <a:noFill/>
        </p:spPr>
        <p:txBody>
          <a:bodyPr wrap="none" rtlCol="0">
            <a:spAutoFit/>
          </a:bodyPr>
          <a:lstStyle/>
          <a:p>
            <a:pPr algn="ctr"/>
            <a:r>
              <a:rPr lang="it-IT" sz="1400" dirty="0" err="1"/>
              <a:t>adapter</a:t>
            </a:r>
            <a:r>
              <a:rPr lang="it-IT" sz="1400" dirty="0"/>
              <a:t> </a:t>
            </a:r>
            <a:r>
              <a:rPr lang="it-IT" sz="1400" dirty="0" err="1"/>
              <a:t>ligation</a:t>
            </a:r>
            <a:endParaRPr lang="it-IT" sz="1400" dirty="0"/>
          </a:p>
        </p:txBody>
      </p:sp>
      <p:sp>
        <p:nvSpPr>
          <p:cNvPr id="48" name="CasellaDiTesto 4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anim calcmode="lin" valueType="num">
                                      <p:cBhvr>
                                        <p:cTn id="13" dur="500" fill="hold"/>
                                        <p:tgtEl>
                                          <p:spTgt spid="83"/>
                                        </p:tgtEl>
                                        <p:attrNameLst>
                                          <p:attrName>ppt_x</p:attrName>
                                        </p:attrNameLst>
                                      </p:cBhvr>
                                      <p:tavLst>
                                        <p:tav tm="0">
                                          <p:val>
                                            <p:strVal val="#ppt_x"/>
                                          </p:val>
                                        </p:tav>
                                        <p:tav tm="100000">
                                          <p:val>
                                            <p:strVal val="#ppt_x"/>
                                          </p:val>
                                        </p:tav>
                                      </p:tavLst>
                                    </p:anim>
                                    <p:anim calcmode="lin" valueType="num">
                                      <p:cBhvr>
                                        <p:cTn id="14" dur="5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anim calcmode="lin" valueType="num">
                                      <p:cBhvr>
                                        <p:cTn id="18" dur="500" fill="hold"/>
                                        <p:tgtEl>
                                          <p:spTgt spid="81"/>
                                        </p:tgtEl>
                                        <p:attrNameLst>
                                          <p:attrName>ppt_x</p:attrName>
                                        </p:attrNameLst>
                                      </p:cBhvr>
                                      <p:tavLst>
                                        <p:tav tm="0">
                                          <p:val>
                                            <p:strVal val="#ppt_x"/>
                                          </p:val>
                                        </p:tav>
                                        <p:tav tm="100000">
                                          <p:val>
                                            <p:strVal val="#ppt_x"/>
                                          </p:val>
                                        </p:tav>
                                      </p:tavLst>
                                    </p:anim>
                                    <p:anim calcmode="lin" valueType="num">
                                      <p:cBhvr>
                                        <p:cTn id="19" dur="500" fill="hold"/>
                                        <p:tgtEl>
                                          <p:spTgt spid="8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anim calcmode="lin" valueType="num">
                                      <p:cBhvr>
                                        <p:cTn id="23" dur="500" fill="hold"/>
                                        <p:tgtEl>
                                          <p:spTgt spid="79"/>
                                        </p:tgtEl>
                                        <p:attrNameLst>
                                          <p:attrName>ppt_x</p:attrName>
                                        </p:attrNameLst>
                                      </p:cBhvr>
                                      <p:tavLst>
                                        <p:tav tm="0">
                                          <p:val>
                                            <p:strVal val="#ppt_x"/>
                                          </p:val>
                                        </p:tav>
                                        <p:tav tm="100000">
                                          <p:val>
                                            <p:strVal val="#ppt_x"/>
                                          </p:val>
                                        </p:tav>
                                      </p:tavLst>
                                    </p:anim>
                                    <p:anim calcmode="lin" valueType="num">
                                      <p:cBhvr>
                                        <p:cTn id="24" dur="500" fill="hold"/>
                                        <p:tgtEl>
                                          <p:spTgt spid="7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anim calcmode="lin" valueType="num">
                                      <p:cBhvr>
                                        <p:cTn id="28" dur="500" fill="hold"/>
                                        <p:tgtEl>
                                          <p:spTgt spid="77"/>
                                        </p:tgtEl>
                                        <p:attrNameLst>
                                          <p:attrName>ppt_x</p:attrName>
                                        </p:attrNameLst>
                                      </p:cBhvr>
                                      <p:tavLst>
                                        <p:tav tm="0">
                                          <p:val>
                                            <p:strVal val="#ppt_x"/>
                                          </p:val>
                                        </p:tav>
                                        <p:tav tm="100000">
                                          <p:val>
                                            <p:strVal val="#ppt_x"/>
                                          </p:val>
                                        </p:tav>
                                      </p:tavLst>
                                    </p:anim>
                                    <p:anim calcmode="lin" valueType="num">
                                      <p:cBhvr>
                                        <p:cTn id="29" dur="5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anim calcmode="lin" valueType="num">
                                      <p:cBhvr>
                                        <p:cTn id="33" dur="500" fill="hold"/>
                                        <p:tgtEl>
                                          <p:spTgt spid="75"/>
                                        </p:tgtEl>
                                        <p:attrNameLst>
                                          <p:attrName>ppt_x</p:attrName>
                                        </p:attrNameLst>
                                      </p:cBhvr>
                                      <p:tavLst>
                                        <p:tav tm="0">
                                          <p:val>
                                            <p:strVal val="#ppt_x"/>
                                          </p:val>
                                        </p:tav>
                                        <p:tav tm="100000">
                                          <p:val>
                                            <p:strVal val="#ppt_x"/>
                                          </p:val>
                                        </p:tav>
                                      </p:tavLst>
                                    </p:anim>
                                    <p:anim calcmode="lin" valueType="num">
                                      <p:cBhvr>
                                        <p:cTn id="34"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22" presetClass="entr" presetSubtype="2" fill="hold"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right)">
                                      <p:cBhvr>
                                        <p:cTn id="42" dur="500"/>
                                        <p:tgtEl>
                                          <p:spTgt spid="84"/>
                                        </p:tgtEl>
                                      </p:cBhvr>
                                    </p:animEffect>
                                  </p:childTnLst>
                                </p:cTn>
                              </p:par>
                              <p:par>
                                <p:cTn id="43" presetID="22" presetClass="entr" presetSubtype="2"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wipe(right)">
                                      <p:cBhvr>
                                        <p:cTn id="45" dur="500"/>
                                        <p:tgtEl>
                                          <p:spTgt spid="82"/>
                                        </p:tgtEl>
                                      </p:cBhvr>
                                    </p:animEffect>
                                  </p:childTnLst>
                                </p:cTn>
                              </p:par>
                              <p:par>
                                <p:cTn id="46" presetID="22" presetClass="entr" presetSubtype="2"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right)">
                                      <p:cBhvr>
                                        <p:cTn id="48" dur="500"/>
                                        <p:tgtEl>
                                          <p:spTgt spid="80"/>
                                        </p:tgtEl>
                                      </p:cBhvr>
                                    </p:animEffect>
                                  </p:childTnLst>
                                </p:cTn>
                              </p:par>
                              <p:par>
                                <p:cTn id="49" presetID="22" presetClass="entr" presetSubtype="2"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wipe(right)">
                                      <p:cBhvr>
                                        <p:cTn id="51" dur="500"/>
                                        <p:tgtEl>
                                          <p:spTgt spid="78"/>
                                        </p:tgtEl>
                                      </p:cBhvr>
                                    </p:animEffect>
                                  </p:childTnLst>
                                </p:cTn>
                              </p:par>
                              <p:par>
                                <p:cTn id="52" presetID="22" presetClass="entr" presetSubtype="2"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right)">
                                      <p:cBhvr>
                                        <p:cTn id="54" dur="50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dissolve">
                                      <p:cBhvr>
                                        <p:cTn id="63" dur="500"/>
                                        <p:tgtEl>
                                          <p:spTgt spid="89"/>
                                        </p:tgtEl>
                                      </p:cBhvr>
                                    </p:animEffect>
                                  </p:childTnLst>
                                </p:cTn>
                              </p:par>
                              <p:par>
                                <p:cTn id="64" presetID="9" presetClass="entr" presetSubtype="0" fill="hold"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dissolve">
                                      <p:cBhvr>
                                        <p:cTn id="66" dur="500"/>
                                        <p:tgtEl>
                                          <p:spTgt spid="90"/>
                                        </p:tgtEl>
                                      </p:cBhvr>
                                    </p:animEffect>
                                  </p:childTnLst>
                                </p:cTn>
                              </p:par>
                              <p:par>
                                <p:cTn id="67" presetID="9"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dissolve">
                                      <p:cBhvr>
                                        <p:cTn id="69" dur="500"/>
                                        <p:tgtEl>
                                          <p:spTgt spid="91"/>
                                        </p:tgtEl>
                                      </p:cBhvr>
                                    </p:animEffect>
                                  </p:childTnLst>
                                </p:cTn>
                              </p:par>
                              <p:par>
                                <p:cTn id="70" presetID="9" presetClass="entr" presetSubtype="0" fill="hold" nodeType="with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dissolve">
                                      <p:cBhvr>
                                        <p:cTn id="72" dur="500"/>
                                        <p:tgtEl>
                                          <p:spTgt spid="92"/>
                                        </p:tgtEl>
                                      </p:cBhvr>
                                    </p:animEffect>
                                  </p:childTnLst>
                                </p:cTn>
                              </p:par>
                              <p:par>
                                <p:cTn id="73" presetID="9" presetClass="entr" presetSubtype="0" fill="hold" nodeType="with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dissolve">
                                      <p:cBhvr>
                                        <p:cTn id="75" dur="500"/>
                                        <p:tgtEl>
                                          <p:spTgt spid="93"/>
                                        </p:tgtEl>
                                      </p:cBhvr>
                                    </p:animEffect>
                                  </p:childTnLst>
                                </p:cTn>
                              </p:par>
                              <p:par>
                                <p:cTn id="76" presetID="9" presetClass="entr" presetSubtype="0" fill="hold" nodeType="withEffect">
                                  <p:stCondLst>
                                    <p:cond delay="0"/>
                                  </p:stCondLst>
                                  <p:childTnLst>
                                    <p:set>
                                      <p:cBhvr>
                                        <p:cTn id="77" dur="1" fill="hold">
                                          <p:stCondLst>
                                            <p:cond delay="0"/>
                                          </p:stCondLst>
                                        </p:cTn>
                                        <p:tgtEl>
                                          <p:spTgt spid="95"/>
                                        </p:tgtEl>
                                        <p:attrNameLst>
                                          <p:attrName>style.visibility</p:attrName>
                                        </p:attrNameLst>
                                      </p:cBhvr>
                                      <p:to>
                                        <p:strVal val="visible"/>
                                      </p:to>
                                    </p:set>
                                    <p:animEffect transition="in" filter="dissolve">
                                      <p:cBhvr>
                                        <p:cTn id="78" dur="500"/>
                                        <p:tgtEl>
                                          <p:spTgt spid="95"/>
                                        </p:tgtEl>
                                      </p:cBhvr>
                                    </p:animEffect>
                                  </p:childTnLst>
                                </p:cTn>
                              </p:par>
                              <p:par>
                                <p:cTn id="79" presetID="9" presetClass="entr" presetSubtype="0" fill="hold"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dissolve">
                                      <p:cBhvr>
                                        <p:cTn id="81" dur="500"/>
                                        <p:tgtEl>
                                          <p:spTgt spid="96"/>
                                        </p:tgtEl>
                                      </p:cBhvr>
                                    </p:animEffect>
                                  </p:childTnLst>
                                </p:cTn>
                              </p:par>
                              <p:par>
                                <p:cTn id="82" presetID="9" presetClass="entr" presetSubtype="0" fill="hold"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dissolve">
                                      <p:cBhvr>
                                        <p:cTn id="84" dur="500"/>
                                        <p:tgtEl>
                                          <p:spTgt spid="97"/>
                                        </p:tgtEl>
                                      </p:cBhvr>
                                    </p:animEffect>
                                  </p:childTnLst>
                                </p:cTn>
                              </p:par>
                              <p:par>
                                <p:cTn id="85" presetID="9" presetClass="entr" presetSubtype="0" fill="hold" nodeType="withEffect">
                                  <p:stCondLst>
                                    <p:cond delay="0"/>
                                  </p:stCondLst>
                                  <p:childTnLst>
                                    <p:set>
                                      <p:cBhvr>
                                        <p:cTn id="86" dur="1" fill="hold">
                                          <p:stCondLst>
                                            <p:cond delay="0"/>
                                          </p:stCondLst>
                                        </p:cTn>
                                        <p:tgtEl>
                                          <p:spTgt spid="98"/>
                                        </p:tgtEl>
                                        <p:attrNameLst>
                                          <p:attrName>style.visibility</p:attrName>
                                        </p:attrNameLst>
                                      </p:cBhvr>
                                      <p:to>
                                        <p:strVal val="visible"/>
                                      </p:to>
                                    </p:set>
                                    <p:animEffect transition="in" filter="dissolve">
                                      <p:cBhvr>
                                        <p:cTn id="87" dur="500"/>
                                        <p:tgtEl>
                                          <p:spTgt spid="98"/>
                                        </p:tgtEl>
                                      </p:cBhvr>
                                    </p:animEffect>
                                  </p:childTnLst>
                                </p:cTn>
                              </p:par>
                              <p:par>
                                <p:cTn id="88" presetID="9" presetClass="entr" presetSubtype="0" fill="hold" nodeType="with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dissolve">
                                      <p:cBhvr>
                                        <p:cTn id="90" dur="500"/>
                                        <p:tgtEl>
                                          <p:spTgt spid="99"/>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00"/>
                                        </p:tgtEl>
                                        <p:attrNameLst>
                                          <p:attrName>style.visibility</p:attrName>
                                        </p:attrNameLst>
                                      </p:cBhvr>
                                      <p:to>
                                        <p:strVal val="visible"/>
                                      </p:to>
                                    </p:set>
                                    <p:animEffect transition="in" filter="dissolve">
                                      <p:cBhvr>
                                        <p:cTn id="93" dur="500"/>
                                        <p:tgtEl>
                                          <p:spTgt spid="100"/>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0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8"/>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94"/>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102"/>
                                        </p:tgtEl>
                                        <p:attrNameLst>
                                          <p:attrName>style.visibility</p:attrName>
                                        </p:attrNameLst>
                                      </p:cBhvr>
                                      <p:to>
                                        <p:strVal val="visible"/>
                                      </p:to>
                                    </p:set>
                                    <p:anim calcmode="lin" valueType="num">
                                      <p:cBhvr additive="base">
                                        <p:cTn id="108" dur="500" fill="hold"/>
                                        <p:tgtEl>
                                          <p:spTgt spid="102"/>
                                        </p:tgtEl>
                                        <p:attrNameLst>
                                          <p:attrName>ppt_x</p:attrName>
                                        </p:attrNameLst>
                                      </p:cBhvr>
                                      <p:tavLst>
                                        <p:tav tm="0">
                                          <p:val>
                                            <p:strVal val="#ppt_x"/>
                                          </p:val>
                                        </p:tav>
                                        <p:tav tm="100000">
                                          <p:val>
                                            <p:strVal val="#ppt_x"/>
                                          </p:val>
                                        </p:tav>
                                      </p:tavLst>
                                    </p:anim>
                                    <p:anim calcmode="lin" valueType="num">
                                      <p:cBhvr additive="base">
                                        <p:cTn id="109" dur="500" fill="hold"/>
                                        <p:tgtEl>
                                          <p:spTgt spid="102"/>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anim calcmode="lin" valueType="num">
                                      <p:cBhvr additive="base">
                                        <p:cTn id="112" dur="500" fill="hold"/>
                                        <p:tgtEl>
                                          <p:spTgt spid="103"/>
                                        </p:tgtEl>
                                        <p:attrNameLst>
                                          <p:attrName>ppt_x</p:attrName>
                                        </p:attrNameLst>
                                      </p:cBhvr>
                                      <p:tavLst>
                                        <p:tav tm="0">
                                          <p:val>
                                            <p:strVal val="#ppt_x"/>
                                          </p:val>
                                        </p:tav>
                                        <p:tav tm="100000">
                                          <p:val>
                                            <p:strVal val="#ppt_x"/>
                                          </p:val>
                                        </p:tav>
                                      </p:tavLst>
                                    </p:anim>
                                    <p:anim calcmode="lin" valueType="num">
                                      <p:cBhvr additive="base">
                                        <p:cTn id="113" dur="500" fill="hold"/>
                                        <p:tgtEl>
                                          <p:spTgt spid="103"/>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105"/>
                                        </p:tgtEl>
                                        <p:attrNameLst>
                                          <p:attrName>style.visibility</p:attrName>
                                        </p:attrNameLst>
                                      </p:cBhvr>
                                      <p:to>
                                        <p:strVal val="visible"/>
                                      </p:to>
                                    </p:set>
                                    <p:anim calcmode="lin" valueType="num">
                                      <p:cBhvr additive="base">
                                        <p:cTn id="116" dur="500" fill="hold"/>
                                        <p:tgtEl>
                                          <p:spTgt spid="105"/>
                                        </p:tgtEl>
                                        <p:attrNameLst>
                                          <p:attrName>ppt_x</p:attrName>
                                        </p:attrNameLst>
                                      </p:cBhvr>
                                      <p:tavLst>
                                        <p:tav tm="0">
                                          <p:val>
                                            <p:strVal val="#ppt_x"/>
                                          </p:val>
                                        </p:tav>
                                        <p:tav tm="100000">
                                          <p:val>
                                            <p:strVal val="#ppt_x"/>
                                          </p:val>
                                        </p:tav>
                                      </p:tavLst>
                                    </p:anim>
                                    <p:anim calcmode="lin" valueType="num">
                                      <p:cBhvr additive="base">
                                        <p:cTn id="117" dur="500" fill="hold"/>
                                        <p:tgtEl>
                                          <p:spTgt spid="105"/>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104"/>
                                        </p:tgtEl>
                                        <p:attrNameLst>
                                          <p:attrName>style.visibility</p:attrName>
                                        </p:attrNameLst>
                                      </p:cBhvr>
                                      <p:to>
                                        <p:strVal val="visible"/>
                                      </p:to>
                                    </p:set>
                                    <p:anim calcmode="lin" valueType="num">
                                      <p:cBhvr additive="base">
                                        <p:cTn id="120" dur="500" fill="hold"/>
                                        <p:tgtEl>
                                          <p:spTgt spid="104"/>
                                        </p:tgtEl>
                                        <p:attrNameLst>
                                          <p:attrName>ppt_x</p:attrName>
                                        </p:attrNameLst>
                                      </p:cBhvr>
                                      <p:tavLst>
                                        <p:tav tm="0">
                                          <p:val>
                                            <p:strVal val="#ppt_x"/>
                                          </p:val>
                                        </p:tav>
                                        <p:tav tm="100000">
                                          <p:val>
                                            <p:strVal val="#ppt_x"/>
                                          </p:val>
                                        </p:tav>
                                      </p:tavLst>
                                    </p:anim>
                                    <p:anim calcmode="lin" valueType="num">
                                      <p:cBhvr additive="base">
                                        <p:cTn id="121" dur="500" fill="hold"/>
                                        <p:tgtEl>
                                          <p:spTgt spid="104"/>
                                        </p:tgtEl>
                                        <p:attrNameLst>
                                          <p:attrName>ppt_y</p:attrName>
                                        </p:attrNameLst>
                                      </p:cBhvr>
                                      <p:tavLst>
                                        <p:tav tm="0">
                                          <p:val>
                                            <p:strVal val="1+#ppt_h/2"/>
                                          </p:val>
                                        </p:tav>
                                        <p:tav tm="100000">
                                          <p:val>
                                            <p:strVal val="#ppt_y"/>
                                          </p:val>
                                        </p:tav>
                                      </p:tavLst>
                                    </p:anim>
                                  </p:childTnLst>
                                </p:cTn>
                              </p:par>
                              <p:par>
                                <p:cTn id="122" presetID="9" presetClass="entr" presetSubtype="0" fill="hold" grpId="0" nodeType="withEffect">
                                  <p:stCondLst>
                                    <p:cond delay="0"/>
                                  </p:stCondLst>
                                  <p:childTnLst>
                                    <p:set>
                                      <p:cBhvr>
                                        <p:cTn id="123" dur="1" fill="hold">
                                          <p:stCondLst>
                                            <p:cond delay="0"/>
                                          </p:stCondLst>
                                        </p:cTn>
                                        <p:tgtEl>
                                          <p:spTgt spid="106"/>
                                        </p:tgtEl>
                                        <p:attrNameLst>
                                          <p:attrName>style.visibility</p:attrName>
                                        </p:attrNameLst>
                                      </p:cBhvr>
                                      <p:to>
                                        <p:strVal val="visible"/>
                                      </p:to>
                                    </p:set>
                                    <p:animEffect transition="in" filter="dissolve">
                                      <p:cBhvr>
                                        <p:cTn id="124"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8511048" cy="523220"/>
          </a:xfrm>
          <a:prstGeom prst="rect">
            <a:avLst/>
          </a:prstGeom>
          <a:noFill/>
        </p:spPr>
        <p:txBody>
          <a:bodyPr wrap="none" rtlCol="0">
            <a:spAutoFit/>
          </a:bodyPr>
          <a:lstStyle/>
          <a:p>
            <a:r>
              <a:rPr lang="it-IT" sz="2800" dirty="0"/>
              <a:t>DIFFERENT WAYS TO APPROACH BIOLOGICAL QUESTIONS</a:t>
            </a:r>
            <a:endParaRPr lang="it-IT" sz="2800" dirty="0">
              <a:solidFill>
                <a:schemeClr val="tx1">
                  <a:lumMod val="65000"/>
                  <a:lumOff val="35000"/>
                </a:schemeClr>
              </a:solidFill>
              <a:cs typeface="Arial" pitchFamily="34" charset="0"/>
            </a:endParaRPr>
          </a:p>
        </p:txBody>
      </p:sp>
      <p:sp>
        <p:nvSpPr>
          <p:cNvPr id="18" name="CasellaDiTesto 17"/>
          <p:cNvSpPr txBox="1"/>
          <p:nvPr/>
        </p:nvSpPr>
        <p:spPr>
          <a:xfrm>
            <a:off x="107504" y="1196752"/>
            <a:ext cx="9036496" cy="4001095"/>
          </a:xfrm>
          <a:prstGeom prst="rect">
            <a:avLst/>
          </a:prstGeom>
          <a:noFill/>
        </p:spPr>
        <p:txBody>
          <a:bodyPr wrap="square" rtlCol="0">
            <a:spAutoFit/>
          </a:bodyPr>
          <a:lstStyle/>
          <a:p>
            <a:endParaRPr lang="it-IT" sz="2400" dirty="0">
              <a:latin typeface="+mj-lt"/>
              <a:cs typeface="Arial" pitchFamily="34" charset="0"/>
            </a:endParaRPr>
          </a:p>
          <a:p>
            <a:pPr>
              <a:buBlip>
                <a:blip r:embed="rId3"/>
              </a:buBlip>
            </a:pPr>
            <a:r>
              <a:rPr lang="it-IT" sz="2600" dirty="0"/>
              <a:t>        BOTTOM-UP (</a:t>
            </a:r>
            <a:r>
              <a:rPr lang="it-IT" sz="2600" dirty="0" err="1"/>
              <a:t>Classical</a:t>
            </a:r>
            <a:r>
              <a:rPr lang="it-IT" sz="2600" dirty="0"/>
              <a:t>):</a:t>
            </a:r>
          </a:p>
          <a:p>
            <a:r>
              <a:rPr lang="it-IT" sz="2600" dirty="0"/>
              <a:t>            </a:t>
            </a:r>
            <a:r>
              <a:rPr lang="it-IT" sz="2600" dirty="0" err="1"/>
              <a:t>Detailed</a:t>
            </a:r>
            <a:r>
              <a:rPr lang="it-IT" sz="2600" dirty="0"/>
              <a:t> </a:t>
            </a:r>
            <a:r>
              <a:rPr lang="it-IT" sz="2600" dirty="0" err="1"/>
              <a:t>analysis</a:t>
            </a:r>
            <a:r>
              <a:rPr lang="it-IT" sz="2600" dirty="0"/>
              <a:t> </a:t>
            </a:r>
            <a:r>
              <a:rPr lang="it-IT" sz="2600" dirty="0" err="1"/>
              <a:t>of</a:t>
            </a:r>
            <a:r>
              <a:rPr lang="it-IT" sz="2600" dirty="0"/>
              <a:t> single gene/</a:t>
            </a:r>
            <a:r>
              <a:rPr lang="it-IT" sz="2600" dirty="0" err="1"/>
              <a:t>proteins</a:t>
            </a:r>
            <a:r>
              <a:rPr lang="it-IT" sz="2600" dirty="0"/>
              <a:t>. </a:t>
            </a:r>
            <a:r>
              <a:rPr lang="it-IT" sz="2600" dirty="0" err="1"/>
              <a:t>Step</a:t>
            </a:r>
            <a:r>
              <a:rPr lang="it-IT" sz="2600" dirty="0"/>
              <a:t> </a:t>
            </a:r>
            <a:r>
              <a:rPr lang="it-IT" sz="2600" dirty="0" err="1"/>
              <a:t>by</a:t>
            </a:r>
            <a:r>
              <a:rPr lang="it-IT" sz="2600" dirty="0"/>
              <a:t> </a:t>
            </a:r>
            <a:r>
              <a:rPr lang="it-IT" sz="2600" dirty="0" err="1"/>
              <a:t>step</a:t>
            </a:r>
            <a:r>
              <a:rPr lang="it-IT" sz="2600" dirty="0"/>
              <a:t>  </a:t>
            </a:r>
          </a:p>
          <a:p>
            <a:r>
              <a:rPr lang="it-IT" sz="2600" dirty="0"/>
              <a:t>            </a:t>
            </a:r>
            <a:r>
              <a:rPr lang="it-IT" sz="2600" dirty="0" err="1"/>
              <a:t>assembly</a:t>
            </a:r>
            <a:r>
              <a:rPr lang="it-IT" sz="2600" dirty="0"/>
              <a:t> </a:t>
            </a:r>
            <a:r>
              <a:rPr lang="it-IT" sz="2600" dirty="0" err="1"/>
              <a:t>of</a:t>
            </a:r>
            <a:r>
              <a:rPr lang="it-IT" sz="2600" dirty="0"/>
              <a:t> </a:t>
            </a:r>
            <a:r>
              <a:rPr lang="it-IT" sz="2600" dirty="0" err="1"/>
              <a:t>results</a:t>
            </a:r>
            <a:r>
              <a:rPr lang="it-IT" sz="2600" dirty="0"/>
              <a:t> </a:t>
            </a:r>
            <a:r>
              <a:rPr lang="it-IT" sz="2600" dirty="0" err="1"/>
              <a:t>to</a:t>
            </a:r>
            <a:r>
              <a:rPr lang="it-IT" sz="2600" dirty="0"/>
              <a:t> </a:t>
            </a:r>
            <a:r>
              <a:rPr lang="it-IT" sz="2600" dirty="0" err="1"/>
              <a:t>get</a:t>
            </a:r>
            <a:r>
              <a:rPr lang="it-IT" sz="2600" dirty="0"/>
              <a:t> </a:t>
            </a:r>
            <a:r>
              <a:rPr lang="it-IT" sz="2600" dirty="0" err="1"/>
              <a:t>an</a:t>
            </a:r>
            <a:r>
              <a:rPr lang="it-IT" sz="2600" dirty="0"/>
              <a:t> </a:t>
            </a:r>
            <a:r>
              <a:rPr lang="it-IT" sz="2600" dirty="0" err="1"/>
              <a:t>overview</a:t>
            </a:r>
            <a:r>
              <a:rPr lang="it-IT" sz="2600" dirty="0"/>
              <a:t> </a:t>
            </a:r>
            <a:r>
              <a:rPr lang="it-IT" sz="2600" dirty="0" err="1"/>
              <a:t>about</a:t>
            </a:r>
            <a:r>
              <a:rPr lang="it-IT" sz="2600" dirty="0"/>
              <a:t> </a:t>
            </a:r>
            <a:r>
              <a:rPr lang="it-IT" sz="2600" dirty="0" err="1"/>
              <a:t>processes</a:t>
            </a:r>
            <a:r>
              <a:rPr lang="it-IT" sz="2600" dirty="0"/>
              <a:t>  </a:t>
            </a:r>
          </a:p>
          <a:p>
            <a:r>
              <a:rPr lang="it-IT" sz="2600" dirty="0"/>
              <a:t>            </a:t>
            </a:r>
            <a:r>
              <a:rPr lang="it-IT" sz="2600" dirty="0" err="1"/>
              <a:t>within</a:t>
            </a:r>
            <a:r>
              <a:rPr lang="it-IT" sz="2600" dirty="0"/>
              <a:t> </a:t>
            </a:r>
            <a:r>
              <a:rPr lang="it-IT" sz="2600" dirty="0" err="1"/>
              <a:t>cells</a:t>
            </a:r>
            <a:r>
              <a:rPr lang="it-IT" sz="2600" dirty="0"/>
              <a:t>/</a:t>
            </a:r>
            <a:r>
              <a:rPr lang="it-IT" sz="2600" dirty="0" err="1"/>
              <a:t>organisms</a:t>
            </a:r>
            <a:r>
              <a:rPr lang="it-IT" sz="2600" dirty="0"/>
              <a:t>.</a:t>
            </a:r>
          </a:p>
          <a:p>
            <a:endParaRPr lang="it-IT" sz="2600" dirty="0">
              <a:latin typeface="+mj-lt"/>
              <a:cs typeface="Arial" pitchFamily="34" charset="0"/>
            </a:endParaRPr>
          </a:p>
          <a:p>
            <a:pPr>
              <a:buBlip>
                <a:blip r:embed="rId3"/>
              </a:buBlip>
            </a:pPr>
            <a:r>
              <a:rPr lang="it-IT" sz="2600" b="1" dirty="0">
                <a:latin typeface="+mj-lt"/>
                <a:cs typeface="Arial" pitchFamily="34" charset="0"/>
              </a:rPr>
              <a:t>        </a:t>
            </a:r>
            <a:r>
              <a:rPr lang="it-IT" sz="2600" dirty="0">
                <a:latin typeface="+mj-lt"/>
                <a:cs typeface="Arial" pitchFamily="34" charset="0"/>
              </a:rPr>
              <a:t>TOP-DOWN (</a:t>
            </a:r>
            <a:r>
              <a:rPr lang="it-IT" sz="2600" dirty="0" err="1">
                <a:latin typeface="+mj-lt"/>
                <a:cs typeface="Arial" pitchFamily="34" charset="0"/>
              </a:rPr>
              <a:t>Modern</a:t>
            </a:r>
            <a:r>
              <a:rPr lang="it-IT" sz="2600" dirty="0">
                <a:latin typeface="+mj-lt"/>
                <a:cs typeface="Arial" pitchFamily="34" charset="0"/>
              </a:rPr>
              <a:t>): </a:t>
            </a:r>
          </a:p>
          <a:p>
            <a:r>
              <a:rPr lang="it-IT" sz="2600" dirty="0">
                <a:latin typeface="+mj-lt"/>
                <a:cs typeface="Arial" pitchFamily="34" charset="0"/>
              </a:rPr>
              <a:t>            </a:t>
            </a:r>
            <a:r>
              <a:rPr lang="it-IT" sz="2600" dirty="0" err="1">
                <a:latin typeface="+mj-lt"/>
                <a:cs typeface="Arial" pitchFamily="34" charset="0"/>
              </a:rPr>
              <a:t>Analysis</a:t>
            </a:r>
            <a:r>
              <a:rPr lang="it-IT" sz="2600" dirty="0">
                <a:latin typeface="+mj-lt"/>
                <a:cs typeface="Arial" pitchFamily="34" charset="0"/>
              </a:rPr>
              <a:t> </a:t>
            </a:r>
            <a:r>
              <a:rPr lang="it-IT" sz="2600" dirty="0" err="1">
                <a:latin typeface="+mj-lt"/>
                <a:cs typeface="Arial" pitchFamily="34" charset="0"/>
              </a:rPr>
              <a:t>of</a:t>
            </a:r>
            <a:r>
              <a:rPr lang="it-IT" sz="2600" dirty="0">
                <a:latin typeface="+mj-lt"/>
                <a:cs typeface="Arial" pitchFamily="34" charset="0"/>
              </a:rPr>
              <a:t> complete </a:t>
            </a:r>
            <a:r>
              <a:rPr lang="it-IT" sz="2600" dirty="0" err="1">
                <a:latin typeface="+mj-lt"/>
                <a:cs typeface="Arial" pitchFamily="34" charset="0"/>
              </a:rPr>
              <a:t>systems</a:t>
            </a:r>
            <a:r>
              <a:rPr lang="it-IT" sz="2600" dirty="0">
                <a:latin typeface="+mj-lt"/>
                <a:cs typeface="Arial" pitchFamily="34" charset="0"/>
              </a:rPr>
              <a:t> (</a:t>
            </a:r>
            <a:r>
              <a:rPr lang="it-IT" sz="2600" dirty="0" err="1">
                <a:latin typeface="+mj-lt"/>
                <a:cs typeface="Arial" pitchFamily="34" charset="0"/>
              </a:rPr>
              <a:t>cells</a:t>
            </a:r>
            <a:r>
              <a:rPr lang="it-IT" sz="2600" dirty="0">
                <a:latin typeface="+mj-lt"/>
                <a:cs typeface="Arial" pitchFamily="34" charset="0"/>
              </a:rPr>
              <a:t>/</a:t>
            </a:r>
            <a:r>
              <a:rPr lang="it-IT" sz="2600" dirty="0" err="1">
                <a:latin typeface="+mj-lt"/>
                <a:cs typeface="Arial" pitchFamily="34" charset="0"/>
              </a:rPr>
              <a:t>tissues</a:t>
            </a:r>
            <a:r>
              <a:rPr lang="it-IT" sz="2600" dirty="0">
                <a:latin typeface="+mj-lt"/>
                <a:cs typeface="Arial" pitchFamily="34" charset="0"/>
              </a:rPr>
              <a:t>/</a:t>
            </a:r>
            <a:r>
              <a:rPr lang="it-IT" sz="2600" dirty="0" err="1">
                <a:latin typeface="+mj-lt"/>
                <a:cs typeface="Arial" pitchFamily="34" charset="0"/>
              </a:rPr>
              <a:t>organisms</a:t>
            </a:r>
            <a:r>
              <a:rPr lang="it-IT" sz="2600" dirty="0">
                <a:latin typeface="+mj-lt"/>
                <a:cs typeface="Arial" pitchFamily="34" charset="0"/>
              </a:rPr>
              <a:t>).</a:t>
            </a:r>
          </a:p>
          <a:p>
            <a:r>
              <a:rPr lang="it-IT" sz="2400" dirty="0">
                <a:latin typeface="Arial" pitchFamily="34" charset="0"/>
                <a:cs typeface="Arial" pitchFamily="34" charset="0"/>
              </a:rPr>
              <a:t>	</a:t>
            </a:r>
          </a:p>
          <a:p>
            <a:r>
              <a:rPr lang="it-IT" sz="2400" dirty="0"/>
              <a:t>          </a:t>
            </a:r>
          </a:p>
        </p:txBody>
      </p:sp>
      <p:sp>
        <p:nvSpPr>
          <p:cNvPr id="19" name="CasellaDiTesto 18"/>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descr="gg100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980728"/>
            <a:ext cx="6048672" cy="520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0" y="116632"/>
            <a:ext cx="5175648"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SEQUENCING REACTION</a:t>
            </a:r>
          </a:p>
        </p:txBody>
      </p:sp>
      <p:sp>
        <p:nvSpPr>
          <p:cNvPr id="9" name="CasellaDiTesto 8"/>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stretch>
            <a:fillRect/>
          </a:stretch>
        </p:blipFill>
        <p:spPr>
          <a:xfrm>
            <a:off x="1331640" y="1844824"/>
            <a:ext cx="7056785" cy="4545048"/>
          </a:xfrm>
          <a:prstGeom prst="rect">
            <a:avLst/>
          </a:prstGeom>
        </p:spPr>
      </p:pic>
      <p:pic>
        <p:nvPicPr>
          <p:cNvPr id="10" name="Immagine 9"/>
          <p:cNvPicPr>
            <a:picLocks noChangeAspect="1"/>
          </p:cNvPicPr>
          <p:nvPr/>
        </p:nvPicPr>
        <p:blipFill rotWithShape="1">
          <a:blip r:embed="rId3" cstate="print"/>
          <a:srcRect b="25511"/>
          <a:stretch/>
        </p:blipFill>
        <p:spPr>
          <a:xfrm>
            <a:off x="3059835" y="799978"/>
            <a:ext cx="882243" cy="1017435"/>
          </a:xfrm>
          <a:prstGeom prst="rect">
            <a:avLst/>
          </a:prstGeom>
        </p:spPr>
      </p:pic>
      <p:pic>
        <p:nvPicPr>
          <p:cNvPr id="11" name="Immagine 10"/>
          <p:cNvPicPr>
            <a:picLocks noChangeAspect="1"/>
          </p:cNvPicPr>
          <p:nvPr/>
        </p:nvPicPr>
        <p:blipFill>
          <a:blip r:embed="rId4" cstate="print"/>
          <a:stretch>
            <a:fillRect/>
          </a:stretch>
        </p:blipFill>
        <p:spPr>
          <a:xfrm>
            <a:off x="4281061" y="799978"/>
            <a:ext cx="1375909" cy="1017435"/>
          </a:xfrm>
          <a:prstGeom prst="rect">
            <a:avLst/>
          </a:prstGeom>
        </p:spPr>
      </p:pic>
      <p:pic>
        <p:nvPicPr>
          <p:cNvPr id="12" name="Immagine 11"/>
          <p:cNvPicPr>
            <a:picLocks noChangeAspect="1"/>
          </p:cNvPicPr>
          <p:nvPr/>
        </p:nvPicPr>
        <p:blipFill>
          <a:blip r:embed="rId5" cstate="print"/>
          <a:stretch>
            <a:fillRect/>
          </a:stretch>
        </p:blipFill>
        <p:spPr>
          <a:xfrm>
            <a:off x="6084169" y="799978"/>
            <a:ext cx="992619" cy="1017435"/>
          </a:xfrm>
          <a:prstGeom prst="rect">
            <a:avLst/>
          </a:prstGeom>
        </p:spPr>
      </p:pic>
      <p:pic>
        <p:nvPicPr>
          <p:cNvPr id="13" name="Immagine 12"/>
          <p:cNvPicPr>
            <a:picLocks noChangeAspect="1"/>
          </p:cNvPicPr>
          <p:nvPr/>
        </p:nvPicPr>
        <p:blipFill>
          <a:blip r:embed="rId6" cstate="print"/>
          <a:stretch>
            <a:fillRect/>
          </a:stretch>
        </p:blipFill>
        <p:spPr>
          <a:xfrm>
            <a:off x="7524329" y="799978"/>
            <a:ext cx="1102221" cy="1017435"/>
          </a:xfrm>
          <a:prstGeom prst="rect">
            <a:avLst/>
          </a:prstGeom>
        </p:spPr>
      </p:pic>
      <p:sp>
        <p:nvSpPr>
          <p:cNvPr id="14" name="CasellaDiTesto 13"/>
          <p:cNvSpPr txBox="1"/>
          <p:nvPr/>
        </p:nvSpPr>
        <p:spPr>
          <a:xfrm>
            <a:off x="0" y="116632"/>
            <a:ext cx="5175648"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SEQUENCING REACTION</a:t>
            </a:r>
          </a:p>
        </p:txBody>
      </p:sp>
      <p:sp>
        <p:nvSpPr>
          <p:cNvPr id="15" name="CasellaDiTesto 14"/>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7452320" y="4365104"/>
            <a:ext cx="1691680"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452320" y="836712"/>
            <a:ext cx="1691680" cy="25922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7452320" y="836712"/>
            <a:ext cx="1691680" cy="165618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372200" y="5936400"/>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082" name="Picture 2" descr="C:\Users\User\Pictures\ilmn-step1-6.jpg"/>
          <p:cNvPicPr>
            <a:picLocks noChangeAspect="1" noChangeArrowheads="1"/>
          </p:cNvPicPr>
          <p:nvPr/>
        </p:nvPicPr>
        <p:blipFill>
          <a:blip r:embed="rId2" cstate="print"/>
          <a:srcRect b="50337"/>
          <a:stretch>
            <a:fillRect/>
          </a:stretch>
        </p:blipFill>
        <p:spPr bwMode="auto">
          <a:xfrm>
            <a:off x="1331640" y="1700808"/>
            <a:ext cx="6736708" cy="4392488"/>
          </a:xfrm>
          <a:prstGeom prst="rect">
            <a:avLst/>
          </a:prstGeom>
          <a:noFill/>
        </p:spPr>
      </p:pic>
      <p:sp>
        <p:nvSpPr>
          <p:cNvPr id="17" name="CasellaDiTesto 16"/>
          <p:cNvSpPr txBox="1"/>
          <p:nvPr/>
        </p:nvSpPr>
        <p:spPr>
          <a:xfrm>
            <a:off x="0" y="116632"/>
            <a:ext cx="5175648"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SEQUENCING REACTION</a:t>
            </a:r>
          </a:p>
        </p:txBody>
      </p:sp>
      <p:sp>
        <p:nvSpPr>
          <p:cNvPr id="19" name="CasellaDiTesto 18"/>
          <p:cNvSpPr txBox="1"/>
          <p:nvPr/>
        </p:nvSpPr>
        <p:spPr>
          <a:xfrm>
            <a:off x="107504" y="1196753"/>
            <a:ext cx="8856984" cy="1107996"/>
          </a:xfrm>
          <a:prstGeom prst="rect">
            <a:avLst/>
          </a:prstGeom>
          <a:noFill/>
        </p:spPr>
        <p:txBody>
          <a:bodyPr wrap="square" rtlCol="0">
            <a:spAutoFit/>
          </a:bodyPr>
          <a:lstStyle/>
          <a:p>
            <a:r>
              <a:rPr lang="it-IT" sz="2400" b="1" dirty="0">
                <a:latin typeface="+mj-lt"/>
                <a:cs typeface="Arial" pitchFamily="34" charset="0"/>
              </a:rPr>
              <a:t>         Illumina </a:t>
            </a:r>
            <a:r>
              <a:rPr lang="it-IT" sz="2400" b="1" dirty="0" err="1">
                <a:latin typeface="+mj-lt"/>
                <a:cs typeface="Arial" pitchFamily="34" charset="0"/>
              </a:rPr>
              <a:t>platform</a:t>
            </a:r>
            <a:r>
              <a:rPr lang="it-IT" sz="2400" b="1" dirty="0">
                <a:latin typeface="+mj-lt"/>
                <a:cs typeface="Arial" pitchFamily="34" charset="0"/>
              </a:rPr>
              <a:t>: </a:t>
            </a:r>
            <a:r>
              <a:rPr lang="it-IT" sz="2400" b="1" dirty="0" err="1">
                <a:latin typeface="+mj-lt"/>
                <a:cs typeface="Arial" pitchFamily="34" charset="0"/>
              </a:rPr>
              <a:t>Sequencing</a:t>
            </a:r>
            <a:r>
              <a:rPr lang="it-IT" sz="2400" b="1" dirty="0">
                <a:latin typeface="+mj-lt"/>
                <a:cs typeface="Arial" pitchFamily="34" charset="0"/>
              </a:rPr>
              <a:t> </a:t>
            </a:r>
            <a:r>
              <a:rPr lang="it-IT" sz="2400" b="1" dirty="0" err="1">
                <a:latin typeface="+mj-lt"/>
                <a:cs typeface="Arial" pitchFamily="34" charset="0"/>
              </a:rPr>
              <a:t>by</a:t>
            </a:r>
            <a:r>
              <a:rPr lang="it-IT" sz="2400" b="1" dirty="0">
                <a:latin typeface="+mj-lt"/>
                <a:cs typeface="Arial" pitchFamily="34" charset="0"/>
              </a:rPr>
              <a:t> </a:t>
            </a:r>
            <a:r>
              <a:rPr lang="it-IT" sz="2400" b="1" dirty="0" err="1">
                <a:latin typeface="+mj-lt"/>
                <a:cs typeface="Arial" pitchFamily="34" charset="0"/>
              </a:rPr>
              <a:t>Synthesis</a:t>
            </a:r>
            <a:r>
              <a:rPr lang="it-IT" sz="2400" b="1" dirty="0">
                <a:latin typeface="+mj-lt"/>
                <a:cs typeface="Arial" pitchFamily="34" charset="0"/>
              </a:rPr>
              <a:t> </a:t>
            </a:r>
          </a:p>
          <a:p>
            <a:r>
              <a:rPr lang="it-IT" sz="2400" b="1" dirty="0">
                <a:latin typeface="+mj-lt"/>
                <a:cs typeface="Arial" pitchFamily="34" charset="0"/>
              </a:rPr>
              <a:t>           </a:t>
            </a:r>
            <a:endParaRPr lang="it-IT" sz="800" dirty="0">
              <a:latin typeface="+mj-lt"/>
              <a:cs typeface="Arial" pitchFamily="34" charset="0"/>
            </a:endParaRPr>
          </a:p>
          <a:p>
            <a:r>
              <a:rPr lang="it-IT" dirty="0"/>
              <a:t>          </a:t>
            </a:r>
          </a:p>
        </p:txBody>
      </p:sp>
      <p:sp>
        <p:nvSpPr>
          <p:cNvPr id="15" name="CasellaDiTesto 14"/>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7452320" y="4365104"/>
            <a:ext cx="1691680"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452320" y="836712"/>
            <a:ext cx="1691680" cy="25922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7452320" y="836712"/>
            <a:ext cx="1691680" cy="165618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372200" y="5936400"/>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082" name="Picture 2" descr="C:\Users\User\Pictures\ilmn-step1-6.jpg"/>
          <p:cNvPicPr>
            <a:picLocks noChangeAspect="1" noChangeArrowheads="1"/>
          </p:cNvPicPr>
          <p:nvPr/>
        </p:nvPicPr>
        <p:blipFill>
          <a:blip r:embed="rId2" cstate="print"/>
          <a:srcRect t="48849" b="-140"/>
          <a:stretch>
            <a:fillRect/>
          </a:stretch>
        </p:blipFill>
        <p:spPr bwMode="auto">
          <a:xfrm>
            <a:off x="1331640" y="1700808"/>
            <a:ext cx="6736708" cy="4536504"/>
          </a:xfrm>
          <a:prstGeom prst="rect">
            <a:avLst/>
          </a:prstGeom>
          <a:noFill/>
        </p:spPr>
      </p:pic>
      <p:sp>
        <p:nvSpPr>
          <p:cNvPr id="17" name="CasellaDiTesto 16"/>
          <p:cNvSpPr txBox="1"/>
          <p:nvPr/>
        </p:nvSpPr>
        <p:spPr>
          <a:xfrm>
            <a:off x="0" y="116632"/>
            <a:ext cx="5175648"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SEQUENCING REACTION</a:t>
            </a:r>
          </a:p>
        </p:txBody>
      </p:sp>
      <p:sp>
        <p:nvSpPr>
          <p:cNvPr id="15" name="CasellaDiTesto 14"/>
          <p:cNvSpPr txBox="1"/>
          <p:nvPr/>
        </p:nvSpPr>
        <p:spPr>
          <a:xfrm>
            <a:off x="107504" y="1196753"/>
            <a:ext cx="8856984" cy="1107996"/>
          </a:xfrm>
          <a:prstGeom prst="rect">
            <a:avLst/>
          </a:prstGeom>
          <a:noFill/>
        </p:spPr>
        <p:txBody>
          <a:bodyPr wrap="square" rtlCol="0">
            <a:spAutoFit/>
          </a:bodyPr>
          <a:lstStyle/>
          <a:p>
            <a:r>
              <a:rPr lang="it-IT" sz="2400" b="1" dirty="0">
                <a:latin typeface="+mj-lt"/>
                <a:cs typeface="Arial" pitchFamily="34" charset="0"/>
              </a:rPr>
              <a:t>         Illumina </a:t>
            </a:r>
            <a:r>
              <a:rPr lang="it-IT" sz="2400" b="1" dirty="0" err="1">
                <a:latin typeface="+mj-lt"/>
                <a:cs typeface="Arial" pitchFamily="34" charset="0"/>
              </a:rPr>
              <a:t>platform</a:t>
            </a:r>
            <a:r>
              <a:rPr lang="it-IT" sz="2400" b="1" dirty="0">
                <a:latin typeface="+mj-lt"/>
                <a:cs typeface="Arial" pitchFamily="34" charset="0"/>
              </a:rPr>
              <a:t>: </a:t>
            </a:r>
            <a:r>
              <a:rPr lang="it-IT" sz="2400" b="1" dirty="0" err="1">
                <a:latin typeface="+mj-lt"/>
                <a:cs typeface="Arial" pitchFamily="34" charset="0"/>
              </a:rPr>
              <a:t>Sequencing</a:t>
            </a:r>
            <a:r>
              <a:rPr lang="it-IT" sz="2400" b="1" dirty="0">
                <a:latin typeface="+mj-lt"/>
                <a:cs typeface="Arial" pitchFamily="34" charset="0"/>
              </a:rPr>
              <a:t> </a:t>
            </a:r>
            <a:r>
              <a:rPr lang="it-IT" sz="2400" b="1" dirty="0" err="1">
                <a:latin typeface="+mj-lt"/>
                <a:cs typeface="Arial" pitchFamily="34" charset="0"/>
              </a:rPr>
              <a:t>by</a:t>
            </a:r>
            <a:r>
              <a:rPr lang="it-IT" sz="2400" b="1" dirty="0">
                <a:latin typeface="+mj-lt"/>
                <a:cs typeface="Arial" pitchFamily="34" charset="0"/>
              </a:rPr>
              <a:t> </a:t>
            </a:r>
            <a:r>
              <a:rPr lang="it-IT" sz="2400" b="1" dirty="0" err="1">
                <a:latin typeface="+mj-lt"/>
                <a:cs typeface="Arial" pitchFamily="34" charset="0"/>
              </a:rPr>
              <a:t>Synthesis</a:t>
            </a:r>
            <a:r>
              <a:rPr lang="it-IT" sz="2400" b="1" dirty="0">
                <a:latin typeface="+mj-lt"/>
                <a:cs typeface="Arial" pitchFamily="34" charset="0"/>
              </a:rPr>
              <a:t> </a:t>
            </a:r>
          </a:p>
          <a:p>
            <a:r>
              <a:rPr lang="it-IT" sz="2400" b="1" dirty="0">
                <a:latin typeface="+mj-lt"/>
                <a:cs typeface="Arial" pitchFamily="34" charset="0"/>
              </a:rPr>
              <a:t>           </a:t>
            </a:r>
            <a:endParaRPr lang="it-IT" sz="800" dirty="0">
              <a:latin typeface="+mj-lt"/>
              <a:cs typeface="Arial" pitchFamily="34" charset="0"/>
            </a:endParaRPr>
          </a:p>
          <a:p>
            <a:r>
              <a:rPr lang="it-IT" dirty="0"/>
              <a:t>          </a:t>
            </a:r>
          </a:p>
        </p:txBody>
      </p:sp>
      <p:sp>
        <p:nvSpPr>
          <p:cNvPr id="18" name="CasellaDiTesto 17"/>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7452320" y="836712"/>
            <a:ext cx="1691680" cy="25922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7452320" y="836712"/>
            <a:ext cx="1691680" cy="165618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372200" y="5936400"/>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2" descr="C:\Users\User\Pictures\ilmn-step7-12.jpg"/>
          <p:cNvPicPr>
            <a:picLocks noChangeAspect="1" noChangeArrowheads="1"/>
          </p:cNvPicPr>
          <p:nvPr/>
        </p:nvPicPr>
        <p:blipFill>
          <a:blip r:embed="rId3" cstate="print"/>
          <a:srcRect b="50010"/>
          <a:stretch>
            <a:fillRect/>
          </a:stretch>
        </p:blipFill>
        <p:spPr bwMode="auto">
          <a:xfrm>
            <a:off x="1331639" y="1700807"/>
            <a:ext cx="6706105" cy="4536505"/>
          </a:xfrm>
          <a:prstGeom prst="rect">
            <a:avLst/>
          </a:prstGeom>
          <a:noFill/>
        </p:spPr>
      </p:pic>
      <p:sp>
        <p:nvSpPr>
          <p:cNvPr id="14" name="CasellaDiTesto 13"/>
          <p:cNvSpPr txBox="1"/>
          <p:nvPr/>
        </p:nvSpPr>
        <p:spPr>
          <a:xfrm>
            <a:off x="0" y="116632"/>
            <a:ext cx="5175648"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SEQUENCING REACTION</a:t>
            </a:r>
          </a:p>
        </p:txBody>
      </p:sp>
      <p:sp>
        <p:nvSpPr>
          <p:cNvPr id="15" name="CasellaDiTesto 14"/>
          <p:cNvSpPr txBox="1"/>
          <p:nvPr/>
        </p:nvSpPr>
        <p:spPr>
          <a:xfrm>
            <a:off x="107504" y="1196753"/>
            <a:ext cx="8856984" cy="1107996"/>
          </a:xfrm>
          <a:prstGeom prst="rect">
            <a:avLst/>
          </a:prstGeom>
          <a:noFill/>
        </p:spPr>
        <p:txBody>
          <a:bodyPr wrap="square" rtlCol="0">
            <a:spAutoFit/>
          </a:bodyPr>
          <a:lstStyle/>
          <a:p>
            <a:r>
              <a:rPr lang="it-IT" sz="2400" b="1" dirty="0">
                <a:latin typeface="+mj-lt"/>
                <a:cs typeface="Arial" pitchFamily="34" charset="0"/>
              </a:rPr>
              <a:t>         Illumina </a:t>
            </a:r>
            <a:r>
              <a:rPr lang="it-IT" sz="2400" b="1" dirty="0" err="1">
                <a:latin typeface="+mj-lt"/>
                <a:cs typeface="Arial" pitchFamily="34" charset="0"/>
              </a:rPr>
              <a:t>platform</a:t>
            </a:r>
            <a:r>
              <a:rPr lang="it-IT" sz="2400" b="1" dirty="0">
                <a:latin typeface="+mj-lt"/>
                <a:cs typeface="Arial" pitchFamily="34" charset="0"/>
              </a:rPr>
              <a:t>: </a:t>
            </a:r>
            <a:r>
              <a:rPr lang="it-IT" sz="2400" b="1" dirty="0" err="1">
                <a:latin typeface="+mj-lt"/>
                <a:cs typeface="Arial" pitchFamily="34" charset="0"/>
              </a:rPr>
              <a:t>Sequencing</a:t>
            </a:r>
            <a:r>
              <a:rPr lang="it-IT" sz="2400" b="1" dirty="0">
                <a:latin typeface="+mj-lt"/>
                <a:cs typeface="Arial" pitchFamily="34" charset="0"/>
              </a:rPr>
              <a:t> </a:t>
            </a:r>
            <a:r>
              <a:rPr lang="it-IT" sz="2400" b="1" dirty="0" err="1">
                <a:latin typeface="+mj-lt"/>
                <a:cs typeface="Arial" pitchFamily="34" charset="0"/>
              </a:rPr>
              <a:t>by</a:t>
            </a:r>
            <a:r>
              <a:rPr lang="it-IT" sz="2400" b="1" dirty="0">
                <a:latin typeface="+mj-lt"/>
                <a:cs typeface="Arial" pitchFamily="34" charset="0"/>
              </a:rPr>
              <a:t> </a:t>
            </a:r>
            <a:r>
              <a:rPr lang="it-IT" sz="2400" b="1" dirty="0" err="1">
                <a:latin typeface="+mj-lt"/>
                <a:cs typeface="Arial" pitchFamily="34" charset="0"/>
              </a:rPr>
              <a:t>Synthesis</a:t>
            </a:r>
            <a:r>
              <a:rPr lang="it-IT" sz="2400" b="1" dirty="0">
                <a:latin typeface="+mj-lt"/>
                <a:cs typeface="Arial" pitchFamily="34" charset="0"/>
              </a:rPr>
              <a:t> </a:t>
            </a:r>
          </a:p>
          <a:p>
            <a:r>
              <a:rPr lang="it-IT" sz="2400" b="1" dirty="0">
                <a:latin typeface="+mj-lt"/>
                <a:cs typeface="Arial" pitchFamily="34" charset="0"/>
              </a:rPr>
              <a:t>           </a:t>
            </a:r>
            <a:endParaRPr lang="it-IT" sz="800" dirty="0">
              <a:latin typeface="+mj-lt"/>
              <a:cs typeface="Arial" pitchFamily="34" charset="0"/>
            </a:endParaRPr>
          </a:p>
          <a:p>
            <a:r>
              <a:rPr lang="it-IT" dirty="0"/>
              <a:t>          </a:t>
            </a:r>
          </a:p>
        </p:txBody>
      </p:sp>
      <p:sp>
        <p:nvSpPr>
          <p:cNvPr id="18" name="CasellaDiTesto 17"/>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7452320" y="836712"/>
            <a:ext cx="1691680" cy="25922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7452320" y="836712"/>
            <a:ext cx="1691680" cy="165618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372200" y="5936400"/>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0" y="116632"/>
            <a:ext cx="5175648"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SEQUENCING REACTION</a:t>
            </a: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268760"/>
            <a:ext cx="6546304" cy="400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5229200"/>
            <a:ext cx="3983573" cy="90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sellaDiTesto 14"/>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5858976"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WET LAB: Reazione di </a:t>
            </a:r>
            <a:r>
              <a:rPr lang="it-IT" sz="2800" dirty="0" err="1">
                <a:solidFill>
                  <a:schemeClr val="tx1">
                    <a:lumMod val="65000"/>
                    <a:lumOff val="35000"/>
                  </a:schemeClr>
                </a:solidFill>
                <a:cs typeface="Arial" pitchFamily="34" charset="0"/>
              </a:rPr>
              <a:t>Sequenziamento</a:t>
            </a:r>
            <a:endParaRPr lang="it-IT" sz="2800" dirty="0">
              <a:solidFill>
                <a:schemeClr val="tx1">
                  <a:lumMod val="65000"/>
                  <a:lumOff val="35000"/>
                </a:schemeClr>
              </a:solidFill>
              <a:cs typeface="Arial" pitchFamily="34" charset="0"/>
            </a:endParaRPr>
          </a:p>
        </p:txBody>
      </p:sp>
      <p:sp>
        <p:nvSpPr>
          <p:cNvPr id="10" name="Rettangolo 9"/>
          <p:cNvSpPr/>
          <p:nvPr/>
        </p:nvSpPr>
        <p:spPr>
          <a:xfrm>
            <a:off x="7452320" y="836712"/>
            <a:ext cx="1691680" cy="25922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7452320" y="836712"/>
            <a:ext cx="1691680" cy="165618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372200" y="5936400"/>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2" descr="C:\Users\User\Pictures\ilmn-step7-12.jpg"/>
          <p:cNvPicPr>
            <a:picLocks noChangeAspect="1" noChangeArrowheads="1"/>
          </p:cNvPicPr>
          <p:nvPr/>
        </p:nvPicPr>
        <p:blipFill>
          <a:blip r:embed="rId3" cstate="print"/>
          <a:srcRect t="50782" b="-772"/>
          <a:stretch>
            <a:fillRect/>
          </a:stretch>
        </p:blipFill>
        <p:spPr bwMode="auto">
          <a:xfrm>
            <a:off x="1331640" y="1700808"/>
            <a:ext cx="6706105" cy="4536504"/>
          </a:xfrm>
          <a:prstGeom prst="rect">
            <a:avLst/>
          </a:prstGeom>
          <a:noFill/>
        </p:spPr>
      </p:pic>
      <p:sp>
        <p:nvSpPr>
          <p:cNvPr id="14" name="CasellaDiTesto 13"/>
          <p:cNvSpPr txBox="1"/>
          <p:nvPr/>
        </p:nvSpPr>
        <p:spPr>
          <a:xfrm>
            <a:off x="107504" y="1196753"/>
            <a:ext cx="8856984" cy="1107996"/>
          </a:xfrm>
          <a:prstGeom prst="rect">
            <a:avLst/>
          </a:prstGeom>
          <a:noFill/>
        </p:spPr>
        <p:txBody>
          <a:bodyPr wrap="square" rtlCol="0">
            <a:spAutoFit/>
          </a:bodyPr>
          <a:lstStyle/>
          <a:p>
            <a:r>
              <a:rPr lang="it-IT" sz="2400" b="1" dirty="0">
                <a:latin typeface="+mj-lt"/>
                <a:cs typeface="Arial" pitchFamily="34" charset="0"/>
              </a:rPr>
              <a:t>         Illumina </a:t>
            </a:r>
            <a:r>
              <a:rPr lang="it-IT" sz="2400" b="1" dirty="0" err="1">
                <a:latin typeface="+mj-lt"/>
                <a:cs typeface="Arial" pitchFamily="34" charset="0"/>
              </a:rPr>
              <a:t>platform</a:t>
            </a:r>
            <a:r>
              <a:rPr lang="it-IT" sz="2400" b="1" dirty="0">
                <a:latin typeface="+mj-lt"/>
                <a:cs typeface="Arial" pitchFamily="34" charset="0"/>
              </a:rPr>
              <a:t>: </a:t>
            </a:r>
            <a:r>
              <a:rPr lang="it-IT" sz="2400" b="1" dirty="0" err="1">
                <a:latin typeface="+mj-lt"/>
                <a:cs typeface="Arial" pitchFamily="34" charset="0"/>
              </a:rPr>
              <a:t>Sequencing</a:t>
            </a:r>
            <a:r>
              <a:rPr lang="it-IT" sz="2400" b="1" dirty="0">
                <a:latin typeface="+mj-lt"/>
                <a:cs typeface="Arial" pitchFamily="34" charset="0"/>
              </a:rPr>
              <a:t> </a:t>
            </a:r>
            <a:r>
              <a:rPr lang="it-IT" sz="2400" b="1" dirty="0" err="1">
                <a:latin typeface="+mj-lt"/>
                <a:cs typeface="Arial" pitchFamily="34" charset="0"/>
              </a:rPr>
              <a:t>by</a:t>
            </a:r>
            <a:r>
              <a:rPr lang="it-IT" sz="2400" b="1" dirty="0">
                <a:latin typeface="+mj-lt"/>
                <a:cs typeface="Arial" pitchFamily="34" charset="0"/>
              </a:rPr>
              <a:t> </a:t>
            </a:r>
            <a:r>
              <a:rPr lang="it-IT" sz="2400" b="1" dirty="0" err="1">
                <a:latin typeface="+mj-lt"/>
                <a:cs typeface="Arial" pitchFamily="34" charset="0"/>
              </a:rPr>
              <a:t>Synthesis</a:t>
            </a:r>
            <a:r>
              <a:rPr lang="it-IT" sz="2400" b="1" dirty="0">
                <a:latin typeface="+mj-lt"/>
                <a:cs typeface="Arial" pitchFamily="34" charset="0"/>
              </a:rPr>
              <a:t> </a:t>
            </a:r>
          </a:p>
          <a:p>
            <a:r>
              <a:rPr lang="it-IT" sz="2400" b="1" dirty="0">
                <a:latin typeface="+mj-lt"/>
                <a:cs typeface="Arial" pitchFamily="34" charset="0"/>
              </a:rPr>
              <a:t>           </a:t>
            </a:r>
            <a:endParaRPr lang="it-IT" sz="800" dirty="0">
              <a:latin typeface="+mj-lt"/>
              <a:cs typeface="Arial" pitchFamily="34" charset="0"/>
            </a:endParaRPr>
          </a:p>
          <a:p>
            <a:r>
              <a:rPr lang="it-IT" dirty="0"/>
              <a:t>          </a:t>
            </a:r>
          </a:p>
        </p:txBody>
      </p:sp>
      <p:sp>
        <p:nvSpPr>
          <p:cNvPr id="18" name="CasellaDiTesto 17"/>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107504" y="980728"/>
            <a:ext cx="9036496" cy="3231654"/>
          </a:xfrm>
          <a:prstGeom prst="rect">
            <a:avLst/>
          </a:prstGeom>
          <a:noFill/>
        </p:spPr>
        <p:txBody>
          <a:bodyPr wrap="square" rtlCol="0">
            <a:spAutoFit/>
          </a:bodyPr>
          <a:lstStyle/>
          <a:p>
            <a:r>
              <a:rPr lang="it-IT" sz="2400" b="1" dirty="0">
                <a:latin typeface="+mj-lt"/>
                <a:cs typeface="Arial" pitchFamily="34" charset="0"/>
              </a:rPr>
              <a:t>          </a:t>
            </a:r>
            <a:endParaRPr lang="it-IT" sz="800" dirty="0">
              <a:latin typeface="+mj-lt"/>
              <a:cs typeface="Arial" pitchFamily="34" charset="0"/>
            </a:endParaRPr>
          </a:p>
          <a:p>
            <a:r>
              <a:rPr lang="it-IT" sz="800" dirty="0">
                <a:latin typeface="+mj-lt"/>
                <a:cs typeface="Arial" pitchFamily="34" charset="0"/>
              </a:rPr>
              <a:t>            </a:t>
            </a:r>
            <a:r>
              <a:rPr lang="it-IT" sz="2000" dirty="0">
                <a:latin typeface="+mj-lt"/>
                <a:cs typeface="Arial" pitchFamily="34" charset="0"/>
              </a:rPr>
              <a:t>      </a:t>
            </a:r>
            <a:r>
              <a:rPr lang="it-IT" sz="2000" b="1" dirty="0" err="1">
                <a:latin typeface="+mj-lt"/>
                <a:cs typeface="Arial" pitchFamily="34" charset="0"/>
              </a:rPr>
              <a:t>Single-end</a:t>
            </a:r>
            <a:r>
              <a:rPr lang="it-IT" sz="2000" b="1" dirty="0">
                <a:latin typeface="+mj-lt"/>
                <a:cs typeface="Arial" pitchFamily="34" charset="0"/>
              </a:rPr>
              <a:t> VS </a:t>
            </a:r>
            <a:r>
              <a:rPr lang="it-IT" sz="2000" b="1" dirty="0" err="1">
                <a:latin typeface="+mj-lt"/>
                <a:cs typeface="Arial" pitchFamily="34" charset="0"/>
              </a:rPr>
              <a:t>paired-end</a:t>
            </a:r>
            <a:r>
              <a:rPr lang="it-IT" sz="2000" b="1" dirty="0">
                <a:latin typeface="+mj-lt"/>
                <a:cs typeface="Arial" pitchFamily="34" charset="0"/>
              </a:rPr>
              <a:t> </a:t>
            </a:r>
            <a:r>
              <a:rPr lang="it-IT" sz="2000" b="1" dirty="0" err="1">
                <a:latin typeface="+mj-lt"/>
                <a:cs typeface="Arial" pitchFamily="34" charset="0"/>
              </a:rPr>
              <a:t>sequencing</a:t>
            </a:r>
            <a:endParaRPr lang="it-IT" sz="2000" b="1" dirty="0">
              <a:latin typeface="+mj-lt"/>
              <a:cs typeface="Arial" pitchFamily="34" charset="0"/>
            </a:endParaRPr>
          </a:p>
          <a:p>
            <a:endParaRPr lang="it-IT" sz="2000" dirty="0">
              <a:latin typeface="+mj-lt"/>
              <a:cs typeface="Arial" pitchFamily="34" charset="0"/>
            </a:endParaRPr>
          </a:p>
          <a:p>
            <a:r>
              <a:rPr lang="it-IT" sz="2000" dirty="0">
                <a:latin typeface="+mj-lt"/>
                <a:cs typeface="Arial" pitchFamily="34" charset="0"/>
              </a:rPr>
              <a:t>           - </a:t>
            </a:r>
            <a:r>
              <a:rPr lang="it-IT" sz="2000" b="1" dirty="0" err="1">
                <a:latin typeface="+mj-lt"/>
                <a:cs typeface="Arial" pitchFamily="34" charset="0"/>
              </a:rPr>
              <a:t>Single-end</a:t>
            </a:r>
            <a:r>
              <a:rPr lang="it-IT" sz="2000" b="1" dirty="0">
                <a:latin typeface="+mj-lt"/>
                <a:cs typeface="Arial" pitchFamily="34" charset="0"/>
              </a:rPr>
              <a:t> </a:t>
            </a:r>
            <a:r>
              <a:rPr lang="it-IT" sz="2000" b="1" dirty="0" err="1">
                <a:latin typeface="+mj-lt"/>
                <a:cs typeface="Arial" pitchFamily="34" charset="0"/>
              </a:rPr>
              <a:t>sequencing</a:t>
            </a:r>
            <a:r>
              <a:rPr lang="it-IT" sz="2000" b="1" dirty="0">
                <a:latin typeface="+mj-lt"/>
                <a:cs typeface="Arial" pitchFamily="34" charset="0"/>
              </a:rPr>
              <a:t> (SE)</a:t>
            </a:r>
            <a:r>
              <a:rPr lang="it-IT" sz="2000" dirty="0">
                <a:latin typeface="+mj-lt"/>
                <a:cs typeface="Arial" pitchFamily="34" charset="0"/>
              </a:rPr>
              <a:t>, </a:t>
            </a:r>
            <a:r>
              <a:rPr lang="it-IT" sz="2000" dirty="0" err="1">
                <a:latin typeface="+mj-lt"/>
                <a:cs typeface="Arial" pitchFamily="34" charset="0"/>
              </a:rPr>
              <a:t>involves</a:t>
            </a:r>
            <a:r>
              <a:rPr lang="it-IT" sz="2000" dirty="0">
                <a:latin typeface="+mj-lt"/>
                <a:cs typeface="Arial" pitchFamily="34" charset="0"/>
              </a:rPr>
              <a:t> </a:t>
            </a:r>
            <a:r>
              <a:rPr lang="it-IT" sz="2000" dirty="0" err="1">
                <a:latin typeface="+mj-lt"/>
                <a:cs typeface="Arial" pitchFamily="34" charset="0"/>
              </a:rPr>
              <a:t>sequecing</a:t>
            </a:r>
            <a:r>
              <a:rPr lang="it-IT" sz="2000" dirty="0">
                <a:latin typeface="+mj-lt"/>
                <a:cs typeface="Arial" pitchFamily="34" charset="0"/>
              </a:rPr>
              <a:t> </a:t>
            </a:r>
            <a:r>
              <a:rPr lang="it-IT" sz="2000" dirty="0" err="1">
                <a:latin typeface="+mj-lt"/>
                <a:cs typeface="Arial" pitchFamily="34" charset="0"/>
              </a:rPr>
              <a:t>of</a:t>
            </a:r>
            <a:r>
              <a:rPr lang="it-IT" sz="2000" dirty="0">
                <a:latin typeface="+mj-lt"/>
                <a:cs typeface="Arial" pitchFamily="34" charset="0"/>
              </a:rPr>
              <a:t> the </a:t>
            </a:r>
            <a:r>
              <a:rPr lang="it-IT" sz="2000" dirty="0" err="1">
                <a:latin typeface="+mj-lt"/>
                <a:cs typeface="Arial" pitchFamily="34" charset="0"/>
              </a:rPr>
              <a:t>fragment</a:t>
            </a:r>
            <a:r>
              <a:rPr lang="it-IT" sz="2000" dirty="0">
                <a:latin typeface="+mj-lt"/>
                <a:cs typeface="Arial" pitchFamily="34" charset="0"/>
              </a:rPr>
              <a:t> </a:t>
            </a:r>
            <a:r>
              <a:rPr lang="it-IT" sz="2000" dirty="0" err="1">
                <a:latin typeface="+mj-lt"/>
                <a:cs typeface="Arial" pitchFamily="34" charset="0"/>
              </a:rPr>
              <a:t>from</a:t>
            </a:r>
            <a:r>
              <a:rPr lang="it-IT" sz="2000" dirty="0">
                <a:latin typeface="+mj-lt"/>
                <a:cs typeface="Arial" pitchFamily="34" charset="0"/>
              </a:rPr>
              <a:t> </a:t>
            </a:r>
            <a:r>
              <a:rPr lang="it-IT" sz="2000" dirty="0" err="1">
                <a:latin typeface="+mj-lt"/>
                <a:cs typeface="Arial" pitchFamily="34" charset="0"/>
              </a:rPr>
              <a:t>only</a:t>
            </a:r>
            <a:r>
              <a:rPr lang="it-IT" sz="2000" dirty="0">
                <a:latin typeface="+mj-lt"/>
                <a:cs typeface="Arial" pitchFamily="34" charset="0"/>
              </a:rPr>
              <a:t> </a:t>
            </a:r>
            <a:r>
              <a:rPr lang="it-IT" sz="2000" dirty="0" err="1">
                <a:latin typeface="+mj-lt"/>
                <a:cs typeface="Arial" pitchFamily="34" charset="0"/>
              </a:rPr>
              <a:t>one</a:t>
            </a:r>
            <a:r>
              <a:rPr lang="it-IT" sz="2000" dirty="0">
                <a:latin typeface="+mj-lt"/>
                <a:cs typeface="Arial" pitchFamily="34" charset="0"/>
              </a:rPr>
              <a:t>   </a:t>
            </a:r>
          </a:p>
          <a:p>
            <a:r>
              <a:rPr lang="it-IT" sz="2000" dirty="0">
                <a:latin typeface="+mj-lt"/>
                <a:cs typeface="Arial" pitchFamily="34" charset="0"/>
              </a:rPr>
              <a:t>          end.</a:t>
            </a:r>
          </a:p>
          <a:p>
            <a:endParaRPr lang="it-IT" sz="2000" i="1" dirty="0">
              <a:latin typeface="+mj-lt"/>
              <a:cs typeface="Arial" pitchFamily="34" charset="0"/>
            </a:endParaRPr>
          </a:p>
          <a:p>
            <a:r>
              <a:rPr lang="it-IT" sz="2000" dirty="0">
                <a:latin typeface="+mj-lt"/>
                <a:cs typeface="Arial" pitchFamily="34" charset="0"/>
              </a:rPr>
              <a:t>           - </a:t>
            </a:r>
            <a:r>
              <a:rPr lang="it-IT" sz="2000" b="1" dirty="0" err="1">
                <a:latin typeface="+mj-lt"/>
                <a:cs typeface="Arial" pitchFamily="34" charset="0"/>
              </a:rPr>
              <a:t>Paired-end</a:t>
            </a:r>
            <a:r>
              <a:rPr lang="it-IT" sz="2000" b="1" dirty="0">
                <a:latin typeface="+mj-lt"/>
                <a:cs typeface="Arial" pitchFamily="34" charset="0"/>
              </a:rPr>
              <a:t> </a:t>
            </a:r>
            <a:r>
              <a:rPr lang="it-IT" sz="2000" b="1" dirty="0" err="1">
                <a:latin typeface="+mj-lt"/>
                <a:cs typeface="Arial" pitchFamily="34" charset="0"/>
              </a:rPr>
              <a:t>sequecing</a:t>
            </a:r>
            <a:r>
              <a:rPr lang="it-IT" sz="2000" b="1" dirty="0">
                <a:latin typeface="+mj-lt"/>
                <a:cs typeface="Arial" pitchFamily="34" charset="0"/>
              </a:rPr>
              <a:t> (PE)</a:t>
            </a:r>
            <a:r>
              <a:rPr lang="it-IT" sz="2000" dirty="0">
                <a:latin typeface="+mj-lt"/>
                <a:cs typeface="Arial" pitchFamily="34" charset="0"/>
              </a:rPr>
              <a:t>, </a:t>
            </a:r>
            <a:r>
              <a:rPr lang="en-US" sz="2000" dirty="0"/>
              <a:t>involves sequencing both ends of a fragment,  </a:t>
            </a:r>
          </a:p>
          <a:p>
            <a:r>
              <a:rPr lang="en-US" sz="2000" dirty="0"/>
              <a:t>           resulting in the production of read pairs</a:t>
            </a:r>
            <a:r>
              <a:rPr lang="it-IT" sz="2000" dirty="0">
                <a:latin typeface="+mj-lt"/>
                <a:cs typeface="Arial" pitchFamily="34" charset="0"/>
              </a:rPr>
              <a:t>. </a:t>
            </a:r>
            <a:r>
              <a:rPr lang="it-IT" sz="2000" dirty="0" err="1">
                <a:latin typeface="+mj-lt"/>
                <a:cs typeface="Arial" pitchFamily="34" charset="0"/>
              </a:rPr>
              <a:t>This</a:t>
            </a:r>
            <a:r>
              <a:rPr lang="it-IT" sz="2000" dirty="0">
                <a:latin typeface="+mj-lt"/>
                <a:cs typeface="Arial" pitchFamily="34" charset="0"/>
              </a:rPr>
              <a:t> </a:t>
            </a:r>
            <a:r>
              <a:rPr lang="it-IT" sz="2000" dirty="0" err="1">
                <a:latin typeface="+mj-lt"/>
                <a:cs typeface="Arial" pitchFamily="34" charset="0"/>
              </a:rPr>
              <a:t>allows</a:t>
            </a:r>
            <a:r>
              <a:rPr lang="it-IT" sz="2000" dirty="0">
                <a:latin typeface="+mj-lt"/>
                <a:cs typeface="Arial" pitchFamily="34" charset="0"/>
              </a:rPr>
              <a:t> </a:t>
            </a:r>
            <a:r>
              <a:rPr lang="it-IT" sz="2000" dirty="0" err="1">
                <a:latin typeface="+mj-lt"/>
                <a:cs typeface="Arial" pitchFamily="34" charset="0"/>
              </a:rPr>
              <a:t>to</a:t>
            </a:r>
            <a:r>
              <a:rPr lang="it-IT" sz="2000" dirty="0">
                <a:latin typeface="+mj-lt"/>
                <a:cs typeface="Arial" pitchFamily="34" charset="0"/>
              </a:rPr>
              <a:t> </a:t>
            </a:r>
            <a:r>
              <a:rPr lang="it-IT" sz="2000" dirty="0" err="1">
                <a:latin typeface="+mj-lt"/>
                <a:cs typeface="Arial" pitchFamily="34" charset="0"/>
              </a:rPr>
              <a:t>improve</a:t>
            </a:r>
            <a:r>
              <a:rPr lang="it-IT" sz="2000" dirty="0">
                <a:latin typeface="+mj-lt"/>
                <a:cs typeface="Arial" pitchFamily="34" charset="0"/>
              </a:rPr>
              <a:t> the </a:t>
            </a:r>
            <a:r>
              <a:rPr lang="it-IT" sz="2000" dirty="0" err="1">
                <a:latin typeface="+mj-lt"/>
                <a:cs typeface="Arial" pitchFamily="34" charset="0"/>
              </a:rPr>
              <a:t>alignment</a:t>
            </a:r>
            <a:r>
              <a:rPr lang="it-IT" sz="2000" dirty="0">
                <a:latin typeface="+mj-lt"/>
                <a:cs typeface="Arial" pitchFamily="34" charset="0"/>
              </a:rPr>
              <a:t>, </a:t>
            </a:r>
          </a:p>
          <a:p>
            <a:r>
              <a:rPr lang="it-IT" sz="2000" dirty="0">
                <a:latin typeface="+mj-lt"/>
                <a:cs typeface="Arial" pitchFamily="34" charset="0"/>
              </a:rPr>
              <a:t>           </a:t>
            </a:r>
            <a:r>
              <a:rPr lang="it-IT" sz="2000" dirty="0" err="1">
                <a:latin typeface="+mj-lt"/>
                <a:cs typeface="Arial" pitchFamily="34" charset="0"/>
              </a:rPr>
              <a:t>to</a:t>
            </a:r>
            <a:r>
              <a:rPr lang="it-IT" sz="2000" dirty="0">
                <a:latin typeface="+mj-lt"/>
                <a:cs typeface="Arial" pitchFamily="34" charset="0"/>
              </a:rPr>
              <a:t> </a:t>
            </a:r>
            <a:r>
              <a:rPr lang="it-IT" sz="2000" dirty="0" err="1">
                <a:latin typeface="+mj-lt"/>
                <a:cs typeface="Arial" pitchFamily="34" charset="0"/>
              </a:rPr>
              <a:t>better</a:t>
            </a:r>
            <a:r>
              <a:rPr lang="it-IT" sz="2000" dirty="0">
                <a:latin typeface="+mj-lt"/>
                <a:cs typeface="Arial" pitchFamily="34" charset="0"/>
              </a:rPr>
              <a:t> </a:t>
            </a:r>
            <a:r>
              <a:rPr lang="it-IT" sz="2000" dirty="0" err="1">
                <a:latin typeface="+mj-lt"/>
                <a:cs typeface="Arial" pitchFamily="34" charset="0"/>
              </a:rPr>
              <a:t>identify</a:t>
            </a:r>
            <a:r>
              <a:rPr lang="it-IT" sz="2000" dirty="0">
                <a:latin typeface="+mj-lt"/>
                <a:cs typeface="Arial" pitchFamily="34" charset="0"/>
              </a:rPr>
              <a:t> and </a:t>
            </a:r>
            <a:r>
              <a:rPr lang="it-IT" sz="2000" dirty="0" err="1">
                <a:latin typeface="+mj-lt"/>
                <a:cs typeface="Arial" pitchFamily="34" charset="0"/>
              </a:rPr>
              <a:t>quantify</a:t>
            </a:r>
            <a:r>
              <a:rPr lang="it-IT" sz="2000" dirty="0">
                <a:latin typeface="+mj-lt"/>
                <a:cs typeface="Arial" pitchFamily="34" charset="0"/>
              </a:rPr>
              <a:t> </a:t>
            </a:r>
            <a:r>
              <a:rPr lang="it-IT" sz="2000" dirty="0" err="1">
                <a:latin typeface="+mj-lt"/>
                <a:cs typeface="Arial" pitchFamily="34" charset="0"/>
              </a:rPr>
              <a:t>splicing</a:t>
            </a:r>
            <a:r>
              <a:rPr lang="it-IT" sz="2000" dirty="0">
                <a:latin typeface="+mj-lt"/>
                <a:cs typeface="Arial" pitchFamily="34" charset="0"/>
              </a:rPr>
              <a:t> </a:t>
            </a:r>
            <a:r>
              <a:rPr lang="it-IT" sz="2000" dirty="0" err="1">
                <a:latin typeface="+mj-lt"/>
                <a:cs typeface="Arial" pitchFamily="34" charset="0"/>
              </a:rPr>
              <a:t>variants</a:t>
            </a:r>
            <a:r>
              <a:rPr lang="it-IT" sz="2000" dirty="0">
                <a:latin typeface="+mj-lt"/>
                <a:cs typeface="Arial" pitchFamily="34" charset="0"/>
              </a:rPr>
              <a:t>, and </a:t>
            </a:r>
            <a:r>
              <a:rPr lang="it-IT" sz="2000" dirty="0" err="1">
                <a:latin typeface="+mj-lt"/>
                <a:cs typeface="Arial" pitchFamily="34" charset="0"/>
              </a:rPr>
              <a:t>to</a:t>
            </a:r>
            <a:r>
              <a:rPr lang="it-IT" sz="2000" dirty="0">
                <a:latin typeface="+mj-lt"/>
                <a:cs typeface="Arial" pitchFamily="34" charset="0"/>
              </a:rPr>
              <a:t> </a:t>
            </a:r>
            <a:r>
              <a:rPr lang="en-US" sz="2000" dirty="0"/>
              <a:t>detect rearrangements </a:t>
            </a:r>
          </a:p>
          <a:p>
            <a:r>
              <a:rPr lang="en-US" sz="2000" dirty="0"/>
              <a:t>           such as insertions, deletions, and inversions.</a:t>
            </a:r>
            <a:r>
              <a:rPr lang="it-IT" dirty="0"/>
              <a:t>          </a:t>
            </a:r>
          </a:p>
        </p:txBody>
      </p:sp>
      <p:sp>
        <p:nvSpPr>
          <p:cNvPr id="9" name="Rettangolo 8"/>
          <p:cNvSpPr/>
          <p:nvPr/>
        </p:nvSpPr>
        <p:spPr>
          <a:xfrm>
            <a:off x="7452320" y="4365104"/>
            <a:ext cx="1691680"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2" descr="C:\Users\User\Pictures\wings2014-workshop-1-design-sequence-align-count-visualize-20-638.jpg"/>
          <p:cNvPicPr>
            <a:picLocks noChangeAspect="1" noChangeArrowheads="1"/>
          </p:cNvPicPr>
          <p:nvPr/>
        </p:nvPicPr>
        <p:blipFill>
          <a:blip r:embed="rId2" cstate="print"/>
          <a:srcRect l="5406" t="58458"/>
          <a:stretch>
            <a:fillRect/>
          </a:stretch>
        </p:blipFill>
        <p:spPr bwMode="auto">
          <a:xfrm>
            <a:off x="2699792" y="4509120"/>
            <a:ext cx="4668237" cy="1584176"/>
          </a:xfrm>
          <a:prstGeom prst="rect">
            <a:avLst/>
          </a:prstGeom>
          <a:noFill/>
        </p:spPr>
      </p:pic>
      <p:sp>
        <p:nvSpPr>
          <p:cNvPr id="10" name="CasellaDiTesto 9"/>
          <p:cNvSpPr txBox="1"/>
          <p:nvPr/>
        </p:nvSpPr>
        <p:spPr>
          <a:xfrm>
            <a:off x="0"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sp>
        <p:nvSpPr>
          <p:cNvPr id="11" name="CasellaDiTesto 10"/>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27853019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7452320" y="4365104"/>
            <a:ext cx="1691680"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452320" y="836712"/>
            <a:ext cx="1691680" cy="25922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187624" y="2276872"/>
            <a:ext cx="38884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372200" y="5936400"/>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196" name="Picture 4" descr="C:\Users\User\Pictures\bioinformatics_single-end_pair-end_reads_yourgenome.png"/>
          <p:cNvPicPr>
            <a:picLocks noChangeAspect="1" noChangeArrowheads="1"/>
          </p:cNvPicPr>
          <p:nvPr/>
        </p:nvPicPr>
        <p:blipFill>
          <a:blip r:embed="rId2" cstate="print"/>
          <a:srcRect/>
          <a:stretch>
            <a:fillRect/>
          </a:stretch>
        </p:blipFill>
        <p:spPr bwMode="auto">
          <a:xfrm>
            <a:off x="2915816" y="1844824"/>
            <a:ext cx="3960440" cy="4433328"/>
          </a:xfrm>
          <a:prstGeom prst="rect">
            <a:avLst/>
          </a:prstGeom>
          <a:noFill/>
        </p:spPr>
      </p:pic>
      <p:sp>
        <p:nvSpPr>
          <p:cNvPr id="17" name="CasellaDiTesto 16"/>
          <p:cNvSpPr txBox="1"/>
          <p:nvPr/>
        </p:nvSpPr>
        <p:spPr>
          <a:xfrm>
            <a:off x="107504" y="980728"/>
            <a:ext cx="9036496" cy="1384995"/>
          </a:xfrm>
          <a:prstGeom prst="rect">
            <a:avLst/>
          </a:prstGeom>
          <a:noFill/>
        </p:spPr>
        <p:txBody>
          <a:bodyPr wrap="square" rtlCol="0">
            <a:spAutoFit/>
          </a:bodyPr>
          <a:lstStyle/>
          <a:p>
            <a:r>
              <a:rPr lang="it-IT" sz="2400" b="1" dirty="0">
                <a:latin typeface="+mj-lt"/>
                <a:cs typeface="Arial" pitchFamily="34" charset="0"/>
              </a:rPr>
              <a:t>           </a:t>
            </a:r>
            <a:endParaRPr lang="it-IT" sz="800" dirty="0">
              <a:latin typeface="+mj-lt"/>
              <a:cs typeface="Arial" pitchFamily="34" charset="0"/>
            </a:endParaRPr>
          </a:p>
          <a:p>
            <a:r>
              <a:rPr lang="it-IT" sz="800" dirty="0">
                <a:latin typeface="+mj-lt"/>
                <a:cs typeface="Arial" pitchFamily="34" charset="0"/>
              </a:rPr>
              <a:t>            </a:t>
            </a:r>
            <a:r>
              <a:rPr lang="it-IT" sz="2000" dirty="0">
                <a:latin typeface="+mj-lt"/>
                <a:cs typeface="Arial" pitchFamily="34" charset="0"/>
              </a:rPr>
              <a:t>      </a:t>
            </a:r>
            <a:r>
              <a:rPr lang="it-IT" sz="2000" b="1" dirty="0" err="1">
                <a:latin typeface="+mj-lt"/>
                <a:cs typeface="Arial" pitchFamily="34" charset="0"/>
              </a:rPr>
              <a:t>Single-end</a:t>
            </a:r>
            <a:r>
              <a:rPr lang="it-IT" sz="2000" b="1" dirty="0">
                <a:latin typeface="+mj-lt"/>
                <a:cs typeface="Arial" pitchFamily="34" charset="0"/>
              </a:rPr>
              <a:t> VS </a:t>
            </a:r>
            <a:r>
              <a:rPr lang="it-IT" sz="2000" b="1" dirty="0" err="1">
                <a:latin typeface="+mj-lt"/>
                <a:cs typeface="Arial" pitchFamily="34" charset="0"/>
              </a:rPr>
              <a:t>paired-end</a:t>
            </a:r>
            <a:r>
              <a:rPr lang="it-IT" sz="2000" b="1" dirty="0">
                <a:latin typeface="+mj-lt"/>
                <a:cs typeface="Arial" pitchFamily="34" charset="0"/>
              </a:rPr>
              <a:t> </a:t>
            </a:r>
            <a:r>
              <a:rPr lang="it-IT" sz="2000" b="1" dirty="0" err="1">
                <a:latin typeface="+mj-lt"/>
                <a:cs typeface="Arial" pitchFamily="34" charset="0"/>
              </a:rPr>
              <a:t>sequencing</a:t>
            </a:r>
            <a:endParaRPr lang="it-IT" sz="2000" b="1" dirty="0">
              <a:latin typeface="+mj-lt"/>
              <a:cs typeface="Arial" pitchFamily="34" charset="0"/>
            </a:endParaRPr>
          </a:p>
          <a:p>
            <a:endParaRPr lang="it-IT" sz="2000" dirty="0">
              <a:latin typeface="+mj-lt"/>
              <a:cs typeface="Arial" pitchFamily="34" charset="0"/>
            </a:endParaRPr>
          </a:p>
          <a:p>
            <a:r>
              <a:rPr lang="it-IT" sz="2000" dirty="0">
                <a:latin typeface="+mj-lt"/>
                <a:cs typeface="Arial" pitchFamily="34" charset="0"/>
              </a:rPr>
              <a:t>           </a:t>
            </a:r>
            <a:r>
              <a:rPr lang="it-IT" dirty="0"/>
              <a:t>          </a:t>
            </a:r>
          </a:p>
        </p:txBody>
      </p:sp>
      <p:sp>
        <p:nvSpPr>
          <p:cNvPr id="13" name="CasellaDiTesto 12"/>
          <p:cNvSpPr txBox="1"/>
          <p:nvPr/>
        </p:nvSpPr>
        <p:spPr>
          <a:xfrm>
            <a:off x="0" y="116632"/>
            <a:ext cx="4962705" cy="523220"/>
          </a:xfrm>
          <a:prstGeom prst="rect">
            <a:avLst/>
          </a:prstGeom>
          <a:noFill/>
        </p:spPr>
        <p:txBody>
          <a:bodyPr wrap="none" rtlCol="0">
            <a:spAutoFit/>
          </a:bodyPr>
          <a:lstStyle/>
          <a:p>
            <a:r>
              <a:rPr lang="it-IT" sz="2800" dirty="0" err="1">
                <a:solidFill>
                  <a:schemeClr val="tx1">
                    <a:lumMod val="65000"/>
                    <a:lumOff val="35000"/>
                  </a:schemeClr>
                </a:solidFill>
                <a:cs typeface="Arial" pitchFamily="34" charset="0"/>
              </a:rPr>
              <a:t>RNA-Seq</a:t>
            </a:r>
            <a:r>
              <a:rPr lang="it-IT" sz="2800" dirty="0">
                <a:solidFill>
                  <a:schemeClr val="tx1">
                    <a:lumMod val="65000"/>
                    <a:lumOff val="35000"/>
                  </a:schemeClr>
                </a:solidFill>
                <a:cs typeface="Arial" pitchFamily="34" charset="0"/>
              </a:rPr>
              <a:t>: LIBRARY PREPARATION</a:t>
            </a:r>
          </a:p>
        </p:txBody>
      </p:sp>
      <p:sp>
        <p:nvSpPr>
          <p:cNvPr id="15" name="CasellaDiTesto 14"/>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0055977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3599512"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EXPERIMENTAL DESIGN</a:t>
            </a:r>
          </a:p>
        </p:txBody>
      </p:sp>
      <p:sp>
        <p:nvSpPr>
          <p:cNvPr id="18" name="CasellaDiTesto 17"/>
          <p:cNvSpPr txBox="1"/>
          <p:nvPr/>
        </p:nvSpPr>
        <p:spPr>
          <a:xfrm>
            <a:off x="107504" y="1196752"/>
            <a:ext cx="9036496" cy="4893647"/>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Defining</a:t>
            </a:r>
            <a:r>
              <a:rPr lang="it-IT" sz="2400" b="1" dirty="0">
                <a:latin typeface="+mj-lt"/>
                <a:cs typeface="Arial" pitchFamily="34" charset="0"/>
              </a:rPr>
              <a:t> the </a:t>
            </a:r>
            <a:r>
              <a:rPr lang="it-IT" sz="2400" b="1" dirty="0" err="1">
                <a:latin typeface="+mj-lt"/>
                <a:cs typeface="Arial" pitchFamily="34" charset="0"/>
              </a:rPr>
              <a:t>technical</a:t>
            </a:r>
            <a:r>
              <a:rPr lang="it-IT" sz="2400" b="1" dirty="0">
                <a:latin typeface="+mj-lt"/>
                <a:cs typeface="Arial" pitchFamily="34" charset="0"/>
              </a:rPr>
              <a:t> </a:t>
            </a:r>
            <a:r>
              <a:rPr lang="it-IT" sz="2400" b="1" dirty="0" err="1">
                <a:latin typeface="+mj-lt"/>
                <a:cs typeface="Arial" pitchFamily="34" charset="0"/>
              </a:rPr>
              <a:t>details</a:t>
            </a:r>
            <a:endParaRPr lang="it-IT" sz="2400" b="1" dirty="0">
              <a:latin typeface="+mj-lt"/>
              <a:cs typeface="Arial" pitchFamily="34" charset="0"/>
            </a:endParaRPr>
          </a:p>
          <a:p>
            <a:endParaRPr lang="it-IT" sz="800" dirty="0">
              <a:latin typeface="+mj-lt"/>
              <a:cs typeface="Arial" pitchFamily="34" charset="0"/>
            </a:endParaRPr>
          </a:p>
          <a:p>
            <a:pPr>
              <a:buBlip>
                <a:blip r:embed="rId2"/>
              </a:buBlip>
            </a:pPr>
            <a:r>
              <a:rPr lang="it-IT" sz="2000" b="1" dirty="0">
                <a:cs typeface="Arial" pitchFamily="34" charset="0"/>
              </a:rPr>
              <a:t>        </a:t>
            </a:r>
            <a:r>
              <a:rPr lang="it-IT" sz="2000" b="1" dirty="0" err="1">
                <a:cs typeface="Arial" pitchFamily="34" charset="0"/>
              </a:rPr>
              <a:t>Choice</a:t>
            </a:r>
            <a:r>
              <a:rPr lang="it-IT" sz="2000" b="1" dirty="0">
                <a:cs typeface="Arial" pitchFamily="34" charset="0"/>
              </a:rPr>
              <a:t> </a:t>
            </a:r>
            <a:r>
              <a:rPr lang="it-IT" sz="2000" b="1" dirty="0" err="1">
                <a:cs typeface="Arial" pitchFamily="34" charset="0"/>
              </a:rPr>
              <a:t>of</a:t>
            </a:r>
            <a:r>
              <a:rPr lang="it-IT" sz="2000" b="1" dirty="0">
                <a:cs typeface="Arial" pitchFamily="34" charset="0"/>
              </a:rPr>
              <a:t> </a:t>
            </a:r>
            <a:r>
              <a:rPr lang="it-IT" sz="2000" b="1" dirty="0" err="1">
                <a:cs typeface="Arial" pitchFamily="34" charset="0"/>
              </a:rPr>
              <a:t>sequencing</a:t>
            </a:r>
            <a:r>
              <a:rPr lang="it-IT" sz="2000" b="1" dirty="0">
                <a:cs typeface="Arial" pitchFamily="34" charset="0"/>
              </a:rPr>
              <a:t> </a:t>
            </a:r>
            <a:r>
              <a:rPr lang="it-IT" sz="2000" b="1" dirty="0" err="1">
                <a:cs typeface="Arial" pitchFamily="34" charset="0"/>
              </a:rPr>
              <a:t>depth</a:t>
            </a:r>
            <a:endParaRPr lang="it-IT" sz="2000" b="1" dirty="0">
              <a:cs typeface="Arial" pitchFamily="34" charset="0"/>
            </a:endParaRPr>
          </a:p>
          <a:p>
            <a:r>
              <a:rPr lang="it-IT" sz="2000" b="1" dirty="0">
                <a:cs typeface="Arial" pitchFamily="34" charset="0"/>
              </a:rPr>
              <a:t>           </a:t>
            </a:r>
            <a:r>
              <a:rPr lang="it-IT" sz="2000" dirty="0" err="1">
                <a:cs typeface="Arial" pitchFamily="34" charset="0"/>
              </a:rPr>
              <a:t>If</a:t>
            </a:r>
            <a:r>
              <a:rPr lang="it-IT" sz="2000" dirty="0">
                <a:cs typeface="Arial" pitchFamily="34" charset="0"/>
              </a:rPr>
              <a:t> </a:t>
            </a:r>
            <a:r>
              <a:rPr lang="it-IT" sz="2000" dirty="0" err="1">
                <a:cs typeface="Arial" pitchFamily="34" charset="0"/>
              </a:rPr>
              <a:t>we</a:t>
            </a:r>
            <a:r>
              <a:rPr lang="it-IT" sz="2000" dirty="0">
                <a:cs typeface="Arial" pitchFamily="34" charset="0"/>
              </a:rPr>
              <a:t> </a:t>
            </a:r>
            <a:r>
              <a:rPr lang="it-IT" sz="2000" dirty="0" err="1">
                <a:cs typeface="Arial" pitchFamily="34" charset="0"/>
              </a:rPr>
              <a:t>want</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measure</a:t>
            </a:r>
            <a:r>
              <a:rPr lang="it-IT" sz="2000" dirty="0">
                <a:cs typeface="Arial" pitchFamily="34" charset="0"/>
              </a:rPr>
              <a:t> the </a:t>
            </a:r>
            <a:r>
              <a:rPr lang="it-IT" sz="2000" dirty="0" err="1">
                <a:cs typeface="Arial" pitchFamily="34" charset="0"/>
              </a:rPr>
              <a:t>expression</a:t>
            </a:r>
            <a:r>
              <a:rPr lang="it-IT" sz="2000" dirty="0">
                <a:cs typeface="Arial" pitchFamily="34" charset="0"/>
              </a:rPr>
              <a:t> </a:t>
            </a:r>
            <a:r>
              <a:rPr lang="it-IT" sz="2000" dirty="0" err="1">
                <a:cs typeface="Arial" pitchFamily="34" charset="0"/>
              </a:rPr>
              <a:t>of</a:t>
            </a:r>
            <a:r>
              <a:rPr lang="it-IT" sz="2000" dirty="0">
                <a:cs typeface="Arial" pitchFamily="34" charset="0"/>
              </a:rPr>
              <a:t> </a:t>
            </a:r>
            <a:r>
              <a:rPr lang="it-IT" sz="2000" dirty="0" err="1">
                <a:cs typeface="Arial" pitchFamily="34" charset="0"/>
              </a:rPr>
              <a:t>known</a:t>
            </a:r>
            <a:r>
              <a:rPr lang="it-IT" sz="2000" dirty="0">
                <a:cs typeface="Arial" pitchFamily="34" charset="0"/>
              </a:rPr>
              <a:t> </a:t>
            </a:r>
            <a:r>
              <a:rPr lang="it-IT" sz="2000" dirty="0" err="1">
                <a:cs typeface="Arial" pitchFamily="34" charset="0"/>
              </a:rPr>
              <a:t>genes</a:t>
            </a:r>
            <a:r>
              <a:rPr lang="it-IT" sz="2000" dirty="0">
                <a:cs typeface="Arial" pitchFamily="34" charset="0"/>
              </a:rPr>
              <a:t>, </a:t>
            </a:r>
            <a:r>
              <a:rPr lang="it-IT" sz="2000" dirty="0" err="1">
                <a:cs typeface="Arial" pitchFamily="34" charset="0"/>
              </a:rPr>
              <a:t>depth</a:t>
            </a:r>
            <a:r>
              <a:rPr lang="it-IT" sz="2000" dirty="0">
                <a:cs typeface="Arial" pitchFamily="34" charset="0"/>
              </a:rPr>
              <a:t> can </a:t>
            </a:r>
            <a:r>
              <a:rPr lang="it-IT" sz="2000" dirty="0" err="1">
                <a:cs typeface="Arial" pitchFamily="34" charset="0"/>
              </a:rPr>
              <a:t>be</a:t>
            </a:r>
            <a:r>
              <a:rPr lang="it-IT" sz="2000" dirty="0">
                <a:cs typeface="Arial" pitchFamily="34" charset="0"/>
              </a:rPr>
              <a:t> </a:t>
            </a:r>
            <a:r>
              <a:rPr lang="it-IT" sz="2000" dirty="0" err="1">
                <a:cs typeface="Arial" pitchFamily="34" charset="0"/>
              </a:rPr>
              <a:t>relatively</a:t>
            </a:r>
            <a:endParaRPr lang="it-IT" sz="2000" dirty="0">
              <a:cs typeface="Arial" pitchFamily="34" charset="0"/>
            </a:endParaRPr>
          </a:p>
          <a:p>
            <a:r>
              <a:rPr lang="it-IT" sz="2000" b="1" dirty="0">
                <a:cs typeface="Arial" pitchFamily="34" charset="0"/>
              </a:rPr>
              <a:t>           </a:t>
            </a:r>
            <a:r>
              <a:rPr lang="it-IT" sz="2000" dirty="0">
                <a:cs typeface="Arial" pitchFamily="34" charset="0"/>
              </a:rPr>
              <a:t>low (e.g. 20 M </a:t>
            </a:r>
            <a:r>
              <a:rPr lang="it-IT" sz="2000" dirty="0" err="1">
                <a:cs typeface="Arial" pitchFamily="34" charset="0"/>
              </a:rPr>
              <a:t>reads</a:t>
            </a:r>
            <a:r>
              <a:rPr lang="it-IT" sz="2000" dirty="0">
                <a:cs typeface="Arial" pitchFamily="34" charset="0"/>
              </a:rPr>
              <a:t> </a:t>
            </a:r>
            <a:r>
              <a:rPr lang="it-IT" sz="2000" dirty="0" err="1">
                <a:cs typeface="Arial" pitchFamily="34" charset="0"/>
              </a:rPr>
              <a:t>for</a:t>
            </a:r>
            <a:r>
              <a:rPr lang="it-IT" sz="2000" dirty="0">
                <a:cs typeface="Arial" pitchFamily="34" charset="0"/>
              </a:rPr>
              <a:t> </a:t>
            </a:r>
            <a:r>
              <a:rPr lang="it-IT" sz="2000" dirty="0" err="1">
                <a:cs typeface="Arial" pitchFamily="34" charset="0"/>
              </a:rPr>
              <a:t>polyA+</a:t>
            </a:r>
            <a:r>
              <a:rPr lang="it-IT" sz="2000" dirty="0">
                <a:cs typeface="Arial" pitchFamily="34" charset="0"/>
              </a:rPr>
              <a:t>). </a:t>
            </a:r>
            <a:r>
              <a:rPr lang="it-IT" sz="2000" dirty="0" err="1">
                <a:cs typeface="Arial" pitchFamily="34" charset="0"/>
              </a:rPr>
              <a:t>If</a:t>
            </a:r>
            <a:r>
              <a:rPr lang="it-IT" sz="2000" dirty="0">
                <a:cs typeface="Arial" pitchFamily="34" charset="0"/>
              </a:rPr>
              <a:t> </a:t>
            </a:r>
            <a:r>
              <a:rPr lang="it-IT" sz="2000" dirty="0" err="1">
                <a:cs typeface="Arial" pitchFamily="34" charset="0"/>
              </a:rPr>
              <a:t>we</a:t>
            </a:r>
            <a:r>
              <a:rPr lang="it-IT" sz="2000" dirty="0">
                <a:cs typeface="Arial" pitchFamily="34" charset="0"/>
              </a:rPr>
              <a:t> </a:t>
            </a:r>
            <a:r>
              <a:rPr lang="it-IT" sz="2000" dirty="0" err="1">
                <a:cs typeface="Arial" pitchFamily="34" charset="0"/>
              </a:rPr>
              <a:t>want</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discover</a:t>
            </a:r>
            <a:r>
              <a:rPr lang="it-IT" sz="2000" dirty="0">
                <a:cs typeface="Arial" pitchFamily="34" charset="0"/>
              </a:rPr>
              <a:t> </a:t>
            </a:r>
            <a:r>
              <a:rPr lang="it-IT" sz="2000" dirty="0" err="1">
                <a:cs typeface="Arial" pitchFamily="34" charset="0"/>
              </a:rPr>
              <a:t>new</a:t>
            </a:r>
            <a:r>
              <a:rPr lang="it-IT" sz="2000" dirty="0">
                <a:cs typeface="Arial" pitchFamily="34" charset="0"/>
              </a:rPr>
              <a:t> </a:t>
            </a:r>
            <a:r>
              <a:rPr lang="it-IT" sz="2000" dirty="0" err="1">
                <a:cs typeface="Arial" pitchFamily="34" charset="0"/>
              </a:rPr>
              <a:t>genes</a:t>
            </a:r>
            <a:r>
              <a:rPr lang="it-IT" sz="2000" dirty="0">
                <a:cs typeface="Arial" pitchFamily="34" charset="0"/>
              </a:rPr>
              <a:t> and  </a:t>
            </a:r>
          </a:p>
          <a:p>
            <a:r>
              <a:rPr lang="it-IT" sz="2000" dirty="0">
                <a:cs typeface="Arial" pitchFamily="34" charset="0"/>
              </a:rPr>
              <a:t>           </a:t>
            </a:r>
            <a:r>
              <a:rPr lang="it-IT" sz="2000" dirty="0" err="1">
                <a:cs typeface="Arial" pitchFamily="34" charset="0"/>
              </a:rPr>
              <a:t>transcripts</a:t>
            </a:r>
            <a:r>
              <a:rPr lang="it-IT" sz="2000" dirty="0">
                <a:cs typeface="Arial" pitchFamily="34" charset="0"/>
              </a:rPr>
              <a:t>, </a:t>
            </a:r>
            <a:r>
              <a:rPr lang="it-IT" sz="2000" dirty="0" err="1">
                <a:cs typeface="Arial" pitchFamily="34" charset="0"/>
              </a:rPr>
              <a:t>depth</a:t>
            </a:r>
            <a:r>
              <a:rPr lang="it-IT" sz="2000" dirty="0">
                <a:cs typeface="Arial" pitchFamily="34" charset="0"/>
              </a:rPr>
              <a:t> </a:t>
            </a:r>
            <a:r>
              <a:rPr lang="it-IT" sz="2000" dirty="0" err="1">
                <a:cs typeface="Arial" pitchFamily="34" charset="0"/>
              </a:rPr>
              <a:t>must</a:t>
            </a:r>
            <a:r>
              <a:rPr lang="it-IT" sz="2000" dirty="0">
                <a:cs typeface="Arial" pitchFamily="34" charset="0"/>
              </a:rPr>
              <a:t> </a:t>
            </a:r>
            <a:r>
              <a:rPr lang="it-IT" sz="2000" dirty="0" err="1">
                <a:cs typeface="Arial" pitchFamily="34" charset="0"/>
              </a:rPr>
              <a:t>be</a:t>
            </a:r>
            <a:r>
              <a:rPr lang="it-IT" sz="2000" dirty="0">
                <a:cs typeface="Arial" pitchFamily="34" charset="0"/>
              </a:rPr>
              <a:t> </a:t>
            </a:r>
            <a:r>
              <a:rPr lang="it-IT" sz="2000" dirty="0" err="1">
                <a:cs typeface="Arial" pitchFamily="34" charset="0"/>
              </a:rPr>
              <a:t>higher</a:t>
            </a:r>
            <a:r>
              <a:rPr lang="it-IT" sz="2000" dirty="0">
                <a:cs typeface="Arial" pitchFamily="34" charset="0"/>
              </a:rPr>
              <a:t> (e.g. 60 M </a:t>
            </a:r>
            <a:r>
              <a:rPr lang="it-IT" sz="2000" dirty="0" err="1">
                <a:cs typeface="Arial" pitchFamily="34" charset="0"/>
              </a:rPr>
              <a:t>for</a:t>
            </a:r>
            <a:r>
              <a:rPr lang="it-IT" sz="2000" dirty="0">
                <a:cs typeface="Arial" pitchFamily="34" charset="0"/>
              </a:rPr>
              <a:t> </a:t>
            </a:r>
            <a:r>
              <a:rPr lang="it-IT" sz="2000" dirty="0" err="1">
                <a:cs typeface="Arial" pitchFamily="34" charset="0"/>
              </a:rPr>
              <a:t>polyA+</a:t>
            </a:r>
            <a:r>
              <a:rPr lang="it-IT" sz="2000" dirty="0">
                <a:cs typeface="Arial" pitchFamily="34" charset="0"/>
              </a:rPr>
              <a:t>, 120 </a:t>
            </a:r>
            <a:r>
              <a:rPr lang="it-IT" sz="2000" dirty="0" err="1">
                <a:cs typeface="Arial" pitchFamily="34" charset="0"/>
              </a:rPr>
              <a:t>for</a:t>
            </a:r>
            <a:r>
              <a:rPr lang="it-IT" sz="2000" dirty="0">
                <a:cs typeface="Arial" pitchFamily="34" charset="0"/>
              </a:rPr>
              <a:t> total RNA).</a:t>
            </a:r>
          </a:p>
          <a:p>
            <a:endParaRPr lang="it-IT" dirty="0">
              <a:latin typeface="+mj-lt"/>
              <a:cs typeface="Arial" pitchFamily="34" charset="0"/>
            </a:endParaRPr>
          </a:p>
          <a:p>
            <a:pPr>
              <a:buBlip>
                <a:blip r:embed="rId2"/>
              </a:buBlip>
            </a:pPr>
            <a:r>
              <a:rPr lang="it-IT" sz="2000" dirty="0">
                <a:latin typeface="+mj-lt"/>
                <a:cs typeface="Arial" pitchFamily="34" charset="0"/>
              </a:rPr>
              <a:t>        </a:t>
            </a:r>
            <a:r>
              <a:rPr lang="it-IT" sz="2000" b="1" dirty="0" err="1">
                <a:cs typeface="Arial" pitchFamily="34" charset="0"/>
              </a:rPr>
              <a:t>Length</a:t>
            </a:r>
            <a:r>
              <a:rPr lang="it-IT" sz="2000" b="1" dirty="0">
                <a:cs typeface="Arial" pitchFamily="34" charset="0"/>
              </a:rPr>
              <a:t> and </a:t>
            </a:r>
            <a:r>
              <a:rPr lang="it-IT" sz="2000" b="1" dirty="0" err="1">
                <a:cs typeface="Arial" pitchFamily="34" charset="0"/>
              </a:rPr>
              <a:t>pairing</a:t>
            </a:r>
            <a:r>
              <a:rPr lang="it-IT" sz="2000" b="1" dirty="0">
                <a:cs typeface="Arial" pitchFamily="34" charset="0"/>
              </a:rPr>
              <a:t> </a:t>
            </a:r>
            <a:r>
              <a:rPr lang="it-IT" sz="2000" b="1" dirty="0" err="1">
                <a:cs typeface="Arial" pitchFamily="34" charset="0"/>
              </a:rPr>
              <a:t>of</a:t>
            </a:r>
            <a:r>
              <a:rPr lang="it-IT" sz="2000" b="1" dirty="0">
                <a:cs typeface="Arial" pitchFamily="34" charset="0"/>
              </a:rPr>
              <a:t> </a:t>
            </a:r>
            <a:r>
              <a:rPr lang="it-IT" sz="2000" b="1" dirty="0" err="1">
                <a:cs typeface="Arial" pitchFamily="34" charset="0"/>
              </a:rPr>
              <a:t>reads</a:t>
            </a:r>
            <a:endParaRPr lang="it-IT" sz="2000" b="1" dirty="0">
              <a:cs typeface="Arial" pitchFamily="34" charset="0"/>
            </a:endParaRPr>
          </a:p>
          <a:p>
            <a:r>
              <a:rPr lang="it-IT" sz="2000" b="1" dirty="0">
                <a:latin typeface="+mj-lt"/>
                <a:cs typeface="Arial" pitchFamily="34" charset="0"/>
              </a:rPr>
              <a:t>           </a:t>
            </a:r>
            <a:r>
              <a:rPr lang="it-IT" sz="2000" dirty="0" err="1">
                <a:latin typeface="+mj-lt"/>
                <a:cs typeface="Arial" pitchFamily="34" charset="0"/>
              </a:rPr>
              <a:t>Theoretically</a:t>
            </a:r>
            <a:r>
              <a:rPr lang="it-IT" sz="2000" dirty="0">
                <a:latin typeface="+mj-lt"/>
                <a:cs typeface="Arial" pitchFamily="34" charset="0"/>
              </a:rPr>
              <a:t> </a:t>
            </a:r>
            <a:r>
              <a:rPr lang="it-IT" sz="2000" dirty="0" err="1">
                <a:latin typeface="+mj-lt"/>
                <a:cs typeface="Arial" pitchFamily="34" charset="0"/>
              </a:rPr>
              <a:t>speaking</a:t>
            </a:r>
            <a:r>
              <a:rPr lang="it-IT" sz="2000" dirty="0">
                <a:latin typeface="+mj-lt"/>
                <a:cs typeface="Arial" pitchFamily="34" charset="0"/>
              </a:rPr>
              <a:t>, </a:t>
            </a:r>
            <a:r>
              <a:rPr lang="it-IT" sz="2000" dirty="0" err="1">
                <a:latin typeface="+mj-lt"/>
                <a:cs typeface="Arial" pitchFamily="34" charset="0"/>
              </a:rPr>
              <a:t>read</a:t>
            </a:r>
            <a:r>
              <a:rPr lang="it-IT" sz="2000" dirty="0">
                <a:latin typeface="+mj-lt"/>
                <a:cs typeface="Arial" pitchFamily="34" charset="0"/>
              </a:rPr>
              <a:t> </a:t>
            </a:r>
            <a:r>
              <a:rPr lang="it-IT" sz="2000" dirty="0" err="1">
                <a:latin typeface="+mj-lt"/>
                <a:cs typeface="Arial" pitchFamily="34" charset="0"/>
              </a:rPr>
              <a:t>length</a:t>
            </a:r>
            <a:r>
              <a:rPr lang="it-IT" sz="2000" dirty="0">
                <a:latin typeface="+mj-lt"/>
                <a:cs typeface="Arial" pitchFamily="34" charset="0"/>
              </a:rPr>
              <a:t> </a:t>
            </a:r>
            <a:r>
              <a:rPr lang="it-IT" sz="2000" dirty="0" err="1">
                <a:latin typeface="+mj-lt"/>
                <a:cs typeface="Arial" pitchFamily="34" charset="0"/>
              </a:rPr>
              <a:t>should</a:t>
            </a:r>
            <a:r>
              <a:rPr lang="it-IT" sz="2000" dirty="0">
                <a:latin typeface="+mj-lt"/>
                <a:cs typeface="Arial" pitchFamily="34" charset="0"/>
              </a:rPr>
              <a:t> </a:t>
            </a:r>
            <a:r>
              <a:rPr lang="it-IT" sz="2000" dirty="0" err="1">
                <a:latin typeface="+mj-lt"/>
                <a:cs typeface="Arial" pitchFamily="34" charset="0"/>
              </a:rPr>
              <a:t>be</a:t>
            </a:r>
            <a:r>
              <a:rPr lang="it-IT" sz="2000" dirty="0">
                <a:latin typeface="+mj-lt"/>
                <a:cs typeface="Arial" pitchFamily="34" charset="0"/>
              </a:rPr>
              <a:t> &gt; 20 </a:t>
            </a:r>
            <a:r>
              <a:rPr lang="it-IT" sz="2000" dirty="0" err="1">
                <a:latin typeface="+mj-lt"/>
                <a:cs typeface="Arial" pitchFamily="34" charset="0"/>
              </a:rPr>
              <a:t>bp</a:t>
            </a:r>
            <a:r>
              <a:rPr lang="it-IT" sz="2000" dirty="0">
                <a:latin typeface="+mj-lt"/>
                <a:cs typeface="Arial" pitchFamily="34" charset="0"/>
              </a:rPr>
              <a:t> (</a:t>
            </a:r>
            <a:r>
              <a:rPr lang="it-IT" sz="2000" dirty="0" err="1">
                <a:latin typeface="+mj-lt"/>
                <a:cs typeface="Arial" pitchFamily="34" charset="0"/>
              </a:rPr>
              <a:t>they</a:t>
            </a:r>
            <a:r>
              <a:rPr lang="it-IT" sz="2000" dirty="0">
                <a:latin typeface="+mj-lt"/>
                <a:cs typeface="Arial" pitchFamily="34" charset="0"/>
              </a:rPr>
              <a:t> </a:t>
            </a:r>
            <a:r>
              <a:rPr lang="it-IT" sz="2000" dirty="0" err="1">
                <a:latin typeface="+mj-lt"/>
                <a:cs typeface="Arial" pitchFamily="34" charset="0"/>
              </a:rPr>
              <a:t>usually</a:t>
            </a:r>
            <a:r>
              <a:rPr lang="it-IT" sz="2000" dirty="0">
                <a:latin typeface="+mj-lt"/>
                <a:cs typeface="Arial" pitchFamily="34" charset="0"/>
              </a:rPr>
              <a:t> are </a:t>
            </a:r>
            <a:r>
              <a:rPr lang="it-IT" sz="2000" dirty="0" err="1">
                <a:latin typeface="+mj-lt"/>
                <a:cs typeface="Arial" pitchFamily="34" charset="0"/>
              </a:rPr>
              <a:t>longer</a:t>
            </a:r>
            <a:r>
              <a:rPr lang="it-IT" sz="2000" dirty="0">
                <a:latin typeface="+mj-lt"/>
                <a:cs typeface="Arial" pitchFamily="34" charset="0"/>
              </a:rPr>
              <a:t> </a:t>
            </a:r>
          </a:p>
          <a:p>
            <a:r>
              <a:rPr lang="it-IT" sz="2000" dirty="0">
                <a:latin typeface="+mj-lt"/>
                <a:cs typeface="Arial" pitchFamily="34" charset="0"/>
              </a:rPr>
              <a:t>           </a:t>
            </a:r>
            <a:r>
              <a:rPr lang="it-IT" sz="2000" dirty="0" err="1">
                <a:latin typeface="+mj-lt"/>
                <a:cs typeface="Arial" pitchFamily="34" charset="0"/>
              </a:rPr>
              <a:t>than</a:t>
            </a:r>
            <a:r>
              <a:rPr lang="it-IT" sz="2000" dirty="0">
                <a:latin typeface="+mj-lt"/>
                <a:cs typeface="Arial" pitchFamily="34" charset="0"/>
              </a:rPr>
              <a:t> 35 </a:t>
            </a:r>
            <a:r>
              <a:rPr lang="it-IT" sz="2000" dirty="0" err="1">
                <a:latin typeface="+mj-lt"/>
                <a:cs typeface="Arial" pitchFamily="34" charset="0"/>
              </a:rPr>
              <a:t>bp</a:t>
            </a:r>
            <a:r>
              <a:rPr lang="it-IT" sz="2000" dirty="0">
                <a:latin typeface="+mj-lt"/>
                <a:cs typeface="Arial" pitchFamily="34" charset="0"/>
              </a:rPr>
              <a:t>). PE </a:t>
            </a:r>
            <a:r>
              <a:rPr lang="it-IT" sz="2000" dirty="0" err="1">
                <a:latin typeface="+mj-lt"/>
                <a:cs typeface="Arial" pitchFamily="34" charset="0"/>
              </a:rPr>
              <a:t>reads</a:t>
            </a:r>
            <a:r>
              <a:rPr lang="it-IT" sz="2000" dirty="0">
                <a:latin typeface="+mj-lt"/>
                <a:cs typeface="Arial" pitchFamily="34" charset="0"/>
              </a:rPr>
              <a:t> are </a:t>
            </a:r>
            <a:r>
              <a:rPr lang="it-IT" sz="2000" dirty="0" err="1">
                <a:latin typeface="+mj-lt"/>
                <a:cs typeface="Arial" pitchFamily="34" charset="0"/>
              </a:rPr>
              <a:t>usually</a:t>
            </a:r>
            <a:r>
              <a:rPr lang="it-IT" sz="2000" dirty="0">
                <a:latin typeface="+mj-lt"/>
                <a:cs typeface="Arial" pitchFamily="34" charset="0"/>
              </a:rPr>
              <a:t> </a:t>
            </a:r>
            <a:r>
              <a:rPr lang="it-IT" sz="2000" dirty="0" err="1">
                <a:latin typeface="+mj-lt"/>
                <a:cs typeface="Arial" pitchFamily="34" charset="0"/>
              </a:rPr>
              <a:t>better</a:t>
            </a:r>
            <a:r>
              <a:rPr lang="it-IT" sz="2000" dirty="0">
                <a:latin typeface="+mj-lt"/>
                <a:cs typeface="Arial" pitchFamily="34" charset="0"/>
              </a:rPr>
              <a:t> (</a:t>
            </a:r>
            <a:r>
              <a:rPr lang="it-IT" sz="2000" dirty="0" err="1">
                <a:latin typeface="+mj-lt"/>
                <a:cs typeface="Arial" pitchFamily="34" charset="0"/>
              </a:rPr>
              <a:t>except</a:t>
            </a:r>
            <a:r>
              <a:rPr lang="it-IT" sz="2000" dirty="0">
                <a:latin typeface="+mj-lt"/>
                <a:cs typeface="Arial" pitchFamily="34" charset="0"/>
              </a:rPr>
              <a:t> </a:t>
            </a:r>
            <a:r>
              <a:rPr lang="it-IT" sz="2000" dirty="0" err="1">
                <a:latin typeface="+mj-lt"/>
                <a:cs typeface="Arial" pitchFamily="34" charset="0"/>
              </a:rPr>
              <a:t>for</a:t>
            </a:r>
            <a:r>
              <a:rPr lang="it-IT" sz="2000" dirty="0">
                <a:latin typeface="+mj-lt"/>
                <a:cs typeface="Arial" pitchFamily="34" charset="0"/>
              </a:rPr>
              <a:t> </a:t>
            </a:r>
            <a:r>
              <a:rPr lang="it-IT" sz="2000" dirty="0" err="1">
                <a:latin typeface="+mj-lt"/>
                <a:cs typeface="Arial" pitchFamily="34" charset="0"/>
              </a:rPr>
              <a:t>small</a:t>
            </a:r>
            <a:r>
              <a:rPr lang="it-IT" sz="2000" dirty="0">
                <a:latin typeface="+mj-lt"/>
                <a:cs typeface="Arial" pitchFamily="34" charset="0"/>
              </a:rPr>
              <a:t> </a:t>
            </a:r>
            <a:r>
              <a:rPr lang="it-IT" sz="2000" dirty="0" err="1">
                <a:latin typeface="+mj-lt"/>
                <a:cs typeface="Arial" pitchFamily="34" charset="0"/>
              </a:rPr>
              <a:t>RNA-Seq</a:t>
            </a:r>
            <a:r>
              <a:rPr lang="it-IT" sz="2000" dirty="0">
                <a:latin typeface="+mj-lt"/>
                <a:cs typeface="Arial" pitchFamily="34" charset="0"/>
              </a:rPr>
              <a:t> and </a:t>
            </a:r>
            <a:r>
              <a:rPr lang="it-IT" sz="2000" dirty="0" err="1">
                <a:latin typeface="+mj-lt"/>
                <a:cs typeface="Arial" pitchFamily="34" charset="0"/>
              </a:rPr>
              <a:t>Ribo-</a:t>
            </a:r>
            <a:endParaRPr lang="it-IT" sz="2000" dirty="0">
              <a:latin typeface="+mj-lt"/>
              <a:cs typeface="Arial" pitchFamily="34" charset="0"/>
            </a:endParaRPr>
          </a:p>
          <a:p>
            <a:r>
              <a:rPr lang="it-IT" sz="2000" dirty="0">
                <a:latin typeface="+mj-lt"/>
                <a:cs typeface="Arial" pitchFamily="34" charset="0"/>
              </a:rPr>
              <a:t>           </a:t>
            </a:r>
            <a:r>
              <a:rPr lang="it-IT" sz="2000" dirty="0" err="1">
                <a:latin typeface="+mj-lt"/>
                <a:cs typeface="Arial" pitchFamily="34" charset="0"/>
              </a:rPr>
              <a:t>Seq</a:t>
            </a:r>
            <a:r>
              <a:rPr lang="it-IT" sz="2000" dirty="0">
                <a:latin typeface="+mj-lt"/>
                <a:cs typeface="Arial" pitchFamily="34" charset="0"/>
              </a:rPr>
              <a:t>), </a:t>
            </a:r>
            <a:r>
              <a:rPr lang="it-IT" sz="2000" dirty="0" err="1">
                <a:latin typeface="+mj-lt"/>
                <a:cs typeface="Arial" pitchFamily="34" charset="0"/>
              </a:rPr>
              <a:t>but</a:t>
            </a:r>
            <a:r>
              <a:rPr lang="it-IT" sz="2000" dirty="0">
                <a:latin typeface="+mj-lt"/>
                <a:cs typeface="Arial" pitchFamily="34" charset="0"/>
              </a:rPr>
              <a:t> </a:t>
            </a:r>
            <a:r>
              <a:rPr lang="it-IT" sz="2000" dirty="0" err="1">
                <a:latin typeface="+mj-lt"/>
                <a:cs typeface="Arial" pitchFamily="34" charset="0"/>
              </a:rPr>
              <a:t>they</a:t>
            </a:r>
            <a:r>
              <a:rPr lang="it-IT" sz="2000" dirty="0">
                <a:latin typeface="+mj-lt"/>
                <a:cs typeface="Arial" pitchFamily="34" charset="0"/>
              </a:rPr>
              <a:t> are more </a:t>
            </a:r>
            <a:r>
              <a:rPr lang="it-IT" sz="2000" dirty="0" err="1">
                <a:latin typeface="+mj-lt"/>
                <a:cs typeface="Arial" pitchFamily="34" charset="0"/>
              </a:rPr>
              <a:t>expensive</a:t>
            </a:r>
            <a:r>
              <a:rPr lang="it-IT" sz="2000" dirty="0">
                <a:latin typeface="+mj-lt"/>
                <a:cs typeface="Arial" pitchFamily="34" charset="0"/>
              </a:rPr>
              <a:t>.</a:t>
            </a:r>
          </a:p>
          <a:p>
            <a:endParaRPr lang="it-IT" dirty="0">
              <a:cs typeface="Arial" pitchFamily="34" charset="0"/>
            </a:endParaRPr>
          </a:p>
          <a:p>
            <a:pPr>
              <a:buBlip>
                <a:blip r:embed="rId2"/>
              </a:buBlip>
            </a:pPr>
            <a:r>
              <a:rPr lang="it-IT" sz="2000" dirty="0">
                <a:cs typeface="Arial" pitchFamily="34" charset="0"/>
              </a:rPr>
              <a:t>        </a:t>
            </a:r>
            <a:r>
              <a:rPr lang="it-IT" sz="2000" b="1" dirty="0" err="1">
                <a:cs typeface="Arial" pitchFamily="34" charset="0"/>
              </a:rPr>
              <a:t>Strandedness</a:t>
            </a:r>
            <a:endParaRPr lang="it-IT" sz="2000" b="1" dirty="0">
              <a:cs typeface="Arial" pitchFamily="34" charset="0"/>
            </a:endParaRPr>
          </a:p>
          <a:p>
            <a:r>
              <a:rPr lang="it-IT" sz="2000" b="1" dirty="0">
                <a:cs typeface="Arial" pitchFamily="34" charset="0"/>
              </a:rPr>
              <a:t>           </a:t>
            </a:r>
            <a:r>
              <a:rPr lang="it-IT" sz="2000" dirty="0" err="1">
                <a:cs typeface="Arial" pitchFamily="34" charset="0"/>
              </a:rPr>
              <a:t>It</a:t>
            </a:r>
            <a:r>
              <a:rPr lang="it-IT" sz="2000" dirty="0">
                <a:cs typeface="Arial" pitchFamily="34" charset="0"/>
              </a:rPr>
              <a:t> </a:t>
            </a:r>
            <a:r>
              <a:rPr lang="it-IT" sz="2000" dirty="0" err="1">
                <a:cs typeface="Arial" pitchFamily="34" charset="0"/>
              </a:rPr>
              <a:t>is</a:t>
            </a:r>
            <a:r>
              <a:rPr lang="it-IT" sz="2000" dirty="0">
                <a:cs typeface="Arial" pitchFamily="34" charset="0"/>
              </a:rPr>
              <a:t> </a:t>
            </a:r>
            <a:r>
              <a:rPr lang="it-IT" sz="2000" dirty="0" err="1">
                <a:cs typeface="Arial" pitchFamily="34" charset="0"/>
              </a:rPr>
              <a:t>usually</a:t>
            </a:r>
            <a:r>
              <a:rPr lang="it-IT" sz="2000" dirty="0">
                <a:cs typeface="Arial" pitchFamily="34" charset="0"/>
              </a:rPr>
              <a:t> </a:t>
            </a:r>
            <a:r>
              <a:rPr lang="it-IT" sz="2000" dirty="0" err="1">
                <a:cs typeface="Arial" pitchFamily="34" charset="0"/>
              </a:rPr>
              <a:t>better</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have</a:t>
            </a:r>
            <a:r>
              <a:rPr lang="it-IT" sz="2000" dirty="0">
                <a:cs typeface="Arial" pitchFamily="34" charset="0"/>
              </a:rPr>
              <a:t> a </a:t>
            </a:r>
            <a:r>
              <a:rPr lang="it-IT" sz="2000" dirty="0" err="1">
                <a:cs typeface="Arial" pitchFamily="34" charset="0"/>
              </a:rPr>
              <a:t>directional</a:t>
            </a:r>
            <a:r>
              <a:rPr lang="it-IT" sz="2000" dirty="0">
                <a:cs typeface="Arial" pitchFamily="34" charset="0"/>
              </a:rPr>
              <a:t> (</a:t>
            </a:r>
            <a:r>
              <a:rPr lang="it-IT" sz="2000" dirty="0" err="1">
                <a:cs typeface="Arial" pitchFamily="34" charset="0"/>
              </a:rPr>
              <a:t>stranded</a:t>
            </a:r>
            <a:r>
              <a:rPr lang="it-IT" sz="2000" dirty="0">
                <a:cs typeface="Arial" pitchFamily="34" charset="0"/>
              </a:rPr>
              <a:t>) </a:t>
            </a:r>
            <a:r>
              <a:rPr lang="it-IT" sz="2000" dirty="0" err="1">
                <a:cs typeface="Arial" pitchFamily="34" charset="0"/>
              </a:rPr>
              <a:t>sequencing</a:t>
            </a:r>
            <a:r>
              <a:rPr lang="it-IT" sz="2000" dirty="0">
                <a:cs typeface="Arial" pitchFamily="34" charset="0"/>
              </a:rPr>
              <a:t>: </a:t>
            </a:r>
            <a:r>
              <a:rPr lang="it-IT" sz="2000" dirty="0" err="1">
                <a:cs typeface="Arial" pitchFamily="34" charset="0"/>
              </a:rPr>
              <a:t>it</a:t>
            </a:r>
            <a:r>
              <a:rPr lang="it-IT" sz="2000" dirty="0">
                <a:cs typeface="Arial" pitchFamily="34" charset="0"/>
              </a:rPr>
              <a:t> </a:t>
            </a:r>
            <a:r>
              <a:rPr lang="it-IT" sz="2000" dirty="0" err="1">
                <a:cs typeface="Arial" pitchFamily="34" charset="0"/>
              </a:rPr>
              <a:t>costs</a:t>
            </a:r>
            <a:r>
              <a:rPr lang="it-IT" sz="2000" dirty="0">
                <a:cs typeface="Arial" pitchFamily="34" charset="0"/>
              </a:rPr>
              <a:t> </a:t>
            </a:r>
            <a:r>
              <a:rPr lang="it-IT" sz="2000" dirty="0" err="1">
                <a:cs typeface="Arial" pitchFamily="34" charset="0"/>
              </a:rPr>
              <a:t>slightly</a:t>
            </a:r>
            <a:r>
              <a:rPr lang="it-IT" sz="2000" dirty="0">
                <a:cs typeface="Arial" pitchFamily="34" charset="0"/>
              </a:rPr>
              <a:t>   </a:t>
            </a:r>
          </a:p>
          <a:p>
            <a:r>
              <a:rPr lang="it-IT" sz="2000" dirty="0">
                <a:cs typeface="Arial" pitchFamily="34" charset="0"/>
              </a:rPr>
              <a:t>           more, </a:t>
            </a:r>
            <a:r>
              <a:rPr lang="it-IT" sz="2000" dirty="0" err="1">
                <a:cs typeface="Arial" pitchFamily="34" charset="0"/>
              </a:rPr>
              <a:t>but</a:t>
            </a:r>
            <a:r>
              <a:rPr lang="it-IT" sz="2000" dirty="0">
                <a:cs typeface="Arial" pitchFamily="34" charset="0"/>
              </a:rPr>
              <a:t> </a:t>
            </a:r>
            <a:r>
              <a:rPr lang="it-IT" sz="2000" dirty="0" err="1">
                <a:cs typeface="Arial" pitchFamily="34" charset="0"/>
              </a:rPr>
              <a:t>it</a:t>
            </a:r>
            <a:r>
              <a:rPr lang="it-IT" sz="2000" dirty="0">
                <a:cs typeface="Arial" pitchFamily="34" charset="0"/>
              </a:rPr>
              <a:t> </a:t>
            </a:r>
            <a:r>
              <a:rPr lang="it-IT" sz="2000" dirty="0" err="1">
                <a:cs typeface="Arial" pitchFamily="34" charset="0"/>
              </a:rPr>
              <a:t>is</a:t>
            </a:r>
            <a:r>
              <a:rPr lang="it-IT" sz="2000" dirty="0">
                <a:cs typeface="Arial" pitchFamily="34" charset="0"/>
              </a:rPr>
              <a:t> </a:t>
            </a:r>
            <a:r>
              <a:rPr lang="it-IT" sz="2000" dirty="0" err="1">
                <a:cs typeface="Arial" pitchFamily="34" charset="0"/>
              </a:rPr>
              <a:t>able</a:t>
            </a:r>
            <a:r>
              <a:rPr lang="it-IT" sz="2000" dirty="0">
                <a:cs typeface="Arial" pitchFamily="34" charset="0"/>
              </a:rPr>
              <a:t> </a:t>
            </a:r>
            <a:r>
              <a:rPr lang="it-IT" sz="2000" dirty="0" err="1">
                <a:cs typeface="Arial" pitchFamily="34" charset="0"/>
              </a:rPr>
              <a:t>to</a:t>
            </a:r>
            <a:r>
              <a:rPr lang="it-IT" sz="2000" dirty="0">
                <a:cs typeface="Arial" pitchFamily="34" charset="0"/>
              </a:rPr>
              <a:t> discriminate </a:t>
            </a:r>
            <a:r>
              <a:rPr lang="it-IT" sz="2000" dirty="0" err="1">
                <a:cs typeface="Arial" pitchFamily="34" charset="0"/>
              </a:rPr>
              <a:t>between</a:t>
            </a:r>
            <a:r>
              <a:rPr lang="it-IT" sz="2000" dirty="0">
                <a:cs typeface="Arial" pitchFamily="34" charset="0"/>
              </a:rPr>
              <a:t> </a:t>
            </a:r>
            <a:r>
              <a:rPr lang="it-IT" sz="2000" dirty="0" err="1">
                <a:cs typeface="Arial" pitchFamily="34" charset="0"/>
              </a:rPr>
              <a:t>antisense</a:t>
            </a:r>
            <a:r>
              <a:rPr lang="it-IT" sz="2000" dirty="0">
                <a:cs typeface="Arial" pitchFamily="34" charset="0"/>
              </a:rPr>
              <a:t> </a:t>
            </a:r>
            <a:r>
              <a:rPr lang="it-IT" sz="2000" dirty="0" err="1">
                <a:cs typeface="Arial" pitchFamily="34" charset="0"/>
              </a:rPr>
              <a:t>RNAs</a:t>
            </a:r>
            <a:r>
              <a:rPr lang="it-IT" sz="2000" dirty="0">
                <a:cs typeface="Arial" pitchFamily="34" charset="0"/>
              </a:rPr>
              <a:t>.</a:t>
            </a:r>
          </a:p>
          <a:p>
            <a:endParaRPr lang="it-IT" sz="2400" dirty="0"/>
          </a:p>
        </p:txBody>
      </p:sp>
      <p:sp>
        <p:nvSpPr>
          <p:cNvPr id="8" name="CasellaDiTesto 7"/>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7887522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867" y="658799"/>
            <a:ext cx="7941733" cy="923330"/>
          </a:xfrm>
          <a:prstGeom prst="rect">
            <a:avLst/>
          </a:prstGeom>
        </p:spPr>
        <p:txBody>
          <a:bodyPr wrap="square">
            <a:spAutoFit/>
          </a:bodyPr>
          <a:lstStyle/>
          <a:p>
            <a:pPr algn="just">
              <a:defRPr/>
            </a:pPr>
            <a:r>
              <a:rPr lang="en-US" dirty="0" err="1"/>
              <a:t>Omics</a:t>
            </a:r>
            <a:r>
              <a:rPr lang="en-US" dirty="0"/>
              <a:t> aims at the collective characterization and quantification of pools of biological molecules that translate into the structure, function, and dynamics of an organism or organisms.</a:t>
            </a:r>
          </a:p>
        </p:txBody>
      </p:sp>
      <p:sp>
        <p:nvSpPr>
          <p:cNvPr id="3" name="Rectangle 2"/>
          <p:cNvSpPr/>
          <p:nvPr/>
        </p:nvSpPr>
        <p:spPr>
          <a:xfrm>
            <a:off x="220133" y="6189301"/>
            <a:ext cx="8720667" cy="461665"/>
          </a:xfrm>
          <a:prstGeom prst="rect">
            <a:avLst/>
          </a:prstGeom>
        </p:spPr>
        <p:txBody>
          <a:bodyPr wrap="square">
            <a:spAutoFit/>
          </a:bodyPr>
          <a:lstStyle/>
          <a:p>
            <a:r>
              <a:rPr lang="en-US" sz="1200" b="1" i="1" dirty="0">
                <a:latin typeface="Arial"/>
                <a:cs typeface="Arial"/>
              </a:rPr>
              <a:t>Integrative Analysis of Multi-</a:t>
            </a:r>
            <a:r>
              <a:rPr lang="en-US" sz="1200" b="1" i="1" dirty="0" err="1">
                <a:latin typeface="Arial"/>
                <a:cs typeface="Arial"/>
              </a:rPr>
              <a:t>omics</a:t>
            </a:r>
            <a:r>
              <a:rPr lang="en-US" sz="1200" b="1" i="1" dirty="0">
                <a:latin typeface="Arial"/>
                <a:cs typeface="Arial"/>
              </a:rPr>
              <a:t> Data for Discovery and Functional Studies of Complex Human Diseases. </a:t>
            </a:r>
            <a:r>
              <a:rPr lang="en-US" sz="1200" b="1" i="1" dirty="0" err="1">
                <a:latin typeface="Arial"/>
                <a:cs typeface="Arial"/>
              </a:rPr>
              <a:t>V.SunYi-JuanHu</a:t>
            </a:r>
            <a:endParaRPr lang="en-US" sz="1200" b="1" i="1" dirty="0">
              <a:latin typeface="Arial"/>
              <a:cs typeface="Arial"/>
            </a:endParaRPr>
          </a:p>
        </p:txBody>
      </p:sp>
      <p:pic>
        <p:nvPicPr>
          <p:cNvPr id="4" name="Picture 3" descr="The-workflow-of-integrating-omics-data-in-cancer-research-and-clinical-application-N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133" y="1640527"/>
            <a:ext cx="5469467" cy="4548773"/>
          </a:xfrm>
          <a:prstGeom prst="rect">
            <a:avLst/>
          </a:prstGeom>
        </p:spPr>
      </p:pic>
      <p:sp>
        <p:nvSpPr>
          <p:cNvPr id="5" name="TextBox 4"/>
          <p:cNvSpPr txBox="1"/>
          <p:nvPr/>
        </p:nvSpPr>
        <p:spPr>
          <a:xfrm>
            <a:off x="3195720" y="289467"/>
            <a:ext cx="2219215" cy="369332"/>
          </a:xfrm>
          <a:prstGeom prst="rect">
            <a:avLst/>
          </a:prstGeom>
          <a:noFill/>
        </p:spPr>
        <p:txBody>
          <a:bodyPr wrap="none" rtlCol="0">
            <a:spAutoFit/>
          </a:bodyPr>
          <a:lstStyle/>
          <a:p>
            <a:r>
              <a:rPr lang="en-US" b="1" dirty="0">
                <a:latin typeface="Arial"/>
                <a:cs typeface="Arial"/>
              </a:rPr>
              <a:t>BIG DATA - OMICS</a:t>
            </a:r>
          </a:p>
        </p:txBody>
      </p:sp>
    </p:spTree>
    <p:extLst>
      <p:ext uri="{BB962C8B-B14F-4D97-AF65-F5344CB8AC3E}">
        <p14:creationId xmlns:p14="http://schemas.microsoft.com/office/powerpoint/2010/main" val="13735244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0" y="116632"/>
            <a:ext cx="4987199"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NEXT GENERATION SEQUENCING</a:t>
            </a:r>
          </a:p>
        </p:txBody>
      </p:sp>
      <p:sp>
        <p:nvSpPr>
          <p:cNvPr id="14" name="Processus 2"/>
          <p:cNvSpPr/>
          <p:nvPr/>
        </p:nvSpPr>
        <p:spPr bwMode="auto">
          <a:xfrm>
            <a:off x="3563913" y="1161356"/>
            <a:ext cx="1871663" cy="360000"/>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600">
                <a:solidFill>
                  <a:schemeClr val="tx1">
                    <a:lumMod val="75000"/>
                    <a:lumOff val="25000"/>
                  </a:schemeClr>
                </a:solidFill>
                <a:latin typeface="Gill Sans" pitchFamily="-65" charset="0"/>
              </a:rPr>
              <a:t>Platform Selection</a:t>
            </a:r>
          </a:p>
        </p:txBody>
      </p:sp>
      <p:cxnSp>
        <p:nvCxnSpPr>
          <p:cNvPr id="15" name="Connecteur droit 6"/>
          <p:cNvCxnSpPr>
            <a:cxnSpLocks noChangeShapeType="1"/>
          </p:cNvCxnSpPr>
          <p:nvPr/>
        </p:nvCxnSpPr>
        <p:spPr bwMode="auto">
          <a:xfrm flipH="1">
            <a:off x="4498951" y="1616489"/>
            <a:ext cx="794" cy="1799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Processus 8"/>
          <p:cNvSpPr/>
          <p:nvPr/>
        </p:nvSpPr>
        <p:spPr bwMode="auto">
          <a:xfrm>
            <a:off x="3563913" y="1891619"/>
            <a:ext cx="1871663" cy="360000"/>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400" dirty="0">
                <a:solidFill>
                  <a:schemeClr val="tx1">
                    <a:lumMod val="75000"/>
                    <a:lumOff val="25000"/>
                  </a:schemeClr>
                </a:solidFill>
                <a:latin typeface="Gill Sans" pitchFamily="-65" charset="0"/>
              </a:rPr>
              <a:t>Library Preparation</a:t>
            </a:r>
          </a:p>
        </p:txBody>
      </p:sp>
      <p:sp>
        <p:nvSpPr>
          <p:cNvPr id="18" name="Processus 9"/>
          <p:cNvSpPr/>
          <p:nvPr/>
        </p:nvSpPr>
        <p:spPr bwMode="auto">
          <a:xfrm>
            <a:off x="3563913" y="2621882"/>
            <a:ext cx="1871663" cy="360000"/>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600">
                <a:solidFill>
                  <a:schemeClr val="tx1">
                    <a:lumMod val="75000"/>
                    <a:lumOff val="25000"/>
                  </a:schemeClr>
                </a:solidFill>
                <a:latin typeface="Gill Sans" pitchFamily="-65" charset="0"/>
              </a:rPr>
              <a:t>Sequencing</a:t>
            </a:r>
          </a:p>
        </p:txBody>
      </p:sp>
      <p:sp>
        <p:nvSpPr>
          <p:cNvPr id="19" name="Processus 10"/>
          <p:cNvSpPr/>
          <p:nvPr/>
        </p:nvSpPr>
        <p:spPr bwMode="auto">
          <a:xfrm>
            <a:off x="3563913" y="3352144"/>
            <a:ext cx="1871663" cy="360000"/>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600">
                <a:solidFill>
                  <a:schemeClr val="tx1">
                    <a:lumMod val="75000"/>
                    <a:lumOff val="25000"/>
                  </a:schemeClr>
                </a:solidFill>
                <a:latin typeface="Gill Sans" pitchFamily="-65" charset="0"/>
              </a:rPr>
              <a:t>Quality Control</a:t>
            </a:r>
          </a:p>
        </p:txBody>
      </p:sp>
      <p:sp>
        <p:nvSpPr>
          <p:cNvPr id="20" name="Processus 11"/>
          <p:cNvSpPr/>
          <p:nvPr/>
        </p:nvSpPr>
        <p:spPr bwMode="auto">
          <a:xfrm>
            <a:off x="2482826" y="4087295"/>
            <a:ext cx="1871662" cy="360000"/>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600" dirty="0">
                <a:solidFill>
                  <a:schemeClr val="tx1">
                    <a:lumMod val="75000"/>
                    <a:lumOff val="25000"/>
                  </a:schemeClr>
                </a:solidFill>
                <a:latin typeface="Gill Sans" pitchFamily="-65" charset="0"/>
              </a:rPr>
              <a:t>Alignment</a:t>
            </a:r>
          </a:p>
        </p:txBody>
      </p:sp>
      <p:sp>
        <p:nvSpPr>
          <p:cNvPr id="21" name="Processus 12"/>
          <p:cNvSpPr/>
          <p:nvPr/>
        </p:nvSpPr>
        <p:spPr bwMode="auto">
          <a:xfrm>
            <a:off x="4643413" y="4087295"/>
            <a:ext cx="1871663" cy="360000"/>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600">
                <a:solidFill>
                  <a:schemeClr val="tx1">
                    <a:lumMod val="75000"/>
                    <a:lumOff val="25000"/>
                  </a:schemeClr>
                </a:solidFill>
                <a:latin typeface="Gill Sans" pitchFamily="-65" charset="0"/>
              </a:rPr>
              <a:t>Assembly</a:t>
            </a:r>
          </a:p>
        </p:txBody>
      </p:sp>
      <p:sp>
        <p:nvSpPr>
          <p:cNvPr id="22" name="Processus 13"/>
          <p:cNvSpPr/>
          <p:nvPr/>
        </p:nvSpPr>
        <p:spPr bwMode="auto">
          <a:xfrm>
            <a:off x="1763688" y="4797152"/>
            <a:ext cx="5543550" cy="1439862"/>
          </a:xfrm>
          <a:prstGeom prst="flowChartProcess">
            <a:avLst/>
          </a:prstGeom>
          <a:solidFill>
            <a:srgbClr val="E7E7FF"/>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sz="1800" dirty="0">
                <a:solidFill>
                  <a:schemeClr val="tx1">
                    <a:lumMod val="75000"/>
                    <a:lumOff val="25000"/>
                  </a:schemeClr>
                </a:solidFill>
                <a:latin typeface="Gill Sans" pitchFamily="-65" charset="0"/>
              </a:rPr>
              <a:t>Visualization &amp; Statistics</a:t>
            </a:r>
          </a:p>
          <a:p>
            <a:pPr marL="895350" indent="-271463" eaLnBrk="0" hangingPunct="0">
              <a:buClr>
                <a:srgbClr val="FF6600"/>
              </a:buClr>
              <a:buFont typeface="Arial"/>
              <a:buChar char="•"/>
              <a:defRPr/>
            </a:pPr>
            <a:r>
              <a:rPr lang="en-US" sz="1600" dirty="0">
                <a:solidFill>
                  <a:schemeClr val="tx1">
                    <a:lumMod val="75000"/>
                    <a:lumOff val="25000"/>
                  </a:schemeClr>
                </a:solidFill>
                <a:latin typeface="Gill Sans" pitchFamily="-65" charset="0"/>
              </a:rPr>
              <a:t>Normalization (library comparison)</a:t>
            </a:r>
          </a:p>
          <a:p>
            <a:pPr marL="895350" indent="-271463" eaLnBrk="0" hangingPunct="0">
              <a:buClr>
                <a:srgbClr val="FF6600"/>
              </a:buClr>
              <a:buFont typeface="Arial"/>
              <a:buChar char="•"/>
              <a:defRPr/>
            </a:pPr>
            <a:r>
              <a:rPr lang="en-US" sz="1600" dirty="0">
                <a:solidFill>
                  <a:schemeClr val="tx1">
                    <a:lumMod val="75000"/>
                    <a:lumOff val="25000"/>
                  </a:schemeClr>
                </a:solidFill>
                <a:latin typeface="Gill Sans" pitchFamily="-65" charset="0"/>
              </a:rPr>
              <a:t>Peak finding (Binding sites, Breakpoints, etc…)</a:t>
            </a:r>
          </a:p>
          <a:p>
            <a:pPr marL="895350" indent="-271463" eaLnBrk="0" hangingPunct="0">
              <a:buClr>
                <a:srgbClr val="FF6600"/>
              </a:buClr>
              <a:buFont typeface="Arial"/>
              <a:buChar char="•"/>
              <a:defRPr/>
            </a:pPr>
            <a:r>
              <a:rPr lang="en-US" sz="1600" dirty="0">
                <a:solidFill>
                  <a:schemeClr val="tx1">
                    <a:lumMod val="75000"/>
                    <a:lumOff val="25000"/>
                  </a:schemeClr>
                </a:solidFill>
                <a:latin typeface="Gill Sans" pitchFamily="-65" charset="0"/>
              </a:rPr>
              <a:t>Differential Calling (expression, variants, </a:t>
            </a:r>
            <a:r>
              <a:rPr lang="en-US" sz="1600" dirty="0" err="1">
                <a:solidFill>
                  <a:schemeClr val="tx1">
                    <a:lumMod val="75000"/>
                    <a:lumOff val="25000"/>
                  </a:schemeClr>
                </a:solidFill>
                <a:latin typeface="Gill Sans" pitchFamily="-65" charset="0"/>
              </a:rPr>
              <a:t>etc</a:t>
            </a:r>
            <a:r>
              <a:rPr lang="en-US" sz="1600" dirty="0">
                <a:solidFill>
                  <a:schemeClr val="tx1">
                    <a:lumMod val="75000"/>
                    <a:lumOff val="25000"/>
                  </a:schemeClr>
                </a:solidFill>
                <a:latin typeface="Gill Sans" pitchFamily="-65" charset="0"/>
              </a:rPr>
              <a:t>)</a:t>
            </a:r>
          </a:p>
          <a:p>
            <a:pPr marL="804863" lvl="1" eaLnBrk="0" hangingPunct="0">
              <a:buClr>
                <a:srgbClr val="FF6600"/>
              </a:buClr>
              <a:defRPr/>
            </a:pPr>
            <a:r>
              <a:rPr lang="en-US" sz="1600" dirty="0">
                <a:solidFill>
                  <a:srgbClr val="FF0000"/>
                </a:solidFill>
                <a:latin typeface="Gill Sans" pitchFamily="-65" charset="0"/>
              </a:rPr>
              <a:t>Think to the number of replicate when starting</a:t>
            </a:r>
          </a:p>
        </p:txBody>
      </p:sp>
      <p:sp>
        <p:nvSpPr>
          <p:cNvPr id="23" name="ZoneTexte 14"/>
          <p:cNvSpPr txBox="1">
            <a:spLocks noChangeArrowheads="1"/>
          </p:cNvSpPr>
          <p:nvPr/>
        </p:nvSpPr>
        <p:spPr bwMode="auto">
          <a:xfrm>
            <a:off x="2195488" y="1194915"/>
            <a:ext cx="1120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algn="r" eaLnBrk="1" hangingPunct="1"/>
            <a:r>
              <a:rPr lang="fr-FR" sz="1200"/>
              <a:t>Inherent biases</a:t>
            </a:r>
          </a:p>
        </p:txBody>
      </p:sp>
      <p:sp>
        <p:nvSpPr>
          <p:cNvPr id="24" name="ZoneTexte 16"/>
          <p:cNvSpPr txBox="1">
            <a:spLocks noChangeArrowheads="1"/>
          </p:cNvSpPr>
          <p:nvPr/>
        </p:nvSpPr>
        <p:spPr bwMode="auto">
          <a:xfrm>
            <a:off x="5795938" y="1082773"/>
            <a:ext cx="2510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eaLnBrk="1" hangingPunct="1"/>
            <a:r>
              <a:rPr lang="fr-FR" sz="1200" dirty="0" err="1"/>
              <a:t>Specific</a:t>
            </a:r>
            <a:r>
              <a:rPr lang="fr-FR" sz="1200" dirty="0"/>
              <a:t> </a:t>
            </a:r>
            <a:r>
              <a:rPr lang="fr-FR" sz="1200" dirty="0" err="1"/>
              <a:t>benefits</a:t>
            </a:r>
            <a:endParaRPr lang="fr-FR" sz="1200" dirty="0"/>
          </a:p>
          <a:p>
            <a:pPr eaLnBrk="1" hangingPunct="1"/>
            <a:r>
              <a:rPr lang="fr-FR" sz="1200" dirty="0"/>
              <a:t>(Read </a:t>
            </a:r>
            <a:r>
              <a:rPr lang="fr-FR" sz="1200" dirty="0" err="1"/>
              <a:t>length</a:t>
            </a:r>
            <a:r>
              <a:rPr lang="fr-FR" sz="1200" dirty="0"/>
              <a:t>, single, </a:t>
            </a:r>
            <a:r>
              <a:rPr lang="fr-FR" sz="1200" dirty="0" err="1"/>
              <a:t>number</a:t>
            </a:r>
            <a:r>
              <a:rPr lang="fr-FR" sz="1200" dirty="0"/>
              <a:t> of </a:t>
            </a:r>
            <a:r>
              <a:rPr lang="fr-FR" sz="1200" dirty="0" err="1"/>
              <a:t>reads</a:t>
            </a:r>
            <a:r>
              <a:rPr lang="fr-FR" sz="1200" dirty="0"/>
              <a:t>)</a:t>
            </a:r>
          </a:p>
        </p:txBody>
      </p:sp>
      <p:sp>
        <p:nvSpPr>
          <p:cNvPr id="25" name="ZoneTexte 17"/>
          <p:cNvSpPr txBox="1">
            <a:spLocks noChangeArrowheads="1"/>
          </p:cNvSpPr>
          <p:nvPr/>
        </p:nvSpPr>
        <p:spPr bwMode="auto">
          <a:xfrm>
            <a:off x="1987526" y="1745841"/>
            <a:ext cx="132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algn="r" eaLnBrk="1" hangingPunct="1"/>
            <a:r>
              <a:rPr lang="fr-FR" sz="1200" dirty="0" err="1"/>
              <a:t>Whole</a:t>
            </a:r>
            <a:r>
              <a:rPr lang="fr-FR" sz="1200" dirty="0"/>
              <a:t> </a:t>
            </a:r>
            <a:r>
              <a:rPr lang="fr-FR" sz="1200" dirty="0" err="1"/>
              <a:t>genome</a:t>
            </a:r>
            <a:endParaRPr lang="fr-FR" sz="1200" dirty="0"/>
          </a:p>
          <a:p>
            <a:pPr algn="r" eaLnBrk="1" hangingPunct="1"/>
            <a:r>
              <a:rPr lang="fr-FR" sz="1200" dirty="0" err="1"/>
              <a:t>Whole</a:t>
            </a:r>
            <a:r>
              <a:rPr lang="fr-FR" sz="1200" dirty="0"/>
              <a:t> </a:t>
            </a:r>
            <a:r>
              <a:rPr lang="fr-FR" sz="1200" dirty="0" err="1"/>
              <a:t>exome</a:t>
            </a:r>
            <a:endParaRPr lang="fr-FR" sz="1200" dirty="0"/>
          </a:p>
          <a:p>
            <a:pPr algn="r" eaLnBrk="1" hangingPunct="1"/>
            <a:r>
              <a:rPr lang="fr-FR" sz="1200" dirty="0"/>
              <a:t>Target </a:t>
            </a:r>
            <a:r>
              <a:rPr lang="fr-FR" sz="1200" dirty="0" err="1"/>
              <a:t>enrichment</a:t>
            </a:r>
            <a:endParaRPr lang="fr-FR" sz="1200" dirty="0"/>
          </a:p>
        </p:txBody>
      </p:sp>
      <p:sp>
        <p:nvSpPr>
          <p:cNvPr id="26" name="ZoneTexte 18"/>
          <p:cNvSpPr txBox="1">
            <a:spLocks noChangeArrowheads="1"/>
          </p:cNvSpPr>
          <p:nvPr/>
        </p:nvSpPr>
        <p:spPr bwMode="auto">
          <a:xfrm>
            <a:off x="5795938" y="1727446"/>
            <a:ext cx="141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eaLnBrk="1" hangingPunct="1"/>
            <a:r>
              <a:rPr lang="fr-FR" sz="1200" dirty="0"/>
              <a:t>Size </a:t>
            </a:r>
            <a:r>
              <a:rPr lang="fr-FR" sz="1200" dirty="0" err="1"/>
              <a:t>selection</a:t>
            </a:r>
            <a:endParaRPr lang="fr-FR" sz="1200" dirty="0"/>
          </a:p>
          <a:p>
            <a:pPr eaLnBrk="1" hangingPunct="1"/>
            <a:r>
              <a:rPr lang="fr-FR" sz="1200" dirty="0"/>
              <a:t>Amplification</a:t>
            </a:r>
          </a:p>
          <a:p>
            <a:pPr eaLnBrk="1" hangingPunct="1"/>
            <a:r>
              <a:rPr lang="fr-FR" sz="1200" dirty="0"/>
              <a:t>Single </a:t>
            </a:r>
            <a:r>
              <a:rPr lang="fr-FR" sz="1200" dirty="0" err="1"/>
              <a:t>Cell</a:t>
            </a:r>
            <a:r>
              <a:rPr lang="fr-FR" sz="1200" dirty="0"/>
              <a:t> Protocol</a:t>
            </a:r>
          </a:p>
        </p:txBody>
      </p:sp>
      <p:sp>
        <p:nvSpPr>
          <p:cNvPr id="27" name="ZoneTexte 19"/>
          <p:cNvSpPr txBox="1">
            <a:spLocks noChangeArrowheads="1"/>
          </p:cNvSpPr>
          <p:nvPr/>
        </p:nvSpPr>
        <p:spPr bwMode="auto">
          <a:xfrm>
            <a:off x="1979588" y="2668148"/>
            <a:ext cx="1330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algn="r" eaLnBrk="1" hangingPunct="1"/>
            <a:r>
              <a:rPr lang="fr-FR" sz="1200" dirty="0" err="1"/>
              <a:t>Number</a:t>
            </a:r>
            <a:r>
              <a:rPr lang="fr-FR" sz="1200" dirty="0"/>
              <a:t> of Cycles</a:t>
            </a:r>
          </a:p>
        </p:txBody>
      </p:sp>
      <p:sp>
        <p:nvSpPr>
          <p:cNvPr id="28" name="ZoneTexte 20"/>
          <p:cNvSpPr txBox="1">
            <a:spLocks noChangeArrowheads="1"/>
          </p:cNvSpPr>
          <p:nvPr/>
        </p:nvSpPr>
        <p:spPr bwMode="auto">
          <a:xfrm>
            <a:off x="5795938" y="2647647"/>
            <a:ext cx="11480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ill Sans" charset="0"/>
                <a:ea typeface="ＭＳ Ｐゴシック" charset="0"/>
                <a:cs typeface="ＭＳ Ｐゴシック" charset="0"/>
              </a:defRPr>
            </a:lvl1pPr>
            <a:lvl2pPr marL="742950" indent="-285750" eaLnBrk="0" hangingPunct="0">
              <a:defRPr sz="2400">
                <a:solidFill>
                  <a:schemeClr val="tx1"/>
                </a:solidFill>
                <a:latin typeface="Gill Sans" charset="0"/>
                <a:ea typeface="ＭＳ Ｐゴシック" charset="0"/>
              </a:defRPr>
            </a:lvl2pPr>
            <a:lvl3pPr marL="1143000" indent="-228600" eaLnBrk="0" hangingPunct="0">
              <a:defRPr sz="2400">
                <a:solidFill>
                  <a:schemeClr val="tx1"/>
                </a:solidFill>
                <a:latin typeface="Gill Sans" charset="0"/>
                <a:ea typeface="ＭＳ Ｐゴシック" charset="0"/>
              </a:defRPr>
            </a:lvl3pPr>
            <a:lvl4pPr marL="1600200" indent="-228600" eaLnBrk="0" hangingPunct="0">
              <a:defRPr sz="2400">
                <a:solidFill>
                  <a:schemeClr val="tx1"/>
                </a:solidFill>
                <a:latin typeface="Gill Sans" charset="0"/>
                <a:ea typeface="ＭＳ Ｐゴシック" charset="0"/>
              </a:defRPr>
            </a:lvl4pPr>
            <a:lvl5pPr marL="2057400" indent="-228600" eaLnBrk="0" hangingPunct="0">
              <a:defRPr sz="2400">
                <a:solidFill>
                  <a:schemeClr val="tx1"/>
                </a:solidFill>
                <a:latin typeface="Gill Sans" charset="0"/>
                <a:ea typeface="ＭＳ Ｐゴシック" charset="0"/>
              </a:defRPr>
            </a:lvl5pPr>
            <a:lvl6pPr marL="2514600" indent="-228600" eaLnBrk="0" fontAlgn="base" hangingPunct="0">
              <a:spcBef>
                <a:spcPct val="0"/>
              </a:spcBef>
              <a:spcAft>
                <a:spcPct val="0"/>
              </a:spcAft>
              <a:defRPr sz="2400">
                <a:solidFill>
                  <a:schemeClr val="tx1"/>
                </a:solidFill>
                <a:latin typeface="Gill Sans" charset="0"/>
                <a:ea typeface="ＭＳ Ｐゴシック" charset="0"/>
              </a:defRPr>
            </a:lvl6pPr>
            <a:lvl7pPr marL="2971800" indent="-228600" eaLnBrk="0" fontAlgn="base" hangingPunct="0">
              <a:spcBef>
                <a:spcPct val="0"/>
              </a:spcBef>
              <a:spcAft>
                <a:spcPct val="0"/>
              </a:spcAft>
              <a:defRPr sz="2400">
                <a:solidFill>
                  <a:schemeClr val="tx1"/>
                </a:solidFill>
                <a:latin typeface="Gill Sans" charset="0"/>
                <a:ea typeface="ＭＳ Ｐゴシック" charset="0"/>
              </a:defRPr>
            </a:lvl7pPr>
            <a:lvl8pPr marL="3429000" indent="-228600" eaLnBrk="0" fontAlgn="base" hangingPunct="0">
              <a:spcBef>
                <a:spcPct val="0"/>
              </a:spcBef>
              <a:spcAft>
                <a:spcPct val="0"/>
              </a:spcAft>
              <a:defRPr sz="2400">
                <a:solidFill>
                  <a:schemeClr val="tx1"/>
                </a:solidFill>
                <a:latin typeface="Gill Sans" charset="0"/>
                <a:ea typeface="ＭＳ Ｐゴシック" charset="0"/>
              </a:defRPr>
            </a:lvl8pPr>
            <a:lvl9pPr marL="3886200" indent="-228600" eaLnBrk="0" fontAlgn="base" hangingPunct="0">
              <a:spcBef>
                <a:spcPct val="0"/>
              </a:spcBef>
              <a:spcAft>
                <a:spcPct val="0"/>
              </a:spcAft>
              <a:defRPr sz="2400">
                <a:solidFill>
                  <a:schemeClr val="tx1"/>
                </a:solidFill>
                <a:latin typeface="Gill Sans" charset="0"/>
                <a:ea typeface="ＭＳ Ｐゴシック" charset="0"/>
              </a:defRPr>
            </a:lvl9pPr>
          </a:lstStyle>
          <a:p>
            <a:pPr eaLnBrk="1" hangingPunct="1"/>
            <a:r>
              <a:rPr lang="fr-FR" sz="1200" dirty="0" err="1"/>
              <a:t>Level</a:t>
            </a:r>
            <a:r>
              <a:rPr lang="fr-FR" sz="1200" dirty="0"/>
              <a:t> of </a:t>
            </a:r>
            <a:r>
              <a:rPr lang="fr-FR" sz="1200" dirty="0" err="1"/>
              <a:t>depth</a:t>
            </a:r>
            <a:endParaRPr lang="fr-FR" sz="1200" dirty="0"/>
          </a:p>
        </p:txBody>
      </p:sp>
      <p:cxnSp>
        <p:nvCxnSpPr>
          <p:cNvPr id="29" name="Connecteur droit avec flèche 27"/>
          <p:cNvCxnSpPr>
            <a:cxnSpLocks noChangeShapeType="1"/>
          </p:cNvCxnSpPr>
          <p:nvPr/>
        </p:nvCxnSpPr>
        <p:spPr bwMode="auto">
          <a:xfrm>
            <a:off x="4499273" y="2346752"/>
            <a:ext cx="0" cy="17999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 name="Connecteur droit avec flèche 29"/>
          <p:cNvCxnSpPr>
            <a:cxnSpLocks noChangeShapeType="1"/>
          </p:cNvCxnSpPr>
          <p:nvPr/>
        </p:nvCxnSpPr>
        <p:spPr bwMode="auto">
          <a:xfrm>
            <a:off x="4498951" y="3077015"/>
            <a:ext cx="0" cy="17999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Connecteur droit avec flèche 30"/>
          <p:cNvCxnSpPr>
            <a:cxnSpLocks noChangeShapeType="1"/>
            <a:endCxn id="20" idx="0"/>
          </p:cNvCxnSpPr>
          <p:nvPr/>
        </p:nvCxnSpPr>
        <p:spPr bwMode="auto">
          <a:xfrm flipH="1">
            <a:off x="3418657" y="3728520"/>
            <a:ext cx="1080294" cy="3587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Connecteur droit avec flèche 32"/>
          <p:cNvCxnSpPr>
            <a:cxnSpLocks noChangeShapeType="1"/>
            <a:endCxn id="21" idx="0"/>
          </p:cNvCxnSpPr>
          <p:nvPr/>
        </p:nvCxnSpPr>
        <p:spPr bwMode="auto">
          <a:xfrm>
            <a:off x="4498951" y="3728520"/>
            <a:ext cx="1080294" cy="3587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Connecteur droit avec flèche 34"/>
          <p:cNvCxnSpPr>
            <a:cxnSpLocks noChangeShapeType="1"/>
          </p:cNvCxnSpPr>
          <p:nvPr/>
        </p:nvCxnSpPr>
        <p:spPr bwMode="auto">
          <a:xfrm>
            <a:off x="4498951" y="4436789"/>
            <a:ext cx="0" cy="360363"/>
          </a:xfrm>
          <a:prstGeom prst="straightConnector1">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 name="CasellaDiTesto 33"/>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5233338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0" y="116632"/>
            <a:ext cx="4987199"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NEXT GENERATION SEQUENCING</a:t>
            </a:r>
          </a:p>
        </p:txBody>
      </p:sp>
      <p:sp>
        <p:nvSpPr>
          <p:cNvPr id="34" name="Rettangolo 33"/>
          <p:cNvSpPr/>
          <p:nvPr/>
        </p:nvSpPr>
        <p:spPr>
          <a:xfrm>
            <a:off x="1439657" y="1628793"/>
            <a:ext cx="6300695" cy="29523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5" name="Immagine 34" descr="torre-di-pisa copi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225" y="1660282"/>
            <a:ext cx="1546173" cy="2889357"/>
          </a:xfrm>
          <a:prstGeom prst="rect">
            <a:avLst/>
          </a:prstGeom>
          <a:ln>
            <a:noFill/>
          </a:ln>
        </p:spPr>
      </p:pic>
      <p:pic>
        <p:nvPicPr>
          <p:cNvPr id="36" name="Immagine 35" descr="torre-di-pisa copia.jpg"/>
          <p:cNvPicPr>
            <a:picLocks noChangeAspect="1"/>
          </p:cNvPicPr>
          <p:nvPr/>
        </p:nvPicPr>
        <p:blipFill>
          <a:blip r:embed="rId3" cstate="print">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tretch>
            <a:fillRect/>
          </a:stretch>
        </p:blipFill>
        <p:spPr>
          <a:xfrm>
            <a:off x="3038466" y="1660282"/>
            <a:ext cx="1546173" cy="2889357"/>
          </a:xfrm>
          <a:prstGeom prst="rect">
            <a:avLst/>
          </a:prstGeom>
          <a:ln>
            <a:noFill/>
          </a:ln>
        </p:spPr>
      </p:pic>
      <p:pic>
        <p:nvPicPr>
          <p:cNvPr id="37" name="Immagine 36" descr="torre-di-pisa copia.jpg"/>
          <p:cNvPicPr>
            <a:picLocks noChangeAspect="1"/>
          </p:cNvPicPr>
          <p:nvPr/>
        </p:nvPicPr>
        <p:blipFill>
          <a:blip r:embed="rId5" cstate="print">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tretch>
            <a:fillRect/>
          </a:stretch>
        </p:blipFill>
        <p:spPr>
          <a:xfrm>
            <a:off x="4600707" y="1660282"/>
            <a:ext cx="1546173" cy="2889357"/>
          </a:xfrm>
          <a:prstGeom prst="rect">
            <a:avLst/>
          </a:prstGeom>
          <a:ln>
            <a:noFill/>
          </a:ln>
        </p:spPr>
      </p:pic>
      <p:pic>
        <p:nvPicPr>
          <p:cNvPr id="38" name="Immagine 37" descr="torre-di-pisa copia.jpg"/>
          <p:cNvPicPr>
            <a:picLocks noChangeAspect="1"/>
          </p:cNvPicPr>
          <p:nvPr/>
        </p:nvPicPr>
        <p:blipFill>
          <a:blip r:embed="rId7" cstate="print">
            <a:extLst>
              <a:ext uri="{BEBA8EAE-BF5A-486C-A8C5-ECC9F3942E4B}">
                <a14:imgProps xmlns:a14="http://schemas.microsoft.com/office/drawing/2010/main">
                  <a14:imgLayer r:embed="rId8">
                    <a14:imgEffect>
                      <a14:artisticBlur radius="40"/>
                    </a14:imgEffect>
                  </a14:imgLayer>
                </a14:imgProps>
              </a:ext>
              <a:ext uri="{28A0092B-C50C-407E-A947-70E740481C1C}">
                <a14:useLocalDpi xmlns:a14="http://schemas.microsoft.com/office/drawing/2010/main" val="0"/>
              </a:ext>
            </a:extLst>
          </a:blip>
          <a:stretch>
            <a:fillRect/>
          </a:stretch>
        </p:blipFill>
        <p:spPr>
          <a:xfrm>
            <a:off x="6162949" y="1660282"/>
            <a:ext cx="1546173" cy="2889357"/>
          </a:xfrm>
          <a:prstGeom prst="rect">
            <a:avLst/>
          </a:prstGeom>
          <a:ln>
            <a:noFill/>
          </a:ln>
        </p:spPr>
      </p:pic>
      <p:sp>
        <p:nvSpPr>
          <p:cNvPr id="39" name="CasellaDiTesto 38"/>
          <p:cNvSpPr txBox="1"/>
          <p:nvPr/>
        </p:nvSpPr>
        <p:spPr>
          <a:xfrm>
            <a:off x="1403648" y="4963368"/>
            <a:ext cx="1871050" cy="1200329"/>
          </a:xfrm>
          <a:prstGeom prst="rect">
            <a:avLst/>
          </a:prstGeom>
          <a:noFill/>
        </p:spPr>
        <p:txBody>
          <a:bodyPr wrap="none" rtlCol="0">
            <a:spAutoFit/>
          </a:bodyPr>
          <a:lstStyle/>
          <a:p>
            <a:pPr algn="ctr"/>
            <a:r>
              <a:rPr lang="it-IT" dirty="0"/>
              <a:t>High </a:t>
            </a:r>
            <a:r>
              <a:rPr lang="it-IT" dirty="0" err="1"/>
              <a:t>resolution</a:t>
            </a:r>
            <a:endParaRPr lang="it-IT" dirty="0"/>
          </a:p>
          <a:p>
            <a:pPr algn="ctr"/>
            <a:endParaRPr lang="it-IT" dirty="0"/>
          </a:p>
          <a:p>
            <a:pPr algn="ctr"/>
            <a:endParaRPr lang="it-IT" dirty="0"/>
          </a:p>
          <a:p>
            <a:pPr algn="ctr"/>
            <a:r>
              <a:rPr lang="it-IT" dirty="0" err="1"/>
              <a:t>many</a:t>
            </a:r>
            <a:r>
              <a:rPr lang="it-IT" dirty="0"/>
              <a:t> information</a:t>
            </a:r>
          </a:p>
        </p:txBody>
      </p:sp>
      <p:sp>
        <p:nvSpPr>
          <p:cNvPr id="40" name="CasellaDiTesto 39"/>
          <p:cNvSpPr txBox="1"/>
          <p:nvPr/>
        </p:nvSpPr>
        <p:spPr>
          <a:xfrm>
            <a:off x="6243216" y="4963368"/>
            <a:ext cx="1700631" cy="1200329"/>
          </a:xfrm>
          <a:prstGeom prst="rect">
            <a:avLst/>
          </a:prstGeom>
          <a:noFill/>
        </p:spPr>
        <p:txBody>
          <a:bodyPr wrap="none" rtlCol="0">
            <a:spAutoFit/>
          </a:bodyPr>
          <a:lstStyle/>
          <a:p>
            <a:pPr algn="ctr"/>
            <a:r>
              <a:rPr lang="it-IT" dirty="0" err="1"/>
              <a:t>Low</a:t>
            </a:r>
            <a:r>
              <a:rPr lang="it-IT" dirty="0"/>
              <a:t> </a:t>
            </a:r>
            <a:r>
              <a:rPr lang="it-IT" dirty="0" err="1"/>
              <a:t>resolution</a:t>
            </a:r>
            <a:endParaRPr lang="it-IT" dirty="0"/>
          </a:p>
          <a:p>
            <a:pPr algn="ctr"/>
            <a:endParaRPr lang="it-IT" dirty="0"/>
          </a:p>
          <a:p>
            <a:pPr algn="ctr"/>
            <a:endParaRPr lang="it-IT" dirty="0"/>
          </a:p>
          <a:p>
            <a:pPr algn="ctr"/>
            <a:r>
              <a:rPr lang="it-IT" dirty="0" err="1"/>
              <a:t>few</a:t>
            </a:r>
            <a:r>
              <a:rPr lang="it-IT" dirty="0"/>
              <a:t> information</a:t>
            </a:r>
          </a:p>
        </p:txBody>
      </p:sp>
      <p:cxnSp>
        <p:nvCxnSpPr>
          <p:cNvPr id="41" name="Connettore 2 40"/>
          <p:cNvCxnSpPr/>
          <p:nvPr/>
        </p:nvCxnSpPr>
        <p:spPr>
          <a:xfrm>
            <a:off x="2339173" y="5373216"/>
            <a:ext cx="0" cy="432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Connettore 2 41"/>
          <p:cNvCxnSpPr/>
          <p:nvPr/>
        </p:nvCxnSpPr>
        <p:spPr>
          <a:xfrm>
            <a:off x="7093531" y="5373216"/>
            <a:ext cx="0" cy="432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ttangolo 42"/>
          <p:cNvSpPr/>
          <p:nvPr/>
        </p:nvSpPr>
        <p:spPr>
          <a:xfrm>
            <a:off x="3491880" y="1052736"/>
            <a:ext cx="1919821" cy="369332"/>
          </a:xfrm>
          <a:prstGeom prst="rect">
            <a:avLst/>
          </a:prstGeom>
        </p:spPr>
        <p:txBody>
          <a:bodyPr wrap="none">
            <a:spAutoFit/>
          </a:bodyPr>
          <a:lstStyle/>
          <a:p>
            <a:r>
              <a:rPr lang="it-IT" b="1" dirty="0" err="1">
                <a:cs typeface="Arial" pitchFamily="34" charset="0"/>
              </a:rPr>
              <a:t>Sequencing</a:t>
            </a:r>
            <a:r>
              <a:rPr lang="it-IT" b="1" dirty="0">
                <a:cs typeface="Arial" pitchFamily="34" charset="0"/>
              </a:rPr>
              <a:t> </a:t>
            </a:r>
            <a:r>
              <a:rPr lang="it-IT" b="1" dirty="0" err="1">
                <a:cs typeface="Arial" pitchFamily="34" charset="0"/>
              </a:rPr>
              <a:t>Depth</a:t>
            </a:r>
            <a:endParaRPr lang="it-IT" dirty="0"/>
          </a:p>
        </p:txBody>
      </p:sp>
      <p:sp>
        <p:nvSpPr>
          <p:cNvPr id="18" name="CasellaDiTesto 1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050579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23800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a:t>
            </a:r>
          </a:p>
        </p:txBody>
      </p:sp>
      <p:sp>
        <p:nvSpPr>
          <p:cNvPr id="18" name="CasellaDiTesto 17"/>
          <p:cNvSpPr txBox="1"/>
          <p:nvPr/>
        </p:nvSpPr>
        <p:spPr>
          <a:xfrm>
            <a:off x="107504" y="1196752"/>
            <a:ext cx="9036496" cy="584775"/>
          </a:xfrm>
          <a:prstGeom prst="rect">
            <a:avLst/>
          </a:prstGeom>
          <a:noFill/>
        </p:spPr>
        <p:txBody>
          <a:bodyPr wrap="square" rtlCol="0">
            <a:spAutoFit/>
          </a:bodyPr>
          <a:lstStyle/>
          <a:p>
            <a:endParaRPr lang="it-IT" sz="800" dirty="0">
              <a:latin typeface="+mj-lt"/>
              <a:cs typeface="Arial" pitchFamily="34" charset="0"/>
            </a:endParaRPr>
          </a:p>
          <a:p>
            <a:endParaRPr lang="it-IT" sz="2400" dirty="0"/>
          </a:p>
        </p:txBody>
      </p:sp>
      <p:pic>
        <p:nvPicPr>
          <p:cNvPr id="2" name="Picture 2"/>
          <p:cNvPicPr>
            <a:picLocks noChangeAspect="1" noChangeArrowheads="1"/>
          </p:cNvPicPr>
          <p:nvPr/>
        </p:nvPicPr>
        <p:blipFill>
          <a:blip r:embed="rId2" cstate="print"/>
          <a:srcRect/>
          <a:stretch>
            <a:fillRect/>
          </a:stretch>
        </p:blipFill>
        <p:spPr bwMode="auto">
          <a:xfrm>
            <a:off x="1619672" y="1196751"/>
            <a:ext cx="6048672" cy="4711149"/>
          </a:xfrm>
          <a:prstGeom prst="rect">
            <a:avLst/>
          </a:prstGeom>
          <a:noFill/>
          <a:ln w="9525">
            <a:noFill/>
            <a:miter lim="800000"/>
            <a:headEnd/>
            <a:tailEnd/>
          </a:ln>
        </p:spPr>
      </p:pic>
      <p:sp>
        <p:nvSpPr>
          <p:cNvPr id="9" name="CasellaDiTesto 8"/>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8644000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23800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a:t>
            </a:r>
          </a:p>
        </p:txBody>
      </p:sp>
      <p:sp>
        <p:nvSpPr>
          <p:cNvPr id="18" name="CasellaDiTesto 17"/>
          <p:cNvSpPr txBox="1"/>
          <p:nvPr/>
        </p:nvSpPr>
        <p:spPr>
          <a:xfrm>
            <a:off x="107504" y="1196752"/>
            <a:ext cx="9036496" cy="1138773"/>
          </a:xfrm>
          <a:prstGeom prst="rect">
            <a:avLst/>
          </a:prstGeom>
          <a:noFill/>
        </p:spPr>
        <p:txBody>
          <a:bodyPr wrap="square" rtlCol="0">
            <a:spAutoFit/>
          </a:bodyPr>
          <a:lstStyle/>
          <a:p>
            <a:endParaRPr lang="it-IT" sz="800" dirty="0">
              <a:latin typeface="+mj-lt"/>
              <a:cs typeface="Arial" pitchFamily="34" charset="0"/>
            </a:endParaRPr>
          </a:p>
          <a:p>
            <a:pPr>
              <a:buBlip>
                <a:blip r:embed="rId2"/>
              </a:buBlip>
            </a:pPr>
            <a:r>
              <a:rPr lang="it-IT" sz="2000" b="1" dirty="0">
                <a:cs typeface="Arial" pitchFamily="34" charset="0"/>
              </a:rPr>
              <a:t>        </a:t>
            </a:r>
            <a:r>
              <a:rPr lang="it-IT" sz="2000" b="1" dirty="0" err="1">
                <a:cs typeface="Arial" pitchFamily="34" charset="0"/>
              </a:rPr>
              <a:t>General</a:t>
            </a:r>
            <a:r>
              <a:rPr lang="it-IT" sz="2000" b="1" dirty="0">
                <a:cs typeface="Arial" pitchFamily="34" charset="0"/>
              </a:rPr>
              <a:t> </a:t>
            </a:r>
            <a:r>
              <a:rPr lang="it-IT" sz="2000" b="1" dirty="0" err="1">
                <a:cs typeface="Arial" pitchFamily="34" charset="0"/>
              </a:rPr>
              <a:t>RNA-Seq</a:t>
            </a:r>
            <a:r>
              <a:rPr lang="it-IT" sz="2000" b="1" dirty="0">
                <a:cs typeface="Arial" pitchFamily="34" charset="0"/>
              </a:rPr>
              <a:t> pipeline </a:t>
            </a:r>
            <a:r>
              <a:rPr lang="it-IT" sz="2000" b="1" dirty="0" err="1">
                <a:cs typeface="Arial" pitchFamily="34" charset="0"/>
              </a:rPr>
              <a:t>for</a:t>
            </a:r>
            <a:r>
              <a:rPr lang="it-IT" sz="2000" b="1" dirty="0">
                <a:cs typeface="Arial" pitchFamily="34" charset="0"/>
              </a:rPr>
              <a:t> </a:t>
            </a:r>
            <a:r>
              <a:rPr lang="it-IT" sz="2000" b="1" dirty="0" err="1">
                <a:cs typeface="Arial" pitchFamily="34" charset="0"/>
              </a:rPr>
              <a:t>Differential</a:t>
            </a:r>
            <a:r>
              <a:rPr lang="it-IT" sz="2000" b="1" dirty="0">
                <a:cs typeface="Arial" pitchFamily="34" charset="0"/>
              </a:rPr>
              <a:t> </a:t>
            </a:r>
            <a:r>
              <a:rPr lang="it-IT" sz="2000" b="1" dirty="0" err="1">
                <a:cs typeface="Arial" pitchFamily="34" charset="0"/>
              </a:rPr>
              <a:t>Expression</a:t>
            </a:r>
            <a:endParaRPr lang="it-IT" sz="2000" b="1" dirty="0">
              <a:cs typeface="Arial" pitchFamily="34" charset="0"/>
            </a:endParaRPr>
          </a:p>
          <a:p>
            <a:r>
              <a:rPr lang="it-IT" sz="2000" dirty="0">
                <a:cs typeface="Arial" pitchFamily="34" charset="0"/>
              </a:rPr>
              <a:t>           </a:t>
            </a:r>
          </a:p>
          <a:p>
            <a:r>
              <a:rPr lang="it-IT" sz="2000" dirty="0">
                <a:cs typeface="Arial" pitchFamily="34" charset="0"/>
              </a:rPr>
              <a:t>           </a:t>
            </a:r>
            <a:endParaRPr lang="it-IT" sz="2400" dirty="0"/>
          </a:p>
        </p:txBody>
      </p:sp>
      <p:pic>
        <p:nvPicPr>
          <p:cNvPr id="2050" name="Picture 2" descr="C:\Users\User\Pictures\rnaseq_pipeline.jpg"/>
          <p:cNvPicPr>
            <a:picLocks noChangeAspect="1" noChangeArrowheads="1"/>
          </p:cNvPicPr>
          <p:nvPr/>
        </p:nvPicPr>
        <p:blipFill>
          <a:blip r:embed="rId3" cstate="print"/>
          <a:srcRect t="5078" b="11143"/>
          <a:stretch>
            <a:fillRect/>
          </a:stretch>
        </p:blipFill>
        <p:spPr bwMode="auto">
          <a:xfrm>
            <a:off x="3131840" y="1772816"/>
            <a:ext cx="3086734" cy="4536504"/>
          </a:xfrm>
          <a:prstGeom prst="rect">
            <a:avLst/>
          </a:prstGeom>
          <a:noFill/>
        </p:spPr>
      </p:pic>
      <p:sp>
        <p:nvSpPr>
          <p:cNvPr id="9" name="CasellaDiTesto 8"/>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5114881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23800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a:t>
            </a:r>
          </a:p>
        </p:txBody>
      </p:sp>
      <p:sp>
        <p:nvSpPr>
          <p:cNvPr id="18" name="CasellaDiTesto 17"/>
          <p:cNvSpPr txBox="1"/>
          <p:nvPr/>
        </p:nvSpPr>
        <p:spPr>
          <a:xfrm>
            <a:off x="107504" y="1196752"/>
            <a:ext cx="9036496" cy="461665"/>
          </a:xfrm>
          <a:prstGeom prst="rect">
            <a:avLst/>
          </a:prstGeom>
          <a:noFill/>
        </p:spPr>
        <p:txBody>
          <a:bodyPr wrap="square" rtlCol="0">
            <a:spAutoFit/>
          </a:bodyPr>
          <a:lstStyle/>
          <a:p>
            <a:r>
              <a:rPr lang="it-IT" sz="2400" b="1" dirty="0">
                <a:latin typeface="+mj-lt"/>
                <a:cs typeface="Arial" pitchFamily="34" charset="0"/>
              </a:rPr>
              <a:t>         FASTQ format</a:t>
            </a:r>
          </a:p>
        </p:txBody>
      </p:sp>
      <p:sp>
        <p:nvSpPr>
          <p:cNvPr id="20" name="Rettangolo 19"/>
          <p:cNvSpPr/>
          <p:nvPr/>
        </p:nvSpPr>
        <p:spPr>
          <a:xfrm>
            <a:off x="6012160" y="1340768"/>
            <a:ext cx="971600" cy="122413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2" cstate="print"/>
          <a:srcRect t="26592"/>
          <a:stretch>
            <a:fillRect/>
          </a:stretch>
        </p:blipFill>
        <p:spPr bwMode="auto">
          <a:xfrm>
            <a:off x="879475" y="2132856"/>
            <a:ext cx="7385050" cy="4064744"/>
          </a:xfrm>
          <a:prstGeom prst="rect">
            <a:avLst/>
          </a:prstGeom>
          <a:noFill/>
          <a:ln w="9525">
            <a:noFill/>
            <a:miter lim="800000"/>
            <a:headEnd/>
            <a:tailEnd/>
          </a:ln>
        </p:spPr>
      </p:pic>
      <p:sp>
        <p:nvSpPr>
          <p:cNvPr id="6" name="CasellaDiTesto 8">
            <a:extLst>
              <a:ext uri="{FF2B5EF4-FFF2-40B4-BE49-F238E27FC236}">
                <a16:creationId xmlns:a16="http://schemas.microsoft.com/office/drawing/2014/main" xmlns="" id="{6FA7E3BB-9FC8-4B71-B653-30019D2F78CE}"/>
              </a:ext>
            </a:extLst>
          </p:cNvPr>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24916884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5743625" y="1124744"/>
            <a:ext cx="3400375" cy="3148495"/>
          </a:xfrm>
          <a:prstGeom prst="rect">
            <a:avLst/>
          </a:prstGeom>
          <a:noFill/>
          <a:ln w="9525">
            <a:noFill/>
            <a:miter lim="800000"/>
            <a:headEnd/>
            <a:tailEnd/>
          </a:ln>
        </p:spPr>
      </p:pic>
      <p:sp>
        <p:nvSpPr>
          <p:cNvPr id="15" name="CasellaDiTesto 14"/>
          <p:cNvSpPr txBox="1"/>
          <p:nvPr/>
        </p:nvSpPr>
        <p:spPr>
          <a:xfrm>
            <a:off x="0" y="116632"/>
            <a:ext cx="23800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a:t>
            </a:r>
          </a:p>
        </p:txBody>
      </p:sp>
      <p:sp>
        <p:nvSpPr>
          <p:cNvPr id="18" name="CasellaDiTesto 17"/>
          <p:cNvSpPr txBox="1"/>
          <p:nvPr/>
        </p:nvSpPr>
        <p:spPr>
          <a:xfrm>
            <a:off x="107504" y="1196752"/>
            <a:ext cx="9036496" cy="4893647"/>
          </a:xfrm>
          <a:prstGeom prst="rect">
            <a:avLst/>
          </a:prstGeom>
          <a:noFill/>
        </p:spPr>
        <p:txBody>
          <a:bodyPr wrap="square" rtlCol="0">
            <a:spAutoFit/>
          </a:bodyPr>
          <a:lstStyle/>
          <a:p>
            <a:r>
              <a:rPr lang="it-IT" sz="2400" b="1" dirty="0">
                <a:latin typeface="+mj-lt"/>
                <a:cs typeface="Arial" pitchFamily="34" charset="0"/>
              </a:rPr>
              <a:t>         PHRED </a:t>
            </a:r>
            <a:r>
              <a:rPr lang="it-IT" sz="2400" b="1" dirty="0" err="1">
                <a:latin typeface="+mj-lt"/>
                <a:cs typeface="Arial" pitchFamily="34" charset="0"/>
              </a:rPr>
              <a:t>quality</a:t>
            </a:r>
            <a:r>
              <a:rPr lang="it-IT" sz="2400" b="1" dirty="0">
                <a:latin typeface="+mj-lt"/>
                <a:cs typeface="Arial" pitchFamily="34" charset="0"/>
              </a:rPr>
              <a:t> score</a:t>
            </a:r>
          </a:p>
          <a:p>
            <a:endParaRPr lang="it-IT" sz="800" dirty="0">
              <a:latin typeface="+mj-lt"/>
              <a:cs typeface="Arial" pitchFamily="34" charset="0"/>
            </a:endParaRPr>
          </a:p>
          <a:p>
            <a:pPr>
              <a:buBlip>
                <a:blip r:embed="rId4"/>
              </a:buBlip>
            </a:pPr>
            <a:r>
              <a:rPr lang="it-IT" sz="2000" b="1" dirty="0">
                <a:cs typeface="Arial" pitchFamily="34" charset="0"/>
              </a:rPr>
              <a:t>        </a:t>
            </a:r>
            <a:r>
              <a:rPr lang="en-US" dirty="0"/>
              <a:t>The quality score of a base, also known as a </a:t>
            </a:r>
            <a:r>
              <a:rPr lang="en-US" dirty="0" err="1"/>
              <a:t>Phred</a:t>
            </a:r>
            <a:r>
              <a:rPr lang="en-US" dirty="0"/>
              <a:t> or </a:t>
            </a:r>
          </a:p>
          <a:p>
            <a:r>
              <a:rPr lang="en-US" dirty="0"/>
              <a:t>            Q score, is an integer value representing the estimated </a:t>
            </a:r>
          </a:p>
          <a:p>
            <a:r>
              <a:rPr lang="en-US" dirty="0"/>
              <a:t>            probability of an error, i.e. that the base is incorrect.</a:t>
            </a:r>
            <a:endParaRPr lang="it-IT"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p:txBody>
      </p:sp>
      <p:sp>
        <p:nvSpPr>
          <p:cNvPr id="17" name="Rettangolo 16"/>
          <p:cNvSpPr/>
          <p:nvPr/>
        </p:nvSpPr>
        <p:spPr>
          <a:xfrm>
            <a:off x="5724128" y="2564904"/>
            <a:ext cx="3275856" cy="172819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6012160" y="1340768"/>
            <a:ext cx="971600" cy="122413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6984000" y="1124744"/>
            <a:ext cx="2195736" cy="100811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7902000" y="2132856"/>
            <a:ext cx="1259632" cy="57606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5" cstate="print"/>
          <a:srcRect l="9741" t="37400" r="58366" b="20600"/>
          <a:stretch>
            <a:fillRect/>
          </a:stretch>
        </p:blipFill>
        <p:spPr bwMode="auto">
          <a:xfrm>
            <a:off x="827584" y="3140968"/>
            <a:ext cx="4104456" cy="3040338"/>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899592" y="2708920"/>
            <a:ext cx="1872208" cy="314101"/>
          </a:xfrm>
          <a:prstGeom prst="rect">
            <a:avLst/>
          </a:prstGeom>
          <a:noFill/>
          <a:ln w="9525">
            <a:noFill/>
            <a:miter lim="800000"/>
            <a:headEnd/>
            <a:tailEnd/>
          </a:ln>
        </p:spPr>
      </p:pic>
      <p:sp>
        <p:nvSpPr>
          <p:cNvPr id="23" name="CasellaDiTesto 8">
            <a:extLst>
              <a:ext uri="{FF2B5EF4-FFF2-40B4-BE49-F238E27FC236}">
                <a16:creationId xmlns:a16="http://schemas.microsoft.com/office/drawing/2014/main" xmlns="" id="{25F9F876-A858-49AF-9506-7A2826EE1D82}"/>
              </a:ext>
            </a:extLst>
          </p:cNvPr>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7457769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5743625" y="1124744"/>
            <a:ext cx="3400375" cy="3148495"/>
          </a:xfrm>
          <a:prstGeom prst="rect">
            <a:avLst/>
          </a:prstGeom>
          <a:noFill/>
          <a:ln w="9525">
            <a:noFill/>
            <a:miter lim="800000"/>
            <a:headEnd/>
            <a:tailEnd/>
          </a:ln>
        </p:spPr>
      </p:pic>
      <p:sp>
        <p:nvSpPr>
          <p:cNvPr id="17" name="Rettangolo 16"/>
          <p:cNvSpPr/>
          <p:nvPr/>
        </p:nvSpPr>
        <p:spPr>
          <a:xfrm>
            <a:off x="5724128" y="3212976"/>
            <a:ext cx="3275856" cy="108012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6012160" y="1340768"/>
            <a:ext cx="971600" cy="122413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0" y="116632"/>
            <a:ext cx="43549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 ALIGNMENT</a:t>
            </a:r>
          </a:p>
        </p:txBody>
      </p:sp>
      <p:sp>
        <p:nvSpPr>
          <p:cNvPr id="18" name="CasellaDiTesto 17"/>
          <p:cNvSpPr txBox="1"/>
          <p:nvPr/>
        </p:nvSpPr>
        <p:spPr>
          <a:xfrm>
            <a:off x="107504" y="1196752"/>
            <a:ext cx="9036496" cy="5201424"/>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Read</a:t>
            </a:r>
            <a:r>
              <a:rPr lang="it-IT" sz="2400" b="1" dirty="0">
                <a:latin typeface="+mj-lt"/>
                <a:cs typeface="Arial" pitchFamily="34" charset="0"/>
              </a:rPr>
              <a:t> </a:t>
            </a:r>
            <a:r>
              <a:rPr lang="it-IT" sz="2400" b="1" dirty="0" err="1">
                <a:latin typeface="+mj-lt"/>
                <a:cs typeface="Arial" pitchFamily="34" charset="0"/>
              </a:rPr>
              <a:t>alignment</a:t>
            </a:r>
            <a:endParaRPr lang="it-IT" sz="2400" b="1" dirty="0">
              <a:latin typeface="+mj-lt"/>
              <a:cs typeface="Arial" pitchFamily="34" charset="0"/>
            </a:endParaRPr>
          </a:p>
          <a:p>
            <a:endParaRPr lang="it-IT" sz="800" dirty="0">
              <a:latin typeface="+mj-lt"/>
              <a:cs typeface="Arial" pitchFamily="34" charset="0"/>
            </a:endParaRPr>
          </a:p>
          <a:p>
            <a:pPr>
              <a:buBlip>
                <a:blip r:embed="rId3"/>
              </a:buBlip>
            </a:pPr>
            <a:r>
              <a:rPr lang="it-IT" sz="2000" b="1" dirty="0">
                <a:cs typeface="Arial" pitchFamily="34" charset="0"/>
              </a:rPr>
              <a:t>        </a:t>
            </a:r>
            <a:r>
              <a:rPr lang="it-IT" sz="2000" b="1" dirty="0" err="1">
                <a:cs typeface="Arial" pitchFamily="34" charset="0"/>
              </a:rPr>
              <a:t>After</a:t>
            </a:r>
            <a:r>
              <a:rPr lang="it-IT" sz="2000" b="1" dirty="0">
                <a:cs typeface="Arial" pitchFamily="34" charset="0"/>
              </a:rPr>
              <a:t> </a:t>
            </a:r>
            <a:r>
              <a:rPr lang="it-IT" sz="2000" b="1" dirty="0" err="1">
                <a:cs typeface="Arial" pitchFamily="34" charset="0"/>
              </a:rPr>
              <a:t>pre-processing</a:t>
            </a:r>
            <a:r>
              <a:rPr lang="it-IT" sz="2000" b="1" dirty="0">
                <a:cs typeface="Arial" pitchFamily="34" charset="0"/>
              </a:rPr>
              <a:t>, </a:t>
            </a:r>
            <a:r>
              <a:rPr lang="it-IT" sz="2000" b="1" dirty="0" err="1">
                <a:cs typeface="Arial" pitchFamily="34" charset="0"/>
              </a:rPr>
              <a:t>we</a:t>
            </a:r>
            <a:r>
              <a:rPr lang="it-IT" sz="2000" b="1" dirty="0">
                <a:cs typeface="Arial" pitchFamily="34" charset="0"/>
              </a:rPr>
              <a:t> can </a:t>
            </a:r>
            <a:r>
              <a:rPr lang="it-IT" sz="2000" b="1" dirty="0" err="1">
                <a:cs typeface="Arial" pitchFamily="34" charset="0"/>
              </a:rPr>
              <a:t>align</a:t>
            </a:r>
            <a:r>
              <a:rPr lang="it-IT" sz="2000" b="1" dirty="0">
                <a:cs typeface="Arial" pitchFamily="34" charset="0"/>
              </a:rPr>
              <a:t> </a:t>
            </a:r>
            <a:r>
              <a:rPr lang="it-IT" sz="2000" b="1" dirty="0" err="1">
                <a:cs typeface="Arial" pitchFamily="34" charset="0"/>
              </a:rPr>
              <a:t>reads</a:t>
            </a:r>
            <a:r>
              <a:rPr lang="it-IT" sz="2000" b="1" dirty="0">
                <a:cs typeface="Arial" pitchFamily="34" charset="0"/>
              </a:rPr>
              <a:t> </a:t>
            </a:r>
            <a:r>
              <a:rPr lang="it-IT" sz="2000" b="1" dirty="0" err="1">
                <a:cs typeface="Arial" pitchFamily="34" charset="0"/>
              </a:rPr>
              <a:t>to</a:t>
            </a:r>
            <a:endParaRPr lang="it-IT" sz="2000" b="1" dirty="0">
              <a:cs typeface="Arial" pitchFamily="34" charset="0"/>
            </a:endParaRPr>
          </a:p>
          <a:p>
            <a:r>
              <a:rPr lang="it-IT" sz="2000" b="1" dirty="0">
                <a:cs typeface="Arial" pitchFamily="34" charset="0"/>
              </a:rPr>
              <a:t>           a </a:t>
            </a:r>
            <a:r>
              <a:rPr lang="it-IT" sz="2000" b="1" dirty="0" err="1">
                <a:cs typeface="Arial" pitchFamily="34" charset="0"/>
              </a:rPr>
              <a:t>reference</a:t>
            </a:r>
            <a:r>
              <a:rPr lang="it-IT" sz="2000" b="1" dirty="0">
                <a:cs typeface="Arial" pitchFamily="34" charset="0"/>
              </a:rPr>
              <a:t> </a:t>
            </a:r>
            <a:r>
              <a:rPr lang="it-IT" sz="2000" b="1" dirty="0" err="1">
                <a:cs typeface="Arial" pitchFamily="34" charset="0"/>
              </a:rPr>
              <a:t>sequence</a:t>
            </a:r>
            <a:r>
              <a:rPr lang="it-IT" sz="2000" b="1" dirty="0">
                <a:cs typeface="Arial" pitchFamily="34" charset="0"/>
              </a:rPr>
              <a:t>.</a:t>
            </a:r>
          </a:p>
          <a:p>
            <a:r>
              <a:rPr lang="it-IT" sz="2000" b="1" dirty="0">
                <a:cs typeface="Arial" pitchFamily="34" charset="0"/>
              </a:rPr>
              <a:t>           </a:t>
            </a:r>
          </a:p>
          <a:p>
            <a:r>
              <a:rPr lang="it-IT" sz="2000" b="1" dirty="0">
                <a:cs typeface="Arial" pitchFamily="34" charset="0"/>
              </a:rPr>
              <a:t>           - </a:t>
            </a:r>
            <a:r>
              <a:rPr lang="it-IT" sz="2000" dirty="0" err="1">
                <a:cs typeface="Arial" pitchFamily="34" charset="0"/>
              </a:rPr>
              <a:t>to</a:t>
            </a:r>
            <a:r>
              <a:rPr lang="it-IT" sz="2000" dirty="0">
                <a:cs typeface="Arial" pitchFamily="34" charset="0"/>
              </a:rPr>
              <a:t> </a:t>
            </a:r>
            <a:r>
              <a:rPr lang="it-IT" sz="2000" dirty="0" err="1">
                <a:cs typeface="Arial" pitchFamily="34" charset="0"/>
              </a:rPr>
              <a:t>align</a:t>
            </a:r>
            <a:r>
              <a:rPr lang="it-IT" sz="2000" dirty="0">
                <a:cs typeface="Arial" pitchFamily="34" charset="0"/>
              </a:rPr>
              <a:t> a </a:t>
            </a:r>
            <a:r>
              <a:rPr lang="it-IT" sz="2000" dirty="0" err="1">
                <a:cs typeface="Arial" pitchFamily="34" charset="0"/>
              </a:rPr>
              <a:t>read</a:t>
            </a:r>
            <a:r>
              <a:rPr lang="it-IT" sz="2000" dirty="0">
                <a:cs typeface="Arial" pitchFamily="34" charset="0"/>
              </a:rPr>
              <a:t> </a:t>
            </a:r>
            <a:r>
              <a:rPr lang="it-IT" sz="2000" dirty="0" err="1">
                <a:cs typeface="Arial" pitchFamily="34" charset="0"/>
              </a:rPr>
              <a:t>means</a:t>
            </a:r>
            <a:r>
              <a:rPr lang="it-IT" sz="2000" dirty="0">
                <a:cs typeface="Arial" pitchFamily="34" charset="0"/>
              </a:rPr>
              <a:t> </a:t>
            </a:r>
            <a:r>
              <a:rPr lang="it-IT" sz="2000" dirty="0" err="1">
                <a:cs typeface="Arial" pitchFamily="34" charset="0"/>
              </a:rPr>
              <a:t>finding</a:t>
            </a:r>
            <a:r>
              <a:rPr lang="it-IT" sz="2000" dirty="0">
                <a:cs typeface="Arial" pitchFamily="34" charset="0"/>
              </a:rPr>
              <a:t> the </a:t>
            </a:r>
            <a:r>
              <a:rPr lang="it-IT" sz="2000" dirty="0" err="1">
                <a:cs typeface="Arial" pitchFamily="34" charset="0"/>
              </a:rPr>
              <a:t>region</a:t>
            </a:r>
            <a:r>
              <a:rPr lang="it-IT" sz="2000" dirty="0">
                <a:cs typeface="Arial" pitchFamily="34" charset="0"/>
              </a:rPr>
              <a:t> </a:t>
            </a:r>
            <a:r>
              <a:rPr lang="it-IT" sz="2000" dirty="0" err="1">
                <a:cs typeface="Arial" pitchFamily="34" charset="0"/>
              </a:rPr>
              <a:t>of</a:t>
            </a:r>
            <a:r>
              <a:rPr lang="it-IT" sz="2000" dirty="0">
                <a:cs typeface="Arial" pitchFamily="34" charset="0"/>
              </a:rPr>
              <a:t> the</a:t>
            </a:r>
          </a:p>
          <a:p>
            <a:r>
              <a:rPr lang="it-IT" sz="2000" dirty="0">
                <a:cs typeface="Arial" pitchFamily="34" charset="0"/>
              </a:rPr>
              <a:t>           </a:t>
            </a:r>
            <a:r>
              <a:rPr lang="it-IT" sz="2000" dirty="0" err="1">
                <a:cs typeface="Arial" pitchFamily="34" charset="0"/>
              </a:rPr>
              <a:t>genome</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which</a:t>
            </a:r>
            <a:r>
              <a:rPr lang="it-IT" sz="2000" dirty="0">
                <a:cs typeface="Arial" pitchFamily="34" charset="0"/>
              </a:rPr>
              <a:t> </a:t>
            </a:r>
            <a:r>
              <a:rPr lang="it-IT" sz="2000" dirty="0" err="1">
                <a:cs typeface="Arial" pitchFamily="34" charset="0"/>
              </a:rPr>
              <a:t>it</a:t>
            </a:r>
            <a:r>
              <a:rPr lang="it-IT" sz="2000" dirty="0">
                <a:cs typeface="Arial" pitchFamily="34" charset="0"/>
              </a:rPr>
              <a:t> </a:t>
            </a:r>
            <a:r>
              <a:rPr lang="it-IT" sz="2000" dirty="0" err="1">
                <a:cs typeface="Arial" pitchFamily="34" charset="0"/>
              </a:rPr>
              <a:t>belongs</a:t>
            </a:r>
            <a:r>
              <a:rPr lang="it-IT" sz="2000" dirty="0">
                <a:cs typeface="Arial" pitchFamily="34" charset="0"/>
              </a:rPr>
              <a:t>.</a:t>
            </a:r>
          </a:p>
          <a:p>
            <a:r>
              <a:rPr lang="it-IT" sz="2000" b="1" dirty="0">
                <a:cs typeface="Arial" pitchFamily="34" charset="0"/>
              </a:rPr>
              <a:t>           </a:t>
            </a:r>
            <a:r>
              <a:rPr lang="it-IT" sz="2000" dirty="0">
                <a:cs typeface="Arial" pitchFamily="34" charset="0"/>
              </a:rPr>
              <a:t>- </a:t>
            </a:r>
            <a:r>
              <a:rPr lang="it-IT" sz="2000" dirty="0" err="1">
                <a:cs typeface="Arial" pitchFamily="34" charset="0"/>
              </a:rPr>
              <a:t>if</a:t>
            </a:r>
            <a:r>
              <a:rPr lang="it-IT" sz="2000" dirty="0">
                <a:cs typeface="Arial" pitchFamily="34" charset="0"/>
              </a:rPr>
              <a:t> the </a:t>
            </a:r>
            <a:r>
              <a:rPr lang="it-IT" sz="2000" dirty="0" err="1">
                <a:cs typeface="Arial" pitchFamily="34" charset="0"/>
              </a:rPr>
              <a:t>genome</a:t>
            </a:r>
            <a:r>
              <a:rPr lang="it-IT" sz="2000" dirty="0">
                <a:cs typeface="Arial" pitchFamily="34" charset="0"/>
              </a:rPr>
              <a:t> </a:t>
            </a:r>
            <a:r>
              <a:rPr lang="it-IT" sz="2000" dirty="0" err="1">
                <a:cs typeface="Arial" pitchFamily="34" charset="0"/>
              </a:rPr>
              <a:t>sequence</a:t>
            </a:r>
            <a:r>
              <a:rPr lang="it-IT" sz="2000" dirty="0">
                <a:cs typeface="Arial" pitchFamily="34" charset="0"/>
              </a:rPr>
              <a:t> </a:t>
            </a:r>
            <a:r>
              <a:rPr lang="it-IT" sz="2000" dirty="0" err="1">
                <a:cs typeface="Arial" pitchFamily="34" charset="0"/>
              </a:rPr>
              <a:t>of</a:t>
            </a:r>
            <a:r>
              <a:rPr lang="it-IT" sz="2000" dirty="0">
                <a:cs typeface="Arial" pitchFamily="34" charset="0"/>
              </a:rPr>
              <a:t> the </a:t>
            </a:r>
            <a:r>
              <a:rPr lang="it-IT" sz="2000" dirty="0" err="1">
                <a:cs typeface="Arial" pitchFamily="34" charset="0"/>
              </a:rPr>
              <a:t>organism</a:t>
            </a:r>
            <a:r>
              <a:rPr lang="it-IT" sz="2000" dirty="0">
                <a:cs typeface="Arial" pitchFamily="34" charset="0"/>
              </a:rPr>
              <a:t> </a:t>
            </a:r>
            <a:r>
              <a:rPr lang="it-IT" sz="2000" dirty="0" err="1">
                <a:cs typeface="Arial" pitchFamily="34" charset="0"/>
              </a:rPr>
              <a:t>is</a:t>
            </a:r>
            <a:endParaRPr lang="it-IT" sz="2000" dirty="0">
              <a:cs typeface="Arial" pitchFamily="34" charset="0"/>
            </a:endParaRPr>
          </a:p>
          <a:p>
            <a:r>
              <a:rPr lang="it-IT" sz="2000" dirty="0">
                <a:cs typeface="Arial" pitchFamily="34" charset="0"/>
              </a:rPr>
              <a:t>           </a:t>
            </a:r>
            <a:r>
              <a:rPr lang="it-IT" sz="2000" dirty="0" err="1">
                <a:cs typeface="Arial" pitchFamily="34" charset="0"/>
              </a:rPr>
              <a:t>known</a:t>
            </a:r>
            <a:r>
              <a:rPr lang="it-IT" sz="2000" dirty="0">
                <a:cs typeface="Arial" pitchFamily="34" charset="0"/>
              </a:rPr>
              <a:t>, </a:t>
            </a:r>
            <a:r>
              <a:rPr lang="it-IT" sz="2000" dirty="0" err="1">
                <a:cs typeface="Arial" pitchFamily="34" charset="0"/>
              </a:rPr>
              <a:t>reads</a:t>
            </a:r>
            <a:r>
              <a:rPr lang="it-IT" sz="2000" dirty="0">
                <a:cs typeface="Arial" pitchFamily="34" charset="0"/>
              </a:rPr>
              <a:t> can </a:t>
            </a:r>
            <a:r>
              <a:rPr lang="it-IT" sz="2000" dirty="0" err="1">
                <a:cs typeface="Arial" pitchFamily="34" charset="0"/>
              </a:rPr>
              <a:t>be</a:t>
            </a:r>
            <a:r>
              <a:rPr lang="it-IT" sz="2000" dirty="0">
                <a:cs typeface="Arial" pitchFamily="34" charset="0"/>
              </a:rPr>
              <a:t> </a:t>
            </a:r>
            <a:r>
              <a:rPr lang="it-IT" sz="2000" dirty="0" err="1">
                <a:cs typeface="Arial" pitchFamily="34" charset="0"/>
              </a:rPr>
              <a:t>aligned</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it</a:t>
            </a:r>
            <a:r>
              <a:rPr lang="it-IT" sz="2000" dirty="0">
                <a:cs typeface="Arial" pitchFamily="34" charset="0"/>
              </a:rPr>
              <a:t>.</a:t>
            </a:r>
          </a:p>
          <a:p>
            <a:r>
              <a:rPr lang="it-IT" sz="2000" b="1" dirty="0">
                <a:cs typeface="Arial" pitchFamily="34" charset="0"/>
              </a:rPr>
              <a:t>           - </a:t>
            </a:r>
            <a:r>
              <a:rPr lang="it-IT" sz="2000" dirty="0" err="1">
                <a:cs typeface="Arial" pitchFamily="34" charset="0"/>
              </a:rPr>
              <a:t>other</a:t>
            </a:r>
            <a:r>
              <a:rPr lang="it-IT" sz="2000" dirty="0">
                <a:cs typeface="Arial" pitchFamily="34" charset="0"/>
              </a:rPr>
              <a:t> </a:t>
            </a:r>
            <a:r>
              <a:rPr lang="it-IT" sz="2000" dirty="0" err="1">
                <a:cs typeface="Arial" pitchFamily="34" charset="0"/>
              </a:rPr>
              <a:t>approaches</a:t>
            </a:r>
            <a:r>
              <a:rPr lang="it-IT" sz="2000" dirty="0">
                <a:cs typeface="Arial" pitchFamily="34" charset="0"/>
              </a:rPr>
              <a:t> </a:t>
            </a:r>
            <a:r>
              <a:rPr lang="it-IT" sz="2000" dirty="0" err="1">
                <a:cs typeface="Arial" pitchFamily="34" charset="0"/>
              </a:rPr>
              <a:t>have</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be</a:t>
            </a:r>
            <a:r>
              <a:rPr lang="it-IT" sz="2000" dirty="0">
                <a:cs typeface="Arial" pitchFamily="34" charset="0"/>
              </a:rPr>
              <a:t> </a:t>
            </a:r>
            <a:r>
              <a:rPr lang="it-IT" sz="2000" dirty="0" err="1">
                <a:cs typeface="Arial" pitchFamily="34" charset="0"/>
              </a:rPr>
              <a:t>used</a:t>
            </a:r>
            <a:r>
              <a:rPr lang="it-IT" sz="2000" dirty="0">
                <a:cs typeface="Arial" pitchFamily="34" charset="0"/>
              </a:rPr>
              <a:t> </a:t>
            </a:r>
            <a:r>
              <a:rPr lang="it-IT" sz="2000" dirty="0" err="1">
                <a:cs typeface="Arial" pitchFamily="34" charset="0"/>
              </a:rPr>
              <a:t>if</a:t>
            </a:r>
            <a:r>
              <a:rPr lang="it-IT" sz="2000" dirty="0">
                <a:cs typeface="Arial" pitchFamily="34" charset="0"/>
              </a:rPr>
              <a:t> the </a:t>
            </a:r>
            <a:r>
              <a:rPr lang="it-IT" sz="2000" dirty="0" err="1">
                <a:cs typeface="Arial" pitchFamily="34" charset="0"/>
              </a:rPr>
              <a:t>genome</a:t>
            </a:r>
            <a:r>
              <a:rPr lang="it-IT" sz="2000" dirty="0">
                <a:cs typeface="Arial" pitchFamily="34" charset="0"/>
              </a:rPr>
              <a:t> </a:t>
            </a:r>
          </a:p>
          <a:p>
            <a:r>
              <a:rPr lang="it-IT" sz="2000" dirty="0">
                <a:cs typeface="Arial" pitchFamily="34" charset="0"/>
              </a:rPr>
              <a:t>           </a:t>
            </a:r>
            <a:r>
              <a:rPr lang="it-IT" sz="2000" dirty="0" err="1">
                <a:cs typeface="Arial" pitchFamily="34" charset="0"/>
              </a:rPr>
              <a:t>sequence</a:t>
            </a:r>
            <a:r>
              <a:rPr lang="it-IT" sz="2000" dirty="0">
                <a:cs typeface="Arial" pitchFamily="34" charset="0"/>
              </a:rPr>
              <a:t> </a:t>
            </a:r>
            <a:r>
              <a:rPr lang="it-IT" sz="2000" dirty="0" err="1">
                <a:cs typeface="Arial" pitchFamily="34" charset="0"/>
              </a:rPr>
              <a:t>is</a:t>
            </a:r>
            <a:r>
              <a:rPr lang="it-IT" sz="2000" dirty="0">
                <a:cs typeface="Arial" pitchFamily="34" charset="0"/>
              </a:rPr>
              <a:t> </a:t>
            </a:r>
            <a:r>
              <a:rPr lang="it-IT" sz="2000" dirty="0" err="1">
                <a:cs typeface="Arial" pitchFamily="34" charset="0"/>
              </a:rPr>
              <a:t>not</a:t>
            </a:r>
            <a:r>
              <a:rPr lang="it-IT" sz="2000" dirty="0">
                <a:cs typeface="Arial" pitchFamily="34" charset="0"/>
              </a:rPr>
              <a:t> </a:t>
            </a:r>
            <a:r>
              <a:rPr lang="it-IT" sz="2000" dirty="0" err="1">
                <a:cs typeface="Arial" pitchFamily="34" charset="0"/>
              </a:rPr>
              <a:t>known</a:t>
            </a:r>
            <a:r>
              <a:rPr lang="it-IT" sz="2000" dirty="0">
                <a:cs typeface="Arial" pitchFamily="34" charset="0"/>
              </a:rPr>
              <a:t> (de novo </a:t>
            </a:r>
            <a:r>
              <a:rPr lang="it-IT" sz="2000" dirty="0" err="1">
                <a:cs typeface="Arial" pitchFamily="34" charset="0"/>
              </a:rPr>
              <a:t>transcriptome</a:t>
            </a:r>
            <a:r>
              <a:rPr lang="it-IT" sz="2000" dirty="0">
                <a:cs typeface="Arial" pitchFamily="34" charset="0"/>
              </a:rPr>
              <a:t> </a:t>
            </a:r>
            <a:r>
              <a:rPr lang="it-IT" sz="2000" dirty="0" err="1">
                <a:cs typeface="Arial" pitchFamily="34" charset="0"/>
              </a:rPr>
              <a:t>assembly</a:t>
            </a:r>
            <a:r>
              <a:rPr lang="it-IT" sz="2000" dirty="0">
                <a:cs typeface="Arial" pitchFamily="34" charset="0"/>
              </a:rPr>
              <a:t>).</a:t>
            </a:r>
          </a:p>
          <a:p>
            <a:endParaRPr lang="it-IT" sz="2000" dirty="0">
              <a:cs typeface="Arial" pitchFamily="34" charset="0"/>
            </a:endParaRPr>
          </a:p>
          <a:p>
            <a:r>
              <a:rPr lang="it-IT" sz="2000" dirty="0">
                <a:cs typeface="Arial" pitchFamily="34" charset="0"/>
              </a:rPr>
              <a:t>          The accurate and fast </a:t>
            </a:r>
            <a:r>
              <a:rPr lang="it-IT" sz="2000" dirty="0" err="1">
                <a:cs typeface="Arial" pitchFamily="34" charset="0"/>
              </a:rPr>
              <a:t>alignment</a:t>
            </a:r>
            <a:r>
              <a:rPr lang="it-IT" sz="2000" dirty="0">
                <a:cs typeface="Arial" pitchFamily="34" charset="0"/>
              </a:rPr>
              <a:t> </a:t>
            </a:r>
            <a:r>
              <a:rPr lang="it-IT" sz="2000" dirty="0" err="1">
                <a:cs typeface="Arial" pitchFamily="34" charset="0"/>
              </a:rPr>
              <a:t>of</a:t>
            </a:r>
            <a:r>
              <a:rPr lang="it-IT" sz="2000" dirty="0">
                <a:cs typeface="Arial" pitchFamily="34" charset="0"/>
              </a:rPr>
              <a:t> </a:t>
            </a:r>
            <a:r>
              <a:rPr lang="it-IT" sz="2000" dirty="0" err="1">
                <a:cs typeface="Arial" pitchFamily="34" charset="0"/>
              </a:rPr>
              <a:t>millions</a:t>
            </a:r>
            <a:r>
              <a:rPr lang="it-IT" sz="2000" dirty="0">
                <a:cs typeface="Arial" pitchFamily="34" charset="0"/>
              </a:rPr>
              <a:t> </a:t>
            </a:r>
            <a:r>
              <a:rPr lang="it-IT" sz="2000" dirty="0" err="1">
                <a:cs typeface="Arial" pitchFamily="34" charset="0"/>
              </a:rPr>
              <a:t>of</a:t>
            </a:r>
            <a:r>
              <a:rPr lang="it-IT" sz="2000" dirty="0">
                <a:cs typeface="Arial" pitchFamily="34" charset="0"/>
              </a:rPr>
              <a:t> </a:t>
            </a:r>
            <a:r>
              <a:rPr lang="it-IT" sz="2000" dirty="0" err="1">
                <a:cs typeface="Arial" pitchFamily="34" charset="0"/>
              </a:rPr>
              <a:t>reads</a:t>
            </a:r>
            <a:r>
              <a:rPr lang="it-IT" sz="2000" dirty="0">
                <a:cs typeface="Arial" pitchFamily="34" charset="0"/>
              </a:rPr>
              <a:t> </a:t>
            </a:r>
            <a:r>
              <a:rPr lang="it-IT" sz="2000" dirty="0" err="1">
                <a:cs typeface="Arial" pitchFamily="34" charset="0"/>
              </a:rPr>
              <a:t>is</a:t>
            </a:r>
            <a:r>
              <a:rPr lang="it-IT" sz="2000" dirty="0">
                <a:cs typeface="Arial" pitchFamily="34" charset="0"/>
              </a:rPr>
              <a:t> </a:t>
            </a:r>
            <a:r>
              <a:rPr lang="it-IT" sz="2000" dirty="0" err="1">
                <a:cs typeface="Arial" pitchFamily="34" charset="0"/>
              </a:rPr>
              <a:t>not</a:t>
            </a:r>
            <a:r>
              <a:rPr lang="it-IT" sz="2000" dirty="0">
                <a:cs typeface="Arial" pitchFamily="34" charset="0"/>
              </a:rPr>
              <a:t> a </a:t>
            </a:r>
            <a:r>
              <a:rPr lang="it-IT" sz="2000" dirty="0" err="1">
                <a:cs typeface="Arial" pitchFamily="34" charset="0"/>
              </a:rPr>
              <a:t>simple</a:t>
            </a:r>
            <a:r>
              <a:rPr lang="it-IT" sz="2000" dirty="0">
                <a:cs typeface="Arial" pitchFamily="34" charset="0"/>
              </a:rPr>
              <a:t> task: </a:t>
            </a:r>
            <a:r>
              <a:rPr lang="it-IT" sz="2000" dirty="0" err="1">
                <a:cs typeface="Arial" pitchFamily="34" charset="0"/>
              </a:rPr>
              <a:t>many</a:t>
            </a:r>
            <a:r>
              <a:rPr lang="it-IT" sz="2000" dirty="0">
                <a:cs typeface="Arial" pitchFamily="34" charset="0"/>
              </a:rPr>
              <a:t>  </a:t>
            </a:r>
          </a:p>
          <a:p>
            <a:r>
              <a:rPr lang="it-IT" sz="2000" dirty="0">
                <a:cs typeface="Arial" pitchFamily="34" charset="0"/>
              </a:rPr>
              <a:t>          </a:t>
            </a:r>
            <a:r>
              <a:rPr lang="it-IT" sz="2000" dirty="0" err="1">
                <a:cs typeface="Arial" pitchFamily="34" charset="0"/>
              </a:rPr>
              <a:t>programs</a:t>
            </a:r>
            <a:r>
              <a:rPr lang="it-IT" sz="2000" dirty="0">
                <a:cs typeface="Arial" pitchFamily="34" charset="0"/>
              </a:rPr>
              <a:t> </a:t>
            </a:r>
            <a:r>
              <a:rPr lang="it-IT" sz="2000" dirty="0" err="1">
                <a:cs typeface="Arial" pitchFamily="34" charset="0"/>
              </a:rPr>
              <a:t>have</a:t>
            </a:r>
            <a:r>
              <a:rPr lang="it-IT" sz="2000" dirty="0">
                <a:cs typeface="Arial" pitchFamily="34" charset="0"/>
              </a:rPr>
              <a:t> </a:t>
            </a:r>
            <a:r>
              <a:rPr lang="it-IT" sz="2000" dirty="0" err="1">
                <a:cs typeface="Arial" pitchFamily="34" charset="0"/>
              </a:rPr>
              <a:t>been</a:t>
            </a:r>
            <a:r>
              <a:rPr lang="it-IT" sz="2000" dirty="0">
                <a:cs typeface="Arial" pitchFamily="34" charset="0"/>
              </a:rPr>
              <a:t> </a:t>
            </a:r>
            <a:r>
              <a:rPr lang="it-IT" sz="2000" dirty="0" err="1">
                <a:cs typeface="Arial" pitchFamily="34" charset="0"/>
              </a:rPr>
              <a:t>developed</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address</a:t>
            </a:r>
            <a:r>
              <a:rPr lang="it-IT" sz="2000" dirty="0">
                <a:cs typeface="Arial" pitchFamily="34" charset="0"/>
              </a:rPr>
              <a:t> </a:t>
            </a:r>
            <a:r>
              <a:rPr lang="it-IT" sz="2000" dirty="0" err="1">
                <a:cs typeface="Arial" pitchFamily="34" charset="0"/>
              </a:rPr>
              <a:t>this</a:t>
            </a:r>
            <a:r>
              <a:rPr lang="it-IT" sz="2000" dirty="0">
                <a:cs typeface="Arial" pitchFamily="34" charset="0"/>
              </a:rPr>
              <a:t> </a:t>
            </a:r>
            <a:r>
              <a:rPr lang="it-IT" sz="2000" dirty="0" err="1">
                <a:cs typeface="Arial" pitchFamily="34" charset="0"/>
              </a:rPr>
              <a:t>issue</a:t>
            </a:r>
            <a:r>
              <a:rPr lang="it-IT" sz="2000" dirty="0">
                <a:cs typeface="Arial" pitchFamily="34" charset="0"/>
              </a:rPr>
              <a:t>.</a:t>
            </a:r>
          </a:p>
          <a:p>
            <a:endParaRPr lang="it-IT" sz="2000" b="1" dirty="0">
              <a:cs typeface="Arial" pitchFamily="34" charset="0"/>
            </a:endParaRPr>
          </a:p>
          <a:p>
            <a:endParaRPr lang="it-IT" sz="2000" b="1" dirty="0">
              <a:cs typeface="Arial" pitchFamily="34" charset="0"/>
            </a:endParaRPr>
          </a:p>
          <a:p>
            <a:r>
              <a:rPr lang="it-IT" sz="2000" b="1" dirty="0">
                <a:cs typeface="Arial" pitchFamily="34" charset="0"/>
              </a:rPr>
              <a:t>          </a:t>
            </a:r>
            <a:endParaRPr lang="it-IT" b="1" dirty="0">
              <a:cs typeface="Arial" pitchFamily="34" charset="0"/>
            </a:endParaRPr>
          </a:p>
        </p:txBody>
      </p:sp>
      <p:sp>
        <p:nvSpPr>
          <p:cNvPr id="21" name="Rettangolo 20"/>
          <p:cNvSpPr/>
          <p:nvPr/>
        </p:nvSpPr>
        <p:spPr>
          <a:xfrm>
            <a:off x="6984000" y="1124744"/>
            <a:ext cx="2195736" cy="158417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7902000" y="2132856"/>
            <a:ext cx="1259632" cy="57606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8">
            <a:extLst>
              <a:ext uri="{FF2B5EF4-FFF2-40B4-BE49-F238E27FC236}">
                <a16:creationId xmlns:a16="http://schemas.microsoft.com/office/drawing/2014/main" xmlns="" id="{0F379C68-0BD1-40D6-9BE5-65221AF54024}"/>
              </a:ext>
            </a:extLst>
          </p:cNvPr>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7721955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43549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 ALIGNMENT</a:t>
            </a:r>
          </a:p>
        </p:txBody>
      </p:sp>
      <p:sp>
        <p:nvSpPr>
          <p:cNvPr id="18" name="CasellaDiTesto 17"/>
          <p:cNvSpPr txBox="1"/>
          <p:nvPr/>
        </p:nvSpPr>
        <p:spPr>
          <a:xfrm>
            <a:off x="107504" y="1196752"/>
            <a:ext cx="9036496" cy="4339650"/>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Main</a:t>
            </a:r>
            <a:r>
              <a:rPr lang="it-IT" sz="2400" b="1" dirty="0">
                <a:latin typeface="+mj-lt"/>
                <a:cs typeface="Arial" pitchFamily="34" charset="0"/>
              </a:rPr>
              <a:t> </a:t>
            </a:r>
            <a:r>
              <a:rPr lang="it-IT" sz="2400" b="1" dirty="0" err="1">
                <a:latin typeface="+mj-lt"/>
                <a:cs typeface="Arial" pitchFamily="34" charset="0"/>
              </a:rPr>
              <a:t>alignment</a:t>
            </a:r>
            <a:r>
              <a:rPr lang="it-IT" sz="2400" b="1" dirty="0">
                <a:latin typeface="+mj-lt"/>
                <a:cs typeface="Arial" pitchFamily="34" charset="0"/>
              </a:rPr>
              <a:t> </a:t>
            </a:r>
            <a:r>
              <a:rPr lang="it-IT" sz="2400" b="1" dirty="0" err="1">
                <a:latin typeface="+mj-lt"/>
                <a:cs typeface="Arial" pitchFamily="34" charset="0"/>
              </a:rPr>
              <a:t>strategies</a:t>
            </a:r>
            <a:endParaRPr lang="it-IT" sz="2400" b="1" dirty="0">
              <a:latin typeface="+mj-lt"/>
              <a:cs typeface="Arial" pitchFamily="34" charset="0"/>
            </a:endParaRPr>
          </a:p>
          <a:p>
            <a:endParaRPr lang="it-IT" sz="2000" dirty="0">
              <a:latin typeface="+mj-lt"/>
              <a:cs typeface="Arial" pitchFamily="34" charset="0"/>
            </a:endParaRPr>
          </a:p>
          <a:p>
            <a:endParaRPr lang="it-IT" dirty="0">
              <a:solidFill>
                <a:prstClr val="black"/>
              </a:solidFill>
              <a:cs typeface="Arial" pitchFamily="34" charset="0"/>
            </a:endParaRPr>
          </a:p>
          <a:p>
            <a:pPr lvl="0"/>
            <a:endParaRPr lang="it-IT" sz="2000" dirty="0">
              <a:solidFill>
                <a:prstClr val="black"/>
              </a:solidFill>
              <a:cs typeface="Arial" pitchFamily="34" charset="0"/>
            </a:endParaRPr>
          </a:p>
          <a:p>
            <a:pPr lvl="0"/>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a:p>
            <a:endParaRPr lang="it-IT" sz="1600" dirty="0">
              <a:cs typeface="Arial" pitchFamily="34" charset="0"/>
            </a:endParaRPr>
          </a:p>
        </p:txBody>
      </p:sp>
      <p:pic>
        <p:nvPicPr>
          <p:cNvPr id="2" name="Picture 2"/>
          <p:cNvPicPr>
            <a:picLocks noChangeAspect="1" noChangeArrowheads="1"/>
          </p:cNvPicPr>
          <p:nvPr/>
        </p:nvPicPr>
        <p:blipFill>
          <a:blip r:embed="rId2" cstate="print"/>
          <a:srcRect/>
          <a:stretch>
            <a:fillRect/>
          </a:stretch>
        </p:blipFill>
        <p:spPr bwMode="auto">
          <a:xfrm>
            <a:off x="1691680" y="1700808"/>
            <a:ext cx="6120680" cy="4386890"/>
          </a:xfrm>
          <a:prstGeom prst="rect">
            <a:avLst/>
          </a:prstGeom>
          <a:noFill/>
          <a:ln w="9525">
            <a:noFill/>
            <a:miter lim="800000"/>
            <a:headEnd/>
            <a:tailEnd/>
          </a:ln>
        </p:spPr>
      </p:pic>
      <p:sp>
        <p:nvSpPr>
          <p:cNvPr id="9" name="CasellaDiTesto 8">
            <a:extLst>
              <a:ext uri="{FF2B5EF4-FFF2-40B4-BE49-F238E27FC236}">
                <a16:creationId xmlns:a16="http://schemas.microsoft.com/office/drawing/2014/main" xmlns="" id="{39E04F4A-FBA0-467E-AC8D-6EC5BF5D7D9F}"/>
              </a:ext>
            </a:extLst>
          </p:cNvPr>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790969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5724128" y="3212976"/>
            <a:ext cx="3275856" cy="108012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1" name="Picture 3"/>
          <p:cNvPicPr>
            <a:picLocks noChangeAspect="1" noChangeArrowheads="1"/>
          </p:cNvPicPr>
          <p:nvPr/>
        </p:nvPicPr>
        <p:blipFill>
          <a:blip r:embed="rId3" cstate="print"/>
          <a:srcRect t="6920" r="-3141" b="4047"/>
          <a:stretch>
            <a:fillRect/>
          </a:stretch>
        </p:blipFill>
        <p:spPr bwMode="auto">
          <a:xfrm>
            <a:off x="755576" y="2924943"/>
            <a:ext cx="6696744" cy="3386859"/>
          </a:xfrm>
          <a:prstGeom prst="rect">
            <a:avLst/>
          </a:prstGeom>
          <a:noFill/>
          <a:ln w="9525">
            <a:noFill/>
            <a:miter lim="800000"/>
            <a:headEnd/>
            <a:tailEnd/>
          </a:ln>
        </p:spPr>
      </p:pic>
      <p:sp>
        <p:nvSpPr>
          <p:cNvPr id="15" name="CasellaDiTesto 14"/>
          <p:cNvSpPr txBox="1"/>
          <p:nvPr/>
        </p:nvSpPr>
        <p:spPr>
          <a:xfrm>
            <a:off x="0" y="116632"/>
            <a:ext cx="4354975"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DATA ANALYSIS: ALIGNMENT</a:t>
            </a:r>
          </a:p>
        </p:txBody>
      </p:sp>
      <p:sp>
        <p:nvSpPr>
          <p:cNvPr id="18" name="CasellaDiTesto 17"/>
          <p:cNvSpPr txBox="1"/>
          <p:nvPr/>
        </p:nvSpPr>
        <p:spPr>
          <a:xfrm>
            <a:off x="107504" y="1196752"/>
            <a:ext cx="9036496" cy="2123658"/>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Main</a:t>
            </a:r>
            <a:r>
              <a:rPr lang="it-IT" sz="2400" b="1" dirty="0">
                <a:latin typeface="+mj-lt"/>
                <a:cs typeface="Arial" pitchFamily="34" charset="0"/>
              </a:rPr>
              <a:t> </a:t>
            </a:r>
            <a:r>
              <a:rPr lang="it-IT" sz="2400" b="1" dirty="0" err="1">
                <a:latin typeface="+mj-lt"/>
                <a:cs typeface="Arial" pitchFamily="34" charset="0"/>
              </a:rPr>
              <a:t>alignment</a:t>
            </a:r>
            <a:r>
              <a:rPr lang="it-IT" sz="2400" b="1" dirty="0">
                <a:latin typeface="+mj-lt"/>
                <a:cs typeface="Arial" pitchFamily="34" charset="0"/>
              </a:rPr>
              <a:t> </a:t>
            </a:r>
            <a:r>
              <a:rPr lang="it-IT" sz="2400" b="1" dirty="0" err="1">
                <a:latin typeface="+mj-lt"/>
                <a:cs typeface="Arial" pitchFamily="34" charset="0"/>
              </a:rPr>
              <a:t>tools</a:t>
            </a:r>
            <a:endParaRPr lang="it-IT" sz="2400" b="1" dirty="0">
              <a:latin typeface="+mj-lt"/>
              <a:cs typeface="Arial" pitchFamily="34" charset="0"/>
            </a:endParaRPr>
          </a:p>
          <a:p>
            <a:endParaRPr lang="it-IT" sz="800" dirty="0">
              <a:latin typeface="+mj-lt"/>
              <a:cs typeface="Arial" pitchFamily="34" charset="0"/>
            </a:endParaRPr>
          </a:p>
          <a:p>
            <a:pPr>
              <a:buBlip>
                <a:blip r:embed="rId4"/>
              </a:buBlip>
            </a:pPr>
            <a:r>
              <a:rPr lang="it-IT" sz="2000" dirty="0">
                <a:cs typeface="Arial" pitchFamily="34" charset="0"/>
              </a:rPr>
              <a:t>       BWA, Soap2 and </a:t>
            </a:r>
            <a:r>
              <a:rPr lang="it-IT" sz="2000" dirty="0" err="1">
                <a:cs typeface="Arial" pitchFamily="34" charset="0"/>
              </a:rPr>
              <a:t>Bowtie</a:t>
            </a:r>
            <a:r>
              <a:rPr lang="it-IT" sz="2000" dirty="0">
                <a:cs typeface="Arial" pitchFamily="34" charset="0"/>
              </a:rPr>
              <a:t> are </a:t>
            </a:r>
            <a:r>
              <a:rPr lang="it-IT" sz="2000" dirty="0" err="1">
                <a:cs typeface="Arial" pitchFamily="34" charset="0"/>
              </a:rPr>
              <a:t>based</a:t>
            </a:r>
            <a:r>
              <a:rPr lang="it-IT" sz="2000" dirty="0">
                <a:cs typeface="Arial" pitchFamily="34" charset="0"/>
              </a:rPr>
              <a:t> on the </a:t>
            </a:r>
            <a:r>
              <a:rPr lang="it-IT" sz="2000" dirty="0" err="1">
                <a:cs typeface="Arial" pitchFamily="34" charset="0"/>
              </a:rPr>
              <a:t>Burrows-Wheeler</a:t>
            </a:r>
            <a:r>
              <a:rPr lang="it-IT" sz="2000" dirty="0">
                <a:cs typeface="Arial" pitchFamily="34" charset="0"/>
              </a:rPr>
              <a:t> </a:t>
            </a:r>
            <a:r>
              <a:rPr lang="it-IT" sz="2000" dirty="0" err="1">
                <a:cs typeface="Arial" pitchFamily="34" charset="0"/>
              </a:rPr>
              <a:t>transform</a:t>
            </a:r>
            <a:r>
              <a:rPr lang="it-IT" sz="2000" dirty="0">
                <a:cs typeface="Arial" pitchFamily="34" charset="0"/>
              </a:rPr>
              <a:t>, </a:t>
            </a:r>
            <a:r>
              <a:rPr lang="it-IT" sz="2000" dirty="0" err="1">
                <a:cs typeface="Arial" pitchFamily="34" charset="0"/>
              </a:rPr>
              <a:t>an</a:t>
            </a:r>
            <a:r>
              <a:rPr lang="it-IT" sz="2000" dirty="0">
                <a:cs typeface="Arial" pitchFamily="34" charset="0"/>
              </a:rPr>
              <a:t>  </a:t>
            </a:r>
          </a:p>
          <a:p>
            <a:r>
              <a:rPr lang="it-IT" sz="2000" dirty="0">
                <a:cs typeface="Arial" pitchFamily="34" charset="0"/>
              </a:rPr>
              <a:t>          </a:t>
            </a:r>
            <a:r>
              <a:rPr lang="it-IT" sz="2000" dirty="0" err="1">
                <a:cs typeface="Arial" pitchFamily="34" charset="0"/>
              </a:rPr>
              <a:t>indexing</a:t>
            </a:r>
            <a:r>
              <a:rPr lang="it-IT" sz="2000" dirty="0">
                <a:cs typeface="Arial" pitchFamily="34" charset="0"/>
              </a:rPr>
              <a:t> </a:t>
            </a:r>
            <a:r>
              <a:rPr lang="it-IT" sz="2000" dirty="0" err="1">
                <a:cs typeface="Arial" pitchFamily="34" charset="0"/>
              </a:rPr>
              <a:t>technique</a:t>
            </a:r>
            <a:r>
              <a:rPr lang="it-IT" sz="2000" dirty="0">
                <a:cs typeface="Arial" pitchFamily="34" charset="0"/>
              </a:rPr>
              <a:t> </a:t>
            </a:r>
            <a:r>
              <a:rPr lang="it-IT" sz="2000" dirty="0" err="1">
                <a:cs typeface="Arial" pitchFamily="34" charset="0"/>
              </a:rPr>
              <a:t>which</a:t>
            </a:r>
            <a:r>
              <a:rPr lang="it-IT" sz="2000" dirty="0">
                <a:cs typeface="Arial" pitchFamily="34" charset="0"/>
              </a:rPr>
              <a:t> </a:t>
            </a:r>
            <a:r>
              <a:rPr lang="it-IT" sz="2000" dirty="0" err="1">
                <a:cs typeface="Arial" pitchFamily="34" charset="0"/>
              </a:rPr>
              <a:t>allows</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drastically</a:t>
            </a:r>
            <a:r>
              <a:rPr lang="it-IT" sz="2000" dirty="0">
                <a:cs typeface="Arial" pitchFamily="34" charset="0"/>
              </a:rPr>
              <a:t> reduce the </a:t>
            </a:r>
            <a:r>
              <a:rPr lang="it-IT" sz="2000" dirty="0" err="1">
                <a:cs typeface="Arial" pitchFamily="34" charset="0"/>
              </a:rPr>
              <a:t>time</a:t>
            </a:r>
            <a:r>
              <a:rPr lang="it-IT" sz="2000" dirty="0">
                <a:cs typeface="Arial" pitchFamily="34" charset="0"/>
              </a:rPr>
              <a:t> </a:t>
            </a:r>
            <a:r>
              <a:rPr lang="it-IT" sz="2000" dirty="0" err="1">
                <a:cs typeface="Arial" pitchFamily="34" charset="0"/>
              </a:rPr>
              <a:t>required</a:t>
            </a:r>
            <a:r>
              <a:rPr lang="it-IT" sz="2000" dirty="0">
                <a:cs typeface="Arial" pitchFamily="34" charset="0"/>
              </a:rPr>
              <a:t> </a:t>
            </a:r>
            <a:r>
              <a:rPr lang="it-IT" sz="2000" dirty="0" err="1">
                <a:cs typeface="Arial" pitchFamily="34" charset="0"/>
              </a:rPr>
              <a:t>for</a:t>
            </a:r>
            <a:r>
              <a:rPr lang="it-IT" sz="2000" dirty="0">
                <a:cs typeface="Arial" pitchFamily="34" charset="0"/>
              </a:rPr>
              <a:t> the        </a:t>
            </a:r>
          </a:p>
          <a:p>
            <a:r>
              <a:rPr lang="it-IT" sz="2000" dirty="0">
                <a:cs typeface="Arial" pitchFamily="34" charset="0"/>
              </a:rPr>
              <a:t>          </a:t>
            </a:r>
            <a:r>
              <a:rPr lang="it-IT" sz="2000" dirty="0" err="1">
                <a:cs typeface="Arial" pitchFamily="34" charset="0"/>
              </a:rPr>
              <a:t>alignment</a:t>
            </a:r>
            <a:r>
              <a:rPr lang="it-IT" sz="2000" dirty="0">
                <a:cs typeface="Arial" pitchFamily="34" charset="0"/>
              </a:rPr>
              <a:t> </a:t>
            </a:r>
            <a:r>
              <a:rPr lang="it-IT" sz="2000" dirty="0" err="1">
                <a:cs typeface="Arial" pitchFamily="34" charset="0"/>
              </a:rPr>
              <a:t>compared</a:t>
            </a:r>
            <a:r>
              <a:rPr lang="it-IT" sz="2000" dirty="0">
                <a:cs typeface="Arial" pitchFamily="34" charset="0"/>
              </a:rPr>
              <a:t> </a:t>
            </a:r>
            <a:r>
              <a:rPr lang="it-IT" sz="2000" dirty="0" err="1">
                <a:cs typeface="Arial" pitchFamily="34" charset="0"/>
              </a:rPr>
              <a:t>to</a:t>
            </a:r>
            <a:r>
              <a:rPr lang="it-IT" sz="2000" dirty="0">
                <a:cs typeface="Arial" pitchFamily="34" charset="0"/>
              </a:rPr>
              <a:t> </a:t>
            </a:r>
            <a:r>
              <a:rPr lang="it-IT" sz="2000" dirty="0" err="1">
                <a:cs typeface="Arial" pitchFamily="34" charset="0"/>
              </a:rPr>
              <a:t>older</a:t>
            </a:r>
            <a:r>
              <a:rPr lang="it-IT" sz="2000" dirty="0">
                <a:cs typeface="Arial" pitchFamily="34" charset="0"/>
              </a:rPr>
              <a:t> </a:t>
            </a:r>
            <a:r>
              <a:rPr lang="it-IT" sz="2000" dirty="0" err="1">
                <a:cs typeface="Arial" pitchFamily="34" charset="0"/>
              </a:rPr>
              <a:t>tools</a:t>
            </a:r>
            <a:r>
              <a:rPr lang="it-IT" sz="2000" dirty="0">
                <a:cs typeface="Arial" pitchFamily="34" charset="0"/>
              </a:rPr>
              <a:t> </a:t>
            </a:r>
            <a:r>
              <a:rPr lang="it-IT" sz="2000" dirty="0" err="1">
                <a:cs typeface="Arial" pitchFamily="34" charset="0"/>
              </a:rPr>
              <a:t>like</a:t>
            </a:r>
            <a:r>
              <a:rPr lang="it-IT" sz="2000" dirty="0">
                <a:cs typeface="Arial" pitchFamily="34" charset="0"/>
              </a:rPr>
              <a:t> </a:t>
            </a:r>
            <a:r>
              <a:rPr lang="it-IT" sz="2000" dirty="0" err="1">
                <a:cs typeface="Arial" pitchFamily="34" charset="0"/>
              </a:rPr>
              <a:t>Maq</a:t>
            </a:r>
            <a:r>
              <a:rPr lang="it-IT" sz="2000" dirty="0">
                <a:cs typeface="Arial" pitchFamily="34" charset="0"/>
              </a:rPr>
              <a:t> (the </a:t>
            </a:r>
            <a:r>
              <a:rPr lang="it-IT" sz="2000" dirty="0" err="1">
                <a:cs typeface="Arial" pitchFamily="34" charset="0"/>
              </a:rPr>
              <a:t>alignment</a:t>
            </a:r>
            <a:r>
              <a:rPr lang="it-IT" sz="2000" dirty="0">
                <a:cs typeface="Arial" pitchFamily="34" charset="0"/>
              </a:rPr>
              <a:t> </a:t>
            </a:r>
            <a:r>
              <a:rPr lang="it-IT" sz="2000" dirty="0" err="1">
                <a:cs typeface="Arial" pitchFamily="34" charset="0"/>
              </a:rPr>
              <a:t>of</a:t>
            </a:r>
            <a:r>
              <a:rPr lang="it-IT" sz="2000" dirty="0">
                <a:cs typeface="Arial" pitchFamily="34" charset="0"/>
              </a:rPr>
              <a:t> 20M </a:t>
            </a:r>
            <a:r>
              <a:rPr lang="it-IT" sz="2000" dirty="0" err="1">
                <a:cs typeface="Arial" pitchFamily="34" charset="0"/>
              </a:rPr>
              <a:t>reads</a:t>
            </a:r>
            <a:endParaRPr lang="it-IT" sz="2000" dirty="0">
              <a:cs typeface="Arial" pitchFamily="34" charset="0"/>
            </a:endParaRPr>
          </a:p>
          <a:p>
            <a:r>
              <a:rPr lang="it-IT" sz="2000" b="1" dirty="0">
                <a:cs typeface="Arial" pitchFamily="34" charset="0"/>
              </a:rPr>
              <a:t>          </a:t>
            </a:r>
            <a:r>
              <a:rPr lang="it-IT" sz="2000" dirty="0" err="1">
                <a:cs typeface="Arial" pitchFamily="34" charset="0"/>
              </a:rPr>
              <a:t>is</a:t>
            </a:r>
            <a:r>
              <a:rPr lang="it-IT" sz="2000" dirty="0">
                <a:cs typeface="Arial" pitchFamily="34" charset="0"/>
              </a:rPr>
              <a:t> </a:t>
            </a:r>
            <a:r>
              <a:rPr lang="it-IT" sz="2000" dirty="0" err="1">
                <a:cs typeface="Arial" pitchFamily="34" charset="0"/>
              </a:rPr>
              <a:t>done</a:t>
            </a:r>
            <a:r>
              <a:rPr lang="it-IT" sz="2000" dirty="0">
                <a:cs typeface="Arial" pitchFamily="34" charset="0"/>
              </a:rPr>
              <a:t> in </a:t>
            </a:r>
            <a:r>
              <a:rPr lang="it-IT" sz="2000" dirty="0" err="1">
                <a:cs typeface="Arial" pitchFamily="34" charset="0"/>
              </a:rPr>
              <a:t>few</a:t>
            </a:r>
            <a:r>
              <a:rPr lang="it-IT" sz="2000" dirty="0">
                <a:cs typeface="Arial" pitchFamily="34" charset="0"/>
              </a:rPr>
              <a:t> </a:t>
            </a:r>
            <a:r>
              <a:rPr lang="it-IT" sz="2000" dirty="0" err="1">
                <a:cs typeface="Arial" pitchFamily="34" charset="0"/>
              </a:rPr>
              <a:t>hours</a:t>
            </a:r>
            <a:r>
              <a:rPr lang="it-IT" sz="2000" dirty="0">
                <a:cs typeface="Arial" pitchFamily="34" charset="0"/>
              </a:rPr>
              <a:t>).</a:t>
            </a:r>
            <a:endParaRPr lang="it-IT" sz="2000" b="1" dirty="0">
              <a:cs typeface="Arial" pitchFamily="34" charset="0"/>
            </a:endParaRPr>
          </a:p>
          <a:p>
            <a:r>
              <a:rPr lang="it-IT" sz="2000" b="1" dirty="0">
                <a:cs typeface="Arial" pitchFamily="34" charset="0"/>
              </a:rPr>
              <a:t>          </a:t>
            </a:r>
            <a:endParaRPr lang="it-IT" b="1" dirty="0">
              <a:cs typeface="Arial" pitchFamily="34" charset="0"/>
            </a:endParaRPr>
          </a:p>
        </p:txBody>
      </p:sp>
      <p:sp>
        <p:nvSpPr>
          <p:cNvPr id="10" name="CasellaDiTesto 8">
            <a:extLst>
              <a:ext uri="{FF2B5EF4-FFF2-40B4-BE49-F238E27FC236}">
                <a16:creationId xmlns:a16="http://schemas.microsoft.com/office/drawing/2014/main" xmlns="" id="{5FC86651-8AAD-433C-A6CE-D83B90272034}"/>
              </a:ext>
            </a:extLst>
          </p:cNvPr>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234544646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8394" y="0"/>
            <a:ext cx="1484702" cy="461665"/>
          </a:xfrm>
          <a:prstGeom prst="rect">
            <a:avLst/>
          </a:prstGeom>
          <a:noFill/>
        </p:spPr>
        <p:txBody>
          <a:bodyPr wrap="none" rtlCol="0">
            <a:spAutoFit/>
          </a:bodyPr>
          <a:lstStyle/>
          <a:p>
            <a:r>
              <a:rPr lang="en-US" sz="2400" b="1" dirty="0">
                <a:latin typeface="Arial"/>
                <a:cs typeface="Arial"/>
              </a:rPr>
              <a:t>COUNTS</a:t>
            </a:r>
          </a:p>
        </p:txBody>
      </p:sp>
      <p:pic>
        <p:nvPicPr>
          <p:cNvPr id="3" name="Picture 2">
            <a:extLst>
              <a:ext uri="{FF2B5EF4-FFF2-40B4-BE49-F238E27FC236}">
                <a16:creationId xmlns:a16="http://schemas.microsoft.com/office/drawing/2014/main" xmlns="" id="{39807D40-6DF2-4007-9BF4-E1A1EC707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461665"/>
            <a:ext cx="5730257" cy="2506656"/>
          </a:xfrm>
          <a:prstGeom prst="rect">
            <a:avLst/>
          </a:prstGeom>
        </p:spPr>
      </p:pic>
      <p:pic>
        <p:nvPicPr>
          <p:cNvPr id="5" name="Picture 4">
            <a:extLst>
              <a:ext uri="{FF2B5EF4-FFF2-40B4-BE49-F238E27FC236}">
                <a16:creationId xmlns:a16="http://schemas.microsoft.com/office/drawing/2014/main" xmlns="" id="{07819BCC-F6C2-49A9-AFA9-72AA39D40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3284984"/>
            <a:ext cx="3743288" cy="3326460"/>
          </a:xfrm>
          <a:prstGeom prst="rect">
            <a:avLst/>
          </a:prstGeom>
        </p:spPr>
      </p:pic>
      <p:sp>
        <p:nvSpPr>
          <p:cNvPr id="21" name="TextBox 20">
            <a:extLst>
              <a:ext uri="{FF2B5EF4-FFF2-40B4-BE49-F238E27FC236}">
                <a16:creationId xmlns:a16="http://schemas.microsoft.com/office/drawing/2014/main" xmlns="" id="{9AC832B4-ED78-4DB2-9525-6402548C4AEF}"/>
              </a:ext>
            </a:extLst>
          </p:cNvPr>
          <p:cNvSpPr txBox="1"/>
          <p:nvPr/>
        </p:nvSpPr>
        <p:spPr>
          <a:xfrm>
            <a:off x="1331640" y="4581128"/>
            <a:ext cx="1416350" cy="369332"/>
          </a:xfrm>
          <a:prstGeom prst="rect">
            <a:avLst/>
          </a:prstGeom>
          <a:noFill/>
        </p:spPr>
        <p:txBody>
          <a:bodyPr wrap="none" rtlCol="0">
            <a:spAutoFit/>
          </a:bodyPr>
          <a:lstStyle/>
          <a:p>
            <a:r>
              <a:rPr lang="en-GB" dirty="0"/>
              <a:t>Count Matrix</a:t>
            </a:r>
          </a:p>
        </p:txBody>
      </p:sp>
      <p:sp>
        <p:nvSpPr>
          <p:cNvPr id="6" name="CasellaDiTesto 33"/>
          <p:cNvSpPr txBox="1"/>
          <p:nvPr/>
        </p:nvSpPr>
        <p:spPr>
          <a:xfrm>
            <a:off x="251520" y="6505599"/>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1309773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358" t="5627"/>
          <a:stretch>
            <a:fillRect/>
          </a:stretch>
        </p:blipFill>
        <p:spPr bwMode="auto">
          <a:xfrm>
            <a:off x="611560" y="1052736"/>
            <a:ext cx="8141482" cy="4567014"/>
          </a:xfrm>
          <a:prstGeom prst="rect">
            <a:avLst/>
          </a:prstGeom>
          <a:noFill/>
          <a:ln w="9525">
            <a:noFill/>
            <a:miter lim="800000"/>
            <a:headEnd/>
            <a:tailEnd/>
          </a:ln>
        </p:spPr>
      </p:pic>
      <p:sp>
        <p:nvSpPr>
          <p:cNvPr id="15" name="CasellaDiTesto 14"/>
          <p:cNvSpPr txBox="1"/>
          <p:nvPr/>
        </p:nvSpPr>
        <p:spPr>
          <a:xfrm>
            <a:off x="1115616" y="188640"/>
            <a:ext cx="5758884" cy="523220"/>
          </a:xfrm>
          <a:prstGeom prst="rect">
            <a:avLst/>
          </a:prstGeom>
          <a:noFill/>
        </p:spPr>
        <p:txBody>
          <a:bodyPr wrap="none" rtlCol="0">
            <a:spAutoFit/>
          </a:bodyPr>
          <a:lstStyle/>
          <a:p>
            <a:r>
              <a:rPr lang="it-IT" sz="2800" dirty="0">
                <a:solidFill>
                  <a:schemeClr val="tx1">
                    <a:lumMod val="65000"/>
                    <a:lumOff val="35000"/>
                  </a:schemeClr>
                </a:solidFill>
                <a:cs typeface="Arial" pitchFamily="34" charset="0"/>
              </a:rPr>
              <a:t>STEPS THAT ARE ANALYZED BY -OMICS</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7532" y="797836"/>
            <a:ext cx="4968027" cy="2308324"/>
          </a:xfrm>
          <a:prstGeom prst="rect">
            <a:avLst/>
          </a:prstGeom>
          <a:noFill/>
        </p:spPr>
        <p:txBody>
          <a:bodyPr wrap="none" rtlCol="0">
            <a:spAutoFit/>
          </a:bodyPr>
          <a:lstStyle/>
          <a:p>
            <a:r>
              <a:rPr lang="en-US" dirty="0">
                <a:latin typeface="Arial"/>
                <a:cs typeface="Arial"/>
              </a:rPr>
              <a:t>When we build a </a:t>
            </a:r>
            <a:r>
              <a:rPr lang="en-US" b="1" dirty="0" err="1">
                <a:latin typeface="Arial"/>
                <a:cs typeface="Arial"/>
              </a:rPr>
              <a:t>heatmaps</a:t>
            </a:r>
            <a:r>
              <a:rPr lang="en-US" dirty="0">
                <a:latin typeface="Arial"/>
                <a:cs typeface="Arial"/>
              </a:rPr>
              <a:t> we have to define:</a:t>
            </a:r>
          </a:p>
          <a:p>
            <a:endParaRPr lang="en-US" dirty="0">
              <a:latin typeface="Arial"/>
              <a:cs typeface="Arial"/>
            </a:endParaRPr>
          </a:p>
          <a:p>
            <a:pPr marL="285750" indent="-285750">
              <a:buFont typeface="Arial"/>
              <a:buChar char="•"/>
            </a:pPr>
            <a:r>
              <a:rPr lang="en-US" dirty="0">
                <a:latin typeface="Arial"/>
                <a:cs typeface="Arial"/>
              </a:rPr>
              <a:t>Type of clustering</a:t>
            </a:r>
          </a:p>
          <a:p>
            <a:pPr marL="285750" indent="-285750">
              <a:buFont typeface="Arial"/>
              <a:buChar char="•"/>
            </a:pPr>
            <a:r>
              <a:rPr lang="en-US" dirty="0">
                <a:latin typeface="Arial"/>
                <a:cs typeface="Arial"/>
              </a:rPr>
              <a:t>Distance measurements</a:t>
            </a:r>
          </a:p>
          <a:p>
            <a:pPr marL="285750" indent="-285750">
              <a:buFont typeface="Arial"/>
              <a:buChar char="•"/>
            </a:pPr>
            <a:r>
              <a:rPr lang="en-US" dirty="0">
                <a:latin typeface="Arial"/>
                <a:cs typeface="Arial"/>
              </a:rPr>
              <a:t>Color scheme</a:t>
            </a:r>
          </a:p>
          <a:p>
            <a:pPr marL="285750" indent="-285750">
              <a:buFont typeface="Arial"/>
              <a:buChar char="•"/>
            </a:pPr>
            <a:r>
              <a:rPr lang="en-US" dirty="0">
                <a:latin typeface="Arial"/>
                <a:cs typeface="Arial"/>
              </a:rPr>
              <a:t>Row or column scaling</a:t>
            </a:r>
          </a:p>
          <a:p>
            <a:pPr marL="285750" indent="-285750">
              <a:buFont typeface="Arial"/>
              <a:buChar char="•"/>
            </a:pPr>
            <a:endParaRPr lang="en-US" dirty="0">
              <a:latin typeface="Arial"/>
              <a:cs typeface="Arial"/>
            </a:endParaRPr>
          </a:p>
          <a:p>
            <a:endParaRPr lang="en-US" dirty="0">
              <a:latin typeface="Arial"/>
              <a:cs typeface="Arial"/>
            </a:endParaRPr>
          </a:p>
        </p:txBody>
      </p:sp>
      <p:sp>
        <p:nvSpPr>
          <p:cNvPr id="8" name="TextBox 7"/>
          <p:cNvSpPr txBox="1"/>
          <p:nvPr/>
        </p:nvSpPr>
        <p:spPr>
          <a:xfrm>
            <a:off x="1619672" y="162617"/>
            <a:ext cx="5102744" cy="461665"/>
          </a:xfrm>
          <a:prstGeom prst="rect">
            <a:avLst/>
          </a:prstGeom>
          <a:noFill/>
        </p:spPr>
        <p:txBody>
          <a:bodyPr wrap="none" rtlCol="0">
            <a:spAutoFit/>
          </a:bodyPr>
          <a:lstStyle/>
          <a:p>
            <a:r>
              <a:rPr lang="en-US" sz="2400" b="1" dirty="0">
                <a:latin typeface="Arial"/>
                <a:cs typeface="Arial"/>
              </a:rPr>
              <a:t>RAPRESENTATION OF THE DATA</a:t>
            </a:r>
          </a:p>
        </p:txBody>
      </p:sp>
      <p:grpSp>
        <p:nvGrpSpPr>
          <p:cNvPr id="20" name="Group 19"/>
          <p:cNvGrpSpPr/>
          <p:nvPr/>
        </p:nvGrpSpPr>
        <p:grpSpPr>
          <a:xfrm>
            <a:off x="107504" y="2492896"/>
            <a:ext cx="4933130" cy="4132644"/>
            <a:chOff x="205439" y="752284"/>
            <a:chExt cx="7651627" cy="5445316"/>
          </a:xfrm>
        </p:grpSpPr>
        <p:grpSp>
          <p:nvGrpSpPr>
            <p:cNvPr id="11" name="Group 10"/>
            <p:cNvGrpSpPr/>
            <p:nvPr/>
          </p:nvGrpSpPr>
          <p:grpSpPr>
            <a:xfrm>
              <a:off x="917545" y="777396"/>
              <a:ext cx="6939521" cy="5420204"/>
              <a:chOff x="548213" y="967320"/>
              <a:chExt cx="3300984" cy="3147480"/>
            </a:xfrm>
          </p:grpSpPr>
          <p:pic>
            <p:nvPicPr>
              <p:cNvPr id="12" name="Picture 11" descr="exp_filtered.png"/>
              <p:cNvPicPr>
                <a:picLocks noChangeAspect="1"/>
              </p:cNvPicPr>
              <p:nvPr/>
            </p:nvPicPr>
            <p:blipFill rotWithShape="1">
              <a:blip r:embed="rId3" cstate="print">
                <a:extLst>
                  <a:ext uri="{28A0092B-C50C-407E-A947-70E740481C1C}">
                    <a14:useLocalDpi xmlns:a14="http://schemas.microsoft.com/office/drawing/2010/main" val="0"/>
                  </a:ext>
                </a:extLst>
              </a:blip>
              <a:srcRect b="4651"/>
              <a:stretch/>
            </p:blipFill>
            <p:spPr>
              <a:xfrm>
                <a:off x="548213" y="967320"/>
                <a:ext cx="3300984" cy="3147480"/>
              </a:xfrm>
              <a:prstGeom prst="rect">
                <a:avLst/>
              </a:prstGeom>
            </p:spPr>
          </p:pic>
          <p:sp>
            <p:nvSpPr>
              <p:cNvPr id="13" name="Rectangle 12"/>
              <p:cNvSpPr/>
              <p:nvPr/>
            </p:nvSpPr>
            <p:spPr>
              <a:xfrm>
                <a:off x="1485899" y="3794125"/>
                <a:ext cx="508001" cy="45719"/>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993901" y="3794125"/>
                <a:ext cx="504444" cy="45719"/>
              </a:xfrm>
              <a:prstGeom prst="rect">
                <a:avLst/>
              </a:prstGeom>
              <a:solidFill>
                <a:srgbClr val="86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92375" y="3794125"/>
                <a:ext cx="459992" cy="45719"/>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952750" y="3794125"/>
                <a:ext cx="504444" cy="4571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449325" y="3794125"/>
                <a:ext cx="36574" cy="45719"/>
              </a:xfrm>
              <a:prstGeom prst="rect">
                <a:avLst/>
              </a:prstGeom>
              <a:solidFill>
                <a:srgbClr val="86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p:cNvSpPr/>
            <p:nvPr/>
          </p:nvSpPr>
          <p:spPr>
            <a:xfrm>
              <a:off x="868861" y="752284"/>
              <a:ext cx="944065" cy="889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Screen Shot 2017-06-26 at 12.54.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39" y="829735"/>
              <a:ext cx="2606476" cy="1404736"/>
            </a:xfrm>
            <a:prstGeom prst="rect">
              <a:avLst/>
            </a:prstGeom>
          </p:spPr>
        </p:pic>
      </p:grpSp>
      <p:pic>
        <p:nvPicPr>
          <p:cNvPr id="3" name="Picture 2">
            <a:extLst>
              <a:ext uri="{FF2B5EF4-FFF2-40B4-BE49-F238E27FC236}">
                <a16:creationId xmlns:a16="http://schemas.microsoft.com/office/drawing/2014/main" xmlns="" id="{4EEB6FD0-1426-4337-84E0-627E053DF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2780928"/>
            <a:ext cx="3251367" cy="2413124"/>
          </a:xfrm>
          <a:prstGeom prst="rect">
            <a:avLst/>
          </a:prstGeom>
        </p:spPr>
      </p:pic>
      <p:sp>
        <p:nvSpPr>
          <p:cNvPr id="4" name="TextBox 3">
            <a:extLst>
              <a:ext uri="{FF2B5EF4-FFF2-40B4-BE49-F238E27FC236}">
                <a16:creationId xmlns:a16="http://schemas.microsoft.com/office/drawing/2014/main" xmlns="" id="{E85401FF-5F9C-460C-A109-DD6705486E57}"/>
              </a:ext>
            </a:extLst>
          </p:cNvPr>
          <p:cNvSpPr txBox="1"/>
          <p:nvPr/>
        </p:nvSpPr>
        <p:spPr>
          <a:xfrm>
            <a:off x="5796136" y="2378073"/>
            <a:ext cx="2441887" cy="369332"/>
          </a:xfrm>
          <a:prstGeom prst="rect">
            <a:avLst/>
          </a:prstGeom>
          <a:noFill/>
        </p:spPr>
        <p:txBody>
          <a:bodyPr wrap="none" rtlCol="0">
            <a:spAutoFit/>
          </a:bodyPr>
          <a:lstStyle/>
          <a:p>
            <a:r>
              <a:rPr lang="en-GB" dirty="0"/>
              <a:t>Three dimensional plots</a:t>
            </a:r>
          </a:p>
        </p:txBody>
      </p:sp>
      <p:sp>
        <p:nvSpPr>
          <p:cNvPr id="21" name="CasellaDiTesto 33"/>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7179331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27 at 11.06.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21" y="0"/>
            <a:ext cx="8657446" cy="7520040"/>
          </a:xfrm>
          <a:prstGeom prst="rect">
            <a:avLst/>
          </a:prstGeom>
        </p:spPr>
      </p:pic>
      <p:sp>
        <p:nvSpPr>
          <p:cNvPr id="2" name="Rectangle 1"/>
          <p:cNvSpPr/>
          <p:nvPr/>
        </p:nvSpPr>
        <p:spPr>
          <a:xfrm>
            <a:off x="381000" y="734835"/>
            <a:ext cx="8297752" cy="923330"/>
          </a:xfrm>
          <a:prstGeom prst="rect">
            <a:avLst/>
          </a:prstGeom>
        </p:spPr>
        <p:txBody>
          <a:bodyPr wrap="square">
            <a:spAutoFit/>
          </a:bodyPr>
          <a:lstStyle/>
          <a:p>
            <a:pPr algn="just"/>
            <a:r>
              <a:rPr lang="en-US" dirty="0">
                <a:solidFill>
                  <a:schemeClr val="bg1"/>
                </a:solidFill>
                <a:latin typeface="Arial"/>
                <a:cs typeface="Arial"/>
              </a:rPr>
              <a:t>Networks provide graphical representations of complex systems. In the context of cellular networks, molecules such as genes and proteins are represented as nodes, and the interactions among them as links. </a:t>
            </a:r>
          </a:p>
        </p:txBody>
      </p:sp>
      <p:sp>
        <p:nvSpPr>
          <p:cNvPr id="4" name="TextBox 3"/>
          <p:cNvSpPr txBox="1"/>
          <p:nvPr/>
        </p:nvSpPr>
        <p:spPr>
          <a:xfrm>
            <a:off x="3951301" y="326928"/>
            <a:ext cx="1518377" cy="369332"/>
          </a:xfrm>
          <a:prstGeom prst="rect">
            <a:avLst/>
          </a:prstGeom>
          <a:noFill/>
        </p:spPr>
        <p:txBody>
          <a:bodyPr wrap="none" rtlCol="0">
            <a:spAutoFit/>
          </a:bodyPr>
          <a:lstStyle/>
          <a:p>
            <a:r>
              <a:rPr lang="en-US" b="1" dirty="0">
                <a:latin typeface="Arial"/>
                <a:cs typeface="Arial"/>
              </a:rPr>
              <a:t>NETWORKS</a:t>
            </a:r>
          </a:p>
        </p:txBody>
      </p:sp>
      <p:sp>
        <p:nvSpPr>
          <p:cNvPr id="6" name="TextBox 5"/>
          <p:cNvSpPr txBox="1"/>
          <p:nvPr/>
        </p:nvSpPr>
        <p:spPr>
          <a:xfrm>
            <a:off x="3733266" y="142262"/>
            <a:ext cx="1518377" cy="369332"/>
          </a:xfrm>
          <a:prstGeom prst="rect">
            <a:avLst/>
          </a:prstGeom>
          <a:noFill/>
        </p:spPr>
        <p:txBody>
          <a:bodyPr wrap="none" rtlCol="0">
            <a:spAutoFit/>
          </a:bodyPr>
          <a:lstStyle/>
          <a:p>
            <a:r>
              <a:rPr lang="en-US" b="1" dirty="0">
                <a:solidFill>
                  <a:srgbClr val="FFFFFF"/>
                </a:solidFill>
                <a:latin typeface="Arial"/>
                <a:cs typeface="Arial"/>
              </a:rPr>
              <a:t>NETWORKS</a:t>
            </a:r>
          </a:p>
        </p:txBody>
      </p:sp>
      <p:sp>
        <p:nvSpPr>
          <p:cNvPr id="7" name="Rectangle 6"/>
          <p:cNvSpPr/>
          <p:nvPr/>
        </p:nvSpPr>
        <p:spPr>
          <a:xfrm>
            <a:off x="5916457" y="6172766"/>
            <a:ext cx="2762295" cy="369332"/>
          </a:xfrm>
          <a:prstGeom prst="rect">
            <a:avLst/>
          </a:prstGeom>
        </p:spPr>
        <p:txBody>
          <a:bodyPr wrap="none">
            <a:spAutoFit/>
          </a:bodyPr>
          <a:lstStyle/>
          <a:p>
            <a:r>
              <a:rPr lang="en-US" dirty="0">
                <a:solidFill>
                  <a:srgbClr val="FFFFFF"/>
                </a:solidFill>
              </a:rPr>
              <a:t>http://</a:t>
            </a:r>
            <a:r>
              <a:rPr lang="en-US" dirty="0" err="1">
                <a:solidFill>
                  <a:srgbClr val="FFFFFF"/>
                </a:solidFill>
              </a:rPr>
              <a:t>www.cytoscape.org</a:t>
            </a:r>
            <a:r>
              <a:rPr lang="en-US" dirty="0">
                <a:solidFill>
                  <a:srgbClr val="FFFFFF"/>
                </a:solidFill>
              </a:rPr>
              <a:t>/</a:t>
            </a:r>
          </a:p>
        </p:txBody>
      </p:sp>
      <p:sp>
        <p:nvSpPr>
          <p:cNvPr id="8" name="Rectangle 7"/>
          <p:cNvSpPr/>
          <p:nvPr/>
        </p:nvSpPr>
        <p:spPr>
          <a:xfrm>
            <a:off x="617391" y="2286514"/>
            <a:ext cx="8290677" cy="2800766"/>
          </a:xfrm>
          <a:prstGeom prst="rect">
            <a:avLst/>
          </a:prstGeom>
        </p:spPr>
        <p:txBody>
          <a:bodyPr wrap="square">
            <a:spAutoFit/>
          </a:bodyPr>
          <a:lstStyle/>
          <a:p>
            <a:pPr marL="285750" indent="-285750">
              <a:buFont typeface="Arial"/>
              <a:buChar char="•"/>
            </a:pPr>
            <a:r>
              <a:rPr lang="en-US" sz="1600" dirty="0">
                <a:solidFill>
                  <a:schemeClr val="bg1">
                    <a:lumMod val="85000"/>
                  </a:schemeClr>
                </a:solidFill>
                <a:latin typeface="Arial"/>
                <a:cs typeface="Arial"/>
              </a:rPr>
              <a:t>A </a:t>
            </a:r>
            <a:r>
              <a:rPr lang="en-US" sz="1600" b="1" dirty="0">
                <a:solidFill>
                  <a:schemeClr val="bg1">
                    <a:lumMod val="85000"/>
                  </a:schemeClr>
                </a:solidFill>
                <a:latin typeface="Arial"/>
                <a:cs typeface="Arial"/>
              </a:rPr>
              <a:t>network framework </a:t>
            </a:r>
            <a:r>
              <a:rPr lang="en-US" sz="1600" dirty="0">
                <a:solidFill>
                  <a:schemeClr val="bg1">
                    <a:lumMod val="85000"/>
                  </a:schemeClr>
                </a:solidFill>
                <a:latin typeface="Arial"/>
                <a:cs typeface="Arial"/>
              </a:rPr>
              <a:t>enables researchers to consider contextual influences on how pathway components assimilate, integrate and propagate knowledge in a manner that is distinct from the list model</a:t>
            </a:r>
          </a:p>
          <a:p>
            <a:pPr marL="285750" indent="-285750">
              <a:buFont typeface="Arial"/>
              <a:buChar char="•"/>
            </a:pPr>
            <a:endParaRPr lang="en-US" sz="1600" dirty="0">
              <a:solidFill>
                <a:schemeClr val="bg1">
                  <a:lumMod val="85000"/>
                </a:schemeClr>
              </a:solidFill>
              <a:latin typeface="Arial"/>
              <a:cs typeface="Arial"/>
            </a:endParaRPr>
          </a:p>
          <a:p>
            <a:pPr marL="285750" indent="-285750">
              <a:buFont typeface="Arial"/>
              <a:buChar char="•"/>
            </a:pPr>
            <a:r>
              <a:rPr lang="en-US" sz="1600" dirty="0">
                <a:solidFill>
                  <a:schemeClr val="bg1">
                    <a:lumMod val="85000"/>
                  </a:schemeClr>
                </a:solidFill>
                <a:latin typeface="Arial"/>
                <a:cs typeface="Arial"/>
              </a:rPr>
              <a:t>A </a:t>
            </a:r>
            <a:r>
              <a:rPr lang="en-US" sz="1600" b="1" dirty="0">
                <a:solidFill>
                  <a:schemeClr val="bg1">
                    <a:lumMod val="85000"/>
                  </a:schemeClr>
                </a:solidFill>
                <a:latin typeface="Arial"/>
                <a:cs typeface="Arial"/>
              </a:rPr>
              <a:t>network motif</a:t>
            </a:r>
            <a:r>
              <a:rPr lang="en-US" sz="1600" dirty="0">
                <a:solidFill>
                  <a:schemeClr val="bg1">
                    <a:lumMod val="85000"/>
                  </a:schemeClr>
                </a:solidFill>
                <a:latin typeface="Arial"/>
                <a:cs typeface="Arial"/>
              </a:rPr>
              <a:t>, consisting of a coherent group of functionally-related genetic regulators, may better explain an observed phenotype where statistically-ranked lists are insufficient </a:t>
            </a:r>
          </a:p>
          <a:p>
            <a:endParaRPr lang="en-US" sz="1600" dirty="0">
              <a:solidFill>
                <a:schemeClr val="bg1">
                  <a:lumMod val="85000"/>
                </a:schemeClr>
              </a:solidFill>
              <a:latin typeface="Arial"/>
              <a:cs typeface="Arial"/>
            </a:endParaRPr>
          </a:p>
          <a:p>
            <a:pPr marL="285750" indent="-285750">
              <a:buFont typeface="Arial"/>
              <a:buChar char="•"/>
            </a:pPr>
            <a:r>
              <a:rPr lang="en-US" sz="1600" dirty="0">
                <a:solidFill>
                  <a:schemeClr val="bg1">
                    <a:lumMod val="85000"/>
                  </a:schemeClr>
                </a:solidFill>
                <a:latin typeface="Arial"/>
                <a:cs typeface="Arial"/>
              </a:rPr>
              <a:t>Network motifs for target discovery have lead to better understanding of the non-intuitive relationships between genotype and disease phenotype and identification of better therapeutic targets</a:t>
            </a:r>
          </a:p>
        </p:txBody>
      </p:sp>
    </p:spTree>
    <p:extLst>
      <p:ext uri="{BB962C8B-B14F-4D97-AF65-F5344CB8AC3E}">
        <p14:creationId xmlns:p14="http://schemas.microsoft.com/office/powerpoint/2010/main" val="5396012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erarchical organization of biological complex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asellaDiTesto 33"/>
          <p:cNvSpPr txBox="1"/>
          <p:nvPr/>
        </p:nvSpPr>
        <p:spPr>
          <a:xfrm>
            <a:off x="251520" y="6577607"/>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17542273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067" y="207833"/>
            <a:ext cx="6135013" cy="461665"/>
          </a:xfrm>
          <a:prstGeom prst="rect">
            <a:avLst/>
          </a:prstGeom>
          <a:noFill/>
        </p:spPr>
        <p:txBody>
          <a:bodyPr wrap="none" rtlCol="0">
            <a:spAutoFit/>
          </a:bodyPr>
          <a:lstStyle/>
          <a:p>
            <a:r>
              <a:rPr lang="en-US" sz="2400" b="1" dirty="0">
                <a:latin typeface="Arial"/>
                <a:cs typeface="Arial"/>
              </a:rPr>
              <a:t>PUBLIC AVAILABLE DATABASES- TCGA</a:t>
            </a:r>
          </a:p>
        </p:txBody>
      </p:sp>
      <p:pic>
        <p:nvPicPr>
          <p:cNvPr id="3" name="Picture 2" descr="Screen Shot 2018-03-26 at 4.35.27 PM.png"/>
          <p:cNvPicPr>
            <a:picLocks noChangeAspect="1"/>
          </p:cNvPicPr>
          <p:nvPr/>
        </p:nvPicPr>
        <p:blipFill rotWithShape="1">
          <a:blip r:embed="rId2" cstate="print">
            <a:extLst>
              <a:ext uri="{28A0092B-C50C-407E-A947-70E740481C1C}">
                <a14:useLocalDpi xmlns:a14="http://schemas.microsoft.com/office/drawing/2010/main" val="0"/>
              </a:ext>
            </a:extLst>
          </a:blip>
          <a:srcRect t="1" b="2224"/>
          <a:stretch/>
        </p:blipFill>
        <p:spPr>
          <a:xfrm>
            <a:off x="2523066" y="824470"/>
            <a:ext cx="4055532" cy="3010930"/>
          </a:xfrm>
          <a:prstGeom prst="rect">
            <a:avLst/>
          </a:prstGeom>
        </p:spPr>
      </p:pic>
      <p:pic>
        <p:nvPicPr>
          <p:cNvPr id="4" name="Picture 3" descr="Screen Shot 2018-03-26 at 4.35.1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3789040"/>
            <a:ext cx="4978825" cy="2794862"/>
          </a:xfrm>
          <a:prstGeom prst="rect">
            <a:avLst/>
          </a:prstGeom>
        </p:spPr>
      </p:pic>
      <p:sp>
        <p:nvSpPr>
          <p:cNvPr id="5" name="CasellaDiTesto 33"/>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9223725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sBio.png"/>
          <p:cNvPicPr>
            <a:picLocks noChangeAspect="1"/>
          </p:cNvPicPr>
          <p:nvPr/>
        </p:nvPicPr>
        <p:blipFill rotWithShape="1">
          <a:blip r:embed="rId3">
            <a:extLst>
              <a:ext uri="{28A0092B-C50C-407E-A947-70E740481C1C}">
                <a14:useLocalDpi xmlns:a14="http://schemas.microsoft.com/office/drawing/2010/main" val="0"/>
              </a:ext>
            </a:extLst>
          </a:blip>
          <a:srcRect t="8440"/>
          <a:stretch/>
        </p:blipFill>
        <p:spPr>
          <a:xfrm>
            <a:off x="1016000" y="553997"/>
            <a:ext cx="7097949" cy="5326147"/>
          </a:xfrm>
          <a:prstGeom prst="rect">
            <a:avLst/>
          </a:prstGeom>
        </p:spPr>
      </p:pic>
      <p:sp>
        <p:nvSpPr>
          <p:cNvPr id="4" name="TextBox 3"/>
          <p:cNvSpPr txBox="1"/>
          <p:nvPr/>
        </p:nvSpPr>
        <p:spPr>
          <a:xfrm>
            <a:off x="3069315" y="92332"/>
            <a:ext cx="3147015" cy="461665"/>
          </a:xfrm>
          <a:prstGeom prst="rect">
            <a:avLst/>
          </a:prstGeom>
          <a:noFill/>
        </p:spPr>
        <p:txBody>
          <a:bodyPr wrap="none" rtlCol="0">
            <a:spAutoFit/>
          </a:bodyPr>
          <a:lstStyle/>
          <a:p>
            <a:r>
              <a:rPr lang="en-US" sz="2400" b="1" dirty="0">
                <a:latin typeface="Arial"/>
                <a:cs typeface="Arial"/>
              </a:rPr>
              <a:t>SYSTEM BIOLOLGY</a:t>
            </a:r>
          </a:p>
        </p:txBody>
      </p:sp>
      <p:sp>
        <p:nvSpPr>
          <p:cNvPr id="5" name="TextBox 4"/>
          <p:cNvSpPr txBox="1"/>
          <p:nvPr/>
        </p:nvSpPr>
        <p:spPr>
          <a:xfrm>
            <a:off x="123480" y="5880144"/>
            <a:ext cx="9020520" cy="1200329"/>
          </a:xfrm>
          <a:prstGeom prst="rect">
            <a:avLst/>
          </a:prstGeom>
          <a:noFill/>
        </p:spPr>
        <p:txBody>
          <a:bodyPr wrap="square" rtlCol="0">
            <a:spAutoFit/>
          </a:bodyPr>
          <a:lstStyle/>
          <a:p>
            <a:r>
              <a:rPr lang="en-US" dirty="0">
                <a:latin typeface="Arial"/>
                <a:cs typeface="Arial"/>
              </a:rPr>
              <a:t>SYSTEM BIOLOGY: brings together researchers specializing in computational biology, experimental biology, and technology development to discover how biological traits emerge from complex molecular networks.</a:t>
            </a:r>
          </a:p>
          <a:p>
            <a:r>
              <a:rPr lang="en-US" dirty="0">
                <a:latin typeface="Arial"/>
                <a:cs typeface="Arial"/>
              </a:rPr>
              <a:t>  </a:t>
            </a:r>
          </a:p>
        </p:txBody>
      </p:sp>
    </p:spTree>
    <p:extLst>
      <p:ext uri="{BB962C8B-B14F-4D97-AF65-F5344CB8AC3E}">
        <p14:creationId xmlns:p14="http://schemas.microsoft.com/office/powerpoint/2010/main" val="197583304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CLI-14-346-g-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526" y="723288"/>
            <a:ext cx="4537973" cy="3762146"/>
          </a:xfrm>
          <a:prstGeom prst="rect">
            <a:avLst/>
          </a:prstGeom>
        </p:spPr>
      </p:pic>
      <p:sp>
        <p:nvSpPr>
          <p:cNvPr id="6" name="TextBox 5"/>
          <p:cNvSpPr txBox="1"/>
          <p:nvPr/>
        </p:nvSpPr>
        <p:spPr>
          <a:xfrm>
            <a:off x="1980592" y="138957"/>
            <a:ext cx="5695339" cy="369332"/>
          </a:xfrm>
          <a:prstGeom prst="rect">
            <a:avLst/>
          </a:prstGeom>
          <a:noFill/>
        </p:spPr>
        <p:txBody>
          <a:bodyPr wrap="none" rtlCol="0">
            <a:spAutoFit/>
          </a:bodyPr>
          <a:lstStyle/>
          <a:p>
            <a:r>
              <a:rPr lang="en-US" b="1" dirty="0">
                <a:latin typeface="Arial"/>
                <a:cs typeface="Arial"/>
              </a:rPr>
              <a:t>Reverse-Engineering of BIOLOGICAL NETWORKS</a:t>
            </a:r>
          </a:p>
        </p:txBody>
      </p:sp>
      <p:sp>
        <p:nvSpPr>
          <p:cNvPr id="7" name="Rectangle 6"/>
          <p:cNvSpPr/>
          <p:nvPr/>
        </p:nvSpPr>
        <p:spPr>
          <a:xfrm>
            <a:off x="0" y="4735787"/>
            <a:ext cx="9144000" cy="1169551"/>
          </a:xfrm>
          <a:prstGeom prst="rect">
            <a:avLst/>
          </a:prstGeom>
        </p:spPr>
        <p:txBody>
          <a:bodyPr wrap="square">
            <a:spAutoFit/>
          </a:bodyPr>
          <a:lstStyle/>
          <a:p>
            <a:pPr algn="just"/>
            <a:r>
              <a:rPr lang="en-US" sz="1400" dirty="0">
                <a:latin typeface="Arial"/>
                <a:cs typeface="Arial"/>
              </a:rPr>
              <a:t>In 1990, Institute of Electrical and Electronics Engineers (IEEE) defined reverse engineering as "the process of analyzing a subject system to identify the system's components and their interrelationships and to create </a:t>
            </a:r>
            <a:r>
              <a:rPr lang="en-US" sz="1400" b="1" dirty="0">
                <a:latin typeface="Arial"/>
                <a:cs typeface="Arial"/>
              </a:rPr>
              <a:t>representations of the system in another form or at a higher level of abstraction</a:t>
            </a:r>
            <a:r>
              <a:rPr lang="en-US" sz="1400" dirty="0">
                <a:latin typeface="Arial"/>
                <a:cs typeface="Arial"/>
              </a:rPr>
              <a:t>”.</a:t>
            </a:r>
          </a:p>
          <a:p>
            <a:pPr algn="just"/>
            <a:r>
              <a:rPr lang="en-US" sz="1400" b="1" dirty="0">
                <a:latin typeface="Arial"/>
                <a:cs typeface="Arial"/>
              </a:rPr>
              <a:t>Reverse engineering is a process of examination only: the software system under consideration is not modified (which would make it re-engineering or restructuring). </a:t>
            </a:r>
          </a:p>
        </p:txBody>
      </p:sp>
      <p:sp>
        <p:nvSpPr>
          <p:cNvPr id="8" name="Rectangle 7"/>
          <p:cNvSpPr/>
          <p:nvPr/>
        </p:nvSpPr>
        <p:spPr>
          <a:xfrm>
            <a:off x="141118" y="5950268"/>
            <a:ext cx="8720646" cy="584776"/>
          </a:xfrm>
          <a:prstGeom prst="rect">
            <a:avLst/>
          </a:prstGeom>
        </p:spPr>
        <p:txBody>
          <a:bodyPr wrap="square">
            <a:spAutoFit/>
          </a:bodyPr>
          <a:lstStyle/>
          <a:p>
            <a:pPr algn="just"/>
            <a:r>
              <a:rPr lang="en-US" sz="1600" b="1" dirty="0">
                <a:latin typeface="Arial"/>
                <a:cs typeface="Arial"/>
              </a:rPr>
              <a:t>Inferring, or 'reverse-engineering', gene networks can be defined as the process of identifying gene interactions from experimental data through computational analysis.  </a:t>
            </a:r>
          </a:p>
        </p:txBody>
      </p:sp>
    </p:spTree>
    <p:extLst>
      <p:ext uri="{BB962C8B-B14F-4D97-AF65-F5344CB8AC3E}">
        <p14:creationId xmlns:p14="http://schemas.microsoft.com/office/powerpoint/2010/main" val="131260988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3-27 at 11.07.10 AM.png"/>
          <p:cNvPicPr>
            <a:picLocks noChangeAspect="1"/>
          </p:cNvPicPr>
          <p:nvPr/>
        </p:nvPicPr>
        <p:blipFill rotWithShape="1">
          <a:blip r:embed="rId2">
            <a:extLst>
              <a:ext uri="{28A0092B-C50C-407E-A947-70E740481C1C}">
                <a14:useLocalDpi xmlns:a14="http://schemas.microsoft.com/office/drawing/2010/main" val="0"/>
              </a:ext>
            </a:extLst>
          </a:blip>
          <a:srcRect t="5839"/>
          <a:stretch/>
        </p:blipFill>
        <p:spPr>
          <a:xfrm>
            <a:off x="1201096" y="1953595"/>
            <a:ext cx="7161272" cy="4403837"/>
          </a:xfrm>
          <a:prstGeom prst="rect">
            <a:avLst/>
          </a:prstGeom>
        </p:spPr>
      </p:pic>
      <p:sp>
        <p:nvSpPr>
          <p:cNvPr id="2" name="Rectangle 1"/>
          <p:cNvSpPr/>
          <p:nvPr/>
        </p:nvSpPr>
        <p:spPr>
          <a:xfrm>
            <a:off x="381000" y="734835"/>
            <a:ext cx="8297752" cy="1169551"/>
          </a:xfrm>
          <a:prstGeom prst="rect">
            <a:avLst/>
          </a:prstGeom>
        </p:spPr>
        <p:txBody>
          <a:bodyPr wrap="square">
            <a:spAutoFit/>
          </a:bodyPr>
          <a:lstStyle/>
          <a:p>
            <a:pPr algn="just"/>
            <a:r>
              <a:rPr lang="en-US" sz="1400" dirty="0">
                <a:latin typeface="Arial"/>
                <a:cs typeface="Arial"/>
              </a:rPr>
              <a:t>The identification of gene regulatory networks is of major importance in order to understand the working mechanisms of the cell in </a:t>
            </a:r>
            <a:r>
              <a:rPr lang="en-US" sz="1400" dirty="0" err="1">
                <a:latin typeface="Arial"/>
                <a:cs typeface="Arial"/>
              </a:rPr>
              <a:t>patho</a:t>
            </a:r>
            <a:r>
              <a:rPr lang="en-US" sz="1400" dirty="0">
                <a:latin typeface="Arial"/>
                <a:cs typeface="Arial"/>
              </a:rPr>
              <a:t>-physiological conditions. Once the biological process is formalized as a network, the </a:t>
            </a:r>
            <a:r>
              <a:rPr lang="en-US" sz="1400" b="1" dirty="0">
                <a:latin typeface="Arial"/>
                <a:cs typeface="Arial"/>
              </a:rPr>
              <a:t>outcome is a mathematical model of the biological process</a:t>
            </a:r>
            <a:r>
              <a:rPr lang="en-US" sz="1400" dirty="0">
                <a:latin typeface="Arial"/>
                <a:cs typeface="Arial"/>
              </a:rPr>
              <a:t>. This model can be explored to generate novel hypotheses on the functioning of disease-genes under study, to be then tested experimentally. </a:t>
            </a:r>
          </a:p>
        </p:txBody>
      </p:sp>
      <p:sp>
        <p:nvSpPr>
          <p:cNvPr id="4" name="TextBox 3"/>
          <p:cNvSpPr txBox="1"/>
          <p:nvPr/>
        </p:nvSpPr>
        <p:spPr>
          <a:xfrm>
            <a:off x="2381364" y="301033"/>
            <a:ext cx="4626161" cy="369332"/>
          </a:xfrm>
          <a:prstGeom prst="rect">
            <a:avLst/>
          </a:prstGeom>
          <a:noFill/>
        </p:spPr>
        <p:txBody>
          <a:bodyPr wrap="none" rtlCol="0">
            <a:spAutoFit/>
          </a:bodyPr>
          <a:lstStyle/>
          <a:p>
            <a:r>
              <a:rPr lang="en-US" b="1" dirty="0">
                <a:latin typeface="Arial"/>
                <a:cs typeface="Arial"/>
              </a:rPr>
              <a:t>GENE REGULATORY NETWORKS (GRN)</a:t>
            </a:r>
          </a:p>
        </p:txBody>
      </p:sp>
      <p:sp>
        <p:nvSpPr>
          <p:cNvPr id="7" name="Rectangle 6"/>
          <p:cNvSpPr/>
          <p:nvPr/>
        </p:nvSpPr>
        <p:spPr>
          <a:xfrm>
            <a:off x="-15652" y="6309320"/>
            <a:ext cx="2762295" cy="369332"/>
          </a:xfrm>
          <a:prstGeom prst="rect">
            <a:avLst/>
          </a:prstGeom>
        </p:spPr>
        <p:txBody>
          <a:bodyPr wrap="none">
            <a:spAutoFit/>
          </a:bodyPr>
          <a:lstStyle/>
          <a:p>
            <a:r>
              <a:rPr lang="en-US" dirty="0">
                <a:solidFill>
                  <a:srgbClr val="000000"/>
                </a:solidFill>
              </a:rPr>
              <a:t>http://</a:t>
            </a:r>
            <a:r>
              <a:rPr lang="en-US" dirty="0" err="1">
                <a:solidFill>
                  <a:srgbClr val="000000"/>
                </a:solidFill>
              </a:rPr>
              <a:t>www.cytoscape.org</a:t>
            </a:r>
            <a:r>
              <a:rPr lang="en-US" dirty="0">
                <a:solidFill>
                  <a:srgbClr val="000000"/>
                </a:solidFill>
              </a:rPr>
              <a:t>/</a:t>
            </a:r>
          </a:p>
        </p:txBody>
      </p:sp>
      <p:sp>
        <p:nvSpPr>
          <p:cNvPr id="6" name="CasellaDiTesto 33"/>
          <p:cNvSpPr txBox="1"/>
          <p:nvPr/>
        </p:nvSpPr>
        <p:spPr>
          <a:xfrm>
            <a:off x="251520" y="6381328"/>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411319593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22036201"/>
              </p:ext>
            </p:extLst>
          </p:nvPr>
        </p:nvGraphicFramePr>
        <p:xfrm>
          <a:off x="2241565" y="3691387"/>
          <a:ext cx="5295900" cy="2032000"/>
        </p:xfrm>
        <a:graphic>
          <a:graphicData uri="http://schemas.openxmlformats.org/drawingml/2006/table">
            <a:tbl>
              <a:tblPr/>
              <a:tblGrid>
                <a:gridCol w="546100">
                  <a:extLst>
                    <a:ext uri="{9D8B030D-6E8A-4147-A177-3AD203B41FA5}">
                      <a16:colId xmlns:a16="http://schemas.microsoft.com/office/drawing/2014/main" xmlns="" val="20000"/>
                    </a:ext>
                  </a:extLst>
                </a:gridCol>
                <a:gridCol w="1993900">
                  <a:extLst>
                    <a:ext uri="{9D8B030D-6E8A-4147-A177-3AD203B41FA5}">
                      <a16:colId xmlns:a16="http://schemas.microsoft.com/office/drawing/2014/main" xmlns="" val="20001"/>
                    </a:ext>
                  </a:extLst>
                </a:gridCol>
                <a:gridCol w="2755900">
                  <a:extLst>
                    <a:ext uri="{9D8B030D-6E8A-4147-A177-3AD203B41FA5}">
                      <a16:colId xmlns:a16="http://schemas.microsoft.com/office/drawing/2014/main" xmlns="" val="20002"/>
                    </a:ext>
                  </a:extLst>
                </a:gridCol>
              </a:tblGrid>
              <a:tr h="190500">
                <a:tc>
                  <a:txBody>
                    <a:bodyPr/>
                    <a:lstStyle/>
                    <a:p>
                      <a:pPr algn="ctr" fontAlgn="b"/>
                      <a:r>
                        <a:rPr lang="en-US" sz="1000" b="1" i="0" u="none" strike="noStrike">
                          <a:solidFill>
                            <a:srgbClr val="000000"/>
                          </a:solidFill>
                          <a:effectLst/>
                          <a:latin typeface="Arial"/>
                          <a:cs typeface="Arial"/>
                        </a:rPr>
                        <a:t>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a:cs typeface="Arial"/>
                        </a:rPr>
                        <a:t>Method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a:cs typeface="Arial"/>
                        </a:rPr>
                        <a:t>References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0500">
                <a:tc>
                  <a:txBody>
                    <a:bodyPr/>
                    <a:lstStyle/>
                    <a:p>
                      <a:pPr algn="ctr" fontAlgn="b"/>
                      <a:r>
                        <a:rPr lang="en-US" sz="1000" b="0" i="0" u="none" strike="noStrike">
                          <a:solidFill>
                            <a:srgbClr val="000000"/>
                          </a:solidFill>
                          <a:effectLst/>
                          <a:latin typeface="Arial"/>
                          <a:cs typeface="Arial"/>
                        </a:rPr>
                        <a:t>RN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Mutual information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sng" strike="noStrike" dirty="0">
                          <a:solidFill>
                            <a:srgbClr val="0000FF"/>
                          </a:solidFill>
                          <a:effectLst/>
                          <a:latin typeface="Arial"/>
                          <a:cs typeface="Arial"/>
                          <a:hlinkClick r:id="rId3"/>
                        </a:rPr>
                        <a:t>Butte and Kohane, 2000</a:t>
                      </a:r>
                      <a:endParaRPr lang="en-US" sz="1000" b="0" i="0" u="sng" strike="noStrike" dirty="0">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ctr" fontAlgn="b"/>
                      <a:r>
                        <a:rPr lang="en-US" sz="1000" b="0" i="0" u="none" strike="noStrike">
                          <a:solidFill>
                            <a:srgbClr val="000000"/>
                          </a:solidFill>
                          <a:effectLst/>
                          <a:latin typeface="Arial"/>
                          <a:cs typeface="Arial"/>
                        </a:rPr>
                        <a:t>Aracne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Mutual information, DPI</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sng" strike="noStrike" dirty="0">
                          <a:solidFill>
                            <a:srgbClr val="0000FF"/>
                          </a:solidFill>
                          <a:effectLst/>
                          <a:latin typeface="Arial"/>
                          <a:cs typeface="Arial"/>
                          <a:hlinkClick r:id="rId4"/>
                        </a:rPr>
                        <a:t>Margolin et al., 2006</a:t>
                      </a:r>
                      <a:endParaRPr lang="en-US" sz="1000" b="0" i="0" u="sng" strike="noStrike" dirty="0">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0500">
                <a:tc>
                  <a:txBody>
                    <a:bodyPr/>
                    <a:lstStyle/>
                    <a:p>
                      <a:pPr algn="ctr" fontAlgn="b"/>
                      <a:r>
                        <a:rPr lang="en-US" sz="1000" b="0" i="0" u="none" strike="noStrike">
                          <a:solidFill>
                            <a:srgbClr val="000000"/>
                          </a:solidFill>
                          <a:effectLst/>
                          <a:latin typeface="Arial"/>
                          <a:cs typeface="Arial"/>
                        </a:rPr>
                        <a:t>CLR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Mutual information with background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sng" strike="noStrike">
                          <a:solidFill>
                            <a:srgbClr val="0000FF"/>
                          </a:solidFill>
                          <a:effectLst/>
                          <a:latin typeface="Arial"/>
                          <a:cs typeface="Arial"/>
                          <a:hlinkClick r:id="rId5"/>
                        </a:rPr>
                        <a:t>Faith et al., 2007</a:t>
                      </a:r>
                      <a:endParaRPr lang="en-US" sz="1000" b="0" i="0" u="sng" strike="noStrike">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0500">
                <a:tc>
                  <a:txBody>
                    <a:bodyPr/>
                    <a:lstStyle/>
                    <a:p>
                      <a:pPr algn="ctr" fontAlgn="b"/>
                      <a:r>
                        <a:rPr lang="en-US" sz="1000" b="0" i="0" u="none" strike="noStrike">
                          <a:solidFill>
                            <a:srgbClr val="000000"/>
                          </a:solidFill>
                          <a:effectLst/>
                          <a:latin typeface="Arial"/>
                          <a:cs typeface="Arial"/>
                        </a:rPr>
                        <a:t>C3Net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Maximal mutual information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sng" strike="noStrike">
                          <a:solidFill>
                            <a:srgbClr val="0000FF"/>
                          </a:solidFill>
                          <a:effectLst/>
                          <a:latin typeface="Arial"/>
                          <a:cs typeface="Arial"/>
                          <a:hlinkClick r:id="rId6"/>
                        </a:rPr>
                        <a:t>Altay and Emmert-Streib, 2010a</a:t>
                      </a:r>
                      <a:endParaRPr lang="en-US" sz="1000" b="0" i="0" u="sng" strike="noStrike">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90500">
                <a:tc>
                  <a:txBody>
                    <a:bodyPr/>
                    <a:lstStyle/>
                    <a:p>
                      <a:pPr algn="ctr" fontAlgn="b"/>
                      <a:r>
                        <a:rPr lang="en-US" sz="1000" b="0" i="0" u="none" strike="noStrike">
                          <a:solidFill>
                            <a:srgbClr val="000000"/>
                          </a:solidFill>
                          <a:effectLst/>
                          <a:latin typeface="Arial"/>
                          <a:cs typeface="Arial"/>
                        </a:rPr>
                        <a:t>BC3Net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Bagging C3Net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sng" strike="noStrike" dirty="0">
                          <a:solidFill>
                            <a:srgbClr val="0000FF"/>
                          </a:solidFill>
                          <a:effectLst/>
                          <a:latin typeface="Arial"/>
                          <a:cs typeface="Arial"/>
                          <a:hlinkClick r:id="rId7"/>
                        </a:rPr>
                        <a:t>de Matos Simoes and Emmert-Streib, 2012</a:t>
                      </a:r>
                      <a:endParaRPr lang="en-US" sz="1000" b="0" i="0" u="sng" strike="noStrike" dirty="0">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0500">
                <a:tc>
                  <a:txBody>
                    <a:bodyPr/>
                    <a:lstStyle/>
                    <a:p>
                      <a:pPr algn="ctr" fontAlgn="b"/>
                      <a:r>
                        <a:rPr lang="en-US" sz="1000" b="0" i="0" u="none" strike="noStrike">
                          <a:solidFill>
                            <a:srgbClr val="000000"/>
                          </a:solidFill>
                          <a:effectLst/>
                          <a:latin typeface="Arial"/>
                          <a:cs typeface="Arial"/>
                        </a:rPr>
                        <a:t>GENIE3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Regression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sng" strike="noStrike">
                          <a:solidFill>
                            <a:srgbClr val="0000FF"/>
                          </a:solidFill>
                          <a:effectLst/>
                          <a:latin typeface="Arial"/>
                          <a:cs typeface="Arial"/>
                          <a:hlinkClick r:id="rId8"/>
                        </a:rPr>
                        <a:t>Huynh-Thu et al., 2010</a:t>
                      </a:r>
                      <a:endParaRPr lang="en-US" sz="1000" b="0" i="0" u="sng" strike="noStrike">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0500">
                <a:tc>
                  <a:txBody>
                    <a:bodyPr/>
                    <a:lstStyle/>
                    <a:p>
                      <a:pPr algn="ctr" fontAlgn="b"/>
                      <a:r>
                        <a:rPr lang="en-US" sz="1000" b="0" i="0" u="none" strike="noStrike">
                          <a:solidFill>
                            <a:srgbClr val="000000"/>
                          </a:solidFill>
                          <a:effectLst/>
                          <a:latin typeface="Arial"/>
                          <a:cs typeface="Arial"/>
                        </a:rPr>
                        <a:t>GGM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Full partial correlation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sng" strike="noStrike" dirty="0">
                          <a:solidFill>
                            <a:srgbClr val="0000FF"/>
                          </a:solidFill>
                          <a:effectLst/>
                          <a:latin typeface="Arial"/>
                          <a:cs typeface="Arial"/>
                          <a:hlinkClick r:id="rId9"/>
                        </a:rPr>
                        <a:t>Wille et al., 2004</a:t>
                      </a:r>
                      <a:endParaRPr lang="fr-FR" sz="1000" b="0" i="0" u="sng" strike="noStrike" dirty="0">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0500">
                <a:tc>
                  <a:txBody>
                    <a:bodyPr/>
                    <a:lstStyle/>
                    <a:p>
                      <a:pPr algn="ctr" fontAlgn="b"/>
                      <a:r>
                        <a:rPr lang="en-US" sz="1000" b="0" i="0" u="none" strike="noStrike">
                          <a:solidFill>
                            <a:srgbClr val="000000"/>
                          </a:solidFill>
                          <a:effectLst/>
                          <a:latin typeface="Arial"/>
                          <a:cs typeface="Arial"/>
                        </a:rPr>
                        <a:t>MRNet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Conditional mutual information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000" b="0" i="0" u="sng" strike="noStrike" dirty="0">
                          <a:solidFill>
                            <a:srgbClr val="0000FF"/>
                          </a:solidFill>
                          <a:effectLst/>
                          <a:latin typeface="Arial"/>
                          <a:cs typeface="Arial"/>
                          <a:hlinkClick r:id="rId10"/>
                        </a:rPr>
                        <a:t>Meyer et al., 2008</a:t>
                      </a:r>
                      <a:endParaRPr lang="da-DK" sz="1000" b="0" i="0" u="sng" strike="noStrike" dirty="0">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0500">
                <a:tc>
                  <a:txBody>
                    <a:bodyPr/>
                    <a:lstStyle/>
                    <a:p>
                      <a:pPr algn="ctr" fontAlgn="b"/>
                      <a:r>
                        <a:rPr lang="en-US" sz="1000" b="0" i="0" u="none" strike="noStrike">
                          <a:solidFill>
                            <a:srgbClr val="000000"/>
                          </a:solidFill>
                          <a:effectLst/>
                          <a:latin typeface="Arial"/>
                          <a:cs typeface="Arial"/>
                        </a:rPr>
                        <a:t>MI3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cs typeface="Arial"/>
                        </a:rPr>
                        <a:t>Three-way mutual information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sng" strike="noStrike" dirty="0">
                          <a:solidFill>
                            <a:srgbClr val="0000FF"/>
                          </a:solidFill>
                          <a:effectLst/>
                          <a:latin typeface="Arial"/>
                          <a:cs typeface="Arial"/>
                          <a:hlinkClick r:id="rId11"/>
                        </a:rPr>
                        <a:t>Luo et al., 2008</a:t>
                      </a:r>
                      <a:endParaRPr lang="fr-FR" sz="1000" b="0" i="0" u="sng" strike="noStrike" dirty="0">
                        <a:solidFill>
                          <a:srgbClr val="0000FF"/>
                        </a:solidFill>
                        <a:effectLst/>
                        <a:latin typeface="Arial"/>
                        <a:cs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4" name="TextBox 3"/>
          <p:cNvSpPr txBox="1"/>
          <p:nvPr/>
        </p:nvSpPr>
        <p:spPr>
          <a:xfrm>
            <a:off x="2381364" y="301033"/>
            <a:ext cx="4626161" cy="369332"/>
          </a:xfrm>
          <a:prstGeom prst="rect">
            <a:avLst/>
          </a:prstGeom>
          <a:noFill/>
        </p:spPr>
        <p:txBody>
          <a:bodyPr wrap="none" rtlCol="0">
            <a:spAutoFit/>
          </a:bodyPr>
          <a:lstStyle/>
          <a:p>
            <a:r>
              <a:rPr lang="en-US" b="1" dirty="0">
                <a:latin typeface="Arial"/>
                <a:cs typeface="Arial"/>
              </a:rPr>
              <a:t>GENE REGULATORY NETWORKS (GRN)</a:t>
            </a:r>
          </a:p>
        </p:txBody>
      </p:sp>
      <p:sp>
        <p:nvSpPr>
          <p:cNvPr id="5" name="TextBox 4"/>
          <p:cNvSpPr txBox="1"/>
          <p:nvPr/>
        </p:nvSpPr>
        <p:spPr>
          <a:xfrm>
            <a:off x="1164223" y="952622"/>
            <a:ext cx="5942652" cy="2031325"/>
          </a:xfrm>
          <a:prstGeom prst="rect">
            <a:avLst/>
          </a:prstGeom>
          <a:noFill/>
        </p:spPr>
        <p:txBody>
          <a:bodyPr wrap="none" rtlCol="0">
            <a:spAutoFit/>
          </a:bodyPr>
          <a:lstStyle/>
          <a:p>
            <a:pPr marL="285750" indent="-285750">
              <a:buFont typeface="Arial"/>
              <a:buChar char="•"/>
            </a:pPr>
            <a:r>
              <a:rPr lang="en-US" dirty="0"/>
              <a:t>TRANSCRIPTIONAL NETWORKS</a:t>
            </a:r>
          </a:p>
          <a:p>
            <a:pPr marL="285750" indent="-285750">
              <a:buFont typeface="Arial"/>
              <a:buChar char="•"/>
            </a:pPr>
            <a:r>
              <a:rPr lang="en-US" dirty="0"/>
              <a:t>PROTEIN-PROTEIN INTERACTIONS</a:t>
            </a:r>
          </a:p>
          <a:p>
            <a:pPr marL="285750" indent="-285750">
              <a:buFont typeface="Arial"/>
              <a:buChar char="•"/>
            </a:pPr>
            <a:r>
              <a:rPr lang="en-US" dirty="0"/>
              <a:t>METABOLIC NETWORKS</a:t>
            </a:r>
          </a:p>
          <a:p>
            <a:pPr marL="285750" indent="-285750">
              <a:buFont typeface="Arial"/>
              <a:buChar char="•"/>
            </a:pPr>
            <a:r>
              <a:rPr lang="en-US" dirty="0"/>
              <a:t>POST-TRANSCRIPTIONAL NETWORK SIGNALING NETWORK</a:t>
            </a:r>
          </a:p>
          <a:p>
            <a:pPr marL="285750" indent="-285750">
              <a:buFont typeface="Arial"/>
              <a:buChar char="•"/>
            </a:pPr>
            <a:r>
              <a:rPr lang="en-US" dirty="0"/>
              <a:t>RNA BINDING PROTEIN NETWORKS</a:t>
            </a:r>
          </a:p>
          <a:p>
            <a:pPr marL="285750" indent="-285750">
              <a:buFont typeface="Arial"/>
              <a:buChar char="•"/>
            </a:pPr>
            <a:r>
              <a:rPr lang="en-US" dirty="0"/>
              <a:t>KNOWN PATHWAYS (KEGG)</a:t>
            </a:r>
          </a:p>
          <a:p>
            <a:pPr marL="285750" indent="-285750">
              <a:buFont typeface="Arial"/>
              <a:buChar char="•"/>
            </a:pPr>
            <a:r>
              <a:rPr lang="en-US" dirty="0"/>
              <a:t>…</a:t>
            </a:r>
          </a:p>
        </p:txBody>
      </p:sp>
      <p:sp>
        <p:nvSpPr>
          <p:cNvPr id="6" name="TextBox 5"/>
          <p:cNvSpPr txBox="1"/>
          <p:nvPr/>
        </p:nvSpPr>
        <p:spPr>
          <a:xfrm>
            <a:off x="1712373" y="3292101"/>
            <a:ext cx="6451406" cy="369332"/>
          </a:xfrm>
          <a:prstGeom prst="rect">
            <a:avLst/>
          </a:prstGeom>
          <a:noFill/>
        </p:spPr>
        <p:txBody>
          <a:bodyPr wrap="none" rtlCol="0">
            <a:spAutoFit/>
          </a:bodyPr>
          <a:lstStyle/>
          <a:p>
            <a:r>
              <a:rPr lang="en-US" dirty="0">
                <a:latin typeface="Arial"/>
                <a:cs typeface="Arial"/>
              </a:rPr>
              <a:t>MATHEMATICAL METHODS FOR INFERRING NETWORKS</a:t>
            </a:r>
          </a:p>
        </p:txBody>
      </p:sp>
      <p:sp>
        <p:nvSpPr>
          <p:cNvPr id="7" name="Rectangle 6"/>
          <p:cNvSpPr/>
          <p:nvPr/>
        </p:nvSpPr>
        <p:spPr>
          <a:xfrm>
            <a:off x="467544" y="5805264"/>
            <a:ext cx="8449435" cy="646331"/>
          </a:xfrm>
          <a:prstGeom prst="rect">
            <a:avLst/>
          </a:prstGeom>
        </p:spPr>
        <p:txBody>
          <a:bodyPr wrap="square">
            <a:spAutoFit/>
          </a:bodyPr>
          <a:lstStyle/>
          <a:p>
            <a:r>
              <a:rPr lang="en-US" sz="1200" i="1" dirty="0" err="1">
                <a:latin typeface="Arial"/>
                <a:cs typeface="Arial"/>
              </a:rPr>
              <a:t>Emmert-Streib</a:t>
            </a:r>
            <a:r>
              <a:rPr lang="en-US" sz="1200" i="1" dirty="0">
                <a:latin typeface="Arial"/>
                <a:cs typeface="Arial"/>
              </a:rPr>
              <a:t> F, </a:t>
            </a:r>
            <a:r>
              <a:rPr lang="en-US" sz="1200" i="1" dirty="0" err="1">
                <a:latin typeface="Arial"/>
                <a:cs typeface="Arial"/>
              </a:rPr>
              <a:t>Dehmer</a:t>
            </a:r>
            <a:r>
              <a:rPr lang="en-US" sz="1200" i="1" dirty="0">
                <a:latin typeface="Arial"/>
                <a:cs typeface="Arial"/>
              </a:rPr>
              <a:t> M, </a:t>
            </a:r>
            <a:r>
              <a:rPr lang="en-US" sz="1200" i="1" dirty="0" err="1">
                <a:latin typeface="Arial"/>
                <a:cs typeface="Arial"/>
              </a:rPr>
              <a:t>Haibe-Kains</a:t>
            </a:r>
            <a:r>
              <a:rPr lang="en-US" sz="1200" i="1" dirty="0">
                <a:latin typeface="Arial"/>
                <a:cs typeface="Arial"/>
              </a:rPr>
              <a:t> B. Gene regulatory networks and their applications: understanding biological and medical problems in terms of networks. Front Cell </a:t>
            </a:r>
            <a:r>
              <a:rPr lang="en-US" sz="1200" i="1" dirty="0" err="1">
                <a:latin typeface="Arial"/>
                <a:cs typeface="Arial"/>
              </a:rPr>
              <a:t>Dev</a:t>
            </a:r>
            <a:r>
              <a:rPr lang="en-US" sz="1200" i="1" dirty="0">
                <a:latin typeface="Arial"/>
                <a:cs typeface="Arial"/>
              </a:rPr>
              <a:t> Biol. 2014 Aug 19;2:38. </a:t>
            </a:r>
            <a:r>
              <a:rPr lang="en-US" sz="1200" i="1" dirty="0" err="1">
                <a:latin typeface="Arial"/>
                <a:cs typeface="Arial"/>
              </a:rPr>
              <a:t>doi</a:t>
            </a:r>
            <a:r>
              <a:rPr lang="en-US" sz="1200" i="1" dirty="0">
                <a:latin typeface="Arial"/>
                <a:cs typeface="Arial"/>
              </a:rPr>
              <a:t>: 10.3389/fcell.2014.00038. </a:t>
            </a:r>
            <a:r>
              <a:rPr lang="en-US" sz="1200" i="1" dirty="0" err="1">
                <a:latin typeface="Arial"/>
                <a:cs typeface="Arial"/>
              </a:rPr>
              <a:t>eCollection</a:t>
            </a:r>
            <a:r>
              <a:rPr lang="en-US" sz="1200" i="1" dirty="0">
                <a:latin typeface="Arial"/>
                <a:cs typeface="Arial"/>
              </a:rPr>
              <a:t> 2014. Review.</a:t>
            </a:r>
          </a:p>
        </p:txBody>
      </p:sp>
      <p:sp>
        <p:nvSpPr>
          <p:cNvPr id="8" name="CasellaDiTesto 33"/>
          <p:cNvSpPr txBox="1"/>
          <p:nvPr/>
        </p:nvSpPr>
        <p:spPr>
          <a:xfrm>
            <a:off x="268660" y="6381328"/>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6777483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4093" y="301033"/>
            <a:ext cx="3326552" cy="369332"/>
          </a:xfrm>
          <a:prstGeom prst="rect">
            <a:avLst/>
          </a:prstGeom>
          <a:noFill/>
        </p:spPr>
        <p:txBody>
          <a:bodyPr wrap="none" rtlCol="0">
            <a:spAutoFit/>
          </a:bodyPr>
          <a:lstStyle/>
          <a:p>
            <a:r>
              <a:rPr lang="en-US" b="1" dirty="0">
                <a:latin typeface="Arial"/>
                <a:cs typeface="Arial"/>
              </a:rPr>
              <a:t>HOW TO BUILT A NETWORK</a:t>
            </a:r>
          </a:p>
        </p:txBody>
      </p:sp>
      <p:pic>
        <p:nvPicPr>
          <p:cNvPr id="2" name="Picture 1" descr="Screen Shot 2018-03-27 at 2.13.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 y="1456787"/>
            <a:ext cx="9144000" cy="2904862"/>
          </a:xfrm>
          <a:prstGeom prst="rect">
            <a:avLst/>
          </a:prstGeom>
        </p:spPr>
      </p:pic>
      <p:sp>
        <p:nvSpPr>
          <p:cNvPr id="4" name="CasellaDiTesto 33"/>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63985337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4093" y="301033"/>
            <a:ext cx="3326552" cy="369332"/>
          </a:xfrm>
          <a:prstGeom prst="rect">
            <a:avLst/>
          </a:prstGeom>
          <a:noFill/>
        </p:spPr>
        <p:txBody>
          <a:bodyPr wrap="none" rtlCol="0">
            <a:spAutoFit/>
          </a:bodyPr>
          <a:lstStyle/>
          <a:p>
            <a:r>
              <a:rPr lang="en-US" b="1" dirty="0">
                <a:latin typeface="Arial"/>
                <a:cs typeface="Arial"/>
              </a:rPr>
              <a:t>HOW TO BUILT A NETWORK</a:t>
            </a:r>
          </a:p>
        </p:txBody>
      </p:sp>
      <p:sp>
        <p:nvSpPr>
          <p:cNvPr id="4" name="TextBox 3"/>
          <p:cNvSpPr txBox="1"/>
          <p:nvPr/>
        </p:nvSpPr>
        <p:spPr>
          <a:xfrm>
            <a:off x="1336785" y="3951341"/>
            <a:ext cx="6954097" cy="307777"/>
          </a:xfrm>
          <a:prstGeom prst="rect">
            <a:avLst/>
          </a:prstGeom>
          <a:noFill/>
        </p:spPr>
        <p:txBody>
          <a:bodyPr wrap="none" rtlCol="0">
            <a:spAutoFit/>
          </a:bodyPr>
          <a:lstStyle/>
          <a:p>
            <a:r>
              <a:rPr lang="en-US" sz="1400" b="1" dirty="0">
                <a:latin typeface="Arial"/>
                <a:cs typeface="Arial"/>
              </a:rPr>
              <a:t>WE HAVE TO REPRESENT BIOLOGICAL COMPLEXITY OF MAMMALIAN CELLS</a:t>
            </a:r>
          </a:p>
        </p:txBody>
      </p:sp>
      <p:sp>
        <p:nvSpPr>
          <p:cNvPr id="5" name="Title 1"/>
          <p:cNvSpPr txBox="1">
            <a:spLocks/>
          </p:cNvSpPr>
          <p:nvPr/>
        </p:nvSpPr>
        <p:spPr>
          <a:xfrm>
            <a:off x="563026" y="5208334"/>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latin typeface="Arial"/>
                <a:cs typeface="Arial"/>
              </a:rPr>
              <a:t>ARACNe</a:t>
            </a:r>
            <a:br>
              <a:rPr lang="en-US" sz="2000" b="1">
                <a:latin typeface="Arial"/>
                <a:cs typeface="Arial"/>
              </a:rPr>
            </a:br>
            <a:r>
              <a:rPr lang="en-US" sz="2000">
                <a:latin typeface="Arial"/>
                <a:cs typeface="Arial"/>
              </a:rPr>
              <a:t>Algorithm for the Reconstruction of Accurate Cellular Networks</a:t>
            </a:r>
            <a:br>
              <a:rPr lang="en-US" sz="2000">
                <a:latin typeface="Arial"/>
                <a:cs typeface="Arial"/>
              </a:rPr>
            </a:br>
            <a:endParaRPr lang="en-US" sz="2000" b="1" dirty="0">
              <a:latin typeface="Arial"/>
              <a:cs typeface="Arial"/>
            </a:endParaRPr>
          </a:p>
        </p:txBody>
      </p:sp>
      <p:cxnSp>
        <p:nvCxnSpPr>
          <p:cNvPr id="7" name="Straight Arrow Connector 6"/>
          <p:cNvCxnSpPr/>
          <p:nvPr/>
        </p:nvCxnSpPr>
        <p:spPr>
          <a:xfrm>
            <a:off x="4788612" y="4456969"/>
            <a:ext cx="0" cy="6359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Correlazione+lineare+Y+Y+Y+X+X+X+r+=+-1+r+=+-0.6+r+=+0+Y+Y+Y+X+X+X.jpg"/>
          <p:cNvPicPr>
            <a:picLocks noChangeAspect="1"/>
          </p:cNvPicPr>
          <p:nvPr/>
        </p:nvPicPr>
        <p:blipFill rotWithShape="1">
          <a:blip r:embed="rId2">
            <a:extLst>
              <a:ext uri="{28A0092B-C50C-407E-A947-70E740481C1C}">
                <a14:useLocalDpi xmlns:a14="http://schemas.microsoft.com/office/drawing/2010/main" val="0"/>
              </a:ext>
            </a:extLst>
          </a:blip>
          <a:srcRect t="20627"/>
          <a:stretch/>
        </p:blipFill>
        <p:spPr>
          <a:xfrm>
            <a:off x="2292051" y="1124533"/>
            <a:ext cx="4532347" cy="2698082"/>
          </a:xfrm>
          <a:prstGeom prst="rect">
            <a:avLst/>
          </a:prstGeom>
        </p:spPr>
      </p:pic>
      <p:sp>
        <p:nvSpPr>
          <p:cNvPr id="10" name="TextBox 9"/>
          <p:cNvSpPr txBox="1"/>
          <p:nvPr/>
        </p:nvSpPr>
        <p:spPr>
          <a:xfrm>
            <a:off x="3571617" y="767329"/>
            <a:ext cx="1869810" cy="369332"/>
          </a:xfrm>
          <a:prstGeom prst="rect">
            <a:avLst/>
          </a:prstGeom>
          <a:noFill/>
        </p:spPr>
        <p:txBody>
          <a:bodyPr wrap="none" rtlCol="0">
            <a:spAutoFit/>
          </a:bodyPr>
          <a:lstStyle/>
          <a:p>
            <a:r>
              <a:rPr lang="en-US" dirty="0"/>
              <a:t>Linear Correlation</a:t>
            </a:r>
          </a:p>
        </p:txBody>
      </p:sp>
      <p:sp>
        <p:nvSpPr>
          <p:cNvPr id="8" name="CasellaDiTesto 33"/>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632836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5212517"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TRANSCRIPTOME ANALYSIS: WHY?</a:t>
            </a:r>
          </a:p>
        </p:txBody>
      </p:sp>
      <p:sp>
        <p:nvSpPr>
          <p:cNvPr id="18" name="CasellaDiTesto 17"/>
          <p:cNvSpPr txBox="1"/>
          <p:nvPr/>
        </p:nvSpPr>
        <p:spPr>
          <a:xfrm>
            <a:off x="107504" y="1196752"/>
            <a:ext cx="9036496" cy="2492990"/>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Issues</a:t>
            </a:r>
            <a:r>
              <a:rPr lang="it-IT" sz="2400" b="1" dirty="0">
                <a:latin typeface="+mj-lt"/>
                <a:cs typeface="Arial" pitchFamily="34" charset="0"/>
              </a:rPr>
              <a:t> in the </a:t>
            </a:r>
            <a:r>
              <a:rPr lang="it-IT" sz="2400" b="1" dirty="0" err="1">
                <a:latin typeface="+mj-lt"/>
                <a:cs typeface="Arial" pitchFamily="34" charset="0"/>
              </a:rPr>
              <a:t>studies</a:t>
            </a:r>
            <a:r>
              <a:rPr lang="it-IT" sz="2400" b="1" dirty="0">
                <a:latin typeface="+mj-lt"/>
                <a:cs typeface="Arial" pitchFamily="34" charset="0"/>
              </a:rPr>
              <a:t> on </a:t>
            </a:r>
            <a:r>
              <a:rPr lang="it-IT" sz="2400" b="1" dirty="0" err="1">
                <a:latin typeface="+mj-lt"/>
                <a:cs typeface="Arial" pitchFamily="34" charset="0"/>
              </a:rPr>
              <a:t>Transcriptome</a:t>
            </a:r>
            <a:endParaRPr lang="it-IT" sz="2400" b="1" dirty="0">
              <a:latin typeface="+mj-lt"/>
              <a:cs typeface="Arial" pitchFamily="34" charset="0"/>
            </a:endParaRPr>
          </a:p>
          <a:p>
            <a:endParaRPr lang="it-IT" sz="2400" dirty="0">
              <a:latin typeface="+mj-lt"/>
              <a:cs typeface="Arial" pitchFamily="34" charset="0"/>
            </a:endParaRPr>
          </a:p>
          <a:p>
            <a:pPr>
              <a:buBlip>
                <a:blip r:embed="rId2"/>
              </a:buBlip>
            </a:pPr>
            <a:r>
              <a:rPr lang="it-IT" sz="2000" dirty="0">
                <a:latin typeface="+mj-lt"/>
                <a:cs typeface="Arial" pitchFamily="34" charset="0"/>
              </a:rPr>
              <a:t>        The </a:t>
            </a:r>
            <a:r>
              <a:rPr lang="it-IT" sz="2000" dirty="0" err="1">
                <a:latin typeface="+mj-lt"/>
                <a:cs typeface="Arial" pitchFamily="34" charset="0"/>
              </a:rPr>
              <a:t>Transcriptome</a:t>
            </a:r>
            <a:r>
              <a:rPr lang="it-IT" sz="2000" dirty="0">
                <a:latin typeface="+mj-lt"/>
                <a:cs typeface="Arial" pitchFamily="34" charset="0"/>
              </a:rPr>
              <a:t> </a:t>
            </a:r>
            <a:r>
              <a:rPr lang="it-IT" sz="2000" dirty="0" err="1">
                <a:latin typeface="+mj-lt"/>
                <a:cs typeface="Arial" pitchFamily="34" charset="0"/>
              </a:rPr>
              <a:t>of</a:t>
            </a:r>
            <a:r>
              <a:rPr lang="it-IT" sz="2000" dirty="0">
                <a:latin typeface="+mj-lt"/>
                <a:cs typeface="Arial" pitchFamily="34" charset="0"/>
              </a:rPr>
              <a:t> a </a:t>
            </a:r>
            <a:r>
              <a:rPr lang="it-IT" sz="2000" dirty="0" err="1">
                <a:latin typeface="+mj-lt"/>
                <a:cs typeface="Arial" pitchFamily="34" charset="0"/>
              </a:rPr>
              <a:t>cell</a:t>
            </a:r>
            <a:r>
              <a:rPr lang="it-IT" sz="2000" dirty="0">
                <a:latin typeface="+mj-lt"/>
                <a:cs typeface="Arial" pitchFamily="34" charset="0"/>
              </a:rPr>
              <a:t> </a:t>
            </a:r>
            <a:r>
              <a:rPr lang="it-IT" sz="2000" dirty="0" err="1">
                <a:latin typeface="+mj-lt"/>
                <a:cs typeface="Arial" pitchFamily="34" charset="0"/>
              </a:rPr>
              <a:t>is</a:t>
            </a:r>
            <a:r>
              <a:rPr lang="it-IT" sz="2000" dirty="0">
                <a:latin typeface="+mj-lt"/>
                <a:cs typeface="Arial" pitchFamily="34" charset="0"/>
              </a:rPr>
              <a:t> a </a:t>
            </a:r>
            <a:r>
              <a:rPr lang="it-IT" sz="2000" dirty="0" err="1">
                <a:latin typeface="+mj-lt"/>
                <a:cs typeface="Arial" pitchFamily="34" charset="0"/>
              </a:rPr>
              <a:t>dynamic</a:t>
            </a:r>
            <a:r>
              <a:rPr lang="it-IT" sz="2000" dirty="0">
                <a:latin typeface="+mj-lt"/>
                <a:cs typeface="Arial" pitchFamily="34" charset="0"/>
              </a:rPr>
              <a:t> </a:t>
            </a:r>
            <a:r>
              <a:rPr lang="it-IT" sz="2000" dirty="0" err="1">
                <a:latin typeface="+mj-lt"/>
                <a:cs typeface="Arial" pitchFamily="34" charset="0"/>
              </a:rPr>
              <a:t>entity</a:t>
            </a:r>
            <a:r>
              <a:rPr lang="it-IT" sz="2000" dirty="0">
                <a:latin typeface="+mj-lt"/>
                <a:cs typeface="Arial" pitchFamily="34" charset="0"/>
              </a:rPr>
              <a:t>: </a:t>
            </a:r>
            <a:r>
              <a:rPr lang="it-IT" sz="2000" dirty="0" err="1">
                <a:latin typeface="+mj-lt"/>
                <a:cs typeface="Arial" pitchFamily="34" charset="0"/>
              </a:rPr>
              <a:t>unlike</a:t>
            </a:r>
            <a:r>
              <a:rPr lang="it-IT" sz="2000" dirty="0">
                <a:latin typeface="+mj-lt"/>
                <a:cs typeface="Arial" pitchFamily="34" charset="0"/>
              </a:rPr>
              <a:t> the </a:t>
            </a:r>
            <a:r>
              <a:rPr lang="it-IT" sz="2000" dirty="0" err="1">
                <a:latin typeface="+mj-lt"/>
                <a:cs typeface="Arial" pitchFamily="34" charset="0"/>
              </a:rPr>
              <a:t>Genome</a:t>
            </a:r>
            <a:r>
              <a:rPr lang="it-IT" sz="2000" dirty="0">
                <a:latin typeface="+mj-lt"/>
                <a:cs typeface="Arial" pitchFamily="34" charset="0"/>
              </a:rPr>
              <a:t>, </a:t>
            </a:r>
            <a:r>
              <a:rPr lang="it-IT" sz="2000" dirty="0" err="1">
                <a:latin typeface="+mj-lt"/>
                <a:cs typeface="Arial" pitchFamily="34" charset="0"/>
              </a:rPr>
              <a:t>it</a:t>
            </a:r>
            <a:r>
              <a:rPr lang="it-IT" sz="2000" dirty="0">
                <a:latin typeface="+mj-lt"/>
                <a:cs typeface="Arial" pitchFamily="34" charset="0"/>
              </a:rPr>
              <a:t>   </a:t>
            </a:r>
          </a:p>
          <a:p>
            <a:r>
              <a:rPr lang="it-IT" sz="2000" dirty="0">
                <a:latin typeface="+mj-lt"/>
                <a:cs typeface="Arial" pitchFamily="34" charset="0"/>
              </a:rPr>
              <a:t>           </a:t>
            </a:r>
            <a:r>
              <a:rPr lang="it-IT" sz="2000" dirty="0" err="1">
                <a:latin typeface="+mj-lt"/>
                <a:cs typeface="Arial" pitchFamily="34" charset="0"/>
              </a:rPr>
              <a:t>constantly</a:t>
            </a:r>
            <a:r>
              <a:rPr lang="it-IT" sz="2000" dirty="0">
                <a:latin typeface="+mj-lt"/>
                <a:cs typeface="Arial" pitchFamily="34" charset="0"/>
              </a:rPr>
              <a:t> </a:t>
            </a:r>
            <a:r>
              <a:rPr lang="it-IT" sz="2000" dirty="0" err="1">
                <a:latin typeface="+mj-lt"/>
                <a:cs typeface="Arial" pitchFamily="34" charset="0"/>
              </a:rPr>
              <a:t>changes</a:t>
            </a:r>
            <a:r>
              <a:rPr lang="it-IT" sz="2000" dirty="0">
                <a:latin typeface="+mj-lt"/>
                <a:cs typeface="Arial" pitchFamily="34" charset="0"/>
              </a:rPr>
              <a:t>.</a:t>
            </a:r>
            <a:endParaRPr lang="it-IT" sz="2000" i="1" dirty="0">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pic>
        <p:nvPicPr>
          <p:cNvPr id="2050" name="Picture 2"/>
          <p:cNvPicPr>
            <a:picLocks noChangeAspect="1" noChangeArrowheads="1"/>
          </p:cNvPicPr>
          <p:nvPr/>
        </p:nvPicPr>
        <p:blipFill>
          <a:blip r:embed="rId3" cstate="print"/>
          <a:srcRect/>
          <a:stretch>
            <a:fillRect/>
          </a:stretch>
        </p:blipFill>
        <p:spPr bwMode="auto">
          <a:xfrm>
            <a:off x="899592" y="2708920"/>
            <a:ext cx="7048500" cy="3613150"/>
          </a:xfrm>
          <a:prstGeom prst="rect">
            <a:avLst/>
          </a:prstGeom>
          <a:noFill/>
          <a:ln w="9525">
            <a:noFill/>
            <a:miter lim="800000"/>
            <a:headEnd/>
            <a:tailEnd/>
          </a:ln>
        </p:spPr>
      </p:pic>
      <p:sp>
        <p:nvSpPr>
          <p:cNvPr id="10" name="CasellaDiTesto 9"/>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940"/>
            <a:ext cx="8229600" cy="1143000"/>
          </a:xfrm>
        </p:spPr>
        <p:txBody>
          <a:bodyPr>
            <a:normAutofit/>
          </a:bodyPr>
          <a:lstStyle/>
          <a:p>
            <a:r>
              <a:rPr lang="en-US" sz="2000" b="1" dirty="0" err="1">
                <a:latin typeface="Arial"/>
                <a:cs typeface="Arial"/>
              </a:rPr>
              <a:t>ARACNe</a:t>
            </a:r>
            <a:r>
              <a:rPr lang="en-US" sz="2000" b="1" dirty="0">
                <a:latin typeface="Arial"/>
                <a:cs typeface="Arial"/>
              </a:rPr>
              <a:t/>
            </a:r>
            <a:br>
              <a:rPr lang="en-US" sz="2000" b="1" dirty="0">
                <a:latin typeface="Arial"/>
                <a:cs typeface="Arial"/>
              </a:rPr>
            </a:br>
            <a:r>
              <a:rPr lang="en-US" sz="2000" dirty="0">
                <a:latin typeface="Arial"/>
                <a:cs typeface="Arial"/>
              </a:rPr>
              <a:t>Algorithm for the Reconstruction of Accurate Cellular Networks</a:t>
            </a:r>
            <a:br>
              <a:rPr lang="en-US" sz="2000" dirty="0">
                <a:latin typeface="Arial"/>
                <a:cs typeface="Arial"/>
              </a:rPr>
            </a:br>
            <a:endParaRPr lang="en-US" sz="2000" b="1" dirty="0">
              <a:latin typeface="Arial"/>
              <a:cs typeface="Arial"/>
            </a:endParaRPr>
          </a:p>
        </p:txBody>
      </p:sp>
      <p:sp>
        <p:nvSpPr>
          <p:cNvPr id="3" name="Rectangle 2"/>
          <p:cNvSpPr/>
          <p:nvPr/>
        </p:nvSpPr>
        <p:spPr>
          <a:xfrm>
            <a:off x="147733" y="6119336"/>
            <a:ext cx="8539067" cy="738664"/>
          </a:xfrm>
          <a:prstGeom prst="rect">
            <a:avLst/>
          </a:prstGeom>
        </p:spPr>
        <p:txBody>
          <a:bodyPr wrap="square">
            <a:spAutoFit/>
          </a:bodyPr>
          <a:lstStyle/>
          <a:p>
            <a:r>
              <a:rPr lang="en-US" sz="1400" i="1" dirty="0" err="1">
                <a:latin typeface="Arial"/>
                <a:cs typeface="Arial"/>
              </a:rPr>
              <a:t>Margolin</a:t>
            </a:r>
            <a:r>
              <a:rPr lang="en-US" sz="1400" i="1" dirty="0">
                <a:latin typeface="Arial"/>
                <a:cs typeface="Arial"/>
              </a:rPr>
              <a:t> AA, </a:t>
            </a:r>
            <a:r>
              <a:rPr lang="en-US" sz="1400" i="1" dirty="0" err="1">
                <a:latin typeface="Arial"/>
                <a:cs typeface="Arial"/>
              </a:rPr>
              <a:t>Nemenman</a:t>
            </a:r>
            <a:r>
              <a:rPr lang="en-US" sz="1400" i="1" dirty="0">
                <a:latin typeface="Arial"/>
                <a:cs typeface="Arial"/>
              </a:rPr>
              <a:t> I, Basso K, Wiggins C, </a:t>
            </a:r>
            <a:r>
              <a:rPr lang="en-US" sz="1400" i="1" dirty="0" err="1">
                <a:latin typeface="Arial"/>
                <a:cs typeface="Arial"/>
              </a:rPr>
              <a:t>Stolovitzky</a:t>
            </a:r>
            <a:r>
              <a:rPr lang="en-US" sz="1400" i="1" dirty="0">
                <a:latin typeface="Arial"/>
                <a:cs typeface="Arial"/>
              </a:rPr>
              <a:t> G, </a:t>
            </a:r>
            <a:r>
              <a:rPr lang="en-US" sz="1400" i="1" dirty="0" err="1">
                <a:latin typeface="Arial"/>
                <a:cs typeface="Arial"/>
              </a:rPr>
              <a:t>Dalla</a:t>
            </a:r>
            <a:r>
              <a:rPr lang="en-US" sz="1400" i="1" dirty="0">
                <a:latin typeface="Arial"/>
                <a:cs typeface="Arial"/>
              </a:rPr>
              <a:t> </a:t>
            </a:r>
            <a:r>
              <a:rPr lang="en-US" sz="1400" i="1" dirty="0" err="1">
                <a:latin typeface="Arial"/>
                <a:cs typeface="Arial"/>
              </a:rPr>
              <a:t>Favera</a:t>
            </a:r>
            <a:r>
              <a:rPr lang="en-US" sz="1400" i="1" dirty="0">
                <a:latin typeface="Arial"/>
                <a:cs typeface="Arial"/>
              </a:rPr>
              <a:t> R, </a:t>
            </a:r>
            <a:r>
              <a:rPr lang="en-US" sz="1400" i="1" dirty="0" err="1">
                <a:latin typeface="Arial"/>
                <a:cs typeface="Arial"/>
              </a:rPr>
              <a:t>Califano</a:t>
            </a:r>
            <a:r>
              <a:rPr lang="en-US" sz="1400" i="1" dirty="0">
                <a:latin typeface="Arial"/>
                <a:cs typeface="Arial"/>
              </a:rPr>
              <a:t> A. ARACNE: an algorithm for the reconstruction of gene regulatory networks in a mammalian cellular context. BMC Bioinformatics. 2006 </a:t>
            </a:r>
          </a:p>
        </p:txBody>
      </p:sp>
      <p:pic>
        <p:nvPicPr>
          <p:cNvPr id="5" name="Picture 4" descr="12859_2006_Article_1290_Fig2_HTM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570" y="2128270"/>
            <a:ext cx="2551521" cy="3435615"/>
          </a:xfrm>
          <a:prstGeom prst="rect">
            <a:avLst/>
          </a:prstGeom>
        </p:spPr>
      </p:pic>
      <p:sp>
        <p:nvSpPr>
          <p:cNvPr id="7" name="TextBox 6"/>
          <p:cNvSpPr txBox="1"/>
          <p:nvPr/>
        </p:nvSpPr>
        <p:spPr>
          <a:xfrm>
            <a:off x="5223238" y="1245564"/>
            <a:ext cx="4114800" cy="646331"/>
          </a:xfrm>
          <a:prstGeom prst="rect">
            <a:avLst/>
          </a:prstGeom>
          <a:noFill/>
        </p:spPr>
        <p:txBody>
          <a:bodyPr wrap="square" rtlCol="0">
            <a:spAutoFit/>
          </a:bodyPr>
          <a:lstStyle/>
          <a:p>
            <a:r>
              <a:rPr lang="en-US" dirty="0">
                <a:latin typeface="Arial"/>
                <a:cs typeface="Arial"/>
              </a:rPr>
              <a:t>Data Processing Inequality (DPI) removes indirect interactions</a:t>
            </a:r>
          </a:p>
        </p:txBody>
      </p:sp>
      <p:sp>
        <p:nvSpPr>
          <p:cNvPr id="9" name="Rectangle 8"/>
          <p:cNvSpPr/>
          <p:nvPr/>
        </p:nvSpPr>
        <p:spPr>
          <a:xfrm>
            <a:off x="457200" y="1204940"/>
            <a:ext cx="4572000" cy="923330"/>
          </a:xfrm>
          <a:prstGeom prst="rect">
            <a:avLst/>
          </a:prstGeom>
        </p:spPr>
        <p:txBody>
          <a:bodyPr>
            <a:spAutoFit/>
          </a:bodyPr>
          <a:lstStyle/>
          <a:p>
            <a:r>
              <a:rPr lang="en-US" dirty="0">
                <a:latin typeface="Arial"/>
                <a:cs typeface="Arial"/>
              </a:rPr>
              <a:t>Mutual Information (MI) of two random variables is a measure of the mutual dependence between the two variables</a:t>
            </a:r>
          </a:p>
        </p:txBody>
      </p:sp>
      <p:pic>
        <p:nvPicPr>
          <p:cNvPr id="10" name="Picture 9" descr="Mutual_Information_Examples.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987" y="2417158"/>
            <a:ext cx="4543931" cy="2855672"/>
          </a:xfrm>
          <a:prstGeom prst="rect">
            <a:avLst/>
          </a:prstGeom>
        </p:spPr>
      </p:pic>
    </p:spTree>
    <p:extLst>
      <p:ext uri="{BB962C8B-B14F-4D97-AF65-F5344CB8AC3E}">
        <p14:creationId xmlns:p14="http://schemas.microsoft.com/office/powerpoint/2010/main" val="183785392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7 at 12.19.00 PM.png"/>
          <p:cNvPicPr>
            <a:picLocks noChangeAspect="1"/>
          </p:cNvPicPr>
          <p:nvPr/>
        </p:nvPicPr>
        <p:blipFill rotWithShape="1">
          <a:blip r:embed="rId2">
            <a:extLst>
              <a:ext uri="{28A0092B-C50C-407E-A947-70E740481C1C}">
                <a14:useLocalDpi xmlns:a14="http://schemas.microsoft.com/office/drawing/2010/main" val="0"/>
              </a:ext>
            </a:extLst>
          </a:blip>
          <a:srcRect r="1974"/>
          <a:stretch/>
        </p:blipFill>
        <p:spPr>
          <a:xfrm>
            <a:off x="2051720" y="383478"/>
            <a:ext cx="5992001" cy="5656033"/>
          </a:xfrm>
          <a:prstGeom prst="rect">
            <a:avLst/>
          </a:prstGeom>
        </p:spPr>
      </p:pic>
      <p:sp>
        <p:nvSpPr>
          <p:cNvPr id="3" name="Title 1"/>
          <p:cNvSpPr txBox="1">
            <a:spLocks/>
          </p:cNvSpPr>
          <p:nvPr/>
        </p:nvSpPr>
        <p:spPr>
          <a:xfrm>
            <a:off x="457200" y="6194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err="1">
                <a:latin typeface="Arial"/>
                <a:cs typeface="Arial"/>
              </a:rPr>
              <a:t>ARACNe</a:t>
            </a:r>
            <a:r>
              <a:rPr lang="en-US" sz="2000" b="1" dirty="0">
                <a:latin typeface="Arial"/>
                <a:cs typeface="Arial"/>
              </a:rPr>
              <a:t> NETWORK</a:t>
            </a:r>
          </a:p>
        </p:txBody>
      </p:sp>
      <p:sp>
        <p:nvSpPr>
          <p:cNvPr id="4" name="Rectangle 3"/>
          <p:cNvSpPr/>
          <p:nvPr/>
        </p:nvSpPr>
        <p:spPr>
          <a:xfrm>
            <a:off x="467544" y="6093296"/>
            <a:ext cx="8385491" cy="400110"/>
          </a:xfrm>
          <a:prstGeom prst="rect">
            <a:avLst/>
          </a:prstGeom>
        </p:spPr>
        <p:txBody>
          <a:bodyPr wrap="square">
            <a:spAutoFit/>
          </a:bodyPr>
          <a:lstStyle/>
          <a:p>
            <a:r>
              <a:rPr lang="en-US" sz="1000" i="1" dirty="0">
                <a:latin typeface="Arial"/>
                <a:cs typeface="Arial"/>
              </a:rPr>
              <a:t>FGFR2 risk SNPs confer breast cancer risk by augmenting </a:t>
            </a:r>
            <a:r>
              <a:rPr lang="en-US" sz="1000" i="1" dirty="0" err="1">
                <a:latin typeface="Arial"/>
                <a:cs typeface="Arial"/>
              </a:rPr>
              <a:t>oestrogen</a:t>
            </a:r>
            <a:r>
              <a:rPr lang="en-US" sz="1000" i="1" dirty="0">
                <a:latin typeface="Arial"/>
                <a:cs typeface="Arial"/>
              </a:rPr>
              <a:t> responsiveness . Thomas M. Campbell  Mauro A.A. Castro  Ines de Santiago Michael N.C. Fletcher  Silvia </a:t>
            </a:r>
            <a:r>
              <a:rPr lang="en-US" sz="1000" i="1" dirty="0" err="1">
                <a:latin typeface="Arial"/>
                <a:cs typeface="Arial"/>
              </a:rPr>
              <a:t>Halim</a:t>
            </a:r>
            <a:r>
              <a:rPr lang="en-US" sz="1000" i="1" dirty="0">
                <a:latin typeface="Arial"/>
                <a:cs typeface="Arial"/>
              </a:rPr>
              <a:t>  </a:t>
            </a:r>
            <a:r>
              <a:rPr lang="en-US" sz="1000" i="1" dirty="0" err="1">
                <a:latin typeface="Arial"/>
                <a:cs typeface="Arial"/>
              </a:rPr>
              <a:t>Radhika</a:t>
            </a:r>
            <a:r>
              <a:rPr lang="en-US" sz="1000" i="1" dirty="0">
                <a:latin typeface="Arial"/>
                <a:cs typeface="Arial"/>
              </a:rPr>
              <a:t> </a:t>
            </a:r>
            <a:r>
              <a:rPr lang="en-US" sz="1000" i="1" dirty="0" err="1">
                <a:latin typeface="Arial"/>
                <a:cs typeface="Arial"/>
              </a:rPr>
              <a:t>Prathalingam</a:t>
            </a:r>
            <a:r>
              <a:rPr lang="en-US" sz="1000" i="1" dirty="0">
                <a:latin typeface="Arial"/>
                <a:cs typeface="Arial"/>
              </a:rPr>
              <a:t>  Bruce A.J. Ponder Kerstin B. Meyer. Carcinogenesis 2016</a:t>
            </a:r>
          </a:p>
        </p:txBody>
      </p:sp>
      <p:sp>
        <p:nvSpPr>
          <p:cNvPr id="5" name="CasellaDiTesto 33"/>
          <p:cNvSpPr txBox="1"/>
          <p:nvPr/>
        </p:nvSpPr>
        <p:spPr>
          <a:xfrm>
            <a:off x="251520" y="6453336"/>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00462075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3-26 at 3.38.59 PM.png"/>
          <p:cNvPicPr>
            <a:picLocks noChangeAspect="1"/>
          </p:cNvPicPr>
          <p:nvPr/>
        </p:nvPicPr>
        <p:blipFill rotWithShape="1">
          <a:blip r:embed="rId2">
            <a:extLst>
              <a:ext uri="{28A0092B-C50C-407E-A947-70E740481C1C}">
                <a14:useLocalDpi xmlns:a14="http://schemas.microsoft.com/office/drawing/2010/main" val="0"/>
              </a:ext>
            </a:extLst>
          </a:blip>
          <a:srcRect l="55593"/>
          <a:stretch/>
        </p:blipFill>
        <p:spPr>
          <a:xfrm>
            <a:off x="5292080" y="908720"/>
            <a:ext cx="2506717" cy="5049742"/>
          </a:xfrm>
          <a:prstGeom prst="rect">
            <a:avLst/>
          </a:prstGeom>
        </p:spPr>
      </p:pic>
      <p:sp>
        <p:nvSpPr>
          <p:cNvPr id="2" name="TextBox 1"/>
          <p:cNvSpPr txBox="1"/>
          <p:nvPr/>
        </p:nvSpPr>
        <p:spPr>
          <a:xfrm>
            <a:off x="2839998" y="282258"/>
            <a:ext cx="3857020" cy="369332"/>
          </a:xfrm>
          <a:prstGeom prst="rect">
            <a:avLst/>
          </a:prstGeom>
          <a:noFill/>
        </p:spPr>
        <p:txBody>
          <a:bodyPr wrap="none" rtlCol="0">
            <a:spAutoFit/>
          </a:bodyPr>
          <a:lstStyle/>
          <a:p>
            <a:r>
              <a:rPr lang="en-US" b="1" dirty="0">
                <a:latin typeface="Arial"/>
                <a:cs typeface="Arial"/>
              </a:rPr>
              <a:t>A SYSTEM BIOLOGY APPROACH</a:t>
            </a:r>
          </a:p>
        </p:txBody>
      </p:sp>
      <p:pic>
        <p:nvPicPr>
          <p:cNvPr id="4" name="Picture 3" descr="nrc.2016.124-f5.jpg"/>
          <p:cNvPicPr>
            <a:picLocks noChangeAspect="1"/>
          </p:cNvPicPr>
          <p:nvPr/>
        </p:nvPicPr>
        <p:blipFill>
          <a:blip r:embed="rId3">
            <a:alphaModFix amt="66000"/>
            <a:extLst>
              <a:ext uri="{28A0092B-C50C-407E-A947-70E740481C1C}">
                <a14:useLocalDpi xmlns:a14="http://schemas.microsoft.com/office/drawing/2010/main" val="0"/>
              </a:ext>
            </a:extLst>
          </a:blip>
          <a:stretch>
            <a:fillRect/>
          </a:stretch>
        </p:blipFill>
        <p:spPr>
          <a:xfrm>
            <a:off x="526085" y="2169863"/>
            <a:ext cx="3671426" cy="2578038"/>
          </a:xfrm>
          <a:prstGeom prst="rect">
            <a:avLst/>
          </a:prstGeom>
        </p:spPr>
      </p:pic>
      <p:sp>
        <p:nvSpPr>
          <p:cNvPr id="5" name="Rectangle 4"/>
          <p:cNvSpPr/>
          <p:nvPr/>
        </p:nvSpPr>
        <p:spPr>
          <a:xfrm>
            <a:off x="277023" y="5949280"/>
            <a:ext cx="8837509" cy="523220"/>
          </a:xfrm>
          <a:prstGeom prst="rect">
            <a:avLst/>
          </a:prstGeom>
        </p:spPr>
        <p:txBody>
          <a:bodyPr wrap="square">
            <a:spAutoFit/>
          </a:bodyPr>
          <a:lstStyle/>
          <a:p>
            <a:r>
              <a:rPr lang="en-US" sz="1400" i="1" dirty="0">
                <a:latin typeface="Arial"/>
                <a:cs typeface="Arial"/>
              </a:rPr>
              <a:t>The recurrent architecture of </a:t>
            </a:r>
            <a:r>
              <a:rPr lang="en-US" sz="1400" i="1" dirty="0" err="1">
                <a:latin typeface="Arial"/>
                <a:cs typeface="Arial"/>
              </a:rPr>
              <a:t>tumour</a:t>
            </a:r>
            <a:r>
              <a:rPr lang="en-US" sz="1400" i="1" dirty="0">
                <a:latin typeface="Arial"/>
                <a:cs typeface="Arial"/>
              </a:rPr>
              <a:t> initiation, progression and drug sensitivity. Andrea </a:t>
            </a:r>
            <a:r>
              <a:rPr lang="en-US" sz="1400" i="1" dirty="0" err="1">
                <a:latin typeface="Arial"/>
                <a:cs typeface="Arial"/>
              </a:rPr>
              <a:t>Califano</a:t>
            </a:r>
            <a:r>
              <a:rPr lang="en-US" sz="1400" i="1" dirty="0">
                <a:latin typeface="Arial"/>
                <a:cs typeface="Arial"/>
              </a:rPr>
              <a:t> and Mariano J. Alvarez</a:t>
            </a:r>
          </a:p>
        </p:txBody>
      </p:sp>
      <p:sp>
        <p:nvSpPr>
          <p:cNvPr id="6" name="TextBox 5"/>
          <p:cNvSpPr txBox="1"/>
          <p:nvPr/>
        </p:nvSpPr>
        <p:spPr>
          <a:xfrm>
            <a:off x="1375899" y="1631241"/>
            <a:ext cx="1801845" cy="369332"/>
          </a:xfrm>
          <a:prstGeom prst="rect">
            <a:avLst/>
          </a:prstGeom>
          <a:noFill/>
        </p:spPr>
        <p:txBody>
          <a:bodyPr wrap="none" rtlCol="0">
            <a:spAutoFit/>
          </a:bodyPr>
          <a:lstStyle/>
          <a:p>
            <a:r>
              <a:rPr lang="en-US" dirty="0" err="1"/>
              <a:t>ARACNe</a:t>
            </a:r>
            <a:r>
              <a:rPr lang="en-US" dirty="0"/>
              <a:t> network</a:t>
            </a:r>
          </a:p>
        </p:txBody>
      </p:sp>
      <p:sp>
        <p:nvSpPr>
          <p:cNvPr id="7" name="TextBox 6"/>
          <p:cNvSpPr txBox="1"/>
          <p:nvPr/>
        </p:nvSpPr>
        <p:spPr>
          <a:xfrm>
            <a:off x="4643712" y="935080"/>
            <a:ext cx="4370194" cy="369332"/>
          </a:xfrm>
          <a:prstGeom prst="rect">
            <a:avLst/>
          </a:prstGeom>
          <a:noFill/>
        </p:spPr>
        <p:txBody>
          <a:bodyPr wrap="none" rtlCol="0">
            <a:spAutoFit/>
          </a:bodyPr>
          <a:lstStyle/>
          <a:p>
            <a:r>
              <a:rPr lang="en-US" dirty="0"/>
              <a:t>Quantification of Master Regulator Activity</a:t>
            </a:r>
          </a:p>
        </p:txBody>
      </p:sp>
      <p:sp>
        <p:nvSpPr>
          <p:cNvPr id="8" name="CasellaDiTesto 33"/>
          <p:cNvSpPr txBox="1"/>
          <p:nvPr/>
        </p:nvSpPr>
        <p:spPr>
          <a:xfrm>
            <a:off x="251520" y="6518175"/>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9219284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3-26 at 3.30.38 PM.png"/>
          <p:cNvPicPr>
            <a:picLocks noChangeAspect="1"/>
          </p:cNvPicPr>
          <p:nvPr/>
        </p:nvPicPr>
        <p:blipFill rotWithShape="1">
          <a:blip r:embed="rId2">
            <a:extLst>
              <a:ext uri="{28A0092B-C50C-407E-A947-70E740481C1C}">
                <a14:useLocalDpi xmlns:a14="http://schemas.microsoft.com/office/drawing/2010/main" val="0"/>
              </a:ext>
            </a:extLst>
          </a:blip>
          <a:srcRect l="29657" r="29922"/>
          <a:stretch/>
        </p:blipFill>
        <p:spPr>
          <a:xfrm>
            <a:off x="3524083" y="577117"/>
            <a:ext cx="4860541" cy="5893691"/>
          </a:xfrm>
          <a:prstGeom prst="rect">
            <a:avLst/>
          </a:prstGeom>
        </p:spPr>
      </p:pic>
      <p:sp>
        <p:nvSpPr>
          <p:cNvPr id="5" name="TextBox 4"/>
          <p:cNvSpPr txBox="1"/>
          <p:nvPr/>
        </p:nvSpPr>
        <p:spPr>
          <a:xfrm>
            <a:off x="2244729" y="207785"/>
            <a:ext cx="4943418" cy="369332"/>
          </a:xfrm>
          <a:prstGeom prst="rect">
            <a:avLst/>
          </a:prstGeom>
          <a:noFill/>
        </p:spPr>
        <p:txBody>
          <a:bodyPr wrap="none" rtlCol="0">
            <a:spAutoFit/>
          </a:bodyPr>
          <a:lstStyle/>
          <a:p>
            <a:r>
              <a:rPr lang="en-US" b="1" dirty="0">
                <a:latin typeface="Arial"/>
                <a:cs typeface="Arial"/>
              </a:rPr>
              <a:t>VIPER (Virtual Inference of Protein Activity)</a:t>
            </a:r>
          </a:p>
        </p:txBody>
      </p:sp>
      <p:pic>
        <p:nvPicPr>
          <p:cNvPr id="6" name="Picture 5" descr="static1.squaresp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40" y="2583435"/>
            <a:ext cx="3071443" cy="3335248"/>
          </a:xfrm>
          <a:prstGeom prst="rect">
            <a:avLst/>
          </a:prstGeom>
        </p:spPr>
      </p:pic>
      <p:sp>
        <p:nvSpPr>
          <p:cNvPr id="7" name="CasellaDiTesto 33"/>
          <p:cNvSpPr txBox="1"/>
          <p:nvPr/>
        </p:nvSpPr>
        <p:spPr>
          <a:xfrm>
            <a:off x="251520" y="6550223"/>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9528399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5949280"/>
            <a:ext cx="9143999" cy="276999"/>
          </a:xfrm>
          <a:prstGeom prst="rect">
            <a:avLst/>
          </a:prstGeom>
        </p:spPr>
        <p:txBody>
          <a:bodyPr wrap="square">
            <a:spAutoFit/>
          </a:bodyPr>
          <a:lstStyle/>
          <a:p>
            <a:r>
              <a:rPr lang="en-US" sz="1200" i="1" dirty="0">
                <a:latin typeface="Arial"/>
                <a:cs typeface="Arial"/>
              </a:rPr>
              <a:t>The recurrent architecture of </a:t>
            </a:r>
            <a:r>
              <a:rPr lang="en-US" sz="1200" i="1" dirty="0" err="1">
                <a:latin typeface="Arial"/>
                <a:cs typeface="Arial"/>
              </a:rPr>
              <a:t>tumour</a:t>
            </a:r>
            <a:r>
              <a:rPr lang="en-US" sz="1200" i="1" dirty="0">
                <a:latin typeface="Arial"/>
                <a:cs typeface="Arial"/>
              </a:rPr>
              <a:t> initiation, progression and drug sensitivity. Andrea </a:t>
            </a:r>
            <a:r>
              <a:rPr lang="en-US" sz="1200" i="1" dirty="0" err="1">
                <a:latin typeface="Arial"/>
                <a:cs typeface="Arial"/>
              </a:rPr>
              <a:t>Califano</a:t>
            </a:r>
            <a:r>
              <a:rPr lang="en-US" sz="1200" i="1" dirty="0">
                <a:latin typeface="Arial"/>
                <a:cs typeface="Arial"/>
              </a:rPr>
              <a:t> and Mariano J. Alvarez, Nature 2017</a:t>
            </a:r>
          </a:p>
        </p:txBody>
      </p:sp>
      <p:grpSp>
        <p:nvGrpSpPr>
          <p:cNvPr id="6" name="Group 5"/>
          <p:cNvGrpSpPr/>
          <p:nvPr/>
        </p:nvGrpSpPr>
        <p:grpSpPr>
          <a:xfrm>
            <a:off x="2215594" y="1124532"/>
            <a:ext cx="4410588" cy="4035092"/>
            <a:chOff x="2321419" y="1336209"/>
            <a:chExt cx="4410588" cy="4035092"/>
          </a:xfrm>
        </p:grpSpPr>
        <p:pic>
          <p:nvPicPr>
            <p:cNvPr id="2" name="Picture 1" descr="Screen Shot 2018-03-26 at 3.35.24 PM.png"/>
            <p:cNvPicPr>
              <a:picLocks noChangeAspect="1"/>
            </p:cNvPicPr>
            <p:nvPr/>
          </p:nvPicPr>
          <p:blipFill rotWithShape="1">
            <a:blip r:embed="rId2">
              <a:extLst>
                <a:ext uri="{28A0092B-C50C-407E-A947-70E740481C1C}">
                  <a14:useLocalDpi xmlns:a14="http://schemas.microsoft.com/office/drawing/2010/main" val="0"/>
                </a:ext>
              </a:extLst>
            </a:blip>
            <a:srcRect l="48832" t="31613" b="199"/>
            <a:stretch/>
          </p:blipFill>
          <p:spPr>
            <a:xfrm>
              <a:off x="2621839" y="1336209"/>
              <a:ext cx="4110168" cy="4035092"/>
            </a:xfrm>
            <a:prstGeom prst="rect">
              <a:avLst/>
            </a:prstGeom>
          </p:spPr>
        </p:pic>
        <p:sp>
          <p:nvSpPr>
            <p:cNvPr id="5" name="Rectangle 4"/>
            <p:cNvSpPr/>
            <p:nvPr/>
          </p:nvSpPr>
          <p:spPr>
            <a:xfrm>
              <a:off x="2321419" y="4792749"/>
              <a:ext cx="2239486" cy="5785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58756" y="207785"/>
            <a:ext cx="8368259" cy="369332"/>
          </a:xfrm>
          <a:prstGeom prst="rect">
            <a:avLst/>
          </a:prstGeom>
          <a:noFill/>
        </p:spPr>
        <p:txBody>
          <a:bodyPr wrap="none" rtlCol="0">
            <a:spAutoFit/>
          </a:bodyPr>
          <a:lstStyle/>
          <a:p>
            <a:r>
              <a:rPr lang="en-US" b="1" dirty="0">
                <a:latin typeface="Arial"/>
                <a:cs typeface="Arial"/>
              </a:rPr>
              <a:t>VIPER (Virtual Inference of Protein Activity BY Enriched </a:t>
            </a:r>
            <a:r>
              <a:rPr lang="en-US" b="1" dirty="0" err="1">
                <a:latin typeface="Arial"/>
                <a:cs typeface="Arial"/>
              </a:rPr>
              <a:t>Regulon</a:t>
            </a:r>
            <a:r>
              <a:rPr lang="en-US" b="1" dirty="0">
                <a:latin typeface="Arial"/>
                <a:cs typeface="Arial"/>
              </a:rPr>
              <a:t> Analysis)</a:t>
            </a:r>
          </a:p>
        </p:txBody>
      </p:sp>
      <p:sp>
        <p:nvSpPr>
          <p:cNvPr id="8" name="TextBox 7"/>
          <p:cNvSpPr txBox="1"/>
          <p:nvPr/>
        </p:nvSpPr>
        <p:spPr>
          <a:xfrm>
            <a:off x="406772" y="5486400"/>
            <a:ext cx="8674169" cy="369332"/>
          </a:xfrm>
          <a:prstGeom prst="rect">
            <a:avLst/>
          </a:prstGeom>
          <a:noFill/>
        </p:spPr>
        <p:txBody>
          <a:bodyPr wrap="none" rtlCol="0">
            <a:spAutoFit/>
          </a:bodyPr>
          <a:lstStyle/>
          <a:p>
            <a:r>
              <a:rPr lang="en-US" dirty="0"/>
              <a:t>HEATMAPS CAN REPRESENT DIFFERENT SOURCES OF DATA, INCLUDING PROTEIN ACTIVITY</a:t>
            </a:r>
          </a:p>
        </p:txBody>
      </p:sp>
      <p:sp>
        <p:nvSpPr>
          <p:cNvPr id="9" name="CasellaDiTesto 33"/>
          <p:cNvSpPr txBox="1"/>
          <p:nvPr/>
        </p:nvSpPr>
        <p:spPr>
          <a:xfrm>
            <a:off x="251520" y="6381328"/>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extLst>
      <p:ext uri="{BB962C8B-B14F-4D97-AF65-F5344CB8AC3E}">
        <p14:creationId xmlns:p14="http://schemas.microsoft.com/office/powerpoint/2010/main" val="31510246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5212517"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TRANSCRIPTOME ANALYSIS: WHY?</a:t>
            </a:r>
          </a:p>
        </p:txBody>
      </p:sp>
      <p:sp>
        <p:nvSpPr>
          <p:cNvPr id="18" name="CasellaDiTesto 17"/>
          <p:cNvSpPr txBox="1"/>
          <p:nvPr/>
        </p:nvSpPr>
        <p:spPr>
          <a:xfrm>
            <a:off x="107504" y="764704"/>
            <a:ext cx="9036496" cy="1508105"/>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How</a:t>
            </a:r>
            <a:r>
              <a:rPr lang="it-IT" sz="2400" b="1" dirty="0">
                <a:latin typeface="+mj-lt"/>
                <a:cs typeface="Arial" pitchFamily="34" charset="0"/>
              </a:rPr>
              <a:t> </a:t>
            </a:r>
            <a:r>
              <a:rPr lang="it-IT" sz="2400" b="1" dirty="0" err="1">
                <a:latin typeface="+mj-lt"/>
                <a:cs typeface="Arial" pitchFamily="34" charset="0"/>
              </a:rPr>
              <a:t>to</a:t>
            </a:r>
            <a:r>
              <a:rPr lang="it-IT" sz="2400" b="1" dirty="0">
                <a:latin typeface="+mj-lt"/>
                <a:cs typeface="Arial" pitchFamily="34" charset="0"/>
              </a:rPr>
              <a:t> </a:t>
            </a:r>
            <a:r>
              <a:rPr lang="it-IT" sz="2400" b="1" dirty="0" err="1">
                <a:latin typeface="+mj-lt"/>
                <a:cs typeface="Arial" pitchFamily="34" charset="0"/>
              </a:rPr>
              <a:t>detect</a:t>
            </a:r>
            <a:r>
              <a:rPr lang="it-IT" sz="2400" b="1" dirty="0">
                <a:latin typeface="+mj-lt"/>
                <a:cs typeface="Arial" pitchFamily="34" charset="0"/>
              </a:rPr>
              <a:t> </a:t>
            </a:r>
            <a:r>
              <a:rPr lang="it-IT" sz="2400" b="1" dirty="0" err="1">
                <a:latin typeface="+mj-lt"/>
                <a:cs typeface="Arial" pitchFamily="34" charset="0"/>
              </a:rPr>
              <a:t>something</a:t>
            </a:r>
            <a:r>
              <a:rPr lang="it-IT" sz="2400" b="1" dirty="0">
                <a:latin typeface="+mj-lt"/>
                <a:cs typeface="Arial" pitchFamily="34" charset="0"/>
              </a:rPr>
              <a:t> </a:t>
            </a:r>
            <a:r>
              <a:rPr lang="it-IT" sz="2400" b="1" dirty="0" err="1">
                <a:latin typeface="+mj-lt"/>
                <a:cs typeface="Arial" pitchFamily="34" charset="0"/>
              </a:rPr>
              <a:t>that</a:t>
            </a:r>
            <a:r>
              <a:rPr lang="it-IT" sz="2400" b="1" dirty="0">
                <a:latin typeface="+mj-lt"/>
                <a:cs typeface="Arial" pitchFamily="34" charset="0"/>
              </a:rPr>
              <a:t> </a:t>
            </a:r>
            <a:r>
              <a:rPr lang="it-IT" sz="2400" b="1" dirty="0" err="1">
                <a:latin typeface="+mj-lt"/>
                <a:cs typeface="Arial" pitchFamily="34" charset="0"/>
              </a:rPr>
              <a:t>is</a:t>
            </a:r>
            <a:r>
              <a:rPr lang="it-IT" sz="2400" b="1" dirty="0">
                <a:latin typeface="+mj-lt"/>
                <a:cs typeface="Arial" pitchFamily="34" charset="0"/>
              </a:rPr>
              <a:t> </a:t>
            </a:r>
            <a:r>
              <a:rPr lang="it-IT" sz="2400" b="1" dirty="0" err="1">
                <a:latin typeface="+mj-lt"/>
                <a:cs typeface="Arial" pitchFamily="34" charset="0"/>
              </a:rPr>
              <a:t>unknown</a:t>
            </a:r>
            <a:r>
              <a:rPr lang="it-IT" sz="2400" b="1" dirty="0">
                <a:latin typeface="+mj-lt"/>
                <a:cs typeface="Arial" pitchFamily="34" charset="0"/>
              </a:rPr>
              <a:t>?</a:t>
            </a: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grpSp>
        <p:nvGrpSpPr>
          <p:cNvPr id="9" name="Gruppo 8"/>
          <p:cNvGrpSpPr/>
          <p:nvPr/>
        </p:nvGrpSpPr>
        <p:grpSpPr>
          <a:xfrm>
            <a:off x="3682029" y="1720503"/>
            <a:ext cx="4428000" cy="180000"/>
            <a:chOff x="971600" y="3321008"/>
            <a:chExt cx="4428000" cy="180000"/>
          </a:xfrm>
        </p:grpSpPr>
        <p:cxnSp>
          <p:nvCxnSpPr>
            <p:cNvPr id="11" name="Connettore 1 10"/>
            <p:cNvCxnSpPr/>
            <p:nvPr/>
          </p:nvCxnSpPr>
          <p:spPr>
            <a:xfrm>
              <a:off x="971600" y="3501008"/>
              <a:ext cx="44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043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1196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1348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1500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1653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1805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1958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2110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2262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2415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2567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2720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2872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3024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3177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3329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3482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3634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3786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3939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4091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4244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396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4548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4701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853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5006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5158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5310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uppo 42"/>
          <p:cNvGrpSpPr/>
          <p:nvPr/>
        </p:nvGrpSpPr>
        <p:grpSpPr>
          <a:xfrm>
            <a:off x="3665653" y="1432470"/>
            <a:ext cx="2052000" cy="180000"/>
            <a:chOff x="955224" y="3032975"/>
            <a:chExt cx="2052000" cy="180000"/>
          </a:xfrm>
        </p:grpSpPr>
        <p:cxnSp>
          <p:nvCxnSpPr>
            <p:cNvPr id="44" name="Connettore 1 43"/>
            <p:cNvCxnSpPr/>
            <p:nvPr/>
          </p:nvCxnSpPr>
          <p:spPr>
            <a:xfrm rot="10800000">
              <a:off x="955224" y="3032975"/>
              <a:ext cx="2052000" cy="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rot="10800000">
              <a:off x="2872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rot="10800000">
              <a:off x="2720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rot="10800000">
              <a:off x="2568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rot="10800000">
              <a:off x="2415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rot="10800000">
              <a:off x="2263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rot="10800000">
              <a:off x="2110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1" name="Connettore 1 50"/>
            <p:cNvCxnSpPr/>
            <p:nvPr/>
          </p:nvCxnSpPr>
          <p:spPr>
            <a:xfrm rot="10800000">
              <a:off x="1958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2" name="Connettore 1 51"/>
            <p:cNvCxnSpPr/>
            <p:nvPr/>
          </p:nvCxnSpPr>
          <p:spPr>
            <a:xfrm rot="10800000">
              <a:off x="1806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rot="10800000">
              <a:off x="1653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4" name="Connettore 1 53"/>
            <p:cNvCxnSpPr/>
            <p:nvPr/>
          </p:nvCxnSpPr>
          <p:spPr>
            <a:xfrm rot="10800000">
              <a:off x="1501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rot="10800000">
              <a:off x="1348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rot="10800000">
              <a:off x="1196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rot="10800000">
              <a:off x="1044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grpSp>
      <p:grpSp>
        <p:nvGrpSpPr>
          <p:cNvPr id="58" name="Gruppo 57"/>
          <p:cNvGrpSpPr/>
          <p:nvPr/>
        </p:nvGrpSpPr>
        <p:grpSpPr>
          <a:xfrm>
            <a:off x="5618385" y="1432470"/>
            <a:ext cx="252000" cy="180000"/>
            <a:chOff x="5170408" y="1988840"/>
            <a:chExt cx="252000" cy="180000"/>
          </a:xfrm>
        </p:grpSpPr>
        <p:cxnSp>
          <p:nvCxnSpPr>
            <p:cNvPr id="59" name="Connettore 1 58"/>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uppo 60"/>
          <p:cNvGrpSpPr/>
          <p:nvPr/>
        </p:nvGrpSpPr>
        <p:grpSpPr>
          <a:xfrm>
            <a:off x="5770785" y="1432470"/>
            <a:ext cx="252000" cy="180000"/>
            <a:chOff x="5170408" y="1988840"/>
            <a:chExt cx="252000" cy="180000"/>
          </a:xfrm>
        </p:grpSpPr>
        <p:cxnSp>
          <p:nvCxnSpPr>
            <p:cNvPr id="62" name="Connettore 1 61"/>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uppo 63"/>
          <p:cNvGrpSpPr/>
          <p:nvPr/>
        </p:nvGrpSpPr>
        <p:grpSpPr>
          <a:xfrm>
            <a:off x="5923185" y="1432470"/>
            <a:ext cx="252000" cy="180000"/>
            <a:chOff x="5170408" y="1988840"/>
            <a:chExt cx="252000" cy="180000"/>
          </a:xfrm>
        </p:grpSpPr>
        <p:cxnSp>
          <p:nvCxnSpPr>
            <p:cNvPr id="65" name="Connettore 1 64"/>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uppo 66"/>
          <p:cNvGrpSpPr/>
          <p:nvPr/>
        </p:nvGrpSpPr>
        <p:grpSpPr>
          <a:xfrm>
            <a:off x="6075585" y="1432470"/>
            <a:ext cx="252000" cy="180000"/>
            <a:chOff x="5170408" y="1988840"/>
            <a:chExt cx="252000" cy="180000"/>
          </a:xfrm>
        </p:grpSpPr>
        <p:cxnSp>
          <p:nvCxnSpPr>
            <p:cNvPr id="68" name="Connettore 1 67"/>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uppo 69"/>
          <p:cNvGrpSpPr/>
          <p:nvPr/>
        </p:nvGrpSpPr>
        <p:grpSpPr>
          <a:xfrm>
            <a:off x="6227985" y="1432470"/>
            <a:ext cx="252000" cy="180000"/>
            <a:chOff x="5170408" y="1988840"/>
            <a:chExt cx="252000" cy="180000"/>
          </a:xfrm>
        </p:grpSpPr>
        <p:cxnSp>
          <p:nvCxnSpPr>
            <p:cNvPr id="71" name="Connettore 1 70"/>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nettore 1 71"/>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uppo 72"/>
          <p:cNvGrpSpPr/>
          <p:nvPr/>
        </p:nvGrpSpPr>
        <p:grpSpPr>
          <a:xfrm>
            <a:off x="6380385" y="1432470"/>
            <a:ext cx="252000" cy="180000"/>
            <a:chOff x="5170408" y="1988840"/>
            <a:chExt cx="252000" cy="180000"/>
          </a:xfrm>
        </p:grpSpPr>
        <p:cxnSp>
          <p:nvCxnSpPr>
            <p:cNvPr id="74" name="Connettore 1 73"/>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ttore 1 74"/>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uppo 75"/>
          <p:cNvGrpSpPr/>
          <p:nvPr/>
        </p:nvGrpSpPr>
        <p:grpSpPr>
          <a:xfrm>
            <a:off x="6532785" y="1432470"/>
            <a:ext cx="252000" cy="180000"/>
            <a:chOff x="5170408" y="1988840"/>
            <a:chExt cx="252000" cy="180000"/>
          </a:xfrm>
        </p:grpSpPr>
        <p:cxnSp>
          <p:nvCxnSpPr>
            <p:cNvPr id="77" name="Connettore 1 76"/>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nettore 1 77"/>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Gruppo 78"/>
          <p:cNvGrpSpPr/>
          <p:nvPr/>
        </p:nvGrpSpPr>
        <p:grpSpPr>
          <a:xfrm>
            <a:off x="6685185" y="1432470"/>
            <a:ext cx="252000" cy="180000"/>
            <a:chOff x="5170408" y="1988840"/>
            <a:chExt cx="252000" cy="180000"/>
          </a:xfrm>
        </p:grpSpPr>
        <p:cxnSp>
          <p:nvCxnSpPr>
            <p:cNvPr id="80" name="Connettore 1 79"/>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ttore 1 80"/>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2" name="Gruppo 81"/>
          <p:cNvGrpSpPr/>
          <p:nvPr/>
        </p:nvGrpSpPr>
        <p:grpSpPr>
          <a:xfrm>
            <a:off x="6837585" y="1432470"/>
            <a:ext cx="252000" cy="180000"/>
            <a:chOff x="5170408" y="1988840"/>
            <a:chExt cx="252000" cy="180000"/>
          </a:xfrm>
        </p:grpSpPr>
        <p:cxnSp>
          <p:nvCxnSpPr>
            <p:cNvPr id="83" name="Connettore 1 82"/>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1 83"/>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5" name="Connettore 2 84"/>
          <p:cNvCxnSpPr/>
          <p:nvPr/>
        </p:nvCxnSpPr>
        <p:spPr>
          <a:xfrm>
            <a:off x="5643818" y="1252431"/>
            <a:ext cx="138029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6" name="CasellaDiTesto 85"/>
          <p:cNvSpPr txBox="1"/>
          <p:nvPr/>
        </p:nvSpPr>
        <p:spPr>
          <a:xfrm>
            <a:off x="8139742" y="1700808"/>
            <a:ext cx="576064" cy="369332"/>
          </a:xfrm>
          <a:prstGeom prst="rect">
            <a:avLst/>
          </a:prstGeom>
          <a:noFill/>
        </p:spPr>
        <p:txBody>
          <a:bodyPr wrap="square" rtlCol="0">
            <a:spAutoFit/>
          </a:bodyPr>
          <a:lstStyle/>
          <a:p>
            <a:r>
              <a:rPr lang="it-IT" b="1" dirty="0">
                <a:latin typeface="Century Gothic" pitchFamily="34" charset="0"/>
              </a:rPr>
              <a:t>5’</a:t>
            </a:r>
          </a:p>
        </p:txBody>
      </p:sp>
      <p:sp>
        <p:nvSpPr>
          <p:cNvPr id="87" name="CasellaDiTesto 86"/>
          <p:cNvSpPr txBox="1"/>
          <p:nvPr/>
        </p:nvSpPr>
        <p:spPr>
          <a:xfrm>
            <a:off x="3174135" y="1697742"/>
            <a:ext cx="576064" cy="369332"/>
          </a:xfrm>
          <a:prstGeom prst="rect">
            <a:avLst/>
          </a:prstGeom>
          <a:noFill/>
        </p:spPr>
        <p:txBody>
          <a:bodyPr wrap="square" rtlCol="0">
            <a:spAutoFit/>
          </a:bodyPr>
          <a:lstStyle/>
          <a:p>
            <a:pPr algn="r"/>
            <a:r>
              <a:rPr lang="it-IT" b="1" dirty="0">
                <a:latin typeface="Century Gothic" pitchFamily="34" charset="0"/>
              </a:rPr>
              <a:t>3’</a:t>
            </a:r>
          </a:p>
        </p:txBody>
      </p:sp>
      <p:sp>
        <p:nvSpPr>
          <p:cNvPr id="88" name="CasellaDiTesto 87"/>
          <p:cNvSpPr txBox="1"/>
          <p:nvPr/>
        </p:nvSpPr>
        <p:spPr>
          <a:xfrm>
            <a:off x="3174135" y="1216283"/>
            <a:ext cx="576064" cy="369332"/>
          </a:xfrm>
          <a:prstGeom prst="rect">
            <a:avLst/>
          </a:prstGeom>
          <a:noFill/>
        </p:spPr>
        <p:txBody>
          <a:bodyPr wrap="square" rtlCol="0">
            <a:spAutoFit/>
          </a:bodyPr>
          <a:lstStyle/>
          <a:p>
            <a:pPr algn="r"/>
            <a:r>
              <a:rPr lang="it-IT" b="1" dirty="0">
                <a:latin typeface="Century Gothic" pitchFamily="34" charset="0"/>
              </a:rPr>
              <a:t>5’</a:t>
            </a:r>
          </a:p>
        </p:txBody>
      </p:sp>
      <p:sp>
        <p:nvSpPr>
          <p:cNvPr id="89" name="CasellaDiTesto 88"/>
          <p:cNvSpPr txBox="1"/>
          <p:nvPr/>
        </p:nvSpPr>
        <p:spPr>
          <a:xfrm>
            <a:off x="486818" y="1298530"/>
            <a:ext cx="2520280" cy="646331"/>
          </a:xfrm>
          <a:prstGeom prst="rect">
            <a:avLst/>
          </a:prstGeom>
          <a:noFill/>
        </p:spPr>
        <p:txBody>
          <a:bodyPr wrap="square" rtlCol="0">
            <a:spAutoFit/>
          </a:bodyPr>
          <a:lstStyle/>
          <a:p>
            <a:pPr algn="ctr"/>
            <a:r>
              <a:rPr lang="it-IT" dirty="0"/>
              <a:t>PCR / </a:t>
            </a:r>
            <a:r>
              <a:rPr lang="it-IT" dirty="0" err="1"/>
              <a:t>qPCR</a:t>
            </a:r>
            <a:r>
              <a:rPr lang="it-IT" dirty="0"/>
              <a:t> /</a:t>
            </a:r>
            <a:br>
              <a:rPr lang="it-IT" dirty="0"/>
            </a:br>
            <a:r>
              <a:rPr lang="it-IT" dirty="0" err="1"/>
              <a:t>classic</a:t>
            </a:r>
            <a:r>
              <a:rPr lang="it-IT" dirty="0"/>
              <a:t> </a:t>
            </a:r>
            <a:r>
              <a:rPr lang="it-IT" dirty="0" err="1"/>
              <a:t>sequencing</a:t>
            </a:r>
            <a:endParaRPr lang="it-IT" dirty="0"/>
          </a:p>
        </p:txBody>
      </p:sp>
      <p:sp>
        <p:nvSpPr>
          <p:cNvPr id="90" name="CasellaDiTesto 89"/>
          <p:cNvSpPr txBox="1"/>
          <p:nvPr/>
        </p:nvSpPr>
        <p:spPr>
          <a:xfrm>
            <a:off x="452233" y="2728451"/>
            <a:ext cx="2520280" cy="646331"/>
          </a:xfrm>
          <a:prstGeom prst="rect">
            <a:avLst/>
          </a:prstGeom>
          <a:noFill/>
        </p:spPr>
        <p:txBody>
          <a:bodyPr wrap="square" rtlCol="0">
            <a:spAutoFit/>
          </a:bodyPr>
          <a:lstStyle/>
          <a:p>
            <a:pPr algn="ctr"/>
            <a:r>
              <a:rPr lang="it-IT" dirty="0" err="1"/>
              <a:t>Northern</a:t>
            </a:r>
            <a:r>
              <a:rPr lang="it-IT" dirty="0"/>
              <a:t> </a:t>
            </a:r>
            <a:r>
              <a:rPr lang="it-IT" dirty="0" err="1"/>
              <a:t>blot</a:t>
            </a:r>
            <a:r>
              <a:rPr lang="it-IT" dirty="0"/>
              <a:t> /</a:t>
            </a:r>
            <a:br>
              <a:rPr lang="it-IT" dirty="0"/>
            </a:br>
            <a:r>
              <a:rPr lang="it-IT" dirty="0"/>
              <a:t>Southern </a:t>
            </a:r>
            <a:r>
              <a:rPr lang="it-IT" dirty="0" err="1"/>
              <a:t>blot</a:t>
            </a:r>
            <a:endParaRPr lang="it-IT" dirty="0"/>
          </a:p>
        </p:txBody>
      </p:sp>
      <p:grpSp>
        <p:nvGrpSpPr>
          <p:cNvPr id="91" name="Gruppo 90"/>
          <p:cNvGrpSpPr/>
          <p:nvPr/>
        </p:nvGrpSpPr>
        <p:grpSpPr>
          <a:xfrm>
            <a:off x="3629449" y="3068947"/>
            <a:ext cx="4428000" cy="180000"/>
            <a:chOff x="971600" y="3321008"/>
            <a:chExt cx="4428000" cy="180000"/>
          </a:xfrm>
        </p:grpSpPr>
        <p:cxnSp>
          <p:nvCxnSpPr>
            <p:cNvPr id="92" name="Connettore 1 91"/>
            <p:cNvCxnSpPr/>
            <p:nvPr/>
          </p:nvCxnSpPr>
          <p:spPr>
            <a:xfrm>
              <a:off x="971600" y="3501008"/>
              <a:ext cx="44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nettore 1 92"/>
            <p:cNvCxnSpPr/>
            <p:nvPr/>
          </p:nvCxnSpPr>
          <p:spPr>
            <a:xfrm>
              <a:off x="1043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ttore 1 93"/>
            <p:cNvCxnSpPr/>
            <p:nvPr/>
          </p:nvCxnSpPr>
          <p:spPr>
            <a:xfrm>
              <a:off x="1196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ttore 1 94"/>
            <p:cNvCxnSpPr/>
            <p:nvPr/>
          </p:nvCxnSpPr>
          <p:spPr>
            <a:xfrm>
              <a:off x="1348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ttore 1 95"/>
            <p:cNvCxnSpPr/>
            <p:nvPr/>
          </p:nvCxnSpPr>
          <p:spPr>
            <a:xfrm>
              <a:off x="1500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ttore 1 96"/>
            <p:cNvCxnSpPr/>
            <p:nvPr/>
          </p:nvCxnSpPr>
          <p:spPr>
            <a:xfrm>
              <a:off x="1653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nettore 1 97"/>
            <p:cNvCxnSpPr/>
            <p:nvPr/>
          </p:nvCxnSpPr>
          <p:spPr>
            <a:xfrm>
              <a:off x="1805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ttore 1 98"/>
            <p:cNvCxnSpPr/>
            <p:nvPr/>
          </p:nvCxnSpPr>
          <p:spPr>
            <a:xfrm>
              <a:off x="1958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ttore 1 99"/>
            <p:cNvCxnSpPr/>
            <p:nvPr/>
          </p:nvCxnSpPr>
          <p:spPr>
            <a:xfrm>
              <a:off x="2110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ttore 1 100"/>
            <p:cNvCxnSpPr/>
            <p:nvPr/>
          </p:nvCxnSpPr>
          <p:spPr>
            <a:xfrm>
              <a:off x="2262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2415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ttore 1 102"/>
            <p:cNvCxnSpPr/>
            <p:nvPr/>
          </p:nvCxnSpPr>
          <p:spPr>
            <a:xfrm>
              <a:off x="2567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a:off x="2720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ttore 1 104"/>
            <p:cNvCxnSpPr/>
            <p:nvPr/>
          </p:nvCxnSpPr>
          <p:spPr>
            <a:xfrm>
              <a:off x="2872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ttore 1 105"/>
            <p:cNvCxnSpPr/>
            <p:nvPr/>
          </p:nvCxnSpPr>
          <p:spPr>
            <a:xfrm>
              <a:off x="3024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nettore 1 106"/>
            <p:cNvCxnSpPr/>
            <p:nvPr/>
          </p:nvCxnSpPr>
          <p:spPr>
            <a:xfrm>
              <a:off x="3177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ttore 1 107"/>
            <p:cNvCxnSpPr/>
            <p:nvPr/>
          </p:nvCxnSpPr>
          <p:spPr>
            <a:xfrm>
              <a:off x="3329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ttore 1 108"/>
            <p:cNvCxnSpPr/>
            <p:nvPr/>
          </p:nvCxnSpPr>
          <p:spPr>
            <a:xfrm>
              <a:off x="3482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ttore 1 109"/>
            <p:cNvCxnSpPr/>
            <p:nvPr/>
          </p:nvCxnSpPr>
          <p:spPr>
            <a:xfrm>
              <a:off x="3634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nettore 1 110"/>
            <p:cNvCxnSpPr/>
            <p:nvPr/>
          </p:nvCxnSpPr>
          <p:spPr>
            <a:xfrm>
              <a:off x="3786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a:off x="3939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Connettore 1 112"/>
            <p:cNvCxnSpPr/>
            <p:nvPr/>
          </p:nvCxnSpPr>
          <p:spPr>
            <a:xfrm>
              <a:off x="4091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ttore 1 113"/>
            <p:cNvCxnSpPr/>
            <p:nvPr/>
          </p:nvCxnSpPr>
          <p:spPr>
            <a:xfrm>
              <a:off x="4244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ttore 1 114"/>
            <p:cNvCxnSpPr/>
            <p:nvPr/>
          </p:nvCxnSpPr>
          <p:spPr>
            <a:xfrm>
              <a:off x="4396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nettore 1 115"/>
            <p:cNvCxnSpPr/>
            <p:nvPr/>
          </p:nvCxnSpPr>
          <p:spPr>
            <a:xfrm>
              <a:off x="4548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4701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nettore 1 117"/>
            <p:cNvCxnSpPr/>
            <p:nvPr/>
          </p:nvCxnSpPr>
          <p:spPr>
            <a:xfrm>
              <a:off x="4853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Connettore 1 118"/>
            <p:cNvCxnSpPr/>
            <p:nvPr/>
          </p:nvCxnSpPr>
          <p:spPr>
            <a:xfrm>
              <a:off x="5006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ttore 1 119"/>
            <p:cNvCxnSpPr/>
            <p:nvPr/>
          </p:nvCxnSpPr>
          <p:spPr>
            <a:xfrm>
              <a:off x="5158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Connettore 1 120"/>
            <p:cNvCxnSpPr/>
            <p:nvPr/>
          </p:nvCxnSpPr>
          <p:spPr>
            <a:xfrm>
              <a:off x="5310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CasellaDiTesto 121"/>
          <p:cNvSpPr txBox="1"/>
          <p:nvPr/>
        </p:nvSpPr>
        <p:spPr>
          <a:xfrm>
            <a:off x="8087162" y="3049252"/>
            <a:ext cx="576064" cy="369332"/>
          </a:xfrm>
          <a:prstGeom prst="rect">
            <a:avLst/>
          </a:prstGeom>
          <a:noFill/>
        </p:spPr>
        <p:txBody>
          <a:bodyPr wrap="square" rtlCol="0">
            <a:spAutoFit/>
          </a:bodyPr>
          <a:lstStyle/>
          <a:p>
            <a:r>
              <a:rPr lang="it-IT" b="1" dirty="0">
                <a:latin typeface="Century Gothic" pitchFamily="34" charset="0"/>
              </a:rPr>
              <a:t>5’</a:t>
            </a:r>
          </a:p>
        </p:txBody>
      </p:sp>
      <p:sp>
        <p:nvSpPr>
          <p:cNvPr id="123" name="CasellaDiTesto 122"/>
          <p:cNvSpPr txBox="1"/>
          <p:nvPr/>
        </p:nvSpPr>
        <p:spPr>
          <a:xfrm>
            <a:off x="3121555" y="3046186"/>
            <a:ext cx="576064" cy="369332"/>
          </a:xfrm>
          <a:prstGeom prst="rect">
            <a:avLst/>
          </a:prstGeom>
          <a:noFill/>
        </p:spPr>
        <p:txBody>
          <a:bodyPr wrap="square" rtlCol="0">
            <a:spAutoFit/>
          </a:bodyPr>
          <a:lstStyle/>
          <a:p>
            <a:pPr algn="r"/>
            <a:r>
              <a:rPr lang="it-IT" b="1" dirty="0">
                <a:latin typeface="Century Gothic" pitchFamily="34" charset="0"/>
              </a:rPr>
              <a:t>3’</a:t>
            </a:r>
          </a:p>
        </p:txBody>
      </p:sp>
      <p:grpSp>
        <p:nvGrpSpPr>
          <p:cNvPr id="124" name="Gruppo 123"/>
          <p:cNvGrpSpPr/>
          <p:nvPr/>
        </p:nvGrpSpPr>
        <p:grpSpPr>
          <a:xfrm>
            <a:off x="4521922" y="2787430"/>
            <a:ext cx="2052000" cy="180000"/>
            <a:chOff x="955224" y="3032975"/>
            <a:chExt cx="2052000" cy="180000"/>
          </a:xfrm>
        </p:grpSpPr>
        <p:cxnSp>
          <p:nvCxnSpPr>
            <p:cNvPr id="125" name="Connettore 1 124"/>
            <p:cNvCxnSpPr/>
            <p:nvPr/>
          </p:nvCxnSpPr>
          <p:spPr>
            <a:xfrm rot="10800000">
              <a:off x="955224" y="3032975"/>
              <a:ext cx="2052000" cy="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26" name="Connettore 1 125"/>
            <p:cNvCxnSpPr/>
            <p:nvPr/>
          </p:nvCxnSpPr>
          <p:spPr>
            <a:xfrm rot="10800000">
              <a:off x="2872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27" name="Connettore 1 126"/>
            <p:cNvCxnSpPr/>
            <p:nvPr/>
          </p:nvCxnSpPr>
          <p:spPr>
            <a:xfrm rot="10800000">
              <a:off x="2720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28" name="Connettore 1 127"/>
            <p:cNvCxnSpPr/>
            <p:nvPr/>
          </p:nvCxnSpPr>
          <p:spPr>
            <a:xfrm rot="10800000">
              <a:off x="2568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29" name="Connettore 1 128"/>
            <p:cNvCxnSpPr/>
            <p:nvPr/>
          </p:nvCxnSpPr>
          <p:spPr>
            <a:xfrm rot="10800000">
              <a:off x="2415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0" name="Connettore 1 129"/>
            <p:cNvCxnSpPr/>
            <p:nvPr/>
          </p:nvCxnSpPr>
          <p:spPr>
            <a:xfrm rot="10800000">
              <a:off x="2263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1" name="Connettore 1 130"/>
            <p:cNvCxnSpPr/>
            <p:nvPr/>
          </p:nvCxnSpPr>
          <p:spPr>
            <a:xfrm rot="10800000">
              <a:off x="2110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2" name="Connettore 1 131"/>
            <p:cNvCxnSpPr/>
            <p:nvPr/>
          </p:nvCxnSpPr>
          <p:spPr>
            <a:xfrm rot="10800000">
              <a:off x="1958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3" name="Connettore 1 132"/>
            <p:cNvCxnSpPr/>
            <p:nvPr/>
          </p:nvCxnSpPr>
          <p:spPr>
            <a:xfrm rot="10800000">
              <a:off x="1806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4" name="Connettore 1 133"/>
            <p:cNvCxnSpPr/>
            <p:nvPr/>
          </p:nvCxnSpPr>
          <p:spPr>
            <a:xfrm rot="10800000">
              <a:off x="1653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5" name="Connettore 1 134"/>
            <p:cNvCxnSpPr/>
            <p:nvPr/>
          </p:nvCxnSpPr>
          <p:spPr>
            <a:xfrm rot="10800000">
              <a:off x="1501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6" name="Connettore 1 135"/>
            <p:cNvCxnSpPr/>
            <p:nvPr/>
          </p:nvCxnSpPr>
          <p:spPr>
            <a:xfrm rot="10800000">
              <a:off x="1348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7" name="Connettore 1 136"/>
            <p:cNvCxnSpPr/>
            <p:nvPr/>
          </p:nvCxnSpPr>
          <p:spPr>
            <a:xfrm rot="10800000">
              <a:off x="1196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38" name="Connettore 1 137"/>
            <p:cNvCxnSpPr/>
            <p:nvPr/>
          </p:nvCxnSpPr>
          <p:spPr>
            <a:xfrm rot="10800000">
              <a:off x="1044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grpSp>
      <p:sp>
        <p:nvSpPr>
          <p:cNvPr id="139" name="CasellaDiTesto 138"/>
          <p:cNvSpPr txBox="1"/>
          <p:nvPr/>
        </p:nvSpPr>
        <p:spPr>
          <a:xfrm>
            <a:off x="683568" y="4024595"/>
            <a:ext cx="8081225" cy="648072"/>
          </a:xfrm>
          <a:prstGeom prst="rect">
            <a:avLst/>
          </a:prstGeom>
          <a:noFill/>
          <a:ln>
            <a:solidFill>
              <a:srgbClr val="FF0000"/>
            </a:solidFill>
          </a:ln>
        </p:spPr>
        <p:txBody>
          <a:bodyPr wrap="square" rtlCol="0" anchor="ctr" anchorCtr="1">
            <a:noAutofit/>
          </a:bodyPr>
          <a:lstStyle/>
          <a:p>
            <a:pPr algn="ctr"/>
            <a:r>
              <a:rPr lang="it-IT" sz="2000" dirty="0" err="1"/>
              <a:t>We</a:t>
            </a:r>
            <a:r>
              <a:rPr lang="it-IT" sz="2000" dirty="0"/>
              <a:t> </a:t>
            </a:r>
            <a:r>
              <a:rPr lang="it-IT" sz="2000" dirty="0" err="1"/>
              <a:t>need</a:t>
            </a:r>
            <a:r>
              <a:rPr lang="it-IT" sz="2000" dirty="0"/>
              <a:t> to </a:t>
            </a:r>
            <a:r>
              <a:rPr lang="it-IT" sz="2000" dirty="0" err="1"/>
              <a:t>make</a:t>
            </a:r>
            <a:r>
              <a:rPr lang="it-IT" sz="2000" dirty="0"/>
              <a:t> </a:t>
            </a:r>
            <a:r>
              <a:rPr lang="it-IT" sz="2000" dirty="0" err="1"/>
              <a:t>detectable</a:t>
            </a:r>
            <a:r>
              <a:rPr lang="it-IT" sz="2000" dirty="0"/>
              <a:t> </a:t>
            </a:r>
            <a:r>
              <a:rPr lang="it-IT" sz="2000" dirty="0" err="1"/>
              <a:t>something</a:t>
            </a:r>
            <a:r>
              <a:rPr lang="it-IT" sz="2000" dirty="0"/>
              <a:t> </a:t>
            </a:r>
            <a:r>
              <a:rPr lang="it-IT" sz="2000" dirty="0" err="1"/>
              <a:t>that</a:t>
            </a:r>
            <a:r>
              <a:rPr lang="it-IT" sz="2000" dirty="0"/>
              <a:t> </a:t>
            </a:r>
            <a:r>
              <a:rPr lang="it-IT" sz="2000" dirty="0" err="1"/>
              <a:t>is</a:t>
            </a:r>
            <a:r>
              <a:rPr lang="it-IT" sz="2000" dirty="0"/>
              <a:t> </a:t>
            </a:r>
            <a:r>
              <a:rPr lang="it-IT" sz="2000" dirty="0" err="1"/>
              <a:t>not</a:t>
            </a:r>
            <a:r>
              <a:rPr lang="it-IT" sz="2000" dirty="0"/>
              <a:t> </a:t>
            </a:r>
            <a:r>
              <a:rPr lang="it-IT" sz="2000" dirty="0" err="1"/>
              <a:t>known</a:t>
            </a:r>
            <a:endParaRPr lang="it-IT" sz="2000" dirty="0"/>
          </a:p>
        </p:txBody>
      </p:sp>
      <p:sp>
        <p:nvSpPr>
          <p:cNvPr id="140" name="CasellaDiTesto 139"/>
          <p:cNvSpPr txBox="1"/>
          <p:nvPr/>
        </p:nvSpPr>
        <p:spPr>
          <a:xfrm>
            <a:off x="2513549" y="4674408"/>
            <a:ext cx="4338261" cy="369332"/>
          </a:xfrm>
          <a:prstGeom prst="rect">
            <a:avLst/>
          </a:prstGeom>
          <a:noFill/>
        </p:spPr>
        <p:txBody>
          <a:bodyPr wrap="square" rtlCol="0">
            <a:spAutoFit/>
          </a:bodyPr>
          <a:lstStyle/>
          <a:p>
            <a:pPr algn="ctr"/>
            <a:r>
              <a:rPr lang="it-IT" dirty="0" err="1"/>
              <a:t>Next</a:t>
            </a:r>
            <a:r>
              <a:rPr lang="it-IT" dirty="0"/>
              <a:t>-Generation </a:t>
            </a:r>
            <a:r>
              <a:rPr lang="it-IT" dirty="0" err="1"/>
              <a:t>Sequencing</a:t>
            </a:r>
            <a:r>
              <a:rPr lang="it-IT" dirty="0"/>
              <a:t> (NGS)</a:t>
            </a:r>
          </a:p>
        </p:txBody>
      </p:sp>
      <p:grpSp>
        <p:nvGrpSpPr>
          <p:cNvPr id="141" name="Gruppo 140"/>
          <p:cNvGrpSpPr/>
          <p:nvPr/>
        </p:nvGrpSpPr>
        <p:grpSpPr>
          <a:xfrm>
            <a:off x="3036522" y="5843252"/>
            <a:ext cx="3564000" cy="180000"/>
            <a:chOff x="971600" y="3321008"/>
            <a:chExt cx="3564000" cy="180000"/>
          </a:xfrm>
        </p:grpSpPr>
        <p:cxnSp>
          <p:nvCxnSpPr>
            <p:cNvPr id="142" name="Connettore 1 141"/>
            <p:cNvCxnSpPr/>
            <p:nvPr/>
          </p:nvCxnSpPr>
          <p:spPr>
            <a:xfrm>
              <a:off x="971600" y="3501008"/>
              <a:ext cx="356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Connettore 1 142"/>
            <p:cNvCxnSpPr/>
            <p:nvPr/>
          </p:nvCxnSpPr>
          <p:spPr>
            <a:xfrm>
              <a:off x="1043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Connettore 1 143"/>
            <p:cNvCxnSpPr/>
            <p:nvPr/>
          </p:nvCxnSpPr>
          <p:spPr>
            <a:xfrm>
              <a:off x="1196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ttore 1 144"/>
            <p:cNvCxnSpPr/>
            <p:nvPr/>
          </p:nvCxnSpPr>
          <p:spPr>
            <a:xfrm>
              <a:off x="1348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ttore 1 145"/>
            <p:cNvCxnSpPr/>
            <p:nvPr/>
          </p:nvCxnSpPr>
          <p:spPr>
            <a:xfrm>
              <a:off x="1500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Connettore 1 146"/>
            <p:cNvCxnSpPr/>
            <p:nvPr/>
          </p:nvCxnSpPr>
          <p:spPr>
            <a:xfrm>
              <a:off x="1653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Connettore 1 147"/>
            <p:cNvCxnSpPr/>
            <p:nvPr/>
          </p:nvCxnSpPr>
          <p:spPr>
            <a:xfrm>
              <a:off x="1805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Connettore 1 148"/>
            <p:cNvCxnSpPr/>
            <p:nvPr/>
          </p:nvCxnSpPr>
          <p:spPr>
            <a:xfrm>
              <a:off x="1958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Connettore 1 149"/>
            <p:cNvCxnSpPr/>
            <p:nvPr/>
          </p:nvCxnSpPr>
          <p:spPr>
            <a:xfrm>
              <a:off x="2110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Connettore 1 150"/>
            <p:cNvCxnSpPr/>
            <p:nvPr/>
          </p:nvCxnSpPr>
          <p:spPr>
            <a:xfrm>
              <a:off x="2262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Connettore 1 151"/>
            <p:cNvCxnSpPr/>
            <p:nvPr/>
          </p:nvCxnSpPr>
          <p:spPr>
            <a:xfrm>
              <a:off x="2415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ttore 1 152"/>
            <p:cNvCxnSpPr/>
            <p:nvPr/>
          </p:nvCxnSpPr>
          <p:spPr>
            <a:xfrm>
              <a:off x="2567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nettore 1 153"/>
            <p:cNvCxnSpPr/>
            <p:nvPr/>
          </p:nvCxnSpPr>
          <p:spPr>
            <a:xfrm>
              <a:off x="2720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Connettore 1 154"/>
            <p:cNvCxnSpPr/>
            <p:nvPr/>
          </p:nvCxnSpPr>
          <p:spPr>
            <a:xfrm>
              <a:off x="2872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Connettore 1 155"/>
            <p:cNvCxnSpPr/>
            <p:nvPr/>
          </p:nvCxnSpPr>
          <p:spPr>
            <a:xfrm>
              <a:off x="3024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Connettore 1 156"/>
            <p:cNvCxnSpPr/>
            <p:nvPr/>
          </p:nvCxnSpPr>
          <p:spPr>
            <a:xfrm>
              <a:off x="3177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Connettore 1 157"/>
            <p:cNvCxnSpPr/>
            <p:nvPr/>
          </p:nvCxnSpPr>
          <p:spPr>
            <a:xfrm>
              <a:off x="3329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Connettore 1 158"/>
            <p:cNvCxnSpPr/>
            <p:nvPr/>
          </p:nvCxnSpPr>
          <p:spPr>
            <a:xfrm>
              <a:off x="3482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Connettore 1 159"/>
            <p:cNvCxnSpPr/>
            <p:nvPr/>
          </p:nvCxnSpPr>
          <p:spPr>
            <a:xfrm>
              <a:off x="3634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Connettore 1 160"/>
            <p:cNvCxnSpPr/>
            <p:nvPr/>
          </p:nvCxnSpPr>
          <p:spPr>
            <a:xfrm>
              <a:off x="37868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onnettore 1 161"/>
            <p:cNvCxnSpPr/>
            <p:nvPr/>
          </p:nvCxnSpPr>
          <p:spPr>
            <a:xfrm>
              <a:off x="39392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Connettore 1 162"/>
            <p:cNvCxnSpPr/>
            <p:nvPr/>
          </p:nvCxnSpPr>
          <p:spPr>
            <a:xfrm>
              <a:off x="40916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Connettore 1 163"/>
            <p:cNvCxnSpPr/>
            <p:nvPr/>
          </p:nvCxnSpPr>
          <p:spPr>
            <a:xfrm>
              <a:off x="42440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Connettore 1 164"/>
            <p:cNvCxnSpPr/>
            <p:nvPr/>
          </p:nvCxnSpPr>
          <p:spPr>
            <a:xfrm>
              <a:off x="4396408" y="332100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uppo 165"/>
          <p:cNvGrpSpPr/>
          <p:nvPr/>
        </p:nvGrpSpPr>
        <p:grpSpPr>
          <a:xfrm rot="10800000">
            <a:off x="987755" y="5843252"/>
            <a:ext cx="2052000" cy="180000"/>
            <a:chOff x="955224" y="3032975"/>
            <a:chExt cx="2052000" cy="180000"/>
          </a:xfrm>
        </p:grpSpPr>
        <p:cxnSp>
          <p:nvCxnSpPr>
            <p:cNvPr id="167" name="Connettore 1 166"/>
            <p:cNvCxnSpPr/>
            <p:nvPr/>
          </p:nvCxnSpPr>
          <p:spPr>
            <a:xfrm rot="10800000">
              <a:off x="955224" y="3032975"/>
              <a:ext cx="2052000" cy="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68" name="Connettore 1 167"/>
            <p:cNvCxnSpPr/>
            <p:nvPr/>
          </p:nvCxnSpPr>
          <p:spPr>
            <a:xfrm rot="10800000">
              <a:off x="2872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69" name="Connettore 1 168"/>
            <p:cNvCxnSpPr/>
            <p:nvPr/>
          </p:nvCxnSpPr>
          <p:spPr>
            <a:xfrm rot="10800000">
              <a:off x="2720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0" name="Connettore 1 169"/>
            <p:cNvCxnSpPr/>
            <p:nvPr/>
          </p:nvCxnSpPr>
          <p:spPr>
            <a:xfrm rot="10800000">
              <a:off x="2568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1" name="Connettore 1 170"/>
            <p:cNvCxnSpPr/>
            <p:nvPr/>
          </p:nvCxnSpPr>
          <p:spPr>
            <a:xfrm rot="10800000">
              <a:off x="2415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2" name="Connettore 1 171"/>
            <p:cNvCxnSpPr/>
            <p:nvPr/>
          </p:nvCxnSpPr>
          <p:spPr>
            <a:xfrm rot="10800000">
              <a:off x="2263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3" name="Connettore 1 172"/>
            <p:cNvCxnSpPr/>
            <p:nvPr/>
          </p:nvCxnSpPr>
          <p:spPr>
            <a:xfrm rot="10800000">
              <a:off x="2110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4" name="Connettore 1 173"/>
            <p:cNvCxnSpPr/>
            <p:nvPr/>
          </p:nvCxnSpPr>
          <p:spPr>
            <a:xfrm rot="10800000">
              <a:off x="1958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5" name="Connettore 1 174"/>
            <p:cNvCxnSpPr/>
            <p:nvPr/>
          </p:nvCxnSpPr>
          <p:spPr>
            <a:xfrm rot="10800000">
              <a:off x="1806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6" name="Connettore 1 175"/>
            <p:cNvCxnSpPr/>
            <p:nvPr/>
          </p:nvCxnSpPr>
          <p:spPr>
            <a:xfrm rot="10800000">
              <a:off x="1653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7" name="Connettore 1 176"/>
            <p:cNvCxnSpPr/>
            <p:nvPr/>
          </p:nvCxnSpPr>
          <p:spPr>
            <a:xfrm rot="10800000">
              <a:off x="1501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8" name="Connettore 1 177"/>
            <p:cNvCxnSpPr/>
            <p:nvPr/>
          </p:nvCxnSpPr>
          <p:spPr>
            <a:xfrm rot="10800000">
              <a:off x="1348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79" name="Connettore 1 178"/>
            <p:cNvCxnSpPr/>
            <p:nvPr/>
          </p:nvCxnSpPr>
          <p:spPr>
            <a:xfrm rot="10800000">
              <a:off x="1196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0" name="Connettore 1 179"/>
            <p:cNvCxnSpPr/>
            <p:nvPr/>
          </p:nvCxnSpPr>
          <p:spPr>
            <a:xfrm rot="10800000">
              <a:off x="1044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grpSp>
      <p:grpSp>
        <p:nvGrpSpPr>
          <p:cNvPr id="181" name="Gruppo 180"/>
          <p:cNvGrpSpPr/>
          <p:nvPr/>
        </p:nvGrpSpPr>
        <p:grpSpPr>
          <a:xfrm rot="10800000">
            <a:off x="6541056" y="5843251"/>
            <a:ext cx="2016000" cy="180000"/>
            <a:chOff x="938059" y="3032975"/>
            <a:chExt cx="2016000" cy="180000"/>
          </a:xfrm>
        </p:grpSpPr>
        <p:cxnSp>
          <p:nvCxnSpPr>
            <p:cNvPr id="182" name="Connettore 1 181"/>
            <p:cNvCxnSpPr/>
            <p:nvPr/>
          </p:nvCxnSpPr>
          <p:spPr>
            <a:xfrm rot="10800000">
              <a:off x="938059" y="3032975"/>
              <a:ext cx="2016000" cy="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3" name="Connettore 1 182"/>
            <p:cNvCxnSpPr/>
            <p:nvPr/>
          </p:nvCxnSpPr>
          <p:spPr>
            <a:xfrm rot="10800000">
              <a:off x="2872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4" name="Connettore 1 183"/>
            <p:cNvCxnSpPr/>
            <p:nvPr/>
          </p:nvCxnSpPr>
          <p:spPr>
            <a:xfrm rot="10800000">
              <a:off x="2720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5" name="Connettore 1 184"/>
            <p:cNvCxnSpPr/>
            <p:nvPr/>
          </p:nvCxnSpPr>
          <p:spPr>
            <a:xfrm rot="10800000">
              <a:off x="2568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6" name="Connettore 1 185"/>
            <p:cNvCxnSpPr/>
            <p:nvPr/>
          </p:nvCxnSpPr>
          <p:spPr>
            <a:xfrm rot="10800000">
              <a:off x="2415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7" name="Connettore 1 186"/>
            <p:cNvCxnSpPr/>
            <p:nvPr/>
          </p:nvCxnSpPr>
          <p:spPr>
            <a:xfrm rot="10800000">
              <a:off x="2263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8" name="Connettore 1 187"/>
            <p:cNvCxnSpPr/>
            <p:nvPr/>
          </p:nvCxnSpPr>
          <p:spPr>
            <a:xfrm rot="10800000">
              <a:off x="2110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89" name="Connettore 1 188"/>
            <p:cNvCxnSpPr/>
            <p:nvPr/>
          </p:nvCxnSpPr>
          <p:spPr>
            <a:xfrm rot="10800000">
              <a:off x="1958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0" name="Connettore 1 189"/>
            <p:cNvCxnSpPr/>
            <p:nvPr/>
          </p:nvCxnSpPr>
          <p:spPr>
            <a:xfrm rot="10800000">
              <a:off x="1806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1" name="Connettore 1 190"/>
            <p:cNvCxnSpPr/>
            <p:nvPr/>
          </p:nvCxnSpPr>
          <p:spPr>
            <a:xfrm rot="10800000">
              <a:off x="1653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2" name="Connettore 1 191"/>
            <p:cNvCxnSpPr/>
            <p:nvPr/>
          </p:nvCxnSpPr>
          <p:spPr>
            <a:xfrm rot="10800000">
              <a:off x="1501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3" name="Connettore 1 192"/>
            <p:cNvCxnSpPr/>
            <p:nvPr/>
          </p:nvCxnSpPr>
          <p:spPr>
            <a:xfrm rot="10800000">
              <a:off x="1348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4" name="Connettore 1 193"/>
            <p:cNvCxnSpPr/>
            <p:nvPr/>
          </p:nvCxnSpPr>
          <p:spPr>
            <a:xfrm rot="10800000">
              <a:off x="1196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5" name="Connettore 1 194"/>
            <p:cNvCxnSpPr/>
            <p:nvPr/>
          </p:nvCxnSpPr>
          <p:spPr>
            <a:xfrm rot="10800000">
              <a:off x="1044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grpSp>
      <p:sp>
        <p:nvSpPr>
          <p:cNvPr id="196" name="CasellaDiTesto 195"/>
          <p:cNvSpPr txBox="1"/>
          <p:nvPr/>
        </p:nvSpPr>
        <p:spPr>
          <a:xfrm>
            <a:off x="3652225" y="6023252"/>
            <a:ext cx="2561102" cy="338554"/>
          </a:xfrm>
          <a:prstGeom prst="rect">
            <a:avLst/>
          </a:prstGeom>
          <a:noFill/>
        </p:spPr>
        <p:txBody>
          <a:bodyPr wrap="square" rtlCol="0">
            <a:spAutoFit/>
          </a:bodyPr>
          <a:lstStyle/>
          <a:p>
            <a:pPr algn="ctr"/>
            <a:r>
              <a:rPr lang="it-IT" sz="1600" b="1" dirty="0" err="1">
                <a:latin typeface="Century Gothic" pitchFamily="34" charset="0"/>
              </a:rPr>
              <a:t>unknown</a:t>
            </a:r>
            <a:r>
              <a:rPr lang="it-IT" sz="1600" b="1" dirty="0">
                <a:latin typeface="Century Gothic" pitchFamily="34" charset="0"/>
              </a:rPr>
              <a:t> </a:t>
            </a:r>
            <a:r>
              <a:rPr lang="it-IT" sz="1600" b="1" dirty="0" err="1">
                <a:latin typeface="Century Gothic" pitchFamily="34" charset="0"/>
              </a:rPr>
              <a:t>sequence</a:t>
            </a:r>
            <a:endParaRPr lang="it-IT" sz="1600" b="1" dirty="0">
              <a:latin typeface="Century Gothic" pitchFamily="34" charset="0"/>
            </a:endParaRPr>
          </a:p>
        </p:txBody>
      </p:sp>
      <p:grpSp>
        <p:nvGrpSpPr>
          <p:cNvPr id="197" name="Gruppo 196"/>
          <p:cNvGrpSpPr/>
          <p:nvPr/>
        </p:nvGrpSpPr>
        <p:grpSpPr>
          <a:xfrm>
            <a:off x="1020311" y="5546662"/>
            <a:ext cx="2016000" cy="180000"/>
            <a:chOff x="942237" y="3032975"/>
            <a:chExt cx="2016000" cy="180000"/>
          </a:xfrm>
        </p:grpSpPr>
        <p:cxnSp>
          <p:nvCxnSpPr>
            <p:cNvPr id="198" name="Connettore 1 197"/>
            <p:cNvCxnSpPr/>
            <p:nvPr/>
          </p:nvCxnSpPr>
          <p:spPr>
            <a:xfrm rot="10800000">
              <a:off x="942237" y="3032975"/>
              <a:ext cx="2016000" cy="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199" name="Connettore 1 198"/>
            <p:cNvCxnSpPr/>
            <p:nvPr/>
          </p:nvCxnSpPr>
          <p:spPr>
            <a:xfrm rot="10800000">
              <a:off x="2872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0" name="Connettore 1 199"/>
            <p:cNvCxnSpPr/>
            <p:nvPr/>
          </p:nvCxnSpPr>
          <p:spPr>
            <a:xfrm rot="10800000">
              <a:off x="2720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1" name="Connettore 1 200"/>
            <p:cNvCxnSpPr/>
            <p:nvPr/>
          </p:nvCxnSpPr>
          <p:spPr>
            <a:xfrm rot="10800000">
              <a:off x="2568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2" name="Connettore 1 201"/>
            <p:cNvCxnSpPr/>
            <p:nvPr/>
          </p:nvCxnSpPr>
          <p:spPr>
            <a:xfrm rot="10800000">
              <a:off x="2415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3" name="Connettore 1 202"/>
            <p:cNvCxnSpPr/>
            <p:nvPr/>
          </p:nvCxnSpPr>
          <p:spPr>
            <a:xfrm rot="10800000">
              <a:off x="2263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4" name="Connettore 1 203"/>
            <p:cNvCxnSpPr/>
            <p:nvPr/>
          </p:nvCxnSpPr>
          <p:spPr>
            <a:xfrm rot="10800000">
              <a:off x="2110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5" name="Connettore 1 204"/>
            <p:cNvCxnSpPr/>
            <p:nvPr/>
          </p:nvCxnSpPr>
          <p:spPr>
            <a:xfrm rot="10800000">
              <a:off x="1958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6" name="Connettore 1 205"/>
            <p:cNvCxnSpPr/>
            <p:nvPr/>
          </p:nvCxnSpPr>
          <p:spPr>
            <a:xfrm rot="10800000">
              <a:off x="1806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7" name="Connettore 1 206"/>
            <p:cNvCxnSpPr/>
            <p:nvPr/>
          </p:nvCxnSpPr>
          <p:spPr>
            <a:xfrm rot="10800000">
              <a:off x="16536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8" name="Connettore 1 207"/>
            <p:cNvCxnSpPr/>
            <p:nvPr/>
          </p:nvCxnSpPr>
          <p:spPr>
            <a:xfrm rot="10800000">
              <a:off x="15012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09" name="Connettore 1 208"/>
            <p:cNvCxnSpPr/>
            <p:nvPr/>
          </p:nvCxnSpPr>
          <p:spPr>
            <a:xfrm rot="10800000">
              <a:off x="13488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10" name="Connettore 1 209"/>
            <p:cNvCxnSpPr/>
            <p:nvPr/>
          </p:nvCxnSpPr>
          <p:spPr>
            <a:xfrm rot="10800000">
              <a:off x="11964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cxnSp>
          <p:nvCxnSpPr>
            <p:cNvPr id="211" name="Connettore 1 210"/>
            <p:cNvCxnSpPr/>
            <p:nvPr/>
          </p:nvCxnSpPr>
          <p:spPr>
            <a:xfrm rot="10800000">
              <a:off x="1044063" y="3032975"/>
              <a:ext cx="0" cy="180000"/>
            </a:xfrm>
            <a:prstGeom prst="line">
              <a:avLst/>
            </a:prstGeom>
            <a:ln w="28575">
              <a:solidFill>
                <a:srgbClr val="058508"/>
              </a:solidFill>
            </a:ln>
          </p:spPr>
          <p:style>
            <a:lnRef idx="1">
              <a:schemeClr val="accent1"/>
            </a:lnRef>
            <a:fillRef idx="0">
              <a:schemeClr val="accent1"/>
            </a:fillRef>
            <a:effectRef idx="0">
              <a:schemeClr val="accent1"/>
            </a:effectRef>
            <a:fontRef idx="minor">
              <a:schemeClr val="tx1"/>
            </a:fontRef>
          </p:style>
        </p:cxnSp>
      </p:grpSp>
      <p:grpSp>
        <p:nvGrpSpPr>
          <p:cNvPr id="212" name="Gruppo 211"/>
          <p:cNvGrpSpPr/>
          <p:nvPr/>
        </p:nvGrpSpPr>
        <p:grpSpPr>
          <a:xfrm>
            <a:off x="7117258" y="5546662"/>
            <a:ext cx="252000" cy="180000"/>
            <a:chOff x="5170408" y="1988840"/>
            <a:chExt cx="252000" cy="180000"/>
          </a:xfrm>
        </p:grpSpPr>
        <p:cxnSp>
          <p:nvCxnSpPr>
            <p:cNvPr id="213" name="Connettore 1 212"/>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4" name="Connettore 1 213"/>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5" name="Gruppo 214"/>
          <p:cNvGrpSpPr/>
          <p:nvPr/>
        </p:nvGrpSpPr>
        <p:grpSpPr>
          <a:xfrm>
            <a:off x="7269658" y="5546662"/>
            <a:ext cx="252000" cy="180000"/>
            <a:chOff x="5170408" y="1988840"/>
            <a:chExt cx="252000" cy="180000"/>
          </a:xfrm>
        </p:grpSpPr>
        <p:cxnSp>
          <p:nvCxnSpPr>
            <p:cNvPr id="216" name="Connettore 1 215"/>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Connettore 1 216"/>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8" name="Gruppo 217"/>
          <p:cNvGrpSpPr/>
          <p:nvPr/>
        </p:nvGrpSpPr>
        <p:grpSpPr>
          <a:xfrm>
            <a:off x="7422058" y="5546662"/>
            <a:ext cx="252000" cy="180000"/>
            <a:chOff x="5170408" y="1988840"/>
            <a:chExt cx="252000" cy="180000"/>
          </a:xfrm>
        </p:grpSpPr>
        <p:cxnSp>
          <p:nvCxnSpPr>
            <p:cNvPr id="219" name="Connettore 1 218"/>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0" name="Connettore 1 219"/>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1" name="Gruppo 220"/>
          <p:cNvGrpSpPr/>
          <p:nvPr/>
        </p:nvGrpSpPr>
        <p:grpSpPr>
          <a:xfrm>
            <a:off x="7574458" y="5546662"/>
            <a:ext cx="252000" cy="180000"/>
            <a:chOff x="5170408" y="1988840"/>
            <a:chExt cx="252000" cy="180000"/>
          </a:xfrm>
        </p:grpSpPr>
        <p:cxnSp>
          <p:nvCxnSpPr>
            <p:cNvPr id="222" name="Connettore 1 221"/>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Connettore 1 222"/>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4" name="Gruppo 223"/>
          <p:cNvGrpSpPr/>
          <p:nvPr/>
        </p:nvGrpSpPr>
        <p:grpSpPr>
          <a:xfrm>
            <a:off x="7726858" y="5546662"/>
            <a:ext cx="252000" cy="180000"/>
            <a:chOff x="5170408" y="1988840"/>
            <a:chExt cx="252000" cy="180000"/>
          </a:xfrm>
        </p:grpSpPr>
        <p:cxnSp>
          <p:nvCxnSpPr>
            <p:cNvPr id="225" name="Connettore 1 224"/>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Connettore 1 225"/>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7" name="Gruppo 226"/>
          <p:cNvGrpSpPr/>
          <p:nvPr/>
        </p:nvGrpSpPr>
        <p:grpSpPr>
          <a:xfrm>
            <a:off x="7879258" y="5546662"/>
            <a:ext cx="252000" cy="180000"/>
            <a:chOff x="5170408" y="1988840"/>
            <a:chExt cx="252000" cy="180000"/>
          </a:xfrm>
        </p:grpSpPr>
        <p:cxnSp>
          <p:nvCxnSpPr>
            <p:cNvPr id="228" name="Connettore 1 227"/>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Connettore 1 228"/>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0" name="Gruppo 229"/>
          <p:cNvGrpSpPr/>
          <p:nvPr/>
        </p:nvGrpSpPr>
        <p:grpSpPr>
          <a:xfrm>
            <a:off x="8031658" y="5546662"/>
            <a:ext cx="252000" cy="180000"/>
            <a:chOff x="5170408" y="1988840"/>
            <a:chExt cx="252000" cy="180000"/>
          </a:xfrm>
        </p:grpSpPr>
        <p:cxnSp>
          <p:nvCxnSpPr>
            <p:cNvPr id="231" name="Connettore 1 230"/>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Connettore 1 231"/>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3" name="Gruppo 232"/>
          <p:cNvGrpSpPr/>
          <p:nvPr/>
        </p:nvGrpSpPr>
        <p:grpSpPr>
          <a:xfrm>
            <a:off x="8184058" y="5546662"/>
            <a:ext cx="252000" cy="180000"/>
            <a:chOff x="5170408" y="1988840"/>
            <a:chExt cx="252000" cy="180000"/>
          </a:xfrm>
        </p:grpSpPr>
        <p:cxnSp>
          <p:nvCxnSpPr>
            <p:cNvPr id="234" name="Connettore 1 233"/>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5" name="Connettore 1 234"/>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6" name="Gruppo 235"/>
          <p:cNvGrpSpPr/>
          <p:nvPr/>
        </p:nvGrpSpPr>
        <p:grpSpPr>
          <a:xfrm>
            <a:off x="8340559" y="5546662"/>
            <a:ext cx="216000" cy="180000"/>
            <a:chOff x="5174509" y="1988840"/>
            <a:chExt cx="216000" cy="180000"/>
          </a:xfrm>
        </p:grpSpPr>
        <p:cxnSp>
          <p:nvCxnSpPr>
            <p:cNvPr id="237" name="Connettore 1 236"/>
            <p:cNvCxnSpPr/>
            <p:nvPr/>
          </p:nvCxnSpPr>
          <p:spPr>
            <a:xfrm rot="10800000">
              <a:off x="5174509" y="1988840"/>
              <a:ext cx="21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Connettore 1 237"/>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9" name="Gruppo 238"/>
          <p:cNvGrpSpPr/>
          <p:nvPr/>
        </p:nvGrpSpPr>
        <p:grpSpPr>
          <a:xfrm>
            <a:off x="5728865" y="5546662"/>
            <a:ext cx="252000" cy="180000"/>
            <a:chOff x="5170408" y="1988840"/>
            <a:chExt cx="252000" cy="180000"/>
          </a:xfrm>
        </p:grpSpPr>
        <p:cxnSp>
          <p:nvCxnSpPr>
            <p:cNvPr id="240" name="Connettore 1 239"/>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1" name="Connettore 1 240"/>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2" name="Gruppo 241"/>
          <p:cNvGrpSpPr/>
          <p:nvPr/>
        </p:nvGrpSpPr>
        <p:grpSpPr>
          <a:xfrm>
            <a:off x="5891898" y="5546662"/>
            <a:ext cx="252000" cy="180000"/>
            <a:chOff x="5170408" y="1988840"/>
            <a:chExt cx="252000" cy="180000"/>
          </a:xfrm>
        </p:grpSpPr>
        <p:cxnSp>
          <p:nvCxnSpPr>
            <p:cNvPr id="243" name="Connettore 1 242"/>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Connettore 1 243"/>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5" name="Gruppo 244"/>
          <p:cNvGrpSpPr/>
          <p:nvPr/>
        </p:nvGrpSpPr>
        <p:grpSpPr>
          <a:xfrm>
            <a:off x="6054931" y="5546662"/>
            <a:ext cx="252000" cy="180000"/>
            <a:chOff x="5170408" y="1988840"/>
            <a:chExt cx="252000" cy="180000"/>
          </a:xfrm>
        </p:grpSpPr>
        <p:cxnSp>
          <p:nvCxnSpPr>
            <p:cNvPr id="246" name="Connettore 1 245"/>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Connettore 1 246"/>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8" name="Gruppo 247"/>
          <p:cNvGrpSpPr/>
          <p:nvPr/>
        </p:nvGrpSpPr>
        <p:grpSpPr>
          <a:xfrm>
            <a:off x="6207331" y="5546662"/>
            <a:ext cx="252000" cy="180000"/>
            <a:chOff x="5170408" y="1988840"/>
            <a:chExt cx="252000" cy="180000"/>
          </a:xfrm>
        </p:grpSpPr>
        <p:cxnSp>
          <p:nvCxnSpPr>
            <p:cNvPr id="249" name="Connettore 1 248"/>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0" name="Connettore 1 249"/>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1" name="Gruppo 250"/>
          <p:cNvGrpSpPr/>
          <p:nvPr/>
        </p:nvGrpSpPr>
        <p:grpSpPr>
          <a:xfrm>
            <a:off x="6359731" y="5546662"/>
            <a:ext cx="252000" cy="180000"/>
            <a:chOff x="5170408" y="1988840"/>
            <a:chExt cx="252000" cy="180000"/>
          </a:xfrm>
        </p:grpSpPr>
        <p:cxnSp>
          <p:nvCxnSpPr>
            <p:cNvPr id="252" name="Connettore 1 251"/>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Connettore 1 252"/>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4" name="Gruppo 253"/>
          <p:cNvGrpSpPr/>
          <p:nvPr/>
        </p:nvGrpSpPr>
        <p:grpSpPr>
          <a:xfrm>
            <a:off x="6512131" y="5546662"/>
            <a:ext cx="252000" cy="180000"/>
            <a:chOff x="5170408" y="1988840"/>
            <a:chExt cx="252000" cy="180000"/>
          </a:xfrm>
        </p:grpSpPr>
        <p:cxnSp>
          <p:nvCxnSpPr>
            <p:cNvPr id="255" name="Connettore 1 254"/>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6" name="Connettore 1 255"/>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7" name="Gruppo 256"/>
          <p:cNvGrpSpPr/>
          <p:nvPr/>
        </p:nvGrpSpPr>
        <p:grpSpPr>
          <a:xfrm>
            <a:off x="6664531" y="5546662"/>
            <a:ext cx="252000" cy="180000"/>
            <a:chOff x="5170408" y="1988840"/>
            <a:chExt cx="252000" cy="180000"/>
          </a:xfrm>
        </p:grpSpPr>
        <p:cxnSp>
          <p:nvCxnSpPr>
            <p:cNvPr id="258" name="Connettore 1 257"/>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Connettore 1 258"/>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0" name="Gruppo 259"/>
          <p:cNvGrpSpPr/>
          <p:nvPr/>
        </p:nvGrpSpPr>
        <p:grpSpPr>
          <a:xfrm>
            <a:off x="6816931" y="5546662"/>
            <a:ext cx="252000" cy="180000"/>
            <a:chOff x="5170408" y="1988840"/>
            <a:chExt cx="252000" cy="180000"/>
          </a:xfrm>
        </p:grpSpPr>
        <p:cxnSp>
          <p:nvCxnSpPr>
            <p:cNvPr id="261" name="Connettore 1 260"/>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Connettore 1 261"/>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3" name="Gruppo 262"/>
          <p:cNvGrpSpPr/>
          <p:nvPr/>
        </p:nvGrpSpPr>
        <p:grpSpPr>
          <a:xfrm>
            <a:off x="6969331" y="5546662"/>
            <a:ext cx="252000" cy="180000"/>
            <a:chOff x="5170408" y="1988840"/>
            <a:chExt cx="252000" cy="180000"/>
          </a:xfrm>
        </p:grpSpPr>
        <p:cxnSp>
          <p:nvCxnSpPr>
            <p:cNvPr id="264" name="Connettore 1 263"/>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5" name="Connettore 1 264"/>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6" name="Gruppo 265"/>
          <p:cNvGrpSpPr/>
          <p:nvPr/>
        </p:nvGrpSpPr>
        <p:grpSpPr>
          <a:xfrm>
            <a:off x="4361738" y="5546662"/>
            <a:ext cx="252000" cy="180000"/>
            <a:chOff x="5170408" y="1988840"/>
            <a:chExt cx="252000" cy="180000"/>
          </a:xfrm>
        </p:grpSpPr>
        <p:cxnSp>
          <p:nvCxnSpPr>
            <p:cNvPr id="267" name="Connettore 1 266"/>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8" name="Connettore 1 267"/>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9" name="Gruppo 268"/>
          <p:cNvGrpSpPr/>
          <p:nvPr/>
        </p:nvGrpSpPr>
        <p:grpSpPr>
          <a:xfrm>
            <a:off x="4514138" y="5546662"/>
            <a:ext cx="252000" cy="180000"/>
            <a:chOff x="5170408" y="1988840"/>
            <a:chExt cx="252000" cy="180000"/>
          </a:xfrm>
        </p:grpSpPr>
        <p:cxnSp>
          <p:nvCxnSpPr>
            <p:cNvPr id="270" name="Connettore 1 269"/>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Connettore 1 270"/>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2" name="Gruppo 271"/>
          <p:cNvGrpSpPr/>
          <p:nvPr/>
        </p:nvGrpSpPr>
        <p:grpSpPr>
          <a:xfrm>
            <a:off x="4666538" y="5546662"/>
            <a:ext cx="252000" cy="180000"/>
            <a:chOff x="5170408" y="1988840"/>
            <a:chExt cx="252000" cy="180000"/>
          </a:xfrm>
        </p:grpSpPr>
        <p:cxnSp>
          <p:nvCxnSpPr>
            <p:cNvPr id="273" name="Connettore 1 272"/>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4" name="Connettore 1 273"/>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5" name="Gruppo 274"/>
          <p:cNvGrpSpPr/>
          <p:nvPr/>
        </p:nvGrpSpPr>
        <p:grpSpPr>
          <a:xfrm>
            <a:off x="4818938" y="5546662"/>
            <a:ext cx="252000" cy="180000"/>
            <a:chOff x="5170408" y="1988840"/>
            <a:chExt cx="252000" cy="180000"/>
          </a:xfrm>
        </p:grpSpPr>
        <p:cxnSp>
          <p:nvCxnSpPr>
            <p:cNvPr id="276" name="Connettore 1 275"/>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7" name="Connettore 1 276"/>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8" name="Gruppo 277"/>
          <p:cNvGrpSpPr/>
          <p:nvPr/>
        </p:nvGrpSpPr>
        <p:grpSpPr>
          <a:xfrm>
            <a:off x="4971338" y="5546662"/>
            <a:ext cx="252000" cy="180000"/>
            <a:chOff x="5170408" y="1988840"/>
            <a:chExt cx="252000" cy="180000"/>
          </a:xfrm>
        </p:grpSpPr>
        <p:cxnSp>
          <p:nvCxnSpPr>
            <p:cNvPr id="279" name="Connettore 1 278"/>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0" name="Connettore 1 279"/>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1" name="Gruppo 280"/>
          <p:cNvGrpSpPr/>
          <p:nvPr/>
        </p:nvGrpSpPr>
        <p:grpSpPr>
          <a:xfrm>
            <a:off x="5123738" y="5546662"/>
            <a:ext cx="252000" cy="180000"/>
            <a:chOff x="5170408" y="1988840"/>
            <a:chExt cx="252000" cy="180000"/>
          </a:xfrm>
        </p:grpSpPr>
        <p:cxnSp>
          <p:nvCxnSpPr>
            <p:cNvPr id="282" name="Connettore 1 281"/>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3" name="Connettore 1 282"/>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4" name="Gruppo 283"/>
          <p:cNvGrpSpPr/>
          <p:nvPr/>
        </p:nvGrpSpPr>
        <p:grpSpPr>
          <a:xfrm>
            <a:off x="5276138" y="5546662"/>
            <a:ext cx="252000" cy="180000"/>
            <a:chOff x="5170408" y="1988840"/>
            <a:chExt cx="252000" cy="180000"/>
          </a:xfrm>
        </p:grpSpPr>
        <p:cxnSp>
          <p:nvCxnSpPr>
            <p:cNvPr id="285" name="Connettore 1 284"/>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6" name="Connettore 1 285"/>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7" name="Gruppo 286"/>
          <p:cNvGrpSpPr/>
          <p:nvPr/>
        </p:nvGrpSpPr>
        <p:grpSpPr>
          <a:xfrm>
            <a:off x="5428538" y="5546662"/>
            <a:ext cx="252000" cy="180000"/>
            <a:chOff x="5170408" y="1988840"/>
            <a:chExt cx="252000" cy="180000"/>
          </a:xfrm>
        </p:grpSpPr>
        <p:cxnSp>
          <p:nvCxnSpPr>
            <p:cNvPr id="288" name="Connettore 1 287"/>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Connettore 1 288"/>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0" name="Gruppo 289"/>
          <p:cNvGrpSpPr/>
          <p:nvPr/>
        </p:nvGrpSpPr>
        <p:grpSpPr>
          <a:xfrm>
            <a:off x="5580938" y="5546662"/>
            <a:ext cx="252000" cy="180000"/>
            <a:chOff x="5170408" y="1988840"/>
            <a:chExt cx="252000" cy="180000"/>
          </a:xfrm>
        </p:grpSpPr>
        <p:cxnSp>
          <p:nvCxnSpPr>
            <p:cNvPr id="291" name="Connettore 1 290"/>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Connettore 1 291"/>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3" name="Gruppo 292"/>
          <p:cNvGrpSpPr/>
          <p:nvPr/>
        </p:nvGrpSpPr>
        <p:grpSpPr>
          <a:xfrm>
            <a:off x="2999975" y="5546662"/>
            <a:ext cx="252000" cy="180000"/>
            <a:chOff x="5170408" y="1988840"/>
            <a:chExt cx="252000" cy="180000"/>
          </a:xfrm>
        </p:grpSpPr>
        <p:cxnSp>
          <p:nvCxnSpPr>
            <p:cNvPr id="294" name="Connettore 1 293"/>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Connettore 1 294"/>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6" name="Gruppo 295"/>
          <p:cNvGrpSpPr/>
          <p:nvPr/>
        </p:nvGrpSpPr>
        <p:grpSpPr>
          <a:xfrm>
            <a:off x="3152375" y="5546662"/>
            <a:ext cx="252000" cy="180000"/>
            <a:chOff x="5170408" y="1988840"/>
            <a:chExt cx="252000" cy="180000"/>
          </a:xfrm>
        </p:grpSpPr>
        <p:cxnSp>
          <p:nvCxnSpPr>
            <p:cNvPr id="297" name="Connettore 1 296"/>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8" name="Connettore 1 297"/>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9" name="Gruppo 298"/>
          <p:cNvGrpSpPr/>
          <p:nvPr/>
        </p:nvGrpSpPr>
        <p:grpSpPr>
          <a:xfrm>
            <a:off x="3304775" y="5546662"/>
            <a:ext cx="252000" cy="180000"/>
            <a:chOff x="5170408" y="1988840"/>
            <a:chExt cx="252000" cy="180000"/>
          </a:xfrm>
        </p:grpSpPr>
        <p:cxnSp>
          <p:nvCxnSpPr>
            <p:cNvPr id="300" name="Connettore 1 299"/>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1" name="Connettore 1 300"/>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2" name="Gruppo 301"/>
          <p:cNvGrpSpPr/>
          <p:nvPr/>
        </p:nvGrpSpPr>
        <p:grpSpPr>
          <a:xfrm>
            <a:off x="3457175" y="5546662"/>
            <a:ext cx="252000" cy="180000"/>
            <a:chOff x="5170408" y="1988840"/>
            <a:chExt cx="252000" cy="180000"/>
          </a:xfrm>
        </p:grpSpPr>
        <p:cxnSp>
          <p:nvCxnSpPr>
            <p:cNvPr id="303" name="Connettore 1 302"/>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4" name="Connettore 1 303"/>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5" name="Gruppo 304"/>
          <p:cNvGrpSpPr/>
          <p:nvPr/>
        </p:nvGrpSpPr>
        <p:grpSpPr>
          <a:xfrm>
            <a:off x="3609575" y="5546662"/>
            <a:ext cx="252000" cy="180000"/>
            <a:chOff x="5170408" y="1988840"/>
            <a:chExt cx="252000" cy="180000"/>
          </a:xfrm>
        </p:grpSpPr>
        <p:cxnSp>
          <p:nvCxnSpPr>
            <p:cNvPr id="306" name="Connettore 1 305"/>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 name="Connettore 1 306"/>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8" name="Gruppo 307"/>
          <p:cNvGrpSpPr/>
          <p:nvPr/>
        </p:nvGrpSpPr>
        <p:grpSpPr>
          <a:xfrm>
            <a:off x="3761975" y="5546662"/>
            <a:ext cx="252000" cy="180000"/>
            <a:chOff x="5170408" y="1988840"/>
            <a:chExt cx="252000" cy="180000"/>
          </a:xfrm>
        </p:grpSpPr>
        <p:cxnSp>
          <p:nvCxnSpPr>
            <p:cNvPr id="309" name="Connettore 1 308"/>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0" name="Connettore 1 309"/>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1" name="Gruppo 310"/>
          <p:cNvGrpSpPr/>
          <p:nvPr/>
        </p:nvGrpSpPr>
        <p:grpSpPr>
          <a:xfrm>
            <a:off x="3914375" y="5546662"/>
            <a:ext cx="252000" cy="180000"/>
            <a:chOff x="5170408" y="1988840"/>
            <a:chExt cx="252000" cy="180000"/>
          </a:xfrm>
        </p:grpSpPr>
        <p:cxnSp>
          <p:nvCxnSpPr>
            <p:cNvPr id="312" name="Connettore 1 311"/>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 name="Connettore 1 312"/>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4" name="Gruppo 313"/>
          <p:cNvGrpSpPr/>
          <p:nvPr/>
        </p:nvGrpSpPr>
        <p:grpSpPr>
          <a:xfrm>
            <a:off x="4066775" y="5546662"/>
            <a:ext cx="252000" cy="180000"/>
            <a:chOff x="5170408" y="1988840"/>
            <a:chExt cx="252000" cy="180000"/>
          </a:xfrm>
        </p:grpSpPr>
        <p:cxnSp>
          <p:nvCxnSpPr>
            <p:cNvPr id="315" name="Connettore 1 314"/>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6" name="Connettore 1 315"/>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7" name="Gruppo 316"/>
          <p:cNvGrpSpPr/>
          <p:nvPr/>
        </p:nvGrpSpPr>
        <p:grpSpPr>
          <a:xfrm>
            <a:off x="4219175" y="5546662"/>
            <a:ext cx="252000" cy="180000"/>
            <a:chOff x="5170408" y="1988840"/>
            <a:chExt cx="252000" cy="180000"/>
          </a:xfrm>
        </p:grpSpPr>
        <p:cxnSp>
          <p:nvCxnSpPr>
            <p:cNvPr id="318" name="Connettore 1 317"/>
            <p:cNvCxnSpPr/>
            <p:nvPr/>
          </p:nvCxnSpPr>
          <p:spPr>
            <a:xfrm rot="10800000">
              <a:off x="5170408" y="1988840"/>
              <a:ext cx="2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9" name="Connettore 1 318"/>
            <p:cNvCxnSpPr/>
            <p:nvPr/>
          </p:nvCxnSpPr>
          <p:spPr>
            <a:xfrm rot="10800000">
              <a:off x="5288047" y="1988840"/>
              <a:ext cx="0" cy="18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0" name="CasellaDiTesto 319"/>
          <p:cNvSpPr txBox="1"/>
          <p:nvPr/>
        </p:nvSpPr>
        <p:spPr>
          <a:xfrm>
            <a:off x="411691" y="5843252"/>
            <a:ext cx="576064" cy="369332"/>
          </a:xfrm>
          <a:prstGeom prst="rect">
            <a:avLst/>
          </a:prstGeom>
          <a:noFill/>
        </p:spPr>
        <p:txBody>
          <a:bodyPr wrap="square" rtlCol="0">
            <a:spAutoFit/>
          </a:bodyPr>
          <a:lstStyle/>
          <a:p>
            <a:pPr algn="r"/>
            <a:r>
              <a:rPr lang="it-IT" b="1" dirty="0">
                <a:latin typeface="Century Gothic" pitchFamily="34" charset="0"/>
              </a:rPr>
              <a:t>3’</a:t>
            </a:r>
          </a:p>
        </p:txBody>
      </p:sp>
      <p:sp>
        <p:nvSpPr>
          <p:cNvPr id="321" name="CasellaDiTesto 320"/>
          <p:cNvSpPr txBox="1"/>
          <p:nvPr/>
        </p:nvSpPr>
        <p:spPr>
          <a:xfrm>
            <a:off x="411691" y="5361793"/>
            <a:ext cx="576064" cy="369332"/>
          </a:xfrm>
          <a:prstGeom prst="rect">
            <a:avLst/>
          </a:prstGeom>
          <a:noFill/>
        </p:spPr>
        <p:txBody>
          <a:bodyPr wrap="square" rtlCol="0">
            <a:spAutoFit/>
          </a:bodyPr>
          <a:lstStyle/>
          <a:p>
            <a:pPr algn="r"/>
            <a:r>
              <a:rPr lang="it-IT" b="1" dirty="0">
                <a:latin typeface="Century Gothic" pitchFamily="34" charset="0"/>
              </a:rPr>
              <a:t>5’</a:t>
            </a:r>
          </a:p>
        </p:txBody>
      </p:sp>
      <p:sp>
        <p:nvSpPr>
          <p:cNvPr id="322" name="Ovale 321"/>
          <p:cNvSpPr/>
          <p:nvPr/>
        </p:nvSpPr>
        <p:spPr>
          <a:xfrm>
            <a:off x="4228321" y="2584467"/>
            <a:ext cx="288000" cy="288000"/>
          </a:xfrm>
          <a:prstGeom prst="ellipse">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CasellaDiTesto 322"/>
          <p:cNvSpPr txBox="1"/>
          <p:nvPr/>
        </p:nvSpPr>
        <p:spPr>
          <a:xfrm>
            <a:off x="8567936" y="5834977"/>
            <a:ext cx="576064" cy="369332"/>
          </a:xfrm>
          <a:prstGeom prst="rect">
            <a:avLst/>
          </a:prstGeom>
          <a:noFill/>
        </p:spPr>
        <p:txBody>
          <a:bodyPr wrap="square" rtlCol="0">
            <a:spAutoFit/>
          </a:bodyPr>
          <a:lstStyle/>
          <a:p>
            <a:r>
              <a:rPr lang="it-IT" b="1" dirty="0">
                <a:latin typeface="Century Gothic" pitchFamily="34" charset="0"/>
              </a:rPr>
              <a:t>5’</a:t>
            </a:r>
          </a:p>
        </p:txBody>
      </p:sp>
      <p:sp>
        <p:nvSpPr>
          <p:cNvPr id="324" name="CasellaDiTesto 323"/>
          <p:cNvSpPr txBox="1"/>
          <p:nvPr/>
        </p:nvSpPr>
        <p:spPr>
          <a:xfrm>
            <a:off x="8567936" y="5353518"/>
            <a:ext cx="576064" cy="369332"/>
          </a:xfrm>
          <a:prstGeom prst="rect">
            <a:avLst/>
          </a:prstGeom>
          <a:noFill/>
        </p:spPr>
        <p:txBody>
          <a:bodyPr wrap="square" rtlCol="0">
            <a:spAutoFit/>
          </a:bodyPr>
          <a:lstStyle/>
          <a:p>
            <a:r>
              <a:rPr lang="it-IT" b="1" dirty="0">
                <a:latin typeface="Century Gothic" pitchFamily="34" charset="0"/>
              </a:rPr>
              <a:t>3’</a:t>
            </a:r>
          </a:p>
        </p:txBody>
      </p:sp>
      <p:cxnSp>
        <p:nvCxnSpPr>
          <p:cNvPr id="325" name="Connettore 2 324"/>
          <p:cNvCxnSpPr/>
          <p:nvPr/>
        </p:nvCxnSpPr>
        <p:spPr>
          <a:xfrm>
            <a:off x="3025568" y="5447188"/>
            <a:ext cx="138029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6" name="CasellaDiTesto 325"/>
          <p:cNvSpPr txBox="1"/>
          <p:nvPr/>
        </p:nvSpPr>
        <p:spPr>
          <a:xfrm>
            <a:off x="251520" y="630932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left)">
                                      <p:cBhvr>
                                        <p:cTn id="15" dur="500"/>
                                        <p:tgtEl>
                                          <p:spTgt spid="85"/>
                                        </p:tgtEl>
                                      </p:cBhvr>
                                    </p:animEffect>
                                  </p:childTnLst>
                                </p:cTn>
                              </p:par>
                              <p:par>
                                <p:cTn id="16" presetID="10"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10" presetClass="entr" presetSubtype="0" fill="hold"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par>
                                <p:cTn id="33" presetID="10"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par>
                                <p:cTn id="40" presetID="10"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24"/>
                                        </p:tgtEl>
                                        <p:attrNameLst>
                                          <p:attrName>style.visibility</p:attrName>
                                        </p:attrNameLst>
                                      </p:cBhvr>
                                      <p:to>
                                        <p:strVal val="visible"/>
                                      </p:to>
                                    </p:set>
                                    <p:animEffect transition="in" filter="wipe(down)">
                                      <p:cBhvr>
                                        <p:cTn id="51" dur="290">
                                          <p:stCondLst>
                                            <p:cond delay="0"/>
                                          </p:stCondLst>
                                        </p:cTn>
                                        <p:tgtEl>
                                          <p:spTgt spid="124"/>
                                        </p:tgtEl>
                                      </p:cBhvr>
                                    </p:animEffect>
                                    <p:anim calcmode="lin" valueType="num">
                                      <p:cBhvr>
                                        <p:cTn id="52" dur="911"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24"/>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24"/>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24"/>
                                        </p:tgtEl>
                                        <p:attrNameLst>
                                          <p:attrName>ppt_y</p:attrName>
                                        </p:attrNameLst>
                                      </p:cBhvr>
                                      <p:tavLst>
                                        <p:tav tm="0" fmla="#ppt_y-sin(pi*$)/81">
                                          <p:val>
                                            <p:fltVal val="0"/>
                                          </p:val>
                                        </p:tav>
                                        <p:tav tm="100000">
                                          <p:val>
                                            <p:fltVal val="1"/>
                                          </p:val>
                                        </p:tav>
                                      </p:tavLst>
                                    </p:anim>
                                    <p:animScale>
                                      <p:cBhvr>
                                        <p:cTn id="57" dur="13">
                                          <p:stCondLst>
                                            <p:cond delay="325"/>
                                          </p:stCondLst>
                                        </p:cTn>
                                        <p:tgtEl>
                                          <p:spTgt spid="124"/>
                                        </p:tgtEl>
                                      </p:cBhvr>
                                      <p:to x="100000" y="60000"/>
                                    </p:animScale>
                                    <p:animScale>
                                      <p:cBhvr>
                                        <p:cTn id="58" dur="83" decel="50000">
                                          <p:stCondLst>
                                            <p:cond delay="338"/>
                                          </p:stCondLst>
                                        </p:cTn>
                                        <p:tgtEl>
                                          <p:spTgt spid="124"/>
                                        </p:tgtEl>
                                      </p:cBhvr>
                                      <p:to x="100000" y="100000"/>
                                    </p:animScale>
                                    <p:animScale>
                                      <p:cBhvr>
                                        <p:cTn id="59" dur="13">
                                          <p:stCondLst>
                                            <p:cond delay="656"/>
                                          </p:stCondLst>
                                        </p:cTn>
                                        <p:tgtEl>
                                          <p:spTgt spid="124"/>
                                        </p:tgtEl>
                                      </p:cBhvr>
                                      <p:to x="100000" y="80000"/>
                                    </p:animScale>
                                    <p:animScale>
                                      <p:cBhvr>
                                        <p:cTn id="60" dur="83" decel="50000">
                                          <p:stCondLst>
                                            <p:cond delay="669"/>
                                          </p:stCondLst>
                                        </p:cTn>
                                        <p:tgtEl>
                                          <p:spTgt spid="124"/>
                                        </p:tgtEl>
                                      </p:cBhvr>
                                      <p:to x="100000" y="100000"/>
                                    </p:animScale>
                                    <p:animScale>
                                      <p:cBhvr>
                                        <p:cTn id="61" dur="13">
                                          <p:stCondLst>
                                            <p:cond delay="821"/>
                                          </p:stCondLst>
                                        </p:cTn>
                                        <p:tgtEl>
                                          <p:spTgt spid="124"/>
                                        </p:tgtEl>
                                      </p:cBhvr>
                                      <p:to x="100000" y="90000"/>
                                    </p:animScale>
                                    <p:animScale>
                                      <p:cBhvr>
                                        <p:cTn id="62" dur="83" decel="50000">
                                          <p:stCondLst>
                                            <p:cond delay="834"/>
                                          </p:stCondLst>
                                        </p:cTn>
                                        <p:tgtEl>
                                          <p:spTgt spid="124"/>
                                        </p:tgtEl>
                                      </p:cBhvr>
                                      <p:to x="100000" y="100000"/>
                                    </p:animScale>
                                    <p:animScale>
                                      <p:cBhvr>
                                        <p:cTn id="63" dur="13">
                                          <p:stCondLst>
                                            <p:cond delay="904"/>
                                          </p:stCondLst>
                                        </p:cTn>
                                        <p:tgtEl>
                                          <p:spTgt spid="124"/>
                                        </p:tgtEl>
                                      </p:cBhvr>
                                      <p:to x="100000" y="95000"/>
                                    </p:animScale>
                                    <p:animScale>
                                      <p:cBhvr>
                                        <p:cTn id="64" dur="83" decel="50000">
                                          <p:stCondLst>
                                            <p:cond delay="917"/>
                                          </p:stCondLst>
                                        </p:cTn>
                                        <p:tgtEl>
                                          <p:spTgt spid="124"/>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322"/>
                                        </p:tgtEl>
                                        <p:attrNameLst>
                                          <p:attrName>style.visibility</p:attrName>
                                        </p:attrNameLst>
                                      </p:cBhvr>
                                      <p:to>
                                        <p:strVal val="visible"/>
                                      </p:to>
                                    </p:set>
                                    <p:animEffect transition="in" filter="wipe(down)">
                                      <p:cBhvr>
                                        <p:cTn id="67" dur="290">
                                          <p:stCondLst>
                                            <p:cond delay="0"/>
                                          </p:stCondLst>
                                        </p:cTn>
                                        <p:tgtEl>
                                          <p:spTgt spid="322"/>
                                        </p:tgtEl>
                                      </p:cBhvr>
                                    </p:animEffect>
                                    <p:anim calcmode="lin" valueType="num">
                                      <p:cBhvr>
                                        <p:cTn id="68" dur="911" tmFilter="0,0; 0.14,0.36; 0.43,0.73; 0.71,0.91; 1.0,1.0">
                                          <p:stCondLst>
                                            <p:cond delay="0"/>
                                          </p:stCondLst>
                                        </p:cTn>
                                        <p:tgtEl>
                                          <p:spTgt spid="322"/>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322"/>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322"/>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322"/>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322"/>
                                        </p:tgtEl>
                                        <p:attrNameLst>
                                          <p:attrName>ppt_y</p:attrName>
                                        </p:attrNameLst>
                                      </p:cBhvr>
                                      <p:tavLst>
                                        <p:tav tm="0" fmla="#ppt_y-sin(pi*$)/81">
                                          <p:val>
                                            <p:fltVal val="0"/>
                                          </p:val>
                                        </p:tav>
                                        <p:tav tm="100000">
                                          <p:val>
                                            <p:fltVal val="1"/>
                                          </p:val>
                                        </p:tav>
                                      </p:tavLst>
                                    </p:anim>
                                    <p:animScale>
                                      <p:cBhvr>
                                        <p:cTn id="73" dur="13">
                                          <p:stCondLst>
                                            <p:cond delay="325"/>
                                          </p:stCondLst>
                                        </p:cTn>
                                        <p:tgtEl>
                                          <p:spTgt spid="322"/>
                                        </p:tgtEl>
                                      </p:cBhvr>
                                      <p:to x="100000" y="60000"/>
                                    </p:animScale>
                                    <p:animScale>
                                      <p:cBhvr>
                                        <p:cTn id="74" dur="83" decel="50000">
                                          <p:stCondLst>
                                            <p:cond delay="338"/>
                                          </p:stCondLst>
                                        </p:cTn>
                                        <p:tgtEl>
                                          <p:spTgt spid="322"/>
                                        </p:tgtEl>
                                      </p:cBhvr>
                                      <p:to x="100000" y="100000"/>
                                    </p:animScale>
                                    <p:animScale>
                                      <p:cBhvr>
                                        <p:cTn id="75" dur="13">
                                          <p:stCondLst>
                                            <p:cond delay="656"/>
                                          </p:stCondLst>
                                        </p:cTn>
                                        <p:tgtEl>
                                          <p:spTgt spid="322"/>
                                        </p:tgtEl>
                                      </p:cBhvr>
                                      <p:to x="100000" y="80000"/>
                                    </p:animScale>
                                    <p:animScale>
                                      <p:cBhvr>
                                        <p:cTn id="76" dur="83" decel="50000">
                                          <p:stCondLst>
                                            <p:cond delay="669"/>
                                          </p:stCondLst>
                                        </p:cTn>
                                        <p:tgtEl>
                                          <p:spTgt spid="322"/>
                                        </p:tgtEl>
                                      </p:cBhvr>
                                      <p:to x="100000" y="100000"/>
                                    </p:animScale>
                                    <p:animScale>
                                      <p:cBhvr>
                                        <p:cTn id="77" dur="13">
                                          <p:stCondLst>
                                            <p:cond delay="821"/>
                                          </p:stCondLst>
                                        </p:cTn>
                                        <p:tgtEl>
                                          <p:spTgt spid="322"/>
                                        </p:tgtEl>
                                      </p:cBhvr>
                                      <p:to x="100000" y="90000"/>
                                    </p:animScale>
                                    <p:animScale>
                                      <p:cBhvr>
                                        <p:cTn id="78" dur="83" decel="50000">
                                          <p:stCondLst>
                                            <p:cond delay="834"/>
                                          </p:stCondLst>
                                        </p:cTn>
                                        <p:tgtEl>
                                          <p:spTgt spid="322"/>
                                        </p:tgtEl>
                                      </p:cBhvr>
                                      <p:to x="100000" y="100000"/>
                                    </p:animScale>
                                    <p:animScale>
                                      <p:cBhvr>
                                        <p:cTn id="79" dur="13">
                                          <p:stCondLst>
                                            <p:cond delay="904"/>
                                          </p:stCondLst>
                                        </p:cTn>
                                        <p:tgtEl>
                                          <p:spTgt spid="322"/>
                                        </p:tgtEl>
                                      </p:cBhvr>
                                      <p:to x="100000" y="95000"/>
                                    </p:animScale>
                                    <p:animScale>
                                      <p:cBhvr>
                                        <p:cTn id="80" dur="83" decel="50000">
                                          <p:stCondLst>
                                            <p:cond delay="917"/>
                                          </p:stCondLst>
                                        </p:cTn>
                                        <p:tgtEl>
                                          <p:spTgt spid="322"/>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500"/>
                                        <p:tgtEl>
                                          <p:spTgt spid="1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0"/>
                                        </p:tgtEl>
                                        <p:attrNameLst>
                                          <p:attrName>style.visibility</p:attrName>
                                        </p:attrNameLst>
                                      </p:cBhvr>
                                      <p:to>
                                        <p:strVal val="visible"/>
                                      </p:to>
                                    </p:set>
                                    <p:animEffect transition="in" filter="fade">
                                      <p:cBhvr>
                                        <p:cTn id="88" dur="500"/>
                                        <p:tgtEl>
                                          <p:spTgt spid="1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41"/>
                                        </p:tgtEl>
                                        <p:attrNameLst>
                                          <p:attrName>style.visibility</p:attrName>
                                        </p:attrNameLst>
                                      </p:cBhvr>
                                      <p:to>
                                        <p:strVal val="visible"/>
                                      </p:to>
                                    </p:set>
                                    <p:animEffect transition="in" filter="fade">
                                      <p:cBhvr>
                                        <p:cTn id="93" dur="500"/>
                                        <p:tgtEl>
                                          <p:spTgt spid="14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96"/>
                                        </p:tgtEl>
                                        <p:attrNameLst>
                                          <p:attrName>style.visibility</p:attrName>
                                        </p:attrNameLst>
                                      </p:cBhvr>
                                      <p:to>
                                        <p:strVal val="visible"/>
                                      </p:to>
                                    </p:set>
                                    <p:animEffect transition="in" filter="fade">
                                      <p:cBhvr>
                                        <p:cTn id="96" dur="500"/>
                                        <p:tgtEl>
                                          <p:spTgt spid="19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20"/>
                                        </p:tgtEl>
                                        <p:attrNameLst>
                                          <p:attrName>style.visibility</p:attrName>
                                        </p:attrNameLst>
                                      </p:cBhvr>
                                      <p:to>
                                        <p:strVal val="visible"/>
                                      </p:to>
                                    </p:set>
                                    <p:animEffect transition="in" filter="fade">
                                      <p:cBhvr>
                                        <p:cTn id="99" dur="500"/>
                                        <p:tgtEl>
                                          <p:spTgt spid="32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23"/>
                                        </p:tgtEl>
                                        <p:attrNameLst>
                                          <p:attrName>style.visibility</p:attrName>
                                        </p:attrNameLst>
                                      </p:cBhvr>
                                      <p:to>
                                        <p:strVal val="visible"/>
                                      </p:to>
                                    </p:set>
                                    <p:animEffect transition="in" filter="fade">
                                      <p:cBhvr>
                                        <p:cTn id="102" dur="500"/>
                                        <p:tgtEl>
                                          <p:spTgt spid="323"/>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66"/>
                                        </p:tgtEl>
                                        <p:attrNameLst>
                                          <p:attrName>style.visibility</p:attrName>
                                        </p:attrNameLst>
                                      </p:cBhvr>
                                      <p:to>
                                        <p:strVal val="visible"/>
                                      </p:to>
                                    </p:set>
                                    <p:anim calcmode="lin" valueType="num">
                                      <p:cBhvr additive="base">
                                        <p:cTn id="107" dur="500" fill="hold"/>
                                        <p:tgtEl>
                                          <p:spTgt spid="166"/>
                                        </p:tgtEl>
                                        <p:attrNameLst>
                                          <p:attrName>ppt_x</p:attrName>
                                        </p:attrNameLst>
                                      </p:cBhvr>
                                      <p:tavLst>
                                        <p:tav tm="0">
                                          <p:val>
                                            <p:strVal val="#ppt_x"/>
                                          </p:val>
                                        </p:tav>
                                        <p:tav tm="100000">
                                          <p:val>
                                            <p:strVal val="#ppt_x"/>
                                          </p:val>
                                        </p:tav>
                                      </p:tavLst>
                                    </p:anim>
                                    <p:anim calcmode="lin" valueType="num">
                                      <p:cBhvr additive="base">
                                        <p:cTn id="108"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81"/>
                                        </p:tgtEl>
                                        <p:attrNameLst>
                                          <p:attrName>style.visibility</p:attrName>
                                        </p:attrNameLst>
                                      </p:cBhvr>
                                      <p:to>
                                        <p:strVal val="visible"/>
                                      </p:to>
                                    </p:set>
                                    <p:anim calcmode="lin" valueType="num">
                                      <p:cBhvr additive="base">
                                        <p:cTn id="113" dur="500" fill="hold"/>
                                        <p:tgtEl>
                                          <p:spTgt spid="181"/>
                                        </p:tgtEl>
                                        <p:attrNameLst>
                                          <p:attrName>ppt_x</p:attrName>
                                        </p:attrNameLst>
                                      </p:cBhvr>
                                      <p:tavLst>
                                        <p:tav tm="0">
                                          <p:val>
                                            <p:strVal val="#ppt_x"/>
                                          </p:val>
                                        </p:tav>
                                        <p:tav tm="100000">
                                          <p:val>
                                            <p:strVal val="#ppt_x"/>
                                          </p:val>
                                        </p:tav>
                                      </p:tavLst>
                                    </p:anim>
                                    <p:anim calcmode="lin" valueType="num">
                                      <p:cBhvr additive="base">
                                        <p:cTn id="114"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nodeType="clickEffect">
                                  <p:stCondLst>
                                    <p:cond delay="0"/>
                                  </p:stCondLst>
                                  <p:childTnLst>
                                    <p:set>
                                      <p:cBhvr>
                                        <p:cTn id="118" dur="1" fill="hold">
                                          <p:stCondLst>
                                            <p:cond delay="0"/>
                                          </p:stCondLst>
                                        </p:cTn>
                                        <p:tgtEl>
                                          <p:spTgt spid="197"/>
                                        </p:tgtEl>
                                        <p:attrNameLst>
                                          <p:attrName>style.visibility</p:attrName>
                                        </p:attrNameLst>
                                      </p:cBhvr>
                                      <p:to>
                                        <p:strVal val="visible"/>
                                      </p:to>
                                    </p:set>
                                    <p:anim calcmode="lin" valueType="num">
                                      <p:cBhvr additive="base">
                                        <p:cTn id="119" dur="500" fill="hold"/>
                                        <p:tgtEl>
                                          <p:spTgt spid="197"/>
                                        </p:tgtEl>
                                        <p:attrNameLst>
                                          <p:attrName>ppt_x</p:attrName>
                                        </p:attrNameLst>
                                      </p:cBhvr>
                                      <p:tavLst>
                                        <p:tav tm="0">
                                          <p:val>
                                            <p:strVal val="#ppt_x"/>
                                          </p:val>
                                        </p:tav>
                                        <p:tav tm="100000">
                                          <p:val>
                                            <p:strVal val="#ppt_x"/>
                                          </p:val>
                                        </p:tav>
                                      </p:tavLst>
                                    </p:anim>
                                    <p:anim calcmode="lin" valueType="num">
                                      <p:cBhvr additive="base">
                                        <p:cTn id="120" dur="500" fill="hold"/>
                                        <p:tgtEl>
                                          <p:spTgt spid="197"/>
                                        </p:tgtEl>
                                        <p:attrNameLst>
                                          <p:attrName>ppt_y</p:attrName>
                                        </p:attrNameLst>
                                      </p:cBhvr>
                                      <p:tavLst>
                                        <p:tav tm="0">
                                          <p:val>
                                            <p:strVal val="0-#ppt_h/2"/>
                                          </p:val>
                                        </p:tav>
                                        <p:tav tm="100000">
                                          <p:val>
                                            <p:strVal val="#ppt_y"/>
                                          </p:val>
                                        </p:tav>
                                      </p:tavLst>
                                    </p:anim>
                                  </p:childTnLst>
                                </p:cTn>
                              </p:par>
                            </p:childTnLst>
                          </p:cTn>
                        </p:par>
                        <p:par>
                          <p:cTn id="121" fill="hold">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321"/>
                                        </p:tgtEl>
                                        <p:attrNameLst>
                                          <p:attrName>style.visibility</p:attrName>
                                        </p:attrNameLst>
                                      </p:cBhvr>
                                      <p:to>
                                        <p:strVal val="visible"/>
                                      </p:to>
                                    </p:set>
                                    <p:animEffect transition="in" filter="fade">
                                      <p:cBhvr>
                                        <p:cTn id="124" dur="500"/>
                                        <p:tgtEl>
                                          <p:spTgt spid="321"/>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325"/>
                                        </p:tgtEl>
                                        <p:attrNameLst>
                                          <p:attrName>style.visibility</p:attrName>
                                        </p:attrNameLst>
                                      </p:cBhvr>
                                      <p:to>
                                        <p:strVal val="visible"/>
                                      </p:to>
                                    </p:set>
                                    <p:animEffect transition="in" filter="wipe(left)">
                                      <p:cBhvr>
                                        <p:cTn id="129" dur="500"/>
                                        <p:tgtEl>
                                          <p:spTgt spid="325"/>
                                        </p:tgtEl>
                                      </p:cBhvr>
                                    </p:animEffect>
                                  </p:childTnLst>
                                </p:cTn>
                              </p:par>
                              <p:par>
                                <p:cTn id="130" presetID="10" presetClass="entr" presetSubtype="0" fill="hold" nodeType="withEffect">
                                  <p:stCondLst>
                                    <p:cond delay="0"/>
                                  </p:stCondLst>
                                  <p:childTnLst>
                                    <p:set>
                                      <p:cBhvr>
                                        <p:cTn id="131" dur="1" fill="hold">
                                          <p:stCondLst>
                                            <p:cond delay="0"/>
                                          </p:stCondLst>
                                        </p:cTn>
                                        <p:tgtEl>
                                          <p:spTgt spid="293"/>
                                        </p:tgtEl>
                                        <p:attrNameLst>
                                          <p:attrName>style.visibility</p:attrName>
                                        </p:attrNameLst>
                                      </p:cBhvr>
                                      <p:to>
                                        <p:strVal val="visible"/>
                                      </p:to>
                                    </p:set>
                                    <p:animEffect transition="in" filter="fade">
                                      <p:cBhvr>
                                        <p:cTn id="132" dur="500"/>
                                        <p:tgtEl>
                                          <p:spTgt spid="293"/>
                                        </p:tgtEl>
                                      </p:cBhvr>
                                    </p:animEffect>
                                  </p:childTnLst>
                                </p:cTn>
                              </p:par>
                              <p:par>
                                <p:cTn id="133" presetID="10" presetClass="entr" presetSubtype="0" fill="hold" nodeType="withEffect">
                                  <p:stCondLst>
                                    <p:cond delay="0"/>
                                  </p:stCondLst>
                                  <p:childTnLst>
                                    <p:set>
                                      <p:cBhvr>
                                        <p:cTn id="134" dur="1" fill="hold">
                                          <p:stCondLst>
                                            <p:cond delay="0"/>
                                          </p:stCondLst>
                                        </p:cTn>
                                        <p:tgtEl>
                                          <p:spTgt spid="296"/>
                                        </p:tgtEl>
                                        <p:attrNameLst>
                                          <p:attrName>style.visibility</p:attrName>
                                        </p:attrNameLst>
                                      </p:cBhvr>
                                      <p:to>
                                        <p:strVal val="visible"/>
                                      </p:to>
                                    </p:set>
                                    <p:animEffect transition="in" filter="fade">
                                      <p:cBhvr>
                                        <p:cTn id="135" dur="500"/>
                                        <p:tgtEl>
                                          <p:spTgt spid="296"/>
                                        </p:tgtEl>
                                      </p:cBhvr>
                                    </p:animEffect>
                                  </p:childTnLst>
                                </p:cTn>
                              </p:par>
                              <p:par>
                                <p:cTn id="136" presetID="10" presetClass="entr" presetSubtype="0" fill="hold" nodeType="withEffect">
                                  <p:stCondLst>
                                    <p:cond delay="0"/>
                                  </p:stCondLst>
                                  <p:childTnLst>
                                    <p:set>
                                      <p:cBhvr>
                                        <p:cTn id="137" dur="1" fill="hold">
                                          <p:stCondLst>
                                            <p:cond delay="0"/>
                                          </p:stCondLst>
                                        </p:cTn>
                                        <p:tgtEl>
                                          <p:spTgt spid="299"/>
                                        </p:tgtEl>
                                        <p:attrNameLst>
                                          <p:attrName>style.visibility</p:attrName>
                                        </p:attrNameLst>
                                      </p:cBhvr>
                                      <p:to>
                                        <p:strVal val="visible"/>
                                      </p:to>
                                    </p:set>
                                    <p:animEffect transition="in" filter="fade">
                                      <p:cBhvr>
                                        <p:cTn id="138" dur="500"/>
                                        <p:tgtEl>
                                          <p:spTgt spid="299"/>
                                        </p:tgtEl>
                                      </p:cBhvr>
                                    </p:animEffect>
                                  </p:childTnLst>
                                </p:cTn>
                              </p:par>
                              <p:par>
                                <p:cTn id="139" presetID="10" presetClass="entr" presetSubtype="0" fill="hold" nodeType="withEffect">
                                  <p:stCondLst>
                                    <p:cond delay="0"/>
                                  </p:stCondLst>
                                  <p:childTnLst>
                                    <p:set>
                                      <p:cBhvr>
                                        <p:cTn id="140" dur="1" fill="hold">
                                          <p:stCondLst>
                                            <p:cond delay="0"/>
                                          </p:stCondLst>
                                        </p:cTn>
                                        <p:tgtEl>
                                          <p:spTgt spid="302"/>
                                        </p:tgtEl>
                                        <p:attrNameLst>
                                          <p:attrName>style.visibility</p:attrName>
                                        </p:attrNameLst>
                                      </p:cBhvr>
                                      <p:to>
                                        <p:strVal val="visible"/>
                                      </p:to>
                                    </p:set>
                                    <p:animEffect transition="in" filter="fade">
                                      <p:cBhvr>
                                        <p:cTn id="141" dur="500"/>
                                        <p:tgtEl>
                                          <p:spTgt spid="302"/>
                                        </p:tgtEl>
                                      </p:cBhvr>
                                    </p:animEffect>
                                  </p:childTnLst>
                                </p:cTn>
                              </p:par>
                              <p:par>
                                <p:cTn id="142" presetID="10" presetClass="entr" presetSubtype="0" fill="hold" nodeType="withEffect">
                                  <p:stCondLst>
                                    <p:cond delay="0"/>
                                  </p:stCondLst>
                                  <p:childTnLst>
                                    <p:set>
                                      <p:cBhvr>
                                        <p:cTn id="143" dur="1" fill="hold">
                                          <p:stCondLst>
                                            <p:cond delay="0"/>
                                          </p:stCondLst>
                                        </p:cTn>
                                        <p:tgtEl>
                                          <p:spTgt spid="305"/>
                                        </p:tgtEl>
                                        <p:attrNameLst>
                                          <p:attrName>style.visibility</p:attrName>
                                        </p:attrNameLst>
                                      </p:cBhvr>
                                      <p:to>
                                        <p:strVal val="visible"/>
                                      </p:to>
                                    </p:set>
                                    <p:animEffect transition="in" filter="fade">
                                      <p:cBhvr>
                                        <p:cTn id="144" dur="500"/>
                                        <p:tgtEl>
                                          <p:spTgt spid="305"/>
                                        </p:tgtEl>
                                      </p:cBhvr>
                                    </p:animEffect>
                                  </p:childTnLst>
                                </p:cTn>
                              </p:par>
                              <p:par>
                                <p:cTn id="145" presetID="10" presetClass="entr" presetSubtype="0" fill="hold" nodeType="withEffect">
                                  <p:stCondLst>
                                    <p:cond delay="0"/>
                                  </p:stCondLst>
                                  <p:childTnLst>
                                    <p:set>
                                      <p:cBhvr>
                                        <p:cTn id="146" dur="1" fill="hold">
                                          <p:stCondLst>
                                            <p:cond delay="0"/>
                                          </p:stCondLst>
                                        </p:cTn>
                                        <p:tgtEl>
                                          <p:spTgt spid="308"/>
                                        </p:tgtEl>
                                        <p:attrNameLst>
                                          <p:attrName>style.visibility</p:attrName>
                                        </p:attrNameLst>
                                      </p:cBhvr>
                                      <p:to>
                                        <p:strVal val="visible"/>
                                      </p:to>
                                    </p:set>
                                    <p:animEffect transition="in" filter="fade">
                                      <p:cBhvr>
                                        <p:cTn id="147" dur="500"/>
                                        <p:tgtEl>
                                          <p:spTgt spid="308"/>
                                        </p:tgtEl>
                                      </p:cBhvr>
                                    </p:animEffect>
                                  </p:childTnLst>
                                </p:cTn>
                              </p:par>
                              <p:par>
                                <p:cTn id="148" presetID="10" presetClass="entr" presetSubtype="0" fill="hold" nodeType="withEffect">
                                  <p:stCondLst>
                                    <p:cond delay="0"/>
                                  </p:stCondLst>
                                  <p:childTnLst>
                                    <p:set>
                                      <p:cBhvr>
                                        <p:cTn id="149" dur="1" fill="hold">
                                          <p:stCondLst>
                                            <p:cond delay="0"/>
                                          </p:stCondLst>
                                        </p:cTn>
                                        <p:tgtEl>
                                          <p:spTgt spid="311"/>
                                        </p:tgtEl>
                                        <p:attrNameLst>
                                          <p:attrName>style.visibility</p:attrName>
                                        </p:attrNameLst>
                                      </p:cBhvr>
                                      <p:to>
                                        <p:strVal val="visible"/>
                                      </p:to>
                                    </p:set>
                                    <p:animEffect transition="in" filter="fade">
                                      <p:cBhvr>
                                        <p:cTn id="150" dur="500"/>
                                        <p:tgtEl>
                                          <p:spTgt spid="311"/>
                                        </p:tgtEl>
                                      </p:cBhvr>
                                    </p:animEffect>
                                  </p:childTnLst>
                                </p:cTn>
                              </p:par>
                            </p:childTnLst>
                          </p:cTn>
                        </p:par>
                        <p:par>
                          <p:cTn id="151" fill="hold">
                            <p:stCondLst>
                              <p:cond delay="500"/>
                            </p:stCondLst>
                            <p:childTnLst>
                              <p:par>
                                <p:cTn id="152" presetID="10" presetClass="entr" presetSubtype="0" fill="hold" nodeType="afterEffect">
                                  <p:stCondLst>
                                    <p:cond delay="0"/>
                                  </p:stCondLst>
                                  <p:childTnLst>
                                    <p:set>
                                      <p:cBhvr>
                                        <p:cTn id="153" dur="1" fill="hold">
                                          <p:stCondLst>
                                            <p:cond delay="0"/>
                                          </p:stCondLst>
                                        </p:cTn>
                                        <p:tgtEl>
                                          <p:spTgt spid="314"/>
                                        </p:tgtEl>
                                        <p:attrNameLst>
                                          <p:attrName>style.visibility</p:attrName>
                                        </p:attrNameLst>
                                      </p:cBhvr>
                                      <p:to>
                                        <p:strVal val="visible"/>
                                      </p:to>
                                    </p:set>
                                    <p:animEffect transition="in" filter="fade">
                                      <p:cBhvr>
                                        <p:cTn id="154" dur="500"/>
                                        <p:tgtEl>
                                          <p:spTgt spid="314"/>
                                        </p:tgtEl>
                                      </p:cBhvr>
                                    </p:animEffect>
                                  </p:childTnLst>
                                </p:cTn>
                              </p:par>
                              <p:par>
                                <p:cTn id="155" presetID="10" presetClass="entr" presetSubtype="0" fill="hold" nodeType="withEffect">
                                  <p:stCondLst>
                                    <p:cond delay="0"/>
                                  </p:stCondLst>
                                  <p:childTnLst>
                                    <p:set>
                                      <p:cBhvr>
                                        <p:cTn id="156" dur="1" fill="hold">
                                          <p:stCondLst>
                                            <p:cond delay="0"/>
                                          </p:stCondLst>
                                        </p:cTn>
                                        <p:tgtEl>
                                          <p:spTgt spid="317"/>
                                        </p:tgtEl>
                                        <p:attrNameLst>
                                          <p:attrName>style.visibility</p:attrName>
                                        </p:attrNameLst>
                                      </p:cBhvr>
                                      <p:to>
                                        <p:strVal val="visible"/>
                                      </p:to>
                                    </p:set>
                                    <p:animEffect transition="in" filter="fade">
                                      <p:cBhvr>
                                        <p:cTn id="157" dur="500"/>
                                        <p:tgtEl>
                                          <p:spTgt spid="317"/>
                                        </p:tgtEl>
                                      </p:cBhvr>
                                    </p:animEffect>
                                  </p:childTnLst>
                                </p:cTn>
                              </p:par>
                              <p:par>
                                <p:cTn id="158" presetID="10" presetClass="entr" presetSubtype="0" fill="hold" nodeType="withEffect">
                                  <p:stCondLst>
                                    <p:cond delay="0"/>
                                  </p:stCondLst>
                                  <p:childTnLst>
                                    <p:set>
                                      <p:cBhvr>
                                        <p:cTn id="159" dur="1" fill="hold">
                                          <p:stCondLst>
                                            <p:cond delay="0"/>
                                          </p:stCondLst>
                                        </p:cTn>
                                        <p:tgtEl>
                                          <p:spTgt spid="266"/>
                                        </p:tgtEl>
                                        <p:attrNameLst>
                                          <p:attrName>style.visibility</p:attrName>
                                        </p:attrNameLst>
                                      </p:cBhvr>
                                      <p:to>
                                        <p:strVal val="visible"/>
                                      </p:to>
                                    </p:set>
                                    <p:animEffect transition="in" filter="fade">
                                      <p:cBhvr>
                                        <p:cTn id="160" dur="500"/>
                                        <p:tgtEl>
                                          <p:spTgt spid="266"/>
                                        </p:tgtEl>
                                      </p:cBhvr>
                                    </p:animEffect>
                                  </p:childTnLst>
                                </p:cTn>
                              </p:par>
                              <p:par>
                                <p:cTn id="161" presetID="10" presetClass="entr" presetSubtype="0" fill="hold" nodeType="withEffect">
                                  <p:stCondLst>
                                    <p:cond delay="0"/>
                                  </p:stCondLst>
                                  <p:childTnLst>
                                    <p:set>
                                      <p:cBhvr>
                                        <p:cTn id="162" dur="1" fill="hold">
                                          <p:stCondLst>
                                            <p:cond delay="0"/>
                                          </p:stCondLst>
                                        </p:cTn>
                                        <p:tgtEl>
                                          <p:spTgt spid="269"/>
                                        </p:tgtEl>
                                        <p:attrNameLst>
                                          <p:attrName>style.visibility</p:attrName>
                                        </p:attrNameLst>
                                      </p:cBhvr>
                                      <p:to>
                                        <p:strVal val="visible"/>
                                      </p:to>
                                    </p:set>
                                    <p:animEffect transition="in" filter="fade">
                                      <p:cBhvr>
                                        <p:cTn id="163" dur="500"/>
                                        <p:tgtEl>
                                          <p:spTgt spid="269"/>
                                        </p:tgtEl>
                                      </p:cBhvr>
                                    </p:animEffect>
                                  </p:childTnLst>
                                </p:cTn>
                              </p:par>
                              <p:par>
                                <p:cTn id="164" presetID="10" presetClass="entr" presetSubtype="0" fill="hold" nodeType="withEffect">
                                  <p:stCondLst>
                                    <p:cond delay="0"/>
                                  </p:stCondLst>
                                  <p:childTnLst>
                                    <p:set>
                                      <p:cBhvr>
                                        <p:cTn id="165" dur="1" fill="hold">
                                          <p:stCondLst>
                                            <p:cond delay="0"/>
                                          </p:stCondLst>
                                        </p:cTn>
                                        <p:tgtEl>
                                          <p:spTgt spid="272"/>
                                        </p:tgtEl>
                                        <p:attrNameLst>
                                          <p:attrName>style.visibility</p:attrName>
                                        </p:attrNameLst>
                                      </p:cBhvr>
                                      <p:to>
                                        <p:strVal val="visible"/>
                                      </p:to>
                                    </p:set>
                                    <p:animEffect transition="in" filter="fade">
                                      <p:cBhvr>
                                        <p:cTn id="166" dur="500"/>
                                        <p:tgtEl>
                                          <p:spTgt spid="272"/>
                                        </p:tgtEl>
                                      </p:cBhvr>
                                    </p:animEffect>
                                  </p:childTnLst>
                                </p:cTn>
                              </p:par>
                              <p:par>
                                <p:cTn id="167" presetID="10" presetClass="entr" presetSubtype="0" fill="hold" nodeType="withEffect">
                                  <p:stCondLst>
                                    <p:cond delay="0"/>
                                  </p:stCondLst>
                                  <p:childTnLst>
                                    <p:set>
                                      <p:cBhvr>
                                        <p:cTn id="168" dur="1" fill="hold">
                                          <p:stCondLst>
                                            <p:cond delay="0"/>
                                          </p:stCondLst>
                                        </p:cTn>
                                        <p:tgtEl>
                                          <p:spTgt spid="275"/>
                                        </p:tgtEl>
                                        <p:attrNameLst>
                                          <p:attrName>style.visibility</p:attrName>
                                        </p:attrNameLst>
                                      </p:cBhvr>
                                      <p:to>
                                        <p:strVal val="visible"/>
                                      </p:to>
                                    </p:set>
                                    <p:animEffect transition="in" filter="fade">
                                      <p:cBhvr>
                                        <p:cTn id="169" dur="500"/>
                                        <p:tgtEl>
                                          <p:spTgt spid="275"/>
                                        </p:tgtEl>
                                      </p:cBhvr>
                                    </p:animEffect>
                                  </p:childTnLst>
                                </p:cTn>
                              </p:par>
                              <p:par>
                                <p:cTn id="170" presetID="10" presetClass="entr" presetSubtype="0" fill="hold" nodeType="withEffect">
                                  <p:stCondLst>
                                    <p:cond delay="0"/>
                                  </p:stCondLst>
                                  <p:childTnLst>
                                    <p:set>
                                      <p:cBhvr>
                                        <p:cTn id="171" dur="1" fill="hold">
                                          <p:stCondLst>
                                            <p:cond delay="0"/>
                                          </p:stCondLst>
                                        </p:cTn>
                                        <p:tgtEl>
                                          <p:spTgt spid="278"/>
                                        </p:tgtEl>
                                        <p:attrNameLst>
                                          <p:attrName>style.visibility</p:attrName>
                                        </p:attrNameLst>
                                      </p:cBhvr>
                                      <p:to>
                                        <p:strVal val="visible"/>
                                      </p:to>
                                    </p:set>
                                    <p:animEffect transition="in" filter="fade">
                                      <p:cBhvr>
                                        <p:cTn id="172" dur="500"/>
                                        <p:tgtEl>
                                          <p:spTgt spid="278"/>
                                        </p:tgtEl>
                                      </p:cBhvr>
                                    </p:animEffect>
                                  </p:childTnLst>
                                </p:cTn>
                              </p:par>
                              <p:par>
                                <p:cTn id="173" presetID="10" presetClass="entr" presetSubtype="0" fill="hold" nodeType="withEffect">
                                  <p:stCondLst>
                                    <p:cond delay="0"/>
                                  </p:stCondLst>
                                  <p:childTnLst>
                                    <p:set>
                                      <p:cBhvr>
                                        <p:cTn id="174" dur="1" fill="hold">
                                          <p:stCondLst>
                                            <p:cond delay="0"/>
                                          </p:stCondLst>
                                        </p:cTn>
                                        <p:tgtEl>
                                          <p:spTgt spid="281"/>
                                        </p:tgtEl>
                                        <p:attrNameLst>
                                          <p:attrName>style.visibility</p:attrName>
                                        </p:attrNameLst>
                                      </p:cBhvr>
                                      <p:to>
                                        <p:strVal val="visible"/>
                                      </p:to>
                                    </p:set>
                                    <p:animEffect transition="in" filter="fade">
                                      <p:cBhvr>
                                        <p:cTn id="175" dur="500"/>
                                        <p:tgtEl>
                                          <p:spTgt spid="281"/>
                                        </p:tgtEl>
                                      </p:cBhvr>
                                    </p:animEffect>
                                  </p:childTnLst>
                                </p:cTn>
                              </p:par>
                            </p:childTnLst>
                          </p:cTn>
                        </p:par>
                        <p:par>
                          <p:cTn id="176" fill="hold">
                            <p:stCondLst>
                              <p:cond delay="1000"/>
                            </p:stCondLst>
                            <p:childTnLst>
                              <p:par>
                                <p:cTn id="177" presetID="10" presetClass="entr" presetSubtype="0" fill="hold" nodeType="afterEffect">
                                  <p:stCondLst>
                                    <p:cond delay="0"/>
                                  </p:stCondLst>
                                  <p:childTnLst>
                                    <p:set>
                                      <p:cBhvr>
                                        <p:cTn id="178" dur="1" fill="hold">
                                          <p:stCondLst>
                                            <p:cond delay="0"/>
                                          </p:stCondLst>
                                        </p:cTn>
                                        <p:tgtEl>
                                          <p:spTgt spid="284"/>
                                        </p:tgtEl>
                                        <p:attrNameLst>
                                          <p:attrName>style.visibility</p:attrName>
                                        </p:attrNameLst>
                                      </p:cBhvr>
                                      <p:to>
                                        <p:strVal val="visible"/>
                                      </p:to>
                                    </p:set>
                                    <p:animEffect transition="in" filter="fade">
                                      <p:cBhvr>
                                        <p:cTn id="179" dur="500"/>
                                        <p:tgtEl>
                                          <p:spTgt spid="284"/>
                                        </p:tgtEl>
                                      </p:cBhvr>
                                    </p:animEffect>
                                  </p:childTnLst>
                                </p:cTn>
                              </p:par>
                              <p:par>
                                <p:cTn id="180" presetID="10" presetClass="entr" presetSubtype="0" fill="hold" nodeType="withEffect">
                                  <p:stCondLst>
                                    <p:cond delay="0"/>
                                  </p:stCondLst>
                                  <p:childTnLst>
                                    <p:set>
                                      <p:cBhvr>
                                        <p:cTn id="181" dur="1" fill="hold">
                                          <p:stCondLst>
                                            <p:cond delay="0"/>
                                          </p:stCondLst>
                                        </p:cTn>
                                        <p:tgtEl>
                                          <p:spTgt spid="287"/>
                                        </p:tgtEl>
                                        <p:attrNameLst>
                                          <p:attrName>style.visibility</p:attrName>
                                        </p:attrNameLst>
                                      </p:cBhvr>
                                      <p:to>
                                        <p:strVal val="visible"/>
                                      </p:to>
                                    </p:set>
                                    <p:animEffect transition="in" filter="fade">
                                      <p:cBhvr>
                                        <p:cTn id="182" dur="500"/>
                                        <p:tgtEl>
                                          <p:spTgt spid="287"/>
                                        </p:tgtEl>
                                      </p:cBhvr>
                                    </p:animEffect>
                                  </p:childTnLst>
                                </p:cTn>
                              </p:par>
                              <p:par>
                                <p:cTn id="183" presetID="10" presetClass="entr" presetSubtype="0" fill="hold" nodeType="withEffect">
                                  <p:stCondLst>
                                    <p:cond delay="0"/>
                                  </p:stCondLst>
                                  <p:childTnLst>
                                    <p:set>
                                      <p:cBhvr>
                                        <p:cTn id="184" dur="1" fill="hold">
                                          <p:stCondLst>
                                            <p:cond delay="0"/>
                                          </p:stCondLst>
                                        </p:cTn>
                                        <p:tgtEl>
                                          <p:spTgt spid="290"/>
                                        </p:tgtEl>
                                        <p:attrNameLst>
                                          <p:attrName>style.visibility</p:attrName>
                                        </p:attrNameLst>
                                      </p:cBhvr>
                                      <p:to>
                                        <p:strVal val="visible"/>
                                      </p:to>
                                    </p:set>
                                    <p:animEffect transition="in" filter="fade">
                                      <p:cBhvr>
                                        <p:cTn id="185" dur="500"/>
                                        <p:tgtEl>
                                          <p:spTgt spid="290"/>
                                        </p:tgtEl>
                                      </p:cBhvr>
                                    </p:animEffect>
                                  </p:childTnLst>
                                </p:cTn>
                              </p:par>
                              <p:par>
                                <p:cTn id="186" presetID="10" presetClass="entr" presetSubtype="0" fill="hold" nodeType="withEffect">
                                  <p:stCondLst>
                                    <p:cond delay="0"/>
                                  </p:stCondLst>
                                  <p:childTnLst>
                                    <p:set>
                                      <p:cBhvr>
                                        <p:cTn id="187" dur="1" fill="hold">
                                          <p:stCondLst>
                                            <p:cond delay="0"/>
                                          </p:stCondLst>
                                        </p:cTn>
                                        <p:tgtEl>
                                          <p:spTgt spid="239"/>
                                        </p:tgtEl>
                                        <p:attrNameLst>
                                          <p:attrName>style.visibility</p:attrName>
                                        </p:attrNameLst>
                                      </p:cBhvr>
                                      <p:to>
                                        <p:strVal val="visible"/>
                                      </p:to>
                                    </p:set>
                                    <p:animEffect transition="in" filter="fade">
                                      <p:cBhvr>
                                        <p:cTn id="188" dur="500"/>
                                        <p:tgtEl>
                                          <p:spTgt spid="239"/>
                                        </p:tgtEl>
                                      </p:cBhvr>
                                    </p:animEffect>
                                  </p:childTnLst>
                                </p:cTn>
                              </p:par>
                              <p:par>
                                <p:cTn id="189" presetID="10" presetClass="entr" presetSubtype="0" fill="hold" nodeType="withEffect">
                                  <p:stCondLst>
                                    <p:cond delay="0"/>
                                  </p:stCondLst>
                                  <p:childTnLst>
                                    <p:set>
                                      <p:cBhvr>
                                        <p:cTn id="190" dur="1" fill="hold">
                                          <p:stCondLst>
                                            <p:cond delay="0"/>
                                          </p:stCondLst>
                                        </p:cTn>
                                        <p:tgtEl>
                                          <p:spTgt spid="242"/>
                                        </p:tgtEl>
                                        <p:attrNameLst>
                                          <p:attrName>style.visibility</p:attrName>
                                        </p:attrNameLst>
                                      </p:cBhvr>
                                      <p:to>
                                        <p:strVal val="visible"/>
                                      </p:to>
                                    </p:set>
                                    <p:animEffect transition="in" filter="fade">
                                      <p:cBhvr>
                                        <p:cTn id="191" dur="500"/>
                                        <p:tgtEl>
                                          <p:spTgt spid="242"/>
                                        </p:tgtEl>
                                      </p:cBhvr>
                                    </p:animEffect>
                                  </p:childTnLst>
                                </p:cTn>
                              </p:par>
                              <p:par>
                                <p:cTn id="192" presetID="10" presetClass="entr" presetSubtype="0" fill="hold" nodeType="withEffect">
                                  <p:stCondLst>
                                    <p:cond delay="0"/>
                                  </p:stCondLst>
                                  <p:childTnLst>
                                    <p:set>
                                      <p:cBhvr>
                                        <p:cTn id="193" dur="1" fill="hold">
                                          <p:stCondLst>
                                            <p:cond delay="0"/>
                                          </p:stCondLst>
                                        </p:cTn>
                                        <p:tgtEl>
                                          <p:spTgt spid="245"/>
                                        </p:tgtEl>
                                        <p:attrNameLst>
                                          <p:attrName>style.visibility</p:attrName>
                                        </p:attrNameLst>
                                      </p:cBhvr>
                                      <p:to>
                                        <p:strVal val="visible"/>
                                      </p:to>
                                    </p:set>
                                    <p:animEffect transition="in" filter="fade">
                                      <p:cBhvr>
                                        <p:cTn id="194" dur="500"/>
                                        <p:tgtEl>
                                          <p:spTgt spid="245"/>
                                        </p:tgtEl>
                                      </p:cBhvr>
                                    </p:animEffect>
                                  </p:childTnLst>
                                </p:cTn>
                              </p:par>
                              <p:par>
                                <p:cTn id="195" presetID="10" presetClass="entr" presetSubtype="0" fill="hold" nodeType="withEffect">
                                  <p:stCondLst>
                                    <p:cond delay="0"/>
                                  </p:stCondLst>
                                  <p:childTnLst>
                                    <p:set>
                                      <p:cBhvr>
                                        <p:cTn id="196" dur="1" fill="hold">
                                          <p:stCondLst>
                                            <p:cond delay="0"/>
                                          </p:stCondLst>
                                        </p:cTn>
                                        <p:tgtEl>
                                          <p:spTgt spid="248"/>
                                        </p:tgtEl>
                                        <p:attrNameLst>
                                          <p:attrName>style.visibility</p:attrName>
                                        </p:attrNameLst>
                                      </p:cBhvr>
                                      <p:to>
                                        <p:strVal val="visible"/>
                                      </p:to>
                                    </p:set>
                                    <p:animEffect transition="in" filter="fade">
                                      <p:cBhvr>
                                        <p:cTn id="197" dur="500"/>
                                        <p:tgtEl>
                                          <p:spTgt spid="248"/>
                                        </p:tgtEl>
                                      </p:cBhvr>
                                    </p:animEffect>
                                  </p:childTnLst>
                                </p:cTn>
                              </p:par>
                              <p:par>
                                <p:cTn id="198" presetID="10" presetClass="entr" presetSubtype="0" fill="hold" nodeType="withEffect">
                                  <p:stCondLst>
                                    <p:cond delay="0"/>
                                  </p:stCondLst>
                                  <p:childTnLst>
                                    <p:set>
                                      <p:cBhvr>
                                        <p:cTn id="199" dur="1" fill="hold">
                                          <p:stCondLst>
                                            <p:cond delay="0"/>
                                          </p:stCondLst>
                                        </p:cTn>
                                        <p:tgtEl>
                                          <p:spTgt spid="251"/>
                                        </p:tgtEl>
                                        <p:attrNameLst>
                                          <p:attrName>style.visibility</p:attrName>
                                        </p:attrNameLst>
                                      </p:cBhvr>
                                      <p:to>
                                        <p:strVal val="visible"/>
                                      </p:to>
                                    </p:set>
                                    <p:animEffect transition="in" filter="fade">
                                      <p:cBhvr>
                                        <p:cTn id="200" dur="500"/>
                                        <p:tgtEl>
                                          <p:spTgt spid="251"/>
                                        </p:tgtEl>
                                      </p:cBhvr>
                                    </p:animEffect>
                                  </p:childTnLst>
                                </p:cTn>
                              </p:par>
                              <p:par>
                                <p:cTn id="201" presetID="10" presetClass="entr" presetSubtype="0" fill="hold" nodeType="withEffect">
                                  <p:stCondLst>
                                    <p:cond delay="0"/>
                                  </p:stCondLst>
                                  <p:childTnLst>
                                    <p:set>
                                      <p:cBhvr>
                                        <p:cTn id="202" dur="1" fill="hold">
                                          <p:stCondLst>
                                            <p:cond delay="0"/>
                                          </p:stCondLst>
                                        </p:cTn>
                                        <p:tgtEl>
                                          <p:spTgt spid="254"/>
                                        </p:tgtEl>
                                        <p:attrNameLst>
                                          <p:attrName>style.visibility</p:attrName>
                                        </p:attrNameLst>
                                      </p:cBhvr>
                                      <p:to>
                                        <p:strVal val="visible"/>
                                      </p:to>
                                    </p:set>
                                    <p:animEffect transition="in" filter="fade">
                                      <p:cBhvr>
                                        <p:cTn id="203" dur="500"/>
                                        <p:tgtEl>
                                          <p:spTgt spid="254"/>
                                        </p:tgtEl>
                                      </p:cBhvr>
                                    </p:animEffect>
                                  </p:childTnLst>
                                </p:cTn>
                              </p:par>
                              <p:par>
                                <p:cTn id="204" presetID="10" presetClass="entr" presetSubtype="0" fill="hold" nodeType="withEffect">
                                  <p:stCondLst>
                                    <p:cond delay="0"/>
                                  </p:stCondLst>
                                  <p:childTnLst>
                                    <p:set>
                                      <p:cBhvr>
                                        <p:cTn id="205" dur="1" fill="hold">
                                          <p:stCondLst>
                                            <p:cond delay="0"/>
                                          </p:stCondLst>
                                        </p:cTn>
                                        <p:tgtEl>
                                          <p:spTgt spid="257"/>
                                        </p:tgtEl>
                                        <p:attrNameLst>
                                          <p:attrName>style.visibility</p:attrName>
                                        </p:attrNameLst>
                                      </p:cBhvr>
                                      <p:to>
                                        <p:strVal val="visible"/>
                                      </p:to>
                                    </p:set>
                                    <p:animEffect transition="in" filter="fade">
                                      <p:cBhvr>
                                        <p:cTn id="206" dur="500"/>
                                        <p:tgtEl>
                                          <p:spTgt spid="257"/>
                                        </p:tgtEl>
                                      </p:cBhvr>
                                    </p:animEffect>
                                  </p:childTnLst>
                                </p:cTn>
                              </p:par>
                            </p:childTnLst>
                          </p:cTn>
                        </p:par>
                        <p:par>
                          <p:cTn id="207" fill="hold">
                            <p:stCondLst>
                              <p:cond delay="1500"/>
                            </p:stCondLst>
                            <p:childTnLst>
                              <p:par>
                                <p:cTn id="208" presetID="10" presetClass="entr" presetSubtype="0" fill="hold" nodeType="afterEffect">
                                  <p:stCondLst>
                                    <p:cond delay="0"/>
                                  </p:stCondLst>
                                  <p:childTnLst>
                                    <p:set>
                                      <p:cBhvr>
                                        <p:cTn id="209" dur="1" fill="hold">
                                          <p:stCondLst>
                                            <p:cond delay="0"/>
                                          </p:stCondLst>
                                        </p:cTn>
                                        <p:tgtEl>
                                          <p:spTgt spid="260"/>
                                        </p:tgtEl>
                                        <p:attrNameLst>
                                          <p:attrName>style.visibility</p:attrName>
                                        </p:attrNameLst>
                                      </p:cBhvr>
                                      <p:to>
                                        <p:strVal val="visible"/>
                                      </p:to>
                                    </p:set>
                                    <p:animEffect transition="in" filter="fade">
                                      <p:cBhvr>
                                        <p:cTn id="210" dur="500"/>
                                        <p:tgtEl>
                                          <p:spTgt spid="260"/>
                                        </p:tgtEl>
                                      </p:cBhvr>
                                    </p:animEffect>
                                  </p:childTnLst>
                                </p:cTn>
                              </p:par>
                              <p:par>
                                <p:cTn id="211" presetID="10" presetClass="entr" presetSubtype="0" fill="hold" nodeType="withEffect">
                                  <p:stCondLst>
                                    <p:cond delay="0"/>
                                  </p:stCondLst>
                                  <p:childTnLst>
                                    <p:set>
                                      <p:cBhvr>
                                        <p:cTn id="212" dur="1" fill="hold">
                                          <p:stCondLst>
                                            <p:cond delay="0"/>
                                          </p:stCondLst>
                                        </p:cTn>
                                        <p:tgtEl>
                                          <p:spTgt spid="263"/>
                                        </p:tgtEl>
                                        <p:attrNameLst>
                                          <p:attrName>style.visibility</p:attrName>
                                        </p:attrNameLst>
                                      </p:cBhvr>
                                      <p:to>
                                        <p:strVal val="visible"/>
                                      </p:to>
                                    </p:set>
                                    <p:animEffect transition="in" filter="fade">
                                      <p:cBhvr>
                                        <p:cTn id="213" dur="500"/>
                                        <p:tgtEl>
                                          <p:spTgt spid="263"/>
                                        </p:tgtEl>
                                      </p:cBhvr>
                                    </p:animEffect>
                                  </p:childTnLst>
                                </p:cTn>
                              </p:par>
                              <p:par>
                                <p:cTn id="214" presetID="10" presetClass="entr" presetSubtype="0" fill="hold" nodeType="withEffect">
                                  <p:stCondLst>
                                    <p:cond delay="0"/>
                                  </p:stCondLst>
                                  <p:childTnLst>
                                    <p:set>
                                      <p:cBhvr>
                                        <p:cTn id="215" dur="1" fill="hold">
                                          <p:stCondLst>
                                            <p:cond delay="0"/>
                                          </p:stCondLst>
                                        </p:cTn>
                                        <p:tgtEl>
                                          <p:spTgt spid="212"/>
                                        </p:tgtEl>
                                        <p:attrNameLst>
                                          <p:attrName>style.visibility</p:attrName>
                                        </p:attrNameLst>
                                      </p:cBhvr>
                                      <p:to>
                                        <p:strVal val="visible"/>
                                      </p:to>
                                    </p:set>
                                    <p:animEffect transition="in" filter="fade">
                                      <p:cBhvr>
                                        <p:cTn id="216" dur="500"/>
                                        <p:tgtEl>
                                          <p:spTgt spid="212"/>
                                        </p:tgtEl>
                                      </p:cBhvr>
                                    </p:animEffect>
                                  </p:childTnLst>
                                </p:cTn>
                              </p:par>
                              <p:par>
                                <p:cTn id="217" presetID="10" presetClass="entr" presetSubtype="0" fill="hold" nodeType="withEffect">
                                  <p:stCondLst>
                                    <p:cond delay="0"/>
                                  </p:stCondLst>
                                  <p:childTnLst>
                                    <p:set>
                                      <p:cBhvr>
                                        <p:cTn id="218" dur="1" fill="hold">
                                          <p:stCondLst>
                                            <p:cond delay="0"/>
                                          </p:stCondLst>
                                        </p:cTn>
                                        <p:tgtEl>
                                          <p:spTgt spid="215"/>
                                        </p:tgtEl>
                                        <p:attrNameLst>
                                          <p:attrName>style.visibility</p:attrName>
                                        </p:attrNameLst>
                                      </p:cBhvr>
                                      <p:to>
                                        <p:strVal val="visible"/>
                                      </p:to>
                                    </p:set>
                                    <p:animEffect transition="in" filter="fade">
                                      <p:cBhvr>
                                        <p:cTn id="219" dur="500"/>
                                        <p:tgtEl>
                                          <p:spTgt spid="215"/>
                                        </p:tgtEl>
                                      </p:cBhvr>
                                    </p:animEffect>
                                  </p:childTnLst>
                                </p:cTn>
                              </p:par>
                              <p:par>
                                <p:cTn id="220" presetID="10" presetClass="entr" presetSubtype="0" fill="hold" nodeType="withEffect">
                                  <p:stCondLst>
                                    <p:cond delay="0"/>
                                  </p:stCondLst>
                                  <p:childTnLst>
                                    <p:set>
                                      <p:cBhvr>
                                        <p:cTn id="221" dur="1" fill="hold">
                                          <p:stCondLst>
                                            <p:cond delay="0"/>
                                          </p:stCondLst>
                                        </p:cTn>
                                        <p:tgtEl>
                                          <p:spTgt spid="218"/>
                                        </p:tgtEl>
                                        <p:attrNameLst>
                                          <p:attrName>style.visibility</p:attrName>
                                        </p:attrNameLst>
                                      </p:cBhvr>
                                      <p:to>
                                        <p:strVal val="visible"/>
                                      </p:to>
                                    </p:set>
                                    <p:animEffect transition="in" filter="fade">
                                      <p:cBhvr>
                                        <p:cTn id="222" dur="500"/>
                                        <p:tgtEl>
                                          <p:spTgt spid="218"/>
                                        </p:tgtEl>
                                      </p:cBhvr>
                                    </p:animEffect>
                                  </p:childTnLst>
                                </p:cTn>
                              </p:par>
                              <p:par>
                                <p:cTn id="223" presetID="10" presetClass="entr" presetSubtype="0" fill="hold" nodeType="withEffect">
                                  <p:stCondLst>
                                    <p:cond delay="0"/>
                                  </p:stCondLst>
                                  <p:childTnLst>
                                    <p:set>
                                      <p:cBhvr>
                                        <p:cTn id="224" dur="1" fill="hold">
                                          <p:stCondLst>
                                            <p:cond delay="0"/>
                                          </p:stCondLst>
                                        </p:cTn>
                                        <p:tgtEl>
                                          <p:spTgt spid="221"/>
                                        </p:tgtEl>
                                        <p:attrNameLst>
                                          <p:attrName>style.visibility</p:attrName>
                                        </p:attrNameLst>
                                      </p:cBhvr>
                                      <p:to>
                                        <p:strVal val="visible"/>
                                      </p:to>
                                    </p:set>
                                    <p:animEffect transition="in" filter="fade">
                                      <p:cBhvr>
                                        <p:cTn id="225" dur="500"/>
                                        <p:tgtEl>
                                          <p:spTgt spid="221"/>
                                        </p:tgtEl>
                                      </p:cBhvr>
                                    </p:animEffect>
                                  </p:childTnLst>
                                </p:cTn>
                              </p:par>
                              <p:par>
                                <p:cTn id="226" presetID="10" presetClass="entr" presetSubtype="0" fill="hold" nodeType="withEffect">
                                  <p:stCondLst>
                                    <p:cond delay="0"/>
                                  </p:stCondLst>
                                  <p:childTnLst>
                                    <p:set>
                                      <p:cBhvr>
                                        <p:cTn id="227" dur="1" fill="hold">
                                          <p:stCondLst>
                                            <p:cond delay="0"/>
                                          </p:stCondLst>
                                        </p:cTn>
                                        <p:tgtEl>
                                          <p:spTgt spid="224"/>
                                        </p:tgtEl>
                                        <p:attrNameLst>
                                          <p:attrName>style.visibility</p:attrName>
                                        </p:attrNameLst>
                                      </p:cBhvr>
                                      <p:to>
                                        <p:strVal val="visible"/>
                                      </p:to>
                                    </p:set>
                                    <p:animEffect transition="in" filter="fade">
                                      <p:cBhvr>
                                        <p:cTn id="228" dur="500"/>
                                        <p:tgtEl>
                                          <p:spTgt spid="224"/>
                                        </p:tgtEl>
                                      </p:cBhvr>
                                    </p:animEffect>
                                  </p:childTnLst>
                                </p:cTn>
                              </p:par>
                              <p:par>
                                <p:cTn id="229" presetID="10" presetClass="entr" presetSubtype="0" fill="hold" nodeType="withEffect">
                                  <p:stCondLst>
                                    <p:cond delay="0"/>
                                  </p:stCondLst>
                                  <p:childTnLst>
                                    <p:set>
                                      <p:cBhvr>
                                        <p:cTn id="230" dur="1" fill="hold">
                                          <p:stCondLst>
                                            <p:cond delay="0"/>
                                          </p:stCondLst>
                                        </p:cTn>
                                        <p:tgtEl>
                                          <p:spTgt spid="227"/>
                                        </p:tgtEl>
                                        <p:attrNameLst>
                                          <p:attrName>style.visibility</p:attrName>
                                        </p:attrNameLst>
                                      </p:cBhvr>
                                      <p:to>
                                        <p:strVal val="visible"/>
                                      </p:to>
                                    </p:set>
                                    <p:animEffect transition="in" filter="fade">
                                      <p:cBhvr>
                                        <p:cTn id="231" dur="500"/>
                                        <p:tgtEl>
                                          <p:spTgt spid="227"/>
                                        </p:tgtEl>
                                      </p:cBhvr>
                                    </p:animEffect>
                                  </p:childTnLst>
                                </p:cTn>
                              </p:par>
                              <p:par>
                                <p:cTn id="232" presetID="10" presetClass="entr" presetSubtype="0" fill="hold" nodeType="withEffect">
                                  <p:stCondLst>
                                    <p:cond delay="0"/>
                                  </p:stCondLst>
                                  <p:childTnLst>
                                    <p:set>
                                      <p:cBhvr>
                                        <p:cTn id="233" dur="1" fill="hold">
                                          <p:stCondLst>
                                            <p:cond delay="0"/>
                                          </p:stCondLst>
                                        </p:cTn>
                                        <p:tgtEl>
                                          <p:spTgt spid="230"/>
                                        </p:tgtEl>
                                        <p:attrNameLst>
                                          <p:attrName>style.visibility</p:attrName>
                                        </p:attrNameLst>
                                      </p:cBhvr>
                                      <p:to>
                                        <p:strVal val="visible"/>
                                      </p:to>
                                    </p:set>
                                    <p:animEffect transition="in" filter="fade">
                                      <p:cBhvr>
                                        <p:cTn id="234" dur="500"/>
                                        <p:tgtEl>
                                          <p:spTgt spid="230"/>
                                        </p:tgtEl>
                                      </p:cBhvr>
                                    </p:animEffect>
                                  </p:childTnLst>
                                </p:cTn>
                              </p:par>
                              <p:par>
                                <p:cTn id="235" presetID="10" presetClass="entr" presetSubtype="0" fill="hold" nodeType="withEffect">
                                  <p:stCondLst>
                                    <p:cond delay="0"/>
                                  </p:stCondLst>
                                  <p:childTnLst>
                                    <p:set>
                                      <p:cBhvr>
                                        <p:cTn id="236" dur="1" fill="hold">
                                          <p:stCondLst>
                                            <p:cond delay="0"/>
                                          </p:stCondLst>
                                        </p:cTn>
                                        <p:tgtEl>
                                          <p:spTgt spid="233"/>
                                        </p:tgtEl>
                                        <p:attrNameLst>
                                          <p:attrName>style.visibility</p:attrName>
                                        </p:attrNameLst>
                                      </p:cBhvr>
                                      <p:to>
                                        <p:strVal val="visible"/>
                                      </p:to>
                                    </p:set>
                                    <p:animEffect transition="in" filter="fade">
                                      <p:cBhvr>
                                        <p:cTn id="237" dur="500"/>
                                        <p:tgtEl>
                                          <p:spTgt spid="233"/>
                                        </p:tgtEl>
                                      </p:cBhvr>
                                    </p:animEffect>
                                  </p:childTnLst>
                                </p:cTn>
                              </p:par>
                              <p:par>
                                <p:cTn id="238" presetID="10" presetClass="entr" presetSubtype="0" fill="hold" nodeType="withEffect">
                                  <p:stCondLst>
                                    <p:cond delay="0"/>
                                  </p:stCondLst>
                                  <p:childTnLst>
                                    <p:set>
                                      <p:cBhvr>
                                        <p:cTn id="239" dur="1" fill="hold">
                                          <p:stCondLst>
                                            <p:cond delay="0"/>
                                          </p:stCondLst>
                                        </p:cTn>
                                        <p:tgtEl>
                                          <p:spTgt spid="236"/>
                                        </p:tgtEl>
                                        <p:attrNameLst>
                                          <p:attrName>style.visibility</p:attrName>
                                        </p:attrNameLst>
                                      </p:cBhvr>
                                      <p:to>
                                        <p:strVal val="visible"/>
                                      </p:to>
                                    </p:set>
                                    <p:animEffect transition="in" filter="fade">
                                      <p:cBhvr>
                                        <p:cTn id="240" dur="500"/>
                                        <p:tgtEl>
                                          <p:spTgt spid="236"/>
                                        </p:tgtEl>
                                      </p:cBhvr>
                                    </p:animEffect>
                                  </p:childTnLst>
                                </p:cTn>
                              </p:par>
                            </p:childTnLst>
                          </p:cTn>
                        </p:par>
                        <p:par>
                          <p:cTn id="241" fill="hold">
                            <p:stCondLst>
                              <p:cond delay="2000"/>
                            </p:stCondLst>
                            <p:childTnLst>
                              <p:par>
                                <p:cTn id="242" presetID="10" presetClass="entr" presetSubtype="0" fill="hold" grpId="0" nodeType="afterEffect">
                                  <p:stCondLst>
                                    <p:cond delay="0"/>
                                  </p:stCondLst>
                                  <p:childTnLst>
                                    <p:set>
                                      <p:cBhvr>
                                        <p:cTn id="243" dur="1" fill="hold">
                                          <p:stCondLst>
                                            <p:cond delay="0"/>
                                          </p:stCondLst>
                                        </p:cTn>
                                        <p:tgtEl>
                                          <p:spTgt spid="324"/>
                                        </p:tgtEl>
                                        <p:attrNameLst>
                                          <p:attrName>style.visibility</p:attrName>
                                        </p:attrNameLst>
                                      </p:cBhvr>
                                      <p:to>
                                        <p:strVal val="visible"/>
                                      </p:to>
                                    </p:set>
                                    <p:animEffect transition="in" filter="fade">
                                      <p:cBhvr>
                                        <p:cTn id="244"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39" grpId="0" animBg="1"/>
      <p:bldP spid="140" grpId="0"/>
      <p:bldP spid="196" grpId="0"/>
      <p:bldP spid="320" grpId="0"/>
      <p:bldP spid="321" grpId="0"/>
      <p:bldP spid="322" grpId="0" animBg="1"/>
      <p:bldP spid="323" grpId="0"/>
      <p:bldP spid="3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116632"/>
            <a:ext cx="6261458"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SANGER METHOD FOR DNA SEQUENCING</a:t>
            </a:r>
          </a:p>
        </p:txBody>
      </p:sp>
      <p:sp>
        <p:nvSpPr>
          <p:cNvPr id="18" name="CasellaDiTesto 17"/>
          <p:cNvSpPr txBox="1"/>
          <p:nvPr/>
        </p:nvSpPr>
        <p:spPr>
          <a:xfrm>
            <a:off x="107504" y="1196752"/>
            <a:ext cx="9036496" cy="1508105"/>
          </a:xfrm>
          <a:prstGeom prst="rect">
            <a:avLst/>
          </a:prstGeom>
          <a:noFill/>
        </p:spPr>
        <p:txBody>
          <a:bodyPr wrap="square" rtlCol="0">
            <a:spAutoFit/>
          </a:bodyPr>
          <a:lstStyle/>
          <a:p>
            <a:r>
              <a:rPr lang="it-IT" sz="2400" b="1" dirty="0">
                <a:latin typeface="+mj-lt"/>
                <a:cs typeface="Arial" pitchFamily="34" charset="0"/>
              </a:rPr>
              <a:t>         </a:t>
            </a:r>
            <a:r>
              <a:rPr lang="it-IT" sz="2400" b="1" dirty="0" err="1">
                <a:latin typeface="+mj-lt"/>
                <a:cs typeface="Arial" pitchFamily="34" charset="0"/>
              </a:rPr>
              <a:t>History</a:t>
            </a:r>
            <a:r>
              <a:rPr lang="it-IT" sz="2400" b="1" dirty="0">
                <a:latin typeface="+mj-lt"/>
                <a:cs typeface="Arial" pitchFamily="34" charset="0"/>
              </a:rPr>
              <a:t> </a:t>
            </a:r>
            <a:r>
              <a:rPr lang="it-IT" sz="2400" b="1" dirty="0" err="1">
                <a:latin typeface="+mj-lt"/>
                <a:cs typeface="Arial" pitchFamily="34" charset="0"/>
              </a:rPr>
              <a:t>of</a:t>
            </a:r>
            <a:r>
              <a:rPr lang="it-IT" sz="2400" b="1" dirty="0">
                <a:latin typeface="+mj-lt"/>
                <a:cs typeface="Arial" pitchFamily="34" charset="0"/>
              </a:rPr>
              <a:t> </a:t>
            </a:r>
            <a:r>
              <a:rPr lang="it-IT" sz="2400" b="1" dirty="0" err="1">
                <a:latin typeface="+mj-lt"/>
                <a:cs typeface="Arial" pitchFamily="34" charset="0"/>
              </a:rPr>
              <a:t>Sequencing</a:t>
            </a:r>
            <a:r>
              <a:rPr lang="it-IT" sz="2400" b="1" dirty="0">
                <a:latin typeface="+mj-lt"/>
                <a:cs typeface="Arial" pitchFamily="34" charset="0"/>
              </a:rPr>
              <a:t>: </a:t>
            </a:r>
            <a:r>
              <a:rPr lang="it-IT" sz="2400" b="1" dirty="0" err="1">
                <a:latin typeface="+mj-lt"/>
                <a:cs typeface="Arial" pitchFamily="34" charset="0"/>
              </a:rPr>
              <a:t>Sanger</a:t>
            </a:r>
            <a:r>
              <a:rPr lang="it-IT" sz="2400" b="1" dirty="0">
                <a:latin typeface="+mj-lt"/>
                <a:cs typeface="Arial" pitchFamily="34" charset="0"/>
              </a:rPr>
              <a:t> </a:t>
            </a:r>
            <a:r>
              <a:rPr lang="it-IT" sz="2400" b="1" dirty="0" err="1">
                <a:latin typeface="+mj-lt"/>
                <a:cs typeface="Arial" pitchFamily="34" charset="0"/>
              </a:rPr>
              <a:t>method</a:t>
            </a:r>
            <a:r>
              <a:rPr lang="it-IT" sz="2400" b="1" dirty="0">
                <a:latin typeface="+mj-lt"/>
                <a:cs typeface="Arial" pitchFamily="34" charset="0"/>
              </a:rPr>
              <a:t> </a:t>
            </a:r>
            <a:r>
              <a:rPr lang="it-IT" sz="2400" b="1" dirty="0" err="1">
                <a:latin typeface="+mj-lt"/>
                <a:cs typeface="Arial" pitchFamily="34" charset="0"/>
              </a:rPr>
              <a:t>for</a:t>
            </a:r>
            <a:r>
              <a:rPr lang="it-IT" sz="2400" b="1" dirty="0">
                <a:latin typeface="+mj-lt"/>
                <a:cs typeface="Arial" pitchFamily="34" charset="0"/>
              </a:rPr>
              <a:t> DNA </a:t>
            </a:r>
            <a:r>
              <a:rPr lang="it-IT" sz="2400" b="1" dirty="0" err="1">
                <a:latin typeface="+mj-lt"/>
                <a:cs typeface="Arial" pitchFamily="34" charset="0"/>
              </a:rPr>
              <a:t>sequencing</a:t>
            </a:r>
            <a:endParaRPr lang="it-IT" sz="2400" b="1" dirty="0">
              <a:latin typeface="+mj-lt"/>
              <a:cs typeface="Arial" pitchFamily="34" charset="0"/>
            </a:endParaRPr>
          </a:p>
          <a:p>
            <a:r>
              <a:rPr lang="it-IT" sz="2000" i="1" dirty="0">
                <a:cs typeface="Arial" pitchFamily="34" charset="0"/>
              </a:rPr>
              <a:t>           </a:t>
            </a:r>
          </a:p>
          <a:p>
            <a:r>
              <a:rPr lang="it-IT" sz="2400" dirty="0">
                <a:latin typeface="Arial" pitchFamily="34" charset="0"/>
                <a:cs typeface="Arial" pitchFamily="34" charset="0"/>
              </a:rPr>
              <a:t>	</a:t>
            </a:r>
          </a:p>
          <a:p>
            <a:r>
              <a:rPr lang="it-IT" sz="2400" dirty="0"/>
              <a:t>          </a:t>
            </a:r>
          </a:p>
        </p:txBody>
      </p:sp>
      <p:pic>
        <p:nvPicPr>
          <p:cNvPr id="4098" name="Picture 2"/>
          <p:cNvPicPr>
            <a:picLocks noChangeAspect="1" noChangeArrowheads="1"/>
          </p:cNvPicPr>
          <p:nvPr/>
        </p:nvPicPr>
        <p:blipFill>
          <a:blip r:embed="rId2" cstate="print"/>
          <a:srcRect b="15231"/>
          <a:stretch>
            <a:fillRect/>
          </a:stretch>
        </p:blipFill>
        <p:spPr bwMode="auto">
          <a:xfrm>
            <a:off x="683568" y="1628800"/>
            <a:ext cx="8460836" cy="4464496"/>
          </a:xfrm>
          <a:prstGeom prst="rect">
            <a:avLst/>
          </a:prstGeom>
          <a:noFill/>
          <a:ln w="9525">
            <a:noFill/>
            <a:miter lim="800000"/>
            <a:headEnd/>
            <a:tailEnd/>
          </a:ln>
        </p:spPr>
      </p:pic>
      <p:sp>
        <p:nvSpPr>
          <p:cNvPr id="9" name="CasellaDiTesto 8"/>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43607" y="1124744"/>
            <a:ext cx="7678925" cy="5040560"/>
          </a:xfrm>
          <a:prstGeom prst="rect">
            <a:avLst/>
          </a:prstGeom>
          <a:noFill/>
          <a:ln w="9525">
            <a:noFill/>
            <a:miter lim="800000"/>
            <a:headEnd/>
            <a:tailEnd/>
          </a:ln>
        </p:spPr>
      </p:pic>
      <p:sp>
        <p:nvSpPr>
          <p:cNvPr id="9" name="CasellaDiTesto 8"/>
          <p:cNvSpPr txBox="1"/>
          <p:nvPr/>
        </p:nvSpPr>
        <p:spPr>
          <a:xfrm>
            <a:off x="0" y="116632"/>
            <a:ext cx="6261458" cy="523220"/>
          </a:xfrm>
          <a:prstGeom prst="rect">
            <a:avLst/>
          </a:prstGeom>
          <a:noFill/>
        </p:spPr>
        <p:txBody>
          <a:bodyPr wrap="none" rtlCol="0">
            <a:spAutoFit/>
          </a:bodyPr>
          <a:lstStyle/>
          <a:p>
            <a:r>
              <a:rPr lang="it-IT" sz="2800" dirty="0">
                <a:solidFill>
                  <a:schemeClr val="tx1">
                    <a:lumMod val="65000"/>
                    <a:lumOff val="35000"/>
                  </a:schemeClr>
                </a:solidFill>
                <a:latin typeface="+mj-lt"/>
                <a:cs typeface="Arial" pitchFamily="34" charset="0"/>
              </a:rPr>
              <a:t>SANGER METHOD FOR DNA SEQUENCING</a:t>
            </a:r>
          </a:p>
        </p:txBody>
      </p:sp>
      <p:sp>
        <p:nvSpPr>
          <p:cNvPr id="8" name="CasellaDiTesto 7"/>
          <p:cNvSpPr txBox="1"/>
          <p:nvPr/>
        </p:nvSpPr>
        <p:spPr>
          <a:xfrm>
            <a:off x="251520" y="6334780"/>
            <a:ext cx="8892480" cy="307777"/>
          </a:xfrm>
          <a:prstGeom prst="rect">
            <a:avLst/>
          </a:prstGeom>
          <a:noFill/>
        </p:spPr>
        <p:txBody>
          <a:bodyPr wrap="square" rtlCol="0">
            <a:spAutoFit/>
          </a:bodyPr>
          <a:lstStyle/>
          <a:p>
            <a:pPr algn="r"/>
            <a:r>
              <a:rPr lang="it-IT" sz="1400" dirty="0" err="1">
                <a:solidFill>
                  <a:schemeClr val="tx1">
                    <a:lumMod val="65000"/>
                    <a:lumOff val="35000"/>
                  </a:schemeClr>
                </a:solidFill>
              </a:rPr>
              <a:t>Sequencing</a:t>
            </a:r>
            <a:r>
              <a:rPr lang="it-IT" sz="1400" dirty="0">
                <a:solidFill>
                  <a:schemeClr val="tx1">
                    <a:lumMod val="65000"/>
                    <a:lumOff val="35000"/>
                  </a:schemeClr>
                </a:solidFill>
              </a:rPr>
              <a:t> and </a:t>
            </a:r>
            <a:r>
              <a:rPr lang="it-IT" sz="1400" dirty="0" err="1">
                <a:solidFill>
                  <a:schemeClr val="tx1">
                    <a:lumMod val="65000"/>
                    <a:lumOff val="35000"/>
                  </a:schemeClr>
                </a:solidFill>
              </a:rPr>
              <a:t>Bioinformatics</a:t>
            </a:r>
            <a:r>
              <a:rPr lang="it-IT" sz="1400" dirty="0">
                <a:solidFill>
                  <a:schemeClr val="tx1">
                    <a:lumMod val="65000"/>
                    <a:lumOff val="35000"/>
                  </a:schemeClr>
                </a:solidFill>
              </a:rPr>
              <a:t> in </a:t>
            </a:r>
            <a:r>
              <a:rPr lang="it-IT" sz="1400" dirty="0" err="1">
                <a:solidFill>
                  <a:schemeClr val="tx1">
                    <a:lumMod val="65000"/>
                    <a:lumOff val="35000"/>
                  </a:schemeClr>
                </a:solidFill>
              </a:rPr>
              <a:t>Molecular</a:t>
            </a:r>
            <a:r>
              <a:rPr lang="it-IT" sz="1400" dirty="0">
                <a:solidFill>
                  <a:schemeClr val="tx1">
                    <a:lumMod val="65000"/>
                    <a:lumOff val="35000"/>
                  </a:schemeClr>
                </a:solidFill>
              </a:rPr>
              <a:t> </a:t>
            </a:r>
            <a:r>
              <a:rPr lang="it-IT" sz="1400" dirty="0" err="1">
                <a:solidFill>
                  <a:schemeClr val="tx1">
                    <a:lumMod val="65000"/>
                    <a:lumOff val="35000"/>
                  </a:schemeClr>
                </a:solidFill>
              </a:rPr>
              <a:t>Biology</a:t>
            </a:r>
            <a:r>
              <a:rPr lang="it-IT" sz="1400" dirty="0">
                <a:solidFill>
                  <a:schemeClr val="tx1">
                    <a:lumMod val="65000"/>
                    <a:lumOff val="35000"/>
                  </a:schemeClr>
                </a:solidFill>
              </a:rPr>
              <a:t> - Università La Sapienza di Roma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8547</TotalTime>
  <Words>4024</Words>
  <Application>Microsoft Macintosh PowerPoint</Application>
  <PresentationFormat>On-screen Show (4:3)</PresentationFormat>
  <Paragraphs>598</Paragraphs>
  <Slides>64</Slides>
  <Notes>21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ARACNe Algorithm for the Reconstruction of Accurate Cellular Networks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Beatrice  Salvatori</cp:lastModifiedBy>
  <cp:revision>1495</cp:revision>
  <dcterms:created xsi:type="dcterms:W3CDTF">2016-04-30T08:25:37Z</dcterms:created>
  <dcterms:modified xsi:type="dcterms:W3CDTF">2019-05-14T12:19:25Z</dcterms:modified>
</cp:coreProperties>
</file>