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00" r:id="rId3"/>
    <p:sldId id="257" r:id="rId4"/>
    <p:sldId id="290" r:id="rId5"/>
    <p:sldId id="301" r:id="rId6"/>
    <p:sldId id="291" r:id="rId7"/>
    <p:sldId id="302" r:id="rId8"/>
    <p:sldId id="292" r:id="rId9"/>
    <p:sldId id="260" r:id="rId10"/>
    <p:sldId id="293" r:id="rId11"/>
    <p:sldId id="294" r:id="rId12"/>
    <p:sldId id="295" r:id="rId13"/>
    <p:sldId id="299" r:id="rId14"/>
    <p:sldId id="259" r:id="rId15"/>
    <p:sldId id="261" r:id="rId16"/>
    <p:sldId id="286" r:id="rId17"/>
    <p:sldId id="287" r:id="rId18"/>
    <p:sldId id="285" r:id="rId19"/>
    <p:sldId id="284" r:id="rId20"/>
    <p:sldId id="283" r:id="rId21"/>
    <p:sldId id="282" r:id="rId22"/>
    <p:sldId id="281" r:id="rId23"/>
    <p:sldId id="280" r:id="rId24"/>
    <p:sldId id="279" r:id="rId25"/>
    <p:sldId id="278" r:id="rId26"/>
    <p:sldId id="277" r:id="rId27"/>
    <p:sldId id="276" r:id="rId28"/>
    <p:sldId id="275" r:id="rId29"/>
    <p:sldId id="274" r:id="rId30"/>
    <p:sldId id="273" r:id="rId31"/>
    <p:sldId id="272" r:id="rId32"/>
    <p:sldId id="271" r:id="rId33"/>
    <p:sldId id="270" r:id="rId34"/>
    <p:sldId id="269" r:id="rId35"/>
    <p:sldId id="268" r:id="rId36"/>
    <p:sldId id="267" r:id="rId37"/>
    <p:sldId id="266" r:id="rId38"/>
    <p:sldId id="265" r:id="rId39"/>
    <p:sldId id="264" r:id="rId40"/>
    <p:sldId id="263" r:id="rId41"/>
    <p:sldId id="289" r:id="rId42"/>
    <p:sldId id="258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a" id="{BA05CDB1-38BD-47E5-B104-3DF9D73A25BE}">
          <p14:sldIdLst>
            <p14:sldId id="256"/>
          </p14:sldIdLst>
        </p14:section>
        <p14:section name="introduzione" id="{D50B0A1F-8BA7-4FCE-BC80-2B9AFF2A58AB}">
          <p14:sldIdLst>
            <p14:sldId id="300"/>
            <p14:sldId id="257"/>
            <p14:sldId id="290"/>
            <p14:sldId id="301"/>
            <p14:sldId id="291"/>
            <p14:sldId id="302"/>
            <p14:sldId id="292"/>
          </p14:sldIdLst>
        </p14:section>
        <p14:section name="I metodi digitali" id="{A1500CDE-3416-4754-A1A0-BA275C359E8C}">
          <p14:sldIdLst>
            <p14:sldId id="260"/>
            <p14:sldId id="293"/>
            <p14:sldId id="294"/>
            <p14:sldId id="295"/>
            <p14:sldId id="299"/>
          </p14:sldIdLst>
        </p14:section>
        <p14:section name="Il Building Information Modeling" id="{B2CDFF93-06EE-4E3B-8CBE-C03FE1BA83DD}">
          <p14:sldIdLst>
            <p14:sldId id="259"/>
            <p14:sldId id="261"/>
            <p14:sldId id="286"/>
            <p14:sldId id="287"/>
            <p14:sldId id="285"/>
            <p14:sldId id="284"/>
            <p14:sldId id="283"/>
            <p14:sldId id="282"/>
            <p14:sldId id="281"/>
            <p14:sldId id="280"/>
            <p14:sldId id="279"/>
            <p14:sldId id="278"/>
            <p14:sldId id="277"/>
            <p14:sldId id="276"/>
            <p14:sldId id="275"/>
            <p14:sldId id="274"/>
            <p14:sldId id="273"/>
            <p14:sldId id="272"/>
            <p14:sldId id="271"/>
            <p14:sldId id="270"/>
            <p14:sldId id="269"/>
            <p14:sldId id="268"/>
            <p14:sldId id="267"/>
            <p14:sldId id="266"/>
            <p14:sldId id="265"/>
            <p14:sldId id="264"/>
            <p14:sldId id="263"/>
            <p14:sldId id="289"/>
          </p14:sldIdLst>
        </p14:section>
        <p14:section name="bibliografia" id="{110C890E-1DAE-4E1C-9326-73AE8ADBC4DD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D2A"/>
    <a:srgbClr val="800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08" autoAdjust="0"/>
  </p:normalViewPr>
  <p:slideViewPr>
    <p:cSldViewPr snapToGrid="0" showGuides="1">
      <p:cViewPr varScale="1">
        <p:scale>
          <a:sx n="114" d="100"/>
          <a:sy n="114" d="100"/>
        </p:scale>
        <p:origin x="-762" y="216"/>
      </p:cViewPr>
      <p:guideLst>
        <p:guide orient="horz" pos="216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1B8EA-AF82-4C6A-9B8F-BCDDCBF18CD5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CB39-E291-49DC-B9A8-CBC512183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56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409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582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852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637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380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854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81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428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580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183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92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301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848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388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925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987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469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71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820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05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535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25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404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99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931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06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9293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550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0923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13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231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533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79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593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931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114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8962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423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00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49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CB39-E291-49DC-B9A8-CBC512183E8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22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85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30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17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8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4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676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18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6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34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77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95A93-2F17-4826-B56C-42B1703AE222}" type="datetimeFigureOut">
              <a:rPr lang="it-IT" smtClean="0"/>
              <a:t>27/10/2014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4027F-9A99-419F-973E-8CD67BF55A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95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41.jpeg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w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0894" y="746191"/>
            <a:ext cx="599049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effectLst/>
                <a:latin typeface="Calibri Light" panose="020F0302020204030204" pitchFamily="34" charset="0"/>
              </a:rPr>
              <a:t> </a:t>
            </a:r>
            <a:endParaRPr lang="it-IT" dirty="0" smtClean="0">
              <a:effectLst/>
            </a:endParaRPr>
          </a:p>
          <a:p>
            <a:pPr algn="ctr"/>
            <a:r>
              <a:rPr lang="it-IT" sz="1400" dirty="0" smtClean="0">
                <a:effectLst/>
                <a:latin typeface="Calibri Light" panose="020F0302020204030204" pitchFamily="34" charset="0"/>
              </a:rPr>
              <a:t>Corso di</a:t>
            </a:r>
            <a:endParaRPr lang="it-IT" sz="1400" dirty="0" smtClean="0">
              <a:effectLst/>
            </a:endParaRPr>
          </a:p>
          <a:p>
            <a:pPr algn="ctr"/>
            <a:r>
              <a:rPr lang="it-IT" sz="2000" dirty="0" smtClean="0">
                <a:effectLst/>
                <a:latin typeface="Calibri Light" panose="020F0302020204030204" pitchFamily="34" charset="0"/>
              </a:rPr>
              <a:t>Disegno tecnico e automatico</a:t>
            </a:r>
          </a:p>
          <a:p>
            <a:pPr algn="ctr"/>
            <a:endParaRPr lang="it-IT" sz="1100" dirty="0" smtClean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1400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Docente Arch. Ph.D. Jessica Romor</a:t>
            </a:r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1148861" y="265671"/>
            <a:ext cx="69713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effectLst/>
                <a:latin typeface="Calibri Light" panose="020F0302020204030204" pitchFamily="34" charset="0"/>
              </a:rPr>
              <a:t>Università Sapienza di Roma, Facoltà di Architettura</a:t>
            </a:r>
            <a:endParaRPr lang="it-IT" sz="1400" dirty="0" smtClean="0">
              <a:effectLst/>
            </a:endParaRPr>
          </a:p>
          <a:p>
            <a:r>
              <a:rPr lang="it-IT" sz="1400" dirty="0">
                <a:latin typeface="Calibri Light" panose="020F0302020204030204" pitchFamily="34" charset="0"/>
              </a:rPr>
              <a:t>C</a:t>
            </a:r>
            <a:r>
              <a:rPr lang="it-IT" sz="1400" dirty="0" smtClean="0">
                <a:effectLst/>
                <a:latin typeface="Calibri Light" panose="020F0302020204030204" pitchFamily="34" charset="0"/>
              </a:rPr>
              <a:t>orso di Laurea in Gestione del processo edilizio – Project Management</a:t>
            </a:r>
          </a:p>
          <a:p>
            <a:r>
              <a:rPr lang="it-IT" sz="1400" dirty="0" err="1" smtClean="0">
                <a:effectLst/>
                <a:latin typeface="Calibri Light" panose="020F0302020204030204" pitchFamily="34" charset="0"/>
              </a:rPr>
              <a:t>a.a</a:t>
            </a:r>
            <a:r>
              <a:rPr lang="it-IT" sz="1400" dirty="0" smtClean="0">
                <a:effectLst/>
                <a:latin typeface="Calibri Light" panose="020F0302020204030204" pitchFamily="34" charset="0"/>
              </a:rPr>
              <a:t>. 2014-2015</a:t>
            </a:r>
            <a:endParaRPr lang="it-IT" sz="1400" dirty="0" smtClean="0">
              <a:effectLst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15" y="242251"/>
            <a:ext cx="788377" cy="84220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5881"/>
            <a:ext cx="9144000" cy="3333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1451709" y="2380949"/>
            <a:ext cx="6365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5723" y="905491"/>
            <a:ext cx="863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solidFill>
                  <a:srgbClr val="C00000"/>
                </a:solidFill>
                <a:latin typeface="+mj-lt"/>
              </a:rPr>
              <a:t>Rappresentazione matematica</a:t>
            </a:r>
          </a:p>
          <a:p>
            <a:pPr algn="just"/>
            <a:r>
              <a:rPr lang="it-IT" sz="1600" dirty="0" smtClean="0">
                <a:latin typeface="+mj-lt"/>
              </a:rPr>
              <a:t>La </a:t>
            </a:r>
            <a:r>
              <a:rPr lang="it-IT" sz="1600" dirty="0">
                <a:latin typeface="+mj-lt"/>
              </a:rPr>
              <a:t>prima descrive le forme in modo continuo e rigoroso attraverso l'impiego di formule matematiche e consente di creare forme anche molto complesse. </a:t>
            </a:r>
            <a:endParaRPr lang="it-IT" sz="1600" dirty="0" smtClean="0">
              <a:latin typeface="+mj-lt"/>
            </a:endParaRPr>
          </a:p>
          <a:p>
            <a:pPr algn="just"/>
            <a:r>
              <a:rPr lang="it-IT" sz="16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rPr>
              <a:t>Il modello conserva la definizione geometrica delle entità presenti nello spazio e le informazioni per definirla.</a:t>
            </a:r>
            <a:endParaRPr lang="en-GB" sz="1600" dirty="0">
              <a:latin typeface="+mj-lt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just"/>
            <a:endParaRPr lang="it-IT" sz="1600" dirty="0" smtClean="0">
              <a:effectLst/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012915" y="5653913"/>
            <a:ext cx="699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Arial" panose="020B0604020202020204" pitchFamily="34" charset="0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98" y="3791039"/>
            <a:ext cx="1470536" cy="1382907"/>
          </a:xfrm>
          <a:prstGeom prst="rect">
            <a:avLst/>
          </a:prstGeom>
        </p:spPr>
      </p:pic>
      <p:cxnSp>
        <p:nvCxnSpPr>
          <p:cNvPr id="21" name="Connettore 2 20"/>
          <p:cNvCxnSpPr/>
          <p:nvPr/>
        </p:nvCxnSpPr>
        <p:spPr>
          <a:xfrm flipV="1">
            <a:off x="3136477" y="4411436"/>
            <a:ext cx="1832520" cy="149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4609973" y="3437024"/>
            <a:ext cx="2071870" cy="747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/>
          <p:cNvGrpSpPr/>
          <p:nvPr/>
        </p:nvGrpSpPr>
        <p:grpSpPr>
          <a:xfrm>
            <a:off x="954481" y="2352666"/>
            <a:ext cx="7235037" cy="3950167"/>
            <a:chOff x="2012915" y="1646893"/>
            <a:chExt cx="6996263" cy="3819802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2915" y="1646893"/>
              <a:ext cx="6996263" cy="3819802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6814" y="3365333"/>
              <a:ext cx="3368848" cy="2025941"/>
            </a:xfrm>
            <a:prstGeom prst="rect">
              <a:avLst/>
            </a:prstGeom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5" name="Connettore 4 24"/>
            <p:cNvCxnSpPr/>
            <p:nvPr/>
          </p:nvCxnSpPr>
          <p:spPr>
            <a:xfrm rot="10800000" flipV="1">
              <a:off x="4851192" y="2400455"/>
              <a:ext cx="659854" cy="27704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2545582" y="3700866"/>
              <a:ext cx="27674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ttangolo 28"/>
          <p:cNvSpPr/>
          <p:nvPr/>
        </p:nvSpPr>
        <p:spPr>
          <a:xfrm>
            <a:off x="2259933" y="245770"/>
            <a:ext cx="462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Metodi di rappresentazione digitale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10/42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5723" y="905491"/>
            <a:ext cx="863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C00000"/>
                </a:solidFill>
              </a:rPr>
              <a:t>Rappresentazione </a:t>
            </a:r>
            <a:r>
              <a:rPr lang="it-IT" sz="1600" dirty="0" smtClean="0">
                <a:solidFill>
                  <a:srgbClr val="C00000"/>
                </a:solidFill>
              </a:rPr>
              <a:t>numerica</a:t>
            </a:r>
            <a:endParaRPr lang="it-IT" sz="1600" dirty="0">
              <a:solidFill>
                <a:srgbClr val="C00000"/>
              </a:solidFill>
            </a:endParaRPr>
          </a:p>
          <a:p>
            <a:pPr algn="just"/>
            <a:r>
              <a:rPr lang="it-IT" sz="1600" dirty="0">
                <a:latin typeface="+mj-lt"/>
              </a:rPr>
              <a:t>D</a:t>
            </a:r>
            <a:r>
              <a:rPr lang="it-IT" sz="1600" dirty="0" smtClean="0">
                <a:latin typeface="+mj-lt"/>
              </a:rPr>
              <a:t>escrive </a:t>
            </a:r>
            <a:r>
              <a:rPr lang="it-IT" sz="1600" dirty="0">
                <a:latin typeface="+mj-lt"/>
              </a:rPr>
              <a:t>le forme in modo discreto, per liste di punti che le appartengono, in un modello che approssima quello ideale, matematico (modelli sono detti poligonali perché approssimano curve e superfici rispettivamente con poligoni e poliedri). </a:t>
            </a:r>
            <a:endParaRPr lang="it-IT" sz="1600" dirty="0" smtClean="0">
              <a:latin typeface="+mj-lt"/>
            </a:endParaRPr>
          </a:p>
          <a:p>
            <a:pPr algn="just"/>
            <a:r>
              <a:rPr lang="it-IT" sz="1600" dirty="0">
                <a:latin typeface="+mj-lt"/>
              </a:rPr>
              <a:t>Il modello conserva le coordinate dei punti e la definizione di segmenti retti e piani tracciati su di essi</a:t>
            </a:r>
            <a:r>
              <a:rPr lang="it-IT" sz="1600" dirty="0" smtClean="0">
                <a:latin typeface="+mj-lt"/>
              </a:rPr>
              <a:t>.</a:t>
            </a:r>
            <a:endParaRPr lang="it-IT" sz="1600" dirty="0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02129" y="2337990"/>
            <a:ext cx="7139742" cy="3894156"/>
            <a:chOff x="2881492" y="490202"/>
            <a:chExt cx="9071105" cy="494756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1492" y="490202"/>
              <a:ext cx="9071105" cy="4947560"/>
            </a:xfrm>
            <a:prstGeom prst="rect">
              <a:avLst/>
            </a:prstGeom>
          </p:spPr>
        </p:pic>
        <p:cxnSp>
          <p:nvCxnSpPr>
            <p:cNvPr id="14" name="Connettore 4 13"/>
            <p:cNvCxnSpPr/>
            <p:nvPr/>
          </p:nvCxnSpPr>
          <p:spPr>
            <a:xfrm rot="10800000">
              <a:off x="5943601" y="909536"/>
              <a:ext cx="1425103" cy="760708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>
              <a:off x="4036979" y="2039895"/>
              <a:ext cx="0" cy="149124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4"/>
            <a:srcRect t="4119" b="13212"/>
            <a:stretch/>
          </p:blipFill>
          <p:spPr>
            <a:xfrm>
              <a:off x="3530303" y="3628417"/>
              <a:ext cx="3872813" cy="972766"/>
            </a:xfrm>
            <a:prstGeom prst="rect">
              <a:avLst/>
            </a:prstGeom>
            <a:effectLst>
              <a:outerShdw blurRad="50800" dist="762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Rettangolo 16"/>
          <p:cNvSpPr/>
          <p:nvPr/>
        </p:nvSpPr>
        <p:spPr>
          <a:xfrm>
            <a:off x="2259933" y="245770"/>
            <a:ext cx="462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Metodi di rappresentazione digitale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11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5723" y="905491"/>
            <a:ext cx="863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>
                <a:latin typeface="+mj-lt"/>
              </a:rPr>
              <a:t>La </a:t>
            </a:r>
            <a:r>
              <a:rPr lang="it-IT" sz="1400" dirty="0">
                <a:latin typeface="+mj-lt"/>
              </a:rPr>
              <a:t>prima è più rigorosa ma meno adatta alla rappresentazione di forme organiche, per la quale è subentrata invece la rappresentazione numerica (videogiochi, cinema, </a:t>
            </a:r>
            <a:r>
              <a:rPr lang="it-IT" sz="1400" dirty="0" smtClean="0">
                <a:latin typeface="+mj-lt"/>
              </a:rPr>
              <a:t>...).</a:t>
            </a:r>
            <a:endParaRPr lang="it-IT" sz="1400" dirty="0" smtClean="0">
              <a:effectLst/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916"/>
            <a:ext cx="4549975" cy="2595276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74" y="1500915"/>
            <a:ext cx="4417926" cy="259527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00" y="3039734"/>
            <a:ext cx="1305169" cy="94472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616" y="3301459"/>
            <a:ext cx="1621922" cy="690021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2259933" y="245770"/>
            <a:ext cx="462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Metodi di rappresentazione digitale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3872995" y="4467202"/>
            <a:ext cx="147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rPr>
              <a:t>modelli ibridi</a:t>
            </a:r>
            <a:endParaRPr lang="en-GB" sz="1400" dirty="0">
              <a:latin typeface="+mj-lt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944114" y="1520597"/>
            <a:ext cx="240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rPr>
              <a:t>Rappresentazione matematica</a:t>
            </a:r>
            <a:endParaRPr lang="en-GB" sz="1400" dirty="0">
              <a:solidFill>
                <a:schemeClr val="bg1"/>
              </a:solidFill>
              <a:latin typeface="+mj-lt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5910619" y="1514831"/>
            <a:ext cx="2194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rPr>
              <a:t>Rappresentazione </a:t>
            </a:r>
            <a:r>
              <a:rPr lang="it-IT" sz="1400" dirty="0" smtClean="0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rPr>
              <a:t>numerica</a:t>
            </a:r>
            <a:endParaRPr lang="en-GB" sz="1400" dirty="0">
              <a:solidFill>
                <a:schemeClr val="bg1"/>
              </a:solidFill>
              <a:latin typeface="+mj-lt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cxnSp>
        <p:nvCxnSpPr>
          <p:cNvPr id="51" name="Connettore 4 50"/>
          <p:cNvCxnSpPr/>
          <p:nvPr/>
        </p:nvCxnSpPr>
        <p:spPr>
          <a:xfrm rot="16200000" flipH="1">
            <a:off x="3032453" y="2875513"/>
            <a:ext cx="584407" cy="2567711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4 51"/>
          <p:cNvCxnSpPr/>
          <p:nvPr/>
        </p:nvCxnSpPr>
        <p:spPr>
          <a:xfrm rot="5400000">
            <a:off x="5486415" y="2989263"/>
            <a:ext cx="584407" cy="2340212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po 52"/>
          <p:cNvGrpSpPr/>
          <p:nvPr/>
        </p:nvGrpSpPr>
        <p:grpSpPr>
          <a:xfrm>
            <a:off x="350501" y="4747798"/>
            <a:ext cx="8398947" cy="1713434"/>
            <a:chOff x="655987" y="1280798"/>
            <a:chExt cx="13699287" cy="2794735"/>
          </a:xfrm>
        </p:grpSpPr>
        <p:pic>
          <p:nvPicPr>
            <p:cNvPr id="54" name="Immagine 53"/>
            <p:cNvPicPr>
              <a:picLocks noChangeAspect="1"/>
            </p:cNvPicPr>
            <p:nvPr/>
          </p:nvPicPr>
          <p:blipFill rotWithShape="1">
            <a:blip r:embed="rId7"/>
            <a:srcRect l="23982" t="52003" r="50329"/>
            <a:stretch/>
          </p:blipFill>
          <p:spPr>
            <a:xfrm>
              <a:off x="810705" y="1857085"/>
              <a:ext cx="1960775" cy="2089262"/>
            </a:xfrm>
            <a:prstGeom prst="rect">
              <a:avLst/>
            </a:prstGeom>
          </p:spPr>
        </p:pic>
        <p:pic>
          <p:nvPicPr>
            <p:cNvPr id="55" name="Immagine 54"/>
            <p:cNvPicPr>
              <a:picLocks noChangeAspect="1"/>
            </p:cNvPicPr>
            <p:nvPr/>
          </p:nvPicPr>
          <p:blipFill rotWithShape="1">
            <a:blip r:embed="rId8"/>
            <a:srcRect l="25643" t="46945" r="51282" b="12177"/>
            <a:stretch/>
          </p:blipFill>
          <p:spPr>
            <a:xfrm>
              <a:off x="5307291" y="1853596"/>
              <a:ext cx="2007909" cy="2089262"/>
            </a:xfrm>
            <a:prstGeom prst="rect">
              <a:avLst/>
            </a:prstGeom>
          </p:spPr>
        </p:pic>
        <p:sp>
          <p:nvSpPr>
            <p:cNvPr id="56" name="CasellaDiTesto 55"/>
            <p:cNvSpPr txBox="1"/>
            <p:nvPr/>
          </p:nvSpPr>
          <p:spPr>
            <a:xfrm>
              <a:off x="655987" y="1460992"/>
              <a:ext cx="2659810" cy="45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latin typeface="+mj-lt"/>
                </a:rPr>
                <a:t>Mod</a:t>
              </a:r>
              <a:r>
                <a:rPr lang="it-IT" sz="1200" dirty="0" smtClean="0">
                  <a:latin typeface="+mj-lt"/>
                </a:rPr>
                <a:t>. matematico</a:t>
              </a: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5188614" y="1460990"/>
              <a:ext cx="2270209" cy="45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+mj-lt"/>
                </a:rPr>
                <a:t>Modello numerico</a:t>
              </a: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10149938" y="1455413"/>
              <a:ext cx="2270209" cy="45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+mj-lt"/>
                </a:rPr>
                <a:t>Modello </a:t>
              </a:r>
              <a:r>
                <a:rPr lang="it-IT" sz="1200" dirty="0" err="1" smtClean="0">
                  <a:latin typeface="+mj-lt"/>
                </a:rPr>
                <a:t>raster</a:t>
              </a:r>
              <a:endParaRPr lang="it-IT" sz="1200" dirty="0" smtClean="0">
                <a:latin typeface="+mj-lt"/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3082939" y="2393524"/>
              <a:ext cx="1954943" cy="502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Tassellazione</a:t>
              </a:r>
              <a:endParaRPr lang="it-IT" sz="1400" dirty="0" smtClean="0">
                <a:latin typeface="+mj-lt"/>
              </a:endParaRP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7510195" y="2175923"/>
              <a:ext cx="1751866" cy="85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Rendering</a:t>
              </a:r>
              <a:endParaRPr lang="it-IT" sz="1400" dirty="0" smtClean="0">
                <a:latin typeface="+mj-lt"/>
              </a:endParaRPr>
            </a:p>
            <a:p>
              <a:r>
                <a:rPr lang="it-IT" sz="1400" dirty="0" smtClean="0">
                  <a:latin typeface="+mj-lt"/>
                </a:rPr>
                <a:t>(proiezione)</a:t>
              </a:r>
            </a:p>
          </p:txBody>
        </p:sp>
        <p:pic>
          <p:nvPicPr>
            <p:cNvPr id="61" name="Immagine 6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05137" y="1987859"/>
              <a:ext cx="2350137" cy="1542241"/>
            </a:xfrm>
            <a:prstGeom prst="rect">
              <a:avLst/>
            </a:prstGeom>
          </p:spPr>
        </p:pic>
        <p:pic>
          <p:nvPicPr>
            <p:cNvPr id="62" name="Immagine 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0361" y="1853596"/>
              <a:ext cx="2074682" cy="2074682"/>
            </a:xfrm>
            <a:prstGeom prst="rect">
              <a:avLst/>
            </a:prstGeom>
          </p:spPr>
        </p:pic>
        <p:sp>
          <p:nvSpPr>
            <p:cNvPr id="63" name="CasellaDiTesto 62"/>
            <p:cNvSpPr txBox="1"/>
            <p:nvPr/>
          </p:nvSpPr>
          <p:spPr>
            <a:xfrm>
              <a:off x="2828415" y="3558945"/>
              <a:ext cx="918409" cy="50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3D</a:t>
              </a:r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7473060" y="3558945"/>
              <a:ext cx="872992" cy="50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3D</a:t>
              </a:r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11285044" y="3573527"/>
              <a:ext cx="731961" cy="50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2D</a:t>
              </a:r>
            </a:p>
          </p:txBody>
        </p:sp>
        <p:cxnSp>
          <p:nvCxnSpPr>
            <p:cNvPr id="66" name="Connettore 2 65"/>
            <p:cNvCxnSpPr/>
            <p:nvPr/>
          </p:nvCxnSpPr>
          <p:spPr>
            <a:xfrm>
              <a:off x="3221197" y="3153891"/>
              <a:ext cx="1492206" cy="0"/>
            </a:xfrm>
            <a:prstGeom prst="straightConnector1">
              <a:avLst/>
            </a:prstGeom>
            <a:ln w="635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66"/>
            <p:cNvCxnSpPr/>
            <p:nvPr/>
          </p:nvCxnSpPr>
          <p:spPr>
            <a:xfrm>
              <a:off x="7498552" y="3223583"/>
              <a:ext cx="1492206" cy="0"/>
            </a:xfrm>
            <a:prstGeom prst="straightConnector1">
              <a:avLst/>
            </a:prstGeom>
            <a:ln w="635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2 67"/>
            <p:cNvCxnSpPr/>
            <p:nvPr/>
          </p:nvCxnSpPr>
          <p:spPr>
            <a:xfrm flipH="1" flipV="1">
              <a:off x="7496533" y="3479993"/>
              <a:ext cx="1402370" cy="1872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68"/>
            <p:cNvCxnSpPr/>
            <p:nvPr/>
          </p:nvCxnSpPr>
          <p:spPr>
            <a:xfrm flipH="1">
              <a:off x="3148738" y="3436637"/>
              <a:ext cx="1498676" cy="3141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/>
            <p:cNvCxnSpPr/>
            <p:nvPr/>
          </p:nvCxnSpPr>
          <p:spPr>
            <a:xfrm flipV="1">
              <a:off x="9492792" y="1357460"/>
              <a:ext cx="235670" cy="1753385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2 70"/>
            <p:cNvCxnSpPr/>
            <p:nvPr/>
          </p:nvCxnSpPr>
          <p:spPr>
            <a:xfrm>
              <a:off x="9492792" y="3110845"/>
              <a:ext cx="2084109" cy="94522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71"/>
            <p:cNvSpPr txBox="1"/>
            <p:nvPr/>
          </p:nvSpPr>
          <p:spPr>
            <a:xfrm>
              <a:off x="11433289" y="2740201"/>
              <a:ext cx="583716" cy="55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X</a:t>
              </a:r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9766582" y="1280798"/>
              <a:ext cx="583716" cy="55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Y</a:t>
              </a:r>
            </a:p>
          </p:txBody>
        </p:sp>
      </p:grpSp>
      <p:sp>
        <p:nvSpPr>
          <p:cNvPr id="39" name="CasellaDiTesto 38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</a:rPr>
              <a:t>1</a:t>
            </a:r>
            <a:r>
              <a:rPr lang="it-IT" sz="1200" dirty="0" smtClean="0">
                <a:solidFill>
                  <a:schemeClr val="bg1"/>
                </a:solidFill>
              </a:rPr>
              <a:t>2/42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5723" y="905491"/>
            <a:ext cx="863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latin typeface="+mj-lt"/>
              </a:rPr>
              <a:t>I vari </a:t>
            </a:r>
            <a:r>
              <a:rPr lang="it-IT" sz="1600" dirty="0" err="1" smtClean="0">
                <a:latin typeface="+mj-lt"/>
              </a:rPr>
              <a:t>softwares</a:t>
            </a:r>
            <a:r>
              <a:rPr lang="it-IT" sz="1600" dirty="0" smtClean="0">
                <a:latin typeface="+mj-lt"/>
              </a:rPr>
              <a:t> in commercio di avvalgono, pur in proporzioni diverse, di entrambi questi metodi di rappresentazione.</a:t>
            </a:r>
            <a:endParaRPr lang="it-IT" sz="1600" dirty="0" smtClean="0">
              <a:effectLst/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grpSp>
        <p:nvGrpSpPr>
          <p:cNvPr id="34" name="Gruppo 33"/>
          <p:cNvGrpSpPr/>
          <p:nvPr/>
        </p:nvGrpSpPr>
        <p:grpSpPr>
          <a:xfrm>
            <a:off x="139482" y="2054210"/>
            <a:ext cx="9087915" cy="3737953"/>
            <a:chOff x="150910" y="531017"/>
            <a:chExt cx="12142206" cy="4994215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150910" y="531017"/>
              <a:ext cx="4056917" cy="41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solidFill>
                    <a:srgbClr val="C00000"/>
                  </a:solidFill>
                  <a:latin typeface="+mj-lt"/>
                </a:rPr>
                <a:t>Rappresentazione numerica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8362271" y="542473"/>
              <a:ext cx="3693047" cy="41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 smtClean="0">
                  <a:solidFill>
                    <a:srgbClr val="C00000"/>
                  </a:solidFill>
                  <a:latin typeface="+mj-lt"/>
                </a:rPr>
                <a:t>Rappresentazione matematica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3486509" y="1712032"/>
              <a:ext cx="1214404" cy="7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3D Studio</a:t>
              </a: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3486509" y="2345200"/>
              <a:ext cx="1333234" cy="41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Cinema4D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3870941" y="2978367"/>
              <a:ext cx="1214404" cy="43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Sketchup</a:t>
              </a:r>
              <a:endParaRPr lang="it-IT" sz="1400" dirty="0" smtClean="0">
                <a:latin typeface="+mj-lt"/>
              </a:endParaRP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2993423" y="3611533"/>
              <a:ext cx="1214404" cy="43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Modo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596047" y="1712032"/>
              <a:ext cx="1582050" cy="43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+mj-lt"/>
                </a:rPr>
                <a:t>Autocad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220628" y="2313957"/>
              <a:ext cx="1582050" cy="43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Rhinoceros</a:t>
              </a:r>
              <a:endParaRPr lang="it-IT" sz="1400" dirty="0" smtClean="0">
                <a:latin typeface="+mj-lt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5596047" y="2978367"/>
              <a:ext cx="1582050" cy="43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Microstation</a:t>
              </a:r>
              <a:endParaRPr lang="it-IT" sz="1400" dirty="0" smtClean="0">
                <a:latin typeface="+mj-lt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5737036" y="3622621"/>
              <a:ext cx="1300072" cy="7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Solidworks</a:t>
              </a:r>
              <a:endParaRPr lang="it-IT" sz="1400" dirty="0" smtClean="0">
                <a:latin typeface="+mj-lt"/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5775156" y="4244700"/>
              <a:ext cx="1385740" cy="7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 smtClean="0">
                  <a:latin typeface="+mj-lt"/>
                </a:rPr>
                <a:t>Thinkdesign</a:t>
              </a:r>
              <a:endParaRPr lang="it-IT" sz="1400" dirty="0" smtClean="0">
                <a:latin typeface="+mj-lt"/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150910" y="5114016"/>
              <a:ext cx="3374716" cy="41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 smtClean="0">
                  <a:latin typeface="+mj-lt"/>
                </a:rPr>
                <a:t>approccio scultoreo</a:t>
              </a: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9776162" y="5114015"/>
              <a:ext cx="2516954" cy="41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 smtClean="0">
                  <a:latin typeface="+mj-lt"/>
                </a:rPr>
                <a:t>approccio geometrico</a:t>
              </a:r>
            </a:p>
          </p:txBody>
        </p:sp>
        <p:cxnSp>
          <p:nvCxnSpPr>
            <p:cNvPr id="48" name="Connettore 1 47"/>
            <p:cNvCxnSpPr/>
            <p:nvPr/>
          </p:nvCxnSpPr>
          <p:spPr>
            <a:xfrm>
              <a:off x="5020185" y="877785"/>
              <a:ext cx="0" cy="4647415"/>
            </a:xfrm>
            <a:prstGeom prst="line">
              <a:avLst/>
            </a:prstGeom>
            <a:ln w="12700">
              <a:solidFill>
                <a:srgbClr val="C0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Immagine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4" t="14023" r="12891"/>
            <a:stretch/>
          </p:blipFill>
          <p:spPr>
            <a:xfrm>
              <a:off x="238081" y="1343546"/>
              <a:ext cx="2580533" cy="3604271"/>
            </a:xfrm>
            <a:prstGeom prst="rect">
              <a:avLst/>
            </a:prstGeom>
          </p:spPr>
        </p:pic>
        <p:pic>
          <p:nvPicPr>
            <p:cNvPr id="50" name="Immagine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2"/>
            <a:stretch/>
          </p:blipFill>
          <p:spPr>
            <a:xfrm>
              <a:off x="7286917" y="1525408"/>
              <a:ext cx="4706822" cy="3117220"/>
            </a:xfrm>
            <a:prstGeom prst="rect">
              <a:avLst/>
            </a:prstGeom>
          </p:spPr>
        </p:pic>
      </p:grpSp>
      <p:sp>
        <p:nvSpPr>
          <p:cNvPr id="51" name="CasellaDiTesto 50"/>
          <p:cNvSpPr txBox="1"/>
          <p:nvPr/>
        </p:nvSpPr>
        <p:spPr>
          <a:xfrm>
            <a:off x="4214930" y="5176608"/>
            <a:ext cx="103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latin typeface="+mj-lt"/>
              </a:rPr>
              <a:t>Revit</a:t>
            </a:r>
            <a:endParaRPr lang="it-IT" sz="1400" dirty="0" smtClean="0">
              <a:latin typeface="+mj-lt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2259933" y="245770"/>
            <a:ext cx="462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Metodi di rappresentazione digitale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13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Definizione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79512" y="1393031"/>
            <a:ext cx="86912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BIM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=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Building Information Modeling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  <a:sym typeface="Wingdings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Building Information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Management</a:t>
            </a:r>
          </a:p>
          <a:p>
            <a:endParaRPr lang="en-US" sz="14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equivalente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it-IT" sz="1400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Building Product </a:t>
            </a:r>
            <a:r>
              <a:rPr lang="it-IT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, espressione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coniata dal professor Charles M.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Eastman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del Georgia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Institute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of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Technology</a:t>
            </a:r>
          </a:p>
          <a:p>
            <a:pPr marL="285750" indent="-285750">
              <a:buFontTx/>
              <a:buChar char="-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’espressione BIM è entrata nel linguaggio comune a partire dal 1987, con il software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ArchiCad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della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Graphisoft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it-IT" sz="14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it-IT" sz="14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4" name="Picture 2" descr="D:\Jessy\attività_sapienza\corsi_elearning_cesma_2012\corso_Building_information_modeling\BIM_lezioni\BIM_lezione_01_Introduzione\_presentazione\immagini presentazione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8" y="2912489"/>
            <a:ext cx="8457284" cy="33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14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Come e perché nasce il BIM?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9512" y="1393031"/>
            <a:ext cx="28803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Aumento progressivo della complessità del progetto</a:t>
            </a: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Moltiplicarsi delle figure professionali e richiesta di un numero sempre maggiore di documenti specifici</a:t>
            </a: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Necessità di un modello che coordini queste varie figure, che le metta in comunicazione e che eviti la dispersione di informazioni ed energie; pianificare l’intero ciclo di vita dell’edificio</a:t>
            </a:r>
          </a:p>
          <a:p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Building Information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Modeling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6" name="Picture 4" descr="D:\Jessy\attività_sapienza\corsi_elearning_cesma_2012\corso_Building_information_modeling\BIM_lezioni\BIM_lezione_01_Introduzione\_presentazione\immagini presentazione\bi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3436"/>
          <a:stretch/>
        </p:blipFill>
        <p:spPr bwMode="auto">
          <a:xfrm>
            <a:off x="3151790" y="1393031"/>
            <a:ext cx="5812698" cy="43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8" name="Gallone 17"/>
          <p:cNvSpPr/>
          <p:nvPr/>
        </p:nvSpPr>
        <p:spPr>
          <a:xfrm rot="5400000">
            <a:off x="1066466" y="1847084"/>
            <a:ext cx="242316" cy="43204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Gallone 18"/>
          <p:cNvSpPr/>
          <p:nvPr/>
        </p:nvSpPr>
        <p:spPr>
          <a:xfrm rot="5400000">
            <a:off x="1066466" y="2955660"/>
            <a:ext cx="242316" cy="43204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Gallone 19"/>
          <p:cNvSpPr/>
          <p:nvPr/>
        </p:nvSpPr>
        <p:spPr>
          <a:xfrm rot="5400000">
            <a:off x="1066466" y="4690002"/>
            <a:ext cx="242316" cy="43204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Gallone 20"/>
          <p:cNvSpPr/>
          <p:nvPr/>
        </p:nvSpPr>
        <p:spPr>
          <a:xfrm rot="5400000">
            <a:off x="1066466" y="4842402"/>
            <a:ext cx="242316" cy="43204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15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Dal CAD al BIM</a:t>
            </a:r>
          </a:p>
        </p:txBody>
      </p:sp>
      <p:pic>
        <p:nvPicPr>
          <p:cNvPr id="11" name="Picture 3" descr="D:\Jessy\attività_sapienza\corsi_elearning_cesma_2012\corso_Building_information_modeling\BIM_lezioni\BIM_lezione_01_Introduzione\_presentazione\immagini presentazione\2008_09_cad_bim_co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48" y="4581128"/>
            <a:ext cx="353110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Jessy\attività_sapienza\corsi_elearning_cesma_2012\corso_Building_information_modeling\BIM_lezioni\BIM_lezione_01_Introduzione\_presentazione\immagini presentazione\image-CADvsBI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204356" cy="278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Jessy\attività_sapienza\corsi_elearning_cesma_2012\corso_Building_information_modeling\BIM_lezioni\BIM_lezione_01_Introduzione\_presentazione\immagini presentazione\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r="2269" b="10723"/>
          <a:stretch/>
        </p:blipFill>
        <p:spPr bwMode="auto">
          <a:xfrm>
            <a:off x="251519" y="1426602"/>
            <a:ext cx="4853817" cy="48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16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BIM – Aspetti fondamentali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1393031"/>
            <a:ext cx="8691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BIM è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un processo in grado di supportare la creazione e la gestione della rappresentazione digitale delle caratteristiche, fisiche e funzionali, di un organismo architettonico, generando un modello informativo (building information model) nel quale vengono descritte le diverse componenti edilizie in modo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completo.</a:t>
            </a:r>
          </a:p>
        </p:txBody>
      </p:sp>
      <p:pic>
        <p:nvPicPr>
          <p:cNvPr id="13" name="Picture 2" descr="D:\Jessy\attività_sapienza\corsi_elearning_cesma_2012\corso_Building_information_modeling\BIM_lezioni\BIM_lezione_01_Introduzione\_presentazione\immagini presentazione\Sin título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b="4723"/>
          <a:stretch/>
        </p:blipFill>
        <p:spPr bwMode="auto">
          <a:xfrm>
            <a:off x="3347865" y="2295193"/>
            <a:ext cx="5450904" cy="37421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79512" y="2258288"/>
            <a:ext cx="3024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L’organismo è descritto, nel suo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intero ciclo di vita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, dalla progettazione alla demolizione, dal punto di vista:</a:t>
            </a:r>
          </a:p>
          <a:p>
            <a:pPr algn="just"/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eometrico-compositivo</a:t>
            </a:r>
          </a:p>
          <a:p>
            <a:pPr marL="285750" indent="-285750" algn="just">
              <a:buFontTx/>
              <a:buChar char="-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unzionale</a:t>
            </a:r>
          </a:p>
          <a:p>
            <a:pPr marL="285750" indent="-285750" algn="just">
              <a:buFontTx/>
              <a:buChar char="-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ecnico</a:t>
            </a:r>
          </a:p>
          <a:p>
            <a:pPr marL="285750" indent="-285750" algn="just">
              <a:buFontTx/>
              <a:buChar char="-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economico</a:t>
            </a:r>
          </a:p>
          <a:p>
            <a:pPr marL="285750" indent="-285750" algn="just">
              <a:buFontTx/>
              <a:buChar char="-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fisico, ambientale, etc.</a:t>
            </a:r>
          </a:p>
          <a:p>
            <a:pPr marL="285750" indent="-285750" algn="just">
              <a:buFontTx/>
              <a:buChar char="-"/>
            </a:pPr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Le informazioni sono racchiuse in un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unico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database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al quale attingono, in modo specifico, tutti i protagonisti del processo.</a:t>
            </a:r>
          </a:p>
          <a:p>
            <a:pPr algn="just"/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progetto è descritto in modo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parametrico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 costituito da oggetti </a:t>
            </a:r>
            <a:r>
              <a:rPr lang="it-IT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intelligenti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17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Gli elaborati progettuali del BIM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1393031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Dal modello BIM è possibile ricavare, attraverso la scelta del tipo di proiezione, rappresentazioni bidimensionali e tridimensionali, ognuna caratterizzata da convenzioni grafiche specifiche.</a:t>
            </a:r>
          </a:p>
        </p:txBody>
      </p:sp>
      <p:pic>
        <p:nvPicPr>
          <p:cNvPr id="12" name="Picture 3" descr="D:\Jessy\attività_sapienza\corsi_elearning_cesma_2012\corso_Building_information_modeling\BIM_lezioni\BIM_lezione_01_Introduzione\_presentazione\immagini presentazione\BIM_Operations_Facility_Management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4" y="3147463"/>
            <a:ext cx="5288220" cy="31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Jessy\attività_sapienza\corsi_elearning_cesma_2012\corso_Building_information_modeling\BIM_lezioni\BIM_lezione_01_Introduzione\_presentazione\immagini presentazione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6422"/>
            <a:ext cx="4513624" cy="235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5508104" y="3573016"/>
            <a:ext cx="33712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Documenti che caratterizzano il BIM:</a:t>
            </a:r>
          </a:p>
          <a:p>
            <a:endParaRPr lang="it-IT" sz="14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bachi degli elementi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chemi distributivi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tudi energetici, illuminotecnici, acustici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omputi metrici estimativi</a:t>
            </a:r>
          </a:p>
          <a:p>
            <a:pPr marL="285750" indent="-285750">
              <a:buFontTx/>
              <a:buChar char="-"/>
            </a:pPr>
            <a:endParaRPr lang="it-IT" sz="1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E’ inoltre possibile:</a:t>
            </a:r>
          </a:p>
          <a:p>
            <a:pPr marL="285750" indent="-285750">
              <a:buFontTx/>
              <a:buChar char="-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uddividere il lavoro in fasi costruttive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mantenere diverse proposte progettuali</a:t>
            </a:r>
          </a:p>
          <a:p>
            <a:pPr marL="285750" indent="-285750">
              <a:buFontTx/>
              <a:buChar char="-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18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Applicazioni del BIM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712112" y="1340768"/>
            <a:ext cx="48965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85750" indent="-285750">
              <a:buFont typeface="Wingdings" pitchFamily="2" charset="2"/>
              <a:buChar char="§"/>
            </a:pPr>
            <a:r>
              <a:rPr lang="it-IT" b="0" dirty="0">
                <a:latin typeface="+mj-lt"/>
              </a:rPr>
              <a:t>progettazione del </a:t>
            </a:r>
            <a:r>
              <a:rPr lang="it-IT" b="0" dirty="0" smtClean="0">
                <a:latin typeface="+mj-lt"/>
              </a:rPr>
              <a:t>nuovo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b="0" dirty="0" smtClean="0">
                <a:latin typeface="+mj-lt"/>
              </a:rPr>
              <a:t>rilievo </a:t>
            </a:r>
            <a:r>
              <a:rPr lang="it-IT" b="0" dirty="0">
                <a:latin typeface="+mj-lt"/>
              </a:rPr>
              <a:t>del patrimonio architettonico e </a:t>
            </a:r>
            <a:r>
              <a:rPr lang="it-IT" b="0" dirty="0" smtClean="0">
                <a:latin typeface="+mj-lt"/>
              </a:rPr>
              <a:t>ambientale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it-IT" b="0" dirty="0" smtClean="0"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b="0" dirty="0" smtClean="0">
                <a:latin typeface="+mj-lt"/>
              </a:rPr>
              <a:t>progettazione </a:t>
            </a:r>
            <a:r>
              <a:rPr lang="it-IT" b="0" dirty="0">
                <a:latin typeface="+mj-lt"/>
              </a:rPr>
              <a:t>sostenibile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95" y="4854847"/>
            <a:ext cx="2648241" cy="167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32" y="3068960"/>
            <a:ext cx="2653904" cy="165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32" y="1412776"/>
            <a:ext cx="2646729" cy="152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19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339491" y="245770"/>
            <a:ext cx="246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Cos’è un modello?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02/42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548" name="Rettangolo 547"/>
          <p:cNvSpPr/>
          <p:nvPr/>
        </p:nvSpPr>
        <p:spPr>
          <a:xfrm>
            <a:off x="137744" y="1034573"/>
            <a:ext cx="884213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+mj-lt"/>
              </a:rPr>
              <a:t>1. ogni </a:t>
            </a:r>
            <a:r>
              <a:rPr lang="it-IT" sz="1400" dirty="0">
                <a:latin typeface="+mj-lt"/>
              </a:rPr>
              <a:t>cosa o persona ritenuta esemplare e, per questo, degna di essere </a:t>
            </a:r>
            <a:r>
              <a:rPr lang="it-IT" sz="1400" dirty="0" smtClean="0">
                <a:latin typeface="+mj-lt"/>
              </a:rPr>
              <a:t>imitata …</a:t>
            </a:r>
          </a:p>
          <a:p>
            <a:pPr marL="342900" indent="-342900">
              <a:buAutoNum type="arabicPeriod"/>
            </a:pPr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2. </a:t>
            </a:r>
            <a:r>
              <a:rPr lang="it-IT" sz="1400" b="1" u="sng" dirty="0">
                <a:solidFill>
                  <a:srgbClr val="C00000"/>
                </a:solidFill>
                <a:latin typeface="+mj-lt"/>
              </a:rPr>
              <a:t>originale da riprodurre</a:t>
            </a:r>
            <a:r>
              <a:rPr lang="it-IT" sz="1400" dirty="0">
                <a:latin typeface="+mj-lt"/>
              </a:rPr>
              <a:t>, a cui conformarsi: copiare, seguire un modello; prendere, avere, tenere, proporre a modello | in particolare, </a:t>
            </a:r>
            <a:r>
              <a:rPr lang="it-IT" sz="1400" u="sng" dirty="0">
                <a:solidFill>
                  <a:srgbClr val="C00000"/>
                </a:solidFill>
                <a:latin typeface="+mj-lt"/>
              </a:rPr>
              <a:t>oggetto o persona che un artista, un artigiano intende </a:t>
            </a:r>
            <a:r>
              <a:rPr lang="it-IT" sz="1400" u="sng" dirty="0" smtClean="0">
                <a:solidFill>
                  <a:srgbClr val="C00000"/>
                </a:solidFill>
                <a:latin typeface="+mj-lt"/>
              </a:rPr>
              <a:t>riprodurre</a:t>
            </a:r>
            <a:endParaRPr lang="it-IT" sz="1400" u="sng" dirty="0">
              <a:solidFill>
                <a:srgbClr val="C00000"/>
              </a:solidFill>
              <a:latin typeface="+mj-lt"/>
            </a:endParaRPr>
          </a:p>
          <a:p>
            <a:endParaRPr lang="it-IT" sz="1400" dirty="0">
              <a:latin typeface="+mj-lt"/>
            </a:endParaRPr>
          </a:p>
          <a:p>
            <a:r>
              <a:rPr lang="it-IT" sz="1400" dirty="0" smtClean="0">
                <a:latin typeface="+mj-lt"/>
              </a:rPr>
              <a:t>3. persona </a:t>
            </a:r>
            <a:r>
              <a:rPr lang="it-IT" sz="1400" dirty="0">
                <a:latin typeface="+mj-lt"/>
              </a:rPr>
              <a:t>che per professione posa per </a:t>
            </a:r>
            <a:r>
              <a:rPr lang="it-IT" sz="1400" dirty="0" smtClean="0">
                <a:latin typeface="+mj-lt"/>
              </a:rPr>
              <a:t>…</a:t>
            </a:r>
          </a:p>
          <a:p>
            <a:endParaRPr lang="it-IT" sz="1400" dirty="0" smtClean="0">
              <a:latin typeface="+mj-lt"/>
            </a:endParaRPr>
          </a:p>
          <a:p>
            <a:r>
              <a:rPr lang="it-IT" sz="1400" dirty="0" smtClean="0">
                <a:latin typeface="+mj-lt"/>
              </a:rPr>
              <a:t>4</a:t>
            </a:r>
            <a:r>
              <a:rPr lang="it-IT" sz="1400" dirty="0">
                <a:latin typeface="+mj-lt"/>
              </a:rPr>
              <a:t>. </a:t>
            </a:r>
            <a:r>
              <a:rPr lang="it-IT" sz="1400" u="sng" dirty="0">
                <a:solidFill>
                  <a:srgbClr val="C00000"/>
                </a:solidFill>
                <a:latin typeface="+mj-lt"/>
              </a:rPr>
              <a:t>prototipo industriale</a:t>
            </a:r>
            <a:r>
              <a:rPr lang="it-IT" sz="1400" dirty="0">
                <a:latin typeface="+mj-lt"/>
              </a:rPr>
              <a:t>; oggetto prodotto in serie che riproduce un prototipo </a:t>
            </a:r>
            <a:r>
              <a:rPr lang="it-IT" sz="1400" dirty="0" smtClean="0">
                <a:latin typeface="+mj-lt"/>
              </a:rPr>
              <a:t>industriale …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5. abito confezionato </a:t>
            </a:r>
            <a:r>
              <a:rPr lang="it-IT" sz="1400" dirty="0" smtClean="0">
                <a:latin typeface="+mj-lt"/>
              </a:rPr>
              <a:t>…</a:t>
            </a:r>
            <a:endParaRPr lang="it-IT" sz="1400" dirty="0">
              <a:latin typeface="+mj-lt"/>
            </a:endParaRP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6</a:t>
            </a:r>
            <a:r>
              <a:rPr lang="it-IT" sz="1400" dirty="0">
                <a:solidFill>
                  <a:srgbClr val="C00000"/>
                </a:solidFill>
                <a:latin typeface="+mj-lt"/>
              </a:rPr>
              <a:t>. </a:t>
            </a:r>
            <a:r>
              <a:rPr lang="it-IT" sz="1400" u="sng" dirty="0">
                <a:solidFill>
                  <a:srgbClr val="C00000"/>
                </a:solidFill>
                <a:latin typeface="+mj-lt"/>
              </a:rPr>
              <a:t>riproduzione tridimensionale in scala ridotta di un oggetto o di una </a:t>
            </a:r>
            <a:r>
              <a:rPr lang="it-IT" sz="1400" u="sng" dirty="0" smtClean="0">
                <a:solidFill>
                  <a:srgbClr val="C00000"/>
                </a:solidFill>
                <a:latin typeface="+mj-lt"/>
              </a:rPr>
              <a:t>struttura, </a:t>
            </a:r>
            <a:r>
              <a:rPr lang="it-IT" sz="1400" u="sng" dirty="0">
                <a:solidFill>
                  <a:srgbClr val="C00000"/>
                </a:solidFill>
                <a:latin typeface="+mj-lt"/>
              </a:rPr>
              <a:t>di qualcosa che si intende costruire nella realtà</a:t>
            </a:r>
            <a:r>
              <a:rPr lang="it-IT" sz="1400" dirty="0">
                <a:latin typeface="+mj-lt"/>
              </a:rPr>
              <a:t>, per lo più a scopo sperimentale o di studio; plastico: un modello in legno, in creta, in gesso </a:t>
            </a:r>
            <a:r>
              <a:rPr lang="it-IT" sz="1400" dirty="0" err="1">
                <a:latin typeface="+mj-lt"/>
              </a:rPr>
              <a:t>dim</a:t>
            </a:r>
            <a:r>
              <a:rPr lang="it-IT" sz="1400" dirty="0">
                <a:latin typeface="+mj-lt"/>
              </a:rPr>
              <a:t>. modellino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7. modulo da riempire per uso </a:t>
            </a:r>
            <a:r>
              <a:rPr lang="it-IT" sz="1400" dirty="0" smtClean="0">
                <a:latin typeface="+mj-lt"/>
              </a:rPr>
              <a:t>burocratico ……</a:t>
            </a:r>
            <a:endParaRPr lang="it-IT" sz="1400" dirty="0">
              <a:latin typeface="+mj-lt"/>
            </a:endParaRP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8. (</a:t>
            </a:r>
            <a:r>
              <a:rPr lang="it-IT" sz="1400" dirty="0" err="1">
                <a:latin typeface="+mj-lt"/>
              </a:rPr>
              <a:t>scient</a:t>
            </a:r>
            <a:r>
              <a:rPr lang="it-IT" sz="1400" dirty="0">
                <a:latin typeface="+mj-lt"/>
              </a:rPr>
              <a:t>.) </a:t>
            </a:r>
            <a:r>
              <a:rPr lang="it-IT" sz="1400" u="sng" dirty="0">
                <a:solidFill>
                  <a:srgbClr val="C00000"/>
                </a:solidFill>
                <a:latin typeface="+mj-lt"/>
              </a:rPr>
              <a:t>schema teorico che descrive un fenomeno o un insieme di fenomeni mettendone in evidenza le caratteristiche strutturali ritenute più rilevanti</a:t>
            </a:r>
            <a:r>
              <a:rPr lang="it-IT" sz="1400" dirty="0">
                <a:latin typeface="+mj-lt"/>
              </a:rPr>
              <a:t>: modello dell’atomo, del cervello</a:t>
            </a:r>
          </a:p>
          <a:p>
            <a:endParaRPr lang="it-IT" sz="1400" dirty="0">
              <a:latin typeface="+mj-lt"/>
            </a:endParaRPr>
          </a:p>
          <a:p>
            <a:r>
              <a:rPr lang="it-IT" sz="1400" dirty="0">
                <a:latin typeface="+mj-lt"/>
              </a:rPr>
              <a:t>9. in logica matematica, </a:t>
            </a:r>
            <a:r>
              <a:rPr lang="it-IT" sz="1400" u="sng" dirty="0">
                <a:solidFill>
                  <a:srgbClr val="C00000"/>
                </a:solidFill>
                <a:latin typeface="+mj-lt"/>
              </a:rPr>
              <a:t>ogni interpretazione che, assegnato un significato a ciascun simbolo di un linguaggio formale, rende vere tutte le formule del linguaggio</a:t>
            </a:r>
            <a:endParaRPr lang="en-GB" sz="1400" u="sng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81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Limiti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1393031"/>
            <a:ext cx="35248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latin typeface="+mj-lt"/>
              </a:rPr>
              <a:t>Appare complicato – come si vede nello schema a fianco – </a:t>
            </a:r>
            <a:r>
              <a:rPr lang="it-IT" sz="1400" dirty="0">
                <a:latin typeface="+mj-lt"/>
              </a:rPr>
              <a:t>applicare alle prime fasi di progettazione concettuale la filosofia BIM, che richiede invece una conoscenza estesa delle varie componenti. </a:t>
            </a:r>
            <a:endParaRPr lang="it-IT" sz="1400" dirty="0" smtClean="0">
              <a:latin typeface="+mj-lt"/>
            </a:endParaRPr>
          </a:p>
          <a:p>
            <a:pPr algn="just"/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/>
            <a:r>
              <a:rPr lang="it-IT" sz="1400" dirty="0">
                <a:latin typeface="+mj-lt"/>
              </a:rPr>
              <a:t>I</a:t>
            </a:r>
            <a:r>
              <a:rPr lang="it-IT" sz="1400" dirty="0" smtClean="0">
                <a:latin typeface="+mj-lt"/>
              </a:rPr>
              <a:t>l </a:t>
            </a:r>
            <a:r>
              <a:rPr lang="it-IT" sz="1400" dirty="0" err="1">
                <a:latin typeface="+mj-lt"/>
              </a:rPr>
              <a:t>cad</a:t>
            </a:r>
            <a:r>
              <a:rPr lang="it-IT" sz="1400" dirty="0">
                <a:latin typeface="+mj-lt"/>
              </a:rPr>
              <a:t> tradizionale è ancora troppo radicato per la sua </a:t>
            </a:r>
            <a:r>
              <a:rPr lang="it-IT" sz="1400" dirty="0" smtClean="0">
                <a:latin typeface="+mj-lt"/>
              </a:rPr>
              <a:t>flessibilità.</a:t>
            </a:r>
          </a:p>
          <a:p>
            <a:pPr algn="just"/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Spesso le informazioni circa la rappresentazione dei vari elementi costruttivi non sono conformi alle normative. L’adeguamento dei disegni richiede quindi una cosmesi grafica’ condotta con altri sistemi (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cad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 nella quale si perde parzialmente il legame con il modello di partenza.</a:t>
            </a:r>
          </a:p>
        </p:txBody>
      </p:sp>
      <p:pic>
        <p:nvPicPr>
          <p:cNvPr id="12" name="Picture 2" descr="D:\Jessy\attività_sapienza\corsi_elearning_cesma_2012\corso_Building_information_modeling\BIM_lezioni\BIM_lezione_01_Introduzione\_presentazione\immagini presentazione\image-CADvsBI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30" y="1546920"/>
            <a:ext cx="5063149" cy="44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981612" y="245770"/>
            <a:ext cx="5184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definizione e concetti </a:t>
            </a:r>
            <a:r>
              <a:rPr lang="it-IT" sz="2400" dirty="0" smtClean="0">
                <a:latin typeface="Calibri Light" panose="020F0302020204030204" pitchFamily="34" charset="0"/>
              </a:rPr>
              <a:t>fondamentali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20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929179" y="245770"/>
            <a:ext cx="3289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storia e protagonisti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Note storiche</a:t>
            </a:r>
          </a:p>
        </p:txBody>
      </p:sp>
      <p:pic>
        <p:nvPicPr>
          <p:cNvPr id="11" name="Picture 5" descr="D:\Jessy\attività_sapienza\corsi_elearning_cesma_2012\corso_Building_information_modeling\BIM_lezioni\BIM_lezione_01_Introduzione\_presentazione\immagini presentazione\120404_UK_BIM_Maturity_Levels_I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16" y="2060848"/>
            <a:ext cx="5896039" cy="40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79512" y="1393031"/>
            <a:ext cx="86552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Bim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nasce come evoluzione dei sistemi CAD, grazie alla ricerca delle più importanti software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house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del settore, quali:</a:t>
            </a:r>
          </a:p>
          <a:p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Autodesk (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Revit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Graphisoft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(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ArchiCad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Allplan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(</a:t>
            </a:r>
            <a:r>
              <a:rPr lang="it-IT" sz="1400" dirty="0" err="1">
                <a:latin typeface="+mj-lt"/>
              </a:rPr>
              <a:t>Nemetschek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Bentley (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MicroStation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Gehry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tecnology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(Digital Project)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21/42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12993"/>
          <a:stretch/>
        </p:blipFill>
        <p:spPr bwMode="auto">
          <a:xfrm>
            <a:off x="971600" y="1412776"/>
            <a:ext cx="7261162" cy="48099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79511" y="980728"/>
            <a:ext cx="867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Principali software </a:t>
            </a:r>
            <a:r>
              <a:rPr lang="it-IT" sz="1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houses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che producono programmi orientati al BIM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13062" r="14554"/>
          <a:stretch/>
        </p:blipFill>
        <p:spPr bwMode="auto">
          <a:xfrm>
            <a:off x="580571" y="1412776"/>
            <a:ext cx="809588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23162" cy="492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33" y="1412776"/>
            <a:ext cx="709266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D:\Jessy\attività_sapienza\corsi_elearning_cesma_2012\corso_Building_information_modeling\BIM_lezioni\BIM_lezione_01_Introduzione\_presentazione\immagini presentazione\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0"/>
          <a:stretch/>
        </p:blipFill>
        <p:spPr bwMode="auto">
          <a:xfrm>
            <a:off x="1403648" y="1412776"/>
            <a:ext cx="6503174" cy="492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929179" y="245770"/>
            <a:ext cx="3289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BIM: storia e protagonisti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</a:rPr>
              <a:t>2</a:t>
            </a:r>
            <a:r>
              <a:rPr lang="it-IT" sz="1200" dirty="0" smtClean="0">
                <a:solidFill>
                  <a:schemeClr val="bg1"/>
                </a:solidFill>
              </a:rPr>
              <a:t>2/42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1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986870" y="245770"/>
            <a:ext cx="5174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Struttura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Gli elementi del modello</a:t>
            </a:r>
          </a:p>
        </p:txBody>
      </p:sp>
      <p:pic>
        <p:nvPicPr>
          <p:cNvPr id="11" name="Picture 2" descr="D:\Jessy\attività_sapienza\corsi_elearning_cesma_2012\corso_Building_information_modeling\BIM_lezioni\BIM_lezione_01_Introduzione\_presentazione\immagini presentazione\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33327"/>
            <a:ext cx="8208912" cy="49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23/42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modello e le sue rappresentazioni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1393031"/>
            <a:ext cx="4559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Ogni componente è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definita tridimensionalmente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ma viene rappresentata in modo bidimensionale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 con le appropriate convenzioni grafiche nelle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diverse proiezioni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ortogonali.</a:t>
            </a:r>
          </a:p>
        </p:txBody>
      </p:sp>
      <p:pic>
        <p:nvPicPr>
          <p:cNvPr id="12" name="Picture 2" descr="D:\Jessy\attività_sapienza\corsi_elearning_cesma_2012\corso_Building_information_modeling\BIM_lezioni\BIM_lezione_01_Introduzione\_presentazione\immagini presentazione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47" y="3566353"/>
            <a:ext cx="2730325" cy="28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Jessy\attività_sapienza\corsi_elearning_cesma_2012\corso_Building_information_modeling\BIM_lezioni\BIM_lezione_01_Introduzione\_presentazione\immagini presentazione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63" y="1288505"/>
            <a:ext cx="4063647" cy="227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Jessy\attività_sapienza\corsi_elearning_cesma_2012\corso_Building_information_modeling\BIM_lezioni\BIM_lezione_01_Introduzione\_presentazione\immagini presentazione\BIM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8" y="3175412"/>
            <a:ext cx="4411122" cy="330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986870" y="245770"/>
            <a:ext cx="5174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Struttura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24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progetto nel tempo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1393031"/>
            <a:ext cx="54726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modello BIM consente inoltre una rappresentazione estesa del progetto che comprende eventualmente anche:</a:t>
            </a: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l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 distinzione tra le varie fasi di lavoro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iverse proposte progettuali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5"/>
          <a:stretch/>
        </p:blipFill>
        <p:spPr bwMode="auto">
          <a:xfrm>
            <a:off x="5960055" y="1134616"/>
            <a:ext cx="2722317" cy="502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9" y="3084664"/>
            <a:ext cx="4614977" cy="307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986870" y="245770"/>
            <a:ext cx="5174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Struttura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25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Abachi e schemi descrittivi</a:t>
            </a:r>
          </a:p>
        </p:txBody>
      </p:sp>
      <p:pic>
        <p:nvPicPr>
          <p:cNvPr id="11" name="Picture 6" descr="D:\Jessy\attività_sapienza\corsi_elearning_cesma_2012\corso_Building_information_modeling\BIM_lezioni\BIM_lezione_01_Introduzione\_presentazione\immagini presentazione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5" y="3816462"/>
            <a:ext cx="3857993" cy="249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Jessy\attività_sapienza\corsi_elearning_cesma_2012\corso_Building_information_modeling\BIM_lezioni\BIM_lezione_01_Introduzione\_presentazione\immagini presentazione\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92" y="1386486"/>
            <a:ext cx="4438176" cy="39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Jessy\attività_sapienza\corsi_elearning_cesma_2012\corso_Building_information_modeling\BIM_lezioni\BIM_lezione_01_Introduzione\_presentazione\immagini presentazione\BIM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412776"/>
            <a:ext cx="378982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986870" y="245770"/>
            <a:ext cx="5174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Struttura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26/42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Analisi del modello</a:t>
            </a:r>
          </a:p>
        </p:txBody>
      </p:sp>
      <p:pic>
        <p:nvPicPr>
          <p:cNvPr id="11" name="Picture 4" descr="D:\Jessy\attività_sapienza\corsi_elearning_cesma_2012\corso_Building_information_modeling\BIM_lezioni\BIM_lezione_01_Introduzione\_presentazione\immagini presentazione\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38" y="1484784"/>
            <a:ext cx="4615342" cy="47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Jessy\attività_sapienza\corsi_elearning_cesma_2012\corso_Building_information_modeling\BIM_lezioni\BIM_lezione_01_Introduzione\_presentazione\immagini presentazione\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8" y="1385687"/>
            <a:ext cx="3921896" cy="49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986870" y="245770"/>
            <a:ext cx="5174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Struttura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27/42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764822" y="245770"/>
            <a:ext cx="561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C</a:t>
            </a:r>
            <a:r>
              <a:rPr lang="it-IT" sz="2400" dirty="0" smtClean="0">
                <a:latin typeface="Calibri Light" panose="020F0302020204030204" pitchFamily="34" charset="0"/>
              </a:rPr>
              <a:t>omponenti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Categorie, famiglie, tipi</a:t>
            </a:r>
          </a:p>
        </p:txBody>
      </p:sp>
      <p:pic>
        <p:nvPicPr>
          <p:cNvPr id="11" name="Picture 2" descr="D:\Jessy\attività_sapienza\corsi_elearning_cesma_2012\corso_Building_information_modeling\BIM_lezioni\BIM_lezione_01_Introduzione\_presentazione\immagini presentazione\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3"/>
          <a:stretch/>
        </p:blipFill>
        <p:spPr bwMode="auto">
          <a:xfrm>
            <a:off x="395536" y="1844824"/>
            <a:ext cx="843572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28/42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Le famiglie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1393031"/>
            <a:ext cx="4896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Ogni componente appartiene ad una famiglia specifica; la modifica dell’oggetto avviene lavorando con i parametri che sono stati impostati nell’ambito di quella precisa famiglia, parametri che sono editabili dalla tabella delle proprietà degli animali.</a:t>
            </a:r>
          </a:p>
          <a:p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Revit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, ad esempio, distingue tre tipi di famiglie:</a:t>
            </a:r>
          </a:p>
          <a:p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System families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i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Loadable</a:t>
            </a:r>
            <a:r>
              <a:rPr lang="it-IT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families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In-</a:t>
            </a:r>
            <a:r>
              <a:rPr lang="it-IT" sz="1400" i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Place</a:t>
            </a:r>
            <a:r>
              <a:rPr lang="it-IT" sz="14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families</a:t>
            </a:r>
          </a:p>
        </p:txBody>
      </p:sp>
      <p:pic>
        <p:nvPicPr>
          <p:cNvPr id="12" name="Picture 2" descr="D:\Jessy\attività_sapienza\corsi_elearning_cesma_2012\corso_Building_information_modeling\BIM_lezioni\BIM_lezione_01_Introduzione\_presentazione\immagini presentazione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11000"/>
            <a:ext cx="3794720" cy="50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764822" y="245770"/>
            <a:ext cx="561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C</a:t>
            </a:r>
            <a:r>
              <a:rPr lang="it-IT" sz="2400" dirty="0" smtClean="0">
                <a:latin typeface="Calibri Light" panose="020F0302020204030204" pitchFamily="34" charset="0"/>
              </a:rPr>
              <a:t>omponenti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29/42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" y="5159370"/>
            <a:ext cx="1315805" cy="87783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457066" y="245770"/>
            <a:ext cx="423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Gli strumenti del disegno digitale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203200" y="894997"/>
            <a:ext cx="5672883" cy="4538421"/>
            <a:chOff x="265723" y="1629177"/>
            <a:chExt cx="5672883" cy="4538421"/>
          </a:xfrm>
        </p:grpSpPr>
        <p:sp>
          <p:nvSpPr>
            <p:cNvPr id="28" name="Line 4"/>
            <p:cNvSpPr>
              <a:spLocks noChangeShapeType="1"/>
            </p:cNvSpPr>
            <p:nvPr/>
          </p:nvSpPr>
          <p:spPr bwMode="auto">
            <a:xfrm>
              <a:off x="1152111" y="2870259"/>
              <a:ext cx="4077385" cy="3132472"/>
            </a:xfrm>
            <a:prstGeom prst="line">
              <a:avLst/>
            </a:prstGeom>
            <a:noFill/>
            <a:ln w="127000">
              <a:solidFill>
                <a:schemeClr val="bg1">
                  <a:lumMod val="7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latin typeface="+mj-lt"/>
              </a:endParaRPr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1152111" y="2265747"/>
              <a:ext cx="0" cy="549557"/>
            </a:xfrm>
            <a:prstGeom prst="line">
              <a:avLst/>
            </a:prstGeom>
            <a:noFill/>
            <a:ln w="127000">
              <a:solidFill>
                <a:schemeClr val="bg1">
                  <a:lumMod val="75000"/>
                </a:schemeClr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latin typeface="+mj-lt"/>
              </a:endParaRP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383908" y="2650436"/>
              <a:ext cx="2009146" cy="549557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Comprensione</a:t>
              </a: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1447574" y="3639638"/>
              <a:ext cx="2009146" cy="549557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Analisi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806702" y="4628840"/>
              <a:ext cx="2009146" cy="494601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Proposta</a:t>
              </a: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265723" y="2540525"/>
              <a:ext cx="2009146" cy="54955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 dirty="0">
                  <a:latin typeface="+mj-lt"/>
                </a:rPr>
                <a:t>elaboratore </a:t>
              </a:r>
            </a:p>
            <a:p>
              <a:pPr algn="ctr" eaLnBrk="0" hangingPunct="0"/>
              <a:r>
                <a:rPr lang="it-IT" altLang="it-IT" sz="1400" dirty="0">
                  <a:latin typeface="+mj-lt"/>
                </a:rPr>
                <a:t>di informazioni</a:t>
              </a: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1329389" y="3529727"/>
              <a:ext cx="2009146" cy="54955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plasmabile</a:t>
              </a: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2688517" y="4518928"/>
              <a:ext cx="2009146" cy="4946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metamorfico</a:t>
              </a: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628283" y="1629177"/>
              <a:ext cx="998415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b="1" dirty="0">
                  <a:latin typeface="+mj-lt"/>
                </a:rPr>
                <a:t>Il computer</a:t>
              </a:r>
            </a:p>
          </p:txBody>
        </p: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2575129" y="2587474"/>
              <a:ext cx="1530004" cy="45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latin typeface="+mj-lt"/>
                </a:rPr>
                <a:t>non calcola non scrive</a:t>
              </a:r>
            </a:p>
            <a:p>
              <a:pPr algn="ctr" eaLnBrk="0" hangingPunct="0"/>
              <a:r>
                <a:rPr lang="it-IT" altLang="it-IT" sz="1400" dirty="0">
                  <a:latin typeface="+mj-lt"/>
                </a:rPr>
                <a:t> ne disegna</a:t>
              </a: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942253" y="4522893"/>
              <a:ext cx="1597809" cy="45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latin typeface="+mj-lt"/>
                </a:rPr>
                <a:t>non è un video una </a:t>
              </a:r>
            </a:p>
            <a:p>
              <a:pPr algn="ctr" eaLnBrk="0" hangingPunct="0"/>
              <a:r>
                <a:rPr lang="it-IT" altLang="it-IT" sz="1400" dirty="0">
                  <a:latin typeface="+mj-lt"/>
                </a:rPr>
                <a:t>console ed una tastiera</a:t>
              </a: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121378" y="5577617"/>
              <a:ext cx="1601078" cy="45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latin typeface="+mj-lt"/>
                </a:rPr>
                <a:t>i limiti di oggi non sono</a:t>
              </a:r>
            </a:p>
            <a:p>
              <a:pPr algn="ctr" eaLnBrk="0" hangingPunct="0"/>
              <a:r>
                <a:rPr lang="it-IT" altLang="it-IT" sz="1400" dirty="0">
                  <a:latin typeface="+mj-lt"/>
                </a:rPr>
                <a:t> gli stessi di domani</a:t>
              </a: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929460" y="5672997"/>
              <a:ext cx="2009146" cy="494601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Proposta</a:t>
              </a: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3811275" y="5563086"/>
              <a:ext cx="2009146" cy="4946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it-IT" altLang="it-IT" sz="1400">
                  <a:latin typeface="+mj-lt"/>
                </a:rPr>
                <a:t>in evoluzione</a:t>
              </a:r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auto">
            <a:xfrm>
              <a:off x="3649500" y="3395782"/>
              <a:ext cx="1322043" cy="6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latin typeface="+mj-lt"/>
                </a:rPr>
                <a:t>programmandone </a:t>
              </a:r>
            </a:p>
            <a:p>
              <a:pPr algn="ctr" eaLnBrk="0" hangingPunct="0"/>
              <a:r>
                <a:rPr lang="it-IT" altLang="it-IT" sz="1400" dirty="0">
                  <a:latin typeface="+mj-lt"/>
                </a:rPr>
                <a:t>la logica si adegua </a:t>
              </a:r>
            </a:p>
            <a:p>
              <a:pPr algn="ctr" eaLnBrk="0" hangingPunct="0"/>
              <a:r>
                <a:rPr lang="it-IT" altLang="it-IT" sz="1400" dirty="0">
                  <a:latin typeface="+mj-lt"/>
                </a:rPr>
                <a:t>ad ogni esigenza</a:t>
              </a:r>
            </a:p>
          </p:txBody>
        </p:sp>
      </p:grpSp>
      <p:pic>
        <p:nvPicPr>
          <p:cNvPr id="43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88" y="999198"/>
            <a:ext cx="3900526" cy="292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5250288" y="3962011"/>
            <a:ext cx="3900526" cy="48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it-IT" altLang="it-IT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Ivan </a:t>
            </a:r>
            <a:r>
              <a:rPr lang="it-IT" altLang="it-IT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Sutherland e lo sviluppo del primo sistema CAD (1963).</a:t>
            </a:r>
            <a:endParaRPr lang="it-IT" altLang="it-IT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88185" y="5436948"/>
            <a:ext cx="29932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C00000"/>
                </a:solidFill>
                <a:latin typeface="+mj-lt"/>
              </a:rPr>
              <a:t>Elaborare l’informazione significa aggregare e trasformare </a:t>
            </a:r>
            <a:r>
              <a:rPr lang="it-IT" sz="1400" dirty="0" smtClean="0">
                <a:solidFill>
                  <a:srgbClr val="C00000"/>
                </a:solidFill>
                <a:latin typeface="+mj-lt"/>
              </a:rPr>
              <a:t>modelli, rappresentazioni </a:t>
            </a:r>
            <a:r>
              <a:rPr lang="it-IT" sz="1400" dirty="0">
                <a:solidFill>
                  <a:srgbClr val="C00000"/>
                </a:solidFill>
                <a:latin typeface="+mj-lt"/>
              </a:rPr>
              <a:t>digitali di fenomeni</a:t>
            </a: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5"/>
          <a:srcRect t="26772" b="26783"/>
          <a:stretch/>
        </p:blipFill>
        <p:spPr>
          <a:xfrm>
            <a:off x="115930" y="4461128"/>
            <a:ext cx="1898074" cy="734627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59" y="5475942"/>
            <a:ext cx="1534929" cy="1023286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03/42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5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1393031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Sono predefinite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all’interno di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Revit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rappresentano gli elementi base di un edificio (parete, porta, finestra, tetto, etc.); possono essere modificate parametricamente. 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Non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è possibile caricarle nei progetti da file esterni, né salvarle in percorsi esterni al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progetto.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System families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44" y="4090590"/>
            <a:ext cx="4130588" cy="24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33" y="973119"/>
            <a:ext cx="5152755" cy="299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0" y="3969645"/>
            <a:ext cx="3242828" cy="241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764822" y="245770"/>
            <a:ext cx="561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C</a:t>
            </a:r>
            <a:r>
              <a:rPr lang="it-IT" sz="2400" dirty="0" smtClean="0">
                <a:latin typeface="Calibri Light" panose="020F0302020204030204" pitchFamily="34" charset="0"/>
              </a:rPr>
              <a:t>omponenti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30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888432" cy="34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79512" y="1393031"/>
            <a:ext cx="4896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j-lt"/>
              </a:rPr>
              <a:t>Famiglie caricate </a:t>
            </a:r>
            <a:r>
              <a:rPr lang="it-IT" sz="1400" dirty="0" smtClean="0">
                <a:latin typeface="+mj-lt"/>
              </a:rPr>
              <a:t>dall'esterno. </a:t>
            </a:r>
          </a:p>
          <a:p>
            <a:r>
              <a:rPr lang="it-IT" sz="1400" dirty="0" err="1" smtClean="0">
                <a:latin typeface="+mj-lt"/>
              </a:rPr>
              <a:t>Revit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dirty="0">
                <a:latin typeface="+mj-lt"/>
              </a:rPr>
              <a:t>contiene di per sé molte famiglie, ma sono gli stessi produttori di componenti edilizi a mettere a disposizione i modelli parametrici dei loro prodotti al fine di aumentare l’aderenza del progetto alla realtà del costruito.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Loadable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families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7" y="3501008"/>
            <a:ext cx="6355670" cy="288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764822" y="245770"/>
            <a:ext cx="561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C</a:t>
            </a:r>
            <a:r>
              <a:rPr lang="it-IT" sz="2400" dirty="0" smtClean="0">
                <a:latin typeface="Calibri Light" panose="020F0302020204030204" pitchFamily="34" charset="0"/>
              </a:rPr>
              <a:t>omponenti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31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1393031"/>
            <a:ext cx="869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Locali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generate per un singolo progetto, non possono essere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esportate in altri progetti come componenti di sistema, ma sono valide unicamente all’interno del progetto nel quale vengono generate.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In-</a:t>
            </a:r>
            <a:r>
              <a:rPr lang="it-IT" sz="1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place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families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5" y="2158752"/>
            <a:ext cx="7292901" cy="389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764822" y="245770"/>
            <a:ext cx="561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Calibri Light" panose="020F0302020204030204" pitchFamily="34" charset="0"/>
              </a:rPr>
              <a:t>C</a:t>
            </a:r>
            <a:r>
              <a:rPr lang="it-IT" sz="2400" dirty="0" smtClean="0">
                <a:latin typeface="Calibri Light" panose="020F0302020204030204" pitchFamily="34" charset="0"/>
              </a:rPr>
              <a:t>omponenti </a:t>
            </a:r>
            <a:r>
              <a:rPr lang="it-IT" sz="2400" dirty="0">
                <a:latin typeface="Calibri Light" panose="020F0302020204030204" pitchFamily="34" charset="0"/>
              </a:rPr>
              <a:t>del Building Information Model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</a:rPr>
              <a:t>3</a:t>
            </a:r>
            <a:r>
              <a:rPr lang="it-IT" sz="1200" dirty="0" smtClean="0">
                <a:solidFill>
                  <a:schemeClr val="bg1"/>
                </a:solidFill>
              </a:rPr>
              <a:t>2/42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834102" y="245770"/>
            <a:ext cx="3479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Procedure di modellazione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1393031"/>
            <a:ext cx="4195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Ogni oggetto è definito parametricamente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Gli oggetti vengono collocati nello spazio facendo riferimento a determinati elementi di riferimento, che possono essere punti, rette o piani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Le relazioni posizionali tra gli oggetti stessi sono espresse da parametri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E’ possibile creare oggetti parametrici personalizzati, definendo arbitrariamente i parametri</a:t>
            </a:r>
          </a:p>
        </p:txBody>
      </p:sp>
      <p:pic>
        <p:nvPicPr>
          <p:cNvPr id="11" name="Picture 2" descr="D:\Jessy\attività_sapienza\corsi_elearning_cesma_2012\corso_Building_information_modeling\BIM_lezioni\BIM_lezione_01_Introduzione\_presentazione\immagini presentazione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7" y="3512703"/>
            <a:ext cx="3615363" cy="279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Il BIM e la parametrizzazione</a:t>
            </a:r>
          </a:p>
        </p:txBody>
      </p:sp>
      <p:pic>
        <p:nvPicPr>
          <p:cNvPr id="13" name="Picture 3" descr="D:\Jessy\attività_sapienza\corsi_elearning_cesma_2012\corso_Building_information_modeling\BIM_lezioni\BIM_lezione_01_Introduzione\_presentazione\immagini presentazione\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26" y="1257298"/>
            <a:ext cx="4517954" cy="368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Jessy\attività_sapienza\corsi_elearning_cesma_2012\corso_Building_information_modeling\BIM_lezioni\BIM_lezione_01_Introduzione\_presentazione\immagini presentazione\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80" y="4866774"/>
            <a:ext cx="5058308" cy="14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33/42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1393031"/>
            <a:ext cx="8691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 software BIM consentono di creare modelli parametrici più o meno complessi  a seconda del grado di libertà con il quale l’utente ha la necessità di esprimersi .</a:t>
            </a:r>
          </a:p>
          <a:p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In generale, potremmo distinguere diversi tipi di modellazione, fra loro integrabili:</a:t>
            </a:r>
          </a:p>
          <a:p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odellazione per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masse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(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conceptual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mass, esterna al progetto, o in-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place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mass, interna al progetto)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odellazione per apposizione e interazione di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componenti standard</a:t>
            </a:r>
          </a:p>
          <a:p>
            <a:pPr marL="285750" indent="-285750">
              <a:buFont typeface="Wingdings" pitchFamily="2" charset="2"/>
              <a:buChar char="§"/>
            </a:pPr>
            <a:endParaRPr lang="it-IT" sz="1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reazione di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componenti parametrizzati personalizzati</a:t>
            </a:r>
          </a:p>
        </p:txBody>
      </p:sp>
      <p:pic>
        <p:nvPicPr>
          <p:cNvPr id="11" name="Picture 2" descr="D:\Jessy\attività_sapienza\corsi_elearning_cesma_2012\corso_Building_information_modeling\BIM_lezioni\BIM_lezione_01_Introduzione\_presentazione\immagini presentazione\cad-bim-mig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8" y="4167865"/>
            <a:ext cx="7776864" cy="21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834102" y="245770"/>
            <a:ext cx="3479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Procedure di modellazione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34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Modellazione per masse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3" t="20290" r="21021" b="33041"/>
          <a:stretch>
            <a:fillRect/>
          </a:stretch>
        </p:blipFill>
        <p:spPr bwMode="auto">
          <a:xfrm>
            <a:off x="288289" y="1493465"/>
            <a:ext cx="2981102" cy="14207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t="21680" r="12659" b="11111"/>
          <a:stretch>
            <a:fillRect/>
          </a:stretch>
        </p:blipFill>
        <p:spPr bwMode="auto">
          <a:xfrm>
            <a:off x="307377" y="3043843"/>
            <a:ext cx="2960038" cy="16092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20253" r="12659" b="22571"/>
          <a:stretch>
            <a:fillRect/>
          </a:stretch>
        </p:blipFill>
        <p:spPr bwMode="auto">
          <a:xfrm>
            <a:off x="308913" y="4797152"/>
            <a:ext cx="2962040" cy="1535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t="38214" r="27682" b="21912"/>
          <a:stretch>
            <a:fillRect/>
          </a:stretch>
        </p:blipFill>
        <p:spPr bwMode="auto">
          <a:xfrm>
            <a:off x="4860032" y="4534468"/>
            <a:ext cx="3996680" cy="1774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41998" r="41653" b="30000"/>
          <a:stretch>
            <a:fillRect/>
          </a:stretch>
        </p:blipFill>
        <p:spPr bwMode="auto">
          <a:xfrm>
            <a:off x="4860033" y="1493464"/>
            <a:ext cx="3986200" cy="27399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834102" y="245770"/>
            <a:ext cx="3479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Procedure di modellazione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35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9" name="Picture 6" descr="D:\Jessy\attività_sapienza\corsi_elearning_cesma_2012\corso_Building_information_modeling\BIM_lezioni\BIM_lezione_01_Introduzione\_presentazione\immagini presentazione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1656"/>
            <a:ext cx="3426296" cy="49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Modellazione per masse</a:t>
            </a:r>
          </a:p>
        </p:txBody>
      </p:sp>
      <p:pic>
        <p:nvPicPr>
          <p:cNvPr id="12" name="Picture 4" descr="D:\Jessy\attività_sapienza\corsi_elearning_cesma_2012\corso_Building_information_modeling\BIM_lezioni\BIM_lezione_01_Introduzione\_presentazione\immagini presentazione\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47" y="1412776"/>
            <a:ext cx="2052949" cy="26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Jessy\attività_sapienza\corsi_elearning_cesma_2012\corso_Building_information_modeling\BIM_lezioni\BIM_lezione_01_Introduzione\_presentazione\immagini presentazione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29" y="4025846"/>
            <a:ext cx="2468475" cy="23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Jessy\attività_sapienza\corsi_elearning_cesma_2012\corso_Building_information_modeling\BIM_lezioni\BIM_lezione_01_Introduzione\_presentazione\immagini presentazione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4" y="3410595"/>
            <a:ext cx="1365138" cy="28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Jessy\attività_sapienza\corsi_elearning_cesma_2012\corso_Building_information_modeling\BIM_lezioni\BIM_lezione_01_Introduzione\_presentazione\immagini presentazione\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57" y="3494646"/>
            <a:ext cx="1390451" cy="29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79511" y="1393031"/>
            <a:ext cx="3203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La massa concettuale viene in seguito utilizzata per ricavare, in riferimento ai piani di riferimento del progetto, le diverse componenti del modello architettonico, in particolare: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pareti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olai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operture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834102" y="245770"/>
            <a:ext cx="3479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Procedure di modellazione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36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Modellazione per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apposizione e modifica di componenti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43401" r="51569" b="22301"/>
          <a:stretch>
            <a:fillRect/>
          </a:stretch>
        </p:blipFill>
        <p:spPr bwMode="auto">
          <a:xfrm>
            <a:off x="260774" y="1483247"/>
            <a:ext cx="2295424" cy="1462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39900" r="52357" b="30701"/>
          <a:stretch>
            <a:fillRect/>
          </a:stretch>
        </p:blipFill>
        <p:spPr bwMode="auto">
          <a:xfrm>
            <a:off x="260350" y="3023350"/>
            <a:ext cx="2295423" cy="1189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t="27190" r="18094" b="20523"/>
          <a:stretch>
            <a:fillRect/>
          </a:stretch>
        </p:blipFill>
        <p:spPr bwMode="auto">
          <a:xfrm>
            <a:off x="260775" y="4293096"/>
            <a:ext cx="2294812" cy="1063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9" t="46091" r="22797" b="35803"/>
          <a:stretch>
            <a:fillRect/>
          </a:stretch>
        </p:blipFill>
        <p:spPr bwMode="auto">
          <a:xfrm>
            <a:off x="260348" y="5445224"/>
            <a:ext cx="2295428" cy="9019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23109" r="21278" b="13184"/>
          <a:stretch>
            <a:fillRect/>
          </a:stretch>
        </p:blipFill>
        <p:spPr bwMode="auto">
          <a:xfrm>
            <a:off x="2955775" y="4036488"/>
            <a:ext cx="3873476" cy="226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t="21153" r="17789" b="9615"/>
          <a:stretch>
            <a:fillRect/>
          </a:stretch>
        </p:blipFill>
        <p:spPr bwMode="auto">
          <a:xfrm>
            <a:off x="2843213" y="1483247"/>
            <a:ext cx="3456979" cy="21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Jessy\attività_sapienza\corsi_elearning_cesma_2012\corso_Building_information_modeling\BIM_lezioni\BIM_lezione_01_Introduzione\_presentazione\immagini presentazione\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9"/>
          <a:stretch/>
        </p:blipFill>
        <p:spPr bwMode="auto">
          <a:xfrm>
            <a:off x="6876256" y="1291197"/>
            <a:ext cx="1537320" cy="50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2834102" y="245770"/>
            <a:ext cx="3479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Procedure di modellazione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37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Creazione di famiglie</a:t>
            </a:r>
            <a:endParaRPr lang="it-IT" sz="1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3504" r="29103" b="23421"/>
          <a:stretch>
            <a:fillRect/>
          </a:stretch>
        </p:blipFill>
        <p:spPr bwMode="auto">
          <a:xfrm>
            <a:off x="238658" y="5204113"/>
            <a:ext cx="2006569" cy="10228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9048" r="19643" b="25397"/>
          <a:stretch>
            <a:fillRect/>
          </a:stretch>
        </p:blipFill>
        <p:spPr bwMode="auto">
          <a:xfrm>
            <a:off x="2288449" y="5214102"/>
            <a:ext cx="2006567" cy="10041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35022" r="31706" b="28455"/>
          <a:stretch>
            <a:fillRect/>
          </a:stretch>
        </p:blipFill>
        <p:spPr bwMode="auto">
          <a:xfrm>
            <a:off x="4355976" y="5215343"/>
            <a:ext cx="2338270" cy="9856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34520" r="30096" b="32686"/>
          <a:stretch>
            <a:fillRect/>
          </a:stretch>
        </p:blipFill>
        <p:spPr bwMode="auto">
          <a:xfrm>
            <a:off x="6743847" y="5205983"/>
            <a:ext cx="2148633" cy="9950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8" y="1431924"/>
            <a:ext cx="4909406" cy="34443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64" y="1431925"/>
            <a:ext cx="3544406" cy="2789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2834102" y="245770"/>
            <a:ext cx="3479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Procedure di modellazione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38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972251" y="245770"/>
            <a:ext cx="520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Introduzione </a:t>
            </a:r>
            <a:r>
              <a:rPr lang="it-IT" sz="2400" dirty="0">
                <a:latin typeface="Calibri Light" panose="020F0302020204030204" pitchFamily="34" charset="0"/>
              </a:rPr>
              <a:t>all’utilizzo </a:t>
            </a:r>
            <a:r>
              <a:rPr lang="it-IT" sz="2400" dirty="0" smtClean="0">
                <a:latin typeface="Calibri Light" panose="020F0302020204030204" pitchFamily="34" charset="0"/>
              </a:rPr>
              <a:t>del software BIM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Lo spazio del modello, il browser di progetto</a:t>
            </a:r>
            <a:endParaRPr lang="it-IT" sz="1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2" y="1538248"/>
            <a:ext cx="8378080" cy="446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39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5723" y="905491"/>
            <a:ext cx="863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+mj-lt"/>
              </a:rPr>
              <a:t>Nel processo di modellazione, rappresentazione bidimensionale e tridimensionale sono biunivocamente connesse:</a:t>
            </a:r>
          </a:p>
          <a:p>
            <a:endParaRPr lang="it-IT" sz="1400" dirty="0" smtClean="0">
              <a:latin typeface="+mj-lt"/>
            </a:endParaRPr>
          </a:p>
          <a:p>
            <a:r>
              <a:rPr lang="it-IT" sz="1400" dirty="0" smtClean="0">
                <a:latin typeface="+mj-lt"/>
              </a:rPr>
              <a:t>1) è possibile procedere </a:t>
            </a:r>
            <a:r>
              <a:rPr lang="it-IT" sz="1400" b="1" dirty="0" smtClean="0">
                <a:latin typeface="+mj-lt"/>
              </a:rPr>
              <a:t>dalle rappresentazione in pianta e alzato per costruire in seguito il modello 3D</a:t>
            </a:r>
            <a:r>
              <a:rPr lang="it-IT" sz="1400" dirty="0">
                <a:latin typeface="+mj-lt"/>
              </a:rPr>
              <a:t>;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6513" y="245770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924024" y="245770"/>
            <a:ext cx="32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Dal 2D al 3D, dal 3D al 2D</a:t>
            </a:r>
            <a:endParaRPr lang="it-IT" sz="2400" dirty="0" smtClean="0"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1862697"/>
            <a:ext cx="2822609" cy="28499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22" y="1862697"/>
            <a:ext cx="5720861" cy="298766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61" y="4039930"/>
            <a:ext cx="3563816" cy="2357169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>
            <a:off x="2993292" y="3010877"/>
            <a:ext cx="422031" cy="23250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curva 13"/>
          <p:cNvSpPr/>
          <p:nvPr/>
        </p:nvSpPr>
        <p:spPr>
          <a:xfrm rot="10800000">
            <a:off x="5758390" y="4702441"/>
            <a:ext cx="465513" cy="492199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04/42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La tabella delle proprietà dei componenti</a:t>
            </a:r>
            <a:endParaRPr lang="it-IT" sz="1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9" y="1484784"/>
            <a:ext cx="8568952" cy="456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972251" y="245770"/>
            <a:ext cx="520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Introduzione </a:t>
            </a:r>
            <a:r>
              <a:rPr lang="it-IT" sz="2400" dirty="0">
                <a:latin typeface="Calibri Light" panose="020F0302020204030204" pitchFamily="34" charset="0"/>
              </a:rPr>
              <a:t>all’utilizzo </a:t>
            </a:r>
            <a:r>
              <a:rPr lang="it-IT" sz="2400" dirty="0" smtClean="0">
                <a:latin typeface="Calibri Light" panose="020F0302020204030204" pitchFamily="34" charset="0"/>
              </a:rPr>
              <a:t>del software BIM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40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Le barre degli strumenti</a:t>
            </a:r>
            <a:endParaRPr lang="it-IT" sz="1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9" y="1474082"/>
            <a:ext cx="8587211" cy="91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8" y="2520124"/>
            <a:ext cx="8555969" cy="90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3" y="3638616"/>
            <a:ext cx="4987514" cy="265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972251" y="245770"/>
            <a:ext cx="520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Introduzione </a:t>
            </a:r>
            <a:r>
              <a:rPr lang="it-IT" sz="2400" dirty="0">
                <a:latin typeface="Calibri Light" panose="020F0302020204030204" pitchFamily="34" charset="0"/>
              </a:rPr>
              <a:t>all’utilizzo </a:t>
            </a:r>
            <a:r>
              <a:rPr lang="it-IT" sz="2400" dirty="0" smtClean="0">
                <a:latin typeface="Calibri Light" panose="020F0302020204030204" pitchFamily="34" charset="0"/>
              </a:rPr>
              <a:t>del software BIM</a:t>
            </a:r>
            <a:endParaRPr lang="it-IT" sz="2400" dirty="0">
              <a:latin typeface="Calibri Light" panose="020F030202020403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41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1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792878" y="245770"/>
            <a:ext cx="1562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Bibliografia</a:t>
            </a:r>
            <a:endParaRPr lang="it-IT" sz="2400" dirty="0" smtClean="0"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179512" y="1402898"/>
            <a:ext cx="633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latin typeface="+mj-lt"/>
              </a:rPr>
              <a:t>Per una interessante ricerca sullo stato dell'arte del Building Information </a:t>
            </a:r>
            <a:r>
              <a:rPr lang="it-IT" sz="1400" dirty="0" err="1">
                <a:latin typeface="+mj-lt"/>
              </a:rPr>
              <a:t>Modeling</a:t>
            </a:r>
            <a:r>
              <a:rPr lang="it-IT" sz="1400" dirty="0">
                <a:latin typeface="+mj-lt"/>
              </a:rPr>
              <a:t>, si consulti il volume 4, n. 7 (2011), della rivista </a:t>
            </a:r>
            <a:r>
              <a:rPr lang="it-IT" sz="1400" b="1" dirty="0" err="1">
                <a:latin typeface="+mj-lt"/>
              </a:rPr>
              <a:t>DisegnareCon</a:t>
            </a:r>
            <a:r>
              <a:rPr lang="it-IT" sz="1400" dirty="0">
                <a:latin typeface="+mj-lt"/>
              </a:rPr>
              <a:t>, dal titolo </a:t>
            </a:r>
            <a:r>
              <a:rPr lang="it-IT" sz="1400" b="1" i="1" dirty="0">
                <a:latin typeface="+mj-lt"/>
              </a:rPr>
              <a:t>Strumenti digitali per la modellazione d'architettura</a:t>
            </a:r>
            <a:r>
              <a:rPr lang="it-IT" sz="1400" dirty="0">
                <a:latin typeface="+mj-lt"/>
              </a:rPr>
              <a:t>, a cura di S. </a:t>
            </a:r>
            <a:r>
              <a:rPr lang="it-IT" sz="1400" b="1" dirty="0" err="1">
                <a:latin typeface="+mj-lt"/>
              </a:rPr>
              <a:t>Garagnani</a:t>
            </a:r>
            <a:r>
              <a:rPr lang="it-IT" sz="1400" dirty="0">
                <a:latin typeface="+mj-lt"/>
              </a:rPr>
              <a:t> e R. </a:t>
            </a:r>
            <a:r>
              <a:rPr lang="it-IT" sz="1400" b="1" dirty="0" err="1">
                <a:latin typeface="+mj-lt"/>
              </a:rPr>
              <a:t>Mingucci</a:t>
            </a:r>
            <a:r>
              <a:rPr lang="it-IT" sz="1400" dirty="0">
                <a:latin typeface="+mj-lt"/>
              </a:rPr>
              <a:t>.</a:t>
            </a:r>
          </a:p>
          <a:p>
            <a:pPr algn="just"/>
            <a:r>
              <a:rPr lang="it-IT" sz="1400" dirty="0" smtClean="0">
                <a:latin typeface="+mj-lt"/>
              </a:rPr>
              <a:t>Si </a:t>
            </a:r>
            <a:r>
              <a:rPr lang="it-IT" sz="1400" dirty="0">
                <a:latin typeface="+mj-lt"/>
              </a:rPr>
              <a:t>consiglia in particolare la lettura dei seguenti articoli</a:t>
            </a:r>
            <a:r>
              <a:rPr lang="it-IT" sz="1400" dirty="0" smtClean="0">
                <a:latin typeface="+mj-lt"/>
              </a:rPr>
              <a:t>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it-IT" sz="1400" i="1" dirty="0" smtClean="0">
                <a:latin typeface="+mj-lt"/>
              </a:rPr>
              <a:t>Strumenti </a:t>
            </a:r>
            <a:r>
              <a:rPr lang="it-IT" sz="1400" i="1" dirty="0">
                <a:latin typeface="+mj-lt"/>
              </a:rPr>
              <a:t>digitali per la modellazione dell'architettura</a:t>
            </a:r>
            <a:r>
              <a:rPr lang="it-IT" sz="1400" dirty="0">
                <a:latin typeface="+mj-lt"/>
              </a:rPr>
              <a:t>, S. </a:t>
            </a:r>
            <a:r>
              <a:rPr lang="it-IT" sz="1400" dirty="0" err="1">
                <a:latin typeface="+mj-lt"/>
              </a:rPr>
              <a:t>Garagnani</a:t>
            </a:r>
            <a:r>
              <a:rPr lang="it-IT" sz="1400" dirty="0">
                <a:latin typeface="+mj-lt"/>
              </a:rPr>
              <a:t>, R. </a:t>
            </a:r>
            <a:r>
              <a:rPr lang="it-IT" sz="1400" dirty="0" err="1">
                <a:latin typeface="+mj-lt"/>
              </a:rPr>
              <a:t>Mingucci</a:t>
            </a:r>
            <a:endParaRPr lang="it-IT" sz="1400" dirty="0">
              <a:latin typeface="+mj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it-IT" sz="1400" i="1" dirty="0">
                <a:latin typeface="+mj-lt"/>
              </a:rPr>
              <a:t>Building Information </a:t>
            </a:r>
            <a:r>
              <a:rPr lang="it-IT" sz="1400" i="1" dirty="0" err="1">
                <a:latin typeface="+mj-lt"/>
              </a:rPr>
              <a:t>Modeling</a:t>
            </a:r>
            <a:r>
              <a:rPr lang="it-IT" sz="1400" i="1" dirty="0">
                <a:latin typeface="+mj-lt"/>
              </a:rPr>
              <a:t>: la tecnologia digitale al servizio del progetto di architettura</a:t>
            </a:r>
            <a:r>
              <a:rPr lang="it-IT" sz="1400" dirty="0">
                <a:latin typeface="+mj-lt"/>
              </a:rPr>
              <a:t>, S. </a:t>
            </a:r>
            <a:r>
              <a:rPr lang="it-IT" sz="1400" dirty="0" err="1">
                <a:latin typeface="+mj-lt"/>
              </a:rPr>
              <a:t>Garagnani</a:t>
            </a:r>
            <a:r>
              <a:rPr lang="it-IT" sz="1400" dirty="0">
                <a:latin typeface="+mj-lt"/>
              </a:rPr>
              <a:t>, S. Cinti Luciani, R. </a:t>
            </a:r>
            <a:r>
              <a:rPr lang="it-IT" sz="1400" dirty="0" err="1">
                <a:latin typeface="+mj-lt"/>
              </a:rPr>
              <a:t>Mingucci</a:t>
            </a:r>
            <a:endParaRPr lang="it-IT" sz="1400" dirty="0">
              <a:latin typeface="+mj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it-IT" sz="1400" i="1" dirty="0">
                <a:latin typeface="+mj-lt"/>
              </a:rPr>
              <a:t>Il modello parametrico in architettura: la tecnologia BIM di Autodesk </a:t>
            </a:r>
            <a:r>
              <a:rPr lang="it-IT" sz="1400" i="1" dirty="0" err="1">
                <a:latin typeface="+mj-lt"/>
              </a:rPr>
              <a:t>Revit</a:t>
            </a:r>
            <a:r>
              <a:rPr lang="it-IT" sz="1400" dirty="0">
                <a:latin typeface="+mj-lt"/>
              </a:rPr>
              <a:t>, S. </a:t>
            </a:r>
            <a:r>
              <a:rPr lang="it-IT" sz="1400" dirty="0" err="1">
                <a:latin typeface="+mj-lt"/>
              </a:rPr>
              <a:t>Garagnani</a:t>
            </a:r>
            <a:r>
              <a:rPr lang="it-IT" sz="1400" dirty="0">
                <a:latin typeface="+mj-lt"/>
              </a:rPr>
              <a:t>, S. Cinti Luciani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it-IT" sz="1400" i="1" dirty="0">
                <a:latin typeface="+mj-lt"/>
              </a:rPr>
              <a:t>Il Building Information </a:t>
            </a:r>
            <a:r>
              <a:rPr lang="it-IT" sz="1400" i="1" dirty="0" err="1">
                <a:latin typeface="+mj-lt"/>
              </a:rPr>
              <a:t>Modeling</a:t>
            </a:r>
            <a:r>
              <a:rPr lang="it-IT" sz="1400" i="1" dirty="0">
                <a:latin typeface="+mj-lt"/>
              </a:rPr>
              <a:t> tra ricerca, didattica e professione</a:t>
            </a:r>
            <a:r>
              <a:rPr lang="it-IT" sz="1400" dirty="0">
                <a:latin typeface="+mj-lt"/>
              </a:rPr>
              <a:t>, M. Lo </a:t>
            </a:r>
            <a:r>
              <a:rPr lang="it-IT" sz="1400" dirty="0" smtClean="0">
                <a:latin typeface="+mj-lt"/>
              </a:rPr>
              <a:t>Turco</a:t>
            </a:r>
            <a:endParaRPr lang="it-IT" sz="1400" dirty="0">
              <a:latin typeface="+mj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79512" y="980728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+mj-lt"/>
              </a:rPr>
              <a:t>Bibliografia</a:t>
            </a:r>
            <a:endParaRPr lang="it-IT" sz="1400" b="1" dirty="0">
              <a:latin typeface="+mj-l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79512" y="3556173"/>
            <a:ext cx="8691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400" dirty="0" smtClean="0">
              <a:latin typeface="+mj-lt"/>
            </a:endParaRPr>
          </a:p>
          <a:p>
            <a:pPr algn="just"/>
            <a:r>
              <a:rPr lang="it-IT" sz="1400" dirty="0" smtClean="0">
                <a:latin typeface="+mj-lt"/>
              </a:rPr>
              <a:t>Si consultino anche: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it-IT" sz="1400" dirty="0" smtClean="0">
                <a:latin typeface="+mj-lt"/>
              </a:rPr>
              <a:t>G</a:t>
            </a:r>
            <a:r>
              <a:rPr lang="it-IT" sz="1400" dirty="0">
                <a:latin typeface="+mj-lt"/>
              </a:rPr>
              <a:t>. </a:t>
            </a:r>
            <a:r>
              <a:rPr lang="it-IT" sz="1400" b="1" dirty="0">
                <a:latin typeface="+mj-lt"/>
              </a:rPr>
              <a:t>Garzino</a:t>
            </a:r>
            <a:r>
              <a:rPr lang="it-IT" sz="1400" dirty="0">
                <a:latin typeface="+mj-lt"/>
              </a:rPr>
              <a:t> (a cura di), </a:t>
            </a:r>
            <a:r>
              <a:rPr lang="it-IT" sz="1400" i="1" dirty="0">
                <a:latin typeface="+mj-lt"/>
              </a:rPr>
              <a:t>Disegno (e) </a:t>
            </a:r>
            <a:r>
              <a:rPr lang="it-IT" sz="1400" i="1" dirty="0" err="1">
                <a:latin typeface="+mj-lt"/>
              </a:rPr>
              <a:t>in_formazione</a:t>
            </a:r>
            <a:r>
              <a:rPr lang="it-IT" sz="1400" i="1" dirty="0">
                <a:latin typeface="+mj-lt"/>
              </a:rPr>
              <a:t>. Disegno politecnico</a:t>
            </a:r>
            <a:r>
              <a:rPr lang="it-IT" sz="1400" dirty="0">
                <a:latin typeface="+mj-lt"/>
              </a:rPr>
              <a:t>, Maggioli, Torino, 2011, del quale è presente on-line una versione sintetica</a:t>
            </a:r>
            <a:r>
              <a:rPr lang="it-IT" sz="14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it-IT" sz="1400" dirty="0" smtClean="0">
                <a:latin typeface="+mj-lt"/>
              </a:rPr>
              <a:t>R. </a:t>
            </a:r>
            <a:r>
              <a:rPr lang="it-IT" sz="1400" dirty="0" err="1">
                <a:latin typeface="+mj-lt"/>
              </a:rPr>
              <a:t>Mingucci</a:t>
            </a:r>
            <a:r>
              <a:rPr lang="it-IT" sz="1400" dirty="0">
                <a:latin typeface="+mj-lt"/>
              </a:rPr>
              <a:t>, </a:t>
            </a:r>
            <a:r>
              <a:rPr lang="it-IT" sz="1400" dirty="0" smtClean="0">
                <a:latin typeface="+mj-lt"/>
              </a:rPr>
              <a:t>S. </a:t>
            </a:r>
            <a:r>
              <a:rPr lang="it-IT" sz="1400" dirty="0" err="1">
                <a:latin typeface="+mj-lt"/>
              </a:rPr>
              <a:t>Garagnani</a:t>
            </a:r>
            <a:r>
              <a:rPr lang="it-IT" sz="1400" dirty="0">
                <a:latin typeface="+mj-lt"/>
              </a:rPr>
              <a:t>, </a:t>
            </a:r>
            <a:r>
              <a:rPr lang="it-IT" sz="1400" dirty="0" smtClean="0">
                <a:latin typeface="+mj-lt"/>
              </a:rPr>
              <a:t>S. </a:t>
            </a:r>
            <a:r>
              <a:rPr lang="it-IT" sz="1400" dirty="0">
                <a:latin typeface="+mj-lt"/>
              </a:rPr>
              <a:t>Cinti </a:t>
            </a:r>
            <a:r>
              <a:rPr lang="it-IT" sz="1400" dirty="0" smtClean="0">
                <a:latin typeface="+mj-lt"/>
              </a:rPr>
              <a:t>Luciani, </a:t>
            </a:r>
            <a:r>
              <a:rPr lang="it-IT" sz="1400" i="1" dirty="0" smtClean="0">
                <a:latin typeface="+mj-lt"/>
              </a:rPr>
              <a:t>CAD </a:t>
            </a:r>
            <a:r>
              <a:rPr lang="it-IT" sz="1400" i="1" dirty="0">
                <a:latin typeface="+mj-lt"/>
              </a:rPr>
              <a:t>versus BIM: evoluzione di acronimi o rivoluzione nel mondo della progettazione</a:t>
            </a:r>
            <a:r>
              <a:rPr lang="it-IT" sz="1400" i="1" dirty="0" smtClean="0">
                <a:latin typeface="+mj-lt"/>
              </a:rPr>
              <a:t>?</a:t>
            </a:r>
            <a:r>
              <a:rPr lang="it-IT" sz="1400" dirty="0" smtClean="0">
                <a:latin typeface="+mj-lt"/>
              </a:rPr>
              <a:t>, in Disegnare idee </a:t>
            </a:r>
            <a:r>
              <a:rPr lang="it-IT" sz="1400" dirty="0">
                <a:latin typeface="+mj-lt"/>
              </a:rPr>
              <a:t>i</a:t>
            </a:r>
            <a:r>
              <a:rPr lang="it-IT" sz="1400" dirty="0" smtClean="0">
                <a:latin typeface="+mj-lt"/>
              </a:rPr>
              <a:t>mmagini, n° 44/2012, Gangemi, Roma</a:t>
            </a:r>
            <a:endParaRPr lang="it-IT" sz="1400" dirty="0">
              <a:latin typeface="+mj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41642"/>
            <a:ext cx="2210544" cy="1547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</a:rPr>
              <a:t>4</a:t>
            </a:r>
            <a:r>
              <a:rPr lang="it-IT" sz="1200" smtClean="0">
                <a:solidFill>
                  <a:schemeClr val="bg1"/>
                </a:solidFill>
              </a:rPr>
              <a:t>2/42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9" y="1713593"/>
            <a:ext cx="6617169" cy="490603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6513" y="245770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2924024" y="245770"/>
            <a:ext cx="32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Dal 2D al 3D, dal 3D al 2D</a:t>
            </a:r>
            <a:endParaRPr lang="it-IT" sz="2400" dirty="0" smtClean="0">
              <a:effectLst/>
              <a:latin typeface="Calibri Light" panose="020F030202020403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65723" y="905491"/>
            <a:ext cx="863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+mj-lt"/>
              </a:rPr>
              <a:t>Nel processo di modellazione, rappresentazione bidimensionale e tridimensionale sono biunivocamente connesse:</a:t>
            </a:r>
          </a:p>
          <a:p>
            <a:endParaRPr lang="it-IT" sz="1400" dirty="0" smtClean="0">
              <a:latin typeface="+mj-lt"/>
            </a:endParaRPr>
          </a:p>
          <a:p>
            <a:r>
              <a:rPr lang="it-IT" sz="1400" dirty="0" smtClean="0">
                <a:latin typeface="+mj-lt"/>
              </a:rPr>
              <a:t>2) ma è anche possibile </a:t>
            </a:r>
            <a:r>
              <a:rPr lang="it-IT" sz="1400" b="1" dirty="0" smtClean="0">
                <a:latin typeface="+mj-lt"/>
              </a:rPr>
              <a:t>ricavare</a:t>
            </a:r>
            <a:r>
              <a:rPr lang="it-IT" sz="1400" dirty="0" smtClean="0">
                <a:latin typeface="+mj-lt"/>
              </a:rPr>
              <a:t> </a:t>
            </a:r>
            <a:r>
              <a:rPr lang="it-IT" sz="1400" b="1" dirty="0" smtClean="0">
                <a:latin typeface="+mj-lt"/>
              </a:rPr>
              <a:t>le rappresentazione in pianta e alzato dal modello 3D precedentemente costruito</a:t>
            </a:r>
            <a:r>
              <a:rPr lang="it-IT" sz="1400" dirty="0">
                <a:latin typeface="+mj-lt"/>
              </a:rPr>
              <a:t>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05/42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44992" y="992547"/>
            <a:ext cx="2509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+mj-lt"/>
              </a:rPr>
              <a:t>Caratteristiche geometriche</a:t>
            </a:r>
          </a:p>
          <a:p>
            <a:endParaRPr lang="it-IT" sz="1600" dirty="0" smtClean="0">
              <a:latin typeface="+mj-lt"/>
            </a:endParaRPr>
          </a:p>
          <a:p>
            <a:endParaRPr lang="it-IT" sz="1600" dirty="0" smtClean="0">
              <a:latin typeface="+mj-lt"/>
            </a:endParaRPr>
          </a:p>
          <a:p>
            <a:endParaRPr lang="it-IT" sz="1600" dirty="0">
              <a:latin typeface="+mj-lt"/>
            </a:endParaRPr>
          </a:p>
          <a:p>
            <a:r>
              <a:rPr lang="it-IT" sz="1600" dirty="0" smtClean="0">
                <a:latin typeface="+mj-lt"/>
              </a:rPr>
              <a:t>Modellazione di </a:t>
            </a:r>
            <a:r>
              <a:rPr lang="it-IT" sz="1600" b="1" dirty="0" smtClean="0">
                <a:latin typeface="+mj-lt"/>
              </a:rPr>
              <a:t>geometrie</a:t>
            </a:r>
            <a:endParaRPr lang="it-IT" sz="1600" b="1" dirty="0">
              <a:latin typeface="+mj-lt"/>
            </a:endParaRPr>
          </a:p>
          <a:p>
            <a:endParaRPr lang="it-IT" sz="1600" dirty="0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080336" y="245770"/>
            <a:ext cx="4987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Quali caratteristiche rappresentiamo?</a:t>
            </a:r>
            <a:endParaRPr lang="it-IT" sz="2400" dirty="0" smtClean="0"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63" y="2517992"/>
            <a:ext cx="3584832" cy="36772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23" y="2537673"/>
            <a:ext cx="4668288" cy="3657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5056094" y="992547"/>
            <a:ext cx="3910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latin typeface="+mj-lt"/>
              </a:rPr>
              <a:t>Caratteristiche geometriche, ma anche fisiche, materiche, economiche, ambientali, …</a:t>
            </a:r>
          </a:p>
          <a:p>
            <a:pPr algn="ctr"/>
            <a:endParaRPr lang="it-IT" sz="1600" dirty="0" smtClean="0">
              <a:latin typeface="+mj-lt"/>
            </a:endParaRPr>
          </a:p>
          <a:p>
            <a:pPr algn="ctr"/>
            <a:endParaRPr lang="it-IT" sz="1600" dirty="0">
              <a:latin typeface="+mj-lt"/>
            </a:endParaRPr>
          </a:p>
          <a:p>
            <a:pPr algn="ctr"/>
            <a:r>
              <a:rPr lang="it-IT" sz="1600" dirty="0" smtClean="0">
                <a:latin typeface="+mj-lt"/>
              </a:rPr>
              <a:t>Modellazione di </a:t>
            </a:r>
            <a:r>
              <a:rPr lang="it-IT" sz="1600" b="1" dirty="0" smtClean="0">
                <a:latin typeface="+mj-lt"/>
              </a:rPr>
              <a:t>oggetti</a:t>
            </a:r>
            <a:endParaRPr lang="it-IT" sz="1600" b="1" dirty="0">
              <a:latin typeface="+mj-lt"/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2538805" y="1549107"/>
            <a:ext cx="182880" cy="39803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>
            <a:off x="6919654" y="1536626"/>
            <a:ext cx="182880" cy="39803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06/42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44992" y="992547"/>
            <a:ext cx="2509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+mj-lt"/>
              </a:rPr>
              <a:t>Caratteristiche geometriche</a:t>
            </a:r>
          </a:p>
          <a:p>
            <a:endParaRPr lang="it-IT" sz="1600" dirty="0" smtClean="0">
              <a:latin typeface="+mj-lt"/>
            </a:endParaRPr>
          </a:p>
          <a:p>
            <a:endParaRPr lang="it-IT" sz="1600" dirty="0" smtClean="0">
              <a:latin typeface="+mj-lt"/>
            </a:endParaRPr>
          </a:p>
          <a:p>
            <a:endParaRPr lang="it-IT" sz="1600" dirty="0">
              <a:latin typeface="+mj-lt"/>
            </a:endParaRPr>
          </a:p>
          <a:p>
            <a:r>
              <a:rPr lang="it-IT" sz="1600" dirty="0" smtClean="0">
                <a:latin typeface="+mj-lt"/>
              </a:rPr>
              <a:t>Modellazione di </a:t>
            </a:r>
            <a:r>
              <a:rPr lang="it-IT" sz="1600" b="1" dirty="0" smtClean="0">
                <a:latin typeface="+mj-lt"/>
              </a:rPr>
              <a:t>geometrie</a:t>
            </a:r>
            <a:endParaRPr lang="it-IT" sz="1600" b="1" dirty="0">
              <a:latin typeface="+mj-lt"/>
            </a:endParaRPr>
          </a:p>
          <a:p>
            <a:endParaRPr lang="it-IT" sz="1600" dirty="0"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080336" y="245770"/>
            <a:ext cx="4987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Calibri Light" panose="020F0302020204030204" pitchFamily="34" charset="0"/>
              </a:rPr>
              <a:t>Quali caratteristiche rappresentiamo?</a:t>
            </a:r>
            <a:endParaRPr lang="it-IT" sz="2400" dirty="0" smtClean="0">
              <a:effectLst/>
              <a:latin typeface="Calibri Light" panose="020F0302020204030204" pitchFamily="34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63" y="2517992"/>
            <a:ext cx="3584832" cy="36772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265723" y="2537673"/>
            <a:ext cx="4668288" cy="36575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5056094" y="992547"/>
            <a:ext cx="39100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latin typeface="+mj-lt"/>
              </a:rPr>
              <a:t>Caratteristiche geometriche, ma anche fisiche, materiche, economiche, ambientali, …</a:t>
            </a:r>
          </a:p>
          <a:p>
            <a:pPr algn="ctr"/>
            <a:endParaRPr lang="it-IT" sz="1600" dirty="0" smtClean="0">
              <a:latin typeface="+mj-lt"/>
            </a:endParaRPr>
          </a:p>
          <a:p>
            <a:pPr algn="ctr"/>
            <a:endParaRPr lang="it-IT" sz="1600" dirty="0">
              <a:latin typeface="+mj-lt"/>
            </a:endParaRPr>
          </a:p>
          <a:p>
            <a:pPr algn="ctr"/>
            <a:r>
              <a:rPr lang="it-IT" sz="1600" dirty="0" smtClean="0">
                <a:latin typeface="+mj-lt"/>
              </a:rPr>
              <a:t>Modellazione di </a:t>
            </a:r>
            <a:r>
              <a:rPr lang="it-IT" sz="1600" b="1" dirty="0" smtClean="0">
                <a:latin typeface="+mj-lt"/>
              </a:rPr>
              <a:t>oggetti</a:t>
            </a:r>
            <a:endParaRPr lang="it-IT" sz="1600" b="1" dirty="0">
              <a:latin typeface="+mj-lt"/>
            </a:endParaRPr>
          </a:p>
        </p:txBody>
      </p:sp>
      <p:sp>
        <p:nvSpPr>
          <p:cNvPr id="14" name="Freccia in giù 13"/>
          <p:cNvSpPr/>
          <p:nvPr/>
        </p:nvSpPr>
        <p:spPr>
          <a:xfrm>
            <a:off x="2538805" y="1549107"/>
            <a:ext cx="182880" cy="39803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>
            <a:off x="6919654" y="1536626"/>
            <a:ext cx="182880" cy="39803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1533544" y="3525983"/>
            <a:ext cx="20105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+mj-lt"/>
              </a:rPr>
              <a:t>Autocad</a:t>
            </a:r>
          </a:p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Rhinoceros</a:t>
            </a:r>
            <a:endParaRPr lang="it-IT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Thinkdesign</a:t>
            </a:r>
            <a:endParaRPr lang="it-IT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+mj-lt"/>
              </a:rPr>
              <a:t>Cinema 4D</a:t>
            </a:r>
          </a:p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+mj-lt"/>
              </a:rPr>
              <a:t>3D Studio </a:t>
            </a:r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Max</a:t>
            </a:r>
            <a:endParaRPr lang="it-IT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+mj-lt"/>
              </a:rPr>
              <a:t>…</a:t>
            </a:r>
            <a:endParaRPr lang="it-IT" sz="16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it-I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201832" y="3525223"/>
            <a:ext cx="2010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Revit</a:t>
            </a:r>
            <a:endParaRPr lang="it-IT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Microstation</a:t>
            </a:r>
            <a:endParaRPr lang="it-IT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Allplan</a:t>
            </a:r>
            <a:endParaRPr lang="it-IT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err="1" smtClean="0">
                <a:solidFill>
                  <a:schemeClr val="bg1"/>
                </a:solidFill>
                <a:latin typeface="+mj-lt"/>
              </a:rPr>
              <a:t>ArchiCad</a:t>
            </a:r>
            <a:endParaRPr lang="it-IT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+mj-lt"/>
              </a:rPr>
              <a:t>…</a:t>
            </a:r>
            <a:endParaRPr lang="it-IT" sz="16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it-I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07/42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276394" y="245770"/>
            <a:ext cx="259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Il modello integrato</a:t>
            </a: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grpSp>
        <p:nvGrpSpPr>
          <p:cNvPr id="550" name="Gruppo 549"/>
          <p:cNvGrpSpPr/>
          <p:nvPr/>
        </p:nvGrpSpPr>
        <p:grpSpPr>
          <a:xfrm>
            <a:off x="145752" y="829960"/>
            <a:ext cx="8755692" cy="5542937"/>
            <a:chOff x="145752" y="829960"/>
            <a:chExt cx="8755692" cy="5542937"/>
          </a:xfrm>
        </p:grpSpPr>
        <p:pic>
          <p:nvPicPr>
            <p:cNvPr id="292" name="Picture 269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737" y="844835"/>
              <a:ext cx="2578707" cy="217304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 descr="http://www.fondationlecorbusier.fr/CorbuCache/460x500_2049_338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1809" y="1634351"/>
              <a:ext cx="1914782" cy="15193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8" name="Immagine 547"/>
            <p:cNvPicPr>
              <a:picLocks noChangeAspect="1"/>
            </p:cNvPicPr>
            <p:nvPr/>
          </p:nvPicPr>
          <p:blipFill rotWithShape="1">
            <a:blip r:embed="rId5"/>
            <a:srcRect l="8661" t="33212" r="6326" b="14036"/>
            <a:stretch/>
          </p:blipFill>
          <p:spPr>
            <a:xfrm>
              <a:off x="147429" y="942230"/>
              <a:ext cx="1820411" cy="662731"/>
            </a:xfrm>
            <a:prstGeom prst="rect">
              <a:avLst/>
            </a:prstGeom>
          </p:spPr>
        </p:pic>
        <p:sp>
          <p:nvSpPr>
            <p:cNvPr id="17" name="Rectangle 131"/>
            <p:cNvSpPr>
              <a:spLocks noChangeArrowheads="1"/>
            </p:cNvSpPr>
            <p:nvPr/>
          </p:nvSpPr>
          <p:spPr bwMode="auto">
            <a:xfrm>
              <a:off x="6826757" y="3109022"/>
              <a:ext cx="1681229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solidFill>
                    <a:srgbClr val="C00000"/>
                  </a:solidFill>
                </a:rPr>
                <a:t>modelli alfanumerici</a:t>
              </a:r>
            </a:p>
            <a:p>
              <a:pPr algn="ctr" eaLnBrk="0" hangingPunct="0"/>
              <a:r>
                <a:rPr lang="it-IT" altLang="it-IT" sz="1400" dirty="0">
                  <a:solidFill>
                    <a:srgbClr val="C00000"/>
                  </a:solidFill>
                </a:rPr>
                <a:t>e iconografici</a:t>
              </a:r>
            </a:p>
          </p:txBody>
        </p:sp>
        <p:sp>
          <p:nvSpPr>
            <p:cNvPr id="19" name="Rectangle 262"/>
            <p:cNvSpPr>
              <a:spLocks noChangeArrowheads="1"/>
            </p:cNvSpPr>
            <p:nvPr/>
          </p:nvSpPr>
          <p:spPr bwMode="auto">
            <a:xfrm>
              <a:off x="2138775" y="4170008"/>
              <a:ext cx="854693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solidFill>
                    <a:srgbClr val="C00000"/>
                  </a:solidFill>
                </a:rPr>
                <a:t>modello grafico</a:t>
              </a:r>
            </a:p>
          </p:txBody>
        </p:sp>
        <p:sp>
          <p:nvSpPr>
            <p:cNvPr id="23" name="Rectangle 397"/>
            <p:cNvSpPr>
              <a:spLocks noChangeArrowheads="1"/>
            </p:cNvSpPr>
            <p:nvPr/>
          </p:nvSpPr>
          <p:spPr bwMode="auto">
            <a:xfrm>
              <a:off x="2416835" y="6064478"/>
              <a:ext cx="1387944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solidFill>
                    <a:srgbClr val="C00000"/>
                  </a:solidFill>
                </a:rPr>
                <a:t>modello plastico</a:t>
              </a:r>
            </a:p>
          </p:txBody>
        </p:sp>
        <p:sp>
          <p:nvSpPr>
            <p:cNvPr id="24" name="Rectangle 398"/>
            <p:cNvSpPr>
              <a:spLocks noChangeArrowheads="1"/>
            </p:cNvSpPr>
            <p:nvPr/>
          </p:nvSpPr>
          <p:spPr bwMode="auto">
            <a:xfrm>
              <a:off x="7173573" y="4218915"/>
              <a:ext cx="1193467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 dirty="0">
                  <a:solidFill>
                    <a:srgbClr val="C00000"/>
                  </a:solidFill>
                </a:rPr>
                <a:t>modello reale</a:t>
              </a:r>
            </a:p>
          </p:txBody>
        </p:sp>
        <p:sp>
          <p:nvSpPr>
            <p:cNvPr id="25" name="Line 399"/>
            <p:cNvSpPr>
              <a:spLocks noChangeShapeType="1"/>
            </p:cNvSpPr>
            <p:nvPr/>
          </p:nvSpPr>
          <p:spPr bwMode="auto">
            <a:xfrm flipH="1">
              <a:off x="3730358" y="1440239"/>
              <a:ext cx="2106691" cy="337346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26" name="Line 400"/>
            <p:cNvSpPr>
              <a:spLocks noChangeShapeType="1"/>
            </p:cNvSpPr>
            <p:nvPr/>
          </p:nvSpPr>
          <p:spPr bwMode="auto">
            <a:xfrm>
              <a:off x="3483611" y="2598571"/>
              <a:ext cx="422919" cy="272830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27" name="Line 401"/>
            <p:cNvSpPr>
              <a:spLocks noChangeShapeType="1"/>
            </p:cNvSpPr>
            <p:nvPr/>
          </p:nvSpPr>
          <p:spPr bwMode="auto">
            <a:xfrm flipH="1">
              <a:off x="5960229" y="3124842"/>
              <a:ext cx="452864" cy="315208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28" name="Line 402"/>
            <p:cNvSpPr>
              <a:spLocks noChangeShapeType="1"/>
            </p:cNvSpPr>
            <p:nvPr/>
          </p:nvSpPr>
          <p:spPr bwMode="auto">
            <a:xfrm flipH="1">
              <a:off x="2996605" y="3737938"/>
              <a:ext cx="553171" cy="389210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29" name="Line 403"/>
            <p:cNvSpPr>
              <a:spLocks noChangeShapeType="1"/>
            </p:cNvSpPr>
            <p:nvPr/>
          </p:nvSpPr>
          <p:spPr bwMode="auto">
            <a:xfrm flipH="1">
              <a:off x="4296427" y="4174440"/>
              <a:ext cx="121308" cy="505813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0" name="Line 404"/>
            <p:cNvSpPr>
              <a:spLocks noChangeShapeType="1"/>
            </p:cNvSpPr>
            <p:nvPr/>
          </p:nvSpPr>
          <p:spPr bwMode="auto">
            <a:xfrm>
              <a:off x="5720376" y="4233520"/>
              <a:ext cx="660530" cy="354213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1" name="Line 405"/>
            <p:cNvSpPr>
              <a:spLocks noChangeShapeType="1"/>
            </p:cNvSpPr>
            <p:nvPr/>
          </p:nvSpPr>
          <p:spPr bwMode="auto">
            <a:xfrm flipH="1" flipV="1">
              <a:off x="3609479" y="2398262"/>
              <a:ext cx="390599" cy="245576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2" name="Line 406"/>
            <p:cNvSpPr>
              <a:spLocks noChangeShapeType="1"/>
            </p:cNvSpPr>
            <p:nvPr/>
          </p:nvSpPr>
          <p:spPr bwMode="auto">
            <a:xfrm flipV="1">
              <a:off x="3844199" y="1693248"/>
              <a:ext cx="1932802" cy="323642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3" name="Oval 408"/>
            <p:cNvSpPr>
              <a:spLocks noChangeArrowheads="1"/>
            </p:cNvSpPr>
            <p:nvPr/>
          </p:nvSpPr>
          <p:spPr bwMode="auto">
            <a:xfrm>
              <a:off x="1557766" y="1639590"/>
              <a:ext cx="530426" cy="19397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4" name="Oval 409"/>
            <p:cNvSpPr>
              <a:spLocks noChangeArrowheads="1"/>
            </p:cNvSpPr>
            <p:nvPr/>
          </p:nvSpPr>
          <p:spPr bwMode="auto">
            <a:xfrm>
              <a:off x="145752" y="829960"/>
              <a:ext cx="1851486" cy="85179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6" name="Rectangle 536"/>
            <p:cNvSpPr>
              <a:spLocks noChangeArrowheads="1"/>
            </p:cNvSpPr>
            <p:nvPr/>
          </p:nvSpPr>
          <p:spPr bwMode="auto">
            <a:xfrm>
              <a:off x="2251073" y="865803"/>
              <a:ext cx="1427635" cy="308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it-IT" altLang="it-IT" sz="1400">
                  <a:solidFill>
                    <a:srgbClr val="C00000"/>
                  </a:solidFill>
                </a:rPr>
                <a:t>modello mentale</a:t>
              </a:r>
            </a:p>
          </p:txBody>
        </p:sp>
        <p:sp>
          <p:nvSpPr>
            <p:cNvPr id="37" name="Line 537"/>
            <p:cNvSpPr>
              <a:spLocks noChangeShapeType="1"/>
            </p:cNvSpPr>
            <p:nvPr/>
          </p:nvSpPr>
          <p:spPr bwMode="auto">
            <a:xfrm flipV="1">
              <a:off x="3129440" y="3889744"/>
              <a:ext cx="624251" cy="477556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8" name="Line 538"/>
            <p:cNvSpPr>
              <a:spLocks noChangeShapeType="1"/>
            </p:cNvSpPr>
            <p:nvPr/>
          </p:nvSpPr>
          <p:spPr bwMode="auto">
            <a:xfrm flipV="1">
              <a:off x="4580365" y="4209229"/>
              <a:ext cx="56295" cy="471024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39" name="Line 539"/>
            <p:cNvSpPr>
              <a:spLocks noChangeShapeType="1"/>
            </p:cNvSpPr>
            <p:nvPr/>
          </p:nvSpPr>
          <p:spPr bwMode="auto">
            <a:xfrm flipH="1" flipV="1">
              <a:off x="5827349" y="4067944"/>
              <a:ext cx="624251" cy="334183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40" name="Line 540"/>
            <p:cNvSpPr>
              <a:spLocks noChangeShapeType="1"/>
            </p:cNvSpPr>
            <p:nvPr/>
          </p:nvSpPr>
          <p:spPr bwMode="auto">
            <a:xfrm flipV="1">
              <a:off x="5846388" y="2789605"/>
              <a:ext cx="397819" cy="286744"/>
            </a:xfrm>
            <a:prstGeom prst="line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pic>
          <p:nvPicPr>
            <p:cNvPr id="6146" name="Picture 2" descr="http://frozenmusicstudio.files.wordpress.com/2011/01/corbu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779" y="4827472"/>
              <a:ext cx="1990242" cy="145330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" name="Immagine 5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462" y="2784867"/>
              <a:ext cx="1707229" cy="1265757"/>
            </a:xfrm>
            <a:prstGeom prst="rect">
              <a:avLst/>
            </a:prstGeom>
          </p:spPr>
        </p:pic>
        <p:pic>
          <p:nvPicPr>
            <p:cNvPr id="6148" name="Picture 4" descr="http://nbry.files.wordpress.com/2012/08/le-corbusier-villa-savoye-le-bonbon-fr.jpe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240" y="4581636"/>
              <a:ext cx="2215576" cy="16616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990" y="3739231"/>
              <a:ext cx="1877551" cy="21764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2" name="Oval 408"/>
            <p:cNvSpPr>
              <a:spLocks noChangeArrowheads="1"/>
            </p:cNvSpPr>
            <p:nvPr/>
          </p:nvSpPr>
          <p:spPr bwMode="auto">
            <a:xfrm>
              <a:off x="2076897" y="1842129"/>
              <a:ext cx="219130" cy="8013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400">
                <a:solidFill>
                  <a:srgbClr val="C00000"/>
                </a:solidFill>
              </a:endParaRPr>
            </a:p>
          </p:txBody>
        </p:sp>
        <p:sp>
          <p:nvSpPr>
            <p:cNvPr id="549" name="Ovale 548"/>
            <p:cNvSpPr/>
            <p:nvPr/>
          </p:nvSpPr>
          <p:spPr>
            <a:xfrm>
              <a:off x="3883532" y="2663635"/>
              <a:ext cx="1953517" cy="150637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30"/>
            <p:cNvSpPr>
              <a:spLocks noChangeArrowheads="1"/>
            </p:cNvSpPr>
            <p:nvPr/>
          </p:nvSpPr>
          <p:spPr bwMode="auto">
            <a:xfrm>
              <a:off x="3604652" y="2578427"/>
              <a:ext cx="2589153" cy="1985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prstTxWarp prst="textArchUp">
                <a:avLst/>
              </a:prstTxWarp>
              <a:spAutoFit/>
            </a:bodyPr>
            <a:lstStyle/>
            <a:p>
              <a:pPr algn="ctr" eaLnBrk="0" hangingPunct="0"/>
              <a:r>
                <a:rPr lang="it-IT" altLang="it-IT" dirty="0" smtClean="0">
                  <a:solidFill>
                    <a:srgbClr val="C00000"/>
                  </a:solidFill>
                </a:rPr>
                <a:t>Modello integrato</a:t>
              </a:r>
              <a:endParaRPr lang="it-IT" altLang="it-IT" dirty="0">
                <a:solidFill>
                  <a:srgbClr val="C00000"/>
                </a:solidFill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08</a:t>
            </a:r>
            <a:r>
              <a:rPr lang="it-IT" sz="1200" dirty="0" smtClean="0">
                <a:solidFill>
                  <a:schemeClr val="bg1"/>
                </a:solidFill>
              </a:rPr>
              <a:t>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19631"/>
            <a:ext cx="9144000" cy="238369"/>
          </a:xfrm>
          <a:prstGeom prst="rect">
            <a:avLst/>
          </a:prstGeom>
          <a:solidFill>
            <a:srgbClr val="740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23772" y="6302833"/>
            <a:ext cx="635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740D2A"/>
                </a:solidFill>
              </a:rPr>
              <a:t>Introduzione al disegno digitale</a:t>
            </a:r>
            <a:endParaRPr lang="it-IT" sz="2400" dirty="0">
              <a:solidFill>
                <a:srgbClr val="740D2A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6607626"/>
            <a:ext cx="645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Corso di </a:t>
            </a:r>
            <a:r>
              <a:rPr lang="it-IT" sz="1200" b="1" dirty="0" smtClean="0">
                <a:solidFill>
                  <a:schemeClr val="bg1"/>
                </a:solidFill>
              </a:rPr>
              <a:t>Disegno tecnico e automatico </a:t>
            </a:r>
            <a:r>
              <a:rPr lang="it-IT" sz="1200" dirty="0" smtClean="0">
                <a:solidFill>
                  <a:schemeClr val="bg1"/>
                </a:solidFill>
              </a:rPr>
              <a:t>2014-2015 | Arch. Jessica Romor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281354"/>
            <a:ext cx="9144000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6638672" y="6563562"/>
            <a:ext cx="2057400" cy="365125"/>
          </a:xfrm>
        </p:spPr>
        <p:txBody>
          <a:bodyPr/>
          <a:lstStyle/>
          <a:p>
            <a:pPr algn="r"/>
            <a:fld id="{5E506782-943A-4282-BCED-5D908948C3E4}" type="datetime8">
              <a:rPr lang="it-IT" smtClean="0"/>
              <a:t>27/10/2014 16:22</a:t>
            </a:fld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-323524" y="763504"/>
            <a:ext cx="9207520" cy="5507104"/>
            <a:chOff x="249676" y="226448"/>
            <a:chExt cx="10959323" cy="7383117"/>
          </a:xfrm>
        </p:grpSpPr>
        <p:cxnSp>
          <p:nvCxnSpPr>
            <p:cNvPr id="35" name="Connettore 2 34"/>
            <p:cNvCxnSpPr/>
            <p:nvPr/>
          </p:nvCxnSpPr>
          <p:spPr>
            <a:xfrm>
              <a:off x="977332" y="5598635"/>
              <a:ext cx="10209895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249676" y="226448"/>
              <a:ext cx="7055796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Rappresentazione digitale (modelli)</a:t>
              </a:r>
              <a:endParaRPr lang="en-GB" sz="1400" b="1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083072" y="1264053"/>
              <a:ext cx="2520001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geometrico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8528744" y="1263747"/>
              <a:ext cx="2520001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raster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4" name="Connettore 4 13"/>
            <p:cNvCxnSpPr>
              <a:stCxn id="12" idx="2"/>
              <a:endCxn id="15" idx="0"/>
            </p:cNvCxnSpPr>
            <p:nvPr/>
          </p:nvCxnSpPr>
          <p:spPr>
            <a:xfrm rot="16200000" flipH="1">
              <a:off x="4358576" y="661171"/>
              <a:ext cx="849529" cy="2880536"/>
            </a:xfrm>
            <a:prstGeom prst="bent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5395608" y="2526204"/>
              <a:ext cx="1656000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numerici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431846" y="2526204"/>
              <a:ext cx="2160000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matematici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17" name="Connettore 4 16"/>
            <p:cNvCxnSpPr>
              <a:stCxn id="11" idx="2"/>
              <a:endCxn id="12" idx="0"/>
            </p:cNvCxnSpPr>
            <p:nvPr/>
          </p:nvCxnSpPr>
          <p:spPr>
            <a:xfrm rot="5400000">
              <a:off x="3247832" y="734311"/>
              <a:ext cx="624983" cy="434501"/>
            </a:xfrm>
            <a:prstGeom prst="bent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4 17"/>
            <p:cNvCxnSpPr>
              <a:stCxn id="11" idx="2"/>
              <a:endCxn id="13" idx="0"/>
            </p:cNvCxnSpPr>
            <p:nvPr/>
          </p:nvCxnSpPr>
          <p:spPr>
            <a:xfrm rot="16200000" flipH="1">
              <a:off x="6470821" y="-2054177"/>
              <a:ext cx="624677" cy="6011171"/>
            </a:xfrm>
            <a:prstGeom prst="bent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332" y="3167598"/>
              <a:ext cx="3069029" cy="182537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290" y="3018270"/>
              <a:ext cx="3051182" cy="2054959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803" y="3096493"/>
              <a:ext cx="2349942" cy="1856454"/>
            </a:xfrm>
            <a:prstGeom prst="rect">
              <a:avLst/>
            </a:prstGeom>
          </p:spPr>
        </p:pic>
        <p:cxnSp>
          <p:nvCxnSpPr>
            <p:cNvPr id="22" name="Connettore 4 21"/>
            <p:cNvCxnSpPr>
              <a:stCxn id="12" idx="2"/>
              <a:endCxn id="16" idx="0"/>
            </p:cNvCxnSpPr>
            <p:nvPr/>
          </p:nvCxnSpPr>
          <p:spPr>
            <a:xfrm rot="5400000">
              <a:off x="2502695" y="1685826"/>
              <a:ext cx="849529" cy="831226"/>
            </a:xfrm>
            <a:prstGeom prst="bent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/>
            <p:cNvSpPr txBox="1"/>
            <p:nvPr/>
          </p:nvSpPr>
          <p:spPr>
            <a:xfrm>
              <a:off x="1740337" y="4983450"/>
              <a:ext cx="1392126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CPU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483313" y="5069228"/>
              <a:ext cx="1531765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GPU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9107889" y="4980422"/>
              <a:ext cx="1531765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Monitor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6"/>
            <a:srcRect l="16273" t="23009" r="21041" b="8349"/>
            <a:stretch/>
          </p:blipFill>
          <p:spPr>
            <a:xfrm>
              <a:off x="1413201" y="5769065"/>
              <a:ext cx="2197291" cy="1388678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1731998" y="7196943"/>
              <a:ext cx="1392126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sfera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28" name="Immagine 27"/>
            <p:cNvPicPr>
              <a:picLocks noChangeAspect="1"/>
            </p:cNvPicPr>
            <p:nvPr/>
          </p:nvPicPr>
          <p:blipFill rotWithShape="1">
            <a:blip r:embed="rId7"/>
            <a:srcRect l="12169" t="10837" r="19853" b="14421"/>
            <a:stretch/>
          </p:blipFill>
          <p:spPr>
            <a:xfrm>
              <a:off x="8777288" y="3164469"/>
              <a:ext cx="2195512" cy="1393244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 rotWithShape="1">
            <a:blip r:embed="rId8"/>
            <a:srcRect l="13141" t="15492" r="23949" b="15455"/>
            <a:stretch/>
          </p:blipFill>
          <p:spPr>
            <a:xfrm>
              <a:off x="5171236" y="5778445"/>
              <a:ext cx="2197290" cy="1392071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5573818" y="7184609"/>
              <a:ext cx="1392126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poliedro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9"/>
            <a:srcRect l="17026" t="15763" r="22062" b="23389"/>
            <a:stretch/>
          </p:blipFill>
          <p:spPr>
            <a:xfrm>
              <a:off x="8859056" y="5774129"/>
              <a:ext cx="2349943" cy="1378423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9337965" y="7171826"/>
              <a:ext cx="1392126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pixel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3777574" y="5354091"/>
              <a:ext cx="1333658" cy="4126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i="1" dirty="0" err="1" smtClean="0">
                  <a:solidFill>
                    <a:srgbClr val="C00000"/>
                  </a:solidFill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tassellazione</a:t>
              </a:r>
              <a:endParaRPr lang="en-GB" sz="1400" i="1" dirty="0">
                <a:solidFill>
                  <a:srgbClr val="C00000"/>
                </a:solidFill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7387160" y="5396073"/>
              <a:ext cx="1474740" cy="6601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i="1" dirty="0" smtClean="0">
                  <a:solidFill>
                    <a:srgbClr val="C00000"/>
                  </a:solidFill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proiezione</a:t>
              </a:r>
            </a:p>
            <a:p>
              <a:pPr algn="ctr"/>
              <a:r>
                <a:rPr lang="it-IT" sz="1200" dirty="0" smtClean="0">
                  <a:solidFill>
                    <a:srgbClr val="C00000"/>
                  </a:solidFill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(rasterizzazione)</a:t>
              </a:r>
              <a:endParaRPr lang="en-GB" sz="1200" dirty="0">
                <a:solidFill>
                  <a:srgbClr val="C00000"/>
                </a:solidFill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2864261" y="4967219"/>
              <a:ext cx="1392126" cy="4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(25/200 </a:t>
              </a:r>
              <a:r>
                <a:rPr lang="it-IT" sz="1400" dirty="0" err="1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fps</a:t>
              </a:r>
              <a:r>
                <a:rPr lang="it-IT" sz="1400" dirty="0" smtClean="0">
                  <a:latin typeface="+mj-lt"/>
                  <a:ea typeface="Adobe Fan Heiti Std B" panose="020B0700000000000000" pitchFamily="34" charset="-128"/>
                  <a:cs typeface="Arial" panose="020B0604020202020204" pitchFamily="34" charset="0"/>
                </a:rPr>
                <a:t>)</a:t>
              </a:r>
              <a:endParaRPr lang="en-GB" sz="1400" dirty="0">
                <a:latin typeface="+mj-lt"/>
                <a:ea typeface="Adobe Fan Heiti Std B" panose="020B0700000000000000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37" name="Connettore 2 36"/>
            <p:cNvCxnSpPr>
              <a:stCxn id="13" idx="2"/>
            </p:cNvCxnSpPr>
            <p:nvPr/>
          </p:nvCxnSpPr>
          <p:spPr>
            <a:xfrm>
              <a:off x="9788746" y="1676369"/>
              <a:ext cx="1" cy="124803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ttangolo 41"/>
          <p:cNvSpPr/>
          <p:nvPr/>
        </p:nvSpPr>
        <p:spPr>
          <a:xfrm>
            <a:off x="2259933" y="245770"/>
            <a:ext cx="4628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effectLst/>
                <a:latin typeface="Calibri Light" panose="020F0302020204030204" pitchFamily="34" charset="0"/>
              </a:rPr>
              <a:t>Metodi di rappresentazione digitale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8198096" y="6600798"/>
            <a:ext cx="101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</a:rPr>
              <a:t>09/42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3565</TotalTime>
  <Words>2753</Words>
  <Application>Microsoft Office PowerPoint</Application>
  <PresentationFormat>Presentazione su schermo (4:3)</PresentationFormat>
  <Paragraphs>526</Paragraphs>
  <Slides>42</Slides>
  <Notes>41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Adobe Fan Heiti Std B</vt:lpstr>
      <vt:lpstr>Arial</vt:lpstr>
      <vt:lpstr>Calibri</vt:lpstr>
      <vt:lpstr>Calibri Light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Jessica</dc:creator>
  <cp:lastModifiedBy>Jessica</cp:lastModifiedBy>
  <cp:revision>117</cp:revision>
  <dcterms:created xsi:type="dcterms:W3CDTF">2014-09-29T11:04:46Z</dcterms:created>
  <dcterms:modified xsi:type="dcterms:W3CDTF">2014-10-27T15:28:00Z</dcterms:modified>
</cp:coreProperties>
</file>