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60" r:id="rId4"/>
    <p:sldId id="258" r:id="rId5"/>
    <p:sldId id="259" r:id="rId6"/>
    <p:sldId id="275" r:id="rId7"/>
    <p:sldId id="283" r:id="rId8"/>
    <p:sldId id="276" r:id="rId9"/>
    <p:sldId id="285" r:id="rId10"/>
    <p:sldId id="277" r:id="rId11"/>
    <p:sldId id="286" r:id="rId12"/>
    <p:sldId id="287" r:id="rId13"/>
    <p:sldId id="288" r:id="rId14"/>
    <p:sldId id="278" r:id="rId15"/>
    <p:sldId id="289" r:id="rId16"/>
    <p:sldId id="279" r:id="rId17"/>
    <p:sldId id="282" r:id="rId18"/>
    <p:sldId id="273" r:id="rId19"/>
    <p:sldId id="280" r:id="rId20"/>
    <p:sldId id="290" r:id="rId21"/>
    <p:sldId id="291" r:id="rId22"/>
    <p:sldId id="292" r:id="rId23"/>
    <p:sldId id="294" r:id="rId24"/>
    <p:sldId id="293"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5" autoAdjust="0"/>
    <p:restoredTop sz="94660"/>
  </p:normalViewPr>
  <p:slideViewPr>
    <p:cSldViewPr snapToGrid="0">
      <p:cViewPr varScale="1">
        <p:scale>
          <a:sx n="65" d="100"/>
          <a:sy n="65" d="100"/>
        </p:scale>
        <p:origin x="72"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4/30/2025</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557191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4/30/2025</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86792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4/30/2025</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2890549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4/30/2025</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3133253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4/30/2025</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145203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4/30/2025</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422230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4/30/2025</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76327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4/30/2025</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3115980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4/30/2025</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44124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4/30/2025</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4209737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4/30/2025</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100067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4/30/2025</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2928728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4/30/2025</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a:t>
            </a:fld>
            <a:endParaRPr lang="en-US"/>
          </a:p>
        </p:txBody>
      </p:sp>
    </p:spTree>
    <p:extLst>
      <p:ext uri="{BB962C8B-B14F-4D97-AF65-F5344CB8AC3E}">
        <p14:creationId xmlns:p14="http://schemas.microsoft.com/office/powerpoint/2010/main" val="154962857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06" r:id="rId6"/>
    <p:sldLayoutId id="2147483701" r:id="rId7"/>
    <p:sldLayoutId id="2147483702" r:id="rId8"/>
    <p:sldLayoutId id="2147483703" r:id="rId9"/>
    <p:sldLayoutId id="2147483704" r:id="rId10"/>
    <p:sldLayoutId id="2147483705" r:id="rId11"/>
    <p:sldLayoutId id="2147483707"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ZeexUKau0tc?feature=oembe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4E0904-5ABD-4DC7-8562-C38580C95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A57A2EE-91C1-429B-9B74-7F048E55C851}"/>
              </a:ext>
            </a:extLst>
          </p:cNvPr>
          <p:cNvPicPr>
            <a:picLocks noChangeAspect="1"/>
          </p:cNvPicPr>
          <p:nvPr/>
        </p:nvPicPr>
        <p:blipFill rotWithShape="1">
          <a:blip r:embed="rId2"/>
          <a:srcRect t="5257" b="7195"/>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Titolo 1">
            <a:extLst>
              <a:ext uri="{FF2B5EF4-FFF2-40B4-BE49-F238E27FC236}">
                <a16:creationId xmlns:a16="http://schemas.microsoft.com/office/drawing/2014/main" id="{E50FFA16-B4C2-46BE-A0B7-F343FCBE50B8}"/>
              </a:ext>
            </a:extLst>
          </p:cNvPr>
          <p:cNvSpPr>
            <a:spLocks noGrp="1"/>
          </p:cNvSpPr>
          <p:nvPr>
            <p:ph type="ctrTitle"/>
          </p:nvPr>
        </p:nvSpPr>
        <p:spPr>
          <a:xfrm>
            <a:off x="6095999" y="3834174"/>
            <a:ext cx="5257800" cy="1701570"/>
          </a:xfrm>
        </p:spPr>
        <p:txBody>
          <a:bodyPr anchor="b">
            <a:normAutofit fontScale="90000"/>
          </a:bodyPr>
          <a:lstStyle/>
          <a:p>
            <a:r>
              <a:rPr lang="it-IT" sz="4400" dirty="0" err="1"/>
              <a:t>Calé</a:t>
            </a:r>
            <a:r>
              <a:rPr lang="it-IT" sz="4400" dirty="0"/>
              <a:t> / </a:t>
            </a:r>
            <a:r>
              <a:rPr lang="it-IT" sz="4400" dirty="0" err="1"/>
              <a:t>Gitanos</a:t>
            </a:r>
            <a:r>
              <a:rPr lang="it-IT" sz="4400" dirty="0"/>
              <a:t> nella storia e nella cultura spagnola</a:t>
            </a:r>
          </a:p>
        </p:txBody>
      </p:sp>
      <p:sp>
        <p:nvSpPr>
          <p:cNvPr id="3" name="Sottotitolo 2">
            <a:extLst>
              <a:ext uri="{FF2B5EF4-FFF2-40B4-BE49-F238E27FC236}">
                <a16:creationId xmlns:a16="http://schemas.microsoft.com/office/drawing/2014/main" id="{496CA831-62A7-4839-9DD8-EF9CF60919C7}"/>
              </a:ext>
            </a:extLst>
          </p:cNvPr>
          <p:cNvSpPr>
            <a:spLocks noGrp="1"/>
          </p:cNvSpPr>
          <p:nvPr>
            <p:ph type="subTitle" idx="1"/>
          </p:nvPr>
        </p:nvSpPr>
        <p:spPr>
          <a:xfrm>
            <a:off x="6096000" y="5592499"/>
            <a:ext cx="5147960" cy="646785"/>
          </a:xfrm>
        </p:spPr>
        <p:txBody>
          <a:bodyPr>
            <a:noAutofit/>
          </a:bodyPr>
          <a:lstStyle/>
          <a:p>
            <a:pPr>
              <a:lnSpc>
                <a:spcPct val="90000"/>
              </a:lnSpc>
            </a:pPr>
            <a:r>
              <a:rPr lang="it-IT" sz="1800" b="1" dirty="0"/>
              <a:t>Stefano Tedeschi</a:t>
            </a:r>
          </a:p>
          <a:p>
            <a:pPr>
              <a:lnSpc>
                <a:spcPct val="90000"/>
              </a:lnSpc>
            </a:pPr>
            <a:r>
              <a:rPr lang="it-IT" sz="1800" b="1" dirty="0"/>
              <a:t>Sapienza Università di Roma</a:t>
            </a:r>
          </a:p>
        </p:txBody>
      </p:sp>
    </p:spTree>
    <p:extLst>
      <p:ext uri="{BB962C8B-B14F-4D97-AF65-F5344CB8AC3E}">
        <p14:creationId xmlns:p14="http://schemas.microsoft.com/office/powerpoint/2010/main" val="1083983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65E5AD-70E5-BE57-274C-57F00C3B06AF}"/>
              </a:ext>
            </a:extLst>
          </p:cNvPr>
          <p:cNvSpPr>
            <a:spLocks noGrp="1"/>
          </p:cNvSpPr>
          <p:nvPr>
            <p:ph type="title"/>
          </p:nvPr>
        </p:nvSpPr>
        <p:spPr/>
        <p:txBody>
          <a:bodyPr/>
          <a:lstStyle/>
          <a:p>
            <a:r>
              <a:rPr lang="it-IT" dirty="0"/>
              <a:t>Terzo periodo: l’assimilazione forzata</a:t>
            </a:r>
          </a:p>
        </p:txBody>
      </p:sp>
      <p:sp>
        <p:nvSpPr>
          <p:cNvPr id="3" name="Segnaposto contenuto 2">
            <a:extLst>
              <a:ext uri="{FF2B5EF4-FFF2-40B4-BE49-F238E27FC236}">
                <a16:creationId xmlns:a16="http://schemas.microsoft.com/office/drawing/2014/main" id="{701040B1-7AE4-C9BF-5ABD-A9D3AFD3CE55}"/>
              </a:ext>
            </a:extLst>
          </p:cNvPr>
          <p:cNvSpPr>
            <a:spLocks noGrp="1"/>
          </p:cNvSpPr>
          <p:nvPr>
            <p:ph idx="1"/>
          </p:nvPr>
        </p:nvSpPr>
        <p:spPr/>
        <p:txBody>
          <a:bodyPr>
            <a:normAutofit fontScale="92500" lnSpcReduction="20000"/>
          </a:bodyPr>
          <a:lstStyle/>
          <a:p>
            <a:pPr>
              <a:lnSpc>
                <a:spcPct val="150000"/>
              </a:lnSpc>
            </a:pPr>
            <a:r>
              <a:rPr lang="it-IT" sz="1600" dirty="0">
                <a:latin typeface="Verdana" panose="020B0604030504040204" pitchFamily="34" charset="0"/>
                <a:ea typeface="Verdana" panose="020B0604030504040204" pitchFamily="34" charset="0"/>
              </a:rPr>
              <a:t>Gli </a:t>
            </a:r>
            <a:r>
              <a:rPr lang="it-IT" sz="1600" i="1" dirty="0" err="1">
                <a:latin typeface="Verdana" panose="020B0604030504040204" pitchFamily="34" charset="0"/>
                <a:ea typeface="Verdana" panose="020B0604030504040204" pitchFamily="34" charset="0"/>
              </a:rPr>
              <a:t>arbitristas</a:t>
            </a:r>
            <a:r>
              <a:rPr lang="it-IT" sz="1600" i="1" dirty="0">
                <a:latin typeface="Verdana" panose="020B0604030504040204" pitchFamily="34" charset="0"/>
                <a:ea typeface="Verdana" panose="020B0604030504040204" pitchFamily="34" charset="0"/>
              </a:rPr>
              <a:t> </a:t>
            </a:r>
            <a:r>
              <a:rPr lang="it-IT" sz="1600" dirty="0">
                <a:latin typeface="Verdana" panose="020B0604030504040204" pitchFamily="34" charset="0"/>
                <a:ea typeface="Verdana" panose="020B0604030504040204" pitchFamily="34" charset="0"/>
              </a:rPr>
              <a:t>e la proposta di espulsione</a:t>
            </a:r>
          </a:p>
          <a:p>
            <a:pPr>
              <a:lnSpc>
                <a:spcPct val="150000"/>
              </a:lnSpc>
            </a:pPr>
            <a:endParaRPr lang="it-IT" sz="1600" dirty="0">
              <a:latin typeface="Verdana" panose="020B0604030504040204" pitchFamily="34" charset="0"/>
              <a:ea typeface="Verdana" panose="020B0604030504040204" pitchFamily="34" charset="0"/>
            </a:endParaRPr>
          </a:p>
          <a:p>
            <a:pPr algn="l">
              <a:lnSpc>
                <a:spcPct val="150000"/>
              </a:lnSpc>
            </a:pPr>
            <a:r>
              <a:rPr lang="it-IT" sz="1600" dirty="0">
                <a:latin typeface="Verdana" panose="020B0604030504040204" pitchFamily="34" charset="0"/>
                <a:ea typeface="Verdana" panose="020B0604030504040204" pitchFamily="34" charset="0"/>
              </a:rPr>
              <a:t>La prammatica del 1619 (Felipe IV): </a:t>
            </a:r>
            <a:r>
              <a:rPr lang="it-IT" sz="1600" b="0" i="0" u="none" strike="noStrike" baseline="0" dirty="0">
                <a:latin typeface="Verdana" panose="020B0604030504040204" pitchFamily="34" charset="0"/>
                <a:ea typeface="Verdana" panose="020B0604030504040204" pitchFamily="34" charset="0"/>
              </a:rPr>
              <a:t>L’alternativa posta ai gitani tra l’integrazione coatta, l’espulsione da ultimare nel breve termine di sei mesi o la condanna a morte.</a:t>
            </a:r>
          </a:p>
          <a:p>
            <a:pPr algn="l">
              <a:lnSpc>
                <a:spcPct val="150000"/>
              </a:lnSpc>
            </a:pPr>
            <a:r>
              <a:rPr lang="it-IT" sz="1600" b="0" i="0" u="none" strike="noStrike" baseline="0" dirty="0">
                <a:latin typeface="Verdana" panose="020B0604030504040204" pitchFamily="34" charset="0"/>
                <a:ea typeface="Verdana" panose="020B0604030504040204" pitchFamily="34" charset="0"/>
              </a:rPr>
              <a:t>L’adozione dell’importante provvedimento di Filippo III condusse a scarsissimi effetti pratici e tutti nella direzione opposta a quanto auspicato. Mancava in effetti una chiara volontà politica di portare a termine una nuova deportazione di massa, a pochi anni da una esperienza simile, ma di gran lunga maggiore, le cui conseguenze disastrose, tanto per le casse reali quanto per l’economia del paese, erano già chiaramente ravvisabili. Del resto, i gitani, a differenza dei </a:t>
            </a:r>
            <a:r>
              <a:rPr lang="it-IT" sz="1600" b="0" i="1" u="none" strike="noStrike" baseline="0" dirty="0">
                <a:latin typeface="Verdana" panose="020B0604030504040204" pitchFamily="34" charset="0"/>
                <a:ea typeface="Verdana" panose="020B0604030504040204" pitchFamily="34" charset="0"/>
              </a:rPr>
              <a:t>moriscos</a:t>
            </a:r>
            <a:r>
              <a:rPr lang="it-IT" sz="1600" b="0" i="0" u="none" strike="noStrike" baseline="0" dirty="0">
                <a:latin typeface="Verdana" panose="020B0604030504040204" pitchFamily="34" charset="0"/>
                <a:ea typeface="Verdana" panose="020B0604030504040204" pitchFamily="34" charset="0"/>
              </a:rPr>
              <a:t>, non avevano alcun luogo cui fare ritorno, nessuna comunità o patria originaria in cui ritrovarsi: cacciati da un territorio, riparavano immancabilmente in quello vicino o in zone di confine dove la frastagliata e inefficiente legislazione permetteva loro di perpetuare ben consolidate strategie di sopravvivenza.</a:t>
            </a:r>
            <a:endParaRPr lang="it-IT"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75169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B184B6-4109-231A-63DB-BA87AFE9E464}"/>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8FB7412F-F459-F0E8-E8F9-CDB50DC6FF0B}"/>
              </a:ext>
            </a:extLst>
          </p:cNvPr>
          <p:cNvSpPr>
            <a:spLocks noGrp="1"/>
          </p:cNvSpPr>
          <p:nvPr>
            <p:ph idx="1"/>
          </p:nvPr>
        </p:nvSpPr>
        <p:spPr/>
        <p:txBody>
          <a:bodyPr>
            <a:normAutofit fontScale="92500" lnSpcReduction="10000"/>
          </a:bodyPr>
          <a:lstStyle/>
          <a:p>
            <a:r>
              <a:rPr lang="it-IT" dirty="0"/>
              <a:t>La prammatica del 1633 (Felipe IV)</a:t>
            </a:r>
          </a:p>
          <a:p>
            <a:pPr algn="l"/>
            <a:r>
              <a:rPr lang="it-IT" sz="1800" b="0" i="0" u="none" strike="noStrike" baseline="0" dirty="0">
                <a:latin typeface="TimesNewRomanPSMT"/>
              </a:rPr>
              <a:t>La nuova prammatica, datata 8 maggio 1633, dava ordine per la prima volta di cessare definitivamente l’espulsione dei </a:t>
            </a:r>
            <a:r>
              <a:rPr lang="it-IT" sz="1800" b="0" i="1" u="none" strike="noStrike" baseline="0" dirty="0" err="1">
                <a:latin typeface="TimesNewRomanPS-ItalicMT"/>
              </a:rPr>
              <a:t>gitanos</a:t>
            </a:r>
            <a:r>
              <a:rPr lang="it-IT" sz="1800" b="0" i="0" u="none" strike="noStrike" baseline="0" dirty="0">
                <a:latin typeface="TimesNewRomanPSMT"/>
              </a:rPr>
              <a:t>. Ne i gitani, ne coloro che li emulavano, avrebbero dovuto continuare a mantenere i propri costumi. La legge, infatti, prescriveva: </a:t>
            </a:r>
            <a:r>
              <a:rPr lang="es-ES" sz="1800" b="0" i="0" u="none" strike="noStrike" baseline="0" dirty="0">
                <a:latin typeface="TimesNewRomanPSMT"/>
              </a:rPr>
              <a:t>≪no vistan, ni anden en </a:t>
            </a:r>
            <a:r>
              <a:rPr lang="es-ES" sz="1800" b="0" i="0" u="none" strike="noStrike" baseline="0" dirty="0" err="1">
                <a:latin typeface="TimesNewRomanPSMT"/>
              </a:rPr>
              <a:t>trage</a:t>
            </a:r>
            <a:r>
              <a:rPr lang="es-ES" sz="1800" b="0" i="0" u="none" strike="noStrike" baseline="0" dirty="0">
                <a:latin typeface="TimesNewRomanPSMT"/>
              </a:rPr>
              <a:t> sino que hablen y vistan como los </a:t>
            </a:r>
            <a:r>
              <a:rPr lang="es-ES" sz="1800" b="0" i="0" u="none" strike="noStrike" baseline="0" dirty="0" err="1">
                <a:latin typeface="TimesNewRomanPSMT"/>
              </a:rPr>
              <a:t>demas</a:t>
            </a:r>
            <a:r>
              <a:rPr lang="es-ES" sz="1800" b="0" i="0" u="none" strike="noStrike" baseline="0" dirty="0">
                <a:latin typeface="TimesNewRomanPSMT"/>
              </a:rPr>
              <a:t> </a:t>
            </a:r>
            <a:r>
              <a:rPr lang="es-ES" sz="1800" b="0" i="0" u="none" strike="noStrike" baseline="0" dirty="0" err="1">
                <a:latin typeface="TimesNewRomanPSMT"/>
              </a:rPr>
              <a:t>vezinos</a:t>
            </a:r>
            <a:r>
              <a:rPr lang="es-ES" sz="1800" b="0" i="0" u="none" strike="noStrike" baseline="0" dirty="0">
                <a:latin typeface="TimesNewRomanPSMT"/>
              </a:rPr>
              <a:t> </a:t>
            </a:r>
            <a:r>
              <a:rPr lang="es-ES" sz="1800" b="0" i="0" u="none" strike="noStrike" baseline="0" dirty="0" err="1">
                <a:latin typeface="TimesNewRomanPSMT"/>
              </a:rPr>
              <a:t>destos</a:t>
            </a:r>
            <a:r>
              <a:rPr lang="es-ES" sz="1800" b="0" i="0" u="none" strike="noStrike" baseline="0" dirty="0">
                <a:latin typeface="TimesNewRomanPSMT"/>
              </a:rPr>
              <a:t> Reinos, y se ocupen en los mismos oficios y ministerios, de modo que no haya diferencia de unos a otros≫. La </a:t>
            </a:r>
            <a:r>
              <a:rPr lang="it-IT" sz="1800" b="0" i="0" u="none" strike="noStrike" baseline="0" dirty="0">
                <a:latin typeface="TimesNewRomanPSMT"/>
              </a:rPr>
              <a:t>pena per coloro che non si fossero conformati e volontariamente inseriti nella </a:t>
            </a:r>
            <a:r>
              <a:rPr lang="it-IT" sz="1800" b="0" i="0" u="none" strike="noStrike" baseline="0" dirty="0" err="1">
                <a:latin typeface="TimesNewRomanPSMT"/>
              </a:rPr>
              <a:t>societa</a:t>
            </a:r>
            <a:r>
              <a:rPr lang="it-IT" sz="1800" b="0" i="0" u="none" strike="noStrike" baseline="0" dirty="0">
                <a:latin typeface="TimesNewRomanPSMT"/>
              </a:rPr>
              <a:t> spagnola erano duecento frustrate e sei anni di galera che, per le donne, sarebbe stata commutata in esilio perpetuo. Cosi come raccomandato dal </a:t>
            </a:r>
            <a:r>
              <a:rPr lang="it-IT" sz="1800" b="0" i="1" u="none" strike="noStrike" baseline="0" dirty="0">
                <a:latin typeface="TimesNewRomanPS-ItalicMT"/>
              </a:rPr>
              <a:t>Consejo de </a:t>
            </a:r>
            <a:r>
              <a:rPr lang="it-IT" sz="1800" b="0" i="1" u="none" strike="noStrike" baseline="0" dirty="0" err="1">
                <a:latin typeface="TimesNewRomanPS-ItalicMT"/>
              </a:rPr>
              <a:t>Estado</a:t>
            </a:r>
            <a:r>
              <a:rPr lang="it-IT" sz="1800" b="0" i="0" u="none" strike="noStrike" baseline="0" dirty="0">
                <a:latin typeface="TimesNewRomanPSMT"/>
              </a:rPr>
              <a:t>, la Corona, mediante il divieto di unione tra appartenenti allo stesso gruppo, considerava tale imposizione necessaria per raggiungere il principale obiettivo del provvedimento, e </a:t>
            </a:r>
            <a:r>
              <a:rPr lang="it-IT" sz="1800" b="0" i="0" u="none" strike="noStrike" baseline="0" dirty="0" err="1">
                <a:latin typeface="TimesNewRomanPSMT"/>
              </a:rPr>
              <a:t>cioe</a:t>
            </a:r>
            <a:r>
              <a:rPr lang="it-IT" sz="1800" b="0" i="0" u="none" strike="noStrike" baseline="0" dirty="0">
                <a:latin typeface="TimesNewRomanPSMT"/>
              </a:rPr>
              <a:t> che i gitani ≪se </a:t>
            </a:r>
            <a:r>
              <a:rPr lang="it-IT" sz="1800" b="0" i="0" u="none" strike="noStrike" baseline="0" dirty="0" err="1">
                <a:latin typeface="TimesNewRomanPSMT"/>
              </a:rPr>
              <a:t>dividan</a:t>
            </a:r>
            <a:r>
              <a:rPr lang="it-IT" sz="1800" b="0" i="0" u="none" strike="noStrike" baseline="0" dirty="0">
                <a:latin typeface="TimesNewRomanPSMT"/>
              </a:rPr>
              <a:t> y </a:t>
            </a:r>
            <a:r>
              <a:rPr lang="it-IT" sz="1800" b="0" i="0" u="none" strike="noStrike" baseline="0" dirty="0" err="1">
                <a:latin typeface="TimesNewRomanPSMT"/>
              </a:rPr>
              <a:t>mezclan</a:t>
            </a:r>
            <a:r>
              <a:rPr lang="it-IT" sz="1800" b="0" i="0" u="none" strike="noStrike" baseline="0" dirty="0">
                <a:latin typeface="TimesNewRomanPSMT"/>
              </a:rPr>
              <a:t> con </a:t>
            </a:r>
            <a:r>
              <a:rPr lang="it-IT" sz="1800" b="0" i="0" u="none" strike="noStrike" baseline="0" dirty="0" err="1">
                <a:latin typeface="TimesNewRomanPSMT"/>
              </a:rPr>
              <a:t>los</a:t>
            </a:r>
            <a:r>
              <a:rPr lang="it-IT" sz="1800" b="0" i="0" u="none" strike="noStrike" baseline="0" dirty="0">
                <a:latin typeface="TimesNewRomanPSMT"/>
              </a:rPr>
              <a:t> </a:t>
            </a:r>
            <a:r>
              <a:rPr lang="it-IT" sz="1800" b="0" i="0" u="none" strike="noStrike" baseline="0" dirty="0" err="1">
                <a:latin typeface="TimesNewRomanPSMT"/>
              </a:rPr>
              <a:t>demas</a:t>
            </a:r>
            <a:r>
              <a:rPr lang="it-IT" sz="1800" b="0" i="0" u="none" strike="noStrike" baseline="0" dirty="0">
                <a:latin typeface="TimesNewRomanPSMT"/>
              </a:rPr>
              <a:t> </a:t>
            </a:r>
            <a:r>
              <a:rPr lang="it-IT" sz="1800" b="0" i="0" u="none" strike="noStrike" baseline="0" dirty="0" err="1">
                <a:latin typeface="TimesNewRomanPSMT"/>
              </a:rPr>
              <a:t>vecinos</a:t>
            </a:r>
            <a:r>
              <a:rPr lang="it-IT" sz="1800" b="0" i="0" u="none" strike="noStrike" baseline="0" dirty="0">
                <a:latin typeface="TimesNewRomanPSMT"/>
              </a:rPr>
              <a:t>≫.</a:t>
            </a:r>
          </a:p>
          <a:p>
            <a:pPr algn="l"/>
            <a:r>
              <a:rPr lang="it-IT" sz="1800" dirty="0">
                <a:latin typeface="TimesNewRomanPSMT"/>
              </a:rPr>
              <a:t>L</a:t>
            </a:r>
            <a:r>
              <a:rPr lang="it-IT" sz="1800" b="0" i="0" u="none" strike="noStrike" baseline="0" dirty="0">
                <a:latin typeface="TimesNewRomanPSMT"/>
              </a:rPr>
              <a:t>a prammatica di Filippo IV, imponendo la convivenza forzata avrebbe dovuto nell’arco di qualche generazione eliminare definitivamente le supposte differenze etniche, intendeva, dunque, portare all’annullamento dell’alterità gitana, abolendone anche la memoria, fino alla cancellazione dello stesso nome di </a:t>
            </a:r>
            <a:r>
              <a:rPr lang="it-IT" sz="1800" b="0" i="1" u="none" strike="noStrike" baseline="0" dirty="0">
                <a:latin typeface="TimesNewRomanPSMT"/>
              </a:rPr>
              <a:t>gitano</a:t>
            </a:r>
            <a:r>
              <a:rPr lang="it-IT" sz="1800" b="0" i="0" u="none" strike="noStrike" baseline="0" dirty="0">
                <a:latin typeface="TimesNewRomanPSMT"/>
              </a:rPr>
              <a:t>. Infatti lo stesso uso di questa parola, considerata gravemente ingiuriosa, era castigato con due anni di esilio e cinquantamila </a:t>
            </a:r>
            <a:r>
              <a:rPr lang="it-IT" sz="1800" b="0" i="1" u="none" strike="noStrike" baseline="0" dirty="0" err="1">
                <a:latin typeface="TimesNewRomanPS-ItalicMT"/>
              </a:rPr>
              <a:t>maravedis</a:t>
            </a:r>
            <a:r>
              <a:rPr lang="it-IT" sz="1800" b="0" i="1" u="none" strike="noStrike" baseline="0" dirty="0">
                <a:latin typeface="TimesNewRomanPS-ItalicMT"/>
              </a:rPr>
              <a:t> </a:t>
            </a:r>
            <a:r>
              <a:rPr lang="it-IT" sz="1800" b="0" i="0" u="none" strike="noStrike" baseline="0" dirty="0">
                <a:latin typeface="TimesNewRomanPSMT"/>
              </a:rPr>
              <a:t>di ammenda, una somma che sarebbe stata raddoppiata per i reincidenti.</a:t>
            </a:r>
            <a:endParaRPr lang="it-IT" dirty="0"/>
          </a:p>
        </p:txBody>
      </p:sp>
    </p:spTree>
    <p:extLst>
      <p:ext uri="{BB962C8B-B14F-4D97-AF65-F5344CB8AC3E}">
        <p14:creationId xmlns:p14="http://schemas.microsoft.com/office/powerpoint/2010/main" val="2032359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5C4963-4A67-949C-F621-C69C14A9C66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BAF2BAF3-DA56-A9C7-3A8B-9CDE02DA29EF}"/>
              </a:ext>
            </a:extLst>
          </p:cNvPr>
          <p:cNvSpPr>
            <a:spLocks noGrp="1"/>
          </p:cNvSpPr>
          <p:nvPr>
            <p:ph idx="1"/>
          </p:nvPr>
        </p:nvSpPr>
        <p:spPr/>
        <p:txBody>
          <a:bodyPr/>
          <a:lstStyle/>
          <a:p>
            <a:r>
              <a:rPr lang="it-IT" dirty="0"/>
              <a:t>La prammatica del 1695 (Carlos II)</a:t>
            </a:r>
          </a:p>
          <a:p>
            <a:pPr algn="l"/>
            <a:r>
              <a:rPr lang="it-IT" sz="1800" b="0" i="0" u="none" strike="noStrike" baseline="0" dirty="0" err="1">
                <a:latin typeface="TimesNewRomanPSMT"/>
              </a:rPr>
              <a:t>Perche</a:t>
            </a:r>
            <a:r>
              <a:rPr lang="it-IT" sz="1800" b="0" i="0" u="none" strike="noStrike" baseline="0" dirty="0">
                <a:latin typeface="TimesNewRomanPSMT"/>
              </a:rPr>
              <a:t> non vi fossero </a:t>
            </a:r>
            <a:r>
              <a:rPr lang="it-IT" sz="1800" b="0" i="0" u="none" strike="noStrike" baseline="0" dirty="0" err="1">
                <a:latin typeface="TimesNewRomanPSMT"/>
              </a:rPr>
              <a:t>piu</a:t>
            </a:r>
            <a:r>
              <a:rPr lang="it-IT" sz="1800" b="0" i="0" u="none" strike="noStrike" baseline="0" dirty="0">
                <a:latin typeface="TimesNewRomanPSMT"/>
              </a:rPr>
              <a:t> dubbi, il provvedimento, finalmente e per la prima volta, dichiarava chi erano i </a:t>
            </a:r>
            <a:r>
              <a:rPr lang="it-IT" sz="1800" b="0" i="1" u="none" strike="noStrike" baseline="0" dirty="0" err="1">
                <a:latin typeface="TimesNewRomanPS-ItalicMT"/>
              </a:rPr>
              <a:t>gitanos</a:t>
            </a:r>
            <a:r>
              <a:rPr lang="it-IT" sz="1800" b="0" i="1" u="none" strike="noStrike" baseline="0" dirty="0">
                <a:latin typeface="TimesNewRomanPS-ItalicMT"/>
              </a:rPr>
              <a:t> </a:t>
            </a:r>
            <a:r>
              <a:rPr lang="it-IT" sz="1800" b="0" i="0" u="none" strike="noStrike" baseline="0" dirty="0">
                <a:latin typeface="TimesNewRomanPSMT"/>
              </a:rPr>
              <a:t>e chi doveva essere considerato tale:</a:t>
            </a:r>
          </a:p>
          <a:p>
            <a:pPr algn="l"/>
            <a:r>
              <a:rPr lang="es-ES" sz="1800" b="0" i="0" u="none" strike="noStrike" baseline="0" dirty="0">
                <a:latin typeface="TimesNewRomanPSMT"/>
              </a:rPr>
              <a:t>≪Y para que no pueda haber duda en cuales deban tenerse por gitanos y gitanas, para comprenderse en la </a:t>
            </a:r>
            <a:r>
              <a:rPr lang="es-ES" sz="1800" b="0" i="0" u="none" strike="noStrike" baseline="0" dirty="0" err="1">
                <a:latin typeface="TimesNewRomanPSMT"/>
              </a:rPr>
              <a:t>disposicion</a:t>
            </a:r>
            <a:r>
              <a:rPr lang="es-ES" sz="1800" b="0" i="0" u="none" strike="noStrike" baseline="0" dirty="0">
                <a:latin typeface="TimesNewRomanPSMT"/>
              </a:rPr>
              <a:t> y penas de esta </a:t>
            </a:r>
            <a:r>
              <a:rPr lang="es-ES" sz="1800" b="0" i="0" u="none" strike="noStrike" baseline="0" dirty="0" err="1">
                <a:latin typeface="TimesNewRomanPSMT"/>
              </a:rPr>
              <a:t>pragmatica</a:t>
            </a:r>
            <a:r>
              <a:rPr lang="es-ES" sz="1800" b="0" i="0" u="none" strike="noStrike" baseline="0" dirty="0">
                <a:latin typeface="TimesNewRomanPSMT"/>
              </a:rPr>
              <a:t>, declaramos que cualquiera hombre o mujer que se aprehendiese en el traje y habito de que hasta ahora ha usado este genero de gente, o contra quien se probare haber usado de la lengua que ellos llaman jerigonza, sea tenido por gitano para el efecto referido; y lo mismo se entienda en aquellos contra quienes se probare la fama, y </a:t>
            </a:r>
            <a:r>
              <a:rPr lang="es-ES" sz="1800" b="0" i="0" u="none" strike="noStrike" baseline="0" dirty="0" err="1">
                <a:latin typeface="TimesNewRomanPSMT"/>
              </a:rPr>
              <a:t>opinion</a:t>
            </a:r>
            <a:r>
              <a:rPr lang="es-ES" sz="1800" b="0" i="0" u="none" strike="noStrike" baseline="0" dirty="0">
                <a:latin typeface="TimesNewRomanPSMT"/>
              </a:rPr>
              <a:t> </a:t>
            </a:r>
            <a:r>
              <a:rPr lang="es-ES" sz="1800" b="0" i="0" u="none" strike="noStrike" baseline="0" dirty="0" err="1">
                <a:latin typeface="TimesNewRomanPSMT"/>
              </a:rPr>
              <a:t>comun</a:t>
            </a:r>
            <a:r>
              <a:rPr lang="es-ES" sz="1800" b="0" i="0" u="none" strike="noStrike" baseline="0" dirty="0">
                <a:latin typeface="TimesNewRomanPSMT"/>
              </a:rPr>
              <a:t> de haber sido tenidos y reputados por tales gitanos en los lugares donde hubiere morado y residido, </a:t>
            </a:r>
            <a:r>
              <a:rPr lang="es-ES" sz="1800" b="0" i="0" u="none" strike="noStrike" baseline="0" dirty="0" err="1">
                <a:latin typeface="TimesNewRomanPSMT"/>
              </a:rPr>
              <a:t>deponiendolo</a:t>
            </a:r>
            <a:r>
              <a:rPr lang="es-ES" sz="1800" b="0" i="0" u="none" strike="noStrike" baseline="0" dirty="0">
                <a:latin typeface="TimesNewRomanPSMT"/>
              </a:rPr>
              <a:t> </a:t>
            </a:r>
            <a:r>
              <a:rPr lang="es-ES" sz="1800" b="0" i="0" u="none" strike="noStrike" baseline="0" dirty="0" err="1">
                <a:latin typeface="TimesNewRomanPSMT"/>
              </a:rPr>
              <a:t>asi</a:t>
            </a:r>
            <a:r>
              <a:rPr lang="es-ES" sz="1800" b="0" i="0" u="none" strike="noStrike" baseline="0" dirty="0">
                <a:latin typeface="TimesNewRomanPSMT"/>
              </a:rPr>
              <a:t> a lo menos cinco testigos≫.</a:t>
            </a:r>
          </a:p>
          <a:p>
            <a:pPr algn="l"/>
            <a:endParaRPr lang="it-IT" dirty="0"/>
          </a:p>
          <a:p>
            <a:endParaRPr lang="it-IT" dirty="0"/>
          </a:p>
        </p:txBody>
      </p:sp>
    </p:spTree>
    <p:extLst>
      <p:ext uri="{BB962C8B-B14F-4D97-AF65-F5344CB8AC3E}">
        <p14:creationId xmlns:p14="http://schemas.microsoft.com/office/powerpoint/2010/main" val="1050746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5E060C-2AB9-381C-3A56-B6535B16ECF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DF82B5A6-13C8-F1CE-2A71-2234611ED748}"/>
              </a:ext>
            </a:extLst>
          </p:cNvPr>
          <p:cNvSpPr>
            <a:spLocks noGrp="1"/>
          </p:cNvSpPr>
          <p:nvPr>
            <p:ph idx="1"/>
          </p:nvPr>
        </p:nvSpPr>
        <p:spPr/>
        <p:txBody>
          <a:bodyPr>
            <a:normAutofit fontScale="92500" lnSpcReduction="20000"/>
          </a:bodyPr>
          <a:lstStyle/>
          <a:p>
            <a:pPr algn="just">
              <a:lnSpc>
                <a:spcPct val="150000"/>
              </a:lnSpc>
            </a:pPr>
            <a:r>
              <a:rPr lang="it-IT" sz="1800" b="0" i="0" u="none" strike="noStrike" baseline="0" dirty="0">
                <a:latin typeface="Verdana" panose="020B0604030504040204" pitchFamily="34" charset="0"/>
                <a:ea typeface="Verdana" panose="020B0604030504040204" pitchFamily="34" charset="0"/>
              </a:rPr>
              <a:t>Dopo </a:t>
            </a:r>
            <a:r>
              <a:rPr lang="it-IT" sz="1800" b="0" i="0" u="none" strike="noStrike" baseline="0" dirty="0" err="1">
                <a:latin typeface="Verdana" panose="020B0604030504040204" pitchFamily="34" charset="0"/>
                <a:ea typeface="Verdana" panose="020B0604030504040204" pitchFamily="34" charset="0"/>
              </a:rPr>
              <a:t>piu</a:t>
            </a:r>
            <a:r>
              <a:rPr lang="it-IT" sz="1800" b="0" i="0" u="none" strike="noStrike" baseline="0" dirty="0">
                <a:latin typeface="Verdana" panose="020B0604030504040204" pitchFamily="34" charset="0"/>
                <a:ea typeface="Verdana" panose="020B0604030504040204" pitchFamily="34" charset="0"/>
              </a:rPr>
              <a:t> di due secoli la legge definiva finalmente l’identità dei </a:t>
            </a:r>
            <a:r>
              <a:rPr lang="it-IT" sz="1800" b="0" i="0" u="none" strike="noStrike" baseline="0" dirty="0" err="1">
                <a:latin typeface="Verdana" panose="020B0604030504040204" pitchFamily="34" charset="0"/>
                <a:ea typeface="Verdana" panose="020B0604030504040204" pitchFamily="34" charset="0"/>
              </a:rPr>
              <a:t>gitanos</a:t>
            </a:r>
            <a:r>
              <a:rPr lang="it-IT" sz="1800" b="0" i="0" u="none" strike="noStrike" baseline="0" dirty="0">
                <a:latin typeface="Verdana" panose="020B0604030504040204" pitchFamily="34" charset="0"/>
                <a:ea typeface="Verdana" panose="020B0604030504040204" pitchFamily="34" charset="0"/>
              </a:rPr>
              <a:t>: era da considerarsi appartenente a tale gruppo chi si vestiva con il tipico abbigliamento appariscente o parlava il loro dialetto. Altrettanto </a:t>
            </a:r>
            <a:r>
              <a:rPr lang="it-IT" sz="1800" b="0" i="1" u="none" strike="noStrike" baseline="0" dirty="0">
                <a:latin typeface="Verdana" panose="020B0604030504040204" pitchFamily="34" charset="0"/>
                <a:ea typeface="Verdana" panose="020B0604030504040204" pitchFamily="34" charset="0"/>
              </a:rPr>
              <a:t>gitano </a:t>
            </a:r>
            <a:r>
              <a:rPr lang="it-IT" sz="1800" b="0" i="0" u="none" strike="noStrike" baseline="0" dirty="0">
                <a:latin typeface="Verdana" panose="020B0604030504040204" pitchFamily="34" charset="0"/>
                <a:ea typeface="Verdana" panose="020B0604030504040204" pitchFamily="34" charset="0"/>
              </a:rPr>
              <a:t>e come tale sanzionato, avrebbe dovuto ritenersi chiunque ne avesse avuto la fama, o fosse stata opinione comune degli abitanti del luogo dove era stato forzato a prendere residenza i quali sarebbero stati anche invitati a deporre, bastavano solo cinque testimoni perché l’opinione divenisse “comune”. Era </a:t>
            </a:r>
            <a:r>
              <a:rPr lang="it-IT" sz="1800" b="0" i="1" u="none" strike="noStrike" baseline="0" dirty="0">
                <a:latin typeface="Verdana" panose="020B0604030504040204" pitchFamily="34" charset="0"/>
                <a:ea typeface="Verdana" panose="020B0604030504040204" pitchFamily="34" charset="0"/>
              </a:rPr>
              <a:t>gitano</a:t>
            </a:r>
            <a:r>
              <a:rPr lang="it-IT" sz="1800" b="0" i="0" u="none" strike="noStrike" baseline="0" dirty="0">
                <a:latin typeface="Verdana" panose="020B0604030504040204" pitchFamily="34" charset="0"/>
                <a:ea typeface="Verdana" panose="020B0604030504040204" pitchFamily="34" charset="0"/>
              </a:rPr>
              <a:t>, come categoria giuridica, chi agiva da </a:t>
            </a:r>
            <a:r>
              <a:rPr lang="it-IT" sz="1800" b="0" i="1" u="none" strike="noStrike" baseline="0" dirty="0">
                <a:latin typeface="Verdana" panose="020B0604030504040204" pitchFamily="34" charset="0"/>
                <a:ea typeface="Verdana" panose="020B0604030504040204" pitchFamily="34" charset="0"/>
              </a:rPr>
              <a:t>gitano</a:t>
            </a:r>
            <a:r>
              <a:rPr lang="it-IT" sz="1800" b="0" i="0" u="none" strike="noStrike" baseline="0" dirty="0">
                <a:latin typeface="Verdana" panose="020B0604030504040204" pitchFamily="34" charset="0"/>
                <a:ea typeface="Verdana" panose="020B0604030504040204" pitchFamily="34" charset="0"/>
              </a:rPr>
              <a:t>, quindi fuorilegge; era </a:t>
            </a:r>
            <a:r>
              <a:rPr lang="it-IT" sz="1800" b="0" i="1" u="none" strike="noStrike" baseline="0" dirty="0">
                <a:latin typeface="Verdana" panose="020B0604030504040204" pitchFamily="34" charset="0"/>
                <a:ea typeface="Verdana" panose="020B0604030504040204" pitchFamily="34" charset="0"/>
              </a:rPr>
              <a:t>gitano</a:t>
            </a:r>
            <a:r>
              <a:rPr lang="it-IT" sz="1800" b="0" i="0" u="none" strike="noStrike" baseline="0" dirty="0">
                <a:latin typeface="Verdana" panose="020B0604030504040204" pitchFamily="34" charset="0"/>
                <a:ea typeface="Verdana" panose="020B0604030504040204" pitchFamily="34" charset="0"/>
              </a:rPr>
              <a:t>, come appartenenza culturale, chi lo era di “</a:t>
            </a:r>
            <a:r>
              <a:rPr lang="it-IT" sz="1800" b="0" i="1" u="none" strike="noStrike" baseline="0" dirty="0" err="1">
                <a:latin typeface="Verdana" panose="020B0604030504040204" pitchFamily="34" charset="0"/>
                <a:ea typeface="Verdana" panose="020B0604030504040204" pitchFamily="34" charset="0"/>
              </a:rPr>
              <a:t>nation</a:t>
            </a:r>
            <a:r>
              <a:rPr lang="it-IT" sz="1800" b="0" i="0" u="none" strike="noStrike" baseline="0" dirty="0">
                <a:latin typeface="Verdana" panose="020B0604030504040204" pitchFamily="34" charset="0"/>
                <a:ea typeface="Verdana" panose="020B0604030504040204" pitchFamily="34" charset="0"/>
              </a:rPr>
              <a:t>”, tuttavia non sanzionabile. In conclusione la minoranza </a:t>
            </a:r>
            <a:r>
              <a:rPr lang="it-IT" sz="1800" b="0" i="1" u="none" strike="noStrike" baseline="0" dirty="0">
                <a:latin typeface="Verdana" panose="020B0604030504040204" pitchFamily="34" charset="0"/>
                <a:ea typeface="Verdana" panose="020B0604030504040204" pitchFamily="34" charset="0"/>
              </a:rPr>
              <a:t>gitana </a:t>
            </a:r>
            <a:r>
              <a:rPr lang="it-IT" sz="1800" b="0" i="0" u="none" strike="noStrike" baseline="0" dirty="0">
                <a:latin typeface="Verdana" panose="020B0604030504040204" pitchFamily="34" charset="0"/>
                <a:ea typeface="Verdana" panose="020B0604030504040204" pitchFamily="34" charset="0"/>
              </a:rPr>
              <a:t>di origine, ma che aveva accettato, forzatamente o meno, il modus vivendi della popolazione spagnola, andava tollerata ed integrata, coloro invece che si comportavano seguendo i costumi del </a:t>
            </a:r>
            <a:r>
              <a:rPr lang="it-IT" sz="1800" b="0" i="1" u="none" strike="noStrike" baseline="0" dirty="0" err="1">
                <a:latin typeface="Verdana" panose="020B0604030504040204" pitchFamily="34" charset="0"/>
                <a:ea typeface="Verdana" panose="020B0604030504040204" pitchFamily="34" charset="0"/>
              </a:rPr>
              <a:t>gitanismo</a:t>
            </a:r>
            <a:r>
              <a:rPr lang="it-IT" sz="1800" b="0" i="0" u="none" strike="noStrike" baseline="0" dirty="0">
                <a:latin typeface="Verdana" panose="020B0604030504040204" pitchFamily="34" charset="0"/>
                <a:ea typeface="Verdana" panose="020B0604030504040204" pitchFamily="34" charset="0"/>
              </a:rPr>
              <a:t>, che lo fossero di origine o meno erano duramente sanzionati dalla legislazione.</a:t>
            </a:r>
            <a:endParaRPr lang="it-IT"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01372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9915B4-AA66-34DC-604C-B2F1BED4CEBC}"/>
              </a:ext>
            </a:extLst>
          </p:cNvPr>
          <p:cNvSpPr>
            <a:spLocks noGrp="1"/>
          </p:cNvSpPr>
          <p:nvPr>
            <p:ph type="title"/>
          </p:nvPr>
        </p:nvSpPr>
        <p:spPr/>
        <p:txBody>
          <a:bodyPr/>
          <a:lstStyle/>
          <a:p>
            <a:r>
              <a:rPr lang="it-IT" dirty="0"/>
              <a:t>La grande Retata (1749)</a:t>
            </a:r>
          </a:p>
        </p:txBody>
      </p:sp>
      <p:pic>
        <p:nvPicPr>
          <p:cNvPr id="5" name="Segnaposto contenuto 4" descr="Immagine che contiene testo, giornale, Carattere, bianco e nero&#10;&#10;Il contenuto generato dall'IA potrebbe non essere corretto.">
            <a:extLst>
              <a:ext uri="{FF2B5EF4-FFF2-40B4-BE49-F238E27FC236}">
                <a16:creationId xmlns:a16="http://schemas.microsoft.com/office/drawing/2014/main" id="{0262A530-A134-E8D8-6F55-67770D9E81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2162969"/>
            <a:ext cx="6858000" cy="3857625"/>
          </a:xfrm>
        </p:spPr>
      </p:pic>
    </p:spTree>
    <p:extLst>
      <p:ext uri="{BB962C8B-B14F-4D97-AF65-F5344CB8AC3E}">
        <p14:creationId xmlns:p14="http://schemas.microsoft.com/office/powerpoint/2010/main" val="1774384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CB73B9F-B77E-648D-948A-C63E0D14617C}"/>
              </a:ext>
            </a:extLst>
          </p:cNvPr>
          <p:cNvSpPr>
            <a:spLocks noGrp="1"/>
          </p:cNvSpPr>
          <p:nvPr>
            <p:ph idx="1"/>
          </p:nvPr>
        </p:nvSpPr>
        <p:spPr>
          <a:xfrm>
            <a:off x="0" y="286603"/>
            <a:ext cx="12192001" cy="6571397"/>
          </a:xfrm>
        </p:spPr>
        <p:txBody>
          <a:bodyPr>
            <a:normAutofit/>
          </a:bodyPr>
          <a:lstStyle/>
          <a:p>
            <a:pPr>
              <a:lnSpc>
                <a:spcPct val="170000"/>
              </a:lnSpc>
              <a:buNone/>
            </a:pPr>
            <a:r>
              <a:rPr lang="it-IT" sz="1600" dirty="0">
                <a:latin typeface="Verdana" panose="020B0604030504040204" pitchFamily="34" charset="0"/>
                <a:ea typeface="Verdana" panose="020B0604030504040204" pitchFamily="34" charset="0"/>
              </a:rPr>
              <a:t>Il 30 luglio 1749 ebbe luogo uno degli eventi storici più terribili nella storia della Spagna: il tentativo di eliminazione degli uomini e delle donne gitani, noto come la Gran </a:t>
            </a:r>
            <a:r>
              <a:rPr lang="it-IT" sz="1600" dirty="0" err="1">
                <a:latin typeface="Verdana" panose="020B0604030504040204" pitchFamily="34" charset="0"/>
                <a:ea typeface="Verdana" panose="020B0604030504040204" pitchFamily="34" charset="0"/>
              </a:rPr>
              <a:t>Redada.I</a:t>
            </a:r>
            <a:r>
              <a:rPr lang="it-IT" sz="1600" dirty="0">
                <a:latin typeface="Verdana" panose="020B0604030504040204" pitchFamily="34" charset="0"/>
                <a:ea typeface="Verdana" panose="020B0604030504040204" pitchFamily="34" charset="0"/>
              </a:rPr>
              <a:t> progetti furono avviati dal vescovo di Oviedo e proseguiti ed eseguiti dal marchese de la Ensenada, con l'autorizzazione del re Ferdinando VI. Istruzioni dettagliate furono distribuite ai funzionari di ogni città e la loro apertura fu ordinata il 29 luglio. Gli ordini prevedevano l'arresto di tutti gli uomini e le donne e furono eseguiti in tutta la Spagna, e portò all'arresto di oltre 10.000 uomini e donne. Dopo gli arresti si formarono due gruppi: gli uomini catturati vennero mandati ai lavori forzati negli arsenali della Marina, mentre le donne e i bambini vennero mandati in prigione o nelle fabbriche di tessuti. L'organizzazione meticolosa degli arresti contrasta con il caos che si verificò durante il trasferimento e l'alloggio, soprattutto nelle tappe intermedie del viaggio. I </a:t>
            </a:r>
            <a:r>
              <a:rPr lang="it-IT" sz="1600" i="1" dirty="0" err="1">
                <a:latin typeface="Verdana" panose="020B0604030504040204" pitchFamily="34" charset="0"/>
                <a:ea typeface="Verdana" panose="020B0604030504040204" pitchFamily="34" charset="0"/>
              </a:rPr>
              <a:t>gitanos</a:t>
            </a:r>
            <a:r>
              <a:rPr lang="it-IT" sz="1600" dirty="0">
                <a:latin typeface="Verdana" panose="020B0604030504040204" pitchFamily="34" charset="0"/>
                <a:ea typeface="Verdana" panose="020B0604030504040204" pitchFamily="34" charset="0"/>
              </a:rPr>
              <a:t> vennero radunati in castelli e cittadelle e perfino i quartieri di alcune città vennero svuotati e recintati per ospitare i deportati. Una volta giunti a destinazione, le condizioni di sovraffollamento si rivelarono spaventose, poiché spesso comportavano l'uso di catene. La portata del progetto si rivelò di gran lunga superiore alle possibilità disponibili all'epoca, poiché mancavano le risorse finanziarie e umane necessarie per portarlo a termine. Questa prigionia durò in vari modi fino al 1765. Durante quegli anni, molti uomini e donne morirono a causa delle pessime condizioni igieniche delle prigioni e della durezza dei lavori forzati. </a:t>
            </a:r>
          </a:p>
        </p:txBody>
      </p:sp>
    </p:spTree>
    <p:extLst>
      <p:ext uri="{BB962C8B-B14F-4D97-AF65-F5344CB8AC3E}">
        <p14:creationId xmlns:p14="http://schemas.microsoft.com/office/powerpoint/2010/main" val="3766133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AAFD67-882B-EBC5-0444-758745C72EC8}"/>
              </a:ext>
            </a:extLst>
          </p:cNvPr>
          <p:cNvSpPr>
            <a:spLocks noGrp="1"/>
          </p:cNvSpPr>
          <p:nvPr>
            <p:ph type="title"/>
          </p:nvPr>
        </p:nvSpPr>
        <p:spPr/>
        <p:txBody>
          <a:bodyPr/>
          <a:lstStyle/>
          <a:p>
            <a:r>
              <a:rPr lang="it-IT" dirty="0"/>
              <a:t>La Prammatica del 1793 (Carlos III)</a:t>
            </a:r>
          </a:p>
        </p:txBody>
      </p:sp>
      <p:sp>
        <p:nvSpPr>
          <p:cNvPr id="3" name="Segnaposto contenuto 2">
            <a:extLst>
              <a:ext uri="{FF2B5EF4-FFF2-40B4-BE49-F238E27FC236}">
                <a16:creationId xmlns:a16="http://schemas.microsoft.com/office/drawing/2014/main" id="{6E4BA1FA-3A2E-5FDA-A4EE-C35EAFA891BA}"/>
              </a:ext>
            </a:extLst>
          </p:cNvPr>
          <p:cNvSpPr>
            <a:spLocks noGrp="1"/>
          </p:cNvSpPr>
          <p:nvPr>
            <p:ph idx="1"/>
          </p:nvPr>
        </p:nvSpPr>
        <p:spPr>
          <a:xfrm>
            <a:off x="504967" y="2011679"/>
            <a:ext cx="10848833" cy="4481195"/>
          </a:xfrm>
        </p:spPr>
        <p:txBody>
          <a:bodyPr>
            <a:normAutofit fontScale="55000" lnSpcReduction="20000"/>
          </a:bodyPr>
          <a:lstStyle/>
          <a:p>
            <a:pPr>
              <a:lnSpc>
                <a:spcPct val="170000"/>
              </a:lnSpc>
            </a:pPr>
            <a:r>
              <a:rPr lang="it-IT" dirty="0">
                <a:latin typeface="Verdana" panose="020B0604030504040204" pitchFamily="34" charset="0"/>
                <a:ea typeface="Verdana" panose="020B0604030504040204" pitchFamily="34" charset="0"/>
              </a:rPr>
              <a:t>Carlo III, con l'impulso del ministro Pedro Rodríguez de </a:t>
            </a:r>
            <a:r>
              <a:rPr lang="it-IT" dirty="0" err="1">
                <a:latin typeface="Verdana" panose="020B0604030504040204" pitchFamily="34" charset="0"/>
                <a:ea typeface="Verdana" panose="020B0604030504040204" pitchFamily="34" charset="0"/>
              </a:rPr>
              <a:t>Campomanes</a:t>
            </a:r>
            <a:r>
              <a:rPr lang="it-IT" dirty="0">
                <a:latin typeface="Verdana" panose="020B0604030504040204" pitchFamily="34" charset="0"/>
                <a:ea typeface="Verdana" panose="020B0604030504040204" pitchFamily="34" charset="0"/>
              </a:rPr>
              <a:t>, apportarono un cambiamento (relativo) nella politica nei confronti dei </a:t>
            </a:r>
            <a:r>
              <a:rPr lang="it-IT" dirty="0" err="1">
                <a:latin typeface="Verdana" panose="020B0604030504040204" pitchFamily="34" charset="0"/>
                <a:ea typeface="Verdana" panose="020B0604030504040204" pitchFamily="34" charset="0"/>
              </a:rPr>
              <a:t>Gitanos</a:t>
            </a:r>
            <a:r>
              <a:rPr lang="it-IT" dirty="0">
                <a:latin typeface="Verdana" panose="020B0604030504040204" pitchFamily="34" charset="0"/>
                <a:ea typeface="Verdana" panose="020B0604030504040204" pitchFamily="34" charset="0"/>
              </a:rPr>
              <a:t>, abbandonando misure esclusivamente repressive con l'obiettivo di "ridurli" alla vita cristiana. La Prammatica dichiarava che "coloro che si definiscono e si definiscono </a:t>
            </a:r>
            <a:r>
              <a:rPr lang="it-IT" dirty="0" err="1">
                <a:latin typeface="Verdana" panose="020B0604030504040204" pitchFamily="34" charset="0"/>
                <a:ea typeface="Verdana" panose="020B0604030504040204" pitchFamily="34" charset="0"/>
              </a:rPr>
              <a:t>gitanos</a:t>
            </a:r>
            <a:r>
              <a:rPr lang="it-IT" dirty="0">
                <a:latin typeface="Verdana" panose="020B0604030504040204" pitchFamily="34" charset="0"/>
                <a:ea typeface="Verdana" panose="020B0604030504040204" pitchFamily="34" charset="0"/>
              </a:rPr>
              <a:t> non lo sono per origine o per natura, né provengono da alcuna radice infetta", sebbene allo stesso tempo richiedesse che "essi e chiunque di loro non usino la lingua, il vestito e il metodo di vita vagabonda che hanno usato fino ad ora, sotto le pene di seguito contenute", che includevano la pena di morte per i "disobbedienti". Si apriva la strada all'assimilazione del «gitano buono", del lavoratore che abbandonava il nomadismo e altre usanze, come l'abbigliamento e la lingua, ma non sarebbe stato facile superare i vecchi stereotipi o eludere le misure repressive contenute nella legge. Ma almeno non erano più la “razza malvagia”.</a:t>
            </a:r>
          </a:p>
        </p:txBody>
      </p:sp>
    </p:spTree>
    <p:extLst>
      <p:ext uri="{BB962C8B-B14F-4D97-AF65-F5344CB8AC3E}">
        <p14:creationId xmlns:p14="http://schemas.microsoft.com/office/powerpoint/2010/main" val="3048111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BF0F4E97-E194-4493-885A-6C7C34A44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3">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CB456F">
              <a:alpha val="20000"/>
            </a:srgbClr>
          </a:solidFill>
          <a:ln w="32707" cap="flat">
            <a:noFill/>
            <a:prstDash val="solid"/>
            <a:miter/>
          </a:ln>
        </p:spPr>
        <p:txBody>
          <a:bodyPr wrap="square" rtlCol="0" anchor="ctr">
            <a:noAutofit/>
          </a:bodyPr>
          <a:lstStyle/>
          <a:p>
            <a:endParaRPr lang="en-US"/>
          </a:p>
        </p:txBody>
      </p:sp>
      <p:sp>
        <p:nvSpPr>
          <p:cNvPr id="2" name="Titolo 1">
            <a:extLst>
              <a:ext uri="{FF2B5EF4-FFF2-40B4-BE49-F238E27FC236}">
                <a16:creationId xmlns:a16="http://schemas.microsoft.com/office/drawing/2014/main" id="{1713BC3E-27B8-A024-B458-9BB092939232}"/>
              </a:ext>
            </a:extLst>
          </p:cNvPr>
          <p:cNvSpPr>
            <a:spLocks noGrp="1"/>
          </p:cNvSpPr>
          <p:nvPr>
            <p:ph type="title"/>
          </p:nvPr>
        </p:nvSpPr>
        <p:spPr>
          <a:xfrm>
            <a:off x="5526156" y="365125"/>
            <a:ext cx="5827643" cy="1511300"/>
          </a:xfrm>
        </p:spPr>
        <p:txBody>
          <a:bodyPr anchor="b">
            <a:normAutofit/>
          </a:bodyPr>
          <a:lstStyle/>
          <a:p>
            <a:r>
              <a:rPr lang="it-IT"/>
              <a:t>Il Romanticismo gitano</a:t>
            </a:r>
            <a:endParaRPr lang="it-IT" dirty="0"/>
          </a:p>
        </p:txBody>
      </p:sp>
      <p:pic>
        <p:nvPicPr>
          <p:cNvPr id="5" name="Immagine 4" descr="Immagine che contiene testo, schermata, Carattere, algebra&#10;&#10;Il contenuto generato dall'IA potrebbe non essere corretto.">
            <a:extLst>
              <a:ext uri="{FF2B5EF4-FFF2-40B4-BE49-F238E27FC236}">
                <a16:creationId xmlns:a16="http://schemas.microsoft.com/office/drawing/2014/main" id="{652F0263-1E27-1F37-6A33-0BDB0BAE6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77" y="365125"/>
            <a:ext cx="1825206" cy="2932059"/>
          </a:xfrm>
          <a:prstGeom prst="rect">
            <a:avLst/>
          </a:prstGeom>
        </p:spPr>
      </p:pic>
      <p:pic>
        <p:nvPicPr>
          <p:cNvPr id="7" name="Immagine 6">
            <a:extLst>
              <a:ext uri="{FF2B5EF4-FFF2-40B4-BE49-F238E27FC236}">
                <a16:creationId xmlns:a16="http://schemas.microsoft.com/office/drawing/2014/main" id="{279ABD3A-72CC-D7D5-3293-847474E24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270" y="3276243"/>
            <a:ext cx="2314836" cy="3281676"/>
          </a:xfrm>
          <a:prstGeom prst="rect">
            <a:avLst/>
          </a:prstGeom>
        </p:spPr>
      </p:pic>
      <p:sp>
        <p:nvSpPr>
          <p:cNvPr id="3" name="Segnaposto contenuto 2">
            <a:extLst>
              <a:ext uri="{FF2B5EF4-FFF2-40B4-BE49-F238E27FC236}">
                <a16:creationId xmlns:a16="http://schemas.microsoft.com/office/drawing/2014/main" id="{D0452BD1-07FF-1799-8620-69354AE0AF86}"/>
              </a:ext>
            </a:extLst>
          </p:cNvPr>
          <p:cNvSpPr>
            <a:spLocks noGrp="1"/>
          </p:cNvSpPr>
          <p:nvPr>
            <p:ph idx="1"/>
          </p:nvPr>
        </p:nvSpPr>
        <p:spPr>
          <a:xfrm>
            <a:off x="5526156" y="2055813"/>
            <a:ext cx="5827644" cy="4121149"/>
          </a:xfrm>
        </p:spPr>
        <p:txBody>
          <a:bodyPr anchor="t">
            <a:normAutofit/>
          </a:bodyPr>
          <a:lstStyle/>
          <a:p>
            <a:r>
              <a:rPr lang="it-IT" sz="2400" dirty="0">
                <a:latin typeface="Verdana" panose="020B0604030504040204" pitchFamily="34" charset="0"/>
                <a:ea typeface="Verdana" panose="020B0604030504040204" pitchFamily="34" charset="0"/>
              </a:rPr>
              <a:t>George </a:t>
            </a:r>
            <a:r>
              <a:rPr lang="it-IT" sz="2400" dirty="0" err="1">
                <a:latin typeface="Verdana" panose="020B0604030504040204" pitchFamily="34" charset="0"/>
                <a:ea typeface="Verdana" panose="020B0604030504040204" pitchFamily="34" charset="0"/>
              </a:rPr>
              <a:t>Borrow</a:t>
            </a:r>
            <a:endParaRPr lang="it-IT" sz="2400" dirty="0">
              <a:latin typeface="Verdana" panose="020B0604030504040204" pitchFamily="34" charset="0"/>
              <a:ea typeface="Verdana" panose="020B0604030504040204" pitchFamily="34" charset="0"/>
            </a:endParaRPr>
          </a:p>
          <a:p>
            <a:pPr marL="0" indent="0">
              <a:buNone/>
            </a:pPr>
            <a:r>
              <a:rPr lang="it-IT" sz="2400" dirty="0">
                <a:latin typeface="Verdana" panose="020B0604030504040204" pitchFamily="34" charset="0"/>
                <a:ea typeface="Verdana" panose="020B0604030504040204" pitchFamily="34" charset="0"/>
              </a:rPr>
              <a:t>- </a:t>
            </a:r>
            <a:r>
              <a:rPr lang="it-IT" sz="2400" i="1" dirty="0">
                <a:latin typeface="Verdana" panose="020B0604030504040204" pitchFamily="34" charset="0"/>
                <a:ea typeface="Verdana" panose="020B0604030504040204" pitchFamily="34" charset="0"/>
              </a:rPr>
              <a:t>The Zincali</a:t>
            </a:r>
            <a:r>
              <a:rPr lang="it-IT" sz="2400" dirty="0">
                <a:latin typeface="Verdana" panose="020B0604030504040204" pitchFamily="34" charset="0"/>
                <a:ea typeface="Verdana" panose="020B0604030504040204" pitchFamily="34" charset="0"/>
              </a:rPr>
              <a:t> (1841)</a:t>
            </a:r>
          </a:p>
          <a:p>
            <a:pPr>
              <a:buFontTx/>
              <a:buChar char="-"/>
            </a:pPr>
            <a:r>
              <a:rPr lang="it-IT" sz="2400" i="1" dirty="0" err="1">
                <a:latin typeface="Verdana" panose="020B0604030504040204" pitchFamily="34" charset="0"/>
                <a:ea typeface="Verdana" panose="020B0604030504040204" pitchFamily="34" charset="0"/>
              </a:rPr>
              <a:t>Lavengro</a:t>
            </a:r>
            <a:r>
              <a:rPr lang="it-IT" sz="2400" dirty="0">
                <a:latin typeface="Verdana" panose="020B0604030504040204" pitchFamily="34" charset="0"/>
                <a:ea typeface="Verdana" panose="020B0604030504040204" pitchFamily="34" charset="0"/>
              </a:rPr>
              <a:t> (1851)</a:t>
            </a:r>
          </a:p>
          <a:p>
            <a:pPr>
              <a:buFontTx/>
              <a:buChar char="-"/>
            </a:pPr>
            <a:r>
              <a:rPr lang="it-IT" sz="2400" i="1" dirty="0">
                <a:latin typeface="Verdana" panose="020B0604030504040204" pitchFamily="34" charset="0"/>
                <a:ea typeface="Verdana" panose="020B0604030504040204" pitchFamily="34" charset="0"/>
              </a:rPr>
              <a:t>The </a:t>
            </a:r>
            <a:r>
              <a:rPr lang="it-IT" sz="2400" i="1" dirty="0" err="1">
                <a:latin typeface="Verdana" panose="020B0604030504040204" pitchFamily="34" charset="0"/>
                <a:ea typeface="Verdana" panose="020B0604030504040204" pitchFamily="34" charset="0"/>
              </a:rPr>
              <a:t>Romany</a:t>
            </a:r>
            <a:r>
              <a:rPr lang="it-IT" sz="2400" i="1" dirty="0">
                <a:latin typeface="Verdana" panose="020B0604030504040204" pitchFamily="34" charset="0"/>
                <a:ea typeface="Verdana" panose="020B0604030504040204" pitchFamily="34" charset="0"/>
              </a:rPr>
              <a:t> Rye</a:t>
            </a:r>
            <a:r>
              <a:rPr lang="it-IT" sz="2400" dirty="0">
                <a:latin typeface="Verdana" panose="020B0604030504040204" pitchFamily="34" charset="0"/>
                <a:ea typeface="Verdana" panose="020B0604030504040204" pitchFamily="34" charset="0"/>
              </a:rPr>
              <a:t> (1854)</a:t>
            </a:r>
          </a:p>
          <a:p>
            <a:endParaRPr lang="it-IT" sz="2400" dirty="0"/>
          </a:p>
          <a:p>
            <a:endParaRPr lang="it-IT" sz="2400" dirty="0"/>
          </a:p>
        </p:txBody>
      </p:sp>
    </p:spTree>
    <p:extLst>
      <p:ext uri="{BB962C8B-B14F-4D97-AF65-F5344CB8AC3E}">
        <p14:creationId xmlns:p14="http://schemas.microsoft.com/office/powerpoint/2010/main" val="2185219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0F4E97-E194-4493-885A-6C7C34A44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CB456F">
              <a:alpha val="20000"/>
            </a:srgbClr>
          </a:solidFill>
          <a:ln w="32707" cap="flat">
            <a:noFill/>
            <a:prstDash val="solid"/>
            <a:miter/>
          </a:ln>
        </p:spPr>
        <p:txBody>
          <a:bodyPr wrap="square" rtlCol="0" anchor="ctr">
            <a:noAutofit/>
          </a:bodyPr>
          <a:lstStyle/>
          <a:p>
            <a:endParaRPr lang="en-US"/>
          </a:p>
        </p:txBody>
      </p:sp>
      <p:sp>
        <p:nvSpPr>
          <p:cNvPr id="2" name="Titolo 1">
            <a:extLst>
              <a:ext uri="{FF2B5EF4-FFF2-40B4-BE49-F238E27FC236}">
                <a16:creationId xmlns:a16="http://schemas.microsoft.com/office/drawing/2014/main" id="{23F13535-6E09-4DBE-8ED3-00915F919AF5}"/>
              </a:ext>
            </a:extLst>
          </p:cNvPr>
          <p:cNvSpPr>
            <a:spLocks noGrp="1"/>
          </p:cNvSpPr>
          <p:nvPr>
            <p:ph type="title"/>
          </p:nvPr>
        </p:nvSpPr>
        <p:spPr>
          <a:xfrm>
            <a:off x="5526156" y="365125"/>
            <a:ext cx="5827643" cy="1511300"/>
          </a:xfrm>
        </p:spPr>
        <p:txBody>
          <a:bodyPr anchor="b">
            <a:normAutofit/>
          </a:bodyPr>
          <a:lstStyle/>
          <a:p>
            <a:r>
              <a:rPr lang="it-IT" dirty="0"/>
              <a:t>Il mito della gitana</a:t>
            </a:r>
          </a:p>
        </p:txBody>
      </p:sp>
      <p:pic>
        <p:nvPicPr>
          <p:cNvPr id="4" name="Immagine 3" descr="Immagine che contiene interni, parete&#10;&#10;Descrizione generata automaticamente">
            <a:extLst>
              <a:ext uri="{FF2B5EF4-FFF2-40B4-BE49-F238E27FC236}">
                <a16:creationId xmlns:a16="http://schemas.microsoft.com/office/drawing/2014/main" id="{0696F40C-49BE-4F6F-BEAC-757FACB15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73095"/>
            <a:ext cx="2276727" cy="3206659"/>
          </a:xfrm>
          <a:prstGeom prst="rect">
            <a:avLst/>
          </a:prstGeom>
        </p:spPr>
      </p:pic>
      <p:pic>
        <p:nvPicPr>
          <p:cNvPr id="5" name="Immagine 4" descr="Immagine che contiene interni, abbigliamento, parete, edificio&#10;&#10;Descrizione generata automaticamente">
            <a:extLst>
              <a:ext uri="{FF2B5EF4-FFF2-40B4-BE49-F238E27FC236}">
                <a16:creationId xmlns:a16="http://schemas.microsoft.com/office/drawing/2014/main" id="{E1889808-9457-419B-8E2E-DBA092278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842" y="3589868"/>
            <a:ext cx="2399561" cy="2980822"/>
          </a:xfrm>
          <a:prstGeom prst="rect">
            <a:avLst/>
          </a:prstGeom>
        </p:spPr>
      </p:pic>
      <p:sp>
        <p:nvSpPr>
          <p:cNvPr id="3" name="Segnaposto contenuto 2">
            <a:extLst>
              <a:ext uri="{FF2B5EF4-FFF2-40B4-BE49-F238E27FC236}">
                <a16:creationId xmlns:a16="http://schemas.microsoft.com/office/drawing/2014/main" id="{280A0AD4-CCE4-45B1-ABE5-FB9E5E56BDDA}"/>
              </a:ext>
            </a:extLst>
          </p:cNvPr>
          <p:cNvSpPr>
            <a:spLocks noGrp="1"/>
          </p:cNvSpPr>
          <p:nvPr>
            <p:ph idx="1"/>
          </p:nvPr>
        </p:nvSpPr>
        <p:spPr>
          <a:xfrm>
            <a:off x="5526156" y="2055813"/>
            <a:ext cx="5827644" cy="4121149"/>
          </a:xfrm>
        </p:spPr>
        <p:txBody>
          <a:bodyPr anchor="t">
            <a:normAutofit/>
          </a:bodyPr>
          <a:lstStyle/>
          <a:p>
            <a:endParaRPr lang="it-IT" sz="2400" dirty="0"/>
          </a:p>
          <a:p>
            <a:r>
              <a:rPr lang="it-IT" sz="2400" dirty="0"/>
              <a:t>Prosper Mérimée, </a:t>
            </a:r>
            <a:r>
              <a:rPr lang="it-IT" sz="2400" i="1" dirty="0"/>
              <a:t>Carmen</a:t>
            </a:r>
            <a:r>
              <a:rPr lang="it-IT" sz="2400" dirty="0"/>
              <a:t>, 1845</a:t>
            </a:r>
          </a:p>
          <a:p>
            <a:r>
              <a:rPr lang="it-IT" sz="2400" dirty="0"/>
              <a:t>Georges Bizet, </a:t>
            </a:r>
            <a:r>
              <a:rPr lang="it-IT" sz="2400" i="1" dirty="0"/>
              <a:t>Carmen, </a:t>
            </a:r>
            <a:r>
              <a:rPr lang="it-IT" sz="2400" dirty="0"/>
              <a:t>1875</a:t>
            </a:r>
          </a:p>
          <a:p>
            <a:endParaRPr lang="it-IT" sz="2400" dirty="0"/>
          </a:p>
        </p:txBody>
      </p:sp>
      <p:pic>
        <p:nvPicPr>
          <p:cNvPr id="8" name="Immagine 7" descr="Immagine che contiene ballerino, sport, terra&#10;&#10;Descrizione generata automaticamente">
            <a:extLst>
              <a:ext uri="{FF2B5EF4-FFF2-40B4-BE49-F238E27FC236}">
                <a16:creationId xmlns:a16="http://schemas.microsoft.com/office/drawing/2014/main" id="{8294C947-772E-48D9-9B50-64E2933519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5255" y="3932238"/>
            <a:ext cx="5294716" cy="2475279"/>
          </a:xfrm>
          <a:prstGeom prst="rect">
            <a:avLst/>
          </a:prstGeom>
        </p:spPr>
      </p:pic>
    </p:spTree>
    <p:extLst>
      <p:ext uri="{BB962C8B-B14F-4D97-AF65-F5344CB8AC3E}">
        <p14:creationId xmlns:p14="http://schemas.microsoft.com/office/powerpoint/2010/main" val="1839798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ADC36D-E21F-157E-B9B0-95C4D0CEDA52}"/>
              </a:ext>
            </a:extLst>
          </p:cNvPr>
          <p:cNvSpPr>
            <a:spLocks noGrp="1"/>
          </p:cNvSpPr>
          <p:nvPr>
            <p:ph type="title"/>
          </p:nvPr>
        </p:nvSpPr>
        <p:spPr/>
        <p:txBody>
          <a:bodyPr/>
          <a:lstStyle/>
          <a:p>
            <a:r>
              <a:rPr lang="it-IT" dirty="0"/>
              <a:t>La Costituzione del 1978 e le politiche contemporanee</a:t>
            </a:r>
          </a:p>
        </p:txBody>
      </p:sp>
      <p:pic>
        <p:nvPicPr>
          <p:cNvPr id="5" name="Segnaposto contenuto 4" descr="Immagine che contiene cerchio, logo, Elementi grafici, clipart&#10;&#10;Il contenuto generato dall'IA potrebbe non essere corretto.">
            <a:extLst>
              <a:ext uri="{FF2B5EF4-FFF2-40B4-BE49-F238E27FC236}">
                <a16:creationId xmlns:a16="http://schemas.microsoft.com/office/drawing/2014/main" id="{0E5D5891-0241-6903-AD13-56AE80C906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69045" y="1221658"/>
            <a:ext cx="2192594" cy="2192594"/>
          </a:xfrm>
        </p:spPr>
      </p:pic>
      <p:sp>
        <p:nvSpPr>
          <p:cNvPr id="3" name="CasellaDiTesto 2">
            <a:extLst>
              <a:ext uri="{FF2B5EF4-FFF2-40B4-BE49-F238E27FC236}">
                <a16:creationId xmlns:a16="http://schemas.microsoft.com/office/drawing/2014/main" id="{5B5B33AF-E42B-5B72-3100-2FE2B12DD1AA}"/>
              </a:ext>
            </a:extLst>
          </p:cNvPr>
          <p:cNvSpPr txBox="1"/>
          <p:nvPr/>
        </p:nvSpPr>
        <p:spPr>
          <a:xfrm>
            <a:off x="1061884" y="2462981"/>
            <a:ext cx="5966698" cy="2308324"/>
          </a:xfrm>
          <a:prstGeom prst="rect">
            <a:avLst/>
          </a:prstGeom>
          <a:noFill/>
        </p:spPr>
        <p:txBody>
          <a:bodyPr wrap="none" rtlCol="0">
            <a:spAutoFit/>
          </a:bodyPr>
          <a:lstStyle/>
          <a:p>
            <a:r>
              <a:rPr lang="it-IT" dirty="0"/>
              <a:t>Il riconoscimento ufficiale e le istituzioni:</a:t>
            </a:r>
          </a:p>
          <a:p>
            <a:endParaRPr lang="it-IT" dirty="0"/>
          </a:p>
          <a:p>
            <a:pPr marL="285750" indent="-285750">
              <a:buFontTx/>
              <a:buChar char="-"/>
            </a:pPr>
            <a:r>
              <a:rPr lang="it-IT" dirty="0"/>
              <a:t>Il Consejo </a:t>
            </a:r>
            <a:r>
              <a:rPr lang="it-IT" dirty="0" err="1"/>
              <a:t>Estatal</a:t>
            </a:r>
            <a:r>
              <a:rPr lang="it-IT" dirty="0"/>
              <a:t> del Pueblo Gitano</a:t>
            </a:r>
          </a:p>
          <a:p>
            <a:pPr marL="285750" indent="-285750">
              <a:buFontTx/>
              <a:buChar char="-"/>
            </a:pPr>
            <a:endParaRPr lang="it-IT" dirty="0"/>
          </a:p>
          <a:p>
            <a:pPr marL="285750" indent="-285750">
              <a:buFontTx/>
              <a:buChar char="-"/>
            </a:pPr>
            <a:r>
              <a:rPr lang="it-IT" dirty="0"/>
              <a:t>La </a:t>
            </a:r>
            <a:r>
              <a:rPr lang="it-IT" dirty="0" err="1"/>
              <a:t>Fundación</a:t>
            </a:r>
            <a:r>
              <a:rPr lang="it-IT" dirty="0"/>
              <a:t> </a:t>
            </a:r>
            <a:r>
              <a:rPr lang="it-IT" dirty="0" err="1"/>
              <a:t>Instituto</a:t>
            </a:r>
            <a:r>
              <a:rPr lang="it-IT" dirty="0"/>
              <a:t> de Cultura Gitana</a:t>
            </a:r>
          </a:p>
          <a:p>
            <a:pPr marL="285750" indent="-285750">
              <a:buFontTx/>
              <a:buChar char="-"/>
            </a:pPr>
            <a:endParaRPr lang="it-IT" dirty="0"/>
          </a:p>
          <a:p>
            <a:pPr marL="285750" indent="-285750">
              <a:buFontTx/>
              <a:buChar char="-"/>
            </a:pPr>
            <a:r>
              <a:rPr lang="it-IT" dirty="0"/>
              <a:t>La </a:t>
            </a:r>
            <a:r>
              <a:rPr lang="it-IT" dirty="0" err="1"/>
              <a:t>Asociación</a:t>
            </a:r>
            <a:r>
              <a:rPr lang="it-IT" dirty="0"/>
              <a:t> </a:t>
            </a:r>
            <a:r>
              <a:rPr lang="it-IT" dirty="0" err="1"/>
              <a:t>Nacional</a:t>
            </a:r>
            <a:r>
              <a:rPr lang="it-IT" dirty="0"/>
              <a:t> </a:t>
            </a:r>
            <a:r>
              <a:rPr lang="it-IT" dirty="0" err="1"/>
              <a:t>Unión</a:t>
            </a:r>
            <a:r>
              <a:rPr lang="it-IT" dirty="0"/>
              <a:t> del Pueblo Romani</a:t>
            </a:r>
          </a:p>
          <a:p>
            <a:endParaRPr lang="it-IT" dirty="0"/>
          </a:p>
        </p:txBody>
      </p:sp>
      <p:pic>
        <p:nvPicPr>
          <p:cNvPr id="6" name="Immagine 5" descr="Immagine che contiene muro, interno, persone, soffitto&#10;&#10;Il contenuto generato dall'IA potrebbe non essere corretto.">
            <a:extLst>
              <a:ext uri="{FF2B5EF4-FFF2-40B4-BE49-F238E27FC236}">
                <a16:creationId xmlns:a16="http://schemas.microsoft.com/office/drawing/2014/main" id="{C8E7DF26-0E0A-ED8C-B753-DEB3DB246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5988" y="3429000"/>
            <a:ext cx="4572000" cy="3228975"/>
          </a:xfrm>
          <a:prstGeom prst="rect">
            <a:avLst/>
          </a:prstGeom>
        </p:spPr>
      </p:pic>
    </p:spTree>
    <p:extLst>
      <p:ext uri="{BB962C8B-B14F-4D97-AF65-F5344CB8AC3E}">
        <p14:creationId xmlns:p14="http://schemas.microsoft.com/office/powerpoint/2010/main" val="3121821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0466A09E-4D53-48AA-89FD-2514CFF36612}"/>
              </a:ext>
            </a:extLst>
          </p:cNvPr>
          <p:cNvSpPr>
            <a:spLocks noGrp="1"/>
          </p:cNvSpPr>
          <p:nvPr>
            <p:ph type="title"/>
          </p:nvPr>
        </p:nvSpPr>
        <p:spPr>
          <a:xfrm>
            <a:off x="838201" y="643467"/>
            <a:ext cx="3888526" cy="1800526"/>
          </a:xfrm>
        </p:spPr>
        <p:txBody>
          <a:bodyPr vert="horz" lIns="91440" tIns="45720" rIns="91440" bIns="45720" rtlCol="0" anchor="ctr">
            <a:normAutofit/>
          </a:bodyPr>
          <a:lstStyle/>
          <a:p>
            <a:r>
              <a:rPr lang="en-US"/>
              <a:t>Una questione di numeri</a:t>
            </a:r>
          </a:p>
        </p:txBody>
      </p:sp>
      <p:sp>
        <p:nvSpPr>
          <p:cNvPr id="6" name="CasellaDiTesto 5">
            <a:extLst>
              <a:ext uri="{FF2B5EF4-FFF2-40B4-BE49-F238E27FC236}">
                <a16:creationId xmlns:a16="http://schemas.microsoft.com/office/drawing/2014/main" id="{A3BC125D-8A3B-4D7E-B978-A6F4ED6DC11D}"/>
              </a:ext>
            </a:extLst>
          </p:cNvPr>
          <p:cNvSpPr txBox="1"/>
          <p:nvPr/>
        </p:nvSpPr>
        <p:spPr>
          <a:xfrm>
            <a:off x="838201" y="2623381"/>
            <a:ext cx="3888528" cy="3553581"/>
          </a:xfrm>
          <a:prstGeom prst="rect">
            <a:avLst/>
          </a:prstGeom>
        </p:spPr>
        <p:txBody>
          <a:bodyPr vert="horz" lIns="91440" tIns="45720" rIns="91440" bIns="45720" rtlCol="0">
            <a:normAutofit/>
          </a:bodyPr>
          <a:lstStyle/>
          <a:p>
            <a:pPr marL="285750" indent="-228600">
              <a:lnSpc>
                <a:spcPct val="150000"/>
              </a:lnSpc>
              <a:spcAft>
                <a:spcPts val="600"/>
              </a:spcAft>
              <a:buFont typeface="Arial" panose="020B0604020202020204" pitchFamily="34" charset="0"/>
              <a:buChar char="•"/>
            </a:pPr>
            <a:endParaRPr lang="en-US" sz="2000" dirty="0"/>
          </a:p>
          <a:p>
            <a:pPr marL="285750" indent="-228600">
              <a:lnSpc>
                <a:spcPct val="150000"/>
              </a:lnSpc>
              <a:spcAft>
                <a:spcPts val="600"/>
              </a:spcAft>
              <a:buFont typeface="Arial" panose="020B0604020202020204" pitchFamily="34" charset="0"/>
              <a:buChar char="•"/>
            </a:pPr>
            <a:r>
              <a:rPr lang="en-US" sz="2000" b="1" dirty="0">
                <a:latin typeface="Verdana" panose="020B0604030504040204" pitchFamily="34" charset="0"/>
                <a:ea typeface="Verdana" panose="020B0604030504040204" pitchFamily="34" charset="0"/>
              </a:rPr>
              <a:t>750.000 </a:t>
            </a:r>
            <a:r>
              <a:rPr lang="en-US" sz="2000" b="1" dirty="0" err="1">
                <a:latin typeface="Verdana" panose="020B0604030504040204" pitchFamily="34" charset="0"/>
                <a:ea typeface="Verdana" panose="020B0604030504040204" pitchFamily="34" charset="0"/>
              </a:rPr>
              <a:t>stimati</a:t>
            </a:r>
            <a:r>
              <a:rPr lang="en-US" sz="2000" b="1" dirty="0">
                <a:latin typeface="Verdana" panose="020B0604030504040204" pitchFamily="34" charset="0"/>
                <a:ea typeface="Verdana" panose="020B0604030504040204" pitchFamily="34" charset="0"/>
              </a:rPr>
              <a:t> </a:t>
            </a:r>
            <a:r>
              <a:rPr lang="en-US" sz="2000" b="1" dirty="0" err="1">
                <a:latin typeface="Verdana" panose="020B0604030504040204" pitchFamily="34" charset="0"/>
                <a:ea typeface="Verdana" panose="020B0604030504040204" pitchFamily="34" charset="0"/>
              </a:rPr>
              <a:t>nel</a:t>
            </a:r>
            <a:r>
              <a:rPr lang="en-US" sz="2000" b="1" dirty="0">
                <a:latin typeface="Verdana" panose="020B0604030504040204" pitchFamily="34" charset="0"/>
                <a:ea typeface="Verdana" panose="020B0604030504040204" pitchFamily="34" charset="0"/>
              </a:rPr>
              <a:t> 2014, </a:t>
            </a:r>
            <a:r>
              <a:rPr lang="en-US" sz="2000" b="1" dirty="0" err="1">
                <a:latin typeface="Verdana" panose="020B0604030504040204" pitchFamily="34" charset="0"/>
                <a:ea typeface="Verdana" panose="020B0604030504040204" pitchFamily="34" charset="0"/>
              </a:rPr>
              <a:t>distribuiti</a:t>
            </a:r>
            <a:r>
              <a:rPr lang="en-US" sz="2000" b="1" dirty="0">
                <a:latin typeface="Verdana" panose="020B0604030504040204" pitchFamily="34" charset="0"/>
                <a:ea typeface="Verdana" panose="020B0604030504040204" pitchFamily="34" charset="0"/>
              </a:rPr>
              <a:t> in </a:t>
            </a:r>
            <a:r>
              <a:rPr lang="en-US" sz="2000" b="1" dirty="0" err="1">
                <a:latin typeface="Verdana" panose="020B0604030504040204" pitchFamily="34" charset="0"/>
                <a:ea typeface="Verdana" panose="020B0604030504040204" pitchFamily="34" charset="0"/>
              </a:rPr>
              <a:t>tutto</a:t>
            </a:r>
            <a:r>
              <a:rPr lang="en-US" sz="2000" b="1" dirty="0">
                <a:latin typeface="Verdana" panose="020B0604030504040204" pitchFamily="34" charset="0"/>
                <a:ea typeface="Verdana" panose="020B0604030504040204" pitchFamily="34" charset="0"/>
              </a:rPr>
              <a:t> il </a:t>
            </a:r>
            <a:r>
              <a:rPr lang="en-US" sz="2000" b="1" dirty="0" err="1">
                <a:latin typeface="Verdana" panose="020B0604030504040204" pitchFamily="34" charset="0"/>
                <a:ea typeface="Verdana" panose="020B0604030504040204" pitchFamily="34" charset="0"/>
              </a:rPr>
              <a:t>territorio</a:t>
            </a:r>
            <a:r>
              <a:rPr lang="en-US" sz="2000" b="1" dirty="0">
                <a:latin typeface="Verdana" panose="020B0604030504040204" pitchFamily="34" charset="0"/>
                <a:ea typeface="Verdana" panose="020B0604030504040204" pitchFamily="34" charset="0"/>
              </a:rPr>
              <a:t>, </a:t>
            </a:r>
            <a:r>
              <a:rPr lang="en-US" sz="2000" b="1" dirty="0" err="1">
                <a:latin typeface="Verdana" panose="020B0604030504040204" pitchFamily="34" charset="0"/>
                <a:ea typeface="Verdana" panose="020B0604030504040204" pitchFamily="34" charset="0"/>
              </a:rPr>
              <a:t>soprattutto</a:t>
            </a:r>
            <a:r>
              <a:rPr lang="en-US" sz="2000" b="1" dirty="0">
                <a:latin typeface="Verdana" panose="020B0604030504040204" pitchFamily="34" charset="0"/>
                <a:ea typeface="Verdana" panose="020B0604030504040204" pitchFamily="34" charset="0"/>
              </a:rPr>
              <a:t> in Andalusia</a:t>
            </a:r>
          </a:p>
        </p:txBody>
      </p:sp>
      <p:pic>
        <p:nvPicPr>
          <p:cNvPr id="5" name="Segnaposto contenuto 4">
            <a:extLst>
              <a:ext uri="{FF2B5EF4-FFF2-40B4-BE49-F238E27FC236}">
                <a16:creationId xmlns:a16="http://schemas.microsoft.com/office/drawing/2014/main" id="{EEE799FB-269F-4CE2-86BF-22F7AC7DFC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0986" y="1860656"/>
            <a:ext cx="4747547" cy="3165031"/>
          </a:xfrm>
          <a:prstGeom prst="rect">
            <a:avLst/>
          </a:prstGeom>
        </p:spPr>
      </p:pic>
    </p:spTree>
    <p:extLst>
      <p:ext uri="{BB962C8B-B14F-4D97-AF65-F5344CB8AC3E}">
        <p14:creationId xmlns:p14="http://schemas.microsoft.com/office/powerpoint/2010/main" val="272102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BDEDD9-6713-9079-E233-295409E7C7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EE998287-1415-7189-2898-6FD4E0B48908}"/>
              </a:ext>
            </a:extLst>
          </p:cNvPr>
          <p:cNvSpPr>
            <a:spLocks noGrp="1"/>
          </p:cNvSpPr>
          <p:nvPr>
            <p:ph idx="1"/>
          </p:nvPr>
        </p:nvSpPr>
        <p:spPr/>
        <p:txBody>
          <a:bodyPr/>
          <a:lstStyle/>
          <a:p>
            <a:r>
              <a:rPr lang="it-IT" dirty="0"/>
              <a:t>Tra l’accettazione istituzionale e il rifiuto sociale</a:t>
            </a:r>
          </a:p>
          <a:p>
            <a:endParaRPr lang="it-IT" dirty="0"/>
          </a:p>
          <a:p>
            <a:endParaRPr lang="it-IT" dirty="0"/>
          </a:p>
        </p:txBody>
      </p:sp>
      <p:pic>
        <p:nvPicPr>
          <p:cNvPr id="4" name="Elementi multimediali online 3" title="Niños gitanos ante la definición de “Gitano,na” del nuevo diccionario de la RAE">
            <a:hlinkClick r:id="" action="ppaction://media"/>
            <a:extLst>
              <a:ext uri="{FF2B5EF4-FFF2-40B4-BE49-F238E27FC236}">
                <a16:creationId xmlns:a16="http://schemas.microsoft.com/office/drawing/2014/main" id="{2AF1F21D-E953-8AA9-F920-2CA0F8239EAC}"/>
              </a:ext>
            </a:extLst>
          </p:cNvPr>
          <p:cNvPicPr>
            <a:picLocks noRot="1" noChangeAspect="1"/>
          </p:cNvPicPr>
          <p:nvPr>
            <a:videoFile r:link="rId1"/>
          </p:nvPr>
        </p:nvPicPr>
        <p:blipFill>
          <a:blip r:embed="rId3"/>
          <a:stretch>
            <a:fillRect/>
          </a:stretch>
        </p:blipFill>
        <p:spPr>
          <a:xfrm>
            <a:off x="2702616" y="2658343"/>
            <a:ext cx="6786767" cy="3834532"/>
          </a:xfrm>
          <a:prstGeom prst="rect">
            <a:avLst/>
          </a:prstGeom>
        </p:spPr>
      </p:pic>
    </p:spTree>
    <p:extLst>
      <p:ext uri="{BB962C8B-B14F-4D97-AF65-F5344CB8AC3E}">
        <p14:creationId xmlns:p14="http://schemas.microsoft.com/office/powerpoint/2010/main" val="47365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09075E-9291-4CC2-415D-D25D4F11F402}"/>
              </a:ext>
            </a:extLst>
          </p:cNvPr>
          <p:cNvSpPr>
            <a:spLocks noGrp="1"/>
          </p:cNvSpPr>
          <p:nvPr>
            <p:ph type="title"/>
          </p:nvPr>
        </p:nvSpPr>
        <p:spPr/>
        <p:txBody>
          <a:bodyPr/>
          <a:lstStyle/>
          <a:p>
            <a:r>
              <a:rPr lang="it-IT" dirty="0"/>
              <a:t>E in America Latina?</a:t>
            </a:r>
          </a:p>
        </p:txBody>
      </p:sp>
      <p:sp>
        <p:nvSpPr>
          <p:cNvPr id="3" name="Segnaposto contenuto 2">
            <a:extLst>
              <a:ext uri="{FF2B5EF4-FFF2-40B4-BE49-F238E27FC236}">
                <a16:creationId xmlns:a16="http://schemas.microsoft.com/office/drawing/2014/main" id="{D1300564-33FB-087F-795F-797DB426F795}"/>
              </a:ext>
            </a:extLst>
          </p:cNvPr>
          <p:cNvSpPr>
            <a:spLocks noGrp="1"/>
          </p:cNvSpPr>
          <p:nvPr>
            <p:ph idx="1"/>
          </p:nvPr>
        </p:nvSpPr>
        <p:spPr/>
        <p:txBody>
          <a:bodyPr/>
          <a:lstStyle/>
          <a:p>
            <a:r>
              <a:rPr lang="it-IT" dirty="0"/>
              <a:t>- Pochi arrivi durante l’epoca coloniale</a:t>
            </a:r>
          </a:p>
          <a:p>
            <a:endParaRPr lang="it-IT" dirty="0"/>
          </a:p>
          <a:p>
            <a:r>
              <a:rPr lang="it-IT" dirty="0"/>
              <a:t>- La migrazione nel XIX secolo, proveniente in maggioranza dai Balcani</a:t>
            </a:r>
          </a:p>
          <a:p>
            <a:endParaRPr lang="it-IT" dirty="0"/>
          </a:p>
          <a:p>
            <a:r>
              <a:rPr lang="it-IT" dirty="0"/>
              <a:t>- Mancanza di studi globali</a:t>
            </a:r>
          </a:p>
        </p:txBody>
      </p:sp>
    </p:spTree>
    <p:extLst>
      <p:ext uri="{BB962C8B-B14F-4D97-AF65-F5344CB8AC3E}">
        <p14:creationId xmlns:p14="http://schemas.microsoft.com/office/powerpoint/2010/main" val="755496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420560-ECE0-AB8A-990F-74FDBC975590}"/>
              </a:ext>
            </a:extLst>
          </p:cNvPr>
          <p:cNvSpPr>
            <a:spLocks noGrp="1"/>
          </p:cNvSpPr>
          <p:nvPr>
            <p:ph type="title"/>
          </p:nvPr>
        </p:nvSpPr>
        <p:spPr/>
        <p:txBody>
          <a:bodyPr/>
          <a:lstStyle/>
          <a:p>
            <a:r>
              <a:rPr lang="it-IT" dirty="0"/>
              <a:t>Quanti e dove?</a:t>
            </a:r>
          </a:p>
        </p:txBody>
      </p:sp>
      <p:sp>
        <p:nvSpPr>
          <p:cNvPr id="3" name="Segnaposto contenuto 2">
            <a:extLst>
              <a:ext uri="{FF2B5EF4-FFF2-40B4-BE49-F238E27FC236}">
                <a16:creationId xmlns:a16="http://schemas.microsoft.com/office/drawing/2014/main" id="{A2348F80-A877-4DF6-7670-B08B4D8425C5}"/>
              </a:ext>
            </a:extLst>
          </p:cNvPr>
          <p:cNvSpPr>
            <a:spLocks noGrp="1"/>
          </p:cNvSpPr>
          <p:nvPr>
            <p:ph idx="1"/>
          </p:nvPr>
        </p:nvSpPr>
        <p:spPr/>
        <p:txBody>
          <a:bodyPr>
            <a:normAutofit/>
          </a:bodyPr>
          <a:lstStyle/>
          <a:p>
            <a:r>
              <a:rPr lang="es-ES" dirty="0">
                <a:latin typeface="Verdana" panose="020B0604030504040204" pitchFamily="34" charset="0"/>
                <a:ea typeface="Verdana" panose="020B0604030504040204" pitchFamily="34" charset="0"/>
              </a:rPr>
              <a:t>México 800.000 (??)</a:t>
            </a:r>
          </a:p>
          <a:p>
            <a:r>
              <a:rPr lang="es-ES" dirty="0">
                <a:latin typeface="Verdana" panose="020B0604030504040204" pitchFamily="34" charset="0"/>
                <a:ea typeface="Verdana" panose="020B0604030504040204" pitchFamily="34" charset="0"/>
              </a:rPr>
              <a:t>Colombia 8.000 </a:t>
            </a:r>
          </a:p>
          <a:p>
            <a:r>
              <a:rPr lang="es-ES" dirty="0">
                <a:latin typeface="Verdana" panose="020B0604030504040204" pitchFamily="34" charset="0"/>
                <a:ea typeface="Verdana" panose="020B0604030504040204" pitchFamily="34" charset="0"/>
              </a:rPr>
              <a:t>Ecuador 3.000 </a:t>
            </a:r>
          </a:p>
          <a:p>
            <a:r>
              <a:rPr lang="es-ES" dirty="0">
                <a:latin typeface="Verdana" panose="020B0604030504040204" pitchFamily="34" charset="0"/>
                <a:ea typeface="Verdana" panose="020B0604030504040204" pitchFamily="34" charset="0"/>
              </a:rPr>
              <a:t>Perú Sin datos (??)</a:t>
            </a:r>
          </a:p>
          <a:p>
            <a:r>
              <a:rPr lang="es-ES" dirty="0">
                <a:latin typeface="Verdana" panose="020B0604030504040204" pitchFamily="34" charset="0"/>
                <a:ea typeface="Verdana" panose="020B0604030504040204" pitchFamily="34" charset="0"/>
              </a:rPr>
              <a:t>Brasil 800.000 </a:t>
            </a:r>
          </a:p>
          <a:p>
            <a:r>
              <a:rPr lang="es-ES" dirty="0">
                <a:latin typeface="Verdana" panose="020B0604030504040204" pitchFamily="34" charset="0"/>
                <a:ea typeface="Verdana" panose="020B0604030504040204" pitchFamily="34" charset="0"/>
              </a:rPr>
              <a:t>Argentina 300.000 </a:t>
            </a:r>
          </a:p>
          <a:p>
            <a:r>
              <a:rPr lang="es-ES" dirty="0">
                <a:latin typeface="Verdana" panose="020B0604030504040204" pitchFamily="34" charset="0"/>
                <a:ea typeface="Verdana" panose="020B0604030504040204" pitchFamily="34" charset="0"/>
              </a:rPr>
              <a:t>Chile 8.000</a:t>
            </a:r>
            <a:endParaRPr lang="it-IT"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82732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A50A26-90E2-1BC8-C39A-7E5AFDBEF85A}"/>
              </a:ext>
            </a:extLst>
          </p:cNvPr>
          <p:cNvSpPr>
            <a:spLocks noGrp="1"/>
          </p:cNvSpPr>
          <p:nvPr>
            <p:ph type="title"/>
          </p:nvPr>
        </p:nvSpPr>
        <p:spPr/>
        <p:txBody>
          <a:bodyPr/>
          <a:lstStyle/>
          <a:p>
            <a:r>
              <a:rPr lang="it-IT" dirty="0"/>
              <a:t>Le Associazioni Rom in America Latina</a:t>
            </a:r>
          </a:p>
        </p:txBody>
      </p:sp>
      <p:sp>
        <p:nvSpPr>
          <p:cNvPr id="3" name="Segnaposto contenuto 2">
            <a:extLst>
              <a:ext uri="{FF2B5EF4-FFF2-40B4-BE49-F238E27FC236}">
                <a16:creationId xmlns:a16="http://schemas.microsoft.com/office/drawing/2014/main" id="{4E7C5358-B0F0-6A58-E436-B90A8CF2FE38}"/>
              </a:ext>
            </a:extLst>
          </p:cNvPr>
          <p:cNvSpPr>
            <a:spLocks noGrp="1"/>
          </p:cNvSpPr>
          <p:nvPr>
            <p:ph idx="1"/>
          </p:nvPr>
        </p:nvSpPr>
        <p:spPr/>
        <p:txBody>
          <a:bodyPr>
            <a:normAutofit fontScale="92500"/>
          </a:bodyPr>
          <a:lstStyle/>
          <a:p>
            <a:r>
              <a:rPr lang="es-ES" dirty="0"/>
              <a:t>- SKOKRA o el Consejo de Organizaciones y </a:t>
            </a:r>
            <a:r>
              <a:rPr lang="es-ES" i="1" dirty="0" err="1"/>
              <a:t>Kumpeniyi</a:t>
            </a:r>
            <a:br>
              <a:rPr lang="es-ES" dirty="0"/>
            </a:br>
            <a:r>
              <a:rPr lang="es-ES" dirty="0"/>
              <a:t>Rom de las Américas </a:t>
            </a:r>
          </a:p>
          <a:p>
            <a:r>
              <a:rPr lang="es-ES" dirty="0"/>
              <a:t>AICRA - Asociación Identidad Cultural Romaní - Argentina,</a:t>
            </a:r>
          </a:p>
          <a:p>
            <a:r>
              <a:rPr lang="es-ES" dirty="0"/>
              <a:t>Asociación Nacional del Pueblo Rom del Ecuador </a:t>
            </a:r>
          </a:p>
          <a:p>
            <a:r>
              <a:rPr lang="es-ES" dirty="0"/>
              <a:t>Foro Romanó de Chile </a:t>
            </a:r>
          </a:p>
          <a:p>
            <a:r>
              <a:rPr lang="es-ES" dirty="0"/>
              <a:t>PROROM Proceso Organizativo del Pueblo Rom de Colombia, PROROM </a:t>
            </a:r>
          </a:p>
          <a:p>
            <a:r>
              <a:rPr lang="es-ES" dirty="0" err="1"/>
              <a:t>Uniao</a:t>
            </a:r>
            <a:r>
              <a:rPr lang="es-ES" dirty="0"/>
              <a:t> </a:t>
            </a:r>
            <a:r>
              <a:rPr lang="es-ES" dirty="0" err="1"/>
              <a:t>Cigana</a:t>
            </a:r>
            <a:r>
              <a:rPr lang="es-ES" dirty="0"/>
              <a:t> do Brasil</a:t>
            </a:r>
          </a:p>
          <a:p>
            <a:endParaRPr lang="it-IT" dirty="0"/>
          </a:p>
        </p:txBody>
      </p:sp>
    </p:spTree>
    <p:extLst>
      <p:ext uri="{BB962C8B-B14F-4D97-AF65-F5344CB8AC3E}">
        <p14:creationId xmlns:p14="http://schemas.microsoft.com/office/powerpoint/2010/main" val="1857409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5E1D45-2D52-AAC9-9A19-F140D7580E68}"/>
              </a:ext>
            </a:extLst>
          </p:cNvPr>
          <p:cNvSpPr>
            <a:spLocks noGrp="1"/>
          </p:cNvSpPr>
          <p:nvPr>
            <p:ph type="title"/>
          </p:nvPr>
        </p:nvSpPr>
        <p:spPr/>
        <p:txBody>
          <a:bodyPr/>
          <a:lstStyle/>
          <a:p>
            <a:r>
              <a:rPr lang="it-IT" dirty="0"/>
              <a:t>La rappresentazione culturale</a:t>
            </a:r>
          </a:p>
        </p:txBody>
      </p:sp>
      <p:sp>
        <p:nvSpPr>
          <p:cNvPr id="3" name="Segnaposto contenuto 2">
            <a:extLst>
              <a:ext uri="{FF2B5EF4-FFF2-40B4-BE49-F238E27FC236}">
                <a16:creationId xmlns:a16="http://schemas.microsoft.com/office/drawing/2014/main" id="{046968C4-9726-BDE8-25A3-56AB70223402}"/>
              </a:ext>
            </a:extLst>
          </p:cNvPr>
          <p:cNvSpPr>
            <a:spLocks noGrp="1"/>
          </p:cNvSpPr>
          <p:nvPr>
            <p:ph idx="1"/>
          </p:nvPr>
        </p:nvSpPr>
        <p:spPr/>
        <p:txBody>
          <a:bodyPr/>
          <a:lstStyle/>
          <a:p>
            <a:r>
              <a:rPr lang="it-IT" dirty="0"/>
              <a:t>Il personaggio di </a:t>
            </a:r>
            <a:r>
              <a:rPr lang="it-IT" dirty="0" err="1"/>
              <a:t>Melquiades</a:t>
            </a:r>
            <a:r>
              <a:rPr lang="it-IT" dirty="0"/>
              <a:t> in </a:t>
            </a:r>
            <a:r>
              <a:rPr lang="it-IT" i="1" dirty="0"/>
              <a:t>Cent’anni di solitudine </a:t>
            </a:r>
            <a:r>
              <a:rPr lang="it-IT" dirty="0"/>
              <a:t>di Gabriel García Márquez</a:t>
            </a:r>
          </a:p>
        </p:txBody>
      </p:sp>
      <p:pic>
        <p:nvPicPr>
          <p:cNvPr id="5" name="Immagine 4" descr="Immagine che contiene vestiti, persona, interno, uomo&#10;&#10;Il contenuto generato dall'IA potrebbe non essere corretto.">
            <a:extLst>
              <a:ext uri="{FF2B5EF4-FFF2-40B4-BE49-F238E27FC236}">
                <a16:creationId xmlns:a16="http://schemas.microsoft.com/office/drawing/2014/main" id="{D6BD921D-1CB6-A227-2545-679ABF99DCDC}"/>
              </a:ext>
            </a:extLst>
          </p:cNvPr>
          <p:cNvPicPr>
            <a:picLocks noChangeAspect="1"/>
          </p:cNvPicPr>
          <p:nvPr/>
        </p:nvPicPr>
        <p:blipFill>
          <a:blip r:embed="rId2">
            <a:extLst>
              <a:ext uri="{28A0092B-C50C-407E-A947-70E740481C1C}">
                <a14:useLocalDpi xmlns:a14="http://schemas.microsoft.com/office/drawing/2010/main" val="0"/>
              </a:ext>
            </a:extLst>
          </a:blip>
          <a:srcRect l="10040" t="21506" r="40847" b="14193"/>
          <a:stretch/>
        </p:blipFill>
        <p:spPr>
          <a:xfrm>
            <a:off x="6676103" y="2852656"/>
            <a:ext cx="4677697" cy="3444905"/>
          </a:xfrm>
          <a:prstGeom prst="rect">
            <a:avLst/>
          </a:prstGeom>
        </p:spPr>
      </p:pic>
    </p:spTree>
    <p:extLst>
      <p:ext uri="{BB962C8B-B14F-4D97-AF65-F5344CB8AC3E}">
        <p14:creationId xmlns:p14="http://schemas.microsoft.com/office/powerpoint/2010/main" val="2418331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4F8D89B7-61DF-40B3-8D9E-9DA3880609B1}"/>
              </a:ext>
            </a:extLst>
          </p:cNvPr>
          <p:cNvSpPr>
            <a:spLocks noGrp="1"/>
          </p:cNvSpPr>
          <p:nvPr>
            <p:ph type="title"/>
          </p:nvPr>
        </p:nvSpPr>
        <p:spPr>
          <a:xfrm>
            <a:off x="838201" y="643467"/>
            <a:ext cx="3888526" cy="1800526"/>
          </a:xfrm>
        </p:spPr>
        <p:txBody>
          <a:bodyPr>
            <a:normAutofit/>
          </a:bodyPr>
          <a:lstStyle/>
          <a:p>
            <a:r>
              <a:rPr lang="it-IT" sz="3700"/>
              <a:t>Una storia di emarginazione e violenza</a:t>
            </a:r>
          </a:p>
        </p:txBody>
      </p:sp>
      <p:sp>
        <p:nvSpPr>
          <p:cNvPr id="3" name="Segnaposto contenuto 2">
            <a:extLst>
              <a:ext uri="{FF2B5EF4-FFF2-40B4-BE49-F238E27FC236}">
                <a16:creationId xmlns:a16="http://schemas.microsoft.com/office/drawing/2014/main" id="{7788F459-B35D-4B08-8B00-D21E0235E37B}"/>
              </a:ext>
            </a:extLst>
          </p:cNvPr>
          <p:cNvSpPr>
            <a:spLocks noGrp="1"/>
          </p:cNvSpPr>
          <p:nvPr>
            <p:ph idx="1"/>
          </p:nvPr>
        </p:nvSpPr>
        <p:spPr>
          <a:xfrm>
            <a:off x="368490" y="2347415"/>
            <a:ext cx="4358239" cy="3829547"/>
          </a:xfrm>
        </p:spPr>
        <p:txBody>
          <a:bodyPr>
            <a:normAutofit/>
          </a:bodyPr>
          <a:lstStyle/>
          <a:p>
            <a:pPr>
              <a:lnSpc>
                <a:spcPct val="90000"/>
              </a:lnSpc>
            </a:pPr>
            <a:endParaRPr lang="it-IT" sz="1800" b="1" dirty="0">
              <a:latin typeface="Verdana" panose="020B0604030504040204" pitchFamily="34" charset="0"/>
              <a:ea typeface="Verdana" panose="020B0604030504040204" pitchFamily="34" charset="0"/>
            </a:endParaRPr>
          </a:p>
          <a:p>
            <a:pPr>
              <a:lnSpc>
                <a:spcPct val="90000"/>
              </a:lnSpc>
            </a:pPr>
            <a:r>
              <a:rPr lang="it-IT" sz="1800" b="1" dirty="0">
                <a:latin typeface="Verdana" panose="020B0604030504040204" pitchFamily="34" charset="0"/>
                <a:ea typeface="Verdana" panose="020B0604030504040204" pitchFamily="34" charset="0"/>
              </a:rPr>
              <a:t>Quattro periodi:</a:t>
            </a:r>
          </a:p>
          <a:p>
            <a:pPr>
              <a:lnSpc>
                <a:spcPct val="90000"/>
              </a:lnSpc>
            </a:pPr>
            <a:r>
              <a:rPr lang="it-IT" sz="1800" b="1" dirty="0">
                <a:latin typeface="Verdana" panose="020B0604030504040204" pitchFamily="34" charset="0"/>
                <a:ea typeface="Verdana" panose="020B0604030504040204" pitchFamily="34" charset="0"/>
              </a:rPr>
              <a:t>1425-1499: la convivenza</a:t>
            </a:r>
          </a:p>
          <a:p>
            <a:pPr>
              <a:lnSpc>
                <a:spcPct val="90000"/>
              </a:lnSpc>
              <a:buFontTx/>
              <a:buChar char="-"/>
            </a:pPr>
            <a:r>
              <a:rPr lang="it-IT" sz="1800" b="1" dirty="0">
                <a:latin typeface="Verdana" panose="020B0604030504040204" pitchFamily="34" charset="0"/>
                <a:ea typeface="Verdana" panose="020B0604030504040204" pitchFamily="34" charset="0"/>
              </a:rPr>
              <a:t>1499 - 1633: assimilazione forzata o espulsione</a:t>
            </a:r>
          </a:p>
          <a:p>
            <a:pPr>
              <a:lnSpc>
                <a:spcPct val="90000"/>
              </a:lnSpc>
              <a:buFontTx/>
              <a:buChar char="-"/>
            </a:pPr>
            <a:r>
              <a:rPr lang="it-IT" sz="1800" b="1" dirty="0">
                <a:latin typeface="Verdana" panose="020B0604030504040204" pitchFamily="34" charset="0"/>
                <a:ea typeface="Verdana" panose="020B0604030504040204" pitchFamily="34" charset="0"/>
              </a:rPr>
              <a:t>1633 – 1783: l’assimilazione forzata</a:t>
            </a:r>
          </a:p>
          <a:p>
            <a:pPr>
              <a:lnSpc>
                <a:spcPct val="90000"/>
              </a:lnSpc>
              <a:buFontTx/>
              <a:buChar char="-"/>
            </a:pPr>
            <a:r>
              <a:rPr lang="it-IT" sz="1800" b="1" dirty="0">
                <a:latin typeface="Verdana" panose="020B0604030504040204" pitchFamily="34" charset="0"/>
                <a:ea typeface="Verdana" panose="020B0604030504040204" pitchFamily="34" charset="0"/>
              </a:rPr>
              <a:t>1783-presente: una difficile convivenza </a:t>
            </a:r>
          </a:p>
        </p:txBody>
      </p:sp>
      <p:pic>
        <p:nvPicPr>
          <p:cNvPr id="4" name="Immagine 3">
            <a:extLst>
              <a:ext uri="{FF2B5EF4-FFF2-40B4-BE49-F238E27FC236}">
                <a16:creationId xmlns:a16="http://schemas.microsoft.com/office/drawing/2014/main" id="{BC126C54-2018-463E-A37F-09EA16995549}"/>
              </a:ext>
            </a:extLst>
          </p:cNvPr>
          <p:cNvPicPr>
            <a:picLocks noChangeAspect="1"/>
          </p:cNvPicPr>
          <p:nvPr/>
        </p:nvPicPr>
        <p:blipFill>
          <a:blip r:embed="rId2"/>
          <a:stretch>
            <a:fillRect/>
          </a:stretch>
        </p:blipFill>
        <p:spPr>
          <a:xfrm>
            <a:off x="7205470" y="643234"/>
            <a:ext cx="3938579" cy="5599876"/>
          </a:xfrm>
          <a:prstGeom prst="rect">
            <a:avLst/>
          </a:prstGeom>
        </p:spPr>
      </p:pic>
    </p:spTree>
    <p:extLst>
      <p:ext uri="{BB962C8B-B14F-4D97-AF65-F5344CB8AC3E}">
        <p14:creationId xmlns:p14="http://schemas.microsoft.com/office/powerpoint/2010/main" val="428762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7C555D9B-CEDF-4205-A7FF-EABC352DB10B}"/>
              </a:ext>
            </a:extLst>
          </p:cNvPr>
          <p:cNvSpPr>
            <a:spLocks noGrp="1"/>
          </p:cNvSpPr>
          <p:nvPr>
            <p:ph type="title"/>
          </p:nvPr>
        </p:nvSpPr>
        <p:spPr>
          <a:xfrm>
            <a:off x="838201" y="643467"/>
            <a:ext cx="3888526" cy="1800526"/>
          </a:xfrm>
        </p:spPr>
        <p:txBody>
          <a:bodyPr>
            <a:normAutofit/>
          </a:bodyPr>
          <a:lstStyle/>
          <a:p>
            <a:r>
              <a:rPr lang="it-IT" dirty="0"/>
              <a:t>Dai nomi alla storia</a:t>
            </a:r>
          </a:p>
        </p:txBody>
      </p:sp>
      <p:sp>
        <p:nvSpPr>
          <p:cNvPr id="3" name="Segnaposto contenuto 2">
            <a:extLst>
              <a:ext uri="{FF2B5EF4-FFF2-40B4-BE49-F238E27FC236}">
                <a16:creationId xmlns:a16="http://schemas.microsoft.com/office/drawing/2014/main" id="{A7E8F4EC-9F3F-484E-AA0E-DAB30D40BA80}"/>
              </a:ext>
            </a:extLst>
          </p:cNvPr>
          <p:cNvSpPr>
            <a:spLocks noGrp="1"/>
          </p:cNvSpPr>
          <p:nvPr>
            <p:ph idx="1"/>
          </p:nvPr>
        </p:nvSpPr>
        <p:spPr>
          <a:xfrm>
            <a:off x="838201" y="2623382"/>
            <a:ext cx="3888528" cy="3149622"/>
          </a:xfrm>
        </p:spPr>
        <p:txBody>
          <a:bodyPr>
            <a:normAutofit/>
          </a:bodyPr>
          <a:lstStyle/>
          <a:p>
            <a:r>
              <a:rPr lang="it-IT" sz="2000" b="1" dirty="0">
                <a:latin typeface="Verdana" panose="020B0604030504040204" pitchFamily="34" charset="0"/>
                <a:ea typeface="Verdana" panose="020B0604030504040204" pitchFamily="34" charset="0"/>
              </a:rPr>
              <a:t>I nomi etero-attribuiti:</a:t>
            </a:r>
          </a:p>
          <a:p>
            <a:endParaRPr lang="it-IT" sz="2000" b="1" dirty="0">
              <a:latin typeface="Verdana" panose="020B0604030504040204" pitchFamily="34" charset="0"/>
              <a:ea typeface="Verdana" panose="020B0604030504040204" pitchFamily="34" charset="0"/>
            </a:endParaRPr>
          </a:p>
          <a:p>
            <a:pPr>
              <a:buFontTx/>
              <a:buChar char="-"/>
            </a:pPr>
            <a:r>
              <a:rPr lang="it-IT" sz="2000" b="1" dirty="0">
                <a:latin typeface="Verdana" panose="020B0604030504040204" pitchFamily="34" charset="0"/>
                <a:ea typeface="Verdana" panose="020B0604030504040204" pitchFamily="34" charset="0"/>
              </a:rPr>
              <a:t>Gitani, come </a:t>
            </a:r>
            <a:r>
              <a:rPr lang="it-IT" sz="2000" b="1" i="1" dirty="0" err="1">
                <a:latin typeface="Verdana" panose="020B0604030504040204" pitchFamily="34" charset="0"/>
                <a:ea typeface="Verdana" panose="020B0604030504040204" pitchFamily="34" charset="0"/>
              </a:rPr>
              <a:t>Gypsies</a:t>
            </a:r>
            <a:r>
              <a:rPr lang="it-IT" sz="2000" b="1" dirty="0">
                <a:latin typeface="Verdana" panose="020B0604030504040204" pitchFamily="34" charset="0"/>
                <a:ea typeface="Verdana" panose="020B0604030504040204" pitchFamily="34" charset="0"/>
              </a:rPr>
              <a:t>: da </a:t>
            </a:r>
            <a:r>
              <a:rPr lang="it-IT" sz="2000" b="1" i="1" dirty="0" err="1">
                <a:latin typeface="Verdana" panose="020B0604030504040204" pitchFamily="34" charset="0"/>
                <a:ea typeface="Verdana" panose="020B0604030504040204" pitchFamily="34" charset="0"/>
              </a:rPr>
              <a:t>egipcianos</a:t>
            </a:r>
            <a:endParaRPr lang="it-IT" sz="2000" b="1" i="1" dirty="0">
              <a:latin typeface="Verdana" panose="020B0604030504040204" pitchFamily="34" charset="0"/>
              <a:ea typeface="Verdana" panose="020B0604030504040204" pitchFamily="34" charset="0"/>
            </a:endParaRPr>
          </a:p>
          <a:p>
            <a:pPr>
              <a:buFontTx/>
              <a:buChar char="-"/>
            </a:pPr>
            <a:endParaRPr lang="it-IT" sz="2000" b="1" i="1" dirty="0">
              <a:latin typeface="Verdana" panose="020B0604030504040204" pitchFamily="34" charset="0"/>
              <a:ea typeface="Verdana" panose="020B0604030504040204" pitchFamily="34" charset="0"/>
            </a:endParaRPr>
          </a:p>
          <a:p>
            <a:pPr>
              <a:buFontTx/>
              <a:buChar char="-"/>
            </a:pPr>
            <a:r>
              <a:rPr lang="it-IT" sz="2000" b="1" dirty="0">
                <a:latin typeface="Verdana" panose="020B0604030504040204" pitchFamily="34" charset="0"/>
                <a:ea typeface="Verdana" panose="020B0604030504040204" pitchFamily="34" charset="0"/>
              </a:rPr>
              <a:t>Un nome etero-attribuito con una storia</a:t>
            </a:r>
          </a:p>
        </p:txBody>
      </p:sp>
      <p:pic>
        <p:nvPicPr>
          <p:cNvPr id="4" name="Immagine 3">
            <a:extLst>
              <a:ext uri="{FF2B5EF4-FFF2-40B4-BE49-F238E27FC236}">
                <a16:creationId xmlns:a16="http://schemas.microsoft.com/office/drawing/2014/main" id="{61A2D941-6A1A-4270-BFD5-0DA26F0CA738}"/>
              </a:ext>
            </a:extLst>
          </p:cNvPr>
          <p:cNvPicPr>
            <a:picLocks noChangeAspect="1"/>
          </p:cNvPicPr>
          <p:nvPr/>
        </p:nvPicPr>
        <p:blipFill>
          <a:blip r:embed="rId2"/>
          <a:stretch>
            <a:fillRect/>
          </a:stretch>
        </p:blipFill>
        <p:spPr>
          <a:xfrm>
            <a:off x="6800986" y="1773618"/>
            <a:ext cx="4747547" cy="3339108"/>
          </a:xfrm>
          <a:prstGeom prst="rect">
            <a:avLst/>
          </a:prstGeom>
        </p:spPr>
      </p:pic>
    </p:spTree>
    <p:extLst>
      <p:ext uri="{BB962C8B-B14F-4D97-AF65-F5344CB8AC3E}">
        <p14:creationId xmlns:p14="http://schemas.microsoft.com/office/powerpoint/2010/main" val="2916976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B73AD37-F40E-456B-97E1-C21689D5F089}"/>
              </a:ext>
            </a:extLst>
          </p:cNvPr>
          <p:cNvSpPr>
            <a:spLocks noGrp="1"/>
          </p:cNvSpPr>
          <p:nvPr>
            <p:ph type="title"/>
          </p:nvPr>
        </p:nvSpPr>
        <p:spPr>
          <a:xfrm>
            <a:off x="6513788" y="365125"/>
            <a:ext cx="4840010" cy="1807305"/>
          </a:xfrm>
        </p:spPr>
        <p:txBody>
          <a:bodyPr>
            <a:normAutofit/>
          </a:bodyPr>
          <a:lstStyle/>
          <a:p>
            <a:r>
              <a:rPr lang="it-IT" dirty="0"/>
              <a:t>I nomi e le popolazioni</a:t>
            </a:r>
          </a:p>
        </p:txBody>
      </p:sp>
      <p:pic>
        <p:nvPicPr>
          <p:cNvPr id="4" name="Immagine 3">
            <a:extLst>
              <a:ext uri="{FF2B5EF4-FFF2-40B4-BE49-F238E27FC236}">
                <a16:creationId xmlns:a16="http://schemas.microsoft.com/office/drawing/2014/main" id="{6B6E9767-BA7A-4601-B701-6ADBEE62BCAD}"/>
              </a:ext>
            </a:extLst>
          </p:cNvPr>
          <p:cNvPicPr>
            <a:picLocks noChangeAspect="1"/>
          </p:cNvPicPr>
          <p:nvPr/>
        </p:nvPicPr>
        <p:blipFill rotWithShape="1">
          <a:blip r:embed="rId2"/>
          <a:srcRect l="18287" r="14598"/>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egnaposto contenuto 2">
            <a:extLst>
              <a:ext uri="{FF2B5EF4-FFF2-40B4-BE49-F238E27FC236}">
                <a16:creationId xmlns:a16="http://schemas.microsoft.com/office/drawing/2014/main" id="{2D9C02E4-7C18-4C2B-B03C-C2CADCD2B217}"/>
              </a:ext>
            </a:extLst>
          </p:cNvPr>
          <p:cNvSpPr>
            <a:spLocks noGrp="1"/>
          </p:cNvSpPr>
          <p:nvPr>
            <p:ph idx="1"/>
          </p:nvPr>
        </p:nvSpPr>
        <p:spPr>
          <a:xfrm>
            <a:off x="6513788" y="2333297"/>
            <a:ext cx="4840010" cy="3843666"/>
          </a:xfrm>
        </p:spPr>
        <p:txBody>
          <a:bodyPr>
            <a:normAutofit/>
          </a:bodyPr>
          <a:lstStyle/>
          <a:p>
            <a:r>
              <a:rPr lang="it-IT" sz="2400" b="1" dirty="0">
                <a:latin typeface="Verdana" panose="020B0604030504040204" pitchFamily="34" charset="0"/>
                <a:ea typeface="Verdana" panose="020B0604030504040204" pitchFamily="34" charset="0"/>
              </a:rPr>
              <a:t>Il nome auto-attribuito</a:t>
            </a:r>
          </a:p>
          <a:p>
            <a:endParaRPr lang="it-IT" sz="2400" b="1" dirty="0">
              <a:latin typeface="Verdana" panose="020B0604030504040204" pitchFamily="34" charset="0"/>
              <a:ea typeface="Verdana" panose="020B0604030504040204" pitchFamily="34" charset="0"/>
            </a:endParaRPr>
          </a:p>
          <a:p>
            <a:r>
              <a:rPr lang="it-IT" sz="2400" b="1" dirty="0" err="1">
                <a:latin typeface="Verdana" panose="020B0604030504040204" pitchFamily="34" charset="0"/>
                <a:ea typeface="Verdana" panose="020B0604030504040204" pitchFamily="34" charset="0"/>
              </a:rPr>
              <a:t>Calé</a:t>
            </a:r>
            <a:r>
              <a:rPr lang="it-IT" sz="2400" b="1" dirty="0">
                <a:latin typeface="Verdana" panose="020B0604030504040204" pitchFamily="34" charset="0"/>
                <a:ea typeface="Verdana" panose="020B0604030504040204" pitchFamily="34" charset="0"/>
              </a:rPr>
              <a:t>, con il significato di «nero»</a:t>
            </a:r>
          </a:p>
        </p:txBody>
      </p:sp>
    </p:spTree>
    <p:extLst>
      <p:ext uri="{BB962C8B-B14F-4D97-AF65-F5344CB8AC3E}">
        <p14:creationId xmlns:p14="http://schemas.microsoft.com/office/powerpoint/2010/main" val="1623220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5C754D-4575-9145-172E-A0051F71E9D9}"/>
              </a:ext>
            </a:extLst>
          </p:cNvPr>
          <p:cNvSpPr>
            <a:spLocks noGrp="1"/>
          </p:cNvSpPr>
          <p:nvPr>
            <p:ph type="title"/>
          </p:nvPr>
        </p:nvSpPr>
        <p:spPr/>
        <p:txBody>
          <a:bodyPr/>
          <a:lstStyle/>
          <a:p>
            <a:pPr algn="ctr"/>
            <a:r>
              <a:rPr lang="it-IT" dirty="0"/>
              <a:t>L’arrivo e il primo periodo</a:t>
            </a:r>
          </a:p>
        </p:txBody>
      </p:sp>
      <p:pic>
        <p:nvPicPr>
          <p:cNvPr id="5" name="Segnaposto contenuto 4" descr="Immagine che contiene cavallo, sport, dipinto, Redini&#10;&#10;Il contenuto generato dall'IA potrebbe non essere corretto.">
            <a:extLst>
              <a:ext uri="{FF2B5EF4-FFF2-40B4-BE49-F238E27FC236}">
                <a16:creationId xmlns:a16="http://schemas.microsoft.com/office/drawing/2014/main" id="{8766BC68-A2FB-F604-0896-5701FB1390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7088" y="2011364"/>
            <a:ext cx="9235211" cy="3874460"/>
          </a:xfrm>
        </p:spPr>
      </p:pic>
    </p:spTree>
    <p:extLst>
      <p:ext uri="{BB962C8B-B14F-4D97-AF65-F5344CB8AC3E}">
        <p14:creationId xmlns:p14="http://schemas.microsoft.com/office/powerpoint/2010/main" val="2253087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E3F0BF5-CC32-9746-56C0-0D5DEE8BA7DF}"/>
              </a:ext>
            </a:extLst>
          </p:cNvPr>
          <p:cNvSpPr>
            <a:spLocks noGrp="1"/>
          </p:cNvSpPr>
          <p:nvPr>
            <p:ph idx="1"/>
          </p:nvPr>
        </p:nvSpPr>
        <p:spPr/>
        <p:txBody>
          <a:bodyPr/>
          <a:lstStyle/>
          <a:p>
            <a:r>
              <a:rPr lang="it-IT" dirty="0"/>
              <a:t>Il riconoscimento della </a:t>
            </a:r>
            <a:r>
              <a:rPr lang="it-IT" i="1" dirty="0" err="1"/>
              <a:t>nación</a:t>
            </a:r>
            <a:r>
              <a:rPr lang="it-IT" i="1" dirty="0"/>
              <a:t> gitana</a:t>
            </a:r>
          </a:p>
          <a:p>
            <a:endParaRPr lang="it-IT" i="1" dirty="0"/>
          </a:p>
          <a:p>
            <a:r>
              <a:rPr lang="it-IT" dirty="0"/>
              <a:t>Una minoranza etnica</a:t>
            </a:r>
          </a:p>
          <a:p>
            <a:endParaRPr lang="it-IT" dirty="0"/>
          </a:p>
          <a:p>
            <a:r>
              <a:rPr lang="it-IT" dirty="0"/>
              <a:t>La differenza con gli ebrei e i </a:t>
            </a:r>
            <a:r>
              <a:rPr lang="it-IT" i="1" dirty="0"/>
              <a:t>moriscos</a:t>
            </a:r>
            <a:endParaRPr lang="it-IT" dirty="0"/>
          </a:p>
        </p:txBody>
      </p:sp>
    </p:spTree>
    <p:extLst>
      <p:ext uri="{BB962C8B-B14F-4D97-AF65-F5344CB8AC3E}">
        <p14:creationId xmlns:p14="http://schemas.microsoft.com/office/powerpoint/2010/main" val="2703576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DBC8A0-479D-1111-4B62-485BA631A6CE}"/>
              </a:ext>
            </a:extLst>
          </p:cNvPr>
          <p:cNvSpPr>
            <a:spLocks noGrp="1"/>
          </p:cNvSpPr>
          <p:nvPr>
            <p:ph type="title"/>
          </p:nvPr>
        </p:nvSpPr>
        <p:spPr/>
        <p:txBody>
          <a:bodyPr/>
          <a:lstStyle/>
          <a:p>
            <a:pPr algn="ctr"/>
            <a:r>
              <a:rPr lang="it-IT" dirty="0"/>
              <a:t>Secondo periodo: assimilazione o espulsione</a:t>
            </a:r>
          </a:p>
        </p:txBody>
      </p:sp>
      <p:sp>
        <p:nvSpPr>
          <p:cNvPr id="5" name="Segnaposto contenuto 4">
            <a:extLst>
              <a:ext uri="{FF2B5EF4-FFF2-40B4-BE49-F238E27FC236}">
                <a16:creationId xmlns:a16="http://schemas.microsoft.com/office/drawing/2014/main" id="{1AA1FE2D-9478-484A-FAC8-141A8CD84750}"/>
              </a:ext>
            </a:extLst>
          </p:cNvPr>
          <p:cNvSpPr>
            <a:spLocks noGrp="1"/>
          </p:cNvSpPr>
          <p:nvPr>
            <p:ph idx="1"/>
          </p:nvPr>
        </p:nvSpPr>
        <p:spPr/>
        <p:txBody>
          <a:bodyPr>
            <a:normAutofit fontScale="92500" lnSpcReduction="20000"/>
          </a:bodyPr>
          <a:lstStyle/>
          <a:p>
            <a:r>
              <a:rPr lang="it-IT" sz="1700" dirty="0">
                <a:latin typeface="Verdana" panose="020B0604030504040204" pitchFamily="34" charset="0"/>
                <a:ea typeface="Verdana" panose="020B0604030504040204" pitchFamily="34" charset="0"/>
              </a:rPr>
              <a:t>La Prammatica del 1499:</a:t>
            </a:r>
          </a:p>
          <a:p>
            <a:pPr algn="just">
              <a:lnSpc>
                <a:spcPct val="150000"/>
              </a:lnSpc>
            </a:pPr>
            <a:r>
              <a:rPr lang="it-IT" sz="1700" dirty="0">
                <a:latin typeface="Verdana" panose="020B0604030504040204" pitchFamily="34" charset="0"/>
                <a:ea typeface="Verdana" panose="020B0604030504040204" pitchFamily="34" charset="0"/>
              </a:rPr>
              <a:t>S</a:t>
            </a:r>
            <a:r>
              <a:rPr lang="it-IT" sz="1700" b="0" i="0" u="none" strike="noStrike" baseline="0" dirty="0">
                <a:latin typeface="Verdana" panose="020B0604030504040204" pitchFamily="34" charset="0"/>
                <a:ea typeface="Verdana" panose="020B0604030504040204" pitchFamily="34" charset="0"/>
              </a:rPr>
              <a:t>i esigeva dai </a:t>
            </a:r>
            <a:r>
              <a:rPr lang="it-IT" sz="1700" b="0" i="1" u="none" strike="noStrike" baseline="0" dirty="0" err="1">
                <a:latin typeface="Verdana" panose="020B0604030504040204" pitchFamily="34" charset="0"/>
                <a:ea typeface="Verdana" panose="020B0604030504040204" pitchFamily="34" charset="0"/>
              </a:rPr>
              <a:t>gitanos</a:t>
            </a:r>
            <a:r>
              <a:rPr lang="it-IT" sz="1700" b="0" i="1" u="none" strike="noStrike" baseline="0" dirty="0">
                <a:latin typeface="Verdana" panose="020B0604030504040204" pitchFamily="34" charset="0"/>
                <a:ea typeface="Verdana" panose="020B0604030504040204" pitchFamily="34" charset="0"/>
              </a:rPr>
              <a:t> </a:t>
            </a:r>
            <a:r>
              <a:rPr lang="it-IT" sz="1700" b="0" i="0" u="none" strike="noStrike" baseline="0" dirty="0">
                <a:latin typeface="Verdana" panose="020B0604030504040204" pitchFamily="34" charset="0"/>
                <a:ea typeface="Verdana" panose="020B0604030504040204" pitchFamily="34" charset="0"/>
              </a:rPr>
              <a:t>era che vivessero praticando oneste professioni, magari al servizio di qualche signore, senza vagabondare per il regno in gruppi numerosi, molestando pastori e contadini lungo le strade. Nella prammatica non vi si ritrovava alcun riferimento alla rinuncia dei propri costumi, si richiedeva esclusivamente l’insediamento in un luogo fisso e di cessare le eventuali attività illecite. A tale scopo venivano loro ritirati tutti i salvacondotti precedentemente </a:t>
            </a:r>
            <a:r>
              <a:rPr lang="es-ES" sz="1700" b="0" i="0" u="none" strike="noStrike" baseline="0" dirty="0" err="1">
                <a:latin typeface="Verdana" panose="020B0604030504040204" pitchFamily="34" charset="0"/>
                <a:ea typeface="Verdana" panose="020B0604030504040204" pitchFamily="34" charset="0"/>
              </a:rPr>
              <a:t>concessi</a:t>
            </a:r>
            <a:r>
              <a:rPr lang="es-ES" sz="1700" b="0" i="0" u="none" strike="noStrike" baseline="0" dirty="0">
                <a:latin typeface="Verdana" panose="020B0604030504040204" pitchFamily="34" charset="0"/>
                <a:ea typeface="Verdana" panose="020B0604030504040204" pitchFamily="34" charset="0"/>
              </a:rPr>
              <a:t>, Le pene previste per chi </a:t>
            </a:r>
            <a:r>
              <a:rPr lang="it-IT" sz="1700" b="0" i="0" u="none" strike="noStrike" baseline="0" dirty="0">
                <a:latin typeface="Verdana" panose="020B0604030504040204" pitchFamily="34" charset="0"/>
                <a:ea typeface="Verdana" panose="020B0604030504040204" pitchFamily="34" charset="0"/>
              </a:rPr>
              <a:t>fosse stato trovato, passati sessanta giorni dall’emanazione della legge, a condurre ancora tale stile di vita errabondo erano, certo, severe, ma accordavano comunque un discreto margine per rimediare e rientrare in una condizione di legalità, senza incorrere immediatamente nella sanzione più estrema.</a:t>
            </a:r>
          </a:p>
          <a:p>
            <a:r>
              <a:rPr lang="es-ES" sz="1700" b="1" dirty="0">
                <a:effectLst/>
                <a:latin typeface="Verdana" panose="020B0604030504040204" pitchFamily="34" charset="0"/>
                <a:ea typeface="Verdana" panose="020B0604030504040204" pitchFamily="34" charset="0"/>
              </a:rPr>
              <a:t>“100 azotes y destierro si no se asientan o abandonan los reinos en 40 días. La segunda vez, corte de orejas. 40 días en la cadena y destierro: cautivos para los que los tomasen para toda la vida (esclavos).”</a:t>
            </a:r>
          </a:p>
          <a:p>
            <a:pPr algn="l"/>
            <a:endParaRPr lang="it-IT" dirty="0"/>
          </a:p>
        </p:txBody>
      </p:sp>
    </p:spTree>
    <p:extLst>
      <p:ext uri="{BB962C8B-B14F-4D97-AF65-F5344CB8AC3E}">
        <p14:creationId xmlns:p14="http://schemas.microsoft.com/office/powerpoint/2010/main" val="4111114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33BAC5-9171-0284-35D2-4F2A54BEDF68}"/>
              </a:ext>
            </a:extLst>
          </p:cNvPr>
          <p:cNvSpPr>
            <a:spLocks noGrp="1"/>
          </p:cNvSpPr>
          <p:nvPr>
            <p:ph type="title"/>
          </p:nvPr>
        </p:nvSpPr>
        <p:spPr/>
        <p:txBody>
          <a:bodyPr/>
          <a:lstStyle/>
          <a:p>
            <a:pPr algn="ctr"/>
            <a:r>
              <a:rPr lang="it-IT" dirty="0"/>
              <a:t>Secondo periodo: assimilazione o espulsione</a:t>
            </a:r>
          </a:p>
        </p:txBody>
      </p:sp>
      <p:sp>
        <p:nvSpPr>
          <p:cNvPr id="3" name="Segnaposto contenuto 2">
            <a:extLst>
              <a:ext uri="{FF2B5EF4-FFF2-40B4-BE49-F238E27FC236}">
                <a16:creationId xmlns:a16="http://schemas.microsoft.com/office/drawing/2014/main" id="{289A2F28-F7B9-F5E6-1B4C-6EFF46852C42}"/>
              </a:ext>
            </a:extLst>
          </p:cNvPr>
          <p:cNvSpPr>
            <a:spLocks noGrp="1"/>
          </p:cNvSpPr>
          <p:nvPr>
            <p:ph idx="1"/>
          </p:nvPr>
        </p:nvSpPr>
        <p:spPr>
          <a:xfrm>
            <a:off x="95534" y="1690687"/>
            <a:ext cx="11928144" cy="5024011"/>
          </a:xfrm>
        </p:spPr>
        <p:txBody>
          <a:bodyPr>
            <a:normAutofit fontScale="77500" lnSpcReduction="20000"/>
          </a:bodyPr>
          <a:lstStyle/>
          <a:p>
            <a:r>
              <a:rPr lang="it-IT" sz="2000" dirty="0">
                <a:latin typeface="Verdana" panose="020B0604030504040204" pitchFamily="34" charset="0"/>
                <a:ea typeface="Verdana" panose="020B0604030504040204" pitchFamily="34" charset="0"/>
              </a:rPr>
              <a:t>Le Leggi di Carlo V (1539) e di Filippo II (1540)</a:t>
            </a:r>
          </a:p>
          <a:p>
            <a:pPr algn="l">
              <a:lnSpc>
                <a:spcPct val="160000"/>
              </a:lnSpc>
            </a:pPr>
            <a:r>
              <a:rPr lang="it-IT" sz="2000" b="0" i="0" u="none" strike="noStrike" baseline="0" dirty="0">
                <a:latin typeface="Verdana" panose="020B0604030504040204" pitchFamily="34" charset="0"/>
                <a:ea typeface="Verdana" panose="020B0604030504040204" pitchFamily="34" charset="0"/>
              </a:rPr>
              <a:t>La norma, dunque, introduceva, accanto agli ≪</a:t>
            </a:r>
            <a:r>
              <a:rPr lang="it-IT" sz="2000" b="0" i="0" u="none" strike="noStrike" baseline="0" dirty="0" err="1">
                <a:latin typeface="Verdana" panose="020B0604030504040204" pitchFamily="34" charset="0"/>
                <a:ea typeface="Verdana" panose="020B0604030504040204" pitchFamily="34" charset="0"/>
              </a:rPr>
              <a:t>egipcianos</a:t>
            </a:r>
            <a:r>
              <a:rPr lang="it-IT" sz="2000" b="0" i="0" u="none" strike="noStrike" baseline="0" dirty="0">
                <a:latin typeface="Verdana" panose="020B0604030504040204" pitchFamily="34" charset="0"/>
                <a:ea typeface="Verdana" panose="020B0604030504040204" pitchFamily="34" charset="0"/>
              </a:rPr>
              <a:t>≫, intesi come comunità definita per tradizioni e provenienza, coloro che si professavano tali, avendone adottato i costumi, il gergo ma soprattutto il </a:t>
            </a:r>
            <a:r>
              <a:rPr lang="it-IT" sz="2000" b="0" i="1" u="none" strike="noStrike" baseline="0" dirty="0">
                <a:latin typeface="Verdana" panose="020B0604030504040204" pitchFamily="34" charset="0"/>
                <a:ea typeface="Verdana" panose="020B0604030504040204" pitchFamily="34" charset="0"/>
              </a:rPr>
              <a:t>modus vivendi </a:t>
            </a:r>
            <a:r>
              <a:rPr lang="it-IT" sz="2000" b="0" i="0" u="none" strike="noStrike" baseline="0" dirty="0">
                <a:latin typeface="Verdana" panose="020B0604030504040204" pitchFamily="34" charset="0"/>
                <a:ea typeface="Verdana" panose="020B0604030504040204" pitchFamily="34" charset="0"/>
              </a:rPr>
              <a:t>erratico, fatto di espedienti e piccoli furti. Si tratta di una distinzione, qui segnalata per la prima volta, che sarebbe stata destinata a porsi alla base dell’intera legislazione gitana. Con crescente forza e chiarezza, infatti, il termine di </a:t>
            </a:r>
            <a:r>
              <a:rPr lang="it-IT" sz="2000" b="0" i="1" u="none" strike="noStrike" baseline="0" dirty="0">
                <a:latin typeface="Verdana" panose="020B0604030504040204" pitchFamily="34" charset="0"/>
                <a:ea typeface="Verdana" panose="020B0604030504040204" pitchFamily="34" charset="0"/>
              </a:rPr>
              <a:t>gitano </a:t>
            </a:r>
            <a:r>
              <a:rPr lang="it-IT" sz="2000" b="0" i="0" u="none" strike="noStrike" baseline="0" dirty="0">
                <a:latin typeface="Verdana" panose="020B0604030504040204" pitchFamily="34" charset="0"/>
                <a:ea typeface="Verdana" panose="020B0604030504040204" pitchFamily="34" charset="0"/>
              </a:rPr>
              <a:t>non identificava più uno specifico gruppo “etnico”, bensì la scelta di uno stile di vita. Coloro che avessero accettato di sedentarizzarsi, dunque iniziarono, per alcuni versi, a cessare di far parte di quella minoranza, non rientrando più in una apposita categoria. Proprio questa possibilità di scelta rappresentava, forse, la principale peculiarità dell’atteggiamento castigliano nei confronti dei </a:t>
            </a:r>
            <a:r>
              <a:rPr lang="it-IT" sz="2000" b="0" i="1" u="none" strike="noStrike" baseline="0" dirty="0" err="1">
                <a:latin typeface="Verdana" panose="020B0604030504040204" pitchFamily="34" charset="0"/>
                <a:ea typeface="Verdana" panose="020B0604030504040204" pitchFamily="34" charset="0"/>
              </a:rPr>
              <a:t>gitanos</a:t>
            </a:r>
            <a:r>
              <a:rPr lang="it-IT" sz="2000" b="0" i="0" u="none" strike="noStrike" baseline="0" dirty="0">
                <a:latin typeface="Verdana" panose="020B0604030504040204" pitchFamily="34" charset="0"/>
                <a:ea typeface="Verdana" panose="020B0604030504040204" pitchFamily="34" charset="0"/>
              </a:rPr>
              <a:t>.</a:t>
            </a:r>
            <a:r>
              <a:rPr lang="it-IT" sz="2000" dirty="0">
                <a:latin typeface="Verdana" panose="020B0604030504040204" pitchFamily="34" charset="0"/>
                <a:ea typeface="Verdana" panose="020B0604030504040204" pitchFamily="34" charset="0"/>
              </a:rPr>
              <a:t> </a:t>
            </a:r>
          </a:p>
          <a:p>
            <a:pPr>
              <a:lnSpc>
                <a:spcPct val="170000"/>
              </a:lnSpc>
            </a:pPr>
            <a:r>
              <a:rPr lang="es-ES" sz="2000" b="1" dirty="0">
                <a:effectLst/>
                <a:latin typeface="Verdana" panose="020B0604030504040204" pitchFamily="34" charset="0"/>
                <a:ea typeface="Verdana" panose="020B0604030504040204" pitchFamily="34" charset="0"/>
              </a:rPr>
              <a:t>Aplicando la pragmática anterior, si pasado el tiempo en que tienen que salir del Reino, no lo hacen, se les halla solos, siendo varón sin oficio o sin vivir con señor, y tienen entre veinte y cincuenta años, se les envíe seis años a galeras. Menores de veinte, se les remite a la legislación de 1499. Si son mujeres (o vayan con traje de gitana), se les aplique la pena de azotes de la Ley de 1499.</a:t>
            </a:r>
          </a:p>
          <a:p>
            <a:pPr algn="l"/>
            <a:endParaRPr lang="it-IT" dirty="0"/>
          </a:p>
        </p:txBody>
      </p:sp>
    </p:spTree>
    <p:extLst>
      <p:ext uri="{BB962C8B-B14F-4D97-AF65-F5344CB8AC3E}">
        <p14:creationId xmlns:p14="http://schemas.microsoft.com/office/powerpoint/2010/main" val="441226247"/>
      </p:ext>
    </p:extLst>
  </p:cSld>
  <p:clrMapOvr>
    <a:masterClrMapping/>
  </p:clrMapOvr>
</p:sld>
</file>

<file path=ppt/theme/theme1.xml><?xml version="1.0" encoding="utf-8"?>
<a:theme xmlns:a="http://schemas.openxmlformats.org/drawingml/2006/main" name="BrushVTI">
  <a:themeElements>
    <a:clrScheme name="AnalogousFromRegularSeedLeftStep">
      <a:dk1>
        <a:srgbClr val="000000"/>
      </a:dk1>
      <a:lt1>
        <a:srgbClr val="FFFFFF"/>
      </a:lt1>
      <a:dk2>
        <a:srgbClr val="2D213B"/>
      </a:dk2>
      <a:lt2>
        <a:srgbClr val="E2E8E6"/>
      </a:lt2>
      <a:accent1>
        <a:srgbClr val="CB456F"/>
      </a:accent1>
      <a:accent2>
        <a:srgbClr val="B93395"/>
      </a:accent2>
      <a:accent3>
        <a:srgbClr val="B845CB"/>
      </a:accent3>
      <a:accent4>
        <a:srgbClr val="6E33B9"/>
      </a:accent4>
      <a:accent5>
        <a:srgbClr val="4845CB"/>
      </a:accent5>
      <a:accent6>
        <a:srgbClr val="3368B9"/>
      </a:accent6>
      <a:hlink>
        <a:srgbClr val="319475"/>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204</TotalTime>
  <Words>2002</Words>
  <Application>Microsoft Office PowerPoint</Application>
  <PresentationFormat>Widescreen</PresentationFormat>
  <Paragraphs>94</Paragraphs>
  <Slides>24</Slides>
  <Notes>0</Notes>
  <HiddenSlides>0</HiddenSlides>
  <MMClips>1</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24</vt:i4>
      </vt:variant>
    </vt:vector>
  </HeadingPairs>
  <TitlesOfParts>
    <vt:vector size="31" baseType="lpstr">
      <vt:lpstr>Arial</vt:lpstr>
      <vt:lpstr>Century Gothic</vt:lpstr>
      <vt:lpstr>Elephant</vt:lpstr>
      <vt:lpstr>TimesNewRomanPS-ItalicMT</vt:lpstr>
      <vt:lpstr>TimesNewRomanPSMT</vt:lpstr>
      <vt:lpstr>Verdana</vt:lpstr>
      <vt:lpstr>BrushVTI</vt:lpstr>
      <vt:lpstr>Calé / Gitanos nella storia e nella cultura spagnola</vt:lpstr>
      <vt:lpstr>Una questione di numeri</vt:lpstr>
      <vt:lpstr>Una storia di emarginazione e violenza</vt:lpstr>
      <vt:lpstr>Dai nomi alla storia</vt:lpstr>
      <vt:lpstr>I nomi e le popolazioni</vt:lpstr>
      <vt:lpstr>L’arrivo e il primo periodo</vt:lpstr>
      <vt:lpstr>Presentazione standard di PowerPoint</vt:lpstr>
      <vt:lpstr>Secondo periodo: assimilazione o espulsione</vt:lpstr>
      <vt:lpstr>Secondo periodo: assimilazione o espulsione</vt:lpstr>
      <vt:lpstr>Terzo periodo: l’assimilazione forzata</vt:lpstr>
      <vt:lpstr>Presentazione standard di PowerPoint</vt:lpstr>
      <vt:lpstr>Presentazione standard di PowerPoint</vt:lpstr>
      <vt:lpstr>Presentazione standard di PowerPoint</vt:lpstr>
      <vt:lpstr>La grande Retata (1749)</vt:lpstr>
      <vt:lpstr>Presentazione standard di PowerPoint</vt:lpstr>
      <vt:lpstr>La Prammatica del 1793 (Carlos III)</vt:lpstr>
      <vt:lpstr>Il Romanticismo gitano</vt:lpstr>
      <vt:lpstr>Il mito della gitana</vt:lpstr>
      <vt:lpstr>La Costituzione del 1978 e le politiche contemporanee</vt:lpstr>
      <vt:lpstr>Presentazione standard di PowerPoint</vt:lpstr>
      <vt:lpstr>E in America Latina?</vt:lpstr>
      <vt:lpstr>Quanti e dove?</vt:lpstr>
      <vt:lpstr>Le Associazioni Rom in America Latina</vt:lpstr>
      <vt:lpstr>La rappresentazione culturale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 zingari e l’antiziganismo</dc:title>
  <dc:creator>Stefano</dc:creator>
  <cp:lastModifiedBy>Stefano Tedeschi</cp:lastModifiedBy>
  <cp:revision>3</cp:revision>
  <dcterms:created xsi:type="dcterms:W3CDTF">2020-12-01T15:34:22Z</dcterms:created>
  <dcterms:modified xsi:type="dcterms:W3CDTF">2025-04-30T10:55:01Z</dcterms:modified>
</cp:coreProperties>
</file>