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9" r:id="rId14"/>
    <p:sldId id="270" r:id="rId15"/>
    <p:sldId id="271" r:id="rId16"/>
    <p:sldId id="276" r:id="rId17"/>
    <p:sldId id="27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859"/>
  </p:normalViewPr>
  <p:slideViewPr>
    <p:cSldViewPr snapToGrid="0">
      <p:cViewPr varScale="1">
        <p:scale>
          <a:sx n="88" d="100"/>
          <a:sy n="88" d="100"/>
        </p:scale>
        <p:origin x="184" y="6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976889-404D-964E-A4C9-55759AB7CD29}" type="datetimeFigureOut">
              <a:rPr lang="it-IT" smtClean="0"/>
              <a:t>01/11/22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3A4A15-6777-CB44-BC16-F8F99241250F}" type="slidenum">
              <a:rPr lang="it-IT" smtClean="0"/>
              <a:t>‹N›</a:t>
            </a:fld>
            <a:endParaRPr lang="it-IT"/>
          </a:p>
        </p:txBody>
      </p:sp>
    </p:spTree>
    <p:extLst>
      <p:ext uri="{BB962C8B-B14F-4D97-AF65-F5344CB8AC3E}">
        <p14:creationId xmlns:p14="http://schemas.microsoft.com/office/powerpoint/2010/main" val="2242053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360"/>
              </a:spcBef>
              <a:spcAft>
                <a:spcPts val="0"/>
              </a:spcAft>
              <a:buClr>
                <a:schemeClr val="dk1"/>
              </a:buClr>
              <a:buSzPts val="1200"/>
              <a:buFont typeface="Calibri"/>
              <a:buNone/>
            </a:pPr>
            <a:endParaRPr/>
          </a:p>
        </p:txBody>
      </p:sp>
      <p:sp>
        <p:nvSpPr>
          <p:cNvPr id="102" name="Google Shape;10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360"/>
              </a:spcBef>
              <a:spcAft>
                <a:spcPts val="0"/>
              </a:spcAft>
              <a:buClr>
                <a:schemeClr val="dk1"/>
              </a:buClr>
              <a:buSzPts val="1200"/>
              <a:buFont typeface="Calibri"/>
              <a:buNone/>
            </a:pPr>
            <a:endParaRPr/>
          </a:p>
        </p:txBody>
      </p:sp>
      <p:sp>
        <p:nvSpPr>
          <p:cNvPr id="168" name="Google Shape;168;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360"/>
              </a:spcBef>
              <a:spcAft>
                <a:spcPts val="0"/>
              </a:spcAft>
              <a:buClr>
                <a:schemeClr val="dk1"/>
              </a:buClr>
              <a:buSzPts val="1200"/>
              <a:buFont typeface="Calibri"/>
              <a:buNone/>
            </a:pPr>
            <a:endParaRPr/>
          </a:p>
        </p:txBody>
      </p:sp>
      <p:sp>
        <p:nvSpPr>
          <p:cNvPr id="175" name="Google Shape;175;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360"/>
              </a:spcBef>
              <a:spcAft>
                <a:spcPts val="0"/>
              </a:spcAft>
              <a:buClr>
                <a:schemeClr val="dk1"/>
              </a:buClr>
              <a:buSzPts val="1200"/>
              <a:buFont typeface="Calibri"/>
              <a:buNone/>
            </a:pPr>
            <a:endParaRPr/>
          </a:p>
        </p:txBody>
      </p:sp>
      <p:sp>
        <p:nvSpPr>
          <p:cNvPr id="181" name="Google Shape;181;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1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360"/>
              </a:spcBef>
              <a:spcAft>
                <a:spcPts val="0"/>
              </a:spcAft>
              <a:buClr>
                <a:schemeClr val="dk1"/>
              </a:buClr>
              <a:buSzPts val="1200"/>
              <a:buFont typeface="Calibri"/>
              <a:buNone/>
            </a:pPr>
            <a:endParaRPr/>
          </a:p>
        </p:txBody>
      </p:sp>
      <p:sp>
        <p:nvSpPr>
          <p:cNvPr id="194" name="Google Shape;194;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2" name="Google Shape;202;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2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360"/>
              </a:spcBef>
              <a:spcAft>
                <a:spcPts val="0"/>
              </a:spcAft>
              <a:buClr>
                <a:schemeClr val="dk1"/>
              </a:buClr>
              <a:buSzPts val="1200"/>
              <a:buFont typeface="Calibri"/>
              <a:buNone/>
            </a:pPr>
            <a:endParaRPr/>
          </a:p>
        </p:txBody>
      </p:sp>
      <p:sp>
        <p:nvSpPr>
          <p:cNvPr id="241" name="Google Shape;241;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360"/>
              </a:spcBef>
              <a:spcAft>
                <a:spcPts val="0"/>
              </a:spcAft>
              <a:buClr>
                <a:schemeClr val="dk1"/>
              </a:buClr>
              <a:buSzPts val="1200"/>
              <a:buFont typeface="Calibri"/>
              <a:buNone/>
            </a:pPr>
            <a:endParaRPr/>
          </a:p>
        </p:txBody>
      </p:sp>
      <p:sp>
        <p:nvSpPr>
          <p:cNvPr id="108" name="Google Shape;108;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3: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360"/>
              </a:spcBef>
              <a:spcAft>
                <a:spcPts val="0"/>
              </a:spcAft>
              <a:buClr>
                <a:schemeClr val="dk1"/>
              </a:buClr>
              <a:buSzPts val="1200"/>
              <a:buFont typeface="Calibri"/>
              <a:buNone/>
            </a:pPr>
            <a:endParaRPr/>
          </a:p>
        </p:txBody>
      </p:sp>
      <p:sp>
        <p:nvSpPr>
          <p:cNvPr id="115" name="Google Shape;115;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22" name="Google Shape;122;p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it-IT" sz="1200"/>
              <a:t>Emily (2 anni) produce monologhi, realizzati prima di addormentarsi dai due ai tre anni d’età, che sono storie, ma anche anticipazioni, progetti, piani </a:t>
            </a:r>
            <a:endParaRPr/>
          </a:p>
          <a:p>
            <a:pPr marL="0" lvl="0" indent="0" algn="l" rtl="0">
              <a:spcBef>
                <a:spcPts val="360"/>
              </a:spcBef>
              <a:spcAft>
                <a:spcPts val="0"/>
              </a:spcAft>
              <a:buClr>
                <a:schemeClr val="dk1"/>
              </a:buClr>
              <a:buSzPts val="1200"/>
              <a:buFont typeface="Calibri"/>
              <a:buNone/>
            </a:pPr>
            <a:r>
              <a:rPr lang="it-IT" sz="1200"/>
              <a:t>Con le sue parole cerca di ricreare la presenza dei genitori, ripete le loro frasi, imita l' intonazione della loro voce fino a ritrovare una propria tranquillità. </a:t>
            </a:r>
            <a:endParaRPr/>
          </a:p>
          <a:p>
            <a:pPr marL="0" lvl="0" indent="0" algn="l" rtl="0">
              <a:spcBef>
                <a:spcPts val="360"/>
              </a:spcBef>
              <a:spcAft>
                <a:spcPts val="0"/>
              </a:spcAft>
              <a:buClr>
                <a:schemeClr val="dk1"/>
              </a:buClr>
              <a:buSzPts val="1200"/>
              <a:buFont typeface="Calibri"/>
              <a:buNone/>
            </a:pPr>
            <a:endParaRPr sz="1200"/>
          </a:p>
          <a:p>
            <a:pPr marL="0" lvl="0" indent="0" algn="l" rtl="0">
              <a:lnSpc>
                <a:spcPct val="90000"/>
              </a:lnSpc>
              <a:spcBef>
                <a:spcPts val="360"/>
              </a:spcBef>
              <a:spcAft>
                <a:spcPts val="0"/>
              </a:spcAft>
              <a:buClr>
                <a:schemeClr val="dk1"/>
              </a:buClr>
              <a:buSzPts val="1200"/>
              <a:buFont typeface="Calibri"/>
              <a:buNone/>
            </a:pPr>
            <a:r>
              <a:rPr lang="it-IT" sz="1200"/>
              <a:t>Nei suoi discorsi  Emily si riferisce a distinzioni tra eventi regolari e inattesi, tra discorsi che sono più o meno nel tempo, tra azioni e intenzioni</a:t>
            </a:r>
            <a:endParaRPr/>
          </a:p>
          <a:p>
            <a:pPr marL="0" lvl="0" indent="0" algn="l" rtl="0">
              <a:lnSpc>
                <a:spcPct val="90000"/>
              </a:lnSpc>
              <a:spcBef>
                <a:spcPts val="360"/>
              </a:spcBef>
              <a:spcAft>
                <a:spcPts val="0"/>
              </a:spcAft>
              <a:buClr>
                <a:schemeClr val="dk1"/>
              </a:buClr>
              <a:buSzPts val="1200"/>
              <a:buFont typeface="Calibri"/>
              <a:buNone/>
            </a:pPr>
            <a:r>
              <a:rPr lang="it-IT" sz="1200"/>
              <a:t>E’ una distinzione fondamentale tra eventi reali e intenzioni o pensieri –analisi delle persone e interpretazione delle loro azioni</a:t>
            </a:r>
            <a:endParaRPr/>
          </a:p>
          <a:p>
            <a:pPr marL="0" lvl="0" indent="0" algn="l" rtl="0">
              <a:spcBef>
                <a:spcPts val="360"/>
              </a:spcBef>
              <a:spcAft>
                <a:spcPts val="0"/>
              </a:spcAft>
              <a:buClr>
                <a:schemeClr val="dk1"/>
              </a:buClr>
              <a:buSzPts val="1200"/>
              <a:buFont typeface="Calibri"/>
              <a:buNone/>
            </a:pPr>
            <a:endParaRPr/>
          </a:p>
        </p:txBody>
      </p:sp>
      <p:sp>
        <p:nvSpPr>
          <p:cNvPr id="123" name="Google Shape;123;p4: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Clr>
                <a:schemeClr val="dk1"/>
              </a:buClr>
              <a:buSzPts val="1200"/>
              <a:buFont typeface="Calibri"/>
              <a:buNone/>
            </a:pPr>
            <a:fld id="{00000000-1234-1234-1234-123412341234}" type="slidenum">
              <a:rPr lang="it-IT"/>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360"/>
              </a:spcBef>
              <a:spcAft>
                <a:spcPts val="0"/>
              </a:spcAft>
              <a:buClr>
                <a:schemeClr val="dk1"/>
              </a:buClr>
              <a:buSzPts val="1200"/>
              <a:buFont typeface="Calibri"/>
              <a:buNone/>
            </a:pPr>
            <a:endParaRPr/>
          </a:p>
        </p:txBody>
      </p:sp>
      <p:sp>
        <p:nvSpPr>
          <p:cNvPr id="130" name="Google Shape;13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37" name="Google Shape;137;p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r>
              <a:rPr lang="it-IT"/>
              <a:t>Tempo referenziale = tempo che prende significato specifico all’interno del contesto temporale nel quale è stato enunciato  ,non ha legame con il tempo </a:t>
            </a:r>
            <a:endParaRPr/>
          </a:p>
        </p:txBody>
      </p:sp>
      <p:sp>
        <p:nvSpPr>
          <p:cNvPr id="138" name="Google Shape;138;p6: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Clr>
                <a:schemeClr val="dk1"/>
              </a:buClr>
              <a:buSzPts val="1200"/>
              <a:buFont typeface="Calibri"/>
              <a:buNone/>
            </a:pPr>
            <a:fld id="{00000000-1234-1234-1234-123412341234}" type="slidenum">
              <a:rPr lang="it-IT"/>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45" name="Google Shape;145;p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a:p>
        </p:txBody>
      </p:sp>
      <p:sp>
        <p:nvSpPr>
          <p:cNvPr id="146" name="Google Shape;146;p7:notes"/>
          <p:cNvSpPr txBox="1">
            <a:spLocks noGrp="1"/>
          </p:cNvSpPr>
          <p:nvPr>
            <p:ph type="sldNum" idx="12"/>
          </p:nvPr>
        </p:nvSpPr>
        <p:spPr>
          <a:xfrm>
            <a:off x="3886200" y="8686800"/>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Clr>
                <a:schemeClr val="dk1"/>
              </a:buClr>
              <a:buSzPts val="1200"/>
              <a:buFont typeface="Calibri"/>
              <a:buNone/>
            </a:pPr>
            <a:fld id="{00000000-1234-1234-1234-123412341234}" type="slidenum">
              <a:rPr lang="it-IT"/>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360"/>
              </a:spcBef>
              <a:spcAft>
                <a:spcPts val="0"/>
              </a:spcAft>
              <a:buClr>
                <a:schemeClr val="dk1"/>
              </a:buClr>
              <a:buSzPts val="1200"/>
              <a:buFont typeface="Calibri"/>
              <a:buNone/>
            </a:pPr>
            <a:endParaRPr/>
          </a:p>
        </p:txBody>
      </p:sp>
      <p:sp>
        <p:nvSpPr>
          <p:cNvPr id="154" name="Google Shape;154;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spcBef>
                <a:spcPts val="360"/>
              </a:spcBef>
              <a:spcAft>
                <a:spcPts val="0"/>
              </a:spcAft>
              <a:buClr>
                <a:schemeClr val="dk1"/>
              </a:buClr>
              <a:buSzPts val="1200"/>
              <a:buFont typeface="Calibri"/>
              <a:buNone/>
            </a:pPr>
            <a:endParaRPr/>
          </a:p>
        </p:txBody>
      </p:sp>
      <p:sp>
        <p:nvSpPr>
          <p:cNvPr id="161" name="Google Shape;161;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8"/>
        <p:cNvGrpSpPr/>
        <p:nvPr/>
      </p:nvGrpSpPr>
      <p:grpSpPr>
        <a:xfrm>
          <a:off x="0" y="0"/>
          <a:ext cx="0" cy="0"/>
          <a:chOff x="0" y="0"/>
          <a:chExt cx="0" cy="0"/>
        </a:xfrm>
      </p:grpSpPr>
      <p:sp>
        <p:nvSpPr>
          <p:cNvPr id="39" name="Google Shape;39;p29"/>
          <p:cNvSpPr txBox="1"/>
          <p:nvPr/>
        </p:nvSpPr>
        <p:spPr>
          <a:xfrm>
            <a:off x="719667" y="1019175"/>
            <a:ext cx="10670117" cy="46038"/>
          </a:xfrm>
          <a:prstGeom prst="rect">
            <a:avLst/>
          </a:prstGeom>
          <a:solidFill>
            <a:srgbClr val="464990"/>
          </a:solidFill>
          <a:ln>
            <a:noFill/>
          </a:ln>
        </p:spPr>
        <p:txBody>
          <a:bodyPr spcFirstLastPara="1" wrap="square" lIns="91425" tIns="0" rIns="91425" bIns="0" anchor="ctr" anchorCtr="0">
            <a:noAutofit/>
          </a:bodyPr>
          <a:lstStyle/>
          <a:p>
            <a:pPr marL="0" marR="0" lvl="0" indent="0" algn="ctr" rtl="0">
              <a:spcBef>
                <a:spcPts val="0"/>
              </a:spcBef>
              <a:spcAft>
                <a:spcPts val="0"/>
              </a:spcAft>
              <a:buClr>
                <a:schemeClr val="dk1"/>
              </a:buClr>
              <a:buSzPts val="1800"/>
              <a:buFont typeface="Libre Franklin"/>
              <a:buNone/>
            </a:pPr>
            <a:endParaRPr sz="1800">
              <a:solidFill>
                <a:schemeClr val="lt1"/>
              </a:solidFill>
              <a:latin typeface="Libre Franklin"/>
              <a:ea typeface="Libre Franklin"/>
              <a:cs typeface="Libre Franklin"/>
              <a:sym typeface="Libre Franklin"/>
            </a:endParaRPr>
          </a:p>
        </p:txBody>
      </p:sp>
      <p:pic>
        <p:nvPicPr>
          <p:cNvPr id="40" name="Google Shape;40;p29"/>
          <p:cNvPicPr preferRelativeResize="0"/>
          <p:nvPr/>
        </p:nvPicPr>
        <p:blipFill rotWithShape="1">
          <a:blip r:embed="rId2">
            <a:alphaModFix/>
          </a:blip>
          <a:srcRect/>
          <a:stretch/>
        </p:blipFill>
        <p:spPr>
          <a:xfrm>
            <a:off x="6769100" y="466725"/>
            <a:ext cx="1983317" cy="528638"/>
          </a:xfrm>
          <a:prstGeom prst="rect">
            <a:avLst/>
          </a:prstGeom>
          <a:noFill/>
          <a:ln>
            <a:noFill/>
          </a:ln>
        </p:spPr>
      </p:pic>
      <p:pic>
        <p:nvPicPr>
          <p:cNvPr id="41" name="Google Shape;41;p29" descr="C:\Users\Menna\Desktop\logo.jpg"/>
          <p:cNvPicPr preferRelativeResize="0"/>
          <p:nvPr/>
        </p:nvPicPr>
        <p:blipFill rotWithShape="1">
          <a:blip r:embed="rId3">
            <a:alphaModFix/>
          </a:blip>
          <a:srcRect/>
          <a:stretch/>
        </p:blipFill>
        <p:spPr>
          <a:xfrm>
            <a:off x="8976784" y="403225"/>
            <a:ext cx="2512483" cy="592138"/>
          </a:xfrm>
          <a:prstGeom prst="rect">
            <a:avLst/>
          </a:prstGeom>
          <a:noFill/>
          <a:ln>
            <a:noFill/>
          </a:ln>
        </p:spPr>
      </p:pic>
      <p:sp>
        <p:nvSpPr>
          <p:cNvPr id="42" name="Google Shape;42;p29"/>
          <p:cNvSpPr txBox="1">
            <a:spLocks noGrp="1"/>
          </p:cNvSpPr>
          <p:nvPr>
            <p:ph type="title"/>
          </p:nvPr>
        </p:nvSpPr>
        <p:spPr>
          <a:xfrm>
            <a:off x="719403" y="104775"/>
            <a:ext cx="10670381" cy="914400"/>
          </a:xfrm>
          <a:prstGeom prst="rect">
            <a:avLst/>
          </a:prstGeom>
          <a:noFill/>
          <a:ln>
            <a:noFill/>
          </a:ln>
        </p:spPr>
        <p:txBody>
          <a:bodyPr spcFirstLastPara="1" wrap="square" lIns="0" tIns="0" rIns="0" bIns="0" anchor="b" anchorCtr="0">
            <a:noAutofit/>
          </a:bodyPr>
          <a:lstStyle>
            <a:lvl1pPr lvl="0" algn="l">
              <a:lnSpc>
                <a:spcPct val="89000"/>
              </a:lnSpc>
              <a:spcBef>
                <a:spcPts val="0"/>
              </a:spcBef>
              <a:spcAft>
                <a:spcPts val="0"/>
              </a:spcAft>
              <a:buClr>
                <a:schemeClr val="dk2"/>
              </a:buClr>
              <a:buSzPts val="1400"/>
              <a:buFont typeface="Libre Franklin"/>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9"/>
          <p:cNvSpPr txBox="1">
            <a:spLocks noGrp="1"/>
          </p:cNvSpPr>
          <p:nvPr>
            <p:ph type="body" idx="1"/>
          </p:nvPr>
        </p:nvSpPr>
        <p:spPr>
          <a:xfrm>
            <a:off x="685338" y="1124744"/>
            <a:ext cx="10670381" cy="4895750"/>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360"/>
              </a:spcBef>
              <a:spcAft>
                <a:spcPts val="0"/>
              </a:spcAft>
              <a:buClr>
                <a:schemeClr val="dk2"/>
              </a:buClr>
              <a:buSzPts val="1400"/>
              <a:buNone/>
              <a:defRPr/>
            </a:lvl1pPr>
            <a:lvl2pPr marL="914400" lvl="1" indent="-342900" algn="l">
              <a:lnSpc>
                <a:spcPct val="122222"/>
              </a:lnSpc>
              <a:spcBef>
                <a:spcPts val="360"/>
              </a:spcBef>
              <a:spcAft>
                <a:spcPts val="0"/>
              </a:spcAft>
              <a:buClr>
                <a:schemeClr val="dk2"/>
              </a:buClr>
              <a:buSzPts val="1800"/>
              <a:buChar char="•"/>
              <a:defRPr/>
            </a:lvl2pPr>
            <a:lvl3pPr marL="1371600" lvl="2" indent="-342900" algn="l">
              <a:lnSpc>
                <a:spcPct val="122222"/>
              </a:lnSpc>
              <a:spcBef>
                <a:spcPts val="360"/>
              </a:spcBef>
              <a:spcAft>
                <a:spcPts val="0"/>
              </a:spcAft>
              <a:buClr>
                <a:schemeClr val="dk2"/>
              </a:buClr>
              <a:buSzPts val="1800"/>
              <a:buChar char="•"/>
              <a:defRPr/>
            </a:lvl3pPr>
            <a:lvl4pPr marL="1828800" lvl="3" indent="-342900" algn="l">
              <a:lnSpc>
                <a:spcPct val="122222"/>
              </a:lnSpc>
              <a:spcBef>
                <a:spcPts val="360"/>
              </a:spcBef>
              <a:spcAft>
                <a:spcPts val="0"/>
              </a:spcAft>
              <a:buClr>
                <a:schemeClr val="dk2"/>
              </a:buClr>
              <a:buSzPts val="1800"/>
              <a:buChar char="•"/>
              <a:defRPr/>
            </a:lvl4pPr>
            <a:lvl5pPr marL="2286000" lvl="4" indent="-228600" algn="l">
              <a:lnSpc>
                <a:spcPct val="122222"/>
              </a:lnSpc>
              <a:spcBef>
                <a:spcPts val="360"/>
              </a:spcBef>
              <a:spcAft>
                <a:spcPts val="0"/>
              </a:spcAft>
              <a:buClr>
                <a:schemeClr val="dk2"/>
              </a:buClr>
              <a:buSzPts val="1400"/>
              <a:buNone/>
              <a:defRPr/>
            </a:lvl5pPr>
            <a:lvl6pPr marL="2743200" lvl="5" indent="-228600" algn="l">
              <a:lnSpc>
                <a:spcPct val="122222"/>
              </a:lnSpc>
              <a:spcBef>
                <a:spcPts val="360"/>
              </a:spcBef>
              <a:spcAft>
                <a:spcPts val="0"/>
              </a:spcAft>
              <a:buClr>
                <a:schemeClr val="dk2"/>
              </a:buClr>
              <a:buSzPts val="1400"/>
              <a:buNone/>
              <a:defRPr/>
            </a:lvl6pPr>
            <a:lvl7pPr marL="3200400" lvl="6" indent="-228600" algn="l">
              <a:lnSpc>
                <a:spcPct val="122222"/>
              </a:lnSpc>
              <a:spcBef>
                <a:spcPts val="360"/>
              </a:spcBef>
              <a:spcAft>
                <a:spcPts val="0"/>
              </a:spcAft>
              <a:buClr>
                <a:schemeClr val="dk2"/>
              </a:buClr>
              <a:buSzPts val="1400"/>
              <a:buNone/>
              <a:defRPr/>
            </a:lvl7pPr>
            <a:lvl8pPr marL="3657600" lvl="7" indent="-228600" algn="l">
              <a:lnSpc>
                <a:spcPct val="122222"/>
              </a:lnSpc>
              <a:spcBef>
                <a:spcPts val="360"/>
              </a:spcBef>
              <a:spcAft>
                <a:spcPts val="0"/>
              </a:spcAft>
              <a:buClr>
                <a:schemeClr val="dk2"/>
              </a:buClr>
              <a:buSzPts val="1400"/>
              <a:buNone/>
              <a:defRPr/>
            </a:lvl8pPr>
            <a:lvl9pPr marL="4114800" lvl="8" indent="-228600" algn="l">
              <a:lnSpc>
                <a:spcPct val="122222"/>
              </a:lnSpc>
              <a:spcBef>
                <a:spcPts val="360"/>
              </a:spcBef>
              <a:spcAft>
                <a:spcPts val="0"/>
              </a:spcAft>
              <a:buClr>
                <a:schemeClr val="dk2"/>
              </a:buClr>
              <a:buSzPts val="1400"/>
              <a:buNone/>
              <a:defRPr/>
            </a:lvl9pPr>
          </a:lstStyle>
          <a:p>
            <a:endParaRPr/>
          </a:p>
        </p:txBody>
      </p:sp>
      <p:sp>
        <p:nvSpPr>
          <p:cNvPr id="44" name="Google Shape;44;p29"/>
          <p:cNvSpPr txBox="1">
            <a:spLocks noGrp="1"/>
          </p:cNvSpPr>
          <p:nvPr>
            <p:ph type="sldNum" idx="12"/>
          </p:nvPr>
        </p:nvSpPr>
        <p:spPr>
          <a:xfrm>
            <a:off x="11360151" y="6597651"/>
            <a:ext cx="812800" cy="214313"/>
          </a:xfrm>
          <a:prstGeom prst="rect">
            <a:avLst/>
          </a:prstGeom>
          <a:noFill/>
          <a:ln>
            <a:noFill/>
          </a:ln>
        </p:spPr>
        <p:txBody>
          <a:bodyPr spcFirstLastPara="1" wrap="square" lIns="0" tIns="0" rIns="0" bIns="0" anchor="t" anchorCtr="0">
            <a:noAutofit/>
          </a:bodyPr>
          <a:lstStyle>
            <a:lvl1pPr marL="0" lvl="0" indent="0" algn="l">
              <a:lnSpc>
                <a:spcPct val="112500"/>
              </a:lnSpc>
              <a:spcBef>
                <a:spcPts val="0"/>
              </a:spcBef>
              <a:spcAft>
                <a:spcPts val="0"/>
              </a:spcAft>
              <a:buClr>
                <a:srgbClr val="FFFFFF"/>
              </a:buClr>
              <a:buSzPts val="800"/>
              <a:buFont typeface="Libre Franklin"/>
              <a:buNone/>
              <a:defRPr sz="800">
                <a:solidFill>
                  <a:srgbClr val="FFFFFF"/>
                </a:solidFill>
                <a:latin typeface="Libre Franklin"/>
                <a:ea typeface="Libre Franklin"/>
                <a:cs typeface="Libre Franklin"/>
                <a:sym typeface="Libre Franklin"/>
              </a:defRPr>
            </a:lvl1pPr>
            <a:lvl2pPr marL="0" lvl="1" indent="0" algn="l">
              <a:lnSpc>
                <a:spcPct val="112500"/>
              </a:lnSpc>
              <a:spcBef>
                <a:spcPts val="0"/>
              </a:spcBef>
              <a:spcAft>
                <a:spcPts val="0"/>
              </a:spcAft>
              <a:buClr>
                <a:srgbClr val="FFFFFF"/>
              </a:buClr>
              <a:buSzPts val="800"/>
              <a:buFont typeface="Libre Franklin"/>
              <a:buNone/>
              <a:defRPr sz="800">
                <a:solidFill>
                  <a:srgbClr val="FFFFFF"/>
                </a:solidFill>
                <a:latin typeface="Libre Franklin"/>
                <a:ea typeface="Libre Franklin"/>
                <a:cs typeface="Libre Franklin"/>
                <a:sym typeface="Libre Franklin"/>
              </a:defRPr>
            </a:lvl2pPr>
            <a:lvl3pPr marL="0" lvl="2" indent="0" algn="l">
              <a:lnSpc>
                <a:spcPct val="112500"/>
              </a:lnSpc>
              <a:spcBef>
                <a:spcPts val="0"/>
              </a:spcBef>
              <a:spcAft>
                <a:spcPts val="0"/>
              </a:spcAft>
              <a:buClr>
                <a:srgbClr val="FFFFFF"/>
              </a:buClr>
              <a:buSzPts val="800"/>
              <a:buFont typeface="Libre Franklin"/>
              <a:buNone/>
              <a:defRPr sz="800">
                <a:solidFill>
                  <a:srgbClr val="FFFFFF"/>
                </a:solidFill>
                <a:latin typeface="Libre Franklin"/>
                <a:ea typeface="Libre Franklin"/>
                <a:cs typeface="Libre Franklin"/>
                <a:sym typeface="Libre Franklin"/>
              </a:defRPr>
            </a:lvl3pPr>
            <a:lvl4pPr marL="0" lvl="3" indent="0" algn="l">
              <a:lnSpc>
                <a:spcPct val="112500"/>
              </a:lnSpc>
              <a:spcBef>
                <a:spcPts val="0"/>
              </a:spcBef>
              <a:spcAft>
                <a:spcPts val="0"/>
              </a:spcAft>
              <a:buClr>
                <a:srgbClr val="FFFFFF"/>
              </a:buClr>
              <a:buSzPts val="800"/>
              <a:buFont typeface="Libre Franklin"/>
              <a:buNone/>
              <a:defRPr sz="800">
                <a:solidFill>
                  <a:srgbClr val="FFFFFF"/>
                </a:solidFill>
                <a:latin typeface="Libre Franklin"/>
                <a:ea typeface="Libre Franklin"/>
                <a:cs typeface="Libre Franklin"/>
                <a:sym typeface="Libre Franklin"/>
              </a:defRPr>
            </a:lvl4pPr>
            <a:lvl5pPr marL="0" lvl="4" indent="0" algn="l">
              <a:lnSpc>
                <a:spcPct val="112500"/>
              </a:lnSpc>
              <a:spcBef>
                <a:spcPts val="0"/>
              </a:spcBef>
              <a:spcAft>
                <a:spcPts val="0"/>
              </a:spcAft>
              <a:buClr>
                <a:srgbClr val="FFFFFF"/>
              </a:buClr>
              <a:buSzPts val="800"/>
              <a:buFont typeface="Libre Franklin"/>
              <a:buNone/>
              <a:defRPr sz="800">
                <a:solidFill>
                  <a:srgbClr val="FFFFFF"/>
                </a:solidFill>
                <a:latin typeface="Libre Franklin"/>
                <a:ea typeface="Libre Franklin"/>
                <a:cs typeface="Libre Franklin"/>
                <a:sym typeface="Libre Franklin"/>
              </a:defRPr>
            </a:lvl5pPr>
            <a:lvl6pPr marL="0" lvl="5" indent="0" algn="l">
              <a:lnSpc>
                <a:spcPct val="112500"/>
              </a:lnSpc>
              <a:spcBef>
                <a:spcPts val="0"/>
              </a:spcBef>
              <a:spcAft>
                <a:spcPts val="0"/>
              </a:spcAft>
              <a:buClr>
                <a:srgbClr val="FFFFFF"/>
              </a:buClr>
              <a:buSzPts val="800"/>
              <a:buFont typeface="Libre Franklin"/>
              <a:buNone/>
              <a:defRPr sz="800">
                <a:solidFill>
                  <a:srgbClr val="FFFFFF"/>
                </a:solidFill>
                <a:latin typeface="Libre Franklin"/>
                <a:ea typeface="Libre Franklin"/>
                <a:cs typeface="Libre Franklin"/>
                <a:sym typeface="Libre Franklin"/>
              </a:defRPr>
            </a:lvl6pPr>
            <a:lvl7pPr marL="0" lvl="6" indent="0" algn="l">
              <a:lnSpc>
                <a:spcPct val="112500"/>
              </a:lnSpc>
              <a:spcBef>
                <a:spcPts val="0"/>
              </a:spcBef>
              <a:spcAft>
                <a:spcPts val="0"/>
              </a:spcAft>
              <a:buClr>
                <a:srgbClr val="FFFFFF"/>
              </a:buClr>
              <a:buSzPts val="800"/>
              <a:buFont typeface="Libre Franklin"/>
              <a:buNone/>
              <a:defRPr sz="800">
                <a:solidFill>
                  <a:srgbClr val="FFFFFF"/>
                </a:solidFill>
                <a:latin typeface="Libre Franklin"/>
                <a:ea typeface="Libre Franklin"/>
                <a:cs typeface="Libre Franklin"/>
                <a:sym typeface="Libre Franklin"/>
              </a:defRPr>
            </a:lvl7pPr>
            <a:lvl8pPr marL="0" lvl="7" indent="0" algn="l">
              <a:lnSpc>
                <a:spcPct val="112500"/>
              </a:lnSpc>
              <a:spcBef>
                <a:spcPts val="0"/>
              </a:spcBef>
              <a:spcAft>
                <a:spcPts val="0"/>
              </a:spcAft>
              <a:buClr>
                <a:srgbClr val="FFFFFF"/>
              </a:buClr>
              <a:buSzPts val="800"/>
              <a:buFont typeface="Libre Franklin"/>
              <a:buNone/>
              <a:defRPr sz="800">
                <a:solidFill>
                  <a:srgbClr val="FFFFFF"/>
                </a:solidFill>
                <a:latin typeface="Libre Franklin"/>
                <a:ea typeface="Libre Franklin"/>
                <a:cs typeface="Libre Franklin"/>
                <a:sym typeface="Libre Franklin"/>
              </a:defRPr>
            </a:lvl8pPr>
            <a:lvl9pPr marL="0" lvl="8" indent="0" algn="l">
              <a:lnSpc>
                <a:spcPct val="112500"/>
              </a:lnSpc>
              <a:spcBef>
                <a:spcPts val="0"/>
              </a:spcBef>
              <a:spcAft>
                <a:spcPts val="0"/>
              </a:spcAft>
              <a:buClr>
                <a:srgbClr val="FFFFFF"/>
              </a:buClr>
              <a:buSzPts val="800"/>
              <a:buFont typeface="Libre Franklin"/>
              <a:buNone/>
              <a:defRPr sz="800">
                <a:solidFill>
                  <a:srgbClr val="FFFFFF"/>
                </a:solidFill>
                <a:latin typeface="Libre Franklin"/>
                <a:ea typeface="Libre Franklin"/>
                <a:cs typeface="Libre Franklin"/>
                <a:sym typeface="Libre Franklin"/>
              </a:defRPr>
            </a:lvl9pPr>
          </a:lstStyle>
          <a:p>
            <a:pPr marL="0" lvl="0" indent="0" algn="l" rtl="0">
              <a:spcBef>
                <a:spcPts val="0"/>
              </a:spcBef>
              <a:spcAft>
                <a:spcPts val="0"/>
              </a:spcAft>
              <a:buNone/>
            </a:pPr>
            <a:fld id="{00000000-1234-1234-1234-123412341234}" type="slidenum">
              <a:rPr lang="it-IT"/>
              <a:t>‹N›</a:t>
            </a:fld>
            <a:endParaRPr/>
          </a:p>
        </p:txBody>
      </p:sp>
    </p:spTree>
    <p:extLst>
      <p:ext uri="{BB962C8B-B14F-4D97-AF65-F5344CB8AC3E}">
        <p14:creationId xmlns:p14="http://schemas.microsoft.com/office/powerpoint/2010/main" val="154532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 id="2147483665"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ncbi.nlm.nih.gov/pmc/articles/PMC6290033/#B4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
          <p:cNvSpPr txBox="1">
            <a:spLocks noGrp="1"/>
          </p:cNvSpPr>
          <p:nvPr>
            <p:ph type="ctrTitle"/>
          </p:nvPr>
        </p:nvSpPr>
        <p:spPr>
          <a:xfrm>
            <a:off x="3733800" y="2166939"/>
            <a:ext cx="6477000" cy="1914525"/>
          </a:xfrm>
          <a:prstGeom prst="rect">
            <a:avLst/>
          </a:prstGeom>
          <a:noFill/>
          <a:ln>
            <a:noFill/>
          </a:ln>
        </p:spPr>
        <p:txBody>
          <a:bodyPr spcFirstLastPara="1" wrap="square" lIns="0" tIns="0" rIns="0" bIns="0" anchor="b" anchorCtr="0">
            <a:noAutofit/>
          </a:bodyPr>
          <a:lstStyle/>
          <a:p>
            <a:pPr marL="0" lvl="0" indent="0" algn="l" rtl="0">
              <a:lnSpc>
                <a:spcPct val="91666"/>
              </a:lnSpc>
              <a:spcBef>
                <a:spcPts val="0"/>
              </a:spcBef>
              <a:spcAft>
                <a:spcPts val="0"/>
              </a:spcAft>
              <a:buClr>
                <a:schemeClr val="dk2"/>
              </a:buClr>
              <a:buSzPts val="4000"/>
              <a:buFont typeface="Libre Franklin"/>
              <a:buNone/>
            </a:pPr>
            <a:r>
              <a:rPr lang="it-IT" sz="4000"/>
              <a:t>NARRAZIONE E CONVERSAZIONE </a:t>
            </a:r>
            <a:endParaRPr sz="4000"/>
          </a:p>
        </p:txBody>
      </p:sp>
      <p:sp>
        <p:nvSpPr>
          <p:cNvPr id="105" name="Google Shape;105;p1"/>
          <p:cNvSpPr txBox="1">
            <a:spLocks noGrp="1"/>
          </p:cNvSpPr>
          <p:nvPr>
            <p:ph type="subTitle" idx="1"/>
          </p:nvPr>
        </p:nvSpPr>
        <p:spPr>
          <a:xfrm>
            <a:off x="3733800" y="5056188"/>
            <a:ext cx="6477000" cy="117475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Clr>
                <a:schemeClr val="dk2"/>
              </a:buClr>
              <a:buSzPts val="2300"/>
              <a:buNone/>
            </a:pPr>
            <a:r>
              <a:rPr lang="it-IT"/>
              <a:t>Partecipare all’esperienza dell’altro e sostenerne il punto di vista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10"/>
          <p:cNvSpPr txBox="1">
            <a:spLocks noGrp="1"/>
          </p:cNvSpPr>
          <p:nvPr>
            <p:ph type="title"/>
          </p:nvPr>
        </p:nvSpPr>
        <p:spPr>
          <a:xfrm>
            <a:off x="2063750" y="76200"/>
            <a:ext cx="8007350" cy="914400"/>
          </a:xfrm>
          <a:prstGeom prst="rect">
            <a:avLst/>
          </a:prstGeom>
          <a:noFill/>
          <a:ln>
            <a:noFill/>
          </a:ln>
        </p:spPr>
        <p:txBody>
          <a:bodyPr spcFirstLastPara="1" wrap="square" lIns="0" tIns="0" rIns="0" bIns="0" anchor="b" anchorCtr="0">
            <a:noAutofit/>
          </a:bodyPr>
          <a:lstStyle/>
          <a:p>
            <a:pPr marL="0" lvl="0" indent="0" algn="l" rtl="0">
              <a:lnSpc>
                <a:spcPct val="89000"/>
              </a:lnSpc>
              <a:spcBef>
                <a:spcPts val="0"/>
              </a:spcBef>
              <a:spcAft>
                <a:spcPts val="0"/>
              </a:spcAft>
              <a:buClr>
                <a:schemeClr val="dk2"/>
              </a:buClr>
              <a:buSzPts val="3200"/>
              <a:buFont typeface="Libre Franklin"/>
              <a:buNone/>
            </a:pPr>
            <a:r>
              <a:rPr lang="it-IT" sz="3200"/>
              <a:t>Dal punto di vista del narratore: la “competenza narrativa”</a:t>
            </a:r>
            <a:endParaRPr sz="3200"/>
          </a:p>
        </p:txBody>
      </p:sp>
      <p:sp>
        <p:nvSpPr>
          <p:cNvPr id="171" name="Google Shape;171;p10"/>
          <p:cNvSpPr txBox="1">
            <a:spLocks noGrp="1"/>
          </p:cNvSpPr>
          <p:nvPr>
            <p:ph type="body" idx="1"/>
          </p:nvPr>
        </p:nvSpPr>
        <p:spPr>
          <a:xfrm>
            <a:off x="2366963" y="1735139"/>
            <a:ext cx="7891462" cy="4530725"/>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0"/>
              </a:spcBef>
              <a:spcAft>
                <a:spcPts val="0"/>
              </a:spcAft>
              <a:buClr>
                <a:schemeClr val="dk1"/>
              </a:buClr>
              <a:buSzPts val="2200"/>
              <a:buNone/>
            </a:pPr>
            <a:r>
              <a:rPr lang="it-IT" b="1"/>
              <a:t>Proprietà formali </a:t>
            </a:r>
            <a:r>
              <a:rPr lang="it-IT"/>
              <a:t>della narrazione (Burke, cit. in Bruner 1990)</a:t>
            </a:r>
            <a:endParaRPr/>
          </a:p>
          <a:p>
            <a:pPr marL="342900" lvl="0" indent="-342900" algn="l" rtl="0">
              <a:lnSpc>
                <a:spcPct val="100000"/>
              </a:lnSpc>
              <a:spcBef>
                <a:spcPts val="440"/>
              </a:spcBef>
              <a:spcAft>
                <a:spcPts val="0"/>
              </a:spcAft>
              <a:buClr>
                <a:schemeClr val="dk1"/>
              </a:buClr>
              <a:buSzPts val="2200"/>
              <a:buNone/>
            </a:pPr>
            <a:endParaRPr/>
          </a:p>
          <a:p>
            <a:pPr marL="342900" lvl="0" indent="-342900" algn="l" rtl="0">
              <a:lnSpc>
                <a:spcPct val="80000"/>
              </a:lnSpc>
              <a:spcBef>
                <a:spcPts val="440"/>
              </a:spcBef>
              <a:spcAft>
                <a:spcPts val="0"/>
              </a:spcAft>
              <a:buClr>
                <a:schemeClr val="dk1"/>
              </a:buClr>
              <a:buSzPts val="2200"/>
              <a:buFont typeface="Libre Franklin"/>
              <a:buChar char="•"/>
            </a:pPr>
            <a:r>
              <a:rPr lang="it-IT"/>
              <a:t>SETTING /BACKGROUND (spazio, tempo, situazione…) </a:t>
            </a:r>
            <a:endParaRPr/>
          </a:p>
          <a:p>
            <a:pPr marL="342900" lvl="0" indent="-342900" algn="l" rtl="0">
              <a:lnSpc>
                <a:spcPct val="80000"/>
              </a:lnSpc>
              <a:spcBef>
                <a:spcPts val="440"/>
              </a:spcBef>
              <a:spcAft>
                <a:spcPts val="0"/>
              </a:spcAft>
              <a:buClr>
                <a:schemeClr val="dk1"/>
              </a:buClr>
              <a:buSzPts val="2200"/>
              <a:buFont typeface="Libre Franklin"/>
              <a:buChar char="•"/>
            </a:pPr>
            <a:r>
              <a:rPr lang="it-IT"/>
              <a:t>CARATTERIZZAZIONE DEL PERSONAGGIO </a:t>
            </a:r>
            <a:endParaRPr/>
          </a:p>
          <a:p>
            <a:pPr marL="342900" lvl="0" indent="-342900" algn="l" rtl="0">
              <a:lnSpc>
                <a:spcPct val="80000"/>
              </a:lnSpc>
              <a:spcBef>
                <a:spcPts val="440"/>
              </a:spcBef>
              <a:spcAft>
                <a:spcPts val="0"/>
              </a:spcAft>
              <a:buClr>
                <a:schemeClr val="dk1"/>
              </a:buClr>
              <a:buSzPts val="2200"/>
              <a:buFont typeface="Libre Franklin"/>
              <a:buChar char="•"/>
            </a:pPr>
            <a:r>
              <a:rPr lang="it-IT"/>
              <a:t>SEQUENZIALITA’ delle azioni (TRAMA)</a:t>
            </a:r>
            <a:endParaRPr/>
          </a:p>
          <a:p>
            <a:pPr marL="342900" lvl="0" indent="-342900" algn="l" rtl="0">
              <a:lnSpc>
                <a:spcPct val="80000"/>
              </a:lnSpc>
              <a:spcBef>
                <a:spcPts val="440"/>
              </a:spcBef>
              <a:spcAft>
                <a:spcPts val="0"/>
              </a:spcAft>
              <a:buClr>
                <a:schemeClr val="dk1"/>
              </a:buClr>
              <a:buSzPts val="2200"/>
              <a:buFont typeface="Libre Franklin"/>
              <a:buChar char="•"/>
            </a:pPr>
            <a:r>
              <a:rPr lang="it-IT"/>
              <a:t>PRESENZA DI UN “PROBLEMA”- ROTTURA DELL’ORDINE CANONICO</a:t>
            </a:r>
            <a:endParaRPr/>
          </a:p>
          <a:p>
            <a:pPr marL="342900" lvl="0" indent="-342900" algn="l" rtl="0">
              <a:lnSpc>
                <a:spcPct val="80000"/>
              </a:lnSpc>
              <a:spcBef>
                <a:spcPts val="440"/>
              </a:spcBef>
              <a:spcAft>
                <a:spcPts val="0"/>
              </a:spcAft>
              <a:buClr>
                <a:schemeClr val="dk1"/>
              </a:buClr>
              <a:buSzPts val="2200"/>
              <a:buFont typeface="Libre Franklin"/>
              <a:buChar char="•"/>
            </a:pPr>
            <a:r>
              <a:rPr lang="it-IT"/>
              <a:t> ASPETTO TEATRALE/DRAMMATIZZAZIONE </a:t>
            </a:r>
            <a:endParaRPr/>
          </a:p>
          <a:p>
            <a:pPr marL="342900" lvl="0" indent="-228600" algn="l" rtl="0">
              <a:lnSpc>
                <a:spcPct val="80000"/>
              </a:lnSpc>
              <a:spcBef>
                <a:spcPts val="360"/>
              </a:spcBef>
              <a:spcAft>
                <a:spcPts val="0"/>
              </a:spcAft>
              <a:buClr>
                <a:schemeClr val="dk1"/>
              </a:buClr>
              <a:buSzPts val="1800"/>
              <a:buNone/>
            </a:pPr>
            <a:endParaRPr sz="1800"/>
          </a:p>
          <a:p>
            <a:pPr marL="2286000" lvl="3" indent="-457200" algn="l" rtl="0">
              <a:lnSpc>
                <a:spcPct val="80000"/>
              </a:lnSpc>
              <a:spcBef>
                <a:spcPts val="440"/>
              </a:spcBef>
              <a:spcAft>
                <a:spcPts val="0"/>
              </a:spcAft>
              <a:buClr>
                <a:schemeClr val="dk2"/>
              </a:buClr>
              <a:buSzPts val="2200"/>
              <a:buFont typeface="Verdana"/>
              <a:buAutoNum type="arabicPeriod"/>
            </a:pPr>
            <a:r>
              <a:rPr lang="it-IT" sz="2200"/>
              <a:t>Actor, </a:t>
            </a:r>
            <a:endParaRPr/>
          </a:p>
          <a:p>
            <a:pPr marL="2286000" lvl="3" indent="-457200" algn="l" rtl="0">
              <a:lnSpc>
                <a:spcPct val="80000"/>
              </a:lnSpc>
              <a:spcBef>
                <a:spcPts val="440"/>
              </a:spcBef>
              <a:spcAft>
                <a:spcPts val="0"/>
              </a:spcAft>
              <a:buClr>
                <a:schemeClr val="dk2"/>
              </a:buClr>
              <a:buSzPts val="2200"/>
              <a:buFont typeface="Verdana"/>
              <a:buAutoNum type="arabicPeriod"/>
            </a:pPr>
            <a:r>
              <a:rPr lang="it-IT" sz="2200"/>
              <a:t>Action, </a:t>
            </a:r>
            <a:endParaRPr/>
          </a:p>
          <a:p>
            <a:pPr marL="2286000" lvl="3" indent="-457200" algn="l" rtl="0">
              <a:lnSpc>
                <a:spcPct val="80000"/>
              </a:lnSpc>
              <a:spcBef>
                <a:spcPts val="440"/>
              </a:spcBef>
              <a:spcAft>
                <a:spcPts val="0"/>
              </a:spcAft>
              <a:buClr>
                <a:schemeClr val="dk2"/>
              </a:buClr>
              <a:buSzPts val="2200"/>
              <a:buFont typeface="Verdana"/>
              <a:buAutoNum type="arabicPeriod"/>
            </a:pPr>
            <a:r>
              <a:rPr lang="it-IT" sz="2200"/>
              <a:t>Goal, </a:t>
            </a:r>
            <a:endParaRPr/>
          </a:p>
          <a:p>
            <a:pPr marL="2286000" lvl="3" indent="-457200" algn="l" rtl="0">
              <a:lnSpc>
                <a:spcPct val="80000"/>
              </a:lnSpc>
              <a:spcBef>
                <a:spcPts val="440"/>
              </a:spcBef>
              <a:spcAft>
                <a:spcPts val="0"/>
              </a:spcAft>
              <a:buClr>
                <a:schemeClr val="dk2"/>
              </a:buClr>
              <a:buSzPts val="2200"/>
              <a:buFont typeface="Verdana"/>
              <a:buAutoNum type="arabicPeriod"/>
            </a:pPr>
            <a:r>
              <a:rPr lang="it-IT" sz="2200"/>
              <a:t>Scene, </a:t>
            </a:r>
            <a:endParaRPr/>
          </a:p>
          <a:p>
            <a:pPr marL="2286000" lvl="3" indent="-457200" algn="l" rtl="0">
              <a:lnSpc>
                <a:spcPct val="80000"/>
              </a:lnSpc>
              <a:spcBef>
                <a:spcPts val="440"/>
              </a:spcBef>
              <a:spcAft>
                <a:spcPts val="0"/>
              </a:spcAft>
              <a:buClr>
                <a:schemeClr val="dk2"/>
              </a:buClr>
              <a:buSzPts val="2200"/>
              <a:buFont typeface="Verdana"/>
              <a:buAutoNum type="arabicPeriod"/>
            </a:pPr>
            <a:r>
              <a:rPr lang="it-IT" sz="2200"/>
              <a:t>Trouble. </a:t>
            </a:r>
            <a:endParaRPr/>
          </a:p>
          <a:p>
            <a:pPr marL="342900" lvl="0" indent="-228600" algn="l" rtl="0">
              <a:lnSpc>
                <a:spcPct val="80000"/>
              </a:lnSpc>
              <a:spcBef>
                <a:spcPts val="360"/>
              </a:spcBef>
              <a:spcAft>
                <a:spcPts val="0"/>
              </a:spcAft>
              <a:buClr>
                <a:schemeClr val="dk1"/>
              </a:buClr>
              <a:buSzPts val="1800"/>
              <a:buNone/>
            </a:pPr>
            <a:endParaRPr sz="1800"/>
          </a:p>
          <a:p>
            <a:pPr marL="342900" lvl="0" indent="-203200" algn="l" rtl="0">
              <a:lnSpc>
                <a:spcPct val="100000"/>
              </a:lnSpc>
              <a:spcBef>
                <a:spcPts val="440"/>
              </a:spcBef>
              <a:spcAft>
                <a:spcPts val="0"/>
              </a:spcAft>
              <a:buClr>
                <a:schemeClr val="dk1"/>
              </a:buClr>
              <a:buSzPts val="2200"/>
              <a:buNone/>
            </a:pPr>
            <a:endParaRPr/>
          </a:p>
        </p:txBody>
      </p:sp>
      <p:sp>
        <p:nvSpPr>
          <p:cNvPr id="172" name="Google Shape;172;p10"/>
          <p:cNvSpPr/>
          <p:nvPr/>
        </p:nvSpPr>
        <p:spPr>
          <a:xfrm>
            <a:off x="6888088" y="4725144"/>
            <a:ext cx="2088232" cy="936104"/>
          </a:xfrm>
          <a:prstGeom prst="rect">
            <a:avLst/>
          </a:prstGeom>
          <a:solidFill>
            <a:schemeClr val="accent1"/>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it-IT" sz="1800">
                <a:solidFill>
                  <a:srgbClr val="000000"/>
                </a:solidFill>
                <a:latin typeface="Arial"/>
                <a:ea typeface="Arial"/>
                <a:cs typeface="Arial"/>
                <a:sym typeface="Arial"/>
              </a:rPr>
              <a:t>Pentade di Burke, cit in Bruner 1990</a:t>
            </a:r>
            <a:endParaRPr sz="1800">
              <a:solidFill>
                <a:schemeClr val="dk1"/>
              </a:solidFill>
              <a:latin typeface="Libre Franklin"/>
              <a:ea typeface="Libre Franklin"/>
              <a:cs typeface="Libre Franklin"/>
              <a:sym typeface="Libre Frankli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1"/>
          <p:cNvSpPr txBox="1">
            <a:spLocks noGrp="1"/>
          </p:cNvSpPr>
          <p:nvPr>
            <p:ph type="title"/>
          </p:nvPr>
        </p:nvSpPr>
        <p:spPr>
          <a:xfrm>
            <a:off x="2063750" y="76200"/>
            <a:ext cx="8007350" cy="914400"/>
          </a:xfrm>
          <a:prstGeom prst="rect">
            <a:avLst/>
          </a:prstGeom>
          <a:noFill/>
          <a:ln>
            <a:noFill/>
          </a:ln>
        </p:spPr>
        <p:txBody>
          <a:bodyPr spcFirstLastPara="1" wrap="square" lIns="0" tIns="0" rIns="0" bIns="0" anchor="b" anchorCtr="0">
            <a:noAutofit/>
          </a:bodyPr>
          <a:lstStyle/>
          <a:p>
            <a:pPr marL="0" lvl="0" indent="0" algn="l" rtl="0">
              <a:lnSpc>
                <a:spcPct val="89000"/>
              </a:lnSpc>
              <a:spcBef>
                <a:spcPts val="0"/>
              </a:spcBef>
              <a:spcAft>
                <a:spcPts val="0"/>
              </a:spcAft>
              <a:buClr>
                <a:schemeClr val="dk2"/>
              </a:buClr>
              <a:buSzPts val="3200"/>
              <a:buFont typeface="Libre Franklin"/>
              <a:buNone/>
            </a:pPr>
            <a:r>
              <a:rPr lang="it-IT" sz="3200"/>
              <a:t>Dal punto di vista del narratore: la “competenza narrativa”</a:t>
            </a:r>
            <a:endParaRPr sz="3200"/>
          </a:p>
        </p:txBody>
      </p:sp>
      <p:sp>
        <p:nvSpPr>
          <p:cNvPr id="178" name="Google Shape;178;p11"/>
          <p:cNvSpPr txBox="1">
            <a:spLocks noGrp="1"/>
          </p:cNvSpPr>
          <p:nvPr>
            <p:ph type="body" idx="1"/>
          </p:nvPr>
        </p:nvSpPr>
        <p:spPr>
          <a:xfrm>
            <a:off x="2366963" y="1735139"/>
            <a:ext cx="7891462" cy="4530725"/>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0"/>
              </a:spcBef>
              <a:spcAft>
                <a:spcPts val="0"/>
              </a:spcAft>
              <a:buClr>
                <a:schemeClr val="dk1"/>
              </a:buClr>
              <a:buSzPts val="2200"/>
              <a:buNone/>
            </a:pPr>
            <a:r>
              <a:rPr lang="it-IT" b="1" dirty="0"/>
              <a:t>Proprietà formali </a:t>
            </a:r>
            <a:r>
              <a:rPr lang="it-IT" dirty="0"/>
              <a:t>della narrazione secondo modello </a:t>
            </a:r>
            <a:r>
              <a:rPr lang="it-IT" dirty="0" err="1"/>
              <a:t>Labov</a:t>
            </a:r>
            <a:r>
              <a:rPr lang="it-IT" dirty="0"/>
              <a:t> e </a:t>
            </a:r>
            <a:r>
              <a:rPr lang="it-IT" dirty="0" err="1"/>
              <a:t>Waletsky</a:t>
            </a:r>
            <a:r>
              <a:rPr lang="it-IT" dirty="0"/>
              <a:t> (1967)</a:t>
            </a:r>
            <a:endParaRPr dirty="0"/>
          </a:p>
          <a:p>
            <a:pPr marL="342900" lvl="0" indent="-342900" algn="l" rtl="0">
              <a:lnSpc>
                <a:spcPct val="100000"/>
              </a:lnSpc>
              <a:spcBef>
                <a:spcPts val="440"/>
              </a:spcBef>
              <a:spcAft>
                <a:spcPts val="0"/>
              </a:spcAft>
              <a:buClr>
                <a:schemeClr val="dk1"/>
              </a:buClr>
              <a:buSzPts val="2200"/>
              <a:buNone/>
            </a:pPr>
            <a:endParaRPr dirty="0"/>
          </a:p>
          <a:p>
            <a:pPr marL="342900" lvl="0" indent="-342900" algn="l" rtl="0">
              <a:lnSpc>
                <a:spcPct val="80000"/>
              </a:lnSpc>
              <a:spcBef>
                <a:spcPts val="440"/>
              </a:spcBef>
              <a:spcAft>
                <a:spcPts val="0"/>
              </a:spcAft>
              <a:buClr>
                <a:schemeClr val="dk1"/>
              </a:buClr>
              <a:buSzPts val="2200"/>
              <a:buFont typeface="Libre Franklin"/>
              <a:buChar char="•"/>
            </a:pPr>
            <a:r>
              <a:rPr lang="it-IT" dirty="0"/>
              <a:t>Abstract (di che si tratta?)</a:t>
            </a:r>
            <a:endParaRPr dirty="0"/>
          </a:p>
          <a:p>
            <a:pPr marL="342900" lvl="0" indent="-342900" algn="l" rtl="0">
              <a:lnSpc>
                <a:spcPct val="80000"/>
              </a:lnSpc>
              <a:spcBef>
                <a:spcPts val="440"/>
              </a:spcBef>
              <a:spcAft>
                <a:spcPts val="0"/>
              </a:spcAft>
              <a:buClr>
                <a:schemeClr val="dk1"/>
              </a:buClr>
              <a:buSzPts val="2200"/>
              <a:buFont typeface="Libre Franklin"/>
              <a:buChar char="•"/>
            </a:pPr>
            <a:r>
              <a:rPr lang="it-IT" dirty="0" err="1"/>
              <a:t>Orientation</a:t>
            </a:r>
            <a:r>
              <a:rPr lang="it-IT" dirty="0"/>
              <a:t> (spazio, tempo, situazione…) </a:t>
            </a:r>
            <a:endParaRPr dirty="0"/>
          </a:p>
          <a:p>
            <a:pPr marL="342900" lvl="0" indent="-342900" algn="l" rtl="0">
              <a:lnSpc>
                <a:spcPct val="80000"/>
              </a:lnSpc>
              <a:spcBef>
                <a:spcPts val="440"/>
              </a:spcBef>
              <a:spcAft>
                <a:spcPts val="0"/>
              </a:spcAft>
              <a:buClr>
                <a:schemeClr val="dk1"/>
              </a:buClr>
              <a:buSzPts val="2200"/>
              <a:buFont typeface="Libre Franklin"/>
              <a:buChar char="•"/>
            </a:pPr>
            <a:r>
              <a:rPr lang="it-IT" dirty="0" err="1"/>
              <a:t>Complicating</a:t>
            </a:r>
            <a:r>
              <a:rPr lang="it-IT" dirty="0"/>
              <a:t> action (cosa è successo? Gli eventi essenziali della storia)</a:t>
            </a:r>
            <a:endParaRPr dirty="0"/>
          </a:p>
          <a:p>
            <a:pPr marL="342900" lvl="0" indent="-342900" algn="l" rtl="0">
              <a:lnSpc>
                <a:spcPct val="80000"/>
              </a:lnSpc>
              <a:spcBef>
                <a:spcPts val="440"/>
              </a:spcBef>
              <a:spcAft>
                <a:spcPts val="0"/>
              </a:spcAft>
              <a:buClr>
                <a:schemeClr val="dk1"/>
              </a:buClr>
              <a:buSzPts val="2200"/>
              <a:buFont typeface="Libre Franklin"/>
              <a:buChar char="•"/>
            </a:pPr>
            <a:r>
              <a:rPr lang="it-IT" dirty="0"/>
              <a:t>Evaluation (qual è il «punto» della storia? La ragione per cui è raccontata?)</a:t>
            </a:r>
            <a:endParaRPr dirty="0"/>
          </a:p>
          <a:p>
            <a:pPr marL="342900" lvl="0" indent="-342900" algn="l" rtl="0">
              <a:lnSpc>
                <a:spcPct val="80000"/>
              </a:lnSpc>
              <a:spcBef>
                <a:spcPts val="440"/>
              </a:spcBef>
              <a:spcAft>
                <a:spcPts val="0"/>
              </a:spcAft>
              <a:buClr>
                <a:schemeClr val="dk1"/>
              </a:buClr>
              <a:buSzPts val="2200"/>
              <a:buFont typeface="Libre Franklin"/>
              <a:buChar char="•"/>
            </a:pPr>
            <a:r>
              <a:rPr lang="it-IT" dirty="0" err="1"/>
              <a:t>Resolution</a:t>
            </a:r>
            <a:r>
              <a:rPr lang="it-IT" dirty="0"/>
              <a:t> («come va a finire»)</a:t>
            </a:r>
            <a:endParaRPr dirty="0"/>
          </a:p>
          <a:p>
            <a:pPr marL="342900" lvl="0" indent="-342900" algn="l" rtl="0">
              <a:lnSpc>
                <a:spcPct val="80000"/>
              </a:lnSpc>
              <a:spcBef>
                <a:spcPts val="440"/>
              </a:spcBef>
              <a:spcAft>
                <a:spcPts val="0"/>
              </a:spcAft>
              <a:buClr>
                <a:schemeClr val="dk1"/>
              </a:buClr>
              <a:buSzPts val="2200"/>
              <a:buFont typeface="Libre Franklin"/>
              <a:buChar char="•"/>
            </a:pPr>
            <a:r>
              <a:rPr lang="it-IT" dirty="0"/>
              <a:t>Coda (moral </a:t>
            </a:r>
            <a:r>
              <a:rPr lang="it-IT" dirty="0" err="1"/>
              <a:t>assessment</a:t>
            </a:r>
            <a:r>
              <a:rPr lang="it-IT" dirty="0"/>
              <a:t>, rilevanza per l’attuale)</a:t>
            </a:r>
            <a:endParaRPr sz="1800" dirty="0"/>
          </a:p>
          <a:p>
            <a:pPr marL="342900" lvl="0" indent="-203200" algn="l" rtl="0">
              <a:lnSpc>
                <a:spcPct val="100000"/>
              </a:lnSpc>
              <a:spcBef>
                <a:spcPts val="440"/>
              </a:spcBef>
              <a:spcAft>
                <a:spcPts val="0"/>
              </a:spcAft>
              <a:buClr>
                <a:schemeClr val="dk1"/>
              </a:buClr>
              <a:buSzPts val="2200"/>
              <a:buNone/>
            </a:pP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12"/>
          <p:cNvSpPr txBox="1">
            <a:spLocks noGrp="1"/>
          </p:cNvSpPr>
          <p:nvPr>
            <p:ph type="title"/>
          </p:nvPr>
        </p:nvSpPr>
        <p:spPr>
          <a:xfrm>
            <a:off x="2063750" y="76200"/>
            <a:ext cx="8007350" cy="914400"/>
          </a:xfrm>
          <a:prstGeom prst="rect">
            <a:avLst/>
          </a:prstGeom>
          <a:noFill/>
          <a:ln>
            <a:noFill/>
          </a:ln>
        </p:spPr>
        <p:txBody>
          <a:bodyPr spcFirstLastPara="1" wrap="square" lIns="0" tIns="0" rIns="0" bIns="0" anchor="b" anchorCtr="0">
            <a:noAutofit/>
          </a:bodyPr>
          <a:lstStyle/>
          <a:p>
            <a:pPr marL="0" lvl="0" indent="0" algn="l" rtl="0">
              <a:lnSpc>
                <a:spcPct val="89000"/>
              </a:lnSpc>
              <a:spcBef>
                <a:spcPts val="0"/>
              </a:spcBef>
              <a:spcAft>
                <a:spcPts val="0"/>
              </a:spcAft>
              <a:buClr>
                <a:schemeClr val="dk2"/>
              </a:buClr>
              <a:buSzPts val="3200"/>
              <a:buFont typeface="Libre Franklin"/>
              <a:buNone/>
            </a:pPr>
            <a:r>
              <a:rPr lang="it-IT" sz="3200"/>
              <a:t>Narrazione e costruzione di sé</a:t>
            </a:r>
            <a:endParaRPr/>
          </a:p>
        </p:txBody>
      </p:sp>
      <p:sp>
        <p:nvSpPr>
          <p:cNvPr id="184" name="Google Shape;184;p12"/>
          <p:cNvSpPr txBox="1">
            <a:spLocks noGrp="1"/>
          </p:cNvSpPr>
          <p:nvPr>
            <p:ph type="body" idx="1"/>
          </p:nvPr>
        </p:nvSpPr>
        <p:spPr>
          <a:xfrm>
            <a:off x="1793875" y="1484785"/>
            <a:ext cx="8547100" cy="4530725"/>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0"/>
              </a:spcBef>
              <a:spcAft>
                <a:spcPts val="0"/>
              </a:spcAft>
              <a:buClr>
                <a:schemeClr val="dk1"/>
              </a:buClr>
              <a:buSzPts val="2200"/>
              <a:buNone/>
            </a:pPr>
            <a:endParaRPr dirty="0"/>
          </a:p>
          <a:p>
            <a:pPr marL="342900" lvl="0" indent="-342900" algn="l" rtl="0">
              <a:lnSpc>
                <a:spcPct val="100000"/>
              </a:lnSpc>
              <a:spcBef>
                <a:spcPts val="440"/>
              </a:spcBef>
              <a:spcAft>
                <a:spcPts val="0"/>
              </a:spcAft>
              <a:buClr>
                <a:schemeClr val="dk2"/>
              </a:buClr>
              <a:buSzPts val="2000"/>
              <a:buNone/>
            </a:pPr>
            <a:r>
              <a:rPr lang="it-IT" dirty="0"/>
              <a:t>Narrazione come opportunità di costruzione di un «personaggio»  - </a:t>
            </a:r>
            <a:endParaRPr dirty="0"/>
          </a:p>
          <a:p>
            <a:pPr marL="342900" lvl="0" indent="-342900" algn="l" rtl="0">
              <a:lnSpc>
                <a:spcPct val="100000"/>
              </a:lnSpc>
              <a:spcBef>
                <a:spcPts val="440"/>
              </a:spcBef>
              <a:spcAft>
                <a:spcPts val="0"/>
              </a:spcAft>
              <a:buClr>
                <a:schemeClr val="dk2"/>
              </a:buClr>
              <a:buSzPts val="2000"/>
              <a:buNone/>
            </a:pPr>
            <a:endParaRPr dirty="0"/>
          </a:p>
          <a:p>
            <a:pPr marL="342900" lvl="0" indent="-342900" algn="l" rtl="0">
              <a:lnSpc>
                <a:spcPct val="100000"/>
              </a:lnSpc>
              <a:spcBef>
                <a:spcPts val="440"/>
              </a:spcBef>
              <a:spcAft>
                <a:spcPts val="0"/>
              </a:spcAft>
              <a:buClr>
                <a:schemeClr val="dk2"/>
              </a:buClr>
              <a:buSzPts val="2000"/>
              <a:buNone/>
            </a:pPr>
            <a:r>
              <a:rPr lang="it-IT" dirty="0"/>
              <a:t>Proposta e «ratificazione» del personaggio</a:t>
            </a:r>
            <a:endParaRPr dirty="0"/>
          </a:p>
          <a:p>
            <a:pPr marL="342900" lvl="0" indent="-342900" algn="l" rtl="0">
              <a:lnSpc>
                <a:spcPct val="100000"/>
              </a:lnSpc>
              <a:spcBef>
                <a:spcPts val="440"/>
              </a:spcBef>
              <a:spcAft>
                <a:spcPts val="0"/>
              </a:spcAft>
              <a:buClr>
                <a:schemeClr val="dk2"/>
              </a:buClr>
              <a:buSzPts val="2000"/>
              <a:buNone/>
            </a:pPr>
            <a:endParaRPr dirty="0"/>
          </a:p>
          <a:p>
            <a:pPr marL="342900" lvl="0" indent="-342900" algn="l" rtl="0">
              <a:lnSpc>
                <a:spcPct val="100000"/>
              </a:lnSpc>
              <a:spcBef>
                <a:spcPts val="440"/>
              </a:spcBef>
              <a:spcAft>
                <a:spcPts val="0"/>
              </a:spcAft>
              <a:buClr>
                <a:schemeClr val="dk2"/>
              </a:buClr>
              <a:buSzPts val="2000"/>
              <a:buNone/>
            </a:pPr>
            <a:r>
              <a:rPr lang="it-IT" dirty="0"/>
              <a:t>Narrazione e argomentazione </a:t>
            </a:r>
            <a:endParaRPr dirty="0"/>
          </a:p>
          <a:p>
            <a:pPr marL="342900" lvl="0" indent="-342900" algn="l" rtl="0">
              <a:lnSpc>
                <a:spcPct val="100000"/>
              </a:lnSpc>
              <a:spcBef>
                <a:spcPts val="440"/>
              </a:spcBef>
              <a:spcAft>
                <a:spcPts val="0"/>
              </a:spcAft>
              <a:buClr>
                <a:schemeClr val="dk2"/>
              </a:buClr>
              <a:buSzPts val="2000"/>
              <a:buNone/>
            </a:pPr>
            <a:endParaRPr dirty="0"/>
          </a:p>
          <a:p>
            <a:pPr marL="342900" lvl="0" indent="-342900" algn="l" rtl="0">
              <a:lnSpc>
                <a:spcPct val="100000"/>
              </a:lnSpc>
              <a:spcBef>
                <a:spcPts val="440"/>
              </a:spcBef>
              <a:spcAft>
                <a:spcPts val="0"/>
              </a:spcAft>
              <a:buClr>
                <a:schemeClr val="dk2"/>
              </a:buClr>
              <a:buSzPts val="2000"/>
              <a:buNone/>
            </a:pPr>
            <a:endParaRPr dirty="0"/>
          </a:p>
          <a:p>
            <a:pPr marL="342900" lvl="0" indent="-342900" algn="l" rtl="0">
              <a:lnSpc>
                <a:spcPct val="100000"/>
              </a:lnSpc>
              <a:spcBef>
                <a:spcPts val="440"/>
              </a:spcBef>
              <a:spcAft>
                <a:spcPts val="0"/>
              </a:spcAft>
              <a:buClr>
                <a:schemeClr val="dk2"/>
              </a:buClr>
              <a:buSzPts val="2000"/>
              <a:buNone/>
            </a:pPr>
            <a:r>
              <a:rPr lang="it-IT" dirty="0"/>
              <a:t>Attività narrativa  particolarmente valorizzata nei bambini </a:t>
            </a:r>
            <a:endParaRPr dirty="0"/>
          </a:p>
          <a:p>
            <a:pPr marL="342900" lvl="0" indent="-342900" algn="l" rtl="0">
              <a:lnSpc>
                <a:spcPct val="100000"/>
              </a:lnSpc>
              <a:spcBef>
                <a:spcPts val="440"/>
              </a:spcBef>
              <a:spcAft>
                <a:spcPts val="0"/>
              </a:spcAft>
              <a:buClr>
                <a:schemeClr val="dk2"/>
              </a:buClr>
              <a:buSzPts val="2000"/>
              <a:buNone/>
            </a:pPr>
            <a:endParaRPr dirty="0"/>
          </a:p>
          <a:p>
            <a:pPr marL="342900" lvl="0" indent="-342900" algn="l" rtl="0">
              <a:lnSpc>
                <a:spcPct val="100000"/>
              </a:lnSpc>
              <a:spcBef>
                <a:spcPts val="440"/>
              </a:spcBef>
              <a:spcAft>
                <a:spcPts val="0"/>
              </a:spcAft>
              <a:buClr>
                <a:schemeClr val="dk2"/>
              </a:buClr>
              <a:buSzPts val="2000"/>
              <a:buNone/>
            </a:pPr>
            <a:r>
              <a:rPr lang="it-IT" dirty="0"/>
              <a:t>Bambini spesso oggetto di narrazione da parte di altri </a:t>
            </a:r>
            <a:endParaRPr dirty="0"/>
          </a:p>
          <a:p>
            <a:pPr marL="342900" lvl="0" indent="-342900" algn="l" rtl="0">
              <a:lnSpc>
                <a:spcPct val="100000"/>
              </a:lnSpc>
              <a:spcBef>
                <a:spcPts val="440"/>
              </a:spcBef>
              <a:spcAft>
                <a:spcPts val="0"/>
              </a:spcAft>
              <a:buClr>
                <a:schemeClr val="dk2"/>
              </a:buClr>
              <a:buSzPts val="2000"/>
              <a:buNone/>
            </a:pPr>
            <a:endParaRPr dirty="0"/>
          </a:p>
          <a:p>
            <a:pPr marL="342900" lvl="0" indent="-342900" algn="l" rtl="0">
              <a:lnSpc>
                <a:spcPct val="100000"/>
              </a:lnSpc>
              <a:spcBef>
                <a:spcPts val="440"/>
              </a:spcBef>
              <a:spcAft>
                <a:spcPts val="0"/>
              </a:spcAft>
              <a:buClr>
                <a:schemeClr val="dk1"/>
              </a:buClr>
              <a:buSzPts val="2200"/>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190;p13" descr="Racconto di storia TAN idodicipunti.mov">
            <a:extLst>
              <a:ext uri="{FF2B5EF4-FFF2-40B4-BE49-F238E27FC236}">
                <a16:creationId xmlns:a16="http://schemas.microsoft.com/office/drawing/2014/main" id="{61806534-0EC9-E53F-FE6D-5029DB3BB9F6}"/>
              </a:ext>
            </a:extLst>
          </p:cNvPr>
          <p:cNvPicPr preferRelativeResize="0">
            <a:picLocks noGrp="1"/>
          </p:cNvPicPr>
          <p:nvPr>
            <p:ph idx="1"/>
          </p:nvPr>
        </p:nvPicPr>
        <p:blipFill rotWithShape="1">
          <a:blip r:embed="rId2">
            <a:alphaModFix/>
          </a:blip>
          <a:srcRect/>
          <a:stretch/>
        </p:blipFill>
        <p:spPr>
          <a:xfrm>
            <a:off x="2743200" y="1509486"/>
            <a:ext cx="7440924" cy="4296228"/>
          </a:xfrm>
          <a:prstGeom prst="rect">
            <a:avLst/>
          </a:prstGeom>
          <a:noFill/>
          <a:ln>
            <a:noFill/>
          </a:ln>
        </p:spPr>
      </p:pic>
      <p:sp>
        <p:nvSpPr>
          <p:cNvPr id="2" name="Titolo 1">
            <a:extLst>
              <a:ext uri="{FF2B5EF4-FFF2-40B4-BE49-F238E27FC236}">
                <a16:creationId xmlns:a16="http://schemas.microsoft.com/office/drawing/2014/main" id="{85639367-76C4-DCDD-F114-BA1B8B3002BD}"/>
              </a:ext>
            </a:extLst>
          </p:cNvPr>
          <p:cNvSpPr>
            <a:spLocks noGrp="1"/>
          </p:cNvSpPr>
          <p:nvPr>
            <p:ph type="title"/>
          </p:nvPr>
        </p:nvSpPr>
        <p:spPr>
          <a:xfrm>
            <a:off x="2525486" y="411841"/>
            <a:ext cx="8906554" cy="1097645"/>
          </a:xfrm>
        </p:spPr>
        <p:txBody>
          <a:bodyPr/>
          <a:lstStyle/>
          <a:p>
            <a:pPr algn="ctr"/>
            <a:r>
              <a:rPr lang="it-IT" dirty="0"/>
              <a:t>RACCONTO  IN FAMIGLIA</a:t>
            </a:r>
          </a:p>
        </p:txBody>
      </p:sp>
    </p:spTree>
    <p:extLst>
      <p:ext uri="{BB962C8B-B14F-4D97-AF65-F5344CB8AC3E}">
        <p14:creationId xmlns:p14="http://schemas.microsoft.com/office/powerpoint/2010/main" val="250438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14"/>
          <p:cNvSpPr txBox="1">
            <a:spLocks noGrp="1"/>
          </p:cNvSpPr>
          <p:nvPr>
            <p:ph type="title"/>
          </p:nvPr>
        </p:nvSpPr>
        <p:spPr>
          <a:xfrm>
            <a:off x="1291655" y="90387"/>
            <a:ext cx="10120531" cy="914400"/>
          </a:xfrm>
          <a:prstGeom prst="rect">
            <a:avLst/>
          </a:prstGeom>
          <a:solidFill>
            <a:schemeClr val="lt1"/>
          </a:solidFill>
          <a:ln>
            <a:noFill/>
          </a:ln>
        </p:spPr>
        <p:txBody>
          <a:bodyPr spcFirstLastPara="1" wrap="square" lIns="0" tIns="0" rIns="0" bIns="0" anchor="b" anchorCtr="0">
            <a:noAutofit/>
          </a:bodyPr>
          <a:lstStyle/>
          <a:p>
            <a:pPr marL="0" lvl="0" indent="0" algn="l" rtl="0">
              <a:lnSpc>
                <a:spcPct val="89000"/>
              </a:lnSpc>
              <a:spcBef>
                <a:spcPts val="0"/>
              </a:spcBef>
              <a:spcAft>
                <a:spcPts val="0"/>
              </a:spcAft>
              <a:buClr>
                <a:schemeClr val="dk2"/>
              </a:buClr>
              <a:buSzPts val="1400"/>
              <a:buFont typeface="Libre Franklin"/>
              <a:buNone/>
            </a:pPr>
            <a:r>
              <a:rPr lang="it-IT" sz="3200"/>
              <a:t>Reclutare il destinatario e costruire credibilità</a:t>
            </a:r>
            <a:endParaRPr sz="3200"/>
          </a:p>
        </p:txBody>
      </p:sp>
      <p:sp>
        <p:nvSpPr>
          <p:cNvPr id="197" name="Google Shape;197;p14"/>
          <p:cNvSpPr txBox="1">
            <a:spLocks noGrp="1"/>
          </p:cNvSpPr>
          <p:nvPr>
            <p:ph type="body" idx="1"/>
          </p:nvPr>
        </p:nvSpPr>
        <p:spPr>
          <a:xfrm>
            <a:off x="1906005" y="899684"/>
            <a:ext cx="8002786" cy="4895750"/>
          </a:xfrm>
          <a:prstGeom prst="rect">
            <a:avLst/>
          </a:prstGeom>
          <a:noFill/>
          <a:ln>
            <a:noFill/>
          </a:ln>
        </p:spPr>
        <p:txBody>
          <a:bodyPr spcFirstLastPara="1" wrap="square" lIns="0" tIns="0" rIns="0" bIns="0" anchor="t" anchorCtr="0">
            <a:noAutofit/>
          </a:bodyPr>
          <a:lstStyle/>
          <a:p>
            <a:pPr marL="234900" lvl="0" indent="-234900" algn="l" rtl="0">
              <a:lnSpc>
                <a:spcPct val="137500"/>
              </a:lnSpc>
              <a:spcBef>
                <a:spcPts val="0"/>
              </a:spcBef>
              <a:spcAft>
                <a:spcPts val="0"/>
              </a:spcAft>
              <a:buClr>
                <a:schemeClr val="dk2"/>
              </a:buClr>
              <a:buSzPts val="1400"/>
              <a:buNone/>
            </a:pPr>
            <a:endParaRPr dirty="0"/>
          </a:p>
          <a:p>
            <a:pPr marL="234900" lvl="0" indent="-234900" algn="l" rtl="0">
              <a:lnSpc>
                <a:spcPct val="137500"/>
              </a:lnSpc>
              <a:spcBef>
                <a:spcPts val="0"/>
              </a:spcBef>
              <a:spcAft>
                <a:spcPts val="0"/>
              </a:spcAft>
              <a:buClr>
                <a:schemeClr val="dk2"/>
              </a:buClr>
              <a:buSzPts val="1400"/>
              <a:buNone/>
            </a:pPr>
            <a:r>
              <a:rPr lang="it-IT" dirty="0"/>
              <a:t>Mamma  è possibile che ti fa così male?</a:t>
            </a:r>
            <a:endParaRPr dirty="0"/>
          </a:p>
          <a:p>
            <a:pPr marL="234900" lvl="0" indent="-234900" algn="l" rtl="0">
              <a:lnSpc>
                <a:spcPct val="137500"/>
              </a:lnSpc>
              <a:spcBef>
                <a:spcPts val="0"/>
              </a:spcBef>
              <a:spcAft>
                <a:spcPts val="0"/>
              </a:spcAft>
              <a:buClr>
                <a:schemeClr val="dk2"/>
              </a:buClr>
              <a:buSzPts val="1400"/>
              <a:buNone/>
            </a:pPr>
            <a:r>
              <a:rPr lang="it-IT" dirty="0"/>
              <a:t>Luca 	Ah ricca’ è un  </a:t>
            </a:r>
            <a:r>
              <a:rPr lang="it-IT" dirty="0" err="1"/>
              <a:t>tagliettino</a:t>
            </a:r>
            <a:r>
              <a:rPr lang="it-IT" dirty="0"/>
              <a:t>!</a:t>
            </a:r>
            <a:endParaRPr dirty="0"/>
          </a:p>
          <a:p>
            <a:pPr marL="234900" lvl="0" indent="-234900" algn="l" rtl="0">
              <a:lnSpc>
                <a:spcPct val="137500"/>
              </a:lnSpc>
              <a:spcBef>
                <a:spcPts val="0"/>
              </a:spcBef>
              <a:spcAft>
                <a:spcPts val="0"/>
              </a:spcAft>
              <a:buClr>
                <a:schemeClr val="dk2"/>
              </a:buClr>
              <a:buSzPts val="1400"/>
              <a:buNone/>
            </a:pPr>
            <a:r>
              <a:rPr lang="it-IT" dirty="0"/>
              <a:t>Mamma	è una cosa proprio che non puoi sopportare Ricky?</a:t>
            </a:r>
            <a:endParaRPr dirty="0"/>
          </a:p>
          <a:p>
            <a:pPr marL="234900" lvl="0" indent="-234900" algn="l" rtl="0">
              <a:lnSpc>
                <a:spcPct val="137500"/>
              </a:lnSpc>
              <a:spcBef>
                <a:spcPts val="0"/>
              </a:spcBef>
              <a:spcAft>
                <a:spcPts val="0"/>
              </a:spcAft>
              <a:buClr>
                <a:schemeClr val="dk2"/>
              </a:buClr>
              <a:buSzPts val="1400"/>
              <a:buNone/>
            </a:pPr>
            <a:r>
              <a:rPr lang="it-IT" dirty="0"/>
              <a:t>Luca Guarda io </a:t>
            </a:r>
            <a:r>
              <a:rPr lang="it-IT" dirty="0" err="1"/>
              <a:t>Riccà</a:t>
            </a:r>
            <a:r>
              <a:rPr lang="it-IT" dirty="0"/>
              <a:t>!  Dodici punti e manco ho pianto!</a:t>
            </a:r>
            <a:endParaRPr dirty="0"/>
          </a:p>
          <a:p>
            <a:pPr marL="234900" lvl="0" indent="-234900" algn="l" rtl="0">
              <a:lnSpc>
                <a:spcPct val="137500"/>
              </a:lnSpc>
              <a:spcBef>
                <a:spcPts val="0"/>
              </a:spcBef>
              <a:spcAft>
                <a:spcPts val="0"/>
              </a:spcAft>
              <a:buClr>
                <a:schemeClr val="dk2"/>
              </a:buClr>
              <a:buSzPts val="1400"/>
              <a:buNone/>
            </a:pPr>
            <a:r>
              <a:rPr lang="it-IT" dirty="0"/>
              <a:t>(2.0)</a:t>
            </a:r>
            <a:endParaRPr dirty="0"/>
          </a:p>
          <a:p>
            <a:pPr marL="234900" lvl="0" indent="-234900" algn="l" rtl="0">
              <a:lnSpc>
                <a:spcPct val="137500"/>
              </a:lnSpc>
              <a:spcBef>
                <a:spcPts val="0"/>
              </a:spcBef>
              <a:spcAft>
                <a:spcPts val="0"/>
              </a:spcAft>
              <a:buClr>
                <a:schemeClr val="dk2"/>
              </a:buClr>
              <a:buSzPts val="1400"/>
              <a:buNone/>
            </a:pPr>
            <a:r>
              <a:rPr lang="it-IT" dirty="0"/>
              <a:t>Ti giuro eh? Te lo </a:t>
            </a:r>
            <a:r>
              <a:rPr lang="it-IT" dirty="0" err="1"/>
              <a:t>puo</a:t>
            </a:r>
            <a:r>
              <a:rPr lang="it-IT" dirty="0"/>
              <a:t> fa’ di’ da mamma! </a:t>
            </a:r>
            <a:r>
              <a:rPr lang="it-IT" i="1" dirty="0"/>
              <a:t>((indica MA))</a:t>
            </a:r>
            <a:endParaRPr dirty="0"/>
          </a:p>
          <a:p>
            <a:pPr marL="234900" lvl="0" indent="-234900" algn="l" rtl="0">
              <a:lnSpc>
                <a:spcPct val="137500"/>
              </a:lnSpc>
              <a:spcBef>
                <a:spcPts val="0"/>
              </a:spcBef>
              <a:spcAft>
                <a:spcPts val="0"/>
              </a:spcAft>
              <a:buClr>
                <a:schemeClr val="dk2"/>
              </a:buClr>
              <a:buSzPts val="1400"/>
              <a:buNone/>
            </a:pPr>
            <a:r>
              <a:rPr lang="it-IT" dirty="0"/>
              <a:t>Ho sentito tutto il </a:t>
            </a:r>
            <a:r>
              <a:rPr lang="it-IT" dirty="0" err="1"/>
              <a:t>dol</a:t>
            </a:r>
            <a:r>
              <a:rPr lang="it-IT" dirty="0"/>
              <a:t>[</a:t>
            </a:r>
            <a:r>
              <a:rPr lang="it-IT" dirty="0" err="1"/>
              <a:t>o:re</a:t>
            </a:r>
            <a:r>
              <a:rPr lang="it-IT" dirty="0"/>
              <a:t>, </a:t>
            </a:r>
            <a:endParaRPr dirty="0"/>
          </a:p>
          <a:p>
            <a:pPr marL="234900" lvl="0" indent="-234900" algn="l" rtl="0">
              <a:lnSpc>
                <a:spcPct val="137500"/>
              </a:lnSpc>
              <a:spcBef>
                <a:spcPts val="0"/>
              </a:spcBef>
              <a:spcAft>
                <a:spcPts val="0"/>
              </a:spcAft>
              <a:buClr>
                <a:schemeClr val="dk2"/>
              </a:buClr>
              <a:buSzPts val="1400"/>
              <a:buNone/>
            </a:pPr>
            <a:r>
              <a:rPr lang="it-IT" dirty="0"/>
              <a:t>Padre	[ti credo luca </a:t>
            </a:r>
            <a:endParaRPr dirty="0"/>
          </a:p>
          <a:p>
            <a:pPr marL="234900" lvl="0" indent="-234900" algn="l" rtl="0">
              <a:lnSpc>
                <a:spcPct val="137500"/>
              </a:lnSpc>
              <a:spcBef>
                <a:spcPts val="0"/>
              </a:spcBef>
              <a:spcAft>
                <a:spcPts val="0"/>
              </a:spcAft>
              <a:buClr>
                <a:schemeClr val="dk2"/>
              </a:buClr>
              <a:buSzPts val="1400"/>
              <a:buNone/>
            </a:pPr>
            <a:r>
              <a:rPr lang="it-IT" dirty="0"/>
              <a:t>Luca 	solo quando m’hanno messo l’</a:t>
            </a:r>
            <a:r>
              <a:rPr lang="it-IT" dirty="0" err="1"/>
              <a:t>anestesi:a</a:t>
            </a:r>
            <a:r>
              <a:rPr lang="it-IT" dirty="0"/>
              <a:t>, </a:t>
            </a:r>
            <a:endParaRPr dirty="0"/>
          </a:p>
          <a:p>
            <a:pPr marL="234900" lvl="0" indent="-234900" algn="l" rtl="0">
              <a:lnSpc>
                <a:spcPct val="137500"/>
              </a:lnSpc>
              <a:spcBef>
                <a:spcPts val="0"/>
              </a:spcBef>
              <a:spcAft>
                <a:spcPts val="0"/>
              </a:spcAft>
              <a:buClr>
                <a:schemeClr val="dk2"/>
              </a:buClr>
              <a:buSzPts val="1400"/>
              <a:buNone/>
            </a:pPr>
            <a:r>
              <a:rPr lang="it-IT" dirty="0"/>
              <a:t>Mamma 	ma – me lo devi proprio ricorda(h)re </a:t>
            </a:r>
            <a:r>
              <a:rPr lang="it-IT" i="1" dirty="0"/>
              <a:t>((sospirando))</a:t>
            </a:r>
            <a:r>
              <a:rPr lang="it-IT" dirty="0"/>
              <a:t> </a:t>
            </a:r>
            <a:endParaRPr dirty="0"/>
          </a:p>
          <a:p>
            <a:pPr marL="234900" lvl="0" indent="-234900" algn="l" rtl="0">
              <a:lnSpc>
                <a:spcPct val="137500"/>
              </a:lnSpc>
              <a:spcBef>
                <a:spcPts val="0"/>
              </a:spcBef>
              <a:spcAft>
                <a:spcPts val="0"/>
              </a:spcAft>
              <a:buClr>
                <a:schemeClr val="dk2"/>
              </a:buClr>
              <a:buSzPts val="1400"/>
              <a:buNone/>
            </a:pPr>
            <a:r>
              <a:rPr lang="it-IT" dirty="0"/>
              <a:t>Luca 	è vero? </a:t>
            </a:r>
            <a:endParaRPr dirty="0"/>
          </a:p>
          <a:p>
            <a:pPr marL="234900" lvl="0" indent="-234900" algn="l" rtl="0">
              <a:lnSpc>
                <a:spcPct val="137500"/>
              </a:lnSpc>
              <a:spcBef>
                <a:spcPts val="0"/>
              </a:spcBef>
              <a:spcAft>
                <a:spcPts val="0"/>
              </a:spcAft>
              <a:buClr>
                <a:schemeClr val="dk2"/>
              </a:buClr>
              <a:buSzPts val="1400"/>
              <a:buNone/>
            </a:pPr>
            <a:r>
              <a:rPr lang="it-IT" dirty="0"/>
              <a:t>Mamma 	si</a:t>
            </a:r>
            <a:endParaRPr dirty="0"/>
          </a:p>
        </p:txBody>
      </p:sp>
      <p:sp>
        <p:nvSpPr>
          <p:cNvPr id="198" name="Google Shape;198;p14"/>
          <p:cNvSpPr txBox="1">
            <a:spLocks noGrp="1"/>
          </p:cNvSpPr>
          <p:nvPr>
            <p:ph type="sldNum" idx="12"/>
          </p:nvPr>
        </p:nvSpPr>
        <p:spPr>
          <a:xfrm>
            <a:off x="10044113" y="6597651"/>
            <a:ext cx="609600" cy="214313"/>
          </a:xfrm>
          <a:prstGeom prst="rect">
            <a:avLst/>
          </a:prstGeom>
          <a:noFill/>
          <a:ln>
            <a:noFill/>
          </a:ln>
        </p:spPr>
        <p:txBody>
          <a:bodyPr spcFirstLastPara="1" wrap="square" lIns="0" tIns="0" rIns="0" bIns="0" anchor="t" anchorCtr="0">
            <a:noAutofit/>
          </a:bodyPr>
          <a:lstStyle/>
          <a:p>
            <a:pPr marL="0" lvl="0" indent="0" algn="l" rtl="0">
              <a:lnSpc>
                <a:spcPct val="112500"/>
              </a:lnSpc>
              <a:spcBef>
                <a:spcPts val="0"/>
              </a:spcBef>
              <a:spcAft>
                <a:spcPts val="0"/>
              </a:spcAft>
              <a:buClr>
                <a:srgbClr val="FFFFFF"/>
              </a:buClr>
              <a:buSzPts val="800"/>
              <a:buFont typeface="Libre Franklin"/>
              <a:buNone/>
            </a:pPr>
            <a:fld id="{00000000-1234-1234-1234-123412341234}" type="slidenum">
              <a:rPr lang="it-IT"/>
              <a:t>14</a:t>
            </a:fld>
            <a:endParaRPr/>
          </a:p>
        </p:txBody>
      </p:sp>
      <p:sp>
        <p:nvSpPr>
          <p:cNvPr id="199" name="Google Shape;199;p14"/>
          <p:cNvSpPr txBox="1"/>
          <p:nvPr/>
        </p:nvSpPr>
        <p:spPr>
          <a:xfrm>
            <a:off x="7625582" y="1062566"/>
            <a:ext cx="4566418" cy="12002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2400">
                <a:solidFill>
                  <a:schemeClr val="dk1"/>
                </a:solidFill>
                <a:highlight>
                  <a:srgbClr val="008000"/>
                </a:highlight>
                <a:latin typeface="Arial"/>
                <a:ea typeface="Arial"/>
                <a:cs typeface="Arial"/>
                <a:sym typeface="Arial"/>
              </a:rPr>
              <a:t>«Occasione» per la narrazione per esprimere un punto di vista /valutazione morale</a:t>
            </a:r>
            <a:endParaRPr sz="2400">
              <a:solidFill>
                <a:schemeClr val="dk1"/>
              </a:solidFill>
              <a:highlight>
                <a:srgbClr val="008000"/>
              </a:highlight>
              <a:latin typeface="Libre Franklin"/>
              <a:ea typeface="Libre Franklin"/>
              <a:cs typeface="Libre Franklin"/>
              <a:sym typeface="Libre Frankli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15"/>
          <p:cNvSpPr txBox="1">
            <a:spLocks noGrp="1"/>
          </p:cNvSpPr>
          <p:nvPr>
            <p:ph type="title"/>
          </p:nvPr>
        </p:nvSpPr>
        <p:spPr>
          <a:xfrm>
            <a:off x="1371600" y="685800"/>
            <a:ext cx="9601200" cy="1485900"/>
          </a:xfrm>
          <a:prstGeom prst="rect">
            <a:avLst/>
          </a:prstGeom>
          <a:noFill/>
          <a:ln>
            <a:noFill/>
          </a:ln>
        </p:spPr>
        <p:txBody>
          <a:bodyPr spcFirstLastPara="1" wrap="square" lIns="91425" tIns="45700" rIns="91425" bIns="45700" anchor="t" anchorCtr="0">
            <a:normAutofit/>
          </a:bodyPr>
          <a:lstStyle/>
          <a:p>
            <a:pPr marL="0" lvl="0" indent="0" algn="l" rtl="0">
              <a:lnSpc>
                <a:spcPct val="89000"/>
              </a:lnSpc>
              <a:spcBef>
                <a:spcPts val="0"/>
              </a:spcBef>
              <a:spcAft>
                <a:spcPts val="0"/>
              </a:spcAft>
              <a:buClr>
                <a:schemeClr val="dk2"/>
              </a:buClr>
              <a:buSzPts val="4400"/>
              <a:buFont typeface="Libre Franklin"/>
              <a:buNone/>
            </a:pPr>
            <a:r>
              <a:rPr lang="it-IT"/>
              <a:t>Struttura della narrazione</a:t>
            </a:r>
            <a:endParaRPr/>
          </a:p>
        </p:txBody>
      </p:sp>
      <p:sp>
        <p:nvSpPr>
          <p:cNvPr id="205" name="Google Shape;205;p15"/>
          <p:cNvSpPr txBox="1">
            <a:spLocks noGrp="1"/>
          </p:cNvSpPr>
          <p:nvPr>
            <p:ph type="body" idx="1"/>
          </p:nvPr>
        </p:nvSpPr>
        <p:spPr>
          <a:xfrm>
            <a:off x="1371600" y="2286000"/>
            <a:ext cx="9601200" cy="3581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Clr>
                <a:schemeClr val="dk2"/>
              </a:buClr>
              <a:buSzPts val="1800"/>
              <a:buNone/>
            </a:pPr>
            <a:r>
              <a:rPr lang="it-IT" sz="1800" dirty="0"/>
              <a:t>Luca 	Hai visto che (bestia)(h) </a:t>
            </a:r>
            <a:r>
              <a:rPr lang="it-IT" sz="1800" i="1" dirty="0"/>
              <a:t>((ride )) </a:t>
            </a:r>
            <a:r>
              <a:rPr lang="it-IT" sz="1800" dirty="0"/>
              <a:t>l’infermiere,</a:t>
            </a:r>
            <a:endParaRPr dirty="0"/>
          </a:p>
          <a:p>
            <a:pPr marL="0" lvl="0" indent="0" algn="l" rtl="0">
              <a:lnSpc>
                <a:spcPct val="100000"/>
              </a:lnSpc>
              <a:spcBef>
                <a:spcPts val="200"/>
              </a:spcBef>
              <a:spcAft>
                <a:spcPts val="0"/>
              </a:spcAft>
              <a:buClr>
                <a:schemeClr val="dk2"/>
              </a:buClr>
              <a:buSzPts val="1800"/>
              <a:buNone/>
            </a:pPr>
            <a:r>
              <a:rPr lang="it-IT" sz="1800" dirty="0"/>
              <a:t>	 (1.0) ti dico com’era allora. (1.0)</a:t>
            </a:r>
            <a:endParaRPr sz="1800" dirty="0"/>
          </a:p>
          <a:p>
            <a:pPr marL="0" lvl="0" indent="0" algn="l" rtl="0">
              <a:lnSpc>
                <a:spcPct val="100000"/>
              </a:lnSpc>
              <a:spcBef>
                <a:spcPts val="200"/>
              </a:spcBef>
              <a:spcAft>
                <a:spcPts val="0"/>
              </a:spcAft>
              <a:buClr>
                <a:schemeClr val="dk2"/>
              </a:buClr>
              <a:buSzPts val="1800"/>
              <a:buNone/>
            </a:pPr>
            <a:r>
              <a:rPr lang="it-IT" sz="1800" dirty="0"/>
              <a:t>	arriva, un </a:t>
            </a:r>
            <a:r>
              <a:rPr lang="it-IT" sz="1800" dirty="0" err="1"/>
              <a:t>panzo</a:t>
            </a:r>
            <a:r>
              <a:rPr lang="it-IT" sz="1800" dirty="0"/>
              <a:t>(</a:t>
            </a:r>
            <a:r>
              <a:rPr lang="it-IT" sz="1800" dirty="0" err="1"/>
              <a:t>hh</a:t>
            </a:r>
            <a:r>
              <a:rPr lang="it-IT" sz="1800" dirty="0"/>
              <a:t>) ne unico, </a:t>
            </a:r>
            <a:r>
              <a:rPr lang="it-IT" sz="1800" i="1" dirty="0"/>
              <a:t>((sorride)) </a:t>
            </a:r>
            <a:endParaRPr sz="1800" dirty="0"/>
          </a:p>
          <a:p>
            <a:pPr marL="0" lvl="0" indent="0" algn="l" rtl="0">
              <a:lnSpc>
                <a:spcPct val="100000"/>
              </a:lnSpc>
              <a:spcBef>
                <a:spcPts val="200"/>
              </a:spcBef>
              <a:spcAft>
                <a:spcPts val="0"/>
              </a:spcAft>
              <a:buClr>
                <a:schemeClr val="dk2"/>
              </a:buClr>
              <a:buSzPts val="1800"/>
              <a:buNone/>
            </a:pPr>
            <a:r>
              <a:rPr lang="it-IT" sz="1800" dirty="0"/>
              <a:t>Padre	</a:t>
            </a:r>
            <a:r>
              <a:rPr lang="it-IT" sz="1800" i="1" dirty="0"/>
              <a:t>((ride))</a:t>
            </a:r>
            <a:endParaRPr sz="1800" dirty="0"/>
          </a:p>
          <a:p>
            <a:pPr marL="0" lvl="0" indent="0" algn="l" rtl="0">
              <a:lnSpc>
                <a:spcPct val="100000"/>
              </a:lnSpc>
              <a:spcBef>
                <a:spcPts val="200"/>
              </a:spcBef>
              <a:spcAft>
                <a:spcPts val="0"/>
              </a:spcAft>
              <a:buClr>
                <a:schemeClr val="dk2"/>
              </a:buClr>
              <a:buSzPts val="1800"/>
              <a:buNone/>
            </a:pPr>
            <a:r>
              <a:rPr lang="it-IT" sz="1800" dirty="0"/>
              <a:t>Luca 	</a:t>
            </a:r>
            <a:r>
              <a:rPr lang="it-IT" sz="1800" dirty="0" err="1"/>
              <a:t>ducentocinquanta</a:t>
            </a:r>
            <a:r>
              <a:rPr lang="it-IT" sz="1800" dirty="0"/>
              <a:t> e rotti chili,  (2.0) ((ingoia , e si muove ancheggiando, sulla </a:t>
            </a:r>
          </a:p>
          <a:p>
            <a:pPr marL="0" lvl="0" indent="0" algn="l" rtl="0">
              <a:lnSpc>
                <a:spcPct val="100000"/>
              </a:lnSpc>
              <a:spcBef>
                <a:spcPts val="200"/>
              </a:spcBef>
              <a:spcAft>
                <a:spcPts val="0"/>
              </a:spcAft>
              <a:buClr>
                <a:schemeClr val="dk2"/>
              </a:buClr>
              <a:buSzPts val="1800"/>
              <a:buNone/>
            </a:pPr>
            <a:r>
              <a:rPr lang="it-IT" sz="1800" dirty="0"/>
              <a:t> 	sedia)) 	arriva,  (0.5) </a:t>
            </a:r>
            <a:r>
              <a:rPr lang="it-IT" sz="1800" dirty="0" err="1"/>
              <a:t>co’</a:t>
            </a:r>
            <a:r>
              <a:rPr lang="it-IT" sz="1800" dirty="0"/>
              <a:t> occhiali (</a:t>
            </a:r>
            <a:r>
              <a:rPr lang="it-IT" sz="1800" i="1" dirty="0"/>
              <a:t>(mima la camminata))</a:t>
            </a:r>
            <a:r>
              <a:rPr lang="it-IT" sz="1800" dirty="0"/>
              <a:t> (1.0) </a:t>
            </a:r>
          </a:p>
          <a:p>
            <a:pPr marL="0" lvl="0" indent="0" algn="l" rtl="0">
              <a:lnSpc>
                <a:spcPct val="100000"/>
              </a:lnSpc>
              <a:spcBef>
                <a:spcPts val="200"/>
              </a:spcBef>
              <a:spcAft>
                <a:spcPts val="0"/>
              </a:spcAft>
              <a:buClr>
                <a:schemeClr val="dk2"/>
              </a:buClr>
              <a:buSzPts val="1800"/>
              <a:buNone/>
            </a:pPr>
            <a:r>
              <a:rPr lang="it-IT" sz="1800" dirty="0"/>
              <a:t> 	e un sigaro che non se sa  	quant’era lungo! </a:t>
            </a:r>
          </a:p>
          <a:p>
            <a:pPr marL="0" lvl="0" indent="0" algn="l" rtl="0">
              <a:lnSpc>
                <a:spcPct val="100000"/>
              </a:lnSpc>
              <a:spcBef>
                <a:spcPts val="200"/>
              </a:spcBef>
              <a:spcAft>
                <a:spcPts val="0"/>
              </a:spcAft>
              <a:buClr>
                <a:schemeClr val="dk2"/>
              </a:buClr>
              <a:buSzPts val="1800"/>
              <a:buNone/>
            </a:pPr>
            <a:r>
              <a:rPr lang="it-IT" sz="1800" dirty="0"/>
              <a:t> 	</a:t>
            </a:r>
            <a:r>
              <a:rPr lang="it-IT" sz="1800" dirty="0" err="1"/>
              <a:t>Bo’</a:t>
            </a:r>
            <a:r>
              <a:rPr lang="it-IT" sz="1800" dirty="0"/>
              <a:t> iii::: a! </a:t>
            </a:r>
            <a:r>
              <a:rPr lang="it-IT" sz="1800" i="1" dirty="0"/>
              <a:t>((mima))</a:t>
            </a:r>
            <a:endParaRPr sz="1800" dirty="0"/>
          </a:p>
          <a:p>
            <a:pPr marL="0" lvl="0" indent="0" algn="l" rtl="0">
              <a:lnSpc>
                <a:spcPct val="100000"/>
              </a:lnSpc>
              <a:spcBef>
                <a:spcPts val="200"/>
              </a:spcBef>
              <a:spcAft>
                <a:spcPts val="0"/>
              </a:spcAft>
              <a:buClr>
                <a:schemeClr val="dk2"/>
              </a:buClr>
              <a:buSzPts val="1800"/>
              <a:buNone/>
            </a:pPr>
            <a:r>
              <a:rPr lang="it-IT" sz="1800" dirty="0"/>
              <a:t>Mamma non era un infermiere era un dottore! </a:t>
            </a:r>
            <a:endParaRPr sz="1800" dirty="0"/>
          </a:p>
          <a:p>
            <a:pPr marL="0" lvl="0" indent="0" algn="l" rtl="0">
              <a:lnSpc>
                <a:spcPct val="100000"/>
              </a:lnSpc>
              <a:spcBef>
                <a:spcPts val="200"/>
              </a:spcBef>
              <a:spcAft>
                <a:spcPts val="0"/>
              </a:spcAft>
              <a:buClr>
                <a:schemeClr val="dk2"/>
              </a:buClr>
              <a:buSzPts val="1800"/>
              <a:buNone/>
            </a:pPr>
            <a:r>
              <a:rPr lang="it-IT" sz="1800" dirty="0"/>
              <a:t>	quello che t’ha messo i punti? </a:t>
            </a:r>
            <a:endParaRPr sz="1800" dirty="0"/>
          </a:p>
          <a:p>
            <a:pPr marL="0" lvl="0" indent="0" algn="l" rtl="0">
              <a:lnSpc>
                <a:spcPct val="100000"/>
              </a:lnSpc>
              <a:spcBef>
                <a:spcPts val="200"/>
              </a:spcBef>
              <a:spcAft>
                <a:spcPts val="0"/>
              </a:spcAft>
              <a:buClr>
                <a:schemeClr val="dk2"/>
              </a:buClr>
              <a:buSzPts val="1800"/>
              <a:buNone/>
            </a:pPr>
            <a:r>
              <a:rPr lang="it-IT" sz="1800" dirty="0"/>
              <a:t>Luca 	eh </a:t>
            </a:r>
            <a:r>
              <a:rPr lang="it-IT" sz="1800" dirty="0" err="1"/>
              <a:t>vabbé</a:t>
            </a:r>
            <a:r>
              <a:rPr lang="it-IT" sz="1800" dirty="0"/>
              <a:t> </a:t>
            </a:r>
            <a:endParaRPr sz="1800" dirty="0"/>
          </a:p>
          <a:p>
            <a:pPr marL="0" lvl="0" indent="0" algn="l" rtl="0">
              <a:lnSpc>
                <a:spcPct val="100000"/>
              </a:lnSpc>
              <a:spcBef>
                <a:spcPts val="200"/>
              </a:spcBef>
              <a:spcAft>
                <a:spcPts val="0"/>
              </a:spcAft>
              <a:buClr>
                <a:schemeClr val="dk2"/>
              </a:buClr>
              <a:buSzPts val="1800"/>
              <a:buNone/>
            </a:pPr>
            <a:endParaRPr sz="1800" dirty="0"/>
          </a:p>
          <a:p>
            <a:pPr marL="0" lvl="0" indent="0" algn="l" rtl="0">
              <a:lnSpc>
                <a:spcPct val="100000"/>
              </a:lnSpc>
              <a:spcBef>
                <a:spcPts val="200"/>
              </a:spcBef>
              <a:spcAft>
                <a:spcPts val="200"/>
              </a:spcAft>
              <a:buClr>
                <a:schemeClr val="dk2"/>
              </a:buClr>
              <a:buSzPts val="1800"/>
              <a:buNone/>
            </a:pPr>
            <a:endParaRPr sz="1800" dirty="0"/>
          </a:p>
        </p:txBody>
      </p:sp>
      <p:sp>
        <p:nvSpPr>
          <p:cNvPr id="206" name="Google Shape;206;p15"/>
          <p:cNvSpPr txBox="1"/>
          <p:nvPr/>
        </p:nvSpPr>
        <p:spPr>
          <a:xfrm>
            <a:off x="7904074" y="1330406"/>
            <a:ext cx="3682306" cy="12002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2400">
                <a:solidFill>
                  <a:schemeClr val="dk1"/>
                </a:solidFill>
                <a:highlight>
                  <a:srgbClr val="008000"/>
                </a:highlight>
                <a:latin typeface="Arial"/>
                <a:ea typeface="Arial"/>
                <a:cs typeface="Arial"/>
                <a:sym typeface="Arial"/>
              </a:rPr>
              <a:t>Costruzione di una «scena» /drammatizzazione</a:t>
            </a:r>
            <a:endParaRPr sz="2400">
              <a:solidFill>
                <a:schemeClr val="dk1"/>
              </a:solidFill>
              <a:highlight>
                <a:srgbClr val="008000"/>
              </a:highlight>
              <a:latin typeface="Libre Franklin"/>
              <a:ea typeface="Libre Franklin"/>
              <a:cs typeface="Libre Franklin"/>
              <a:sym typeface="Libre Frankli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21"/>
          <p:cNvSpPr txBox="1">
            <a:spLocks noGrp="1"/>
          </p:cNvSpPr>
          <p:nvPr>
            <p:ph type="title"/>
          </p:nvPr>
        </p:nvSpPr>
        <p:spPr>
          <a:xfrm>
            <a:off x="2063750" y="76200"/>
            <a:ext cx="8007350" cy="914400"/>
          </a:xfrm>
          <a:prstGeom prst="rect">
            <a:avLst/>
          </a:prstGeom>
          <a:noFill/>
          <a:ln>
            <a:noFill/>
          </a:ln>
        </p:spPr>
        <p:txBody>
          <a:bodyPr spcFirstLastPara="1" wrap="square" lIns="0" tIns="0" rIns="0" bIns="0" anchor="b" anchorCtr="0">
            <a:noAutofit/>
          </a:bodyPr>
          <a:lstStyle/>
          <a:p>
            <a:pPr marL="0" lvl="0" indent="0" algn="l" rtl="0">
              <a:lnSpc>
                <a:spcPct val="89000"/>
              </a:lnSpc>
              <a:spcBef>
                <a:spcPts val="0"/>
              </a:spcBef>
              <a:spcAft>
                <a:spcPts val="0"/>
              </a:spcAft>
              <a:buClr>
                <a:schemeClr val="dk2"/>
              </a:buClr>
              <a:buSzPts val="4400"/>
              <a:buFont typeface="Libre Franklin"/>
              <a:buNone/>
            </a:pPr>
            <a:endParaRPr/>
          </a:p>
        </p:txBody>
      </p:sp>
      <p:sp>
        <p:nvSpPr>
          <p:cNvPr id="244" name="Google Shape;244;p21"/>
          <p:cNvSpPr txBox="1">
            <a:spLocks noGrp="1"/>
          </p:cNvSpPr>
          <p:nvPr>
            <p:ph type="body" idx="1"/>
          </p:nvPr>
        </p:nvSpPr>
        <p:spPr>
          <a:xfrm>
            <a:off x="2063750" y="2006930"/>
            <a:ext cx="8002588" cy="4014458"/>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0"/>
              </a:spcBef>
              <a:spcAft>
                <a:spcPts val="0"/>
              </a:spcAft>
              <a:buClr>
                <a:schemeClr val="dk2"/>
              </a:buClr>
              <a:buSzPts val="2000"/>
              <a:buNone/>
            </a:pPr>
            <a:r>
              <a:rPr lang="it-IT" dirty="0"/>
              <a:t>A scuola: meno occasioni di «racconto di  storie»</a:t>
            </a:r>
            <a:endParaRPr dirty="0"/>
          </a:p>
          <a:p>
            <a:pPr marL="342900" lvl="0" indent="-342900" algn="l" rtl="0">
              <a:lnSpc>
                <a:spcPct val="100000"/>
              </a:lnSpc>
              <a:spcBef>
                <a:spcPts val="0"/>
              </a:spcBef>
              <a:spcAft>
                <a:spcPts val="0"/>
              </a:spcAft>
              <a:buClr>
                <a:schemeClr val="dk2"/>
              </a:buClr>
              <a:buSzPts val="2000"/>
              <a:buNone/>
            </a:pPr>
            <a:r>
              <a:rPr lang="it-IT" dirty="0"/>
              <a:t>Esperienza comune poco fruita </a:t>
            </a:r>
            <a:endParaRPr dirty="0"/>
          </a:p>
          <a:p>
            <a:pPr marL="342900" lvl="0" indent="-342900" algn="l" rtl="0">
              <a:lnSpc>
                <a:spcPct val="100000"/>
              </a:lnSpc>
              <a:spcBef>
                <a:spcPts val="0"/>
              </a:spcBef>
              <a:spcAft>
                <a:spcPts val="0"/>
              </a:spcAft>
              <a:buClr>
                <a:schemeClr val="dk2"/>
              </a:buClr>
              <a:buSzPts val="2000"/>
              <a:buNone/>
            </a:pPr>
            <a:endParaRPr dirty="0"/>
          </a:p>
          <a:p>
            <a:pPr marL="342900" lvl="0" indent="-342900" algn="l" rtl="0">
              <a:lnSpc>
                <a:spcPct val="100000"/>
              </a:lnSpc>
              <a:spcBef>
                <a:spcPts val="0"/>
              </a:spcBef>
              <a:spcAft>
                <a:spcPts val="0"/>
              </a:spcAft>
              <a:buClr>
                <a:schemeClr val="dk2"/>
              </a:buClr>
              <a:buSzPts val="2000"/>
              <a:buNone/>
            </a:pPr>
            <a:r>
              <a:rPr lang="it-IT" dirty="0"/>
              <a:t>Privilegiato pensiero «paradigmatico»,  logico-scientifico, interessato agli aspetti concettuali più astratti, universali e generali</a:t>
            </a:r>
            <a:endParaRPr dirty="0"/>
          </a:p>
          <a:p>
            <a:pPr marL="342900" lvl="0" indent="-342900" algn="l" rtl="0">
              <a:lnSpc>
                <a:spcPct val="100000"/>
              </a:lnSpc>
              <a:spcBef>
                <a:spcPts val="0"/>
              </a:spcBef>
              <a:spcAft>
                <a:spcPts val="0"/>
              </a:spcAft>
              <a:buClr>
                <a:schemeClr val="dk2"/>
              </a:buClr>
              <a:buSzPts val="2000"/>
              <a:buNone/>
            </a:pPr>
            <a:endParaRPr dirty="0"/>
          </a:p>
          <a:p>
            <a:pPr marL="342900" lvl="0" indent="-342900" algn="l" rtl="0">
              <a:lnSpc>
                <a:spcPct val="100000"/>
              </a:lnSpc>
              <a:spcBef>
                <a:spcPts val="0"/>
              </a:spcBef>
              <a:spcAft>
                <a:spcPts val="0"/>
              </a:spcAft>
              <a:buClr>
                <a:schemeClr val="dk2"/>
              </a:buClr>
              <a:buSzPts val="2000"/>
              <a:buNone/>
            </a:pPr>
            <a:endParaRPr dirty="0"/>
          </a:p>
          <a:p>
            <a:pPr marL="342900" lvl="0" indent="-342900" algn="l" rtl="0">
              <a:lnSpc>
                <a:spcPct val="100000"/>
              </a:lnSpc>
              <a:spcBef>
                <a:spcPts val="0"/>
              </a:spcBef>
              <a:spcAft>
                <a:spcPts val="0"/>
              </a:spcAft>
              <a:buClr>
                <a:schemeClr val="dk2"/>
              </a:buClr>
              <a:buSzPts val="2000"/>
              <a:buNone/>
            </a:pPr>
            <a:r>
              <a:rPr lang="it-IT" dirty="0"/>
              <a:t>Quando c’è è un avvicendamento per turni (far parlare tutti) </a:t>
            </a:r>
          </a:p>
          <a:p>
            <a:pPr marL="342900" lvl="0" indent="-342900" algn="l" rtl="0">
              <a:lnSpc>
                <a:spcPct val="100000"/>
              </a:lnSpc>
              <a:spcBef>
                <a:spcPts val="0"/>
              </a:spcBef>
              <a:spcAft>
                <a:spcPts val="0"/>
              </a:spcAft>
              <a:buClr>
                <a:schemeClr val="dk2"/>
              </a:buClr>
              <a:buSzPts val="2000"/>
              <a:buNone/>
            </a:pPr>
            <a:r>
              <a:rPr lang="it-IT" dirty="0"/>
              <a:t>O si trasforma rapidamente in una «intervista» </a:t>
            </a:r>
          </a:p>
          <a:p>
            <a:pPr marL="342900" lvl="0" indent="-342900" algn="ctr" rtl="0">
              <a:lnSpc>
                <a:spcPct val="100000"/>
              </a:lnSpc>
              <a:spcBef>
                <a:spcPts val="0"/>
              </a:spcBef>
              <a:spcAft>
                <a:spcPts val="0"/>
              </a:spcAft>
              <a:buClr>
                <a:schemeClr val="dk2"/>
              </a:buClr>
              <a:buSzPts val="2000"/>
              <a:buNone/>
            </a:pPr>
            <a:endParaRPr lang="it-IT" dirty="0"/>
          </a:p>
          <a:p>
            <a:pPr marL="342900" lvl="0" indent="-342900" algn="ctr" rtl="0">
              <a:lnSpc>
                <a:spcPct val="100000"/>
              </a:lnSpc>
              <a:spcBef>
                <a:spcPts val="0"/>
              </a:spcBef>
              <a:spcAft>
                <a:spcPts val="0"/>
              </a:spcAft>
              <a:buClr>
                <a:schemeClr val="dk2"/>
              </a:buClr>
              <a:buSzPts val="2000"/>
              <a:buNone/>
            </a:pPr>
            <a:r>
              <a:rPr lang="it-IT" dirty="0"/>
              <a:t>COPPIA ADIACENTE domanda- risposta </a:t>
            </a:r>
            <a:endParaRPr dirty="0"/>
          </a:p>
          <a:p>
            <a:pPr marL="342900" lvl="0" indent="-342900" algn="l" rtl="0">
              <a:lnSpc>
                <a:spcPct val="100000"/>
              </a:lnSpc>
              <a:spcBef>
                <a:spcPts val="0"/>
              </a:spcBef>
              <a:spcAft>
                <a:spcPts val="0"/>
              </a:spcAft>
              <a:buClr>
                <a:schemeClr val="dk2"/>
              </a:buClr>
              <a:buSzPts val="2000"/>
              <a:buNone/>
            </a:pPr>
            <a:endParaRPr dirty="0"/>
          </a:p>
        </p:txBody>
      </p:sp>
      <p:sp>
        <p:nvSpPr>
          <p:cNvPr id="245" name="Google Shape;245;p21"/>
          <p:cNvSpPr txBox="1">
            <a:spLocks noGrp="1"/>
          </p:cNvSpPr>
          <p:nvPr>
            <p:ph type="sldNum" idx="12"/>
          </p:nvPr>
        </p:nvSpPr>
        <p:spPr>
          <a:xfrm>
            <a:off x="10044113" y="6597651"/>
            <a:ext cx="609600" cy="214313"/>
          </a:xfrm>
          <a:prstGeom prst="rect">
            <a:avLst/>
          </a:prstGeom>
          <a:noFill/>
          <a:ln>
            <a:noFill/>
          </a:ln>
        </p:spPr>
        <p:txBody>
          <a:bodyPr spcFirstLastPara="1" wrap="square" lIns="0" tIns="0" rIns="0" bIns="0" anchor="t" anchorCtr="0">
            <a:noAutofit/>
          </a:bodyPr>
          <a:lstStyle/>
          <a:p>
            <a:pPr marL="0" lvl="0" indent="0" algn="l" rtl="0">
              <a:lnSpc>
                <a:spcPct val="112500"/>
              </a:lnSpc>
              <a:spcBef>
                <a:spcPts val="0"/>
              </a:spcBef>
              <a:spcAft>
                <a:spcPts val="0"/>
              </a:spcAft>
              <a:buNone/>
            </a:pPr>
            <a:fld id="{00000000-1234-1234-1234-123412341234}" type="slidenum">
              <a:rPr lang="it-IT"/>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97D5D0-3099-403B-C5A0-7FF2203419D6}"/>
              </a:ext>
            </a:extLst>
          </p:cNvPr>
          <p:cNvSpPr>
            <a:spLocks noGrp="1"/>
          </p:cNvSpPr>
          <p:nvPr>
            <p:ph type="title"/>
          </p:nvPr>
        </p:nvSpPr>
        <p:spPr>
          <a:xfrm>
            <a:off x="1371600" y="685799"/>
            <a:ext cx="10365288" cy="1756775"/>
          </a:xfrm>
        </p:spPr>
        <p:txBody>
          <a:bodyPr>
            <a:normAutofit/>
          </a:bodyPr>
          <a:lstStyle/>
          <a:p>
            <a:r>
              <a:rPr lang="it-IT" dirty="0"/>
              <a:t>Trovate video/audio e trascritti per esercitarvi sulla pagina  </a:t>
            </a:r>
            <a:r>
              <a:rPr lang="it-IT" dirty="0" err="1"/>
              <a:t>Moodle</a:t>
            </a:r>
            <a:r>
              <a:rPr lang="it-IT" dirty="0"/>
              <a:t> del Corso</a:t>
            </a:r>
          </a:p>
        </p:txBody>
      </p:sp>
    </p:spTree>
    <p:extLst>
      <p:ext uri="{BB962C8B-B14F-4D97-AF65-F5344CB8AC3E}">
        <p14:creationId xmlns:p14="http://schemas.microsoft.com/office/powerpoint/2010/main" val="4251183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
          <p:cNvSpPr txBox="1">
            <a:spLocks noGrp="1"/>
          </p:cNvSpPr>
          <p:nvPr>
            <p:ph type="title"/>
          </p:nvPr>
        </p:nvSpPr>
        <p:spPr>
          <a:xfrm>
            <a:off x="2063750" y="76200"/>
            <a:ext cx="8007350" cy="914400"/>
          </a:xfrm>
          <a:prstGeom prst="rect">
            <a:avLst/>
          </a:prstGeom>
          <a:noFill/>
          <a:ln>
            <a:noFill/>
          </a:ln>
        </p:spPr>
        <p:txBody>
          <a:bodyPr spcFirstLastPara="1" wrap="square" lIns="0" tIns="0" rIns="0" bIns="0" anchor="b" anchorCtr="0">
            <a:noAutofit/>
          </a:bodyPr>
          <a:lstStyle/>
          <a:p>
            <a:pPr marL="0" lvl="0" indent="0" algn="l" rtl="0">
              <a:lnSpc>
                <a:spcPct val="89000"/>
              </a:lnSpc>
              <a:spcBef>
                <a:spcPts val="0"/>
              </a:spcBef>
              <a:spcAft>
                <a:spcPts val="0"/>
              </a:spcAft>
              <a:buClr>
                <a:schemeClr val="dk2"/>
              </a:buClr>
              <a:buSzPts val="3200"/>
              <a:buFont typeface="Libre Franklin"/>
              <a:buNone/>
            </a:pPr>
            <a:r>
              <a:rPr lang="it-IT" sz="3200"/>
              <a:t>Bruner e il potere </a:t>
            </a:r>
            <a:r>
              <a:rPr lang="it-IT" sz="3200" b="1"/>
              <a:t>significante</a:t>
            </a:r>
            <a:r>
              <a:rPr lang="it-IT" sz="3200"/>
              <a:t> della narrazione</a:t>
            </a:r>
            <a:endParaRPr/>
          </a:p>
        </p:txBody>
      </p:sp>
      <p:pic>
        <p:nvPicPr>
          <p:cNvPr id="111" name="Google Shape;111;p2" descr="Schermata 2016-02-11 alle 01.48.02.png"/>
          <p:cNvPicPr preferRelativeResize="0">
            <a:picLocks noGrp="1"/>
          </p:cNvPicPr>
          <p:nvPr>
            <p:ph type="body" idx="1"/>
          </p:nvPr>
        </p:nvPicPr>
        <p:blipFill rotWithShape="1">
          <a:blip r:embed="rId3">
            <a:alphaModFix/>
          </a:blip>
          <a:srcRect/>
          <a:stretch/>
        </p:blipFill>
        <p:spPr>
          <a:xfrm>
            <a:off x="2438401" y="2366964"/>
            <a:ext cx="7770813" cy="2636837"/>
          </a:xfrm>
          <a:prstGeom prst="rect">
            <a:avLst/>
          </a:prstGeom>
          <a:noFill/>
          <a:ln>
            <a:noFill/>
          </a:ln>
        </p:spPr>
      </p:pic>
      <p:sp>
        <p:nvSpPr>
          <p:cNvPr id="112" name="Google Shape;112;p2"/>
          <p:cNvSpPr txBox="1"/>
          <p:nvPr/>
        </p:nvSpPr>
        <p:spPr>
          <a:xfrm>
            <a:off x="4891089" y="5499101"/>
            <a:ext cx="4860925" cy="64611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b="0" i="0" u="none" strike="noStrike" cap="none">
                <a:solidFill>
                  <a:schemeClr val="dk1"/>
                </a:solidFill>
                <a:latin typeface="Sorts Mill Goudy"/>
                <a:ea typeface="Sorts Mill Goudy"/>
                <a:cs typeface="Sorts Mill Goudy"/>
                <a:sym typeface="Sorts Mill Goudy"/>
              </a:rPr>
              <a:t>Bruner J. (1987) Life as narrative. SOCIAL RESEARCH VOL. 54. NO. 1 (SPRING I987)</a:t>
            </a:r>
            <a:endParaRPr sz="1800">
              <a:solidFill>
                <a:schemeClr val="dk1"/>
              </a:solidFill>
              <a:latin typeface="Libre Franklin"/>
              <a:ea typeface="Libre Franklin"/>
              <a:cs typeface="Libre Franklin"/>
              <a:sym typeface="Libre Frankli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3"/>
          <p:cNvSpPr txBox="1">
            <a:spLocks noGrp="1"/>
          </p:cNvSpPr>
          <p:nvPr>
            <p:ph type="title"/>
          </p:nvPr>
        </p:nvSpPr>
        <p:spPr>
          <a:xfrm>
            <a:off x="2063750" y="76200"/>
            <a:ext cx="8007350" cy="914400"/>
          </a:xfrm>
          <a:prstGeom prst="rect">
            <a:avLst/>
          </a:prstGeom>
          <a:noFill/>
          <a:ln>
            <a:noFill/>
          </a:ln>
        </p:spPr>
        <p:txBody>
          <a:bodyPr spcFirstLastPara="1" wrap="square" lIns="0" tIns="0" rIns="0" bIns="0" anchor="b" anchorCtr="0">
            <a:noAutofit/>
          </a:bodyPr>
          <a:lstStyle/>
          <a:p>
            <a:pPr marL="0" lvl="0" indent="0" algn="l" rtl="0">
              <a:lnSpc>
                <a:spcPct val="89000"/>
              </a:lnSpc>
              <a:spcBef>
                <a:spcPts val="0"/>
              </a:spcBef>
              <a:spcAft>
                <a:spcPts val="0"/>
              </a:spcAft>
              <a:buClr>
                <a:schemeClr val="dk2"/>
              </a:buClr>
              <a:buSzPts val="4400"/>
              <a:buFont typeface="Libre Franklin"/>
              <a:buNone/>
            </a:pPr>
            <a:endParaRPr/>
          </a:p>
        </p:txBody>
      </p:sp>
      <p:pic>
        <p:nvPicPr>
          <p:cNvPr id="118" name="Google Shape;118;p3"/>
          <p:cNvPicPr preferRelativeResize="0">
            <a:picLocks noGrp="1"/>
          </p:cNvPicPr>
          <p:nvPr>
            <p:ph type="body" idx="1"/>
          </p:nvPr>
        </p:nvPicPr>
        <p:blipFill rotWithShape="1">
          <a:blip r:embed="rId3">
            <a:alphaModFix/>
          </a:blip>
          <a:srcRect l="-85974" r="-85974"/>
          <a:stretch/>
        </p:blipFill>
        <p:spPr>
          <a:xfrm>
            <a:off x="407975" y="1700808"/>
            <a:ext cx="6951477" cy="4252798"/>
          </a:xfrm>
          <a:prstGeom prst="rect">
            <a:avLst/>
          </a:prstGeom>
          <a:noFill/>
          <a:ln>
            <a:noFill/>
          </a:ln>
        </p:spPr>
      </p:pic>
      <p:sp>
        <p:nvSpPr>
          <p:cNvPr id="119" name="Google Shape;119;p3"/>
          <p:cNvSpPr/>
          <p:nvPr/>
        </p:nvSpPr>
        <p:spPr>
          <a:xfrm>
            <a:off x="6600056" y="1988840"/>
            <a:ext cx="3294112" cy="34163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2400" i="1">
                <a:solidFill>
                  <a:schemeClr val="dk1"/>
                </a:solidFill>
                <a:latin typeface="Arial"/>
                <a:ea typeface="Arial"/>
                <a:cs typeface="Arial"/>
                <a:sym typeface="Arial"/>
              </a:rPr>
              <a:t>Dormi bene;... e così dormi proprio lì. Mamma lì. Papà lì. Stephen lì... Carl venne lì... cadde giù, così fece la ninna nel mio letto con me. Anche lui dorme... su in alto nel soffitto.... </a:t>
            </a:r>
            <a:endParaRPr sz="1800">
              <a:solidFill>
                <a:schemeClr val="dk1"/>
              </a:solidFill>
              <a:latin typeface="Libre Franklin"/>
              <a:ea typeface="Libre Franklin"/>
              <a:cs typeface="Libre Franklin"/>
              <a:sym typeface="Libre Frankli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4"/>
          <p:cNvSpPr txBox="1">
            <a:spLocks noGrp="1"/>
          </p:cNvSpPr>
          <p:nvPr>
            <p:ph type="title"/>
          </p:nvPr>
        </p:nvSpPr>
        <p:spPr>
          <a:xfrm>
            <a:off x="2063750" y="76200"/>
            <a:ext cx="8007350" cy="914400"/>
          </a:xfrm>
          <a:prstGeom prst="rect">
            <a:avLst/>
          </a:prstGeom>
          <a:noFill/>
          <a:ln>
            <a:noFill/>
          </a:ln>
        </p:spPr>
        <p:txBody>
          <a:bodyPr spcFirstLastPara="1" wrap="square" lIns="0" tIns="0" rIns="0" bIns="0" anchor="b" anchorCtr="0">
            <a:noAutofit/>
          </a:bodyPr>
          <a:lstStyle/>
          <a:p>
            <a:pPr marL="0" lvl="0" indent="0" algn="l" rtl="0">
              <a:lnSpc>
                <a:spcPct val="89000"/>
              </a:lnSpc>
              <a:spcBef>
                <a:spcPts val="0"/>
              </a:spcBef>
              <a:spcAft>
                <a:spcPts val="0"/>
              </a:spcAft>
              <a:buClr>
                <a:schemeClr val="dk2"/>
              </a:buClr>
              <a:buSzPts val="3800"/>
              <a:buFont typeface="Libre Franklin"/>
              <a:buNone/>
            </a:pPr>
            <a:endParaRPr sz="3800"/>
          </a:p>
        </p:txBody>
      </p:sp>
      <p:sp>
        <p:nvSpPr>
          <p:cNvPr id="126" name="Google Shape;126;p4"/>
          <p:cNvSpPr txBox="1">
            <a:spLocks noGrp="1"/>
          </p:cNvSpPr>
          <p:nvPr>
            <p:ph type="body" idx="1"/>
          </p:nvPr>
        </p:nvSpPr>
        <p:spPr>
          <a:xfrm>
            <a:off x="2063750" y="1125538"/>
            <a:ext cx="8002588" cy="4895850"/>
          </a:xfrm>
          <a:prstGeom prst="rect">
            <a:avLst/>
          </a:prstGeom>
          <a:noFill/>
          <a:ln>
            <a:noFill/>
          </a:ln>
        </p:spPr>
        <p:txBody>
          <a:bodyPr spcFirstLastPara="1" wrap="square" lIns="0" tIns="0" rIns="0" bIns="0" anchor="t" anchorCtr="0">
            <a:noAutofit/>
          </a:bodyPr>
          <a:lstStyle/>
          <a:p>
            <a:pPr marL="342900" lvl="0" indent="-342900" algn="l" rtl="0">
              <a:lnSpc>
                <a:spcPct val="90000"/>
              </a:lnSpc>
              <a:spcBef>
                <a:spcPts val="0"/>
              </a:spcBef>
              <a:spcAft>
                <a:spcPts val="0"/>
              </a:spcAft>
              <a:buClr>
                <a:schemeClr val="dk2"/>
              </a:buClr>
              <a:buSzPts val="2000"/>
              <a:buNone/>
            </a:pPr>
            <a:r>
              <a:rPr lang="it-IT"/>
              <a:t>Emily (2 anni) produce storie, ma anche anticipazioni, progetti, piani </a:t>
            </a:r>
            <a:endParaRPr/>
          </a:p>
          <a:p>
            <a:pPr marL="342900" lvl="0" indent="-342900" algn="l" rtl="0">
              <a:lnSpc>
                <a:spcPct val="90000"/>
              </a:lnSpc>
              <a:spcBef>
                <a:spcPts val="400"/>
              </a:spcBef>
              <a:spcAft>
                <a:spcPts val="0"/>
              </a:spcAft>
              <a:buClr>
                <a:schemeClr val="dk2"/>
              </a:buClr>
              <a:buSzPts val="2000"/>
              <a:buNone/>
            </a:pPr>
            <a:r>
              <a:rPr lang="it-IT"/>
              <a:t> </a:t>
            </a:r>
            <a:endParaRPr/>
          </a:p>
          <a:p>
            <a:pPr marL="342900" lvl="0" indent="-342900" algn="l" rtl="0">
              <a:lnSpc>
                <a:spcPct val="90000"/>
              </a:lnSpc>
              <a:spcBef>
                <a:spcPts val="400"/>
              </a:spcBef>
              <a:spcAft>
                <a:spcPts val="0"/>
              </a:spcAft>
              <a:buClr>
                <a:schemeClr val="dk2"/>
              </a:buClr>
              <a:buSzPts val="2000"/>
              <a:buNone/>
            </a:pPr>
            <a:r>
              <a:rPr lang="it-IT"/>
              <a:t>Ricrea il suo mondo di relazioni</a:t>
            </a:r>
            <a:endParaRPr/>
          </a:p>
          <a:p>
            <a:pPr marL="342900" lvl="0" indent="-342900" algn="l" rtl="0">
              <a:lnSpc>
                <a:spcPct val="90000"/>
              </a:lnSpc>
              <a:spcBef>
                <a:spcPts val="400"/>
              </a:spcBef>
              <a:spcAft>
                <a:spcPts val="0"/>
              </a:spcAft>
              <a:buClr>
                <a:schemeClr val="dk2"/>
              </a:buClr>
              <a:buSzPts val="2000"/>
              <a:buNone/>
            </a:pPr>
            <a:endParaRPr/>
          </a:p>
          <a:p>
            <a:pPr marL="342900" lvl="0" indent="-342900" algn="l" rtl="0">
              <a:lnSpc>
                <a:spcPct val="90000"/>
              </a:lnSpc>
              <a:spcBef>
                <a:spcPts val="400"/>
              </a:spcBef>
              <a:spcAft>
                <a:spcPts val="0"/>
              </a:spcAft>
              <a:buClr>
                <a:schemeClr val="dk2"/>
              </a:buClr>
              <a:buSzPts val="2000"/>
              <a:buNone/>
            </a:pPr>
            <a:r>
              <a:rPr lang="it-IT"/>
              <a:t>Distingue tra canonico/ordinario e insolito/straordinario</a:t>
            </a:r>
            <a:endParaRPr/>
          </a:p>
          <a:p>
            <a:pPr marL="342900" lvl="0" indent="-342900" algn="l" rtl="0">
              <a:lnSpc>
                <a:spcPct val="90000"/>
              </a:lnSpc>
              <a:spcBef>
                <a:spcPts val="400"/>
              </a:spcBef>
              <a:spcAft>
                <a:spcPts val="0"/>
              </a:spcAft>
              <a:buClr>
                <a:schemeClr val="dk2"/>
              </a:buClr>
              <a:buSzPts val="2000"/>
              <a:buNone/>
            </a:pPr>
            <a:endParaRPr/>
          </a:p>
          <a:p>
            <a:pPr marL="342900" lvl="0" indent="-342900" algn="l" rtl="0">
              <a:lnSpc>
                <a:spcPct val="90000"/>
              </a:lnSpc>
              <a:spcBef>
                <a:spcPts val="400"/>
              </a:spcBef>
              <a:spcAft>
                <a:spcPts val="0"/>
              </a:spcAft>
              <a:buClr>
                <a:schemeClr val="dk2"/>
              </a:buClr>
              <a:buSzPts val="2000"/>
              <a:buNone/>
            </a:pPr>
            <a:r>
              <a:rPr lang="it-IT"/>
              <a:t>Distingue e interpreta azioni e intenzioni </a:t>
            </a:r>
            <a:endParaRPr/>
          </a:p>
          <a:p>
            <a:pPr marL="342900" lvl="0" indent="-342900" algn="l" rtl="0">
              <a:lnSpc>
                <a:spcPct val="90000"/>
              </a:lnSpc>
              <a:spcBef>
                <a:spcPts val="400"/>
              </a:spcBef>
              <a:spcAft>
                <a:spcPts val="0"/>
              </a:spcAft>
              <a:buClr>
                <a:schemeClr val="dk2"/>
              </a:buClr>
              <a:buSzPts val="2000"/>
              <a:buNone/>
            </a:pPr>
            <a:endParaRPr/>
          </a:p>
          <a:p>
            <a:pPr marL="342900" lvl="0" indent="-342900" algn="l" rtl="0">
              <a:lnSpc>
                <a:spcPct val="90000"/>
              </a:lnSpc>
              <a:spcBef>
                <a:spcPts val="400"/>
              </a:spcBef>
              <a:spcAft>
                <a:spcPts val="0"/>
              </a:spcAft>
              <a:buClr>
                <a:schemeClr val="dk2"/>
              </a:buClr>
              <a:buSzPts val="2000"/>
              <a:buNone/>
            </a:pPr>
            <a:r>
              <a:rPr lang="it-IT" i="1"/>
              <a:t>When somebody tells you his life—and that is principally what we shall be talking about—it is always a cognitive achievement rather than a through-the-clear-crystal recital of something univocally given.</a:t>
            </a:r>
            <a:endParaRPr/>
          </a:p>
          <a:p>
            <a:pPr marL="342900" lvl="0" indent="-342900" algn="l" rtl="0">
              <a:lnSpc>
                <a:spcPct val="90000"/>
              </a:lnSpc>
              <a:spcBef>
                <a:spcPts val="400"/>
              </a:spcBef>
              <a:spcAft>
                <a:spcPts val="0"/>
              </a:spcAft>
              <a:buClr>
                <a:schemeClr val="dk2"/>
              </a:buClr>
              <a:buSzPts val="2000"/>
              <a:buNone/>
            </a:pPr>
            <a:endParaRPr/>
          </a:p>
          <a:p>
            <a:pPr marL="342900" lvl="0" indent="-342900" algn="l" rtl="0">
              <a:lnSpc>
                <a:spcPct val="90000"/>
              </a:lnSpc>
              <a:spcBef>
                <a:spcPts val="400"/>
              </a:spcBef>
              <a:spcAft>
                <a:spcPts val="0"/>
              </a:spcAft>
              <a:buClr>
                <a:schemeClr val="dk2"/>
              </a:buClr>
              <a:buSzPts val="2000"/>
              <a:buNone/>
            </a:pPr>
            <a:endParaRPr/>
          </a:p>
        </p:txBody>
      </p:sp>
      <p:sp>
        <p:nvSpPr>
          <p:cNvPr id="127" name="Google Shape;127;p4"/>
          <p:cNvSpPr txBox="1"/>
          <p:nvPr/>
        </p:nvSpPr>
        <p:spPr>
          <a:xfrm>
            <a:off x="2125662" y="5085185"/>
            <a:ext cx="7642746" cy="203132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dk1"/>
              </a:buClr>
              <a:buSzPts val="1800"/>
              <a:buFont typeface="Arial"/>
              <a:buChar char="•"/>
            </a:pPr>
            <a:r>
              <a:rPr lang="it-IT" sz="1800">
                <a:solidFill>
                  <a:schemeClr val="dk1"/>
                </a:solidFill>
                <a:latin typeface="Arial"/>
                <a:ea typeface="Arial"/>
                <a:cs typeface="Arial"/>
                <a:sym typeface="Arial"/>
              </a:rPr>
              <a:t>Bruner J. (1992) La ricerca del significato. Bollati Boringhieri. </a:t>
            </a:r>
            <a:endParaRPr sz="1800">
              <a:solidFill>
                <a:schemeClr val="dk1"/>
              </a:solidFill>
              <a:latin typeface="Libre Franklin"/>
              <a:ea typeface="Libre Franklin"/>
              <a:cs typeface="Libre Franklin"/>
              <a:sym typeface="Libre Franklin"/>
            </a:endParaRPr>
          </a:p>
          <a:p>
            <a:pPr marL="0" marR="0" lvl="0" indent="0" algn="l" rtl="0">
              <a:spcBef>
                <a:spcPts val="0"/>
              </a:spcBef>
              <a:spcAft>
                <a:spcPts val="0"/>
              </a:spcAft>
              <a:buClr>
                <a:schemeClr val="dk1"/>
              </a:buClr>
              <a:buSzPts val="1800"/>
              <a:buFont typeface="Arial"/>
              <a:buChar char="•"/>
            </a:pPr>
            <a:r>
              <a:rPr lang="it-IT" sz="1800">
                <a:solidFill>
                  <a:schemeClr val="dk1"/>
                </a:solidFill>
                <a:latin typeface="Arial"/>
                <a:ea typeface="Arial"/>
                <a:cs typeface="Arial"/>
                <a:sym typeface="Arial"/>
              </a:rPr>
              <a:t>Bruner, J.S. (2002), La fabbrica delle storie. Diritto, letteratura, vita, Roma-Bari, Laterza. </a:t>
            </a:r>
            <a:endParaRPr sz="1800">
              <a:solidFill>
                <a:schemeClr val="dk1"/>
              </a:solidFill>
              <a:latin typeface="Libre Franklin"/>
              <a:ea typeface="Libre Franklin"/>
              <a:cs typeface="Libre Franklin"/>
              <a:sym typeface="Libre Franklin"/>
            </a:endParaRPr>
          </a:p>
          <a:p>
            <a:pPr marL="0" marR="0" lvl="0" indent="0" algn="l" rtl="0">
              <a:spcBef>
                <a:spcPts val="0"/>
              </a:spcBef>
              <a:spcAft>
                <a:spcPts val="0"/>
              </a:spcAft>
              <a:buClr>
                <a:schemeClr val="dk1"/>
              </a:buClr>
              <a:buSzPts val="1800"/>
              <a:buFont typeface="Arial"/>
              <a:buChar char="•"/>
            </a:pPr>
            <a:r>
              <a:rPr lang="it-IT" sz="1800">
                <a:solidFill>
                  <a:schemeClr val="dk1"/>
                </a:solidFill>
                <a:latin typeface="Arial"/>
                <a:ea typeface="Arial"/>
                <a:cs typeface="Arial"/>
                <a:sym typeface="Arial"/>
              </a:rPr>
              <a:t>Bruner, J.S., Weisser, S. (1991), L’invenzione dell’io: l’autobiografia e le sue forme. In. Olson D.R., Torrance N., (a cura di) (1995) Alfabetizzazione e oralità, Milano, Raffaello Cortina, pp. 137-157.</a:t>
            </a:r>
            <a:endParaRPr sz="1800">
              <a:solidFill>
                <a:schemeClr val="dk1"/>
              </a:solidFill>
              <a:latin typeface="Arial"/>
              <a:ea typeface="Arial"/>
              <a:cs typeface="Arial"/>
              <a:sym typeface="Arial"/>
            </a:endParaRPr>
          </a:p>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5"/>
          <p:cNvSpPr txBox="1">
            <a:spLocks noGrp="1"/>
          </p:cNvSpPr>
          <p:nvPr>
            <p:ph type="title"/>
          </p:nvPr>
        </p:nvSpPr>
        <p:spPr>
          <a:xfrm>
            <a:off x="2063750" y="76200"/>
            <a:ext cx="8007350" cy="914400"/>
          </a:xfrm>
          <a:prstGeom prst="rect">
            <a:avLst/>
          </a:prstGeom>
          <a:noFill/>
          <a:ln>
            <a:noFill/>
          </a:ln>
        </p:spPr>
        <p:txBody>
          <a:bodyPr spcFirstLastPara="1" wrap="square" lIns="0" tIns="0" rIns="0" bIns="0" anchor="b" anchorCtr="0">
            <a:noAutofit/>
          </a:bodyPr>
          <a:lstStyle/>
          <a:p>
            <a:pPr marL="0" lvl="0" indent="0" algn="l" rtl="0">
              <a:lnSpc>
                <a:spcPct val="89000"/>
              </a:lnSpc>
              <a:spcBef>
                <a:spcPts val="0"/>
              </a:spcBef>
              <a:spcAft>
                <a:spcPts val="0"/>
              </a:spcAft>
              <a:buClr>
                <a:schemeClr val="dk2"/>
              </a:buClr>
              <a:buSzPts val="4400"/>
              <a:buFont typeface="Libre Franklin"/>
              <a:buNone/>
            </a:pPr>
            <a:endParaRPr/>
          </a:p>
        </p:txBody>
      </p:sp>
      <p:sp>
        <p:nvSpPr>
          <p:cNvPr id="133" name="Google Shape;133;p5"/>
          <p:cNvSpPr txBox="1">
            <a:spLocks noGrp="1"/>
          </p:cNvSpPr>
          <p:nvPr>
            <p:ph type="body" idx="1"/>
          </p:nvPr>
        </p:nvSpPr>
        <p:spPr>
          <a:xfrm>
            <a:off x="2063750" y="1125538"/>
            <a:ext cx="8002588" cy="4895850"/>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0"/>
              </a:spcBef>
              <a:spcAft>
                <a:spcPts val="0"/>
              </a:spcAft>
              <a:buClr>
                <a:schemeClr val="dk2"/>
              </a:buClr>
              <a:buSzPts val="2400"/>
              <a:buNone/>
            </a:pPr>
            <a:r>
              <a:rPr lang="it-IT" sz="2400"/>
              <a:t>Language is the primary medium through which notions about past and future events are transmitted (</a:t>
            </a:r>
            <a:r>
              <a:rPr lang="it-IT" sz="2400" u="sng">
                <a:solidFill>
                  <a:schemeClr val="hlink"/>
                </a:solidFill>
                <a:hlinkClick r:id="rId3"/>
              </a:rPr>
              <a:t>Harner, 1982</a:t>
            </a:r>
            <a:r>
              <a:rPr lang="it-IT" sz="2400"/>
              <a:t>)</a:t>
            </a:r>
            <a:endParaRPr/>
          </a:p>
          <a:p>
            <a:pPr marL="342900" lvl="0" indent="-342900" algn="l" rtl="0">
              <a:lnSpc>
                <a:spcPct val="100000"/>
              </a:lnSpc>
              <a:spcBef>
                <a:spcPts val="480"/>
              </a:spcBef>
              <a:spcAft>
                <a:spcPts val="0"/>
              </a:spcAft>
              <a:buClr>
                <a:schemeClr val="dk2"/>
              </a:buClr>
              <a:buSzPts val="2400"/>
              <a:buNone/>
            </a:pPr>
            <a:endParaRPr sz="2400"/>
          </a:p>
          <a:p>
            <a:pPr marL="342900" lvl="0" indent="-342900" algn="l" rtl="0">
              <a:lnSpc>
                <a:spcPct val="100000"/>
              </a:lnSpc>
              <a:spcBef>
                <a:spcPts val="480"/>
              </a:spcBef>
              <a:spcAft>
                <a:spcPts val="0"/>
              </a:spcAft>
              <a:buClr>
                <a:schemeClr val="dk2"/>
              </a:buClr>
              <a:buSzPts val="2400"/>
              <a:buNone/>
            </a:pPr>
            <a:r>
              <a:rPr lang="it-IT" sz="2400"/>
              <a:t>12 - 18 mesi – Focus su here-and-now. Descrizione dell’attuale, tempi al presente</a:t>
            </a:r>
            <a:endParaRPr/>
          </a:p>
          <a:p>
            <a:pPr marL="342900" lvl="0" indent="-342900" algn="l" rtl="0">
              <a:lnSpc>
                <a:spcPct val="100000"/>
              </a:lnSpc>
              <a:spcBef>
                <a:spcPts val="480"/>
              </a:spcBef>
              <a:spcAft>
                <a:spcPts val="0"/>
              </a:spcAft>
              <a:buClr>
                <a:schemeClr val="dk2"/>
              </a:buClr>
              <a:buSzPts val="2400"/>
              <a:buNone/>
            </a:pPr>
            <a:endParaRPr sz="2400"/>
          </a:p>
          <a:p>
            <a:pPr marL="342900" lvl="0" indent="-342900" algn="l" rtl="0">
              <a:lnSpc>
                <a:spcPct val="100000"/>
              </a:lnSpc>
              <a:spcBef>
                <a:spcPts val="480"/>
              </a:spcBef>
              <a:spcAft>
                <a:spcPts val="0"/>
              </a:spcAft>
              <a:buClr>
                <a:schemeClr val="dk2"/>
              </a:buClr>
              <a:buSzPts val="2400"/>
              <a:buNone/>
            </a:pPr>
            <a:r>
              <a:rPr lang="it-IT" sz="2400"/>
              <a:t>18 - 24 mesi i bambini cominciano ad usare le forme passate per indicare  eventi anteriori al momento della produzione (speech time) e la forma futura per indicare eventi posteriori al momento della produzione (speech time) </a:t>
            </a:r>
            <a:endParaRPr/>
          </a:p>
          <a:p>
            <a:pPr marL="342900" lvl="0" indent="-342900" algn="l" rtl="0">
              <a:lnSpc>
                <a:spcPct val="100000"/>
              </a:lnSpc>
              <a:spcBef>
                <a:spcPts val="480"/>
              </a:spcBef>
              <a:spcAft>
                <a:spcPts val="0"/>
              </a:spcAft>
              <a:buClr>
                <a:schemeClr val="dk2"/>
              </a:buClr>
              <a:buSzPts val="2400"/>
              <a:buNone/>
            </a:pPr>
            <a:endParaRPr sz="2400"/>
          </a:p>
          <a:p>
            <a:pPr marL="342900" lvl="0" indent="-342900" algn="l" rtl="0">
              <a:lnSpc>
                <a:spcPct val="100000"/>
              </a:lnSpc>
              <a:spcBef>
                <a:spcPts val="480"/>
              </a:spcBef>
              <a:spcAft>
                <a:spcPts val="0"/>
              </a:spcAft>
              <a:buClr>
                <a:schemeClr val="dk2"/>
              </a:buClr>
              <a:buSzPts val="2400"/>
              <a:buNone/>
            </a:pPr>
            <a:r>
              <a:rPr lang="it-IT" sz="2400"/>
              <a:t>Tra i 30 e 36 mesi, bambini cominciano ad usare avverbi temporali  per collocare gli eventi sulla linea temporale (pass-pres-fututo)</a:t>
            </a:r>
            <a:endParaRPr/>
          </a:p>
        </p:txBody>
      </p:sp>
      <p:sp>
        <p:nvSpPr>
          <p:cNvPr id="134" name="Google Shape;134;p5"/>
          <p:cNvSpPr txBox="1">
            <a:spLocks noGrp="1"/>
          </p:cNvSpPr>
          <p:nvPr>
            <p:ph type="sldNum" idx="12"/>
          </p:nvPr>
        </p:nvSpPr>
        <p:spPr>
          <a:xfrm>
            <a:off x="10044113" y="6597651"/>
            <a:ext cx="609600" cy="214313"/>
          </a:xfrm>
          <a:prstGeom prst="rect">
            <a:avLst/>
          </a:prstGeom>
          <a:noFill/>
          <a:ln>
            <a:noFill/>
          </a:ln>
        </p:spPr>
        <p:txBody>
          <a:bodyPr spcFirstLastPara="1" wrap="square" lIns="0" tIns="0" rIns="0" bIns="0" anchor="t" anchorCtr="0">
            <a:noAutofit/>
          </a:bodyPr>
          <a:lstStyle/>
          <a:p>
            <a:pPr marL="0" lvl="0" indent="0" algn="l" rtl="0">
              <a:lnSpc>
                <a:spcPct val="112500"/>
              </a:lnSpc>
              <a:spcBef>
                <a:spcPts val="0"/>
              </a:spcBef>
              <a:spcAft>
                <a:spcPts val="0"/>
              </a:spcAft>
              <a:buNone/>
            </a:pPr>
            <a:fld id="{00000000-1234-1234-1234-123412341234}" type="slidenum">
              <a:rPr lang="it-IT"/>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6"/>
          <p:cNvSpPr txBox="1">
            <a:spLocks noGrp="1"/>
          </p:cNvSpPr>
          <p:nvPr>
            <p:ph type="title"/>
          </p:nvPr>
        </p:nvSpPr>
        <p:spPr>
          <a:xfrm>
            <a:off x="2063750" y="76200"/>
            <a:ext cx="8007350" cy="914400"/>
          </a:xfrm>
          <a:prstGeom prst="rect">
            <a:avLst/>
          </a:prstGeom>
          <a:noFill/>
          <a:ln>
            <a:noFill/>
          </a:ln>
        </p:spPr>
        <p:txBody>
          <a:bodyPr spcFirstLastPara="1" wrap="square" lIns="0" tIns="0" rIns="0" bIns="0" anchor="b" anchorCtr="0">
            <a:noAutofit/>
          </a:bodyPr>
          <a:lstStyle/>
          <a:p>
            <a:pPr marL="0" lvl="0" indent="0" algn="l" rtl="0">
              <a:lnSpc>
                <a:spcPct val="89000"/>
              </a:lnSpc>
              <a:spcBef>
                <a:spcPts val="0"/>
              </a:spcBef>
              <a:spcAft>
                <a:spcPts val="0"/>
              </a:spcAft>
              <a:buClr>
                <a:schemeClr val="dk2"/>
              </a:buClr>
              <a:buSzPts val="4400"/>
              <a:buFont typeface="Libre Franklin"/>
              <a:buNone/>
            </a:pPr>
            <a:endParaRPr/>
          </a:p>
        </p:txBody>
      </p:sp>
      <p:sp>
        <p:nvSpPr>
          <p:cNvPr id="141" name="Google Shape;141;p6"/>
          <p:cNvSpPr txBox="1">
            <a:spLocks noGrp="1"/>
          </p:cNvSpPr>
          <p:nvPr>
            <p:ph type="body" idx="1"/>
          </p:nvPr>
        </p:nvSpPr>
        <p:spPr>
          <a:xfrm>
            <a:off x="1631504" y="1125538"/>
            <a:ext cx="8856984" cy="4895850"/>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0"/>
              </a:spcBef>
              <a:spcAft>
                <a:spcPts val="0"/>
              </a:spcAft>
              <a:buClr>
                <a:schemeClr val="dk2"/>
              </a:buClr>
              <a:buSzPts val="1800"/>
              <a:buNone/>
            </a:pPr>
            <a:r>
              <a:rPr lang="it-IT" sz="1800"/>
              <a:t>Ancoraggio esperienziale degli avverbi temporali </a:t>
            </a:r>
            <a:endParaRPr/>
          </a:p>
          <a:p>
            <a:pPr marL="342900" lvl="0" indent="-342900" algn="l" rtl="0">
              <a:lnSpc>
                <a:spcPct val="100000"/>
              </a:lnSpc>
              <a:spcBef>
                <a:spcPts val="360"/>
              </a:spcBef>
              <a:spcAft>
                <a:spcPts val="0"/>
              </a:spcAft>
              <a:buClr>
                <a:schemeClr val="dk2"/>
              </a:buClr>
              <a:buSzPts val="1800"/>
              <a:buNone/>
            </a:pPr>
            <a:r>
              <a:rPr lang="it-IT" sz="1800" i="1"/>
              <a:t>«mamma lo sai che domani con babbo vado al museo dei dinosauri?»</a:t>
            </a:r>
            <a:endParaRPr/>
          </a:p>
          <a:p>
            <a:pPr marL="342900" lvl="0" indent="-342900" algn="l" rtl="0">
              <a:lnSpc>
                <a:spcPct val="100000"/>
              </a:lnSpc>
              <a:spcBef>
                <a:spcPts val="360"/>
              </a:spcBef>
              <a:spcAft>
                <a:spcPts val="0"/>
              </a:spcAft>
              <a:buClr>
                <a:schemeClr val="dk2"/>
              </a:buClr>
              <a:buSzPts val="1800"/>
              <a:buNone/>
            </a:pPr>
            <a:endParaRPr sz="1800"/>
          </a:p>
          <a:p>
            <a:pPr marL="342900" lvl="0" indent="-342900" algn="l" rtl="0">
              <a:lnSpc>
                <a:spcPct val="100000"/>
              </a:lnSpc>
              <a:spcBef>
                <a:spcPts val="360"/>
              </a:spcBef>
              <a:spcAft>
                <a:spcPts val="0"/>
              </a:spcAft>
              <a:buClr>
                <a:schemeClr val="dk2"/>
              </a:buClr>
              <a:buSzPts val="1800"/>
              <a:buNone/>
            </a:pPr>
            <a:r>
              <a:rPr lang="it-IT" sz="1800"/>
              <a:t>Luca, 3 anni e 2 mesi </a:t>
            </a:r>
            <a:endParaRPr/>
          </a:p>
          <a:p>
            <a:pPr marL="342900" lvl="0" indent="-342900" algn="l" rtl="0">
              <a:lnSpc>
                <a:spcPct val="100000"/>
              </a:lnSpc>
              <a:spcBef>
                <a:spcPts val="360"/>
              </a:spcBef>
              <a:spcAft>
                <a:spcPts val="0"/>
              </a:spcAft>
              <a:buClr>
                <a:schemeClr val="dk2"/>
              </a:buClr>
              <a:buSzPts val="1800"/>
              <a:buNone/>
            </a:pPr>
            <a:r>
              <a:rPr lang="it-IT" sz="1800"/>
              <a:t>«</a:t>
            </a:r>
            <a:r>
              <a:rPr lang="it-IT" sz="1800" i="1"/>
              <a:t>Mamma quando è domani»</a:t>
            </a:r>
            <a:endParaRPr/>
          </a:p>
          <a:p>
            <a:pPr marL="342900" lvl="0" indent="-342900" algn="l" rtl="0">
              <a:lnSpc>
                <a:spcPct val="100000"/>
              </a:lnSpc>
              <a:spcBef>
                <a:spcPts val="360"/>
              </a:spcBef>
              <a:spcAft>
                <a:spcPts val="0"/>
              </a:spcAft>
              <a:buClr>
                <a:schemeClr val="dk2"/>
              </a:buClr>
              <a:buSzPts val="1800"/>
              <a:buNone/>
            </a:pPr>
            <a:r>
              <a:rPr lang="it-IT" sz="1800" i="1"/>
              <a:t>«Domani è dopo che avrai dormito Luca.</a:t>
            </a:r>
            <a:endParaRPr/>
          </a:p>
          <a:p>
            <a:pPr marL="342900" lvl="0" indent="-342900" algn="l" rtl="0">
              <a:lnSpc>
                <a:spcPct val="100000"/>
              </a:lnSpc>
              <a:spcBef>
                <a:spcPts val="360"/>
              </a:spcBef>
              <a:spcAft>
                <a:spcPts val="0"/>
              </a:spcAft>
              <a:buClr>
                <a:schemeClr val="dk2"/>
              </a:buClr>
              <a:buSzPts val="1800"/>
              <a:buNone/>
            </a:pPr>
            <a:r>
              <a:rPr lang="it-IT" sz="1800" i="1"/>
              <a:t>  E’ il giorno che viene dopo oggi, dopo la notte» </a:t>
            </a:r>
            <a:endParaRPr/>
          </a:p>
          <a:p>
            <a:pPr marL="342900" lvl="0" indent="-342900" algn="l" rtl="0">
              <a:lnSpc>
                <a:spcPct val="100000"/>
              </a:lnSpc>
              <a:spcBef>
                <a:spcPts val="360"/>
              </a:spcBef>
              <a:spcAft>
                <a:spcPts val="0"/>
              </a:spcAft>
              <a:buClr>
                <a:schemeClr val="dk2"/>
              </a:buClr>
              <a:buSzPts val="1800"/>
              <a:buNone/>
            </a:pPr>
            <a:r>
              <a:rPr lang="it-IT" sz="1800" i="1"/>
              <a:t>((la mattina dopo)) </a:t>
            </a:r>
            <a:endParaRPr/>
          </a:p>
          <a:p>
            <a:pPr marL="342900" lvl="0" indent="-342900" algn="l" rtl="0">
              <a:lnSpc>
                <a:spcPct val="100000"/>
              </a:lnSpc>
              <a:spcBef>
                <a:spcPts val="360"/>
              </a:spcBef>
              <a:spcAft>
                <a:spcPts val="0"/>
              </a:spcAft>
              <a:buClr>
                <a:schemeClr val="dk2"/>
              </a:buClr>
              <a:buSzPts val="1800"/>
              <a:buNone/>
            </a:pPr>
            <a:r>
              <a:rPr lang="it-IT" sz="1800"/>
              <a:t>«Mamma oggi è domani?»</a:t>
            </a:r>
            <a:endParaRPr/>
          </a:p>
          <a:p>
            <a:pPr marL="342900" lvl="0" indent="-342900" algn="l" rtl="0">
              <a:lnSpc>
                <a:spcPct val="100000"/>
              </a:lnSpc>
              <a:spcBef>
                <a:spcPts val="360"/>
              </a:spcBef>
              <a:spcAft>
                <a:spcPts val="0"/>
              </a:spcAft>
              <a:buClr>
                <a:schemeClr val="dk2"/>
              </a:buClr>
              <a:buSzPts val="1800"/>
              <a:buNone/>
            </a:pPr>
            <a:endParaRPr sz="1800"/>
          </a:p>
          <a:p>
            <a:pPr marL="342900" lvl="0" indent="-342900" algn="l" rtl="0">
              <a:lnSpc>
                <a:spcPct val="100000"/>
              </a:lnSpc>
              <a:spcBef>
                <a:spcPts val="360"/>
              </a:spcBef>
              <a:spcAft>
                <a:spcPts val="0"/>
              </a:spcAft>
              <a:buClr>
                <a:schemeClr val="dk2"/>
              </a:buClr>
              <a:buSzPts val="1800"/>
              <a:buNone/>
            </a:pPr>
            <a:r>
              <a:rPr lang="it-IT" sz="1800"/>
              <a:t>Difficoltà a separare il tempo dell’enunciazione dal tempo referenziale</a:t>
            </a:r>
            <a:endParaRPr/>
          </a:p>
          <a:p>
            <a:pPr marL="342900" lvl="0" indent="-342900" algn="l" rtl="0">
              <a:lnSpc>
                <a:spcPct val="100000"/>
              </a:lnSpc>
              <a:spcBef>
                <a:spcPts val="360"/>
              </a:spcBef>
              <a:spcAft>
                <a:spcPts val="0"/>
              </a:spcAft>
              <a:buClr>
                <a:schemeClr val="dk2"/>
              </a:buClr>
              <a:buSzPts val="1800"/>
              <a:buNone/>
            </a:pPr>
            <a:endParaRPr sz="1800"/>
          </a:p>
          <a:p>
            <a:pPr marL="342900" lvl="0" indent="-342900" algn="l" rtl="0">
              <a:lnSpc>
                <a:spcPct val="100000"/>
              </a:lnSpc>
              <a:spcBef>
                <a:spcPts val="360"/>
              </a:spcBef>
              <a:spcAft>
                <a:spcPts val="0"/>
              </a:spcAft>
              <a:buClr>
                <a:schemeClr val="dk2"/>
              </a:buClr>
              <a:buSzPts val="1800"/>
              <a:buNone/>
            </a:pPr>
            <a:r>
              <a:rPr lang="it-IT" sz="1800"/>
              <a:t>Il tempo referenziale  emerge tra i 36 and 52 mesi</a:t>
            </a:r>
            <a:endParaRPr/>
          </a:p>
          <a:p>
            <a:pPr marL="342900" lvl="0" indent="-342900" algn="l" rtl="0">
              <a:lnSpc>
                <a:spcPct val="100000"/>
              </a:lnSpc>
              <a:spcBef>
                <a:spcPts val="360"/>
              </a:spcBef>
              <a:spcAft>
                <a:spcPts val="0"/>
              </a:spcAft>
              <a:buClr>
                <a:schemeClr val="dk2"/>
              </a:buClr>
              <a:buSzPts val="1800"/>
              <a:buNone/>
            </a:pPr>
            <a:endParaRPr sz="1800"/>
          </a:p>
        </p:txBody>
      </p:sp>
      <p:sp>
        <p:nvSpPr>
          <p:cNvPr id="142" name="Google Shape;142;p6"/>
          <p:cNvSpPr txBox="1">
            <a:spLocks noGrp="1"/>
          </p:cNvSpPr>
          <p:nvPr>
            <p:ph type="sldNum" idx="12"/>
          </p:nvPr>
        </p:nvSpPr>
        <p:spPr>
          <a:xfrm>
            <a:off x="10044113" y="6597651"/>
            <a:ext cx="609600" cy="214313"/>
          </a:xfrm>
          <a:prstGeom prst="rect">
            <a:avLst/>
          </a:prstGeom>
          <a:noFill/>
          <a:ln>
            <a:noFill/>
          </a:ln>
        </p:spPr>
        <p:txBody>
          <a:bodyPr spcFirstLastPara="1" wrap="square" lIns="0" tIns="0" rIns="0" bIns="0" anchor="t" anchorCtr="0">
            <a:noAutofit/>
          </a:bodyPr>
          <a:lstStyle/>
          <a:p>
            <a:pPr marL="0" lvl="0" indent="0" algn="l" rtl="0">
              <a:lnSpc>
                <a:spcPct val="112500"/>
              </a:lnSpc>
              <a:spcBef>
                <a:spcPts val="0"/>
              </a:spcBef>
              <a:spcAft>
                <a:spcPts val="0"/>
              </a:spcAft>
              <a:buNone/>
            </a:pPr>
            <a:fld id="{00000000-1234-1234-1234-123412341234}" type="slidenum">
              <a:rPr lang="it-IT"/>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7"/>
          <p:cNvSpPr txBox="1">
            <a:spLocks noGrp="1"/>
          </p:cNvSpPr>
          <p:nvPr>
            <p:ph type="title"/>
          </p:nvPr>
        </p:nvSpPr>
        <p:spPr>
          <a:xfrm>
            <a:off x="2063750" y="76200"/>
            <a:ext cx="8007350" cy="914400"/>
          </a:xfrm>
          <a:prstGeom prst="rect">
            <a:avLst/>
          </a:prstGeom>
          <a:noFill/>
          <a:ln>
            <a:noFill/>
          </a:ln>
        </p:spPr>
        <p:txBody>
          <a:bodyPr spcFirstLastPara="1" wrap="square" lIns="0" tIns="0" rIns="0" bIns="0" anchor="b" anchorCtr="0">
            <a:noAutofit/>
          </a:bodyPr>
          <a:lstStyle/>
          <a:p>
            <a:pPr marL="0" lvl="0" indent="0" algn="l" rtl="0">
              <a:lnSpc>
                <a:spcPct val="89000"/>
              </a:lnSpc>
              <a:spcBef>
                <a:spcPts val="0"/>
              </a:spcBef>
              <a:spcAft>
                <a:spcPts val="0"/>
              </a:spcAft>
              <a:buClr>
                <a:schemeClr val="dk2"/>
              </a:buClr>
              <a:buSzPts val="4400"/>
              <a:buFont typeface="Libre Franklin"/>
              <a:buNone/>
            </a:pPr>
            <a:endParaRPr/>
          </a:p>
        </p:txBody>
      </p:sp>
      <p:sp>
        <p:nvSpPr>
          <p:cNvPr id="149" name="Google Shape;149;p7"/>
          <p:cNvSpPr txBox="1">
            <a:spLocks noGrp="1"/>
          </p:cNvSpPr>
          <p:nvPr>
            <p:ph type="body" idx="1"/>
          </p:nvPr>
        </p:nvSpPr>
        <p:spPr>
          <a:xfrm>
            <a:off x="1524000" y="1340769"/>
            <a:ext cx="9144000" cy="5261645"/>
          </a:xfrm>
          <a:prstGeom prst="rect">
            <a:avLst/>
          </a:prstGeom>
          <a:noFill/>
          <a:ln>
            <a:noFill/>
          </a:ln>
        </p:spPr>
        <p:txBody>
          <a:bodyPr spcFirstLastPara="1" wrap="square" lIns="0" tIns="0" rIns="0" bIns="0" anchor="t" anchorCtr="0">
            <a:noAutofit/>
          </a:bodyPr>
          <a:lstStyle/>
          <a:p>
            <a:pPr marL="193675" lvl="1" indent="0" algn="l" rtl="0">
              <a:lnSpc>
                <a:spcPct val="100000"/>
              </a:lnSpc>
              <a:spcBef>
                <a:spcPts val="0"/>
              </a:spcBef>
              <a:spcAft>
                <a:spcPts val="0"/>
              </a:spcAft>
              <a:buClr>
                <a:schemeClr val="dk2"/>
              </a:buClr>
              <a:buSzPts val="2400"/>
              <a:buNone/>
            </a:pPr>
            <a:endParaRPr sz="2400"/>
          </a:p>
          <a:p>
            <a:pPr marL="479425" lvl="1" indent="-285750" algn="l" rtl="0">
              <a:lnSpc>
                <a:spcPct val="100000"/>
              </a:lnSpc>
              <a:spcBef>
                <a:spcPts val="480"/>
              </a:spcBef>
              <a:spcAft>
                <a:spcPts val="0"/>
              </a:spcAft>
              <a:buClr>
                <a:schemeClr val="dk2"/>
              </a:buClr>
              <a:buSzPts val="2400"/>
              <a:buChar char="•"/>
            </a:pPr>
            <a:r>
              <a:rPr lang="it-IT" sz="2400"/>
              <a:t>Agentività /Intenzionalità - c’è un agente (che compie , o che comunque è protagonista di un’azione /evento) ; l’agente ha stati intenzionali </a:t>
            </a:r>
            <a:endParaRPr/>
          </a:p>
          <a:p>
            <a:pPr marL="479425" lvl="1" indent="-285750" algn="l" rtl="0">
              <a:lnSpc>
                <a:spcPct val="100000"/>
              </a:lnSpc>
              <a:spcBef>
                <a:spcPts val="480"/>
              </a:spcBef>
              <a:spcAft>
                <a:spcPts val="0"/>
              </a:spcAft>
              <a:buClr>
                <a:schemeClr val="dk2"/>
              </a:buClr>
              <a:buSzPts val="2400"/>
              <a:buChar char="•"/>
            </a:pPr>
            <a:r>
              <a:rPr lang="it-IT" sz="2400"/>
              <a:t>Posizionamento – la storia è una opportunità per il narratore per esibire /proiettare un </a:t>
            </a:r>
            <a:r>
              <a:rPr lang="it-IT" sz="2400" b="1"/>
              <a:t>punto di vista</a:t>
            </a:r>
            <a:endParaRPr/>
          </a:p>
        </p:txBody>
      </p:sp>
      <p:sp>
        <p:nvSpPr>
          <p:cNvPr id="150" name="Google Shape;150;p7"/>
          <p:cNvSpPr txBox="1"/>
          <p:nvPr/>
        </p:nvSpPr>
        <p:spPr>
          <a:xfrm>
            <a:off x="3143673" y="3971590"/>
            <a:ext cx="6793731" cy="1785104"/>
          </a:xfrm>
          <a:prstGeom prst="rect">
            <a:avLst/>
          </a:prstGeom>
          <a:noFill/>
          <a:ln w="9525" cap="flat" cmpd="sng">
            <a:solidFill>
              <a:srgbClr val="00800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it-IT" sz="2200">
                <a:solidFill>
                  <a:schemeClr val="dk1"/>
                </a:solidFill>
                <a:latin typeface="Sorts Mill Goudy"/>
                <a:ea typeface="Sorts Mill Goudy"/>
                <a:cs typeface="Sorts Mill Goudy"/>
                <a:sym typeface="Sorts Mill Goudy"/>
              </a:rPr>
              <a:t>la narrazione è lo strumento con cui colmare i “buchi” di significato che si aprono nelle maglie della canonicità della cultura, poiché è con la narrazione che è possibile negoziare nuovi significati che traducano in modo comprensibile lo straordinario e l’insolito</a:t>
            </a:r>
            <a:endParaRPr sz="2200">
              <a:solidFill>
                <a:schemeClr val="dk1"/>
              </a:solidFill>
              <a:latin typeface="Sorts Mill Goudy"/>
              <a:ea typeface="Sorts Mill Goudy"/>
              <a:cs typeface="Sorts Mill Goudy"/>
              <a:sym typeface="Sorts Mill Goudy"/>
            </a:endParaRPr>
          </a:p>
        </p:txBody>
      </p:sp>
      <p:sp>
        <p:nvSpPr>
          <p:cNvPr id="151" name="Google Shape;151;p7"/>
          <p:cNvSpPr txBox="1"/>
          <p:nvPr/>
        </p:nvSpPr>
        <p:spPr>
          <a:xfrm>
            <a:off x="5951984" y="5877273"/>
            <a:ext cx="2736304"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2400">
                <a:solidFill>
                  <a:schemeClr val="dk1"/>
                </a:solidFill>
                <a:latin typeface="Cambria"/>
                <a:ea typeface="Cambria"/>
                <a:cs typeface="Cambria"/>
                <a:sym typeface="Cambria"/>
              </a:rPr>
              <a:t>Produrre versioni del mondo</a:t>
            </a:r>
            <a:endParaRPr sz="1800">
              <a:solidFill>
                <a:schemeClr val="dk1"/>
              </a:solidFill>
              <a:latin typeface="Libre Franklin"/>
              <a:ea typeface="Libre Franklin"/>
              <a:cs typeface="Libre Franklin"/>
              <a:sym typeface="Libre Frankli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8"/>
          <p:cNvSpPr txBox="1">
            <a:spLocks noGrp="1"/>
          </p:cNvSpPr>
          <p:nvPr>
            <p:ph type="title"/>
          </p:nvPr>
        </p:nvSpPr>
        <p:spPr>
          <a:xfrm>
            <a:off x="2063750" y="76200"/>
            <a:ext cx="8007350" cy="914400"/>
          </a:xfrm>
          <a:prstGeom prst="rect">
            <a:avLst/>
          </a:prstGeom>
          <a:noFill/>
          <a:ln>
            <a:noFill/>
          </a:ln>
        </p:spPr>
        <p:txBody>
          <a:bodyPr spcFirstLastPara="1" wrap="square" lIns="0" tIns="0" rIns="0" bIns="0" anchor="b" anchorCtr="0">
            <a:noAutofit/>
          </a:bodyPr>
          <a:lstStyle/>
          <a:p>
            <a:pPr marL="0" lvl="0" indent="0" algn="l" rtl="0">
              <a:lnSpc>
                <a:spcPct val="89000"/>
              </a:lnSpc>
              <a:spcBef>
                <a:spcPts val="0"/>
              </a:spcBef>
              <a:spcAft>
                <a:spcPts val="0"/>
              </a:spcAft>
              <a:buClr>
                <a:schemeClr val="dk2"/>
              </a:buClr>
              <a:buSzPts val="3200"/>
              <a:buFont typeface="Libre Franklin"/>
              <a:buNone/>
            </a:pPr>
            <a:r>
              <a:rPr lang="it-IT" sz="3200"/>
              <a:t>Dal punto di vista del narratore: la “competenza narrativa”</a:t>
            </a:r>
            <a:endParaRPr sz="3200"/>
          </a:p>
        </p:txBody>
      </p:sp>
      <p:sp>
        <p:nvSpPr>
          <p:cNvPr id="157" name="Google Shape;157;p8"/>
          <p:cNvSpPr txBox="1">
            <a:spLocks noGrp="1"/>
          </p:cNvSpPr>
          <p:nvPr>
            <p:ph type="body" idx="1"/>
          </p:nvPr>
        </p:nvSpPr>
        <p:spPr>
          <a:xfrm>
            <a:off x="1793875" y="1484785"/>
            <a:ext cx="8547100" cy="4530725"/>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0"/>
              </a:spcBef>
              <a:spcAft>
                <a:spcPts val="0"/>
              </a:spcAft>
              <a:buClr>
                <a:schemeClr val="dk1"/>
              </a:buClr>
              <a:buSzPts val="2200"/>
              <a:buNone/>
            </a:pPr>
            <a:r>
              <a:rPr lang="it-IT"/>
              <a:t>Un buon “narratore” è colei/colui che rispetta alcune proprietà formali in linea con i criteri che guidano l’ideazione narrativa</a:t>
            </a:r>
            <a:endParaRPr/>
          </a:p>
          <a:p>
            <a:pPr marL="342900" lvl="0" indent="-342900" algn="l" rtl="0">
              <a:lnSpc>
                <a:spcPct val="100000"/>
              </a:lnSpc>
              <a:spcBef>
                <a:spcPts val="440"/>
              </a:spcBef>
              <a:spcAft>
                <a:spcPts val="0"/>
              </a:spcAft>
              <a:buClr>
                <a:schemeClr val="dk1"/>
              </a:buClr>
              <a:buSzPts val="2200"/>
              <a:buNone/>
            </a:pPr>
            <a:endParaRPr/>
          </a:p>
          <a:p>
            <a:pPr marL="342900" lvl="0" indent="-342900" algn="l" rtl="0">
              <a:lnSpc>
                <a:spcPct val="100000"/>
              </a:lnSpc>
              <a:spcBef>
                <a:spcPts val="440"/>
              </a:spcBef>
              <a:spcAft>
                <a:spcPts val="0"/>
              </a:spcAft>
              <a:buClr>
                <a:schemeClr val="dk1"/>
              </a:buClr>
              <a:buSzPts val="2200"/>
              <a:buNone/>
            </a:pPr>
            <a:endParaRPr/>
          </a:p>
          <a:p>
            <a:pPr marL="342900" lvl="0" indent="-342900" algn="l" rtl="0">
              <a:lnSpc>
                <a:spcPct val="100000"/>
              </a:lnSpc>
              <a:spcBef>
                <a:spcPts val="440"/>
              </a:spcBef>
              <a:spcAft>
                <a:spcPts val="0"/>
              </a:spcAft>
              <a:buClr>
                <a:schemeClr val="dk1"/>
              </a:buClr>
              <a:buSzPts val="2200"/>
              <a:buNone/>
            </a:pPr>
            <a:endParaRPr/>
          </a:p>
        </p:txBody>
      </p:sp>
      <p:pic>
        <p:nvPicPr>
          <p:cNvPr id="158" name="Google Shape;158;p8" descr="estratto da Adam (a teatro).mp4"/>
          <p:cNvPicPr preferRelativeResize="0"/>
          <p:nvPr/>
        </p:nvPicPr>
        <p:blipFill rotWithShape="1">
          <a:blip r:embed="rId3">
            <a:alphaModFix/>
          </a:blip>
          <a:srcRect/>
          <a:stretch/>
        </p:blipFill>
        <p:spPr>
          <a:xfrm>
            <a:off x="3362325" y="3002680"/>
            <a:ext cx="5410200" cy="3048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gtEl>
                                        <p:attrNameLst>
                                          <p:attrName>style.visibility</p:attrName>
                                        </p:attrNameLst>
                                      </p:cBhvr>
                                      <p:to>
                                        <p:strVal val="visible"/>
                                      </p:to>
                                    </p:set>
                                    <p:animEffect transition="in" filter="fade">
                                      <p:cBhvr>
                                        <p:cTn id="7" dur="5000"/>
                                        <p:tgtEl>
                                          <p:spTgt spid="1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9"/>
          <p:cNvSpPr txBox="1">
            <a:spLocks noGrp="1"/>
          </p:cNvSpPr>
          <p:nvPr>
            <p:ph type="title"/>
          </p:nvPr>
        </p:nvSpPr>
        <p:spPr>
          <a:xfrm>
            <a:off x="2063750" y="76200"/>
            <a:ext cx="8007350" cy="914400"/>
          </a:xfrm>
          <a:prstGeom prst="rect">
            <a:avLst/>
          </a:prstGeom>
          <a:noFill/>
          <a:ln>
            <a:noFill/>
          </a:ln>
        </p:spPr>
        <p:txBody>
          <a:bodyPr spcFirstLastPara="1" wrap="square" lIns="0" tIns="0" rIns="0" bIns="0" anchor="b" anchorCtr="0">
            <a:noAutofit/>
          </a:bodyPr>
          <a:lstStyle/>
          <a:p>
            <a:pPr marL="0" lvl="0" indent="0" algn="l" rtl="0">
              <a:lnSpc>
                <a:spcPct val="89000"/>
              </a:lnSpc>
              <a:spcBef>
                <a:spcPts val="0"/>
              </a:spcBef>
              <a:spcAft>
                <a:spcPts val="0"/>
              </a:spcAft>
              <a:buClr>
                <a:schemeClr val="dk2"/>
              </a:buClr>
              <a:buSzPts val="4400"/>
              <a:buFont typeface="Libre Franklin"/>
              <a:buNone/>
            </a:pPr>
            <a:endParaRPr/>
          </a:p>
        </p:txBody>
      </p:sp>
      <p:sp>
        <p:nvSpPr>
          <p:cNvPr id="164" name="Google Shape;164;p9"/>
          <p:cNvSpPr txBox="1">
            <a:spLocks noGrp="1"/>
          </p:cNvSpPr>
          <p:nvPr>
            <p:ph type="body" idx="1"/>
          </p:nvPr>
        </p:nvSpPr>
        <p:spPr>
          <a:xfrm>
            <a:off x="2438400" y="1735139"/>
            <a:ext cx="6825952" cy="4056062"/>
          </a:xfrm>
          <a:prstGeom prst="rect">
            <a:avLst/>
          </a:prstGeom>
          <a:noFill/>
          <a:ln>
            <a:noFill/>
          </a:ln>
        </p:spPr>
        <p:txBody>
          <a:bodyPr spcFirstLastPara="1" wrap="square" lIns="0" tIns="0" rIns="0" bIns="0" anchor="t" anchorCtr="0">
            <a:noAutofit/>
          </a:bodyPr>
          <a:lstStyle/>
          <a:p>
            <a:pPr marL="342900" lvl="0" indent="-342900" algn="l" rtl="0">
              <a:lnSpc>
                <a:spcPct val="100000"/>
              </a:lnSpc>
              <a:spcBef>
                <a:spcPts val="0"/>
              </a:spcBef>
              <a:spcAft>
                <a:spcPts val="0"/>
              </a:spcAft>
              <a:buClr>
                <a:schemeClr val="dk1"/>
              </a:buClr>
              <a:buSzPts val="2200"/>
              <a:buFont typeface="Libre Franklin"/>
              <a:buChar char="•"/>
            </a:pPr>
            <a:r>
              <a:rPr lang="it-IT"/>
              <a:t>eccesso di dettagli (Adam, scena del teatro) </a:t>
            </a:r>
            <a:endParaRPr/>
          </a:p>
          <a:p>
            <a:pPr marL="342900" lvl="0" indent="-342900" algn="l" rtl="0">
              <a:lnSpc>
                <a:spcPct val="100000"/>
              </a:lnSpc>
              <a:spcBef>
                <a:spcPts val="0"/>
              </a:spcBef>
              <a:spcAft>
                <a:spcPts val="0"/>
              </a:spcAft>
              <a:buClr>
                <a:schemeClr val="dk1"/>
              </a:buClr>
              <a:buSzPts val="2200"/>
              <a:buFont typeface="Libre Franklin"/>
              <a:buChar char="•"/>
            </a:pPr>
            <a:r>
              <a:rPr lang="it-IT"/>
              <a:t>non-responsività al destinatario</a:t>
            </a:r>
            <a:endParaRPr/>
          </a:p>
          <a:p>
            <a:pPr marL="342900" lvl="0" indent="-342900" algn="l" rtl="0">
              <a:lnSpc>
                <a:spcPct val="100000"/>
              </a:lnSpc>
              <a:spcBef>
                <a:spcPts val="0"/>
              </a:spcBef>
              <a:spcAft>
                <a:spcPts val="0"/>
              </a:spcAft>
              <a:buClr>
                <a:schemeClr val="dk1"/>
              </a:buClr>
              <a:buSzPts val="2200"/>
              <a:buFont typeface="Libre Franklin"/>
              <a:buChar char="•"/>
            </a:pPr>
            <a:r>
              <a:rPr lang="it-IT"/>
              <a:t>Infrazione dei «canoni» del genere narrativo</a:t>
            </a:r>
            <a:endParaRPr/>
          </a:p>
        </p:txBody>
      </p:sp>
      <p:sp>
        <p:nvSpPr>
          <p:cNvPr id="165" name="Google Shape;165;p9"/>
          <p:cNvSpPr txBox="1">
            <a:spLocks noGrp="1"/>
          </p:cNvSpPr>
          <p:nvPr>
            <p:ph type="sldNum" idx="12"/>
          </p:nvPr>
        </p:nvSpPr>
        <p:spPr>
          <a:xfrm>
            <a:off x="10044113" y="6597651"/>
            <a:ext cx="609600" cy="214313"/>
          </a:xfrm>
          <a:prstGeom prst="rect">
            <a:avLst/>
          </a:prstGeom>
          <a:noFill/>
          <a:ln>
            <a:noFill/>
          </a:ln>
        </p:spPr>
        <p:txBody>
          <a:bodyPr spcFirstLastPara="1" wrap="square" lIns="0" tIns="0" rIns="0" bIns="0" anchor="t" anchorCtr="0">
            <a:noAutofit/>
          </a:bodyPr>
          <a:lstStyle/>
          <a:p>
            <a:pPr marL="0" lvl="0" indent="0" algn="l" rtl="0">
              <a:lnSpc>
                <a:spcPct val="112500"/>
              </a:lnSpc>
              <a:spcBef>
                <a:spcPts val="0"/>
              </a:spcBef>
              <a:spcAft>
                <a:spcPts val="0"/>
              </a:spcAft>
              <a:buNone/>
            </a:pPr>
            <a:fld id="{00000000-1234-1234-1234-123412341234}" type="slidenum">
              <a:rPr lang="it-IT"/>
              <a:t>9</a:t>
            </a:fld>
            <a:endParaRPr/>
          </a:p>
        </p:txBody>
      </p:sp>
    </p:spTree>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Filo</Template>
  <TotalTime>2</TotalTime>
  <Words>1276</Words>
  <Application>Microsoft Macintosh PowerPoint</Application>
  <PresentationFormat>Widescreen</PresentationFormat>
  <Paragraphs>138</Paragraphs>
  <Slides>17</Slides>
  <Notes>15</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17</vt:i4>
      </vt:variant>
    </vt:vector>
  </HeadingPairs>
  <TitlesOfParts>
    <vt:vector size="26" baseType="lpstr">
      <vt:lpstr>Arial</vt:lpstr>
      <vt:lpstr>Calibri</vt:lpstr>
      <vt:lpstr>Cambria</vt:lpstr>
      <vt:lpstr>Century Gothic</vt:lpstr>
      <vt:lpstr>Libre Franklin</vt:lpstr>
      <vt:lpstr>Sorts Mill Goudy</vt:lpstr>
      <vt:lpstr>Verdana</vt:lpstr>
      <vt:lpstr>Wingdings 3</vt:lpstr>
      <vt:lpstr>Filo</vt:lpstr>
      <vt:lpstr>NARRAZIONE E CONVERSAZIONE </vt:lpstr>
      <vt:lpstr>Bruner e il potere significante della narrazione</vt:lpstr>
      <vt:lpstr>Presentazione standard di PowerPoint</vt:lpstr>
      <vt:lpstr>Presentazione standard di PowerPoint</vt:lpstr>
      <vt:lpstr>Presentazione standard di PowerPoint</vt:lpstr>
      <vt:lpstr>Presentazione standard di PowerPoint</vt:lpstr>
      <vt:lpstr>Presentazione standard di PowerPoint</vt:lpstr>
      <vt:lpstr>Dal punto di vista del narratore: la “competenza narrativa”</vt:lpstr>
      <vt:lpstr>Presentazione standard di PowerPoint</vt:lpstr>
      <vt:lpstr>Dal punto di vista del narratore: la “competenza narrativa”</vt:lpstr>
      <vt:lpstr>Dal punto di vista del narratore: la “competenza narrativa”</vt:lpstr>
      <vt:lpstr>Narrazione e costruzione di sé</vt:lpstr>
      <vt:lpstr>RACCONTO  IN FAMIGLIA</vt:lpstr>
      <vt:lpstr>Reclutare il destinatario e costruire credibilità</vt:lpstr>
      <vt:lpstr>Struttura della narrazione</vt:lpstr>
      <vt:lpstr>Presentazione standard di PowerPoint</vt:lpstr>
      <vt:lpstr>Trovate video/audio e trascritti per esercitarvi sulla pagina  Moodle del Corso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NARRAZIONE E CONVERSAZIONE </dc:title>
  <dc:creator>MARILENA FATIGANTE</dc:creator>
  <cp:lastModifiedBy>MARILENA FATIGANTE</cp:lastModifiedBy>
  <cp:revision>1</cp:revision>
  <dcterms:created xsi:type="dcterms:W3CDTF">2022-11-01T08:36:07Z</dcterms:created>
  <dcterms:modified xsi:type="dcterms:W3CDTF">2022-11-01T08:38:28Z</dcterms:modified>
</cp:coreProperties>
</file>